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26"/>
  </p:notesMasterIdLst>
  <p:handoutMasterIdLst>
    <p:handoutMasterId r:id="rId27"/>
  </p:handoutMasterIdLst>
  <p:sldIdLst>
    <p:sldId id="396" r:id="rId3"/>
    <p:sldId id="451" r:id="rId4"/>
    <p:sldId id="452" r:id="rId5"/>
    <p:sldId id="453" r:id="rId6"/>
    <p:sldId id="454" r:id="rId7"/>
    <p:sldId id="455" r:id="rId8"/>
    <p:sldId id="456" r:id="rId9"/>
    <p:sldId id="423" r:id="rId10"/>
    <p:sldId id="415" r:id="rId11"/>
    <p:sldId id="444" r:id="rId12"/>
    <p:sldId id="434" r:id="rId13"/>
    <p:sldId id="458" r:id="rId14"/>
    <p:sldId id="445" r:id="rId15"/>
    <p:sldId id="446" r:id="rId16"/>
    <p:sldId id="407" r:id="rId17"/>
    <p:sldId id="447" r:id="rId18"/>
    <p:sldId id="448" r:id="rId19"/>
    <p:sldId id="449" r:id="rId20"/>
    <p:sldId id="459" r:id="rId21"/>
    <p:sldId id="460" r:id="rId22"/>
    <p:sldId id="457" r:id="rId23"/>
    <p:sldId id="406" r:id="rId24"/>
    <p:sldId id="461" r:id="rId25"/>
  </p:sldIdLst>
  <p:sldSz cx="9144000" cy="6858000" type="screen4x3"/>
  <p:notesSz cx="6669088"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97628" autoAdjust="0"/>
  </p:normalViewPr>
  <p:slideViewPr>
    <p:cSldViewPr snapToGrid="0">
      <p:cViewPr>
        <p:scale>
          <a:sx n="70" d="100"/>
          <a:sy n="70" d="100"/>
        </p:scale>
        <p:origin x="-882" y="-8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717" y="-86"/>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patter\AppData\Local\Temp\grafici_1_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ATA_WORK\SDG\PRESENTAZIONE\Grafici\grafici_1_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ATA_WORK\SDG\PRESENTAZIONE\Grafici\Grafici_5_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apatter\AppData\Local\Temp\grafico%20alco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apatter\AppData\Local\Temp\GRAF%202017_SDG_11_Italy.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apatter\AppData\Local\Temp\graf.goal.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'GOAL 1'!$A$2</c:f>
              <c:strCache>
                <c:ptCount val="1"/>
                <c:pt idx="0">
                  <c:v>Italia</c:v>
                </c:pt>
              </c:strCache>
            </c:strRef>
          </c:tx>
          <c:spPr>
            <a:ln>
              <a:prstDash val="dash"/>
            </a:ln>
          </c:spPr>
          <c:marker>
            <c:symbol val="none"/>
          </c:marker>
          <c:cat>
            <c:numRef>
              <c:f>'GOAL 1'!$B$1:$L$1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'GOAL 1'!$B$2:$L$2</c:f>
              <c:numCache>
                <c:formatCode>0.0</c:formatCode>
                <c:ptCount val="11"/>
                <c:pt idx="0">
                  <c:v>3.3</c:v>
                </c:pt>
                <c:pt idx="1">
                  <c:v>2.9</c:v>
                </c:pt>
                <c:pt idx="2">
                  <c:v>3.1</c:v>
                </c:pt>
                <c:pt idx="3">
                  <c:v>3.6</c:v>
                </c:pt>
                <c:pt idx="4">
                  <c:v>3.9</c:v>
                </c:pt>
                <c:pt idx="5">
                  <c:v>4.2</c:v>
                </c:pt>
                <c:pt idx="6">
                  <c:v>4.4000000000000004</c:v>
                </c:pt>
                <c:pt idx="7">
                  <c:v>5.9</c:v>
                </c:pt>
                <c:pt idx="8">
                  <c:v>7.3</c:v>
                </c:pt>
                <c:pt idx="9">
                  <c:v>6.8</c:v>
                </c:pt>
                <c:pt idx="10">
                  <c:v>7.6</c:v>
                </c:pt>
              </c:numCache>
            </c:numRef>
          </c:val>
          <c:smooth val="0"/>
        </c:ser>
        <c:ser>
          <c:idx val="1"/>
          <c:order val="1"/>
          <c:tx>
            <c:strRef>
              <c:f>'GOAL 1'!$A$3</c:f>
              <c:strCache>
                <c:ptCount val="1"/>
                <c:pt idx="0">
                  <c:v>Nord</c:v>
                </c:pt>
              </c:strCache>
            </c:strRef>
          </c:tx>
          <c:marker>
            <c:symbol val="none"/>
          </c:marker>
          <c:cat>
            <c:numRef>
              <c:f>'GOAL 1'!$B$1:$L$1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'GOAL 1'!$B$3:$L$3</c:f>
              <c:numCache>
                <c:formatCode>0.0</c:formatCode>
                <c:ptCount val="11"/>
                <c:pt idx="0">
                  <c:v>2.2999999999999998</c:v>
                </c:pt>
                <c:pt idx="1">
                  <c:v>2.2000000000000002</c:v>
                </c:pt>
                <c:pt idx="2">
                  <c:v>2.6</c:v>
                </c:pt>
                <c:pt idx="3">
                  <c:v>2.7</c:v>
                </c:pt>
                <c:pt idx="4">
                  <c:v>3.1</c:v>
                </c:pt>
                <c:pt idx="5">
                  <c:v>3.5</c:v>
                </c:pt>
                <c:pt idx="6">
                  <c:v>3.4</c:v>
                </c:pt>
                <c:pt idx="7">
                  <c:v>5.5</c:v>
                </c:pt>
                <c:pt idx="8">
                  <c:v>5.5</c:v>
                </c:pt>
                <c:pt idx="9">
                  <c:v>5.7</c:v>
                </c:pt>
                <c:pt idx="10">
                  <c:v>6.7</c:v>
                </c:pt>
              </c:numCache>
            </c:numRef>
          </c:val>
          <c:smooth val="0"/>
        </c:ser>
        <c:ser>
          <c:idx val="2"/>
          <c:order val="2"/>
          <c:tx>
            <c:strRef>
              <c:f>'GOAL 1'!$A$4</c:f>
              <c:strCache>
                <c:ptCount val="1"/>
                <c:pt idx="0">
                  <c:v>Centro</c:v>
                </c:pt>
              </c:strCache>
            </c:strRef>
          </c:tx>
          <c:marker>
            <c:symbol val="none"/>
          </c:marker>
          <c:cat>
            <c:numRef>
              <c:f>'GOAL 1'!$B$1:$L$1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'GOAL 1'!$B$4:$L$4</c:f>
              <c:numCache>
                <c:formatCode>0.0</c:formatCode>
                <c:ptCount val="11"/>
                <c:pt idx="0">
                  <c:v>2.7</c:v>
                </c:pt>
                <c:pt idx="1">
                  <c:v>2.6</c:v>
                </c:pt>
                <c:pt idx="2">
                  <c:v>2.8</c:v>
                </c:pt>
                <c:pt idx="3">
                  <c:v>2.8</c:v>
                </c:pt>
                <c:pt idx="4">
                  <c:v>2.1</c:v>
                </c:pt>
                <c:pt idx="5">
                  <c:v>4.5</c:v>
                </c:pt>
                <c:pt idx="6">
                  <c:v>4</c:v>
                </c:pt>
                <c:pt idx="7">
                  <c:v>4.5999999999999996</c:v>
                </c:pt>
                <c:pt idx="8">
                  <c:v>5.9</c:v>
                </c:pt>
                <c:pt idx="9">
                  <c:v>5.5</c:v>
                </c:pt>
                <c:pt idx="10">
                  <c:v>5.6</c:v>
                </c:pt>
              </c:numCache>
            </c:numRef>
          </c:val>
          <c:smooth val="0"/>
        </c:ser>
        <c:ser>
          <c:idx val="3"/>
          <c:order val="3"/>
          <c:tx>
            <c:strRef>
              <c:f>'GOAL 1'!$A$5</c:f>
              <c:strCache>
                <c:ptCount val="1"/>
                <c:pt idx="0">
                  <c:v>Mezzogiorno</c:v>
                </c:pt>
              </c:strCache>
            </c:strRef>
          </c:tx>
          <c:marker>
            <c:symbol val="none"/>
          </c:marker>
          <c:cat>
            <c:numRef>
              <c:f>'GOAL 1'!$B$1:$L$1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'GOAL 1'!$B$5:$L$5</c:f>
              <c:numCache>
                <c:formatCode>0.0</c:formatCode>
                <c:ptCount val="11"/>
                <c:pt idx="0">
                  <c:v>5</c:v>
                </c:pt>
                <c:pt idx="1">
                  <c:v>3.8</c:v>
                </c:pt>
                <c:pt idx="2">
                  <c:v>3.8</c:v>
                </c:pt>
                <c:pt idx="3">
                  <c:v>5.2</c:v>
                </c:pt>
                <c:pt idx="4">
                  <c:v>6</c:v>
                </c:pt>
                <c:pt idx="5">
                  <c:v>4.8</c:v>
                </c:pt>
                <c:pt idx="6">
                  <c:v>6.1</c:v>
                </c:pt>
                <c:pt idx="7">
                  <c:v>7.3</c:v>
                </c:pt>
                <c:pt idx="8">
                  <c:v>10.6</c:v>
                </c:pt>
                <c:pt idx="9">
                  <c:v>9</c:v>
                </c:pt>
                <c:pt idx="10">
                  <c:v>10</c:v>
                </c:pt>
              </c:numCache>
            </c:numRef>
          </c:val>
          <c:smooth val="0"/>
        </c:ser>
        <c:dLbls>
          <c:showLegendKey val="0"/>
          <c:showVal val="0"/>
          <c:showCatName val="0"/>
          <c:showSerName val="0"/>
          <c:showPercent val="0"/>
          <c:showBubbleSize val="0"/>
        </c:dLbls>
        <c:marker val="1"/>
        <c:smooth val="0"/>
        <c:axId val="99097216"/>
        <c:axId val="99111296"/>
      </c:lineChart>
      <c:catAx>
        <c:axId val="99097216"/>
        <c:scaling>
          <c:orientation val="minMax"/>
        </c:scaling>
        <c:delete val="0"/>
        <c:axPos val="b"/>
        <c:numFmt formatCode="General" sourceLinked="1"/>
        <c:majorTickMark val="out"/>
        <c:minorTickMark val="none"/>
        <c:tickLblPos val="nextTo"/>
        <c:crossAx val="99111296"/>
        <c:crosses val="autoZero"/>
        <c:auto val="1"/>
        <c:lblAlgn val="ctr"/>
        <c:lblOffset val="100"/>
        <c:noMultiLvlLbl val="0"/>
      </c:catAx>
      <c:valAx>
        <c:axId val="99111296"/>
        <c:scaling>
          <c:orientation val="minMax"/>
        </c:scaling>
        <c:delete val="0"/>
        <c:axPos val="l"/>
        <c:majorGridlines/>
        <c:numFmt formatCode="0.0" sourceLinked="1"/>
        <c:majorTickMark val="out"/>
        <c:minorTickMark val="none"/>
        <c:tickLblPos val="nextTo"/>
        <c:crossAx val="99097216"/>
        <c:crosses val="autoZero"/>
        <c:crossBetween val="between"/>
      </c:valAx>
    </c:plotArea>
    <c:legend>
      <c:legendPos val="r"/>
      <c:overlay val="0"/>
    </c:legend>
    <c:plotVisOnly val="1"/>
    <c:dispBlanksAs val="gap"/>
    <c:showDLblsOverMax val="0"/>
  </c:chart>
  <c:spPr>
    <a:ln>
      <a:solidFill>
        <a:schemeClr val="accent4">
          <a:lumMod val="75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'GOAL 8'!$A$2</c:f>
              <c:strCache>
                <c:ptCount val="1"/>
                <c:pt idx="0">
                  <c:v>Italia</c:v>
                </c:pt>
              </c:strCache>
            </c:strRef>
          </c:tx>
          <c:spPr>
            <a:ln>
              <a:prstDash val="dash"/>
            </a:ln>
          </c:spPr>
          <c:marker>
            <c:symbol val="none"/>
          </c:marker>
          <c:cat>
            <c:numRef>
              <c:f>'GOAL 8'!$B$1:$L$1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'GOAL 8'!$B$2:$L$2</c:f>
              <c:numCache>
                <c:formatCode>0.0</c:formatCode>
                <c:ptCount val="11"/>
                <c:pt idx="0">
                  <c:v>0.3</c:v>
                </c:pt>
                <c:pt idx="1">
                  <c:v>1.6</c:v>
                </c:pt>
                <c:pt idx="2">
                  <c:v>0.9</c:v>
                </c:pt>
                <c:pt idx="3">
                  <c:v>-1.8</c:v>
                </c:pt>
                <c:pt idx="4">
                  <c:v>-6</c:v>
                </c:pt>
                <c:pt idx="5">
                  <c:v>1.3</c:v>
                </c:pt>
                <c:pt idx="6">
                  <c:v>0.2</c:v>
                </c:pt>
                <c:pt idx="7">
                  <c:v>-3.3</c:v>
                </c:pt>
                <c:pt idx="8">
                  <c:v>-2.2000000000000002</c:v>
                </c:pt>
                <c:pt idx="9">
                  <c:v>-0.1</c:v>
                </c:pt>
                <c:pt idx="10">
                  <c:v>0.8</c:v>
                </c:pt>
              </c:numCache>
            </c:numRef>
          </c:val>
          <c:smooth val="0"/>
        </c:ser>
        <c:ser>
          <c:idx val="1"/>
          <c:order val="1"/>
          <c:tx>
            <c:strRef>
              <c:f>'GOAL 8'!$A$3</c:f>
              <c:strCache>
                <c:ptCount val="1"/>
                <c:pt idx="0">
                  <c:v>Nord</c:v>
                </c:pt>
              </c:strCache>
            </c:strRef>
          </c:tx>
          <c:marker>
            <c:symbol val="none"/>
          </c:marker>
          <c:cat>
            <c:numRef>
              <c:f>'GOAL 8'!$B$1:$L$1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'GOAL 8'!$B$3:$L$3</c:f>
              <c:numCache>
                <c:formatCode>0.0</c:formatCode>
                <c:ptCount val="11"/>
                <c:pt idx="0">
                  <c:v>0.3</c:v>
                </c:pt>
                <c:pt idx="1">
                  <c:v>1.4</c:v>
                </c:pt>
                <c:pt idx="2">
                  <c:v>0.9</c:v>
                </c:pt>
                <c:pt idx="3">
                  <c:v>-1.3</c:v>
                </c:pt>
                <c:pt idx="4">
                  <c:v>-7.1</c:v>
                </c:pt>
                <c:pt idx="5">
                  <c:v>2.6</c:v>
                </c:pt>
                <c:pt idx="6">
                  <c:v>0.6</c:v>
                </c:pt>
                <c:pt idx="7">
                  <c:v>-3.5</c:v>
                </c:pt>
                <c:pt idx="8">
                  <c:v>-1.7</c:v>
                </c:pt>
                <c:pt idx="9">
                  <c:v>0.2</c:v>
                </c:pt>
                <c:pt idx="10">
                  <c:v>0.3</c:v>
                </c:pt>
              </c:numCache>
            </c:numRef>
          </c:val>
          <c:smooth val="0"/>
        </c:ser>
        <c:ser>
          <c:idx val="2"/>
          <c:order val="2"/>
          <c:tx>
            <c:strRef>
              <c:f>'GOAL 8'!$A$4</c:f>
              <c:strCache>
                <c:ptCount val="1"/>
                <c:pt idx="0">
                  <c:v>Centro</c:v>
                </c:pt>
              </c:strCache>
            </c:strRef>
          </c:tx>
          <c:marker>
            <c:symbol val="none"/>
          </c:marker>
          <c:cat>
            <c:numRef>
              <c:f>'GOAL 8'!$B$1:$L$1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'GOAL 8'!$B$4:$L$4</c:f>
              <c:numCache>
                <c:formatCode>0.0</c:formatCode>
                <c:ptCount val="11"/>
                <c:pt idx="0">
                  <c:v>-0.2</c:v>
                </c:pt>
                <c:pt idx="1">
                  <c:v>1.6</c:v>
                </c:pt>
                <c:pt idx="2">
                  <c:v>0.9</c:v>
                </c:pt>
                <c:pt idx="3">
                  <c:v>-3.1</c:v>
                </c:pt>
                <c:pt idx="4">
                  <c:v>-4.7</c:v>
                </c:pt>
                <c:pt idx="5">
                  <c:v>0</c:v>
                </c:pt>
                <c:pt idx="6">
                  <c:v>-0.1</c:v>
                </c:pt>
                <c:pt idx="7">
                  <c:v>-4</c:v>
                </c:pt>
                <c:pt idx="8">
                  <c:v>-3.2</c:v>
                </c:pt>
                <c:pt idx="9">
                  <c:v>-0.4</c:v>
                </c:pt>
                <c:pt idx="10">
                  <c:v>1.3</c:v>
                </c:pt>
              </c:numCache>
            </c:numRef>
          </c:val>
          <c:smooth val="0"/>
        </c:ser>
        <c:ser>
          <c:idx val="3"/>
          <c:order val="3"/>
          <c:tx>
            <c:strRef>
              <c:f>'GOAL 8'!$A$5</c:f>
              <c:strCache>
                <c:ptCount val="1"/>
                <c:pt idx="0">
                  <c:v>Mezzogiorno</c:v>
                </c:pt>
              </c:strCache>
            </c:strRef>
          </c:tx>
          <c:marker>
            <c:symbol val="none"/>
          </c:marker>
          <c:cat>
            <c:numRef>
              <c:f>'GOAL 8'!$B$1:$L$1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'GOAL 8'!$B$5:$L$5</c:f>
              <c:numCache>
                <c:formatCode>0.0</c:formatCode>
                <c:ptCount val="11"/>
                <c:pt idx="0">
                  <c:v>0.6</c:v>
                </c:pt>
                <c:pt idx="1">
                  <c:v>1.8</c:v>
                </c:pt>
                <c:pt idx="2">
                  <c:v>0.5</c:v>
                </c:pt>
                <c:pt idx="3">
                  <c:v>-2.1</c:v>
                </c:pt>
                <c:pt idx="4">
                  <c:v>-5</c:v>
                </c:pt>
                <c:pt idx="5">
                  <c:v>-0.8</c:v>
                </c:pt>
                <c:pt idx="6">
                  <c:v>-0.8</c:v>
                </c:pt>
                <c:pt idx="7">
                  <c:v>-2.2000000000000002</c:v>
                </c:pt>
                <c:pt idx="8">
                  <c:v>-2.8</c:v>
                </c:pt>
                <c:pt idx="9">
                  <c:v>-0.9</c:v>
                </c:pt>
                <c:pt idx="10">
                  <c:v>1.3</c:v>
                </c:pt>
              </c:numCache>
            </c:numRef>
          </c:val>
          <c:smooth val="0"/>
        </c:ser>
        <c:dLbls>
          <c:showLegendKey val="0"/>
          <c:showVal val="0"/>
          <c:showCatName val="0"/>
          <c:showSerName val="0"/>
          <c:showPercent val="0"/>
          <c:showBubbleSize val="0"/>
        </c:dLbls>
        <c:marker val="1"/>
        <c:smooth val="0"/>
        <c:axId val="99133696"/>
        <c:axId val="99139584"/>
      </c:lineChart>
      <c:catAx>
        <c:axId val="99133696"/>
        <c:scaling>
          <c:orientation val="minMax"/>
        </c:scaling>
        <c:delete val="0"/>
        <c:axPos val="b"/>
        <c:numFmt formatCode="General" sourceLinked="1"/>
        <c:majorTickMark val="out"/>
        <c:minorTickMark val="none"/>
        <c:tickLblPos val="low"/>
        <c:crossAx val="99139584"/>
        <c:crosses val="autoZero"/>
        <c:auto val="1"/>
        <c:lblAlgn val="ctr"/>
        <c:lblOffset val="100"/>
        <c:noMultiLvlLbl val="0"/>
      </c:catAx>
      <c:valAx>
        <c:axId val="99139584"/>
        <c:scaling>
          <c:orientation val="minMax"/>
        </c:scaling>
        <c:delete val="0"/>
        <c:axPos val="l"/>
        <c:majorGridlines/>
        <c:numFmt formatCode="0.0" sourceLinked="1"/>
        <c:majorTickMark val="out"/>
        <c:minorTickMark val="none"/>
        <c:tickLblPos val="nextTo"/>
        <c:crossAx val="99133696"/>
        <c:crosses val="autoZero"/>
        <c:crossBetween val="between"/>
      </c:valAx>
    </c:plotArea>
    <c:legend>
      <c:legendPos val="r"/>
      <c:overlay val="0"/>
    </c:legend>
    <c:plotVisOnly val="1"/>
    <c:dispBlanksAs val="gap"/>
    <c:showDLblsOverMax val="0"/>
  </c:chart>
  <c:spPr>
    <a:ln>
      <a:solidFill>
        <a:schemeClr val="accent4">
          <a:lumMod val="75000"/>
        </a:schemeClr>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schemeClr val="tx1">
                    <a:lumMod val="65000"/>
                    <a:lumOff val="35000"/>
                  </a:schemeClr>
                </a:solidFill>
                <a:latin typeface="+mn-lt"/>
                <a:ea typeface="+mn-ea"/>
                <a:cs typeface="+mn-cs"/>
              </a:defRPr>
            </a:pPr>
            <a:r>
              <a:rPr lang="it-IT" sz="1100" b="1" i="0" baseline="0">
                <a:solidFill>
                  <a:schemeClr val="tx1">
                    <a:lumMod val="65000"/>
                    <a:lumOff val="35000"/>
                  </a:schemeClr>
                </a:solidFill>
                <a:effectLst/>
              </a:rPr>
              <a:t>Persone di 14 anni e piu' che si sentono sicure camminando al buio da sole nella zona in cui vivono per classe di età. Anno 2015</a:t>
            </a:r>
            <a:endParaRPr lang="it-IT" sz="1100">
              <a:solidFill>
                <a:schemeClr val="tx1">
                  <a:lumMod val="65000"/>
                  <a:lumOff val="35000"/>
                </a:schemeClr>
              </a:solidFill>
            </a:endParaRPr>
          </a:p>
        </c:rich>
      </c:tx>
      <c:overlay val="0"/>
    </c:title>
    <c:autoTitleDeleted val="0"/>
    <c:plotArea>
      <c:layout/>
      <c:barChart>
        <c:barDir val="col"/>
        <c:grouping val="clustered"/>
        <c:varyColors val="0"/>
        <c:ser>
          <c:idx val="0"/>
          <c:order val="0"/>
          <c:tx>
            <c:strRef>
              <c:f>'Grafici 16.1.4'!$D$33</c:f>
              <c:strCache>
                <c:ptCount val="1"/>
                <c:pt idx="0">
                  <c:v>2015</c:v>
                </c:pt>
              </c:strCache>
            </c:strRef>
          </c:tx>
          <c:invertIfNegative val="0"/>
          <c:cat>
            <c:strRef>
              <c:f>'Grafici 16.1.4'!$A$34:$A$42</c:f>
              <c:strCache>
                <c:ptCount val="9"/>
                <c:pt idx="0">
                  <c:v>14-19</c:v>
                </c:pt>
                <c:pt idx="1">
                  <c:v>20-24</c:v>
                </c:pt>
                <c:pt idx="2">
                  <c:v>25-34</c:v>
                </c:pt>
                <c:pt idx="3">
                  <c:v>35-44</c:v>
                </c:pt>
                <c:pt idx="4">
                  <c:v>45-54</c:v>
                </c:pt>
                <c:pt idx="5">
                  <c:v>55-59</c:v>
                </c:pt>
                <c:pt idx="6">
                  <c:v>60-64</c:v>
                </c:pt>
                <c:pt idx="7">
                  <c:v>65-74</c:v>
                </c:pt>
                <c:pt idx="8">
                  <c:v>75 e più</c:v>
                </c:pt>
              </c:strCache>
            </c:strRef>
          </c:cat>
          <c:val>
            <c:numRef>
              <c:f>'Grafici 16.1.4'!$D$34:$D$42</c:f>
              <c:numCache>
                <c:formatCode>0.0</c:formatCode>
                <c:ptCount val="9"/>
                <c:pt idx="0">
                  <c:v>69.2</c:v>
                </c:pt>
                <c:pt idx="1">
                  <c:v>71.7</c:v>
                </c:pt>
                <c:pt idx="2">
                  <c:v>71.2</c:v>
                </c:pt>
                <c:pt idx="3">
                  <c:v>68.8</c:v>
                </c:pt>
                <c:pt idx="4">
                  <c:v>65.7</c:v>
                </c:pt>
                <c:pt idx="5">
                  <c:v>63.9</c:v>
                </c:pt>
                <c:pt idx="6">
                  <c:v>56</c:v>
                </c:pt>
                <c:pt idx="7">
                  <c:v>50.3</c:v>
                </c:pt>
                <c:pt idx="8">
                  <c:v>32.299999999999997</c:v>
                </c:pt>
              </c:numCache>
            </c:numRef>
          </c:val>
        </c:ser>
        <c:dLbls>
          <c:showLegendKey val="0"/>
          <c:showVal val="0"/>
          <c:showCatName val="0"/>
          <c:showSerName val="0"/>
          <c:showPercent val="0"/>
          <c:showBubbleSize val="0"/>
        </c:dLbls>
        <c:gapWidth val="150"/>
        <c:axId val="99147136"/>
        <c:axId val="99763328"/>
      </c:barChart>
      <c:catAx>
        <c:axId val="99147136"/>
        <c:scaling>
          <c:orientation val="minMax"/>
        </c:scaling>
        <c:delete val="0"/>
        <c:axPos val="b"/>
        <c:majorTickMark val="out"/>
        <c:minorTickMark val="none"/>
        <c:tickLblPos val="nextTo"/>
        <c:crossAx val="99763328"/>
        <c:crosses val="autoZero"/>
        <c:auto val="1"/>
        <c:lblAlgn val="ctr"/>
        <c:lblOffset val="100"/>
        <c:noMultiLvlLbl val="0"/>
      </c:catAx>
      <c:valAx>
        <c:axId val="99763328"/>
        <c:scaling>
          <c:orientation val="minMax"/>
        </c:scaling>
        <c:delete val="0"/>
        <c:axPos val="l"/>
        <c:majorGridlines/>
        <c:numFmt formatCode="0.0" sourceLinked="1"/>
        <c:majorTickMark val="out"/>
        <c:minorTickMark val="none"/>
        <c:tickLblPos val="nextTo"/>
        <c:crossAx val="99147136"/>
        <c:crosses val="autoZero"/>
        <c:crossBetween val="between"/>
      </c:valAx>
    </c:plotArea>
    <c:plotVisOnly val="1"/>
    <c:dispBlanksAs val="gap"/>
    <c:showDLblsOverMax val="0"/>
  </c:chart>
  <c:spPr>
    <a:ln>
      <a:solidFill>
        <a:schemeClr val="accent4">
          <a:lumMod val="75000"/>
        </a:schemeClr>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solidFill>
                  <a:schemeClr val="tx1">
                    <a:lumMod val="65000"/>
                    <a:lumOff val="35000"/>
                  </a:schemeClr>
                </a:solidFill>
              </a:defRPr>
            </a:pPr>
            <a:r>
              <a:rPr lang="it-IT" sz="1100" dirty="0" smtClean="0">
                <a:solidFill>
                  <a:schemeClr val="tx1">
                    <a:lumMod val="65000"/>
                    <a:lumOff val="35000"/>
                  </a:schemeClr>
                </a:solidFill>
              </a:rPr>
              <a:t>Litri </a:t>
            </a:r>
            <a:r>
              <a:rPr lang="it-IT" sz="1100" dirty="0">
                <a:solidFill>
                  <a:schemeClr val="tx1">
                    <a:lumMod val="65000"/>
                    <a:lumOff val="35000"/>
                  </a:schemeClr>
                </a:solidFill>
              </a:rPr>
              <a:t>di alcol pro capite</a:t>
            </a:r>
          </a:p>
        </c:rich>
      </c:tx>
      <c:overlay val="0"/>
    </c:title>
    <c:autoTitleDeleted val="0"/>
    <c:plotArea>
      <c:layout/>
      <c:lineChart>
        <c:grouping val="standard"/>
        <c:varyColors val="0"/>
        <c:ser>
          <c:idx val="0"/>
          <c:order val="0"/>
          <c:tx>
            <c:strRef>
              <c:f>Foglio1!$A$2</c:f>
              <c:strCache>
                <c:ptCount val="1"/>
                <c:pt idx="0">
                  <c:v>litri di alcol pro capite</c:v>
                </c:pt>
              </c:strCache>
            </c:strRef>
          </c:tx>
          <c:marker>
            <c:symbol val="none"/>
          </c:marker>
          <c:cat>
            <c:strRef>
              <c:f>Foglio1!$B$1:$L$1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Foglio1!$B$2:$K$2</c:f>
              <c:numCache>
                <c:formatCode>General</c:formatCode>
                <c:ptCount val="10"/>
                <c:pt idx="0">
                  <c:v>8.65</c:v>
                </c:pt>
                <c:pt idx="1">
                  <c:v>8.44</c:v>
                </c:pt>
                <c:pt idx="2">
                  <c:v>8.3699999999999992</c:v>
                </c:pt>
                <c:pt idx="3">
                  <c:v>7.96</c:v>
                </c:pt>
                <c:pt idx="4">
                  <c:v>7.25</c:v>
                </c:pt>
                <c:pt idx="5">
                  <c:v>6.95</c:v>
                </c:pt>
                <c:pt idx="6">
                  <c:v>6.98</c:v>
                </c:pt>
                <c:pt idx="7">
                  <c:v>7.49</c:v>
                </c:pt>
                <c:pt idx="8">
                  <c:v>7.35</c:v>
                </c:pt>
                <c:pt idx="9">
                  <c:v>7.56</c:v>
                </c:pt>
              </c:numCache>
            </c:numRef>
          </c:val>
          <c:smooth val="0"/>
        </c:ser>
        <c:dLbls>
          <c:showLegendKey val="0"/>
          <c:showVal val="0"/>
          <c:showCatName val="0"/>
          <c:showSerName val="0"/>
          <c:showPercent val="0"/>
          <c:showBubbleSize val="0"/>
        </c:dLbls>
        <c:marker val="1"/>
        <c:smooth val="0"/>
        <c:axId val="99799808"/>
        <c:axId val="99801344"/>
      </c:lineChart>
      <c:catAx>
        <c:axId val="99799808"/>
        <c:scaling>
          <c:orientation val="minMax"/>
        </c:scaling>
        <c:delete val="0"/>
        <c:axPos val="b"/>
        <c:majorTickMark val="out"/>
        <c:minorTickMark val="none"/>
        <c:tickLblPos val="nextTo"/>
        <c:crossAx val="99801344"/>
        <c:crosses val="autoZero"/>
        <c:auto val="1"/>
        <c:lblAlgn val="ctr"/>
        <c:lblOffset val="100"/>
        <c:noMultiLvlLbl val="0"/>
      </c:catAx>
      <c:valAx>
        <c:axId val="99801344"/>
        <c:scaling>
          <c:orientation val="minMax"/>
        </c:scaling>
        <c:delete val="0"/>
        <c:axPos val="l"/>
        <c:majorGridlines/>
        <c:numFmt formatCode="General" sourceLinked="1"/>
        <c:majorTickMark val="out"/>
        <c:minorTickMark val="none"/>
        <c:tickLblPos val="nextTo"/>
        <c:crossAx val="99799808"/>
        <c:crosses val="autoZero"/>
        <c:crossBetween val="between"/>
      </c:valAx>
    </c:plotArea>
    <c:plotVisOnly val="1"/>
    <c:dispBlanksAs val="gap"/>
    <c:showDLblsOverMax val="0"/>
  </c:chart>
  <c:spPr>
    <a:ln>
      <a:solidFill>
        <a:schemeClr val="tx2"/>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1">
                    <a:lumMod val="65000"/>
                    <a:lumOff val="35000"/>
                  </a:schemeClr>
                </a:solidFill>
              </a:defRPr>
            </a:pPr>
            <a:r>
              <a:rPr lang="it-IT" sz="1400" dirty="0">
                <a:solidFill>
                  <a:schemeClr val="tx1">
                    <a:lumMod val="65000"/>
                    <a:lumOff val="35000"/>
                  </a:schemeClr>
                </a:solidFill>
              </a:rPr>
              <a:t>Spesa pubblica pro capite a protezione delle </a:t>
            </a:r>
            <a:r>
              <a:rPr lang="it-IT" sz="1400" dirty="0" smtClean="0">
                <a:solidFill>
                  <a:schemeClr val="tx1">
                    <a:lumMod val="65000"/>
                    <a:lumOff val="35000"/>
                  </a:schemeClr>
                </a:solidFill>
              </a:rPr>
              <a:t>biodiversità </a:t>
            </a:r>
            <a:r>
              <a:rPr lang="it-IT" sz="1400" dirty="0">
                <a:solidFill>
                  <a:schemeClr val="tx1">
                    <a:lumMod val="65000"/>
                    <a:lumOff val="35000"/>
                  </a:schemeClr>
                </a:solidFill>
              </a:rPr>
              <a:t>e dei beni paesaggistici (euro)</a:t>
            </a:r>
          </a:p>
        </c:rich>
      </c:tx>
      <c:overlay val="0"/>
    </c:title>
    <c:autoTitleDeleted val="0"/>
    <c:plotArea>
      <c:layout/>
      <c:lineChart>
        <c:grouping val="stacked"/>
        <c:varyColors val="0"/>
        <c:ser>
          <c:idx val="0"/>
          <c:order val="0"/>
          <c:marker>
            <c:symbol val="none"/>
          </c:marker>
          <c:cat>
            <c:numRef>
              <c:f>'Goal 11 - Data'!$G$269:$U$269</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'Goal 11 - Data'!$G$271:$U$271</c:f>
              <c:numCache>
                <c:formatCode>0.0</c:formatCode>
                <c:ptCount val="15"/>
                <c:pt idx="0">
                  <c:v>49.2</c:v>
                </c:pt>
                <c:pt idx="1">
                  <c:v>54.4</c:v>
                </c:pt>
                <c:pt idx="2">
                  <c:v>57.1</c:v>
                </c:pt>
                <c:pt idx="3">
                  <c:v>56.8</c:v>
                </c:pt>
                <c:pt idx="4">
                  <c:v>61</c:v>
                </c:pt>
                <c:pt idx="5">
                  <c:v>59.8</c:v>
                </c:pt>
                <c:pt idx="6">
                  <c:v>64.2</c:v>
                </c:pt>
                <c:pt idx="7">
                  <c:v>62.6</c:v>
                </c:pt>
                <c:pt idx="8">
                  <c:v>62.2</c:v>
                </c:pt>
                <c:pt idx="9">
                  <c:v>61.9</c:v>
                </c:pt>
                <c:pt idx="10">
                  <c:v>57.5</c:v>
                </c:pt>
                <c:pt idx="11">
                  <c:v>53.8</c:v>
                </c:pt>
                <c:pt idx="12">
                  <c:v>53.5</c:v>
                </c:pt>
                <c:pt idx="13">
                  <c:v>52.6</c:v>
                </c:pt>
                <c:pt idx="14">
                  <c:v>50.6</c:v>
                </c:pt>
              </c:numCache>
            </c:numRef>
          </c:val>
          <c:smooth val="0"/>
        </c:ser>
        <c:dLbls>
          <c:showLegendKey val="0"/>
          <c:showVal val="0"/>
          <c:showCatName val="0"/>
          <c:showSerName val="0"/>
          <c:showPercent val="0"/>
          <c:showBubbleSize val="0"/>
        </c:dLbls>
        <c:marker val="1"/>
        <c:smooth val="0"/>
        <c:axId val="99713792"/>
        <c:axId val="99715328"/>
      </c:lineChart>
      <c:catAx>
        <c:axId val="99713792"/>
        <c:scaling>
          <c:orientation val="minMax"/>
        </c:scaling>
        <c:delete val="0"/>
        <c:axPos val="b"/>
        <c:numFmt formatCode="General" sourceLinked="1"/>
        <c:majorTickMark val="none"/>
        <c:minorTickMark val="none"/>
        <c:tickLblPos val="nextTo"/>
        <c:crossAx val="99715328"/>
        <c:crosses val="autoZero"/>
        <c:auto val="1"/>
        <c:lblAlgn val="ctr"/>
        <c:lblOffset val="100"/>
        <c:noMultiLvlLbl val="0"/>
      </c:catAx>
      <c:valAx>
        <c:axId val="99715328"/>
        <c:scaling>
          <c:orientation val="minMax"/>
          <c:max val="70"/>
          <c:min val="40"/>
        </c:scaling>
        <c:delete val="0"/>
        <c:axPos val="l"/>
        <c:majorGridlines>
          <c:spPr>
            <a:ln>
              <a:solidFill>
                <a:schemeClr val="tx2"/>
              </a:solidFill>
            </a:ln>
          </c:spPr>
        </c:majorGridlines>
        <c:numFmt formatCode="0" sourceLinked="0"/>
        <c:majorTickMark val="none"/>
        <c:minorTickMark val="none"/>
        <c:tickLblPos val="nextTo"/>
        <c:spPr>
          <a:ln w="9525">
            <a:noFill/>
          </a:ln>
        </c:spPr>
        <c:crossAx val="99713792"/>
        <c:crosses val="autoZero"/>
        <c:crossBetween val="between"/>
      </c:valAx>
    </c:plotArea>
    <c:plotVisOnly val="1"/>
    <c:dispBlanksAs val="zero"/>
    <c:showDLblsOverMax val="0"/>
  </c:chart>
  <c:spPr>
    <a:ln>
      <a:solidFill>
        <a:schemeClr val="tx2"/>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200">
                <a:solidFill>
                  <a:schemeClr val="tx1">
                    <a:lumMod val="65000"/>
                    <a:lumOff val="35000"/>
                  </a:schemeClr>
                </a:solidFill>
              </a:defRPr>
            </a:pPr>
            <a:r>
              <a:rPr lang="it-IT" sz="1200" dirty="0">
                <a:solidFill>
                  <a:schemeClr val="tx1">
                    <a:lumMod val="65000"/>
                    <a:lumOff val="35000"/>
                  </a:schemeClr>
                </a:solidFill>
              </a:rPr>
              <a:t>Famiglie che dichiarano difficoltà di collegamento con mezzi pubblici</a:t>
            </a:r>
          </a:p>
          <a:p>
            <a:pPr algn="l">
              <a:defRPr sz="1200">
                <a:solidFill>
                  <a:schemeClr val="tx1">
                    <a:lumMod val="65000"/>
                    <a:lumOff val="35000"/>
                  </a:schemeClr>
                </a:solidFill>
              </a:defRPr>
            </a:pPr>
            <a:r>
              <a:rPr lang="it-IT" sz="1200" b="0" dirty="0">
                <a:solidFill>
                  <a:schemeClr val="tx1">
                    <a:lumMod val="65000"/>
                    <a:lumOff val="35000"/>
                  </a:schemeClr>
                </a:solidFill>
              </a:rPr>
              <a:t>(Valori percentuali)</a:t>
            </a:r>
          </a:p>
        </c:rich>
      </c:tx>
      <c:layout>
        <c:manualLayout>
          <c:xMode val="edge"/>
          <c:yMode val="edge"/>
          <c:x val="4.6394058697208143E-4"/>
          <c:y val="0"/>
        </c:manualLayout>
      </c:layout>
      <c:overlay val="0"/>
    </c:title>
    <c:autoTitleDeleted val="0"/>
    <c:plotArea>
      <c:layout/>
      <c:barChart>
        <c:barDir val="col"/>
        <c:grouping val="clustered"/>
        <c:varyColors val="0"/>
        <c:ser>
          <c:idx val="2"/>
          <c:order val="2"/>
          <c:tx>
            <c:strRef>
              <c:f>Foglio1!$A$3</c:f>
              <c:strCache>
                <c:ptCount val="1"/>
                <c:pt idx="0">
                  <c:v>Nord</c:v>
                </c:pt>
              </c:strCache>
            </c:strRef>
          </c:tx>
          <c:spPr>
            <a:solidFill>
              <a:schemeClr val="accent1"/>
            </a:solidFill>
          </c:spPr>
          <c:invertIfNegative val="0"/>
          <c:cat>
            <c:numRef>
              <c:f>Foglio1!$C$1:$H$1</c:f>
              <c:numCache>
                <c:formatCode>General</c:formatCode>
                <c:ptCount val="6"/>
                <c:pt idx="0">
                  <c:v>2010</c:v>
                </c:pt>
                <c:pt idx="1">
                  <c:v>2011</c:v>
                </c:pt>
                <c:pt idx="2">
                  <c:v>2012</c:v>
                </c:pt>
                <c:pt idx="3">
                  <c:v>2013</c:v>
                </c:pt>
                <c:pt idx="4">
                  <c:v>2014</c:v>
                </c:pt>
                <c:pt idx="5">
                  <c:v>2015</c:v>
                </c:pt>
              </c:numCache>
            </c:numRef>
          </c:cat>
          <c:val>
            <c:numRef>
              <c:f>Foglio1!$C$3:$H$3</c:f>
              <c:numCache>
                <c:formatCode>General</c:formatCode>
                <c:ptCount val="6"/>
                <c:pt idx="0">
                  <c:v>26.6</c:v>
                </c:pt>
                <c:pt idx="1">
                  <c:v>25.6</c:v>
                </c:pt>
                <c:pt idx="2">
                  <c:v>26.4</c:v>
                </c:pt>
                <c:pt idx="3">
                  <c:v>28</c:v>
                </c:pt>
                <c:pt idx="4">
                  <c:v>26.6</c:v>
                </c:pt>
                <c:pt idx="5">
                  <c:v>26.1</c:v>
                </c:pt>
              </c:numCache>
            </c:numRef>
          </c:val>
        </c:ser>
        <c:ser>
          <c:idx val="3"/>
          <c:order val="3"/>
          <c:tx>
            <c:strRef>
              <c:f>Foglio1!$A$4</c:f>
              <c:strCache>
                <c:ptCount val="1"/>
                <c:pt idx="0">
                  <c:v>Centro</c:v>
                </c:pt>
              </c:strCache>
            </c:strRef>
          </c:tx>
          <c:spPr>
            <a:solidFill>
              <a:srgbClr val="92D050"/>
            </a:solidFill>
          </c:spPr>
          <c:invertIfNegative val="0"/>
          <c:cat>
            <c:numRef>
              <c:f>Foglio1!$C$1:$H$1</c:f>
              <c:numCache>
                <c:formatCode>General</c:formatCode>
                <c:ptCount val="6"/>
                <c:pt idx="0">
                  <c:v>2010</c:v>
                </c:pt>
                <c:pt idx="1">
                  <c:v>2011</c:v>
                </c:pt>
                <c:pt idx="2">
                  <c:v>2012</c:v>
                </c:pt>
                <c:pt idx="3">
                  <c:v>2013</c:v>
                </c:pt>
                <c:pt idx="4">
                  <c:v>2014</c:v>
                </c:pt>
                <c:pt idx="5">
                  <c:v>2015</c:v>
                </c:pt>
              </c:numCache>
            </c:numRef>
          </c:cat>
          <c:val>
            <c:numRef>
              <c:f>Foglio1!$C$4:$H$4</c:f>
              <c:numCache>
                <c:formatCode>General</c:formatCode>
                <c:ptCount val="6"/>
                <c:pt idx="0">
                  <c:v>30.3</c:v>
                </c:pt>
                <c:pt idx="1">
                  <c:v>31.3</c:v>
                </c:pt>
                <c:pt idx="2">
                  <c:v>29.2</c:v>
                </c:pt>
                <c:pt idx="3">
                  <c:v>30.7</c:v>
                </c:pt>
                <c:pt idx="4">
                  <c:v>30.7</c:v>
                </c:pt>
                <c:pt idx="5">
                  <c:v>31.8</c:v>
                </c:pt>
              </c:numCache>
            </c:numRef>
          </c:val>
        </c:ser>
        <c:ser>
          <c:idx val="4"/>
          <c:order val="4"/>
          <c:tx>
            <c:strRef>
              <c:f>Foglio1!$A$5</c:f>
              <c:strCache>
                <c:ptCount val="1"/>
                <c:pt idx="0">
                  <c:v>Mezzogiorno</c:v>
                </c:pt>
              </c:strCache>
            </c:strRef>
          </c:tx>
          <c:spPr>
            <a:solidFill>
              <a:srgbClr val="C00000"/>
            </a:solidFill>
            <a:ln>
              <a:noFill/>
            </a:ln>
          </c:spPr>
          <c:invertIfNegative val="0"/>
          <c:cat>
            <c:numRef>
              <c:f>Foglio1!$C$1:$H$1</c:f>
              <c:numCache>
                <c:formatCode>General</c:formatCode>
                <c:ptCount val="6"/>
                <c:pt idx="0">
                  <c:v>2010</c:v>
                </c:pt>
                <c:pt idx="1">
                  <c:v>2011</c:v>
                </c:pt>
                <c:pt idx="2">
                  <c:v>2012</c:v>
                </c:pt>
                <c:pt idx="3">
                  <c:v>2013</c:v>
                </c:pt>
                <c:pt idx="4">
                  <c:v>2014</c:v>
                </c:pt>
                <c:pt idx="5">
                  <c:v>2015</c:v>
                </c:pt>
              </c:numCache>
            </c:numRef>
          </c:cat>
          <c:val>
            <c:numRef>
              <c:f>Foglio1!$C$5:$H$5</c:f>
              <c:numCache>
                <c:formatCode>General</c:formatCode>
                <c:ptCount val="6"/>
                <c:pt idx="0">
                  <c:v>33.299999999999997</c:v>
                </c:pt>
                <c:pt idx="1">
                  <c:v>31.2</c:v>
                </c:pt>
                <c:pt idx="2">
                  <c:v>32.200000000000003</c:v>
                </c:pt>
                <c:pt idx="3">
                  <c:v>36.4</c:v>
                </c:pt>
                <c:pt idx="4">
                  <c:v>36.6</c:v>
                </c:pt>
                <c:pt idx="5">
                  <c:v>36.299999999999997</c:v>
                </c:pt>
              </c:numCache>
            </c:numRef>
          </c:val>
        </c:ser>
        <c:dLbls>
          <c:showLegendKey val="0"/>
          <c:showVal val="0"/>
          <c:showCatName val="0"/>
          <c:showSerName val="0"/>
          <c:showPercent val="0"/>
          <c:showBubbleSize val="0"/>
        </c:dLbls>
        <c:gapWidth val="150"/>
        <c:axId val="99432704"/>
        <c:axId val="99446784"/>
      </c:barChart>
      <c:lineChart>
        <c:grouping val="standard"/>
        <c:varyColors val="0"/>
        <c:ser>
          <c:idx val="0"/>
          <c:order val="0"/>
          <c:tx>
            <c:strRef>
              <c:f>Foglio1!$A$2</c:f>
              <c:strCache>
                <c:ptCount val="1"/>
                <c:pt idx="0">
                  <c:v>Italia</c:v>
                </c:pt>
              </c:strCache>
            </c:strRef>
          </c:tx>
          <c:spPr>
            <a:ln w="38100">
              <a:solidFill>
                <a:schemeClr val="tx1"/>
              </a:solidFill>
            </a:ln>
          </c:spPr>
          <c:marker>
            <c:symbol val="none"/>
          </c:marker>
          <c:cat>
            <c:numRef>
              <c:f>Foglio1!$C$1:$H$1</c:f>
              <c:numCache>
                <c:formatCode>General</c:formatCode>
                <c:ptCount val="6"/>
                <c:pt idx="0">
                  <c:v>2010</c:v>
                </c:pt>
                <c:pt idx="1">
                  <c:v>2011</c:v>
                </c:pt>
                <c:pt idx="2">
                  <c:v>2012</c:v>
                </c:pt>
                <c:pt idx="3">
                  <c:v>2013</c:v>
                </c:pt>
                <c:pt idx="4">
                  <c:v>2014</c:v>
                </c:pt>
                <c:pt idx="5">
                  <c:v>2015</c:v>
                </c:pt>
              </c:numCache>
            </c:numRef>
          </c:cat>
          <c:val>
            <c:numRef>
              <c:f>Foglio1!$C$2:$H$2</c:f>
              <c:numCache>
                <c:formatCode>General</c:formatCode>
                <c:ptCount val="6"/>
                <c:pt idx="0">
                  <c:v>29.5</c:v>
                </c:pt>
                <c:pt idx="1">
                  <c:v>28.6</c:v>
                </c:pt>
                <c:pt idx="2">
                  <c:v>28.8</c:v>
                </c:pt>
                <c:pt idx="3">
                  <c:v>31.3</c:v>
                </c:pt>
                <c:pt idx="4">
                  <c:v>30.7</c:v>
                </c:pt>
                <c:pt idx="5">
                  <c:v>30.5</c:v>
                </c:pt>
              </c:numCache>
            </c:numRef>
          </c:val>
          <c:smooth val="0"/>
        </c:ser>
        <c:ser>
          <c:idx val="6"/>
          <c:order val="1"/>
          <c:tx>
            <c:strRef>
              <c:f>Foglio1!$A$7</c:f>
              <c:strCache>
                <c:ptCount val="1"/>
                <c:pt idx="0">
                  <c:v>Centro area metropolitana</c:v>
                </c:pt>
              </c:strCache>
            </c:strRef>
          </c:tx>
          <c:spPr>
            <a:ln w="38100">
              <a:solidFill>
                <a:schemeClr val="tx1"/>
              </a:solidFill>
              <a:prstDash val="sysDot"/>
            </a:ln>
          </c:spPr>
          <c:marker>
            <c:symbol val="none"/>
          </c:marker>
          <c:cat>
            <c:numRef>
              <c:f>Foglio1!$C$1:$H$1</c:f>
              <c:numCache>
                <c:formatCode>General</c:formatCode>
                <c:ptCount val="6"/>
                <c:pt idx="0">
                  <c:v>2010</c:v>
                </c:pt>
                <c:pt idx="1">
                  <c:v>2011</c:v>
                </c:pt>
                <c:pt idx="2">
                  <c:v>2012</c:v>
                </c:pt>
                <c:pt idx="3">
                  <c:v>2013</c:v>
                </c:pt>
                <c:pt idx="4">
                  <c:v>2014</c:v>
                </c:pt>
                <c:pt idx="5">
                  <c:v>2015</c:v>
                </c:pt>
              </c:numCache>
            </c:numRef>
          </c:cat>
          <c:val>
            <c:numRef>
              <c:f>Foglio1!$C$7:$H$7</c:f>
              <c:numCache>
                <c:formatCode>General</c:formatCode>
                <c:ptCount val="6"/>
                <c:pt idx="0">
                  <c:v>23.5</c:v>
                </c:pt>
                <c:pt idx="1">
                  <c:v>23.3</c:v>
                </c:pt>
                <c:pt idx="2">
                  <c:v>22.8</c:v>
                </c:pt>
                <c:pt idx="3">
                  <c:v>26.1</c:v>
                </c:pt>
                <c:pt idx="4">
                  <c:v>24.7</c:v>
                </c:pt>
                <c:pt idx="5">
                  <c:v>27</c:v>
                </c:pt>
              </c:numCache>
            </c:numRef>
          </c:val>
          <c:smooth val="0"/>
        </c:ser>
        <c:ser>
          <c:idx val="9"/>
          <c:order val="5"/>
          <c:tx>
            <c:strRef>
              <c:f>Foglio1!$A$6</c:f>
              <c:strCache>
                <c:ptCount val="1"/>
                <c:pt idx="0">
                  <c:v>Periferia area metropolitana</c:v>
                </c:pt>
              </c:strCache>
            </c:strRef>
          </c:tx>
          <c:spPr>
            <a:ln w="38100">
              <a:solidFill>
                <a:schemeClr val="tx1"/>
              </a:solidFill>
              <a:prstDash val="sysDash"/>
            </a:ln>
          </c:spPr>
          <c:marker>
            <c:symbol val="none"/>
          </c:marker>
          <c:cat>
            <c:numRef>
              <c:f>Foglio1!$C$1:$H$1</c:f>
              <c:numCache>
                <c:formatCode>General</c:formatCode>
                <c:ptCount val="6"/>
                <c:pt idx="0">
                  <c:v>2010</c:v>
                </c:pt>
                <c:pt idx="1">
                  <c:v>2011</c:v>
                </c:pt>
                <c:pt idx="2">
                  <c:v>2012</c:v>
                </c:pt>
                <c:pt idx="3">
                  <c:v>2013</c:v>
                </c:pt>
                <c:pt idx="4">
                  <c:v>2014</c:v>
                </c:pt>
                <c:pt idx="5">
                  <c:v>2015</c:v>
                </c:pt>
              </c:numCache>
            </c:numRef>
          </c:cat>
          <c:val>
            <c:numRef>
              <c:f>Foglio1!$C$6:$H$6</c:f>
              <c:numCache>
                <c:formatCode>General</c:formatCode>
                <c:ptCount val="6"/>
                <c:pt idx="0">
                  <c:v>36.799999999999997</c:v>
                </c:pt>
                <c:pt idx="1">
                  <c:v>31.5</c:v>
                </c:pt>
                <c:pt idx="2">
                  <c:v>39.299999999999997</c:v>
                </c:pt>
                <c:pt idx="3">
                  <c:v>34.4</c:v>
                </c:pt>
                <c:pt idx="4">
                  <c:v>36.6</c:v>
                </c:pt>
                <c:pt idx="5">
                  <c:v>35.1</c:v>
                </c:pt>
              </c:numCache>
            </c:numRef>
          </c:val>
          <c:smooth val="0"/>
        </c:ser>
        <c:dLbls>
          <c:showLegendKey val="0"/>
          <c:showVal val="0"/>
          <c:showCatName val="0"/>
          <c:showSerName val="0"/>
          <c:showPercent val="0"/>
          <c:showBubbleSize val="0"/>
        </c:dLbls>
        <c:marker val="1"/>
        <c:smooth val="0"/>
        <c:axId val="99432704"/>
        <c:axId val="99446784"/>
      </c:lineChart>
      <c:catAx>
        <c:axId val="99432704"/>
        <c:scaling>
          <c:orientation val="minMax"/>
        </c:scaling>
        <c:delete val="0"/>
        <c:axPos val="b"/>
        <c:numFmt formatCode="General" sourceLinked="1"/>
        <c:majorTickMark val="out"/>
        <c:minorTickMark val="none"/>
        <c:tickLblPos val="nextTo"/>
        <c:crossAx val="99446784"/>
        <c:crosses val="autoZero"/>
        <c:auto val="1"/>
        <c:lblAlgn val="ctr"/>
        <c:lblOffset val="100"/>
        <c:noMultiLvlLbl val="0"/>
      </c:catAx>
      <c:valAx>
        <c:axId val="99446784"/>
        <c:scaling>
          <c:orientation val="minMax"/>
          <c:min val="20"/>
        </c:scaling>
        <c:delete val="0"/>
        <c:axPos val="l"/>
        <c:majorGridlines/>
        <c:numFmt formatCode="General" sourceLinked="1"/>
        <c:majorTickMark val="out"/>
        <c:minorTickMark val="none"/>
        <c:tickLblPos val="nextTo"/>
        <c:crossAx val="99432704"/>
        <c:crosses val="autoZero"/>
        <c:crossBetween val="between"/>
      </c:valAx>
    </c:plotArea>
    <c:legend>
      <c:legendPos val="r"/>
      <c:overlay val="0"/>
    </c:legend>
    <c:plotVisOnly val="1"/>
    <c:dispBlanksAs val="gap"/>
    <c:showDLblsOverMax val="0"/>
  </c:chart>
  <c:spPr>
    <a:ln>
      <a:solidFill>
        <a:schemeClr val="accent4">
          <a:lumMod val="75000"/>
        </a:schemeClr>
      </a:solidFill>
    </a:ln>
  </c:spPr>
  <c:txPr>
    <a:bodyPr/>
    <a:lstStyle/>
    <a:p>
      <a:pPr>
        <a:defRPr>
          <a:latin typeface="Arial" panose="020B0604020202020204" pitchFamily="34" charset="0"/>
          <a:cs typeface="Arial" panose="020B0604020202020204" pitchFamily="34" charset="0"/>
        </a:defRPr>
      </a:pPr>
      <a:endParaRPr lang="it-IT"/>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755DB6D8-226A-480B-B47F-6EF98E196E81}" type="datetimeFigureOut">
              <a:rPr lang="it-IT" smtClean="0"/>
              <a:pPr/>
              <a:t>25/05/2017</a:t>
            </a:fld>
            <a:endParaRPr lang="it-IT"/>
          </a:p>
        </p:txBody>
      </p:sp>
      <p:sp>
        <p:nvSpPr>
          <p:cNvPr id="4" name="Segnaposto piè di pagina 3"/>
          <p:cNvSpPr>
            <a:spLocks noGrp="1"/>
          </p:cNvSpPr>
          <p:nvPr>
            <p:ph type="ftr" sz="quarter" idx="2"/>
          </p:nvPr>
        </p:nvSpPr>
        <p:spPr>
          <a:xfrm>
            <a:off x="0" y="9428164"/>
            <a:ext cx="2889250"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778250" y="9428164"/>
            <a:ext cx="2889250" cy="496887"/>
          </a:xfrm>
          <a:prstGeom prst="rect">
            <a:avLst/>
          </a:prstGeom>
        </p:spPr>
        <p:txBody>
          <a:bodyPr vert="horz" lIns="91440" tIns="45720" rIns="91440" bIns="45720" rtlCol="0" anchor="b"/>
          <a:lstStyle>
            <a:lvl1pPr algn="r">
              <a:defRPr sz="1200"/>
            </a:lvl1pPr>
          </a:lstStyle>
          <a:p>
            <a:fld id="{0490596A-969B-4F6E-93D9-0E33025A7F37}" type="slidenum">
              <a:rPr lang="it-IT" smtClean="0"/>
              <a:pPr/>
              <a:t>‹N›</a:t>
            </a:fld>
            <a:endParaRPr lang="it-IT"/>
          </a:p>
        </p:txBody>
      </p:sp>
    </p:spTree>
    <p:extLst>
      <p:ext uri="{BB962C8B-B14F-4D97-AF65-F5344CB8AC3E}">
        <p14:creationId xmlns:p14="http://schemas.microsoft.com/office/powerpoint/2010/main" val="1168599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BF20F69-0DFD-47EE-AF9F-60227CBF3777}" type="datetimeFigureOut">
              <a:rPr lang="it-IT" smtClean="0"/>
              <a:pPr/>
              <a:t>25/05/2017</a:t>
            </a:fld>
            <a:endParaRPr lang="it-IT"/>
          </a:p>
        </p:txBody>
      </p:sp>
      <p:sp>
        <p:nvSpPr>
          <p:cNvPr id="4" name="Segnaposto immagine diapositiva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6909" y="4715154"/>
            <a:ext cx="5335270" cy="446698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EC863C9F-5025-4D96-800C-90C8816DE60F}" type="slidenum">
              <a:rPr lang="it-IT" smtClean="0"/>
              <a:pPr/>
              <a:t>‹N›</a:t>
            </a:fld>
            <a:endParaRPr lang="it-IT"/>
          </a:p>
        </p:txBody>
      </p:sp>
    </p:spTree>
    <p:extLst>
      <p:ext uri="{BB962C8B-B14F-4D97-AF65-F5344CB8AC3E}">
        <p14:creationId xmlns:p14="http://schemas.microsoft.com/office/powerpoint/2010/main" val="386599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Oggi abbiamo  l’occasione per discutere e riflettere della Road </a:t>
            </a:r>
            <a:r>
              <a:rPr lang="it-IT" sz="1200" kern="1200" dirty="0" err="1" smtClean="0">
                <a:solidFill>
                  <a:schemeClr val="tx1"/>
                </a:solidFill>
                <a:effectLst/>
                <a:latin typeface="+mn-lt"/>
                <a:ea typeface="+mn-ea"/>
                <a:cs typeface="+mn-cs"/>
              </a:rPr>
              <a:t>map</a:t>
            </a:r>
            <a:r>
              <a:rPr lang="it-IT" sz="1200" kern="1200" dirty="0" smtClean="0">
                <a:solidFill>
                  <a:schemeClr val="tx1"/>
                </a:solidFill>
                <a:effectLst/>
                <a:latin typeface="+mn-lt"/>
                <a:ea typeface="+mn-ea"/>
                <a:cs typeface="+mn-cs"/>
              </a:rPr>
              <a:t> per la misurazione statistica degli </a:t>
            </a:r>
            <a:r>
              <a:rPr lang="it-IT" sz="1200" kern="1200" dirty="0" err="1" smtClean="0">
                <a:solidFill>
                  <a:schemeClr val="tx1"/>
                </a:solidFill>
                <a:effectLst/>
                <a:latin typeface="+mn-lt"/>
                <a:ea typeface="+mn-ea"/>
                <a:cs typeface="+mn-cs"/>
              </a:rPr>
              <a:t>SDGs</a:t>
            </a:r>
            <a:endParaRPr lang="it-IT" dirty="0"/>
          </a:p>
        </p:txBody>
      </p:sp>
      <p:sp>
        <p:nvSpPr>
          <p:cNvPr id="4" name="Segnaposto numero diapositiva 3"/>
          <p:cNvSpPr>
            <a:spLocks noGrp="1"/>
          </p:cNvSpPr>
          <p:nvPr>
            <p:ph type="sldNum" sz="quarter" idx="10"/>
          </p:nvPr>
        </p:nvSpPr>
        <p:spPr/>
        <p:txBody>
          <a:bodyPr/>
          <a:lstStyle/>
          <a:p>
            <a:fld id="{EC863C9F-5025-4D96-800C-90C8816DE60F}" type="slidenum">
              <a:rPr lang="it-IT" smtClean="0"/>
              <a:pPr/>
              <a:t>1</a:t>
            </a:fld>
            <a:endParaRPr lang="it-IT"/>
          </a:p>
        </p:txBody>
      </p:sp>
    </p:spTree>
    <p:extLst>
      <p:ext uri="{BB962C8B-B14F-4D97-AF65-F5344CB8AC3E}">
        <p14:creationId xmlns:p14="http://schemas.microsoft.com/office/powerpoint/2010/main" val="336599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b="1" dirty="0" smtClean="0">
                <a:solidFill>
                  <a:srgbClr val="FF0000"/>
                </a:solidFill>
              </a:rPr>
              <a:t>Una </a:t>
            </a:r>
            <a:r>
              <a:rPr lang="en-US" b="1" dirty="0" err="1" smtClean="0">
                <a:solidFill>
                  <a:srgbClr val="FF0000"/>
                </a:solidFill>
              </a:rPr>
              <a:t>mappatura</a:t>
            </a:r>
            <a:r>
              <a:rPr lang="en-US" b="1" dirty="0" smtClean="0">
                <a:solidFill>
                  <a:srgbClr val="FF0000"/>
                </a:solidFill>
              </a:rPr>
              <a:t> </a:t>
            </a:r>
            <a:r>
              <a:rPr lang="en-US" b="1" dirty="0" err="1" smtClean="0">
                <a:solidFill>
                  <a:srgbClr val="FF0000"/>
                </a:solidFill>
              </a:rPr>
              <a:t>metodologicamente</a:t>
            </a:r>
            <a:r>
              <a:rPr lang="en-US" b="1" dirty="0" smtClean="0">
                <a:solidFill>
                  <a:srgbClr val="FF0000"/>
                </a:solidFill>
              </a:rPr>
              <a:t> </a:t>
            </a:r>
            <a:r>
              <a:rPr lang="en-US" b="1" dirty="0" err="1" smtClean="0">
                <a:solidFill>
                  <a:srgbClr val="FF0000"/>
                </a:solidFill>
              </a:rPr>
              <a:t>consistente</a:t>
            </a:r>
            <a:r>
              <a:rPr lang="en-US" b="1" dirty="0" smtClean="0">
                <a:solidFill>
                  <a:srgbClr val="FF0000"/>
                </a:solidFill>
              </a:rPr>
              <a:t> …</a:t>
            </a:r>
          </a:p>
          <a:p>
            <a:pPr marL="285750" indent="-285750">
              <a:buFont typeface="Arial" panose="020B0604020202020204" pitchFamily="34" charset="0"/>
              <a:buChar char="•"/>
            </a:pPr>
            <a:r>
              <a:rPr lang="en-US" dirty="0" err="1" smtClean="0"/>
              <a:t>Analisi</a:t>
            </a:r>
            <a:r>
              <a:rPr lang="en-US" dirty="0" smtClean="0"/>
              <a:t> </a:t>
            </a:r>
            <a:r>
              <a:rPr lang="en-US" dirty="0" err="1" smtClean="0"/>
              <a:t>degli</a:t>
            </a:r>
            <a:r>
              <a:rPr lang="en-US" dirty="0" smtClean="0"/>
              <a:t> </a:t>
            </a:r>
            <a:r>
              <a:rPr lang="en-US" dirty="0" err="1" smtClean="0"/>
              <a:t>indicatori</a:t>
            </a:r>
            <a:r>
              <a:rPr lang="en-US" dirty="0" smtClean="0"/>
              <a:t> </a:t>
            </a:r>
            <a:r>
              <a:rPr lang="en-US" dirty="0" err="1" smtClean="0"/>
              <a:t>suggeriti</a:t>
            </a:r>
            <a:r>
              <a:rPr lang="en-US" dirty="0" smtClean="0"/>
              <a:t> da Inter-Agency Expert Group on SDGs</a:t>
            </a:r>
          </a:p>
          <a:p>
            <a:pPr marL="285750" indent="-285750">
              <a:buFont typeface="Arial" panose="020B0604020202020204" pitchFamily="34" charset="0"/>
              <a:buChar char="•"/>
            </a:pPr>
            <a:r>
              <a:rPr lang="en-US" dirty="0" err="1" smtClean="0"/>
              <a:t>Condivisione</a:t>
            </a:r>
            <a:r>
              <a:rPr lang="en-US" dirty="0" smtClean="0"/>
              <a:t> </a:t>
            </a:r>
            <a:r>
              <a:rPr lang="en-US" dirty="0" err="1" smtClean="0"/>
              <a:t>dei</a:t>
            </a:r>
            <a:r>
              <a:rPr lang="en-US" dirty="0" smtClean="0"/>
              <a:t> </a:t>
            </a:r>
            <a:r>
              <a:rPr lang="en-US" dirty="0" err="1" smtClean="0"/>
              <a:t>metadati</a:t>
            </a:r>
            <a:r>
              <a:rPr lang="en-US" dirty="0" smtClean="0"/>
              <a:t> </a:t>
            </a:r>
            <a:r>
              <a:rPr lang="en-US" i="1" dirty="0" smtClean="0"/>
              <a:t>in progress </a:t>
            </a:r>
            <a:r>
              <a:rPr lang="en-US" dirty="0" err="1" smtClean="0"/>
              <a:t>nel</a:t>
            </a:r>
            <a:r>
              <a:rPr lang="en-US" dirty="0" smtClean="0"/>
              <a:t> </a:t>
            </a:r>
            <a:r>
              <a:rPr lang="en-US" dirty="0" err="1" smtClean="0"/>
              <a:t>Sistan</a:t>
            </a:r>
            <a:r>
              <a:rPr lang="en-US" dirty="0" smtClean="0"/>
              <a:t> ma non solo</a:t>
            </a:r>
          </a:p>
          <a:p>
            <a:pPr marL="285750" indent="-285750">
              <a:buFont typeface="Arial" panose="020B0604020202020204" pitchFamily="34" charset="0"/>
              <a:buChar char="•"/>
            </a:pPr>
            <a:r>
              <a:rPr lang="en-US" dirty="0" err="1" smtClean="0"/>
              <a:t>Scelta</a:t>
            </a:r>
            <a:r>
              <a:rPr lang="en-US" dirty="0" smtClean="0"/>
              <a:t> </a:t>
            </a:r>
            <a:r>
              <a:rPr lang="en-US" dirty="0" err="1" smtClean="0"/>
              <a:t>dei</a:t>
            </a:r>
            <a:r>
              <a:rPr lang="en-US" dirty="0" smtClean="0"/>
              <a:t> </a:t>
            </a:r>
            <a:r>
              <a:rPr lang="en-US" dirty="0" err="1" smtClean="0"/>
              <a:t>criteri</a:t>
            </a:r>
            <a:endParaRPr lang="en-US" dirty="0" smtClean="0"/>
          </a:p>
          <a:p>
            <a:pPr marL="285750" indent="-285750">
              <a:buFont typeface="Arial" panose="020B0604020202020204" pitchFamily="34" charset="0"/>
              <a:buChar char="•"/>
            </a:pPr>
            <a:r>
              <a:rPr lang="en-US" dirty="0" err="1" smtClean="0"/>
              <a:t>Qualificazione</a:t>
            </a:r>
            <a:r>
              <a:rPr lang="en-US" dirty="0" smtClean="0"/>
              <a:t> </a:t>
            </a:r>
            <a:r>
              <a:rPr lang="en-US" dirty="0" err="1" smtClean="0"/>
              <a:t>degli</a:t>
            </a:r>
            <a:r>
              <a:rPr lang="en-US" dirty="0" smtClean="0"/>
              <a:t> </a:t>
            </a:r>
            <a:r>
              <a:rPr lang="en-US" dirty="0" err="1" smtClean="0"/>
              <a:t>indicatori</a:t>
            </a:r>
            <a:endParaRPr lang="en-US" dirty="0" smtClean="0"/>
          </a:p>
          <a:p>
            <a:endParaRPr lang="en-US" dirty="0" smtClean="0"/>
          </a:p>
          <a:p>
            <a:pPr algn="just"/>
            <a:r>
              <a:rPr lang="en-US" b="1" dirty="0" err="1" smtClean="0"/>
              <a:t>Criteri</a:t>
            </a:r>
            <a:endParaRPr lang="en-US" dirty="0" smtClean="0"/>
          </a:p>
          <a:p>
            <a:pPr algn="just"/>
            <a:r>
              <a:rPr lang="en-US" dirty="0" err="1" smtClean="0"/>
              <a:t>frequenza</a:t>
            </a:r>
            <a:r>
              <a:rPr lang="en-US" dirty="0" smtClean="0"/>
              <a:t> </a:t>
            </a:r>
            <a:r>
              <a:rPr lang="en-US" dirty="0" err="1" smtClean="0"/>
              <a:t>della</a:t>
            </a:r>
            <a:r>
              <a:rPr lang="en-US" dirty="0" smtClean="0"/>
              <a:t> </a:t>
            </a:r>
            <a:r>
              <a:rPr lang="en-US" dirty="0" err="1" smtClean="0"/>
              <a:t>diffusione</a:t>
            </a:r>
            <a:r>
              <a:rPr lang="en-US" dirty="0" smtClean="0"/>
              <a:t>, </a:t>
            </a:r>
            <a:r>
              <a:rPr lang="en-US" dirty="0" err="1" smtClean="0"/>
              <a:t>tempestività</a:t>
            </a:r>
            <a:r>
              <a:rPr lang="en-US" dirty="0" smtClean="0"/>
              <a:t>, </a:t>
            </a:r>
            <a:r>
              <a:rPr lang="en-US" dirty="0" err="1" smtClean="0"/>
              <a:t>copertura</a:t>
            </a:r>
            <a:r>
              <a:rPr lang="en-US" dirty="0" smtClean="0"/>
              <a:t> e </a:t>
            </a:r>
            <a:r>
              <a:rPr lang="en-US" dirty="0" err="1" smtClean="0"/>
              <a:t>comparabiltà</a:t>
            </a:r>
            <a:r>
              <a:rPr lang="en-US" dirty="0" smtClean="0"/>
              <a:t> </a:t>
            </a:r>
            <a:r>
              <a:rPr lang="en-US" dirty="0" err="1" smtClean="0"/>
              <a:t>geografica</a:t>
            </a:r>
            <a:r>
              <a:rPr lang="en-US" dirty="0" smtClean="0"/>
              <a:t>, </a:t>
            </a:r>
            <a:r>
              <a:rPr lang="en-US" dirty="0" err="1" smtClean="0"/>
              <a:t>comparabilità</a:t>
            </a:r>
            <a:r>
              <a:rPr lang="en-US" dirty="0" smtClean="0"/>
              <a:t> </a:t>
            </a:r>
            <a:r>
              <a:rPr lang="en-US" dirty="0" err="1" smtClean="0"/>
              <a:t>nel</a:t>
            </a:r>
            <a:r>
              <a:rPr lang="en-US" dirty="0" smtClean="0"/>
              <a:t> tempo e </a:t>
            </a:r>
            <a:r>
              <a:rPr lang="en-US" dirty="0" err="1" smtClean="0"/>
              <a:t>lunghezza</a:t>
            </a:r>
            <a:r>
              <a:rPr lang="en-US" dirty="0" smtClean="0"/>
              <a:t> </a:t>
            </a:r>
            <a:r>
              <a:rPr lang="en-US" dirty="0" err="1" smtClean="0"/>
              <a:t>della</a:t>
            </a:r>
            <a:r>
              <a:rPr lang="en-US" dirty="0" smtClean="0"/>
              <a:t> </a:t>
            </a:r>
            <a:r>
              <a:rPr lang="en-US" dirty="0" err="1" smtClean="0"/>
              <a:t>serie</a:t>
            </a:r>
            <a:r>
              <a:rPr lang="en-US" dirty="0" smtClean="0"/>
              <a:t> </a:t>
            </a:r>
            <a:r>
              <a:rPr lang="en-US" dirty="0" err="1" smtClean="0"/>
              <a:t>storica</a:t>
            </a:r>
            <a:r>
              <a:rPr lang="en-US" dirty="0" smtClean="0"/>
              <a:t>, </a:t>
            </a:r>
            <a:r>
              <a:rPr lang="en-US" dirty="0" err="1" smtClean="0"/>
              <a:t>trasparenza</a:t>
            </a:r>
            <a:r>
              <a:rPr lang="en-US" dirty="0" smtClean="0"/>
              <a:t> </a:t>
            </a:r>
            <a:r>
              <a:rPr lang="en-US" dirty="0" err="1" smtClean="0"/>
              <a:t>delle</a:t>
            </a:r>
            <a:r>
              <a:rPr lang="en-US" dirty="0" smtClean="0"/>
              <a:t> </a:t>
            </a:r>
            <a:r>
              <a:rPr lang="en-US" dirty="0" err="1" smtClean="0"/>
              <a:t>metodologie</a:t>
            </a:r>
            <a:r>
              <a:rPr lang="en-US" dirty="0" smtClean="0"/>
              <a:t>, </a:t>
            </a:r>
            <a:r>
              <a:rPr lang="en-US" dirty="0" err="1" smtClean="0"/>
              <a:t>facilità</a:t>
            </a:r>
            <a:r>
              <a:rPr lang="en-US" dirty="0" smtClean="0"/>
              <a:t> </a:t>
            </a:r>
            <a:r>
              <a:rPr lang="en-US" dirty="0" err="1" smtClean="0"/>
              <a:t>nell’interpretazione</a:t>
            </a:r>
            <a:r>
              <a:rPr lang="en-US" dirty="0" smtClean="0"/>
              <a:t> …</a:t>
            </a:r>
          </a:p>
          <a:p>
            <a:pPr algn="just"/>
            <a:endParaRPr lang="en-US" dirty="0" smtClean="0"/>
          </a:p>
          <a:p>
            <a:pPr lvl="0"/>
            <a:r>
              <a:rPr lang="en-US" b="1" dirty="0" err="1" smtClean="0">
                <a:solidFill>
                  <a:srgbClr val="000000"/>
                </a:solidFill>
              </a:rPr>
              <a:t>Qualificazione</a:t>
            </a:r>
            <a:r>
              <a:rPr lang="en-US" b="1" dirty="0" smtClean="0">
                <a:solidFill>
                  <a:srgbClr val="000000"/>
                </a:solidFill>
              </a:rPr>
              <a:t> </a:t>
            </a:r>
            <a:r>
              <a:rPr lang="en-US" b="1" dirty="0" err="1" smtClean="0">
                <a:solidFill>
                  <a:srgbClr val="000000"/>
                </a:solidFill>
              </a:rPr>
              <a:t>degli</a:t>
            </a:r>
            <a:r>
              <a:rPr lang="en-US" b="1" dirty="0" smtClean="0">
                <a:solidFill>
                  <a:srgbClr val="000000"/>
                </a:solidFill>
              </a:rPr>
              <a:t> </a:t>
            </a:r>
            <a:r>
              <a:rPr lang="en-US" b="1" dirty="0" err="1" smtClean="0">
                <a:solidFill>
                  <a:srgbClr val="000000"/>
                </a:solidFill>
              </a:rPr>
              <a:t>indicatori</a:t>
            </a:r>
            <a:endParaRPr lang="it-IT" b="1" dirty="0" smtClean="0">
              <a:solidFill>
                <a:srgbClr val="000000"/>
              </a:solidFill>
            </a:endParaRPr>
          </a:p>
          <a:p>
            <a:r>
              <a:rPr lang="en-US" b="1" dirty="0" smtClean="0">
                <a:solidFill>
                  <a:srgbClr val="FF0000"/>
                </a:solidFill>
              </a:rPr>
              <a:t>244 (232) </a:t>
            </a:r>
            <a:r>
              <a:rPr lang="en-US" b="1" dirty="0" err="1" smtClean="0">
                <a:solidFill>
                  <a:srgbClr val="FF0000"/>
                </a:solidFill>
              </a:rPr>
              <a:t>indicatori</a:t>
            </a:r>
            <a:r>
              <a:rPr lang="en-US" b="1" dirty="0" smtClean="0">
                <a:solidFill>
                  <a:srgbClr val="FF0000"/>
                </a:solidFill>
              </a:rPr>
              <a:t> : </a:t>
            </a:r>
          </a:p>
          <a:p>
            <a:r>
              <a:rPr lang="en-US" b="1" dirty="0" smtClean="0">
                <a:solidFill>
                  <a:srgbClr val="FF0000"/>
                </a:solidFill>
              </a:rPr>
              <a:t>35 % </a:t>
            </a:r>
            <a:r>
              <a:rPr lang="en-US" b="1" dirty="0" err="1" smtClean="0">
                <a:solidFill>
                  <a:srgbClr val="FF0000"/>
                </a:solidFill>
              </a:rPr>
              <a:t>metadati</a:t>
            </a:r>
            <a:r>
              <a:rPr lang="en-US" b="1" dirty="0" smtClean="0">
                <a:solidFill>
                  <a:srgbClr val="FF0000"/>
                </a:solidFill>
              </a:rPr>
              <a:t> in </a:t>
            </a:r>
            <a:r>
              <a:rPr lang="en-US" b="1" dirty="0" err="1" smtClean="0">
                <a:solidFill>
                  <a:srgbClr val="FF0000"/>
                </a:solidFill>
              </a:rPr>
              <a:t>costruzione</a:t>
            </a:r>
            <a:r>
              <a:rPr lang="en-US" b="1" dirty="0" smtClean="0">
                <a:solidFill>
                  <a:srgbClr val="FF0000"/>
                </a:solidFill>
              </a:rPr>
              <a:t> (TIER III)</a:t>
            </a:r>
          </a:p>
          <a:p>
            <a:r>
              <a:rPr lang="en-US" b="1" dirty="0" smtClean="0">
                <a:solidFill>
                  <a:srgbClr val="FF0000"/>
                </a:solidFill>
              </a:rPr>
              <a:t>24 % </a:t>
            </a:r>
            <a:r>
              <a:rPr lang="en-US" b="1" dirty="0" err="1" smtClean="0">
                <a:solidFill>
                  <a:srgbClr val="FF0000"/>
                </a:solidFill>
              </a:rPr>
              <a:t>prevalentemente</a:t>
            </a:r>
            <a:r>
              <a:rPr lang="en-US" b="1" dirty="0" smtClean="0">
                <a:solidFill>
                  <a:srgbClr val="FF0000"/>
                </a:solidFill>
              </a:rPr>
              <a:t> non </a:t>
            </a:r>
            <a:r>
              <a:rPr lang="en-US" b="1" dirty="0" err="1" smtClean="0">
                <a:solidFill>
                  <a:srgbClr val="FF0000"/>
                </a:solidFill>
              </a:rPr>
              <a:t>statistici</a:t>
            </a:r>
            <a:r>
              <a:rPr lang="en-US" b="1" dirty="0" smtClean="0">
                <a:solidFill>
                  <a:srgbClr val="FF0000"/>
                </a:solidFill>
              </a:rPr>
              <a:t> </a:t>
            </a:r>
            <a:r>
              <a:rPr lang="en-US" b="1" dirty="0" smtClean="0"/>
              <a:t>(</a:t>
            </a:r>
            <a:r>
              <a:rPr lang="it-IT" dirty="0" smtClean="0"/>
              <a:t>normative, strategie nazionali, mezzi di implementazione delle strategie)</a:t>
            </a:r>
            <a:r>
              <a:rPr lang="en-US" b="1" dirty="0" smtClean="0">
                <a:solidFill>
                  <a:srgbClr val="FF0000"/>
                </a:solidFill>
              </a:rPr>
              <a:t>, </a:t>
            </a:r>
          </a:p>
          <a:p>
            <a:r>
              <a:rPr lang="en-US" b="1" dirty="0" smtClean="0">
                <a:solidFill>
                  <a:srgbClr val="FF0000"/>
                </a:solidFill>
              </a:rPr>
              <a:t>13% </a:t>
            </a:r>
            <a:r>
              <a:rPr lang="en-US" b="1" dirty="0" err="1" smtClean="0">
                <a:solidFill>
                  <a:srgbClr val="FF0000"/>
                </a:solidFill>
              </a:rPr>
              <a:t>meno</a:t>
            </a:r>
            <a:r>
              <a:rPr lang="en-US" b="1" dirty="0" smtClean="0">
                <a:solidFill>
                  <a:srgbClr val="FF0000"/>
                </a:solidFill>
              </a:rPr>
              <a:t> </a:t>
            </a:r>
            <a:r>
              <a:rPr lang="en-US" b="1" dirty="0" err="1" smtClean="0">
                <a:solidFill>
                  <a:srgbClr val="FF0000"/>
                </a:solidFill>
              </a:rPr>
              <a:t>rilevanti</a:t>
            </a:r>
            <a:r>
              <a:rPr lang="en-US" b="1" dirty="0" smtClean="0">
                <a:solidFill>
                  <a:srgbClr val="FF0000"/>
                </a:solidFill>
              </a:rPr>
              <a:t> per </a:t>
            </a:r>
            <a:r>
              <a:rPr lang="en-US" b="1" dirty="0" err="1" smtClean="0">
                <a:solidFill>
                  <a:srgbClr val="FF0000"/>
                </a:solidFill>
              </a:rPr>
              <a:t>il</a:t>
            </a:r>
            <a:r>
              <a:rPr lang="en-US" b="1" dirty="0" smtClean="0">
                <a:solidFill>
                  <a:srgbClr val="FF0000"/>
                </a:solidFill>
              </a:rPr>
              <a:t> </a:t>
            </a:r>
            <a:r>
              <a:rPr lang="en-US" b="1" dirty="0" err="1" smtClean="0">
                <a:solidFill>
                  <a:srgbClr val="FF0000"/>
                </a:solidFill>
              </a:rPr>
              <a:t>nostro</a:t>
            </a:r>
            <a:r>
              <a:rPr lang="en-US" b="1" dirty="0" smtClean="0">
                <a:solidFill>
                  <a:srgbClr val="FF0000"/>
                </a:solidFill>
              </a:rPr>
              <a:t> </a:t>
            </a:r>
            <a:r>
              <a:rPr lang="en-US" b="1" dirty="0" err="1" smtClean="0">
                <a:solidFill>
                  <a:srgbClr val="FF0000"/>
                </a:solidFill>
              </a:rPr>
              <a:t>Paese</a:t>
            </a:r>
            <a:r>
              <a:rPr lang="en-US" b="1" dirty="0" smtClean="0">
                <a:solidFill>
                  <a:srgbClr val="FF0000"/>
                </a:solidFill>
              </a:rPr>
              <a:t> </a:t>
            </a:r>
          </a:p>
          <a:p>
            <a:r>
              <a:rPr lang="en-US" b="1" dirty="0" smtClean="0">
                <a:solidFill>
                  <a:srgbClr val="FF0000"/>
                </a:solidFill>
              </a:rPr>
              <a:t>11% </a:t>
            </a:r>
            <a:r>
              <a:rPr lang="en-US" b="1" dirty="0" err="1" smtClean="0">
                <a:solidFill>
                  <a:srgbClr val="FF0000"/>
                </a:solidFill>
              </a:rPr>
              <a:t>assistenza</a:t>
            </a:r>
            <a:r>
              <a:rPr lang="en-US" b="1" dirty="0" smtClean="0">
                <a:solidFill>
                  <a:srgbClr val="FF0000"/>
                </a:solidFill>
              </a:rPr>
              <a:t> </a:t>
            </a:r>
            <a:r>
              <a:rPr lang="en-US" b="1" dirty="0" err="1" smtClean="0">
                <a:solidFill>
                  <a:srgbClr val="FF0000"/>
                </a:solidFill>
              </a:rPr>
              <a:t>finanziaria</a:t>
            </a:r>
            <a:r>
              <a:rPr lang="en-US" b="1" dirty="0" smtClean="0">
                <a:solidFill>
                  <a:srgbClr val="FF0000"/>
                </a:solidFill>
              </a:rPr>
              <a:t> </a:t>
            </a:r>
            <a:r>
              <a:rPr lang="en-US" b="1" dirty="0" err="1" smtClean="0">
                <a:solidFill>
                  <a:srgbClr val="FF0000"/>
                </a:solidFill>
              </a:rPr>
              <a:t>rivolta</a:t>
            </a:r>
            <a:r>
              <a:rPr lang="en-US" b="1" dirty="0" smtClean="0">
                <a:solidFill>
                  <a:srgbClr val="FF0000"/>
                </a:solidFill>
              </a:rPr>
              <a:t> ad </a:t>
            </a:r>
            <a:r>
              <a:rPr lang="en-US" b="1" dirty="0" err="1" smtClean="0">
                <a:solidFill>
                  <a:srgbClr val="FF0000"/>
                </a:solidFill>
              </a:rPr>
              <a:t>attività</a:t>
            </a:r>
            <a:r>
              <a:rPr lang="en-US" b="1" dirty="0" smtClean="0">
                <a:solidFill>
                  <a:srgbClr val="FF0000"/>
                </a:solidFill>
              </a:rPr>
              <a:t> di </a:t>
            </a:r>
            <a:r>
              <a:rPr lang="en-US" b="1" dirty="0" err="1" smtClean="0">
                <a:solidFill>
                  <a:srgbClr val="FF0000"/>
                </a:solidFill>
              </a:rPr>
              <a:t>cooperazione</a:t>
            </a:r>
            <a:r>
              <a:rPr lang="en-US" b="1" dirty="0" smtClean="0">
                <a:solidFill>
                  <a:srgbClr val="FF0000"/>
                </a:solidFill>
              </a:rPr>
              <a:t> </a:t>
            </a:r>
            <a:r>
              <a:rPr lang="en-US" b="1" dirty="0" err="1" smtClean="0">
                <a:solidFill>
                  <a:srgbClr val="FF0000"/>
                </a:solidFill>
              </a:rPr>
              <a:t>internazionale</a:t>
            </a:r>
            <a:endParaRPr lang="en-US" b="1" dirty="0" smtClean="0">
              <a:solidFill>
                <a:srgbClr val="FF0000"/>
              </a:solidFill>
            </a:endParaRPr>
          </a:p>
          <a:p>
            <a:endParaRPr lang="it-IT" dirty="0"/>
          </a:p>
        </p:txBody>
      </p:sp>
      <p:sp>
        <p:nvSpPr>
          <p:cNvPr id="4" name="Segnaposto numero diapositiva 3"/>
          <p:cNvSpPr>
            <a:spLocks noGrp="1"/>
          </p:cNvSpPr>
          <p:nvPr>
            <p:ph type="sldNum" sz="quarter" idx="10"/>
          </p:nvPr>
        </p:nvSpPr>
        <p:spPr/>
        <p:txBody>
          <a:bodyPr/>
          <a:lstStyle/>
          <a:p>
            <a:fld id="{EC863C9F-5025-4D96-800C-90C8816DE60F}" type="slidenum">
              <a:rPr lang="it-IT" smtClean="0"/>
              <a:pPr/>
              <a:t>10</a:t>
            </a:fld>
            <a:endParaRPr lang="it-IT"/>
          </a:p>
        </p:txBody>
      </p:sp>
    </p:spTree>
    <p:extLst>
      <p:ext uri="{BB962C8B-B14F-4D97-AF65-F5344CB8AC3E}">
        <p14:creationId xmlns:p14="http://schemas.microsoft.com/office/powerpoint/2010/main" val="366203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C863C9F-5025-4D96-800C-90C8816DE60F}" type="slidenum">
              <a:rPr lang="it-IT" smtClean="0"/>
              <a:pPr/>
              <a:t>11</a:t>
            </a:fld>
            <a:endParaRPr lang="it-IT"/>
          </a:p>
        </p:txBody>
      </p:sp>
    </p:spTree>
    <p:extLst>
      <p:ext uri="{BB962C8B-B14F-4D97-AF65-F5344CB8AC3E}">
        <p14:creationId xmlns:p14="http://schemas.microsoft.com/office/powerpoint/2010/main" val="1824823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b="1" dirty="0" smtClean="0">
                <a:solidFill>
                  <a:srgbClr val="FF0000"/>
                </a:solidFill>
              </a:rPr>
              <a:t>…. </a:t>
            </a:r>
            <a:r>
              <a:rPr lang="en-US" b="1" dirty="0" err="1" smtClean="0">
                <a:solidFill>
                  <a:srgbClr val="FF0000"/>
                </a:solidFill>
              </a:rPr>
              <a:t>una</a:t>
            </a:r>
            <a:r>
              <a:rPr lang="en-US" b="1" dirty="0" smtClean="0">
                <a:solidFill>
                  <a:srgbClr val="FF0000"/>
                </a:solidFill>
              </a:rPr>
              <a:t> </a:t>
            </a:r>
            <a:r>
              <a:rPr lang="en-US" b="1" dirty="0" err="1" smtClean="0">
                <a:solidFill>
                  <a:srgbClr val="FF0000"/>
                </a:solidFill>
              </a:rPr>
              <a:t>mappatura</a:t>
            </a:r>
            <a:r>
              <a:rPr lang="en-US" b="1" dirty="0" smtClean="0">
                <a:solidFill>
                  <a:srgbClr val="FF0000"/>
                </a:solidFill>
              </a:rPr>
              <a:t> </a:t>
            </a:r>
            <a:r>
              <a:rPr lang="en-US" b="1" dirty="0" err="1" smtClean="0">
                <a:solidFill>
                  <a:srgbClr val="FF0000"/>
                </a:solidFill>
              </a:rPr>
              <a:t>integrata</a:t>
            </a:r>
            <a:r>
              <a:rPr lang="en-US" b="1" dirty="0" smtClean="0">
                <a:solidFill>
                  <a:srgbClr val="FF0000"/>
                </a:solidFill>
              </a:rPr>
              <a:t> </a:t>
            </a:r>
            <a:r>
              <a:rPr lang="en-US" b="1" dirty="0" err="1" smtClean="0">
                <a:solidFill>
                  <a:srgbClr val="FF0000"/>
                </a:solidFill>
              </a:rPr>
              <a:t>dell’Istat</a:t>
            </a:r>
            <a:r>
              <a:rPr lang="en-US" b="1" dirty="0" smtClean="0">
                <a:solidFill>
                  <a:srgbClr val="FF0000"/>
                </a:solidFill>
              </a:rPr>
              <a:t>  </a:t>
            </a:r>
            <a:r>
              <a:rPr lang="en-US" b="1" dirty="0" err="1" smtClean="0">
                <a:solidFill>
                  <a:srgbClr val="FF0000"/>
                </a:solidFill>
              </a:rPr>
              <a:t>insieme</a:t>
            </a:r>
            <a:r>
              <a:rPr lang="en-US" b="1" dirty="0" smtClean="0">
                <a:solidFill>
                  <a:srgbClr val="FF0000"/>
                </a:solidFill>
              </a:rPr>
              <a:t> con ….</a:t>
            </a:r>
          </a:p>
          <a:p>
            <a:pPr algn="just"/>
            <a:endParaRPr lang="en-US" b="1" dirty="0" smtClean="0">
              <a:solidFill>
                <a:srgbClr val="FF0000"/>
              </a:solidFill>
            </a:endParaRPr>
          </a:p>
          <a:p>
            <a:r>
              <a:rPr lang="en-US" dirty="0" err="1" smtClean="0"/>
              <a:t>altri</a:t>
            </a:r>
            <a:r>
              <a:rPr lang="en-US" dirty="0" smtClean="0"/>
              <a:t> </a:t>
            </a:r>
            <a:r>
              <a:rPr lang="en-US" dirty="0" err="1" smtClean="0"/>
              <a:t>attori</a:t>
            </a:r>
            <a:r>
              <a:rPr lang="en-US" dirty="0" smtClean="0"/>
              <a:t> </a:t>
            </a:r>
            <a:r>
              <a:rPr lang="en-US" dirty="0" err="1" smtClean="0"/>
              <a:t>istituzionali</a:t>
            </a:r>
            <a:r>
              <a:rPr lang="en-US" dirty="0" smtClean="0"/>
              <a:t> ma non solo ….</a:t>
            </a:r>
          </a:p>
          <a:p>
            <a:endParaRPr lang="en-US" dirty="0" smtClean="0"/>
          </a:p>
          <a:p>
            <a:r>
              <a:rPr lang="en-US" dirty="0" err="1" smtClean="0"/>
              <a:t>Ministero</a:t>
            </a:r>
            <a:r>
              <a:rPr lang="en-US" dirty="0" smtClean="0"/>
              <a:t> </a:t>
            </a:r>
            <a:r>
              <a:rPr lang="en-US" dirty="0" err="1" smtClean="0"/>
              <a:t>degli</a:t>
            </a:r>
            <a:r>
              <a:rPr lang="en-US" dirty="0" smtClean="0"/>
              <a:t> </a:t>
            </a:r>
            <a:r>
              <a:rPr lang="en-US" dirty="0" err="1" smtClean="0"/>
              <a:t>Esteri</a:t>
            </a:r>
            <a:r>
              <a:rPr lang="en-US" dirty="0" smtClean="0"/>
              <a:t> e </a:t>
            </a:r>
            <a:r>
              <a:rPr lang="en-US" dirty="0" err="1" smtClean="0"/>
              <a:t>della</a:t>
            </a:r>
            <a:r>
              <a:rPr lang="en-US" dirty="0" smtClean="0"/>
              <a:t> </a:t>
            </a:r>
            <a:r>
              <a:rPr lang="en-US" dirty="0" err="1" smtClean="0"/>
              <a:t>Cooperazione</a:t>
            </a:r>
            <a:r>
              <a:rPr lang="en-US" dirty="0" smtClean="0"/>
              <a:t> </a:t>
            </a:r>
            <a:r>
              <a:rPr lang="en-US" dirty="0" err="1" smtClean="0"/>
              <a:t>Internazionale</a:t>
            </a:r>
            <a:r>
              <a:rPr lang="en-US" dirty="0" smtClean="0"/>
              <a:t>, </a:t>
            </a:r>
          </a:p>
          <a:p>
            <a:r>
              <a:rPr lang="en-US" dirty="0" err="1" smtClean="0"/>
              <a:t>Ministero</a:t>
            </a:r>
            <a:r>
              <a:rPr lang="en-US" dirty="0" smtClean="0"/>
              <a:t> </a:t>
            </a:r>
            <a:r>
              <a:rPr lang="en-US" dirty="0" err="1" smtClean="0"/>
              <a:t>dell’Istruzione</a:t>
            </a:r>
            <a:r>
              <a:rPr lang="en-US" dirty="0" smtClean="0"/>
              <a:t> e </a:t>
            </a:r>
            <a:r>
              <a:rPr lang="en-US" dirty="0" err="1" smtClean="0"/>
              <a:t>della</a:t>
            </a:r>
            <a:r>
              <a:rPr lang="en-US" dirty="0" smtClean="0"/>
              <a:t> </a:t>
            </a:r>
            <a:r>
              <a:rPr lang="en-US" dirty="0" err="1" smtClean="0"/>
              <a:t>Ricerca</a:t>
            </a:r>
            <a:r>
              <a:rPr lang="en-US" dirty="0" smtClean="0"/>
              <a:t>, </a:t>
            </a:r>
          </a:p>
          <a:p>
            <a:r>
              <a:rPr lang="en-US" dirty="0" err="1" smtClean="0"/>
              <a:t>Ministero</a:t>
            </a:r>
            <a:r>
              <a:rPr lang="en-US" dirty="0" smtClean="0"/>
              <a:t> </a:t>
            </a:r>
            <a:r>
              <a:rPr lang="en-US" dirty="0" err="1" smtClean="0"/>
              <a:t>dell’Ambiente</a:t>
            </a:r>
            <a:r>
              <a:rPr lang="en-US" dirty="0" smtClean="0"/>
              <a:t> e </a:t>
            </a:r>
            <a:r>
              <a:rPr lang="en-US" dirty="0" err="1" smtClean="0"/>
              <a:t>della</a:t>
            </a:r>
            <a:r>
              <a:rPr lang="en-US" dirty="0" smtClean="0"/>
              <a:t> </a:t>
            </a:r>
            <a:r>
              <a:rPr lang="en-US" dirty="0" err="1" smtClean="0"/>
              <a:t>Tutela</a:t>
            </a:r>
            <a:r>
              <a:rPr lang="en-US" dirty="0" smtClean="0"/>
              <a:t> del </a:t>
            </a:r>
            <a:r>
              <a:rPr lang="en-US" dirty="0" err="1" smtClean="0"/>
              <a:t>Territorio</a:t>
            </a:r>
            <a:r>
              <a:rPr lang="en-US" dirty="0" smtClean="0"/>
              <a:t> e del Mare … </a:t>
            </a:r>
          </a:p>
          <a:p>
            <a:endParaRPr lang="en-US" dirty="0" smtClean="0"/>
          </a:p>
          <a:p>
            <a:r>
              <a:rPr lang="en-US" dirty="0" err="1" smtClean="0"/>
              <a:t>Ispra</a:t>
            </a:r>
            <a:r>
              <a:rPr lang="en-US" dirty="0" smtClean="0"/>
              <a:t>, ISS, </a:t>
            </a:r>
            <a:r>
              <a:rPr lang="en-US" dirty="0" err="1" smtClean="0"/>
              <a:t>Enea</a:t>
            </a:r>
            <a:r>
              <a:rPr lang="en-US" dirty="0" smtClean="0"/>
              <a:t>, </a:t>
            </a:r>
            <a:r>
              <a:rPr lang="en-US" dirty="0" err="1" smtClean="0"/>
              <a:t>Crea</a:t>
            </a:r>
            <a:r>
              <a:rPr lang="en-US" dirty="0" smtClean="0"/>
              <a:t>, GSE, …</a:t>
            </a:r>
          </a:p>
          <a:p>
            <a:endParaRPr lang="en-US" dirty="0" smtClean="0"/>
          </a:p>
          <a:p>
            <a:r>
              <a:rPr lang="en-US" dirty="0" err="1" smtClean="0"/>
              <a:t>Protezione</a:t>
            </a:r>
            <a:r>
              <a:rPr lang="en-US" dirty="0" smtClean="0"/>
              <a:t> </a:t>
            </a:r>
            <a:r>
              <a:rPr lang="en-US" dirty="0" err="1" smtClean="0"/>
              <a:t>Civile</a:t>
            </a:r>
            <a:r>
              <a:rPr lang="en-US" dirty="0" smtClean="0"/>
              <a:t>, Banca </a:t>
            </a:r>
            <a:r>
              <a:rPr lang="en-US" dirty="0" err="1" smtClean="0"/>
              <a:t>d’Italia</a:t>
            </a:r>
            <a:r>
              <a:rPr lang="en-US" dirty="0" smtClean="0"/>
              <a:t>, </a:t>
            </a:r>
          </a:p>
          <a:p>
            <a:endParaRPr lang="en-US" dirty="0" smtClean="0"/>
          </a:p>
          <a:p>
            <a:r>
              <a:rPr lang="en-US" dirty="0" smtClean="0"/>
              <a:t>…..</a:t>
            </a:r>
            <a:r>
              <a:rPr lang="en-US" dirty="0" err="1" smtClean="0"/>
              <a:t>Università</a:t>
            </a:r>
            <a:r>
              <a:rPr lang="en-US" dirty="0" smtClean="0"/>
              <a:t> …</a:t>
            </a:r>
            <a:r>
              <a:rPr lang="en-US" dirty="0" err="1" smtClean="0"/>
              <a:t>Società</a:t>
            </a:r>
            <a:r>
              <a:rPr lang="en-US" dirty="0" smtClean="0"/>
              <a:t> </a:t>
            </a:r>
            <a:r>
              <a:rPr lang="en-US" dirty="0" err="1" smtClean="0"/>
              <a:t>civile</a:t>
            </a:r>
            <a:r>
              <a:rPr lang="en-US" dirty="0" smtClean="0"/>
              <a:t> …</a:t>
            </a:r>
          </a:p>
          <a:p>
            <a:endParaRPr lang="en-US" dirty="0" smtClean="0"/>
          </a:p>
          <a:p>
            <a:r>
              <a:rPr lang="en-US" dirty="0" smtClean="0"/>
              <a:t>MAECI 1.a.2 2.a.2 4.b.1 6.a.1 17.2.1</a:t>
            </a:r>
          </a:p>
          <a:p>
            <a:endParaRPr lang="en-US" dirty="0" smtClean="0"/>
          </a:p>
          <a:p>
            <a:r>
              <a:rPr lang="en-US" dirty="0" err="1" smtClean="0"/>
              <a:t>Ispra</a:t>
            </a:r>
            <a:r>
              <a:rPr lang="en-US" dirty="0" smtClean="0"/>
              <a:t> 6.6.1 12.5.1 12.6.1 12.b.1 14.4.1 15.1.1. 15.5.1 15.8.1 </a:t>
            </a:r>
          </a:p>
          <a:p>
            <a:endParaRPr lang="en-US" dirty="0" smtClean="0"/>
          </a:p>
          <a:p>
            <a:r>
              <a:rPr lang="en-US" dirty="0" err="1" smtClean="0"/>
              <a:t>Miur</a:t>
            </a:r>
            <a:r>
              <a:rPr lang="en-US" dirty="0" smtClean="0"/>
              <a:t> 4.a.1</a:t>
            </a:r>
          </a:p>
          <a:p>
            <a:endParaRPr lang="en-US" dirty="0" smtClean="0"/>
          </a:p>
          <a:p>
            <a:endParaRPr lang="it-IT" dirty="0"/>
          </a:p>
        </p:txBody>
      </p:sp>
      <p:sp>
        <p:nvSpPr>
          <p:cNvPr id="4" name="Segnaposto numero diapositiva 3"/>
          <p:cNvSpPr>
            <a:spLocks noGrp="1"/>
          </p:cNvSpPr>
          <p:nvPr>
            <p:ph type="sldNum" sz="quarter" idx="10"/>
          </p:nvPr>
        </p:nvSpPr>
        <p:spPr/>
        <p:txBody>
          <a:bodyPr/>
          <a:lstStyle/>
          <a:p>
            <a:fld id="{EC863C9F-5025-4D96-800C-90C8816DE60F}" type="slidenum">
              <a:rPr lang="it-IT" smtClean="0"/>
              <a:pPr/>
              <a:t>12</a:t>
            </a:fld>
            <a:endParaRPr lang="it-IT"/>
          </a:p>
        </p:txBody>
      </p:sp>
    </p:spTree>
    <p:extLst>
      <p:ext uri="{BB962C8B-B14F-4D97-AF65-F5344CB8AC3E}">
        <p14:creationId xmlns:p14="http://schemas.microsoft.com/office/powerpoint/2010/main" val="4142251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solidFill>
                  <a:schemeClr val="tx1">
                    <a:lumMod val="65000"/>
                    <a:lumOff val="35000"/>
                  </a:schemeClr>
                </a:solidFill>
                <a:latin typeface="Calibri" panose="020F0502020204030204" pitchFamily="34" charset="0"/>
                <a:cs typeface="Calibri" panose="020F0502020204030204" pitchFamily="34" charset="0"/>
              </a:rPr>
              <a:t>Analisi dei Gap informativi e Priorità strategiche:</a:t>
            </a:r>
          </a:p>
          <a:p>
            <a:pPr lvl="0"/>
            <a:endParaRPr lang="it-IT" sz="1200" b="1" dirty="0" smtClean="0">
              <a:solidFill>
                <a:schemeClr val="tx1">
                  <a:lumMod val="65000"/>
                  <a:lumOff val="35000"/>
                </a:schemeClr>
              </a:solidFill>
              <a:latin typeface="Calibri" panose="020F0502020204030204" pitchFamily="34" charset="0"/>
              <a:cs typeface="Calibri" panose="020F0502020204030204" pitchFamily="34" charset="0"/>
            </a:endParaRPr>
          </a:p>
          <a:p>
            <a:pPr lvl="0"/>
            <a:r>
              <a:rPr lang="it-IT" sz="1200" dirty="0" smtClean="0">
                <a:solidFill>
                  <a:schemeClr val="tx1">
                    <a:lumMod val="65000"/>
                    <a:lumOff val="35000"/>
                  </a:schemeClr>
                </a:solidFill>
                <a:latin typeface="Calibri" panose="020F0502020204030204" pitchFamily="34" charset="0"/>
                <a:cs typeface="Calibri" panose="020F0502020204030204" pitchFamily="34" charset="0"/>
              </a:rPr>
              <a:t>Quale informazione statistica  è già disponibile </a:t>
            </a:r>
          </a:p>
          <a:p>
            <a:pPr lvl="0"/>
            <a:r>
              <a:rPr lang="it-IT" sz="1200" dirty="0" smtClean="0">
                <a:solidFill>
                  <a:schemeClr val="tx1">
                    <a:lumMod val="65000"/>
                    <a:lumOff val="35000"/>
                  </a:schemeClr>
                </a:solidFill>
                <a:latin typeface="Calibri" panose="020F0502020204030204" pitchFamily="34" charset="0"/>
                <a:cs typeface="Calibri" panose="020F0502020204030204" pitchFamily="34" charset="0"/>
              </a:rPr>
              <a:t>Quale sarà disponibile a breve</a:t>
            </a:r>
          </a:p>
          <a:p>
            <a:pPr lvl="0"/>
            <a:r>
              <a:rPr lang="it-IT" sz="1200" dirty="0" smtClean="0">
                <a:solidFill>
                  <a:schemeClr val="tx1">
                    <a:lumMod val="65000"/>
                    <a:lumOff val="35000"/>
                  </a:schemeClr>
                </a:solidFill>
                <a:latin typeface="Calibri" panose="020F0502020204030204" pitchFamily="34" charset="0"/>
                <a:cs typeface="Calibri" panose="020F0502020204030204" pitchFamily="34" charset="0"/>
              </a:rPr>
              <a:t>Quale potrà essere disponibile in futuro  </a:t>
            </a:r>
          </a:p>
          <a:p>
            <a:pPr lvl="0"/>
            <a:endParaRPr lang="it-IT" sz="120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lgn="just"/>
            <a:r>
              <a:rPr lang="en-US" sz="1200" b="1" dirty="0" err="1" smtClean="0">
                <a:solidFill>
                  <a:schemeClr val="tx1">
                    <a:lumMod val="65000"/>
                    <a:lumOff val="35000"/>
                  </a:schemeClr>
                </a:solidFill>
                <a:latin typeface="Calibri" panose="020F0502020204030204" pitchFamily="34" charset="0"/>
                <a:cs typeface="Calibri" panose="020F0502020204030204" pitchFamily="34" charset="0"/>
              </a:rPr>
              <a:t>Fase</a:t>
            </a:r>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200" b="1" dirty="0" err="1" smtClean="0">
                <a:solidFill>
                  <a:schemeClr val="tx1">
                    <a:lumMod val="65000"/>
                    <a:lumOff val="35000"/>
                  </a:schemeClr>
                </a:solidFill>
                <a:latin typeface="Calibri" panose="020F0502020204030204" pitchFamily="34" charset="0"/>
                <a:cs typeface="Calibri" panose="020F0502020204030204" pitchFamily="34" charset="0"/>
              </a:rPr>
              <a:t>attuale</a:t>
            </a:r>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 </a:t>
            </a:r>
          </a:p>
          <a:p>
            <a:pPr marL="285750" indent="-285750" algn="just"/>
            <a:endParaRPr lang="it-IT" sz="120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n-US" sz="1200"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sz="12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200" dirty="0" err="1" smtClean="0">
                <a:solidFill>
                  <a:schemeClr val="tx1">
                    <a:lumMod val="65000"/>
                    <a:lumOff val="35000"/>
                  </a:schemeClr>
                </a:solidFill>
                <a:latin typeface="Calibri" panose="020F0502020204030204" pitchFamily="34" charset="0"/>
                <a:cs typeface="Calibri" panose="020F0502020204030204" pitchFamily="34" charset="0"/>
              </a:rPr>
              <a:t>prevalentemente</a:t>
            </a:r>
            <a:r>
              <a:rPr lang="en-US" sz="12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200" dirty="0" err="1" smtClean="0">
                <a:solidFill>
                  <a:schemeClr val="tx1">
                    <a:lumMod val="65000"/>
                    <a:lumOff val="35000"/>
                  </a:schemeClr>
                </a:solidFill>
                <a:latin typeface="Calibri" panose="020F0502020204030204" pitchFamily="34" charset="0"/>
                <a:cs typeface="Calibri" panose="020F0502020204030204" pitchFamily="34" charset="0"/>
              </a:rPr>
              <a:t>statistici</a:t>
            </a:r>
            <a:r>
              <a:rPr lang="en-US" sz="1200" dirty="0" smtClean="0">
                <a:solidFill>
                  <a:schemeClr val="tx1">
                    <a:lumMod val="65000"/>
                    <a:lumOff val="35000"/>
                  </a:schemeClr>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
            </a:pPr>
            <a:r>
              <a:rPr lang="en-US" sz="1200" dirty="0" err="1" smtClean="0">
                <a:solidFill>
                  <a:schemeClr val="tx1">
                    <a:lumMod val="65000"/>
                    <a:lumOff val="35000"/>
                  </a:schemeClr>
                </a:solidFill>
                <a:latin typeface="Calibri" panose="020F0502020204030204" pitchFamily="34" charset="0"/>
                <a:cs typeface="Calibri" panose="020F0502020204030204" pitchFamily="34" charset="0"/>
              </a:rPr>
              <a:t>Priorità</a:t>
            </a:r>
            <a:r>
              <a:rPr lang="en-US" sz="1200" dirty="0" smtClean="0">
                <a:solidFill>
                  <a:schemeClr val="tx1">
                    <a:lumMod val="65000"/>
                    <a:lumOff val="35000"/>
                  </a:schemeClr>
                </a:solidFill>
                <a:latin typeface="Calibri" panose="020F0502020204030204" pitchFamily="34" charset="0"/>
                <a:cs typeface="Calibri" panose="020F0502020204030204" pitchFamily="34" charset="0"/>
              </a:rPr>
              <a:t> a </a:t>
            </a:r>
            <a:r>
              <a:rPr lang="en-US" sz="1200" dirty="0" err="1" smtClean="0">
                <a:solidFill>
                  <a:schemeClr val="tx1">
                    <a:lumMod val="65000"/>
                    <a:lumOff val="35000"/>
                  </a:schemeClr>
                </a:solidFill>
                <a:latin typeface="Calibri" panose="020F0502020204030204" pitchFamily="34" charset="0"/>
                <a:cs typeface="Calibri" panose="020F0502020204030204" pitchFamily="34" charset="0"/>
              </a:rPr>
              <a:t>quelli</a:t>
            </a:r>
            <a:r>
              <a:rPr lang="en-US" sz="12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200" dirty="0" err="1" smtClean="0">
                <a:solidFill>
                  <a:schemeClr val="tx1">
                    <a:lumMod val="65000"/>
                    <a:lumOff val="35000"/>
                  </a:schemeClr>
                </a:solidFill>
                <a:latin typeface="Calibri" panose="020F0502020204030204" pitchFamily="34" charset="0"/>
                <a:cs typeface="Calibri" panose="020F0502020204030204" pitchFamily="34" charset="0"/>
              </a:rPr>
              <a:t>maggiormente</a:t>
            </a:r>
            <a:r>
              <a:rPr lang="en-US" sz="12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200" dirty="0" err="1" smtClean="0">
                <a:solidFill>
                  <a:schemeClr val="tx1">
                    <a:lumMod val="65000"/>
                    <a:lumOff val="35000"/>
                  </a:schemeClr>
                </a:solidFill>
                <a:latin typeface="Calibri" panose="020F0502020204030204" pitchFamily="34" charset="0"/>
                <a:cs typeface="Calibri" panose="020F0502020204030204" pitchFamily="34" charset="0"/>
              </a:rPr>
              <a:t>consolidati</a:t>
            </a:r>
            <a:r>
              <a:rPr lang="en-US" sz="1200" dirty="0" smtClean="0">
                <a:solidFill>
                  <a:schemeClr val="tx1">
                    <a:lumMod val="65000"/>
                    <a:lumOff val="35000"/>
                  </a:schemeClr>
                </a:solidFill>
                <a:latin typeface="Calibri" panose="020F0502020204030204" pitchFamily="34" charset="0"/>
                <a:cs typeface="Calibri" panose="020F0502020204030204" pitchFamily="34" charset="0"/>
              </a:rPr>
              <a:t> (Tier I e II)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Quale città</a:t>
            </a:r>
            <a:r>
              <a:rPr lang="it-IT" baseline="0" dirty="0" smtClean="0"/>
              <a:t> e quali indicatori per le città …</a:t>
            </a:r>
            <a:endParaRPr lang="it-IT" dirty="0"/>
          </a:p>
        </p:txBody>
      </p:sp>
      <p:sp>
        <p:nvSpPr>
          <p:cNvPr id="4" name="Segnaposto numero diapositiva 3"/>
          <p:cNvSpPr>
            <a:spLocks noGrp="1"/>
          </p:cNvSpPr>
          <p:nvPr>
            <p:ph type="sldNum" sz="quarter" idx="10"/>
          </p:nvPr>
        </p:nvSpPr>
        <p:spPr/>
        <p:txBody>
          <a:bodyPr/>
          <a:lstStyle/>
          <a:p>
            <a:fld id="{EC863C9F-5025-4D96-800C-90C8816DE60F}" type="slidenum">
              <a:rPr lang="it-IT" smtClean="0"/>
              <a:pPr/>
              <a:t>13</a:t>
            </a:fld>
            <a:endParaRPr lang="it-IT"/>
          </a:p>
        </p:txBody>
      </p:sp>
    </p:spTree>
    <p:extLst>
      <p:ext uri="{BB962C8B-B14F-4D97-AF65-F5344CB8AC3E}">
        <p14:creationId xmlns:p14="http://schemas.microsoft.com/office/powerpoint/2010/main" val="517269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L’insieme degli indicatori selezionati offre una base robusta per rendere le dimensioni degli </a:t>
            </a:r>
            <a:r>
              <a:rPr lang="it-IT" sz="1200" kern="1200" dirty="0" err="1" smtClean="0">
                <a:solidFill>
                  <a:schemeClr val="tx1"/>
                </a:solidFill>
                <a:effectLst/>
                <a:latin typeface="+mn-lt"/>
                <a:ea typeface="+mn-ea"/>
                <a:cs typeface="+mn-cs"/>
              </a:rPr>
              <a:t>SDGs</a:t>
            </a:r>
            <a:r>
              <a:rPr lang="it-IT" sz="1200" kern="1200" dirty="0" smtClean="0">
                <a:solidFill>
                  <a:schemeClr val="tx1"/>
                </a:solidFill>
                <a:effectLst/>
                <a:latin typeface="+mn-lt"/>
                <a:ea typeface="+mn-ea"/>
                <a:cs typeface="+mn-cs"/>
              </a:rPr>
              <a:t> possibili  protagoniste nella scelta e valutazione delle politiche pubbliche. </a:t>
            </a:r>
          </a:p>
          <a:p>
            <a:r>
              <a:rPr lang="it-IT" sz="1200" kern="1200" dirty="0" smtClean="0">
                <a:solidFill>
                  <a:schemeClr val="tx1"/>
                </a:solidFill>
                <a:effectLst/>
                <a:latin typeface="+mn-lt"/>
                <a:ea typeface="+mn-ea"/>
                <a:cs typeface="+mn-cs"/>
              </a:rPr>
              <a:t>Nonostante il  criterio della fattibilità abbia notevolmente orientato la selezione</a:t>
            </a:r>
          </a:p>
          <a:p>
            <a:endParaRPr lang="it-IT" dirty="0"/>
          </a:p>
        </p:txBody>
      </p:sp>
      <p:sp>
        <p:nvSpPr>
          <p:cNvPr id="4" name="Segnaposto numero diapositiva 3"/>
          <p:cNvSpPr>
            <a:spLocks noGrp="1"/>
          </p:cNvSpPr>
          <p:nvPr>
            <p:ph type="sldNum" sz="quarter" idx="10"/>
          </p:nvPr>
        </p:nvSpPr>
        <p:spPr/>
        <p:txBody>
          <a:bodyPr/>
          <a:lstStyle/>
          <a:p>
            <a:fld id="{EC863C9F-5025-4D96-800C-90C8816DE60F}" type="slidenum">
              <a:rPr lang="it-IT" smtClean="0"/>
              <a:pPr/>
              <a:t>14</a:t>
            </a:fld>
            <a:endParaRPr lang="it-IT"/>
          </a:p>
        </p:txBody>
      </p:sp>
    </p:spTree>
    <p:extLst>
      <p:ext uri="{BB962C8B-B14F-4D97-AF65-F5344CB8AC3E}">
        <p14:creationId xmlns:p14="http://schemas.microsoft.com/office/powerpoint/2010/main" val="3192180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C863C9F-5025-4D96-800C-90C8816DE60F}" type="slidenum">
              <a:rPr lang="it-IT" smtClean="0"/>
              <a:pPr/>
              <a:t>15</a:t>
            </a:fld>
            <a:endParaRPr lang="it-IT"/>
          </a:p>
        </p:txBody>
      </p:sp>
    </p:spTree>
    <p:extLst>
      <p:ext uri="{BB962C8B-B14F-4D97-AF65-F5344CB8AC3E}">
        <p14:creationId xmlns:p14="http://schemas.microsoft.com/office/powerpoint/2010/main" val="2574298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16</a:t>
            </a:fld>
            <a:endParaRPr lang="it-IT"/>
          </a:p>
        </p:txBody>
      </p:sp>
    </p:spTree>
    <p:extLst>
      <p:ext uri="{BB962C8B-B14F-4D97-AF65-F5344CB8AC3E}">
        <p14:creationId xmlns:p14="http://schemas.microsoft.com/office/powerpoint/2010/main" val="58042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17</a:t>
            </a:fld>
            <a:endParaRPr lang="it-IT"/>
          </a:p>
        </p:txBody>
      </p:sp>
    </p:spTree>
    <p:extLst>
      <p:ext uri="{BB962C8B-B14F-4D97-AF65-F5344CB8AC3E}">
        <p14:creationId xmlns:p14="http://schemas.microsoft.com/office/powerpoint/2010/main" val="58042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18</a:t>
            </a:fld>
            <a:endParaRPr lang="it-IT"/>
          </a:p>
        </p:txBody>
      </p:sp>
    </p:spTree>
    <p:extLst>
      <p:ext uri="{BB962C8B-B14F-4D97-AF65-F5344CB8AC3E}">
        <p14:creationId xmlns:p14="http://schemas.microsoft.com/office/powerpoint/2010/main" val="58042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C863C9F-5025-4D96-800C-90C8816DE60F}" type="slidenum">
              <a:rPr lang="it-IT" smtClean="0"/>
              <a:pPr/>
              <a:t>19</a:t>
            </a:fld>
            <a:endParaRPr lang="it-IT"/>
          </a:p>
        </p:txBody>
      </p:sp>
    </p:spTree>
    <p:extLst>
      <p:ext uri="{BB962C8B-B14F-4D97-AF65-F5344CB8AC3E}">
        <p14:creationId xmlns:p14="http://schemas.microsoft.com/office/powerpoint/2010/main" val="979718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L'ambizione e la complessità dell'agenda del 2030 rappresenta per tutti i paesi membri delle Nazioni Unite  una importante sfida. </a:t>
            </a:r>
            <a:r>
              <a:rPr lang="it-IT" b="1" dirty="0" smtClean="0">
                <a:solidFill>
                  <a:srgbClr val="FF0000"/>
                </a:solidFill>
              </a:rPr>
              <a:t>L’Agenda 2030 </a:t>
            </a:r>
            <a:r>
              <a:rPr lang="it-IT" dirty="0" smtClean="0"/>
              <a:t>identifica le direttrici dello sviluppo sostenibile con 17 obiettivi e  169 traguardi/target</a:t>
            </a:r>
          </a:p>
          <a:p>
            <a:r>
              <a:rPr lang="it-IT" dirty="0" smtClean="0"/>
              <a:t>Alla Commissione Statistica delle Nazioni Unite  viene riconosciuto un importante ruolo nella definizione degli indicatori </a:t>
            </a:r>
            <a:r>
              <a:rPr lang="it-IT" dirty="0" err="1" smtClean="0"/>
              <a:t>SDGs</a:t>
            </a:r>
            <a:r>
              <a:rPr lang="it-IT" dirty="0" smtClean="0"/>
              <a:t> per la misurazione dei target e quindi</a:t>
            </a:r>
            <a:r>
              <a:rPr lang="it-IT" baseline="0" dirty="0" smtClean="0"/>
              <a:t> dei progressi rispetto agli obiettivi</a:t>
            </a:r>
            <a:r>
              <a:rPr lang="it-IT"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Nel</a:t>
            </a:r>
            <a:r>
              <a:rPr lang="it-IT" baseline="0" dirty="0" smtClean="0"/>
              <a:t> 2016 La Commissione ha costituito l’</a:t>
            </a:r>
            <a:r>
              <a:rPr lang="en-US" dirty="0" smtClean="0"/>
              <a:t>Inter-Agency and Expert Group on Sustainable Development Goal Indicators e l’ High-level Group for Partnership, Coordination and Capacity -Building for Statistics for the 2030 Agenda for Sustainable Development con specific </a:t>
            </a:r>
            <a:r>
              <a:rPr lang="en-US" dirty="0" err="1" smtClean="0"/>
              <a:t>mandati</a:t>
            </a:r>
            <a:r>
              <a:rPr lang="en-US" dirty="0" smtClean="0"/>
              <a:t>. Il</a:t>
            </a:r>
            <a:r>
              <a:rPr lang="en-US" baseline="0" dirty="0" smtClean="0"/>
              <a:t> primo con </a:t>
            </a:r>
            <a:r>
              <a:rPr lang="en-US" baseline="0" dirty="0" err="1" smtClean="0"/>
              <a:t>il</a:t>
            </a:r>
            <a:r>
              <a:rPr lang="en-US" baseline="0" dirty="0" smtClean="0"/>
              <a:t> </a:t>
            </a:r>
            <a:r>
              <a:rPr lang="en-US" baseline="0" dirty="0" err="1" smtClean="0"/>
              <a:t>mandato</a:t>
            </a:r>
            <a:r>
              <a:rPr lang="en-US" baseline="0" dirty="0" smtClean="0"/>
              <a:t> di </a:t>
            </a:r>
            <a:r>
              <a:rPr lang="en-US" baseline="0" dirty="0" err="1" smtClean="0"/>
              <a:t>definire</a:t>
            </a:r>
            <a:r>
              <a:rPr lang="en-US" baseline="0" dirty="0" smtClean="0"/>
              <a:t> la </a:t>
            </a:r>
            <a:r>
              <a:rPr lang="en-US" baseline="0" dirty="0" err="1" smtClean="0"/>
              <a:t>lista</a:t>
            </a:r>
            <a:r>
              <a:rPr lang="en-US" baseline="0" dirty="0" smtClean="0"/>
              <a:t> </a:t>
            </a:r>
            <a:r>
              <a:rPr lang="en-US" baseline="0" dirty="0" err="1" smtClean="0"/>
              <a:t>degli</a:t>
            </a:r>
            <a:r>
              <a:rPr lang="en-US" baseline="0" dirty="0" smtClean="0"/>
              <a:t> </a:t>
            </a:r>
            <a:r>
              <a:rPr lang="en-US" baseline="0" dirty="0" err="1" smtClean="0"/>
              <a:t>indicatori</a:t>
            </a:r>
            <a:r>
              <a:rPr lang="en-US" baseline="0" dirty="0" smtClean="0"/>
              <a:t> SDGs ed </a:t>
            </a:r>
            <a:r>
              <a:rPr lang="en-US" baseline="0" dirty="0" err="1" smtClean="0"/>
              <a:t>il</a:t>
            </a:r>
            <a:r>
              <a:rPr lang="en-US" baseline="0" dirty="0" smtClean="0"/>
              <a:t> secondo come </a:t>
            </a:r>
            <a:r>
              <a:rPr lang="en-US" baseline="0" dirty="0" err="1" smtClean="0"/>
              <a:t>guida</a:t>
            </a:r>
            <a:r>
              <a:rPr lang="en-US" baseline="0" dirty="0" smtClean="0"/>
              <a:t> </a:t>
            </a:r>
            <a:r>
              <a:rPr lang="en-US" baseline="0" dirty="0" err="1" smtClean="0"/>
              <a:t>strategica</a:t>
            </a:r>
            <a:r>
              <a:rPr lang="en-US" baseline="0" dirty="0" smtClean="0"/>
              <a:t> </a:t>
            </a:r>
            <a:r>
              <a:rPr lang="en-US" baseline="0" dirty="0" err="1" smtClean="0"/>
              <a:t>nel</a:t>
            </a:r>
            <a:r>
              <a:rPr lang="en-US" baseline="0" dirty="0" smtClean="0"/>
              <a:t> </a:t>
            </a:r>
            <a:r>
              <a:rPr lang="en-US" baseline="0" dirty="0" err="1" smtClean="0"/>
              <a:t>defiire</a:t>
            </a:r>
            <a:r>
              <a:rPr lang="en-US" baseline="0" dirty="0" smtClean="0"/>
              <a:t> le </a:t>
            </a:r>
            <a:r>
              <a:rPr lang="en-US" baseline="0" dirty="0" err="1" smtClean="0"/>
              <a:t>linee</a:t>
            </a:r>
            <a:r>
              <a:rPr lang="en-US" baseline="0" dirty="0" smtClean="0"/>
              <a:t> di </a:t>
            </a:r>
            <a:r>
              <a:rPr lang="en-US" baseline="0" dirty="0" err="1" smtClean="0"/>
              <a:t>azioni</a:t>
            </a:r>
            <a:r>
              <a:rPr lang="en-US" baseline="0" dirty="0" smtClean="0"/>
              <a:t> per </a:t>
            </a:r>
            <a:r>
              <a:rPr lang="en-US" baseline="0" dirty="0" err="1" smtClean="0"/>
              <a:t>rafforzare</a:t>
            </a:r>
            <a:r>
              <a:rPr lang="en-US" baseline="0" dirty="0" smtClean="0"/>
              <a:t> la </a:t>
            </a:r>
            <a:r>
              <a:rPr lang="en-US" baseline="0" dirty="0" err="1" smtClean="0"/>
              <a:t>capacità</a:t>
            </a:r>
            <a:r>
              <a:rPr lang="en-US" baseline="0" dirty="0" smtClean="0"/>
              <a:t> statistica </a:t>
            </a:r>
            <a:r>
              <a:rPr lang="en-US" baseline="0" dirty="0" err="1" smtClean="0"/>
              <a:t>dei</a:t>
            </a:r>
            <a:r>
              <a:rPr lang="en-US" baseline="0" dirty="0" smtClean="0"/>
              <a:t> </a:t>
            </a:r>
            <a:r>
              <a:rPr lang="en-US" baseline="0" dirty="0" err="1" smtClean="0"/>
              <a:t>paesi</a:t>
            </a:r>
            <a:r>
              <a:rPr lang="en-US" baseline="0" dirty="0" smtClean="0"/>
              <a:t>, Il </a:t>
            </a:r>
            <a:r>
              <a:rPr lang="en-US" baseline="0" dirty="0" err="1" smtClean="0"/>
              <a:t>coordinamento</a:t>
            </a:r>
            <a:r>
              <a:rPr lang="en-US" baseline="0" dirty="0" smtClean="0"/>
              <a:t> e la partnership per </a:t>
            </a:r>
            <a:r>
              <a:rPr lang="en-US" baseline="0" dirty="0" err="1" smtClean="0"/>
              <a:t>l’attuazione</a:t>
            </a:r>
            <a:r>
              <a:rPr lang="en-US" baseline="0" dirty="0" smtClean="0"/>
              <a:t> </a:t>
            </a:r>
            <a:r>
              <a:rPr lang="en-US" baseline="0" dirty="0" err="1" smtClean="0"/>
              <a:t>dell’Agenda</a:t>
            </a:r>
            <a:r>
              <a:rPr lang="en-US" baseline="0" dirty="0" smtClean="0"/>
              <a:t> 2030. In </a:t>
            </a:r>
            <a:r>
              <a:rPr lang="en-US" baseline="0" dirty="0" err="1" smtClean="0"/>
              <a:t>questi</a:t>
            </a:r>
            <a:r>
              <a:rPr lang="en-US" baseline="0" dirty="0" smtClean="0"/>
              <a:t> due </a:t>
            </a:r>
            <a:r>
              <a:rPr lang="en-US" baseline="0" dirty="0" err="1" smtClean="0"/>
              <a:t>gruppi</a:t>
            </a:r>
            <a:r>
              <a:rPr lang="en-US" baseline="0" dirty="0" smtClean="0"/>
              <a:t> dove </a:t>
            </a:r>
            <a:r>
              <a:rPr lang="en-US" baseline="0" dirty="0" err="1" smtClean="0"/>
              <a:t>partecipano</a:t>
            </a:r>
            <a:r>
              <a:rPr lang="en-US" baseline="0" dirty="0" smtClean="0"/>
              <a:t> </a:t>
            </a:r>
            <a:r>
              <a:rPr lang="en-US" baseline="0" dirty="0" err="1" smtClean="0"/>
              <a:t>gli</a:t>
            </a:r>
            <a:r>
              <a:rPr lang="en-US" baseline="0" dirty="0" smtClean="0"/>
              <a:t> </a:t>
            </a:r>
            <a:r>
              <a:rPr lang="en-US" baseline="0" dirty="0" err="1" smtClean="0"/>
              <a:t>Istituti</a:t>
            </a:r>
            <a:r>
              <a:rPr lang="en-US" baseline="0" dirty="0" smtClean="0"/>
              <a:t> </a:t>
            </a:r>
            <a:r>
              <a:rPr lang="en-US" baseline="0" dirty="0" err="1" smtClean="0"/>
              <a:t>Nazionali</a:t>
            </a:r>
            <a:r>
              <a:rPr lang="en-US" baseline="0" dirty="0" smtClean="0"/>
              <a:t> di statistica </a:t>
            </a:r>
            <a:r>
              <a:rPr lang="en-US" baseline="0" dirty="0" err="1" smtClean="0"/>
              <a:t>dei</a:t>
            </a:r>
            <a:r>
              <a:rPr lang="en-US" baseline="0" dirty="0" smtClean="0"/>
              <a:t> </a:t>
            </a:r>
            <a:r>
              <a:rPr lang="en-US" baseline="0" dirty="0" err="1" smtClean="0"/>
              <a:t>paesi</a:t>
            </a:r>
            <a:r>
              <a:rPr lang="en-US" baseline="0" dirty="0" smtClean="0"/>
              <a:t> è </a:t>
            </a:r>
            <a:r>
              <a:rPr lang="en-US" baseline="0" dirty="0" err="1" smtClean="0"/>
              <a:t>garantita</a:t>
            </a:r>
            <a:r>
              <a:rPr lang="en-US" baseline="0" dirty="0" smtClean="0"/>
              <a:t> </a:t>
            </a:r>
            <a:r>
              <a:rPr lang="en-US" baseline="0" dirty="0" err="1" smtClean="0"/>
              <a:t>una</a:t>
            </a:r>
            <a:r>
              <a:rPr lang="en-US" baseline="0" dirty="0" smtClean="0"/>
              <a:t> </a:t>
            </a:r>
            <a:r>
              <a:rPr lang="en-US" baseline="0" dirty="0" err="1" smtClean="0"/>
              <a:t>rappresentatività</a:t>
            </a:r>
            <a:r>
              <a:rPr lang="en-US" baseline="0" dirty="0" smtClean="0"/>
              <a:t> </a:t>
            </a:r>
            <a:r>
              <a:rPr lang="en-US" baseline="0" dirty="0" err="1" smtClean="0"/>
              <a:t>delle</a:t>
            </a:r>
            <a:r>
              <a:rPr lang="en-US" baseline="0" dirty="0" smtClean="0"/>
              <a:t> </a:t>
            </a:r>
            <a:r>
              <a:rPr lang="en-US" baseline="0" dirty="0" err="1" smtClean="0"/>
              <a:t>varie</a:t>
            </a:r>
            <a:r>
              <a:rPr lang="en-US" baseline="0" dirty="0" smtClean="0"/>
              <a:t> </a:t>
            </a:r>
            <a:r>
              <a:rPr lang="en-US" baseline="0" dirty="0" err="1" smtClean="0"/>
              <a:t>regioni</a:t>
            </a:r>
            <a:r>
              <a:rPr lang="en-US" baseline="0" dirty="0" smtClean="0"/>
              <a:t> del </a:t>
            </a:r>
            <a:r>
              <a:rPr lang="en-US" baseline="0" dirty="0" err="1" smtClean="0"/>
              <a:t>mondo</a:t>
            </a:r>
            <a:r>
              <a:rPr lang="en-US" baseline="0" dirty="0" smtClean="0"/>
              <a:t> (Il </a:t>
            </a:r>
            <a:r>
              <a:rPr lang="en-US" baseline="0" dirty="0" err="1" smtClean="0"/>
              <a:t>paese</a:t>
            </a:r>
            <a:r>
              <a:rPr lang="en-US" baseline="0" dirty="0" smtClean="0"/>
              <a:t> </a:t>
            </a:r>
            <a:r>
              <a:rPr lang="en-US" baseline="0" dirty="0" err="1" smtClean="0"/>
              <a:t>che</a:t>
            </a:r>
            <a:r>
              <a:rPr lang="en-US" baseline="0" dirty="0" smtClean="0"/>
              <a:t> è </a:t>
            </a:r>
            <a:r>
              <a:rPr lang="en-US" baseline="0" dirty="0" err="1" smtClean="0"/>
              <a:t>membro</a:t>
            </a:r>
            <a:r>
              <a:rPr lang="en-US" baseline="0" dirty="0" smtClean="0"/>
              <a:t> di un </a:t>
            </a:r>
            <a:r>
              <a:rPr lang="en-US" baseline="0" dirty="0" err="1" smtClean="0"/>
              <a:t>gruppo</a:t>
            </a:r>
            <a:r>
              <a:rPr lang="en-US" baseline="0" dirty="0" smtClean="0"/>
              <a:t> non </a:t>
            </a:r>
            <a:r>
              <a:rPr lang="en-US" baseline="0" dirty="0" err="1" smtClean="0"/>
              <a:t>può</a:t>
            </a:r>
            <a:r>
              <a:rPr lang="en-US" baseline="0" dirty="0" smtClean="0"/>
              <a:t> stare </a:t>
            </a:r>
            <a:r>
              <a:rPr lang="en-US" baseline="0" dirty="0" err="1" smtClean="0"/>
              <a:t>anche</a:t>
            </a:r>
            <a:r>
              <a:rPr lang="en-US" baseline="0" dirty="0" smtClean="0"/>
              <a:t> </a:t>
            </a:r>
            <a:r>
              <a:rPr lang="en-US" baseline="0" dirty="0" err="1" smtClean="0"/>
              <a:t>nell’altro</a:t>
            </a:r>
            <a:r>
              <a:rPr lang="en-US" baseline="0" dirty="0" smtClean="0"/>
              <a:t>). </a:t>
            </a:r>
            <a:r>
              <a:rPr lang="en-US" baseline="0" dirty="0" err="1" smtClean="0"/>
              <a:t>L’Italia</a:t>
            </a:r>
            <a:r>
              <a:rPr lang="en-US" baseline="0" dirty="0" smtClean="0"/>
              <a:t> è </a:t>
            </a:r>
            <a:r>
              <a:rPr lang="en-US" baseline="0" dirty="0" err="1" smtClean="0"/>
              <a:t>membro</a:t>
            </a:r>
            <a:r>
              <a:rPr lang="en-US" baseline="0" dirty="0" smtClean="0"/>
              <a:t> </a:t>
            </a:r>
            <a:r>
              <a:rPr lang="en-US" baseline="0" dirty="0" err="1" smtClean="0"/>
              <a:t>dell’HLG</a:t>
            </a:r>
            <a:r>
              <a:rPr lang="en-US" baseline="0" dirty="0" smtClean="0"/>
              <a:t> PCCB</a:t>
            </a:r>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p>
            <a:endParaRPr lang="it-IT" dirty="0"/>
          </a:p>
        </p:txBody>
      </p:sp>
      <p:sp>
        <p:nvSpPr>
          <p:cNvPr id="4" name="Segnaposto numero diapositiva 3"/>
          <p:cNvSpPr>
            <a:spLocks noGrp="1"/>
          </p:cNvSpPr>
          <p:nvPr>
            <p:ph type="sldNum" sz="quarter" idx="10"/>
          </p:nvPr>
        </p:nvSpPr>
        <p:spPr/>
        <p:txBody>
          <a:bodyPr/>
          <a:lstStyle/>
          <a:p>
            <a:fld id="{EC863C9F-5025-4D96-800C-90C8816DE60F}" type="slidenum">
              <a:rPr lang="it-IT" smtClean="0"/>
              <a:pPr/>
              <a:t>2</a:t>
            </a:fld>
            <a:endParaRPr lang="it-IT"/>
          </a:p>
        </p:txBody>
      </p:sp>
    </p:spTree>
    <p:extLst>
      <p:ext uri="{BB962C8B-B14F-4D97-AF65-F5344CB8AC3E}">
        <p14:creationId xmlns:p14="http://schemas.microsoft.com/office/powerpoint/2010/main" val="2499666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C863C9F-5025-4D96-800C-90C8816DE60F}" type="slidenum">
              <a:rPr lang="it-IT" smtClean="0"/>
              <a:pPr/>
              <a:t>20</a:t>
            </a:fld>
            <a:endParaRPr lang="it-IT"/>
          </a:p>
        </p:txBody>
      </p:sp>
    </p:spTree>
    <p:extLst>
      <p:ext uri="{BB962C8B-B14F-4D97-AF65-F5344CB8AC3E}">
        <p14:creationId xmlns:p14="http://schemas.microsoft.com/office/powerpoint/2010/main" val="979718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i="1" dirty="0" err="1" smtClean="0"/>
              <a:t>Costruire</a:t>
            </a:r>
            <a:r>
              <a:rPr lang="en-US" i="1" dirty="0" smtClean="0"/>
              <a:t> </a:t>
            </a:r>
            <a:r>
              <a:rPr lang="en-US" i="1" dirty="0" err="1" smtClean="0"/>
              <a:t>l’informazione</a:t>
            </a:r>
            <a:r>
              <a:rPr lang="en-US" i="1" dirty="0" smtClean="0"/>
              <a:t> </a:t>
            </a:r>
            <a:r>
              <a:rPr lang="en-US" i="1" dirty="0" err="1" smtClean="0"/>
              <a:t>statistica</a:t>
            </a:r>
            <a:r>
              <a:rPr lang="en-US" i="1" dirty="0" smtClean="0"/>
              <a:t> </a:t>
            </a:r>
            <a:r>
              <a:rPr lang="en-US" i="1" dirty="0" err="1" smtClean="0"/>
              <a:t>necessaria</a:t>
            </a:r>
            <a:r>
              <a:rPr lang="en-US" i="1" dirty="0" smtClean="0"/>
              <a:t> per </a:t>
            </a:r>
            <a:r>
              <a:rPr lang="en-US" i="1" dirty="0" err="1" smtClean="0"/>
              <a:t>avere</a:t>
            </a:r>
            <a:r>
              <a:rPr lang="en-US" i="1" dirty="0" smtClean="0"/>
              <a:t> </a:t>
            </a:r>
            <a:r>
              <a:rPr lang="en-US" i="1" dirty="0" err="1" smtClean="0"/>
              <a:t>indicatori</a:t>
            </a:r>
            <a:r>
              <a:rPr lang="en-US" i="1" dirty="0" smtClean="0"/>
              <a:t> </a:t>
            </a:r>
            <a:r>
              <a:rPr lang="en-US" i="1" dirty="0" err="1" smtClean="0"/>
              <a:t>statistici</a:t>
            </a:r>
            <a:r>
              <a:rPr lang="en-US" i="1" dirty="0" smtClean="0"/>
              <a:t> </a:t>
            </a:r>
            <a:r>
              <a:rPr lang="en-US" i="1" dirty="0" err="1" smtClean="0"/>
              <a:t>comparabili</a:t>
            </a:r>
            <a:r>
              <a:rPr lang="en-US" i="1" dirty="0" smtClean="0"/>
              <a:t> e </a:t>
            </a:r>
            <a:r>
              <a:rPr lang="en-US" i="1" dirty="0" err="1" smtClean="0"/>
              <a:t>misure</a:t>
            </a:r>
            <a:r>
              <a:rPr lang="en-US" i="1" dirty="0" smtClean="0"/>
              <a:t> dedicate </a:t>
            </a:r>
          </a:p>
          <a:p>
            <a:pPr marL="285750" indent="-285750" algn="just"/>
            <a:endParaRPr lang="en-US" i="1" dirty="0" smtClean="0"/>
          </a:p>
          <a:p>
            <a:pPr algn="just"/>
            <a:r>
              <a:rPr lang="en-US" i="1" dirty="0" smtClean="0"/>
              <a:t>è </a:t>
            </a:r>
            <a:r>
              <a:rPr lang="en-US" i="1" dirty="0" err="1" smtClean="0"/>
              <a:t>una</a:t>
            </a:r>
            <a:r>
              <a:rPr lang="en-US" i="1" dirty="0" smtClean="0"/>
              <a:t> </a:t>
            </a:r>
            <a:r>
              <a:rPr lang="en-US" i="1" dirty="0" err="1" smtClean="0"/>
              <a:t>sfida</a:t>
            </a:r>
            <a:r>
              <a:rPr lang="en-US" i="1" dirty="0" smtClean="0"/>
              <a:t> </a:t>
            </a:r>
            <a:r>
              <a:rPr lang="en-US" i="1" dirty="0" err="1" smtClean="0"/>
              <a:t>ed</a:t>
            </a:r>
            <a:r>
              <a:rPr lang="en-US" i="1" dirty="0" smtClean="0"/>
              <a:t> </a:t>
            </a:r>
            <a:r>
              <a:rPr lang="en-US" i="1" dirty="0" err="1" smtClean="0"/>
              <a:t>un’importante</a:t>
            </a:r>
            <a:r>
              <a:rPr lang="en-US" i="1" dirty="0" smtClean="0"/>
              <a:t> </a:t>
            </a:r>
            <a:r>
              <a:rPr lang="en-US" i="1" dirty="0" err="1" smtClean="0"/>
              <a:t>opportunità</a:t>
            </a:r>
            <a:r>
              <a:rPr lang="en-US" i="1" dirty="0" smtClean="0"/>
              <a:t> </a:t>
            </a:r>
          </a:p>
          <a:p>
            <a:pPr algn="just"/>
            <a:r>
              <a:rPr lang="en-US" i="1" dirty="0" smtClean="0"/>
              <a:t>per la </a:t>
            </a:r>
            <a:r>
              <a:rPr lang="en-US" i="1" dirty="0" err="1" smtClean="0"/>
              <a:t>statistica</a:t>
            </a:r>
            <a:r>
              <a:rPr lang="en-US" i="1" dirty="0" smtClean="0"/>
              <a:t> </a:t>
            </a:r>
            <a:r>
              <a:rPr lang="en-US" i="1" dirty="0" err="1" smtClean="0"/>
              <a:t>ufficiale</a:t>
            </a:r>
            <a:r>
              <a:rPr lang="en-US" i="1" dirty="0" smtClean="0"/>
              <a:t>, per </a:t>
            </a:r>
            <a:r>
              <a:rPr lang="en-US" i="1" dirty="0" err="1" smtClean="0"/>
              <a:t>l’Istat</a:t>
            </a:r>
            <a:r>
              <a:rPr lang="en-US" i="1" dirty="0" smtClean="0"/>
              <a:t> , per </a:t>
            </a:r>
            <a:r>
              <a:rPr lang="en-US" i="1" dirty="0" err="1" smtClean="0"/>
              <a:t>il</a:t>
            </a:r>
            <a:r>
              <a:rPr lang="en-US" i="1" dirty="0" smtClean="0"/>
              <a:t> </a:t>
            </a:r>
            <a:r>
              <a:rPr lang="en-US" i="1" dirty="0" err="1" smtClean="0"/>
              <a:t>Sistan</a:t>
            </a:r>
            <a:r>
              <a:rPr lang="en-US" i="1" dirty="0" smtClean="0"/>
              <a:t> per </a:t>
            </a:r>
            <a:r>
              <a:rPr lang="en-US" i="1" dirty="0" err="1" smtClean="0"/>
              <a:t>il</a:t>
            </a:r>
            <a:r>
              <a:rPr lang="en-US" i="1" dirty="0" smtClean="0"/>
              <a:t> </a:t>
            </a:r>
            <a:r>
              <a:rPr lang="en-US" i="1" dirty="0" err="1" smtClean="0"/>
              <a:t>Paese</a:t>
            </a:r>
            <a:endParaRPr lang="en-US" i="1" dirty="0" smtClean="0"/>
          </a:p>
          <a:p>
            <a:pPr marL="285750" indent="-285750" algn="just"/>
            <a:endParaRPr lang="en-US" dirty="0" smtClean="0">
              <a:solidFill>
                <a:srgbClr val="C00000"/>
              </a:solidFill>
            </a:endParaRPr>
          </a:p>
          <a:p>
            <a:pPr marL="285750" indent="-285750" algn="just"/>
            <a:r>
              <a:rPr lang="en-US" dirty="0" err="1" smtClean="0">
                <a:solidFill>
                  <a:srgbClr val="C00000"/>
                </a:solidFill>
              </a:rPr>
              <a:t>Tenere</a:t>
            </a:r>
            <a:r>
              <a:rPr lang="en-US" dirty="0" smtClean="0">
                <a:solidFill>
                  <a:srgbClr val="C00000"/>
                </a:solidFill>
              </a:rPr>
              <a:t> </a:t>
            </a:r>
            <a:r>
              <a:rPr lang="en-US" dirty="0" err="1" smtClean="0">
                <a:solidFill>
                  <a:srgbClr val="C00000"/>
                </a:solidFill>
              </a:rPr>
              <a:t>insieme</a:t>
            </a:r>
            <a:r>
              <a:rPr lang="en-US" dirty="0" smtClean="0">
                <a:solidFill>
                  <a:srgbClr val="C00000"/>
                </a:solidFill>
              </a:rPr>
              <a:t> </a:t>
            </a:r>
            <a:r>
              <a:rPr lang="en-US" dirty="0" err="1" smtClean="0">
                <a:solidFill>
                  <a:srgbClr val="C00000"/>
                </a:solidFill>
              </a:rPr>
              <a:t>il</a:t>
            </a:r>
            <a:r>
              <a:rPr lang="en-US" dirty="0" smtClean="0">
                <a:solidFill>
                  <a:srgbClr val="C00000"/>
                </a:solidFill>
              </a:rPr>
              <a:t> </a:t>
            </a:r>
            <a:r>
              <a:rPr lang="en-US" dirty="0" err="1" smtClean="0">
                <a:solidFill>
                  <a:srgbClr val="C00000"/>
                </a:solidFill>
              </a:rPr>
              <a:t>Globale</a:t>
            </a:r>
            <a:r>
              <a:rPr lang="en-US" dirty="0" smtClean="0">
                <a:solidFill>
                  <a:srgbClr val="C00000"/>
                </a:solidFill>
              </a:rPr>
              <a:t> </a:t>
            </a:r>
            <a:r>
              <a:rPr lang="en-US" dirty="0" err="1" smtClean="0">
                <a:solidFill>
                  <a:srgbClr val="C00000"/>
                </a:solidFill>
              </a:rPr>
              <a:t>ed</a:t>
            </a:r>
            <a:r>
              <a:rPr lang="en-US" dirty="0" smtClean="0">
                <a:solidFill>
                  <a:srgbClr val="C00000"/>
                </a:solidFill>
              </a:rPr>
              <a:t> </a:t>
            </a:r>
            <a:r>
              <a:rPr lang="en-US" dirty="0" err="1" smtClean="0">
                <a:solidFill>
                  <a:srgbClr val="C00000"/>
                </a:solidFill>
              </a:rPr>
              <a:t>il</a:t>
            </a:r>
            <a:r>
              <a:rPr lang="en-US" dirty="0" smtClean="0">
                <a:solidFill>
                  <a:srgbClr val="C00000"/>
                </a:solidFill>
              </a:rPr>
              <a:t> </a:t>
            </a:r>
            <a:r>
              <a:rPr lang="en-US" dirty="0" err="1" smtClean="0">
                <a:solidFill>
                  <a:srgbClr val="C00000"/>
                </a:solidFill>
              </a:rPr>
              <a:t>Nazionale</a:t>
            </a:r>
            <a:endParaRPr lang="en-US" dirty="0" smtClean="0">
              <a:solidFill>
                <a:srgbClr val="C00000"/>
              </a:solidFill>
            </a:endParaRPr>
          </a:p>
          <a:p>
            <a:pPr marL="285750" indent="-285750" algn="just"/>
            <a:endParaRPr lang="en-US" dirty="0" smtClean="0">
              <a:solidFill>
                <a:srgbClr val="C00000"/>
              </a:solidFill>
            </a:endParaRPr>
          </a:p>
          <a:p>
            <a:pPr marL="285750" indent="-285750" algn="just"/>
            <a:r>
              <a:rPr lang="en-US" dirty="0" err="1" smtClean="0">
                <a:solidFill>
                  <a:srgbClr val="FF0000"/>
                </a:solidFill>
              </a:rPr>
              <a:t>Potenziamento</a:t>
            </a:r>
            <a:r>
              <a:rPr lang="en-US" dirty="0" smtClean="0">
                <a:solidFill>
                  <a:srgbClr val="FF0000"/>
                </a:solidFill>
              </a:rPr>
              <a:t> </a:t>
            </a:r>
            <a:r>
              <a:rPr lang="en-US" dirty="0" err="1" smtClean="0">
                <a:solidFill>
                  <a:srgbClr val="FF0000"/>
                </a:solidFill>
              </a:rPr>
              <a:t>della</a:t>
            </a:r>
            <a:r>
              <a:rPr lang="en-US" dirty="0" smtClean="0">
                <a:solidFill>
                  <a:srgbClr val="FF0000"/>
                </a:solidFill>
              </a:rPr>
              <a:t> </a:t>
            </a:r>
            <a:r>
              <a:rPr lang="en-US" dirty="0" err="1" smtClean="0">
                <a:solidFill>
                  <a:srgbClr val="FF0000"/>
                </a:solidFill>
              </a:rPr>
              <a:t>qualità</a:t>
            </a:r>
            <a:r>
              <a:rPr lang="en-US" dirty="0" smtClean="0">
                <a:solidFill>
                  <a:srgbClr val="FF0000"/>
                </a:solidFill>
              </a:rPr>
              <a:t> </a:t>
            </a:r>
            <a:r>
              <a:rPr lang="en-US" dirty="0" err="1" smtClean="0">
                <a:solidFill>
                  <a:srgbClr val="FF0000"/>
                </a:solidFill>
              </a:rPr>
              <a:t>della</a:t>
            </a:r>
            <a:r>
              <a:rPr lang="en-US" dirty="0" smtClean="0">
                <a:solidFill>
                  <a:srgbClr val="FF0000"/>
                </a:solidFill>
              </a:rPr>
              <a:t> </a:t>
            </a:r>
            <a:r>
              <a:rPr lang="en-US" dirty="0" err="1" smtClean="0">
                <a:solidFill>
                  <a:srgbClr val="FF0000"/>
                </a:solidFill>
              </a:rPr>
              <a:t>produzione</a:t>
            </a:r>
            <a:r>
              <a:rPr lang="en-US" dirty="0" smtClean="0">
                <a:solidFill>
                  <a:srgbClr val="FF0000"/>
                </a:solidFill>
              </a:rPr>
              <a:t> </a:t>
            </a:r>
            <a:r>
              <a:rPr lang="en-US" dirty="0" err="1" smtClean="0">
                <a:solidFill>
                  <a:srgbClr val="FF0000"/>
                </a:solidFill>
              </a:rPr>
              <a:t>dell’informazione</a:t>
            </a:r>
            <a:r>
              <a:rPr lang="en-US" dirty="0" smtClean="0">
                <a:solidFill>
                  <a:srgbClr val="FF0000"/>
                </a:solidFill>
              </a:rPr>
              <a:t> </a:t>
            </a:r>
            <a:r>
              <a:rPr lang="en-US" dirty="0" err="1" smtClean="0">
                <a:solidFill>
                  <a:srgbClr val="FF0000"/>
                </a:solidFill>
              </a:rPr>
              <a:t>statistica</a:t>
            </a:r>
            <a:r>
              <a:rPr lang="en-US" dirty="0" smtClean="0">
                <a:solidFill>
                  <a:srgbClr val="FF0000"/>
                </a:solidFill>
              </a:rPr>
              <a:t> per </a:t>
            </a:r>
          </a:p>
          <a:p>
            <a:pPr marL="285750" indent="-285750" algn="just"/>
            <a:endParaRPr lang="en-US" dirty="0" smtClean="0">
              <a:solidFill>
                <a:srgbClr val="FF0000"/>
              </a:solidFill>
            </a:endParaRPr>
          </a:p>
          <a:p>
            <a:pPr>
              <a:buClr>
                <a:srgbClr val="C00000"/>
              </a:buClr>
              <a:buSzPct val="200000"/>
            </a:pPr>
            <a:r>
              <a:rPr lang="en-US" b="1" dirty="0" err="1" smtClean="0"/>
              <a:t>tematiche</a:t>
            </a:r>
            <a:r>
              <a:rPr lang="en-US" b="1" dirty="0" smtClean="0"/>
              <a:t> </a:t>
            </a:r>
            <a:r>
              <a:rPr lang="en-US" b="1" dirty="0" err="1" smtClean="0"/>
              <a:t>globali</a:t>
            </a:r>
            <a:r>
              <a:rPr lang="en-US" b="1" dirty="0" smtClean="0"/>
              <a:t> </a:t>
            </a:r>
            <a:r>
              <a:rPr lang="en-US" b="1" dirty="0" err="1" smtClean="0"/>
              <a:t>multidimensionali</a:t>
            </a:r>
            <a:r>
              <a:rPr lang="en-US" b="1" dirty="0" smtClean="0"/>
              <a:t> </a:t>
            </a:r>
            <a:r>
              <a:rPr lang="en-US" b="1" dirty="0" err="1" smtClean="0"/>
              <a:t>che</a:t>
            </a:r>
            <a:r>
              <a:rPr lang="en-US" b="1" dirty="0" smtClean="0"/>
              <a:t> </a:t>
            </a:r>
            <a:r>
              <a:rPr lang="en-US" b="1" dirty="0" err="1" smtClean="0"/>
              <a:t>richiedono</a:t>
            </a:r>
            <a:r>
              <a:rPr lang="en-US" b="1" dirty="0" smtClean="0"/>
              <a:t> un </a:t>
            </a:r>
            <a:r>
              <a:rPr lang="en-US" b="1" dirty="0" err="1" smtClean="0"/>
              <a:t>approccio</a:t>
            </a:r>
            <a:r>
              <a:rPr lang="en-US" b="1" dirty="0" smtClean="0"/>
              <a:t> </a:t>
            </a:r>
            <a:r>
              <a:rPr lang="en-US" b="1" dirty="0" err="1" smtClean="0"/>
              <a:t>integrato</a:t>
            </a:r>
            <a:r>
              <a:rPr lang="en-US" b="1" dirty="0" smtClean="0"/>
              <a:t> </a:t>
            </a:r>
            <a:r>
              <a:rPr lang="en-US" b="1" dirty="0" err="1" smtClean="0"/>
              <a:t>l’ulteriore</a:t>
            </a:r>
            <a:r>
              <a:rPr lang="en-US" b="1" dirty="0" smtClean="0"/>
              <a:t> </a:t>
            </a:r>
            <a:r>
              <a:rPr lang="en-US" b="1" dirty="0" err="1" smtClean="0"/>
              <a:t>sviluppo</a:t>
            </a:r>
            <a:r>
              <a:rPr lang="en-US" b="1" dirty="0" smtClean="0"/>
              <a:t> di </a:t>
            </a:r>
            <a:r>
              <a:rPr lang="en-US" b="1" dirty="0" err="1" smtClean="0"/>
              <a:t>informazioni</a:t>
            </a:r>
            <a:r>
              <a:rPr lang="en-US" b="1" dirty="0" smtClean="0"/>
              <a:t> </a:t>
            </a:r>
            <a:r>
              <a:rPr lang="en-US" b="1" dirty="0" err="1" smtClean="0"/>
              <a:t>statistiche</a:t>
            </a:r>
            <a:r>
              <a:rPr lang="en-US" b="1" dirty="0" smtClean="0"/>
              <a:t> </a:t>
            </a:r>
            <a:r>
              <a:rPr lang="en-US" b="1" dirty="0" err="1" smtClean="0"/>
              <a:t>disponibili</a:t>
            </a:r>
            <a:r>
              <a:rPr lang="en-US" sz="1400" dirty="0" smtClean="0"/>
              <a:t>:</a:t>
            </a:r>
            <a:r>
              <a:rPr lang="en-US" dirty="0" smtClean="0">
                <a:solidFill>
                  <a:srgbClr val="FF0000"/>
                </a:solidFill>
              </a:rPr>
              <a:t> </a:t>
            </a:r>
          </a:p>
          <a:p>
            <a:pPr>
              <a:buClr>
                <a:srgbClr val="C00000"/>
              </a:buClr>
              <a:buSzPct val="200000"/>
            </a:pPr>
            <a:endParaRPr lang="en-US" dirty="0" smtClean="0">
              <a:solidFill>
                <a:srgbClr val="FF0000"/>
              </a:solidFill>
            </a:endParaRPr>
          </a:p>
          <a:p>
            <a:pPr>
              <a:buClr>
                <a:srgbClr val="C00000"/>
              </a:buClr>
              <a:buSzPct val="200000"/>
            </a:pPr>
            <a:r>
              <a:rPr lang="it-IT" b="1" i="1" dirty="0" err="1" smtClean="0">
                <a:solidFill>
                  <a:srgbClr val="FF0000"/>
                </a:solidFill>
              </a:rPr>
              <a:t>Climate</a:t>
            </a:r>
            <a:r>
              <a:rPr lang="it-IT" b="1" i="1" dirty="0" smtClean="0">
                <a:solidFill>
                  <a:srgbClr val="FF0000"/>
                </a:solidFill>
              </a:rPr>
              <a:t> </a:t>
            </a:r>
            <a:r>
              <a:rPr lang="it-IT" b="1" i="1" dirty="0" err="1" smtClean="0">
                <a:solidFill>
                  <a:srgbClr val="FF0000"/>
                </a:solidFill>
              </a:rPr>
              <a:t>action</a:t>
            </a:r>
            <a:r>
              <a:rPr lang="it-IT" b="1" i="1" dirty="0" smtClean="0">
                <a:solidFill>
                  <a:srgbClr val="FF0000"/>
                </a:solidFill>
              </a:rPr>
              <a:t>, </a:t>
            </a:r>
          </a:p>
          <a:p>
            <a:pPr>
              <a:buClr>
                <a:srgbClr val="C00000"/>
              </a:buClr>
              <a:buSzPct val="200000"/>
            </a:pPr>
            <a:r>
              <a:rPr lang="it-IT" b="1" i="1" dirty="0" err="1" smtClean="0">
                <a:solidFill>
                  <a:srgbClr val="FF0000"/>
                </a:solidFill>
              </a:rPr>
              <a:t>Sustainable</a:t>
            </a:r>
            <a:r>
              <a:rPr lang="it-IT" b="1" i="1" dirty="0" smtClean="0">
                <a:solidFill>
                  <a:srgbClr val="FF0000"/>
                </a:solidFill>
              </a:rPr>
              <a:t> </a:t>
            </a:r>
            <a:r>
              <a:rPr lang="it-IT" b="1" i="1" dirty="0" err="1" smtClean="0">
                <a:solidFill>
                  <a:srgbClr val="FF0000"/>
                </a:solidFill>
              </a:rPr>
              <a:t>cities</a:t>
            </a:r>
            <a:r>
              <a:rPr lang="it-IT" b="1" i="1" dirty="0" smtClean="0">
                <a:solidFill>
                  <a:srgbClr val="FF0000"/>
                </a:solidFill>
              </a:rPr>
              <a:t>, </a:t>
            </a:r>
          </a:p>
          <a:p>
            <a:pPr>
              <a:buClr>
                <a:srgbClr val="C00000"/>
              </a:buClr>
              <a:buSzPct val="200000"/>
            </a:pPr>
            <a:r>
              <a:rPr lang="it-IT" b="1" i="1" dirty="0" smtClean="0">
                <a:solidFill>
                  <a:srgbClr val="FF0000"/>
                </a:solidFill>
              </a:rPr>
              <a:t>Life </a:t>
            </a:r>
            <a:r>
              <a:rPr lang="it-IT" b="1" i="1" dirty="0" err="1" smtClean="0">
                <a:solidFill>
                  <a:srgbClr val="FF0000"/>
                </a:solidFill>
              </a:rPr>
              <a:t>below</a:t>
            </a:r>
            <a:r>
              <a:rPr lang="it-IT" b="1" i="1" dirty="0" smtClean="0">
                <a:solidFill>
                  <a:srgbClr val="FF0000"/>
                </a:solidFill>
              </a:rPr>
              <a:t> water, </a:t>
            </a:r>
          </a:p>
          <a:p>
            <a:pPr>
              <a:buClr>
                <a:srgbClr val="C00000"/>
              </a:buClr>
              <a:buSzPct val="200000"/>
            </a:pPr>
            <a:r>
              <a:rPr lang="it-IT" b="1" i="1" dirty="0" smtClean="0">
                <a:solidFill>
                  <a:srgbClr val="FF0000"/>
                </a:solidFill>
              </a:rPr>
              <a:t>Life on </a:t>
            </a:r>
            <a:r>
              <a:rPr lang="it-IT" b="1" i="1" dirty="0" err="1" smtClean="0">
                <a:solidFill>
                  <a:srgbClr val="FF0000"/>
                </a:solidFill>
              </a:rPr>
              <a:t>land</a:t>
            </a:r>
            <a:r>
              <a:rPr lang="it-IT" b="1" i="1" dirty="0" smtClean="0">
                <a:solidFill>
                  <a:srgbClr val="FF0000"/>
                </a:solidFill>
              </a:rPr>
              <a:t>,</a:t>
            </a:r>
          </a:p>
          <a:p>
            <a:pPr>
              <a:buClr>
                <a:srgbClr val="C00000"/>
              </a:buClr>
              <a:buSzPct val="200000"/>
            </a:pPr>
            <a:r>
              <a:rPr lang="it-IT" b="1" i="1" dirty="0" smtClean="0">
                <a:solidFill>
                  <a:srgbClr val="FF0000"/>
                </a:solidFill>
              </a:rPr>
              <a:t>Zero </a:t>
            </a:r>
            <a:r>
              <a:rPr lang="it-IT" b="1" i="1" dirty="0" err="1" smtClean="0">
                <a:solidFill>
                  <a:srgbClr val="FF0000"/>
                </a:solidFill>
              </a:rPr>
              <a:t>hunger</a:t>
            </a:r>
            <a:r>
              <a:rPr lang="it-IT" b="1" i="1" dirty="0" smtClean="0">
                <a:solidFill>
                  <a:srgbClr val="FF0000"/>
                </a:solidFill>
              </a:rPr>
              <a:t>, </a:t>
            </a:r>
          </a:p>
          <a:p>
            <a:pPr>
              <a:buClr>
                <a:srgbClr val="C00000"/>
              </a:buClr>
              <a:buSzPct val="200000"/>
            </a:pPr>
            <a:endParaRPr lang="it-IT" b="1" i="1" dirty="0" smtClean="0">
              <a:solidFill>
                <a:srgbClr val="FF0000"/>
              </a:solidFill>
            </a:endParaRPr>
          </a:p>
          <a:p>
            <a:pPr>
              <a:buClr>
                <a:srgbClr val="C00000"/>
              </a:buClr>
              <a:buSzPct val="200000"/>
            </a:pPr>
            <a:r>
              <a:rPr lang="it-IT" b="1" i="1" dirty="0" smtClean="0">
                <a:solidFill>
                  <a:srgbClr val="FF0000"/>
                </a:solidFill>
              </a:rPr>
              <a:t>L’informazione relativa  ad eventi estremi, disastri e clima un esempio tipico </a:t>
            </a:r>
          </a:p>
          <a:p>
            <a:pPr>
              <a:buClr>
                <a:srgbClr val="C00000"/>
              </a:buClr>
              <a:buSzPct val="200000"/>
            </a:pPr>
            <a:r>
              <a:rPr lang="it-IT" b="1" i="1" dirty="0" smtClean="0">
                <a:solidFill>
                  <a:srgbClr val="FF0000"/>
                </a:solidFill>
              </a:rPr>
              <a:t>Occasione per colmare il gap informativo</a:t>
            </a:r>
            <a:endParaRPr lang="en-US" dirty="0" smtClean="0"/>
          </a:p>
          <a:p>
            <a:endParaRPr lang="it-IT" b="1" dirty="0" smtClean="0">
              <a:solidFill>
                <a:srgbClr val="FF0000"/>
              </a:solidFill>
            </a:endParaRPr>
          </a:p>
          <a:p>
            <a:r>
              <a:rPr lang="it-IT" b="1" dirty="0" smtClean="0">
                <a:solidFill>
                  <a:srgbClr val="FF0000"/>
                </a:solidFill>
              </a:rPr>
              <a:t>UNECE </a:t>
            </a:r>
            <a:r>
              <a:rPr lang="it-IT" b="1" dirty="0" err="1" smtClean="0">
                <a:solidFill>
                  <a:srgbClr val="FF0000"/>
                </a:solidFill>
              </a:rPr>
              <a:t>Climate</a:t>
            </a:r>
            <a:r>
              <a:rPr lang="it-IT" b="1" dirty="0" smtClean="0">
                <a:solidFill>
                  <a:srgbClr val="FF0000"/>
                </a:solidFill>
              </a:rPr>
              <a:t> </a:t>
            </a:r>
            <a:r>
              <a:rPr lang="it-IT" b="1" dirty="0" err="1" smtClean="0">
                <a:solidFill>
                  <a:srgbClr val="FF0000"/>
                </a:solidFill>
              </a:rPr>
              <a:t>Change</a:t>
            </a:r>
            <a:r>
              <a:rPr lang="it-IT" b="1" dirty="0" smtClean="0">
                <a:solidFill>
                  <a:srgbClr val="FF0000"/>
                </a:solidFill>
              </a:rPr>
              <a:t> </a:t>
            </a:r>
            <a:r>
              <a:rPr lang="it-IT" b="1" dirty="0" err="1" smtClean="0">
                <a:solidFill>
                  <a:srgbClr val="FF0000"/>
                </a:solidFill>
              </a:rPr>
              <a:t>indicators</a:t>
            </a:r>
            <a:r>
              <a:rPr lang="it-IT" b="1" dirty="0" smtClean="0">
                <a:solidFill>
                  <a:srgbClr val="FF0000"/>
                </a:solidFill>
              </a:rPr>
              <a:t> </a:t>
            </a:r>
          </a:p>
          <a:p>
            <a:r>
              <a:rPr lang="it-IT" b="1" dirty="0" smtClean="0">
                <a:solidFill>
                  <a:srgbClr val="FF0000"/>
                </a:solidFill>
              </a:rPr>
              <a:t>UN Sendai Framework Extreme </a:t>
            </a:r>
            <a:r>
              <a:rPr lang="it-IT" b="1" dirty="0" err="1" smtClean="0">
                <a:solidFill>
                  <a:srgbClr val="FF0000"/>
                </a:solidFill>
              </a:rPr>
              <a:t>Events</a:t>
            </a:r>
            <a:r>
              <a:rPr lang="it-IT" b="1" dirty="0" smtClean="0">
                <a:solidFill>
                  <a:srgbClr val="FF0000"/>
                </a:solidFill>
              </a:rPr>
              <a:t> and </a:t>
            </a:r>
            <a:r>
              <a:rPr lang="it-IT" b="1" dirty="0" err="1" smtClean="0">
                <a:solidFill>
                  <a:srgbClr val="FF0000"/>
                </a:solidFill>
              </a:rPr>
              <a:t>Disasters</a:t>
            </a:r>
            <a:r>
              <a:rPr lang="it-IT" dirty="0" smtClean="0"/>
              <a:t> </a:t>
            </a:r>
          </a:p>
          <a:p>
            <a:endParaRPr lang="it-IT" dirty="0" smtClean="0"/>
          </a:p>
          <a:p>
            <a:r>
              <a:rPr lang="it-IT" dirty="0" smtClean="0"/>
              <a:t>Dal globale al nazionale</a:t>
            </a:r>
          </a:p>
          <a:p>
            <a:r>
              <a:rPr lang="it-IT" dirty="0" smtClean="0"/>
              <a:t>Lavorare anche producendo indicatori simili o di contesto se lo si ritiene possibile ed utile</a:t>
            </a:r>
          </a:p>
          <a:p>
            <a:endParaRPr lang="it-IT" dirty="0" smtClean="0"/>
          </a:p>
          <a:p>
            <a:r>
              <a:rPr lang="it-IT" dirty="0" smtClean="0"/>
              <a:t>Integrazione delle fonti, Integrazioni delle attività, Nuove fonti statistiche, Riutilizzo dei dati disponibili  e delle informazioni esistenti, Nuove metodologie, Geo-statistiche</a:t>
            </a:r>
          </a:p>
          <a:p>
            <a:endParaRPr lang="it-IT" dirty="0" smtClean="0"/>
          </a:p>
          <a:p>
            <a:r>
              <a:rPr lang="it-IT" dirty="0" smtClean="0"/>
              <a:t>Molto è stato fatto Ispra, </a:t>
            </a:r>
            <a:r>
              <a:rPr lang="it-IT" dirty="0" err="1" smtClean="0"/>
              <a:t>Maeci</a:t>
            </a:r>
            <a:r>
              <a:rPr lang="it-IT" dirty="0" smtClean="0"/>
              <a:t>, </a:t>
            </a:r>
            <a:r>
              <a:rPr lang="it-IT" dirty="0" err="1" smtClean="0"/>
              <a:t>Miur</a:t>
            </a:r>
            <a:r>
              <a:rPr lang="it-IT" dirty="0" smtClean="0"/>
              <a:t>, </a:t>
            </a:r>
            <a:r>
              <a:rPr lang="it-IT" dirty="0" err="1" smtClean="0"/>
              <a:t>Min</a:t>
            </a:r>
            <a:r>
              <a:rPr lang="it-IT" dirty="0" smtClean="0"/>
              <a:t> Ambiente ….</a:t>
            </a:r>
          </a:p>
          <a:p>
            <a:r>
              <a:rPr lang="it-IT" dirty="0" smtClean="0"/>
              <a:t>Molto deve essere costruito Accordo quadro</a:t>
            </a:r>
          </a:p>
          <a:p>
            <a:pPr algn="just"/>
            <a:endParaRPr lang="en-US" dirty="0" smtClean="0"/>
          </a:p>
          <a:p>
            <a:pPr algn="just"/>
            <a:endParaRPr lang="en-US" dirty="0" smtClean="0"/>
          </a:p>
          <a:p>
            <a:pPr algn="just"/>
            <a:endParaRPr lang="en-US" dirty="0" smtClean="0"/>
          </a:p>
          <a:p>
            <a:pPr algn="just"/>
            <a:endParaRPr lang="en-US" dirty="0" smtClean="0"/>
          </a:p>
          <a:p>
            <a:pPr algn="just"/>
            <a:r>
              <a:rPr lang="en-US" dirty="0" smtClean="0"/>
              <a:t>Le</a:t>
            </a:r>
            <a:r>
              <a:rPr lang="en-US" dirty="0" smtClean="0">
                <a:solidFill>
                  <a:srgbClr val="C00000"/>
                </a:solidFill>
              </a:rPr>
              <a:t> </a:t>
            </a:r>
            <a:r>
              <a:rPr lang="en-US" b="1" dirty="0" err="1" smtClean="0">
                <a:solidFill>
                  <a:srgbClr val="FF0000"/>
                </a:solidFill>
              </a:rPr>
              <a:t>attività</a:t>
            </a:r>
            <a:r>
              <a:rPr lang="en-US" b="1" dirty="0" smtClean="0">
                <a:solidFill>
                  <a:srgbClr val="FF0000"/>
                </a:solidFill>
              </a:rPr>
              <a:t> </a:t>
            </a:r>
            <a:r>
              <a:rPr lang="en-US" b="1" dirty="0" err="1" smtClean="0">
                <a:solidFill>
                  <a:srgbClr val="FF0000"/>
                </a:solidFill>
              </a:rPr>
              <a:t>avviate</a:t>
            </a:r>
            <a:r>
              <a:rPr lang="en-US" b="1" dirty="0" smtClean="0">
                <a:solidFill>
                  <a:srgbClr val="FF0000"/>
                </a:solidFill>
              </a:rPr>
              <a:t> </a:t>
            </a:r>
            <a:r>
              <a:rPr lang="en-US" dirty="0" err="1" smtClean="0"/>
              <a:t>preludono</a:t>
            </a:r>
            <a:r>
              <a:rPr lang="en-US" dirty="0" smtClean="0"/>
              <a:t> a </a:t>
            </a:r>
            <a:r>
              <a:rPr lang="en-US" dirty="0" err="1" smtClean="0"/>
              <a:t>prossimi</a:t>
            </a:r>
            <a:r>
              <a:rPr lang="en-US" dirty="0" smtClean="0"/>
              <a:t> </a:t>
            </a:r>
            <a:r>
              <a:rPr lang="en-US" dirty="0" err="1" smtClean="0"/>
              <a:t>sviluppi</a:t>
            </a:r>
            <a:r>
              <a:rPr lang="en-US" dirty="0" smtClean="0"/>
              <a:t>  </a:t>
            </a:r>
            <a:r>
              <a:rPr lang="en-US" dirty="0" err="1" smtClean="0"/>
              <a:t>ed</a:t>
            </a:r>
            <a:r>
              <a:rPr lang="en-US" dirty="0" smtClean="0"/>
              <a:t> </a:t>
            </a:r>
            <a:r>
              <a:rPr lang="en-US" dirty="0" err="1" smtClean="0"/>
              <a:t>il</a:t>
            </a:r>
            <a:r>
              <a:rPr lang="en-US" dirty="0" smtClean="0"/>
              <a:t> </a:t>
            </a:r>
            <a:r>
              <a:rPr lang="en-US" dirty="0" err="1" smtClean="0"/>
              <a:t>potenziamento</a:t>
            </a:r>
            <a:r>
              <a:rPr lang="en-US" dirty="0" smtClean="0"/>
              <a:t> di </a:t>
            </a:r>
            <a:r>
              <a:rPr lang="en-US" dirty="0" err="1" smtClean="0"/>
              <a:t>tutte</a:t>
            </a:r>
            <a:r>
              <a:rPr lang="en-US" dirty="0" smtClean="0"/>
              <a:t> le </a:t>
            </a:r>
            <a:r>
              <a:rPr lang="en-US" dirty="0" err="1" smtClean="0"/>
              <a:t>sinergie</a:t>
            </a:r>
            <a:r>
              <a:rPr lang="en-US" dirty="0" smtClean="0"/>
              <a:t> </a:t>
            </a:r>
            <a:r>
              <a:rPr lang="en-US" dirty="0" err="1" smtClean="0"/>
              <a:t>necessarie</a:t>
            </a:r>
            <a:r>
              <a:rPr lang="en-US" dirty="0" smtClean="0"/>
              <a:t> per </a:t>
            </a:r>
            <a:r>
              <a:rPr lang="en-US" dirty="0" err="1" smtClean="0"/>
              <a:t>proseguire</a:t>
            </a:r>
            <a:r>
              <a:rPr lang="en-US" dirty="0" smtClean="0"/>
              <a:t> </a:t>
            </a:r>
            <a:r>
              <a:rPr lang="en-US" dirty="0" err="1" smtClean="0"/>
              <a:t>il</a:t>
            </a:r>
            <a:r>
              <a:rPr lang="en-US" dirty="0" smtClean="0"/>
              <a:t> </a:t>
            </a:r>
            <a:r>
              <a:rPr lang="en-US" dirty="0" err="1" smtClean="0"/>
              <a:t>confronto</a:t>
            </a:r>
            <a:r>
              <a:rPr lang="en-US" dirty="0" smtClean="0"/>
              <a:t> inter-</a:t>
            </a:r>
            <a:r>
              <a:rPr lang="en-US" dirty="0" err="1" smtClean="0"/>
              <a:t>istituzionale</a:t>
            </a:r>
            <a:r>
              <a:rPr lang="en-US" dirty="0" smtClean="0"/>
              <a:t> </a:t>
            </a:r>
            <a:r>
              <a:rPr lang="en-US" dirty="0" err="1" smtClean="0"/>
              <a:t>nell’ambito</a:t>
            </a:r>
            <a:r>
              <a:rPr lang="en-US" dirty="0" smtClean="0"/>
              <a:t> del </a:t>
            </a:r>
            <a:r>
              <a:rPr lang="en-US" dirty="0" err="1" smtClean="0"/>
              <a:t>Sistan</a:t>
            </a:r>
            <a:r>
              <a:rPr lang="en-US" dirty="0" smtClean="0"/>
              <a:t>, ma </a:t>
            </a:r>
            <a:r>
              <a:rPr lang="en-US" dirty="0" err="1" smtClean="0"/>
              <a:t>anche</a:t>
            </a:r>
            <a:r>
              <a:rPr lang="en-US" dirty="0" smtClean="0"/>
              <a:t> </a:t>
            </a:r>
            <a:r>
              <a:rPr lang="en-US" dirty="0" err="1" smtClean="0"/>
              <a:t>insieme</a:t>
            </a:r>
            <a:r>
              <a:rPr lang="en-US" dirty="0" smtClean="0"/>
              <a:t> ad  </a:t>
            </a:r>
            <a:r>
              <a:rPr lang="en-US" dirty="0" err="1" smtClean="0"/>
              <a:t>altre</a:t>
            </a:r>
            <a:r>
              <a:rPr lang="en-US" dirty="0" smtClean="0"/>
              <a:t> </a:t>
            </a:r>
            <a:r>
              <a:rPr lang="en-US" dirty="0" err="1" smtClean="0"/>
              <a:t>istituzioni</a:t>
            </a:r>
            <a:r>
              <a:rPr lang="en-US" dirty="0" smtClean="0"/>
              <a:t> </a:t>
            </a:r>
            <a:r>
              <a:rPr lang="en-US" dirty="0" err="1" smtClean="0"/>
              <a:t>ed</a:t>
            </a:r>
            <a:r>
              <a:rPr lang="en-US" dirty="0" smtClean="0"/>
              <a:t> </a:t>
            </a:r>
            <a:r>
              <a:rPr lang="en-US" dirty="0" err="1" smtClean="0"/>
              <a:t>alla</a:t>
            </a:r>
            <a:r>
              <a:rPr lang="en-US" dirty="0" smtClean="0"/>
              <a:t> </a:t>
            </a:r>
            <a:r>
              <a:rPr lang="en-US" dirty="0" err="1" smtClean="0"/>
              <a:t>società</a:t>
            </a:r>
            <a:r>
              <a:rPr lang="en-US" dirty="0" smtClean="0"/>
              <a:t> </a:t>
            </a:r>
            <a:r>
              <a:rPr lang="en-US" dirty="0" err="1" smtClean="0"/>
              <a:t>civile</a:t>
            </a:r>
            <a:endParaRPr lang="en-US" dirty="0" smtClean="0">
              <a:solidFill>
                <a:srgbClr val="C00000"/>
              </a:solidFill>
            </a:endParaRPr>
          </a:p>
          <a:p>
            <a:pPr marL="285750" indent="-285750" algn="just">
              <a:buFont typeface="Arial" panose="020B0604020202020204" pitchFamily="34" charset="0"/>
              <a:buChar char="•"/>
            </a:pPr>
            <a:r>
              <a:rPr lang="en-US" b="1" dirty="0" err="1" smtClean="0"/>
              <a:t>Completare</a:t>
            </a:r>
            <a:r>
              <a:rPr lang="en-US" b="1" dirty="0" smtClean="0"/>
              <a:t> la </a:t>
            </a:r>
            <a:r>
              <a:rPr lang="en-US" b="1" dirty="0" err="1" smtClean="0"/>
              <a:t>mappatura</a:t>
            </a:r>
            <a:r>
              <a:rPr lang="en-US" b="1" dirty="0" smtClean="0"/>
              <a:t> </a:t>
            </a:r>
            <a:r>
              <a:rPr lang="en-US" b="1" dirty="0" err="1" smtClean="0"/>
              <a:t>metodologicamente</a:t>
            </a:r>
            <a:r>
              <a:rPr lang="en-US" b="1" dirty="0" smtClean="0"/>
              <a:t> </a:t>
            </a:r>
            <a:r>
              <a:rPr lang="en-US" b="1" dirty="0" err="1" smtClean="0"/>
              <a:t>consistente</a:t>
            </a:r>
            <a:r>
              <a:rPr lang="en-US" b="1" dirty="0" smtClean="0"/>
              <a:t>, </a:t>
            </a:r>
            <a:r>
              <a:rPr lang="en-US" b="1" dirty="0" err="1" smtClean="0"/>
              <a:t>integrata</a:t>
            </a:r>
            <a:r>
              <a:rPr lang="en-US" b="1" dirty="0" smtClean="0"/>
              <a:t> e </a:t>
            </a:r>
            <a:r>
              <a:rPr lang="en-US" b="1" dirty="0" err="1" smtClean="0"/>
              <a:t>condivisa</a:t>
            </a:r>
            <a:r>
              <a:rPr lang="en-US" b="1" dirty="0" smtClean="0"/>
              <a:t>, </a:t>
            </a:r>
          </a:p>
          <a:p>
            <a:pPr marL="285750" indent="-285750" algn="just">
              <a:buFont typeface="Arial" panose="020B0604020202020204" pitchFamily="34" charset="0"/>
              <a:buChar char="•"/>
            </a:pPr>
            <a:r>
              <a:rPr lang="en-US" b="1" dirty="0" err="1" smtClean="0"/>
              <a:t>Valutare</a:t>
            </a:r>
            <a:r>
              <a:rPr lang="en-US" b="1" dirty="0" smtClean="0"/>
              <a:t> la </a:t>
            </a:r>
            <a:r>
              <a:rPr lang="en-US" b="1" dirty="0" err="1" smtClean="0"/>
              <a:t>complessiva</a:t>
            </a:r>
            <a:r>
              <a:rPr lang="en-US" b="1" dirty="0" smtClean="0"/>
              <a:t> </a:t>
            </a:r>
            <a:r>
              <a:rPr lang="en-US" b="1" dirty="0" err="1" smtClean="0">
                <a:solidFill>
                  <a:srgbClr val="FF0000"/>
                </a:solidFill>
              </a:rPr>
              <a:t>rilevanza</a:t>
            </a:r>
            <a:r>
              <a:rPr lang="en-US" b="1" dirty="0" smtClean="0">
                <a:solidFill>
                  <a:srgbClr val="FF0000"/>
                </a:solidFill>
              </a:rPr>
              <a:t> e </a:t>
            </a:r>
            <a:r>
              <a:rPr lang="en-US" b="1" dirty="0" err="1" smtClean="0">
                <a:solidFill>
                  <a:srgbClr val="FF0000"/>
                </a:solidFill>
              </a:rPr>
              <a:t>necessità</a:t>
            </a:r>
            <a:r>
              <a:rPr lang="en-US" b="1" dirty="0" smtClean="0">
                <a:solidFill>
                  <a:srgbClr val="FF0000"/>
                </a:solidFill>
              </a:rPr>
              <a:t> </a:t>
            </a:r>
            <a:r>
              <a:rPr lang="en-US" b="1" dirty="0" err="1" smtClean="0"/>
              <a:t>degli</a:t>
            </a:r>
            <a:r>
              <a:rPr lang="en-US" b="1" dirty="0" smtClean="0"/>
              <a:t> </a:t>
            </a:r>
            <a:r>
              <a:rPr lang="en-US" b="1" dirty="0" err="1" smtClean="0"/>
              <a:t>indicatori</a:t>
            </a:r>
            <a:r>
              <a:rPr lang="en-US" b="1" dirty="0" smtClean="0"/>
              <a:t> per le </a:t>
            </a:r>
            <a:r>
              <a:rPr lang="en-US" b="1" dirty="0" err="1" smtClean="0"/>
              <a:t>politiche</a:t>
            </a:r>
            <a:r>
              <a:rPr lang="en-US" b="1" dirty="0" smtClean="0"/>
              <a:t> del </a:t>
            </a:r>
            <a:r>
              <a:rPr lang="en-US" b="1" dirty="0" err="1" smtClean="0"/>
              <a:t>Paese</a:t>
            </a:r>
            <a:endParaRPr lang="en-US" b="1" dirty="0" smtClean="0"/>
          </a:p>
          <a:p>
            <a:pPr marL="285750" indent="-285750" algn="just">
              <a:buFont typeface="Arial" panose="020B0604020202020204" pitchFamily="34" charset="0"/>
              <a:buChar char="•"/>
            </a:pPr>
            <a:r>
              <a:rPr lang="en-US" b="1" dirty="0" err="1" smtClean="0"/>
              <a:t>Attenzione</a:t>
            </a:r>
            <a:r>
              <a:rPr lang="en-US" b="1" dirty="0" smtClean="0"/>
              <a:t> </a:t>
            </a:r>
            <a:r>
              <a:rPr lang="en-US" b="1" dirty="0" err="1" smtClean="0"/>
              <a:t>alla</a:t>
            </a:r>
            <a:r>
              <a:rPr lang="en-US" b="1" dirty="0" smtClean="0"/>
              <a:t> </a:t>
            </a:r>
            <a:r>
              <a:rPr lang="en-US" b="1" dirty="0" err="1" smtClean="0"/>
              <a:t>domanda</a:t>
            </a:r>
            <a:r>
              <a:rPr lang="en-US" b="1" dirty="0" smtClean="0"/>
              <a:t> </a:t>
            </a:r>
            <a:r>
              <a:rPr lang="en-US" b="1" dirty="0" err="1" smtClean="0"/>
              <a:t>informativa</a:t>
            </a:r>
            <a:r>
              <a:rPr lang="en-US" b="1" dirty="0" smtClean="0"/>
              <a:t> </a:t>
            </a:r>
            <a:r>
              <a:rPr lang="en-US" b="1" dirty="0" err="1" smtClean="0"/>
              <a:t>globale</a:t>
            </a:r>
            <a:r>
              <a:rPr lang="en-US" b="1" dirty="0" smtClean="0"/>
              <a:t> e </a:t>
            </a:r>
            <a:r>
              <a:rPr lang="en-US" b="1" dirty="0" err="1" smtClean="0"/>
              <a:t>nazionale</a:t>
            </a:r>
            <a:r>
              <a:rPr lang="en-US" b="1" dirty="0" smtClean="0"/>
              <a:t> </a:t>
            </a:r>
            <a:r>
              <a:rPr lang="en-US" b="1" dirty="0" err="1" smtClean="0"/>
              <a:t>insieme</a:t>
            </a:r>
            <a:endParaRPr lang="en-US" b="1" dirty="0" smtClean="0"/>
          </a:p>
          <a:p>
            <a:pPr marL="285750" indent="-285750" algn="just">
              <a:buFont typeface="Arial" panose="020B0604020202020204" pitchFamily="34" charset="0"/>
              <a:buChar char="•"/>
            </a:pPr>
            <a:r>
              <a:rPr lang="en-US" b="1" dirty="0" err="1" smtClean="0"/>
              <a:t>Incrementare</a:t>
            </a:r>
            <a:r>
              <a:rPr lang="en-US" b="1" dirty="0" smtClean="0"/>
              <a:t> la </a:t>
            </a:r>
            <a:r>
              <a:rPr lang="en-US" b="1" dirty="0" err="1" smtClean="0"/>
              <a:t>capacità</a:t>
            </a:r>
            <a:r>
              <a:rPr lang="en-US" b="1" dirty="0" smtClean="0"/>
              <a:t> </a:t>
            </a:r>
            <a:r>
              <a:rPr lang="en-US" b="1" dirty="0" err="1" smtClean="0"/>
              <a:t>statistica</a:t>
            </a:r>
            <a:r>
              <a:rPr lang="en-US" b="1" dirty="0" smtClean="0"/>
              <a:t> e la </a:t>
            </a:r>
            <a:r>
              <a:rPr lang="en-US" b="1" dirty="0" err="1" smtClean="0"/>
              <a:t>disponibilità</a:t>
            </a:r>
            <a:r>
              <a:rPr lang="en-US" b="1" dirty="0" smtClean="0"/>
              <a:t> </a:t>
            </a:r>
            <a:r>
              <a:rPr lang="en-US" b="1" dirty="0" err="1" smtClean="0"/>
              <a:t>degli</a:t>
            </a:r>
            <a:r>
              <a:rPr lang="en-US" b="1" dirty="0" smtClean="0"/>
              <a:t> </a:t>
            </a:r>
            <a:r>
              <a:rPr lang="en-US" b="1" dirty="0" err="1" smtClean="0"/>
              <a:t>indicatori</a:t>
            </a:r>
            <a:endParaRPr lang="en-US" b="1" dirty="0" smtClean="0"/>
          </a:p>
          <a:p>
            <a:pPr marL="285750" indent="-285750" algn="just">
              <a:buFont typeface="Arial" panose="020B0604020202020204" pitchFamily="34" charset="0"/>
              <a:buChar char="•"/>
            </a:pPr>
            <a:r>
              <a:rPr lang="en-US" b="1" dirty="0" err="1" smtClean="0"/>
              <a:t>Sviluppare</a:t>
            </a:r>
            <a:r>
              <a:rPr lang="en-US" b="1" dirty="0" smtClean="0"/>
              <a:t> le </a:t>
            </a:r>
            <a:r>
              <a:rPr lang="en-US" b="1" dirty="0" err="1" smtClean="0"/>
              <a:t>metodologie</a:t>
            </a:r>
            <a:r>
              <a:rPr lang="en-US" b="1" dirty="0" smtClean="0"/>
              <a:t> e le </a:t>
            </a:r>
            <a:r>
              <a:rPr lang="en-US" b="1" dirty="0" err="1" smtClean="0"/>
              <a:t>attività</a:t>
            </a:r>
            <a:r>
              <a:rPr lang="en-US" b="1" dirty="0" smtClean="0"/>
              <a:t> </a:t>
            </a:r>
            <a:r>
              <a:rPr lang="en-US" b="1" dirty="0" err="1" smtClean="0"/>
              <a:t>necessarie</a:t>
            </a:r>
            <a:r>
              <a:rPr lang="en-US" b="1" dirty="0" smtClean="0"/>
              <a:t> </a:t>
            </a:r>
          </a:p>
          <a:p>
            <a:pPr marL="285750" indent="-285750" algn="just">
              <a:buFont typeface="Arial" panose="020B0604020202020204" pitchFamily="34" charset="0"/>
              <a:buChar char="•"/>
            </a:pPr>
            <a:r>
              <a:rPr lang="en-US" b="1" dirty="0" err="1" smtClean="0"/>
              <a:t>Integrazione</a:t>
            </a:r>
            <a:r>
              <a:rPr lang="en-US" b="1" dirty="0" smtClean="0"/>
              <a:t> </a:t>
            </a:r>
            <a:r>
              <a:rPr lang="en-US" b="1" dirty="0" err="1" smtClean="0"/>
              <a:t>delle</a:t>
            </a:r>
            <a:r>
              <a:rPr lang="en-US" b="1" dirty="0" smtClean="0"/>
              <a:t> </a:t>
            </a:r>
            <a:r>
              <a:rPr lang="en-US" b="1" dirty="0" err="1" smtClean="0"/>
              <a:t>fonti</a:t>
            </a:r>
            <a:endParaRPr lang="en-US" b="1" dirty="0" smtClean="0"/>
          </a:p>
          <a:p>
            <a:pPr marL="285750" indent="-285750" algn="just">
              <a:buClr>
                <a:srgbClr val="C00000"/>
              </a:buClr>
              <a:buFont typeface="Arial" panose="020B0604020202020204" pitchFamily="34" charset="0"/>
              <a:buChar char="•"/>
            </a:pPr>
            <a:r>
              <a:rPr lang="en-US" b="1" dirty="0" err="1" smtClean="0"/>
              <a:t>Incoraggiare</a:t>
            </a:r>
            <a:r>
              <a:rPr lang="en-US" b="1" dirty="0" smtClean="0"/>
              <a:t> </a:t>
            </a:r>
            <a:r>
              <a:rPr lang="en-US" b="1" dirty="0" err="1" smtClean="0"/>
              <a:t>iniziative</a:t>
            </a:r>
            <a:r>
              <a:rPr lang="en-US" b="1" dirty="0" smtClean="0"/>
              <a:t> per </a:t>
            </a:r>
            <a:r>
              <a:rPr lang="en-US" b="1" dirty="0" err="1" smtClean="0"/>
              <a:t>aumentare</a:t>
            </a:r>
            <a:r>
              <a:rPr lang="en-US" b="1" dirty="0" smtClean="0"/>
              <a:t> la </a:t>
            </a:r>
            <a:r>
              <a:rPr lang="en-US" b="1" dirty="0" err="1" smtClean="0"/>
              <a:t>cooperazione</a:t>
            </a:r>
            <a:r>
              <a:rPr lang="en-US" b="1" dirty="0" smtClean="0"/>
              <a:t> e la </a:t>
            </a:r>
            <a:r>
              <a:rPr lang="en-US" b="1" dirty="0" err="1" smtClean="0"/>
              <a:t>pianificazione</a:t>
            </a:r>
            <a:r>
              <a:rPr lang="en-US" b="1" dirty="0" smtClean="0"/>
              <a:t> </a:t>
            </a:r>
            <a:r>
              <a:rPr lang="en-US" b="1" dirty="0" err="1" smtClean="0"/>
              <a:t>interistituzionale</a:t>
            </a:r>
            <a:r>
              <a:rPr lang="en-US" b="1" dirty="0" smtClean="0"/>
              <a:t> </a:t>
            </a:r>
            <a:r>
              <a:rPr lang="en-US" b="1" dirty="0" err="1" smtClean="0"/>
              <a:t>anche</a:t>
            </a:r>
            <a:r>
              <a:rPr lang="en-US" b="1" dirty="0" smtClean="0"/>
              <a:t> in </a:t>
            </a:r>
            <a:r>
              <a:rPr lang="en-US" b="1" dirty="0" err="1" smtClean="0"/>
              <a:t>una</a:t>
            </a:r>
            <a:r>
              <a:rPr lang="en-US" b="1" dirty="0" smtClean="0"/>
              <a:t> </a:t>
            </a:r>
            <a:r>
              <a:rPr lang="en-US" b="1" dirty="0" err="1" smtClean="0"/>
              <a:t>prospettive</a:t>
            </a:r>
            <a:r>
              <a:rPr lang="en-US" b="1" dirty="0" smtClean="0"/>
              <a:t> di </a:t>
            </a:r>
            <a:r>
              <a:rPr lang="en-US" b="1" dirty="0" err="1" smtClean="0"/>
              <a:t>medio</a:t>
            </a:r>
            <a:r>
              <a:rPr lang="en-US" b="1" dirty="0" smtClean="0"/>
              <a:t> e di </a:t>
            </a:r>
            <a:r>
              <a:rPr lang="en-US" b="1" dirty="0" err="1" smtClean="0"/>
              <a:t>lungo</a:t>
            </a:r>
            <a:r>
              <a:rPr lang="en-US" b="1" dirty="0" smtClean="0"/>
              <a:t> </a:t>
            </a:r>
            <a:r>
              <a:rPr lang="en-US" b="1" dirty="0" err="1" smtClean="0"/>
              <a:t>termine</a:t>
            </a:r>
            <a:endParaRPr lang="en-US" b="1" dirty="0" smtClean="0"/>
          </a:p>
          <a:p>
            <a:pPr marL="285750" indent="-285750" algn="just">
              <a:buClr>
                <a:srgbClr val="C00000"/>
              </a:buClr>
              <a:buFont typeface="Arial" panose="020B0604020202020204" pitchFamily="34" charset="0"/>
              <a:buChar char="•"/>
            </a:pPr>
            <a:endParaRPr lang="en-US" b="1" dirty="0" smtClean="0"/>
          </a:p>
          <a:p>
            <a:pPr marL="285750" indent="-285750" algn="just">
              <a:buClr>
                <a:srgbClr val="C00000"/>
              </a:buClr>
              <a:buFont typeface="Arial" panose="020B0604020202020204" pitchFamily="34" charset="0"/>
              <a:buChar char="•"/>
            </a:pPr>
            <a:endParaRPr lang="en-US" b="1" dirty="0" smtClean="0"/>
          </a:p>
          <a:p>
            <a:pPr marL="285750" marR="0" indent="-285750" algn="just"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lang="en-US" b="1" dirty="0" err="1" smtClean="0">
                <a:solidFill>
                  <a:srgbClr val="FF0000"/>
                </a:solidFill>
              </a:rPr>
              <a:t>Diffusioni</a:t>
            </a:r>
            <a:r>
              <a:rPr lang="en-US" b="1" dirty="0" smtClean="0">
                <a:solidFill>
                  <a:srgbClr val="FF0000"/>
                </a:solidFill>
              </a:rPr>
              <a:t>  ……  </a:t>
            </a:r>
            <a:r>
              <a:rPr lang="en-US" b="1" dirty="0" err="1" smtClean="0">
                <a:solidFill>
                  <a:srgbClr val="FF0000"/>
                </a:solidFill>
              </a:rPr>
              <a:t>dicembre</a:t>
            </a:r>
            <a:r>
              <a:rPr lang="en-US" b="1" dirty="0" smtClean="0">
                <a:solidFill>
                  <a:srgbClr val="FF0000"/>
                </a:solidFill>
              </a:rPr>
              <a:t> 2017, </a:t>
            </a:r>
            <a:r>
              <a:rPr lang="en-US" b="1" dirty="0" err="1" smtClean="0">
                <a:solidFill>
                  <a:srgbClr val="FF0000"/>
                </a:solidFill>
              </a:rPr>
              <a:t>maggio</a:t>
            </a:r>
            <a:r>
              <a:rPr lang="en-US" b="1" dirty="0" smtClean="0">
                <a:solidFill>
                  <a:srgbClr val="FF0000"/>
                </a:solidFill>
              </a:rPr>
              <a:t> e </a:t>
            </a:r>
            <a:r>
              <a:rPr lang="en-US" b="1" dirty="0" err="1" smtClean="0">
                <a:solidFill>
                  <a:srgbClr val="FF0000"/>
                </a:solidFill>
              </a:rPr>
              <a:t>dicembre</a:t>
            </a:r>
            <a:r>
              <a:rPr lang="en-US" b="1" dirty="0" smtClean="0">
                <a:solidFill>
                  <a:srgbClr val="FF0000"/>
                </a:solidFill>
              </a:rPr>
              <a:t> 2018 …</a:t>
            </a:r>
          </a:p>
          <a:p>
            <a:pPr marL="285750" marR="0" indent="-285750" algn="just"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lang="en-US" b="1" dirty="0" err="1" smtClean="0">
                <a:solidFill>
                  <a:srgbClr val="FF0000"/>
                </a:solidFill>
              </a:rPr>
              <a:t>Ulteriormente</a:t>
            </a:r>
            <a:r>
              <a:rPr lang="en-US" b="1" dirty="0" smtClean="0">
                <a:solidFill>
                  <a:srgbClr val="FF0000"/>
                </a:solidFill>
              </a:rPr>
              <a:t> </a:t>
            </a:r>
            <a:r>
              <a:rPr lang="en-US" b="1" dirty="0" err="1" smtClean="0">
                <a:solidFill>
                  <a:srgbClr val="FF0000"/>
                </a:solidFill>
              </a:rPr>
              <a:t>arricchite</a:t>
            </a:r>
            <a:r>
              <a:rPr lang="en-US" b="1" dirty="0" smtClean="0">
                <a:solidFill>
                  <a:srgbClr val="FF0000"/>
                </a:solidFill>
              </a:rPr>
              <a:t> in termini</a:t>
            </a:r>
            <a:r>
              <a:rPr lang="en-US" b="1" baseline="0" dirty="0" smtClean="0">
                <a:solidFill>
                  <a:srgbClr val="FF0000"/>
                </a:solidFill>
              </a:rPr>
              <a:t> </a:t>
            </a:r>
            <a:r>
              <a:rPr lang="en-US" b="1" baseline="0" dirty="0" err="1" smtClean="0">
                <a:solidFill>
                  <a:srgbClr val="FF0000"/>
                </a:solidFill>
              </a:rPr>
              <a:t>sostanziali</a:t>
            </a:r>
            <a:r>
              <a:rPr lang="en-US" b="1" baseline="0" dirty="0" smtClean="0">
                <a:solidFill>
                  <a:srgbClr val="FF0000"/>
                </a:solidFill>
              </a:rPr>
              <a:t> e </a:t>
            </a:r>
            <a:r>
              <a:rPr lang="en-US" b="1" baseline="0" dirty="0" err="1" smtClean="0">
                <a:solidFill>
                  <a:srgbClr val="FF0000"/>
                </a:solidFill>
              </a:rPr>
              <a:t>nella</a:t>
            </a:r>
            <a:r>
              <a:rPr lang="en-US" b="1" baseline="0" dirty="0" smtClean="0">
                <a:solidFill>
                  <a:srgbClr val="FF0000"/>
                </a:solidFill>
              </a:rPr>
              <a:t> forma </a:t>
            </a:r>
            <a:r>
              <a:rPr lang="en-US" b="1" baseline="0" dirty="0" err="1" smtClean="0">
                <a:solidFill>
                  <a:srgbClr val="FF0000"/>
                </a:solidFill>
              </a:rPr>
              <a:t>della</a:t>
            </a:r>
            <a:r>
              <a:rPr lang="en-US" b="1" baseline="0" dirty="0" smtClean="0">
                <a:solidFill>
                  <a:srgbClr val="FF0000"/>
                </a:solidFill>
              </a:rPr>
              <a:t> </a:t>
            </a:r>
            <a:r>
              <a:rPr lang="en-US" b="1" baseline="0" dirty="0" err="1" smtClean="0">
                <a:solidFill>
                  <a:srgbClr val="FF0000"/>
                </a:solidFill>
              </a:rPr>
              <a:t>diffusione</a:t>
            </a:r>
            <a:r>
              <a:rPr lang="en-US" b="1" baseline="0" dirty="0" smtClean="0">
                <a:solidFill>
                  <a:srgbClr val="FF0000"/>
                </a:solidFill>
              </a:rPr>
              <a:t> </a:t>
            </a:r>
          </a:p>
          <a:p>
            <a:pPr marL="285750" marR="0" indent="-285750" algn="just"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lang="en-US" b="1" baseline="0" dirty="0" smtClean="0">
              <a:solidFill>
                <a:srgbClr val="FF0000"/>
              </a:solidFill>
            </a:endParaRPr>
          </a:p>
          <a:p>
            <a:pPr marL="285750" marR="0" indent="-285750" algn="just"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lang="en-US" b="1" baseline="0" dirty="0" err="1" smtClean="0">
                <a:solidFill>
                  <a:srgbClr val="FF0000"/>
                </a:solidFill>
              </a:rPr>
              <a:t>Abbiamo</a:t>
            </a:r>
            <a:r>
              <a:rPr lang="en-US" b="1" baseline="0" dirty="0" smtClean="0">
                <a:solidFill>
                  <a:srgbClr val="FF0000"/>
                </a:solidFill>
              </a:rPr>
              <a:t> </a:t>
            </a:r>
            <a:r>
              <a:rPr lang="en-US" b="1" baseline="0" dirty="0" err="1" smtClean="0">
                <a:solidFill>
                  <a:srgbClr val="FF0000"/>
                </a:solidFill>
              </a:rPr>
              <a:t>privilegiato</a:t>
            </a:r>
            <a:r>
              <a:rPr lang="en-US" b="1" baseline="0" dirty="0" smtClean="0">
                <a:solidFill>
                  <a:srgbClr val="FF0000"/>
                </a:solidFill>
              </a:rPr>
              <a:t> I </a:t>
            </a:r>
            <a:r>
              <a:rPr lang="en-US" b="1" baseline="0" dirty="0" err="1" smtClean="0">
                <a:solidFill>
                  <a:srgbClr val="FF0000"/>
                </a:solidFill>
              </a:rPr>
              <a:t>contenuti</a:t>
            </a:r>
            <a:r>
              <a:rPr lang="en-US" b="1" baseline="0" dirty="0" smtClean="0">
                <a:solidFill>
                  <a:srgbClr val="FF0000"/>
                </a:solidFill>
              </a:rPr>
              <a:t> …</a:t>
            </a:r>
            <a:endParaRPr lang="en-US" b="1" dirty="0" smtClean="0">
              <a:solidFill>
                <a:srgbClr val="FF0000"/>
              </a:solidFill>
            </a:endParaRPr>
          </a:p>
          <a:p>
            <a:pPr marL="285750" indent="-285750" algn="just">
              <a:buClr>
                <a:srgbClr val="C00000"/>
              </a:buClr>
              <a:buFont typeface="Arial" panose="020B0604020202020204" pitchFamily="34" charset="0"/>
              <a:buChar cha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Diffusione</a:t>
            </a:r>
            <a:r>
              <a:rPr lang="en-US" b="1" dirty="0" smtClean="0"/>
              <a:t> </a:t>
            </a:r>
            <a:r>
              <a:rPr lang="en-US" b="1" dirty="0" err="1" smtClean="0"/>
              <a:t>ed</a:t>
            </a:r>
            <a:r>
              <a:rPr lang="en-US" b="1" dirty="0" smtClean="0"/>
              <a:t> </a:t>
            </a:r>
            <a:r>
              <a:rPr lang="en-US" b="1" dirty="0" err="1" smtClean="0"/>
              <a:t>analisi</a:t>
            </a:r>
            <a:r>
              <a:rPr lang="en-US" b="1" dirty="0" smtClean="0"/>
              <a:t> di </a:t>
            </a:r>
            <a:r>
              <a:rPr lang="en-US" b="1" dirty="0" err="1" smtClean="0"/>
              <a:t>ulteriori</a:t>
            </a:r>
            <a:r>
              <a:rPr lang="en-US" b="1" dirty="0" smtClean="0"/>
              <a:t> </a:t>
            </a:r>
            <a:r>
              <a:rPr lang="en-US" b="1" dirty="0" err="1" smtClean="0"/>
              <a:t>indicatori</a:t>
            </a:r>
            <a:r>
              <a:rPr lang="en-US" b="1" dirty="0" smtClean="0"/>
              <a:t> (</a:t>
            </a:r>
            <a:r>
              <a:rPr lang="en-US" b="1" dirty="0" err="1" smtClean="0"/>
              <a:t>dicembre</a:t>
            </a:r>
            <a:r>
              <a:rPr lang="en-US" b="1" dirty="0" smtClean="0"/>
              <a:t> 2017, </a:t>
            </a:r>
            <a:r>
              <a:rPr lang="en-US" b="1" dirty="0" err="1" smtClean="0"/>
              <a:t>maggio</a:t>
            </a:r>
            <a:r>
              <a:rPr lang="en-US" b="1" dirty="0" smtClean="0"/>
              <a:t> e </a:t>
            </a:r>
            <a:r>
              <a:rPr lang="en-US" b="1" dirty="0" err="1" smtClean="0"/>
              <a:t>dicembre</a:t>
            </a:r>
            <a:r>
              <a:rPr lang="en-US" b="1" dirty="0" smtClean="0"/>
              <a:t> 2018 …)</a:t>
            </a:r>
          </a:p>
          <a:p>
            <a:endParaRPr lang="it-IT" dirty="0"/>
          </a:p>
        </p:txBody>
      </p:sp>
      <p:sp>
        <p:nvSpPr>
          <p:cNvPr id="4" name="Segnaposto numero diapositiva 3"/>
          <p:cNvSpPr>
            <a:spLocks noGrp="1"/>
          </p:cNvSpPr>
          <p:nvPr>
            <p:ph type="sldNum" sz="quarter" idx="10"/>
          </p:nvPr>
        </p:nvSpPr>
        <p:spPr/>
        <p:txBody>
          <a:bodyPr/>
          <a:lstStyle/>
          <a:p>
            <a:fld id="{EC863C9F-5025-4D96-800C-90C8816DE60F}" type="slidenum">
              <a:rPr lang="it-IT" smtClean="0"/>
              <a:pPr/>
              <a:t>21</a:t>
            </a:fld>
            <a:endParaRPr lang="it-IT"/>
          </a:p>
        </p:txBody>
      </p:sp>
    </p:spTree>
    <p:extLst>
      <p:ext uri="{BB962C8B-B14F-4D97-AF65-F5344CB8AC3E}">
        <p14:creationId xmlns:p14="http://schemas.microsoft.com/office/powerpoint/2010/main" val="1181722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en-US" b="1" dirty="0" smtClean="0"/>
          </a:p>
          <a:p>
            <a:r>
              <a:rPr lang="it-IT" b="1" dirty="0" smtClean="0">
                <a:solidFill>
                  <a:srgbClr val="FF0000"/>
                </a:solidFill>
              </a:rPr>
              <a:t>E’ una sfida di grande complessità per il Sistema Statistico Nazionale, per le amministrazioni centrali, per tutti gli attori </a:t>
            </a:r>
          </a:p>
          <a:p>
            <a:endParaRPr lang="it-IT" dirty="0" smtClean="0"/>
          </a:p>
          <a:p>
            <a:r>
              <a:rPr lang="en-US" b="1" dirty="0" smtClean="0">
                <a:solidFill>
                  <a:srgbClr val="FF0000"/>
                </a:solidFill>
              </a:rPr>
              <a:t>E’ </a:t>
            </a:r>
            <a:r>
              <a:rPr lang="en-US" b="1" dirty="0" err="1" smtClean="0">
                <a:solidFill>
                  <a:srgbClr val="FF0000"/>
                </a:solidFill>
              </a:rPr>
              <a:t>una</a:t>
            </a:r>
            <a:r>
              <a:rPr lang="en-US" b="1" dirty="0" smtClean="0">
                <a:solidFill>
                  <a:srgbClr val="FF0000"/>
                </a:solidFill>
              </a:rPr>
              <a:t> </a:t>
            </a:r>
            <a:r>
              <a:rPr lang="en-US" b="1" dirty="0" err="1" smtClean="0">
                <a:solidFill>
                  <a:srgbClr val="FF0000"/>
                </a:solidFill>
              </a:rPr>
              <a:t>opportunità</a:t>
            </a:r>
            <a:r>
              <a:rPr lang="en-US" b="1" dirty="0" smtClean="0">
                <a:solidFill>
                  <a:srgbClr val="FF0000"/>
                </a:solidFill>
              </a:rPr>
              <a:t> </a:t>
            </a:r>
            <a:r>
              <a:rPr lang="en-US" b="1" dirty="0" err="1" smtClean="0">
                <a:solidFill>
                  <a:srgbClr val="FF0000"/>
                </a:solidFill>
              </a:rPr>
              <a:t>importante</a:t>
            </a:r>
            <a:r>
              <a:rPr lang="en-US" b="1" dirty="0" smtClean="0">
                <a:solidFill>
                  <a:srgbClr val="FF0000"/>
                </a:solidFill>
              </a:rPr>
              <a:t> per </a:t>
            </a:r>
            <a:r>
              <a:rPr lang="en-US" b="1" dirty="0" err="1" smtClean="0">
                <a:solidFill>
                  <a:srgbClr val="FF0000"/>
                </a:solidFill>
              </a:rPr>
              <a:t>il</a:t>
            </a:r>
            <a:r>
              <a:rPr lang="en-US" b="1" dirty="0" smtClean="0">
                <a:solidFill>
                  <a:srgbClr val="FF0000"/>
                </a:solidFill>
              </a:rPr>
              <a:t> </a:t>
            </a:r>
            <a:r>
              <a:rPr lang="en-US" b="1" dirty="0" err="1" smtClean="0">
                <a:solidFill>
                  <a:srgbClr val="FF0000"/>
                </a:solidFill>
              </a:rPr>
              <a:t>Paese</a:t>
            </a:r>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Grazie a </a:t>
            </a:r>
            <a:r>
              <a:rPr lang="en-US" b="1" dirty="0" err="1" smtClean="0">
                <a:solidFill>
                  <a:srgbClr val="FF0000"/>
                </a:solidFill>
              </a:rPr>
              <a:t>tutti</a:t>
            </a:r>
            <a:r>
              <a:rPr lang="en-US" b="1" dirty="0" smtClean="0">
                <a:solidFill>
                  <a:srgbClr val="FF0000"/>
                </a:solidFill>
              </a:rPr>
              <a:t>, in special </a:t>
            </a:r>
            <a:r>
              <a:rPr lang="en-US" b="1" dirty="0" err="1" smtClean="0">
                <a:solidFill>
                  <a:srgbClr val="FF0000"/>
                </a:solidFill>
              </a:rPr>
              <a:t>modo</a:t>
            </a:r>
            <a:r>
              <a:rPr lang="en-US" b="1" dirty="0" smtClean="0">
                <a:solidFill>
                  <a:srgbClr val="FF0000"/>
                </a:solidFill>
              </a:rPr>
              <a:t> a chi ha </a:t>
            </a:r>
            <a:r>
              <a:rPr lang="en-US" b="1" dirty="0" err="1" smtClean="0">
                <a:solidFill>
                  <a:srgbClr val="FF0000"/>
                </a:solidFill>
              </a:rPr>
              <a:t>collaborato</a:t>
            </a:r>
            <a:r>
              <a:rPr lang="en-US" b="1" dirty="0" smtClean="0">
                <a:solidFill>
                  <a:srgbClr val="FF0000"/>
                </a:solidFill>
              </a:rPr>
              <a:t> </a:t>
            </a:r>
            <a:r>
              <a:rPr lang="en-US" b="1" dirty="0" err="1" smtClean="0">
                <a:solidFill>
                  <a:srgbClr val="FF0000"/>
                </a:solidFill>
              </a:rPr>
              <a:t>alla</a:t>
            </a:r>
            <a:r>
              <a:rPr lang="en-US" b="1" dirty="0" smtClean="0">
                <a:solidFill>
                  <a:srgbClr val="FF0000"/>
                </a:solidFill>
              </a:rPr>
              <a:t> </a:t>
            </a:r>
            <a:r>
              <a:rPr lang="en-US" b="1" dirty="0" err="1" smtClean="0">
                <a:solidFill>
                  <a:srgbClr val="FF0000"/>
                </a:solidFill>
              </a:rPr>
              <a:t>costruzione</a:t>
            </a:r>
            <a:r>
              <a:rPr lang="en-US" b="1" dirty="0" smtClean="0">
                <a:solidFill>
                  <a:srgbClr val="FF0000"/>
                </a:solidFill>
              </a:rPr>
              <a:t> </a:t>
            </a:r>
            <a:r>
              <a:rPr lang="en-US" b="1" dirty="0" err="1" smtClean="0">
                <a:solidFill>
                  <a:srgbClr val="FF0000"/>
                </a:solidFill>
              </a:rPr>
              <a:t>degli</a:t>
            </a:r>
            <a:r>
              <a:rPr lang="en-US" b="1" dirty="0" smtClean="0">
                <a:solidFill>
                  <a:srgbClr val="FF0000"/>
                </a:solidFill>
              </a:rPr>
              <a:t> </a:t>
            </a:r>
            <a:r>
              <a:rPr lang="en-US" b="1" dirty="0" err="1" smtClean="0">
                <a:solidFill>
                  <a:srgbClr val="FF0000"/>
                </a:solidFill>
              </a:rPr>
              <a:t>indicatori</a:t>
            </a:r>
            <a:r>
              <a:rPr lang="en-US" b="1" dirty="0" smtClean="0">
                <a:solidFill>
                  <a:srgbClr val="FF0000"/>
                </a:solidFill>
              </a:rPr>
              <a:t> </a:t>
            </a:r>
          </a:p>
          <a:p>
            <a:endParaRPr lang="it-IT" dirty="0"/>
          </a:p>
        </p:txBody>
      </p:sp>
      <p:sp>
        <p:nvSpPr>
          <p:cNvPr id="4" name="Segnaposto numero diapositiva 3"/>
          <p:cNvSpPr>
            <a:spLocks noGrp="1"/>
          </p:cNvSpPr>
          <p:nvPr>
            <p:ph type="sldNum" sz="quarter" idx="10"/>
          </p:nvPr>
        </p:nvSpPr>
        <p:spPr/>
        <p:txBody>
          <a:bodyPr/>
          <a:lstStyle/>
          <a:p>
            <a:fld id="{EC863C9F-5025-4D96-800C-90C8816DE60F}" type="slidenum">
              <a:rPr lang="it-IT" smtClean="0"/>
              <a:pPr/>
              <a:t>22</a:t>
            </a:fld>
            <a:endParaRPr lang="it-IT"/>
          </a:p>
        </p:txBody>
      </p:sp>
    </p:spTree>
    <p:extLst>
      <p:ext uri="{BB962C8B-B14F-4D97-AF65-F5344CB8AC3E}">
        <p14:creationId xmlns:p14="http://schemas.microsoft.com/office/powerpoint/2010/main" val="979718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en-US" b="1" dirty="0" smtClean="0"/>
          </a:p>
          <a:p>
            <a:r>
              <a:rPr lang="it-IT" b="1" dirty="0" smtClean="0">
                <a:solidFill>
                  <a:srgbClr val="FF0000"/>
                </a:solidFill>
              </a:rPr>
              <a:t>E’ una sfida di grande complessità per il Sistema Statistico Nazionale, per le amministrazioni centrali, per tutti gli attori </a:t>
            </a:r>
          </a:p>
          <a:p>
            <a:endParaRPr lang="it-IT" dirty="0" smtClean="0"/>
          </a:p>
          <a:p>
            <a:r>
              <a:rPr lang="en-US" b="1" dirty="0" smtClean="0">
                <a:solidFill>
                  <a:srgbClr val="FF0000"/>
                </a:solidFill>
              </a:rPr>
              <a:t>E’ </a:t>
            </a:r>
            <a:r>
              <a:rPr lang="en-US" b="1" dirty="0" err="1" smtClean="0">
                <a:solidFill>
                  <a:srgbClr val="FF0000"/>
                </a:solidFill>
              </a:rPr>
              <a:t>una</a:t>
            </a:r>
            <a:r>
              <a:rPr lang="en-US" b="1" dirty="0" smtClean="0">
                <a:solidFill>
                  <a:srgbClr val="FF0000"/>
                </a:solidFill>
              </a:rPr>
              <a:t> </a:t>
            </a:r>
            <a:r>
              <a:rPr lang="en-US" b="1" dirty="0" err="1" smtClean="0">
                <a:solidFill>
                  <a:srgbClr val="FF0000"/>
                </a:solidFill>
              </a:rPr>
              <a:t>opportunità</a:t>
            </a:r>
            <a:r>
              <a:rPr lang="en-US" b="1" dirty="0" smtClean="0">
                <a:solidFill>
                  <a:srgbClr val="FF0000"/>
                </a:solidFill>
              </a:rPr>
              <a:t> </a:t>
            </a:r>
            <a:r>
              <a:rPr lang="en-US" b="1" dirty="0" err="1" smtClean="0">
                <a:solidFill>
                  <a:srgbClr val="FF0000"/>
                </a:solidFill>
              </a:rPr>
              <a:t>importante</a:t>
            </a:r>
            <a:r>
              <a:rPr lang="en-US" b="1" dirty="0" smtClean="0">
                <a:solidFill>
                  <a:srgbClr val="FF0000"/>
                </a:solidFill>
              </a:rPr>
              <a:t> per </a:t>
            </a:r>
            <a:r>
              <a:rPr lang="en-US" b="1" dirty="0" err="1" smtClean="0">
                <a:solidFill>
                  <a:srgbClr val="FF0000"/>
                </a:solidFill>
              </a:rPr>
              <a:t>il</a:t>
            </a:r>
            <a:r>
              <a:rPr lang="en-US" b="1" dirty="0" smtClean="0">
                <a:solidFill>
                  <a:srgbClr val="FF0000"/>
                </a:solidFill>
              </a:rPr>
              <a:t> </a:t>
            </a:r>
            <a:r>
              <a:rPr lang="en-US" b="1" dirty="0" err="1" smtClean="0">
                <a:solidFill>
                  <a:srgbClr val="FF0000"/>
                </a:solidFill>
              </a:rPr>
              <a:t>Paese</a:t>
            </a:r>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Grazie a </a:t>
            </a:r>
            <a:r>
              <a:rPr lang="en-US" b="1" dirty="0" err="1" smtClean="0">
                <a:solidFill>
                  <a:srgbClr val="FF0000"/>
                </a:solidFill>
              </a:rPr>
              <a:t>tutti</a:t>
            </a:r>
            <a:r>
              <a:rPr lang="en-US" b="1" dirty="0" smtClean="0">
                <a:solidFill>
                  <a:srgbClr val="FF0000"/>
                </a:solidFill>
              </a:rPr>
              <a:t>, in special </a:t>
            </a:r>
            <a:r>
              <a:rPr lang="en-US" b="1" dirty="0" err="1" smtClean="0">
                <a:solidFill>
                  <a:srgbClr val="FF0000"/>
                </a:solidFill>
              </a:rPr>
              <a:t>modo</a:t>
            </a:r>
            <a:r>
              <a:rPr lang="en-US" b="1" dirty="0" smtClean="0">
                <a:solidFill>
                  <a:srgbClr val="FF0000"/>
                </a:solidFill>
              </a:rPr>
              <a:t> a chi ha </a:t>
            </a:r>
            <a:r>
              <a:rPr lang="en-US" b="1" dirty="0" err="1" smtClean="0">
                <a:solidFill>
                  <a:srgbClr val="FF0000"/>
                </a:solidFill>
              </a:rPr>
              <a:t>collaborato</a:t>
            </a:r>
            <a:r>
              <a:rPr lang="en-US" b="1" dirty="0" smtClean="0">
                <a:solidFill>
                  <a:srgbClr val="FF0000"/>
                </a:solidFill>
              </a:rPr>
              <a:t> </a:t>
            </a:r>
            <a:r>
              <a:rPr lang="en-US" b="1" dirty="0" err="1" smtClean="0">
                <a:solidFill>
                  <a:srgbClr val="FF0000"/>
                </a:solidFill>
              </a:rPr>
              <a:t>alla</a:t>
            </a:r>
            <a:r>
              <a:rPr lang="en-US" b="1" dirty="0" smtClean="0">
                <a:solidFill>
                  <a:srgbClr val="FF0000"/>
                </a:solidFill>
              </a:rPr>
              <a:t> </a:t>
            </a:r>
            <a:r>
              <a:rPr lang="en-US" b="1" dirty="0" err="1" smtClean="0">
                <a:solidFill>
                  <a:srgbClr val="FF0000"/>
                </a:solidFill>
              </a:rPr>
              <a:t>costruzione</a:t>
            </a:r>
            <a:r>
              <a:rPr lang="en-US" b="1" dirty="0" smtClean="0">
                <a:solidFill>
                  <a:srgbClr val="FF0000"/>
                </a:solidFill>
              </a:rPr>
              <a:t> </a:t>
            </a:r>
            <a:r>
              <a:rPr lang="en-US" b="1" dirty="0" err="1" smtClean="0">
                <a:solidFill>
                  <a:srgbClr val="FF0000"/>
                </a:solidFill>
              </a:rPr>
              <a:t>degli</a:t>
            </a:r>
            <a:r>
              <a:rPr lang="en-US" b="1" dirty="0" smtClean="0">
                <a:solidFill>
                  <a:srgbClr val="FF0000"/>
                </a:solidFill>
              </a:rPr>
              <a:t> </a:t>
            </a:r>
            <a:r>
              <a:rPr lang="en-US" b="1" dirty="0" err="1" smtClean="0">
                <a:solidFill>
                  <a:srgbClr val="FF0000"/>
                </a:solidFill>
              </a:rPr>
              <a:t>indicatori</a:t>
            </a:r>
            <a:r>
              <a:rPr lang="en-US" b="1" dirty="0" smtClean="0">
                <a:solidFill>
                  <a:srgbClr val="FF0000"/>
                </a:solidFill>
              </a:rPr>
              <a:t> </a:t>
            </a:r>
          </a:p>
          <a:p>
            <a:endParaRPr lang="it-IT" dirty="0"/>
          </a:p>
        </p:txBody>
      </p:sp>
      <p:sp>
        <p:nvSpPr>
          <p:cNvPr id="4" name="Segnaposto numero diapositiva 3"/>
          <p:cNvSpPr>
            <a:spLocks noGrp="1"/>
          </p:cNvSpPr>
          <p:nvPr>
            <p:ph type="sldNum" sz="quarter" idx="10"/>
          </p:nvPr>
        </p:nvSpPr>
        <p:spPr/>
        <p:txBody>
          <a:bodyPr/>
          <a:lstStyle/>
          <a:p>
            <a:fld id="{EC863C9F-5025-4D96-800C-90C8816DE60F}" type="slidenum">
              <a:rPr lang="it-IT" smtClean="0"/>
              <a:pPr/>
              <a:t>23</a:t>
            </a:fld>
            <a:endParaRPr lang="it-IT"/>
          </a:p>
        </p:txBody>
      </p:sp>
    </p:spTree>
    <p:extLst>
      <p:ext uri="{BB962C8B-B14F-4D97-AF65-F5344CB8AC3E}">
        <p14:creationId xmlns:p14="http://schemas.microsoft.com/office/powerpoint/2010/main" val="979718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 livello internazionali la comunità statistica svolge un ruolo molto attivo con i due gruppi e in questo ultimo anno vi sono stati diversi risultati importanti:</a:t>
            </a:r>
          </a:p>
          <a:p>
            <a:r>
              <a:rPr lang="it-IT" dirty="0" smtClean="0"/>
              <a:t>L’HLG PCCB nell’ambito delle sue attività ha sviluppato un piano di azioni strategico (Global Action Plan) che è stato presentato ufficialmente a Cape Town dove si è svolto il primo UN World Data Forum anch’esso risultato delle attività dell’HLG e quindi approvato</a:t>
            </a:r>
            <a:r>
              <a:rPr lang="it-IT" baseline="0" dirty="0" smtClean="0"/>
              <a:t> nella Commissione statistica a Marzo</a:t>
            </a:r>
            <a:r>
              <a:rPr lang="it-IT" dirty="0" smtClean="0"/>
              <a:t>.</a:t>
            </a:r>
          </a:p>
          <a:p>
            <a:r>
              <a:rPr lang="it-IT" dirty="0" smtClean="0"/>
              <a:t>Il piano delinea le</a:t>
            </a:r>
            <a:r>
              <a:rPr lang="it-IT" baseline="0" dirty="0" smtClean="0"/>
              <a:t> aree strategiche di intervento con specifici obiettivi coprendo </a:t>
            </a:r>
            <a:r>
              <a:rPr lang="it-IT" dirty="0" smtClean="0"/>
              <a:t>gli aspetti del coordinamento, della produzione e dell'utilizzo dei dati per lo sviluppo sostenibile. Il piano descrive le misure necessarie per modernizzare e rafforzare i sistemi statistici. Avendo una</a:t>
            </a:r>
            <a:r>
              <a:rPr lang="it-IT" baseline="0" dirty="0" smtClean="0"/>
              <a:t> visione di </a:t>
            </a:r>
            <a:r>
              <a:rPr lang="it-IT" dirty="0" smtClean="0"/>
              <a:t>breve, medio e lungo termine, con particolare riguardo alla costruzione dell'infrastruttura e alla capacità necessaria per sostenere la capacità statistica a livello nazionale, regionale e globale.</a:t>
            </a:r>
          </a:p>
          <a:p>
            <a:endParaRPr lang="it-IT" dirty="0"/>
          </a:p>
        </p:txBody>
      </p:sp>
      <p:sp>
        <p:nvSpPr>
          <p:cNvPr id="4" name="Segnaposto numero diapositiva 3"/>
          <p:cNvSpPr>
            <a:spLocks noGrp="1"/>
          </p:cNvSpPr>
          <p:nvPr>
            <p:ph type="sldNum" sz="quarter" idx="10"/>
          </p:nvPr>
        </p:nvSpPr>
        <p:spPr/>
        <p:txBody>
          <a:bodyPr/>
          <a:lstStyle/>
          <a:p>
            <a:fld id="{EC863C9F-5025-4D96-800C-90C8816DE60F}" type="slidenum">
              <a:rPr lang="it-IT" smtClean="0"/>
              <a:pPr/>
              <a:t>3</a:t>
            </a:fld>
            <a:endParaRPr lang="it-IT"/>
          </a:p>
        </p:txBody>
      </p:sp>
    </p:spTree>
    <p:extLst>
      <p:ext uri="{BB962C8B-B14F-4D97-AF65-F5344CB8AC3E}">
        <p14:creationId xmlns:p14="http://schemas.microsoft.com/office/powerpoint/2010/main" val="147971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 </a:t>
            </a:r>
            <a:r>
              <a:rPr lang="en-US" dirty="0" err="1" smtClean="0"/>
              <a:t>Commissione</a:t>
            </a:r>
            <a:r>
              <a:rPr lang="en-US" dirty="0" smtClean="0"/>
              <a:t> statistica a </a:t>
            </a:r>
            <a:r>
              <a:rPr lang="en-US" dirty="0" err="1" smtClean="0"/>
              <a:t>marzo</a:t>
            </a:r>
            <a:r>
              <a:rPr lang="en-US" dirty="0" smtClean="0"/>
              <a:t> del 2017 ha </a:t>
            </a:r>
            <a:r>
              <a:rPr lang="en-US" dirty="0" err="1" smtClean="0"/>
              <a:t>adottato</a:t>
            </a:r>
            <a:r>
              <a:rPr lang="en-US" dirty="0" smtClean="0"/>
              <a:t> </a:t>
            </a:r>
            <a:r>
              <a:rPr lang="it-IT" sz="1200" kern="1200" dirty="0" smtClean="0">
                <a:solidFill>
                  <a:schemeClr val="tx1"/>
                </a:solidFill>
                <a:effectLst/>
                <a:latin typeface="+mn-lt"/>
                <a:ea typeface="+mn-ea"/>
                <a:cs typeface="+mn-cs"/>
              </a:rPr>
              <a:t>l’insieme di indicatori globali definiti e revisionati </a:t>
            </a:r>
            <a:r>
              <a:rPr lang="it-IT" sz="1200" kern="1200" dirty="0" err="1" smtClean="0">
                <a:solidFill>
                  <a:schemeClr val="tx1"/>
                </a:solidFill>
                <a:effectLst/>
                <a:latin typeface="+mn-lt"/>
                <a:ea typeface="+mn-ea"/>
                <a:cs typeface="+mn-cs"/>
              </a:rPr>
              <a:t>dall</a:t>
            </a:r>
            <a:r>
              <a:rPr lang="en-US" dirty="0" smtClean="0"/>
              <a:t>’Inter-agency and Expert Group on SDG Indicators (IAEG-SDGs) come </a:t>
            </a:r>
            <a:r>
              <a:rPr lang="en-US" dirty="0" err="1" smtClean="0"/>
              <a:t>aveva</a:t>
            </a:r>
            <a:r>
              <a:rPr lang="en-US" dirty="0" smtClean="0"/>
              <a:t> </a:t>
            </a:r>
            <a:r>
              <a:rPr lang="en-US" dirty="0" err="1" smtClean="0"/>
              <a:t>richiesto</a:t>
            </a:r>
            <a:r>
              <a:rPr lang="en-US" dirty="0" smtClean="0"/>
              <a:t> la </a:t>
            </a:r>
            <a:r>
              <a:rPr lang="en-US" dirty="0" err="1" smtClean="0"/>
              <a:t>Assemblea</a:t>
            </a:r>
            <a:r>
              <a:rPr lang="en-US" dirty="0" smtClean="0"/>
              <a:t> </a:t>
            </a:r>
            <a:r>
              <a:rPr lang="en-US" dirty="0" err="1" smtClean="0"/>
              <a:t>Generale</a:t>
            </a:r>
            <a:r>
              <a:rPr lang="en-US" dirty="0" smtClean="0"/>
              <a:t> </a:t>
            </a:r>
            <a:r>
              <a:rPr lang="en-US" dirty="0" err="1" smtClean="0"/>
              <a:t>delle</a:t>
            </a:r>
            <a:r>
              <a:rPr lang="en-US" dirty="0" smtClean="0"/>
              <a:t> NU</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 </a:t>
            </a:r>
            <a:r>
              <a:rPr lang="en-US" dirty="0" err="1" smtClean="0"/>
              <a:t>tratta</a:t>
            </a:r>
            <a:r>
              <a:rPr lang="en-US" dirty="0" smtClean="0"/>
              <a:t> di un </a:t>
            </a:r>
            <a:r>
              <a:rPr lang="en-US" dirty="0" err="1" smtClean="0"/>
              <a:t>quadro</a:t>
            </a:r>
            <a:r>
              <a:rPr lang="en-US" dirty="0" smtClean="0"/>
              <a:t> </a:t>
            </a:r>
            <a:r>
              <a:rPr lang="en-US" dirty="0" err="1" smtClean="0"/>
              <a:t>informativo</a:t>
            </a:r>
            <a:r>
              <a:rPr lang="en-US" baseline="0" dirty="0" smtClean="0"/>
              <a:t> </a:t>
            </a:r>
            <a:r>
              <a:rPr lang="en-US" baseline="0" dirty="0" err="1" smtClean="0"/>
              <a:t>globale</a:t>
            </a:r>
            <a:r>
              <a:rPr lang="en-US" baseline="0" dirty="0" smtClean="0"/>
              <a:t> </a:t>
            </a:r>
            <a:r>
              <a:rPr lang="en-US" baseline="0" dirty="0" err="1" smtClean="0"/>
              <a:t>che</a:t>
            </a:r>
            <a:r>
              <a:rPr lang="en-US" baseline="0" dirty="0" smtClean="0"/>
              <a:t> sulla base </a:t>
            </a:r>
            <a:r>
              <a:rPr lang="en-US" baseline="0" dirty="0" err="1" smtClean="0"/>
              <a:t>dello</a:t>
            </a:r>
            <a:r>
              <a:rPr lang="en-US" baseline="0" dirty="0" smtClean="0"/>
              <a:t> </a:t>
            </a:r>
            <a:r>
              <a:rPr lang="en-US" baseline="0" dirty="0" err="1" smtClean="0"/>
              <a:t>stato</a:t>
            </a:r>
            <a:r>
              <a:rPr lang="en-US" baseline="0" dirty="0" smtClean="0"/>
              <a:t> </a:t>
            </a:r>
            <a:r>
              <a:rPr lang="en-US" baseline="0" dirty="0" err="1" smtClean="0"/>
              <a:t>dell’arte</a:t>
            </a:r>
            <a:r>
              <a:rPr lang="en-US" baseline="0" dirty="0" smtClean="0"/>
              <a:t> </a:t>
            </a:r>
            <a:r>
              <a:rPr lang="en-US" baseline="0" dirty="0" err="1" smtClean="0"/>
              <a:t>sarà</a:t>
            </a:r>
            <a:r>
              <a:rPr lang="en-US" baseline="0" dirty="0" smtClean="0"/>
              <a:t> </a:t>
            </a:r>
            <a:r>
              <a:rPr lang="en-US" baseline="0" dirty="0" err="1" smtClean="0"/>
              <a:t>soggetto</a:t>
            </a:r>
            <a:r>
              <a:rPr lang="en-US" baseline="0" dirty="0" smtClean="0"/>
              <a:t> ad </a:t>
            </a:r>
            <a:r>
              <a:rPr lang="en-US" baseline="0" dirty="0" err="1" smtClean="0"/>
              <a:t>ulteriori</a:t>
            </a:r>
            <a:r>
              <a:rPr lang="en-US" baseline="0" dirty="0" smtClean="0"/>
              <a:t> </a:t>
            </a:r>
            <a:r>
              <a:rPr lang="en-US" baseline="0" dirty="0" err="1" smtClean="0"/>
              <a:t>affinamenti</a:t>
            </a:r>
            <a:r>
              <a:rPr lang="en-US" baseline="0" dirty="0" smtClean="0"/>
              <a:t> e </a:t>
            </a:r>
            <a:r>
              <a:rPr lang="en-US" baseline="0" dirty="0" err="1" smtClean="0"/>
              <a:t>verifiche</a:t>
            </a:r>
            <a:r>
              <a:rPr lang="en-US" baseline="0" dirty="0" smtClean="0"/>
              <a:t> </a:t>
            </a:r>
            <a:r>
              <a:rPr lang="en-US" baseline="0" dirty="0" err="1" smtClean="0"/>
              <a:t>nel</a:t>
            </a:r>
            <a:r>
              <a:rPr lang="en-US" baseline="0" dirty="0" smtClean="0"/>
              <a:t> 2020 e 2025.</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Per </a:t>
            </a:r>
            <a:r>
              <a:rPr lang="en-US" baseline="0" dirty="0" err="1" smtClean="0"/>
              <a:t>ora</a:t>
            </a:r>
            <a:r>
              <a:rPr lang="en-US" baseline="0" dirty="0" smtClean="0"/>
              <a:t> </a:t>
            </a:r>
            <a:r>
              <a:rPr lang="en-US" baseline="0" dirty="0" err="1" smtClean="0"/>
              <a:t>l’IAEG</a:t>
            </a:r>
            <a:r>
              <a:rPr lang="en-US" baseline="0" dirty="0" smtClean="0"/>
              <a:t> ha </a:t>
            </a:r>
            <a:r>
              <a:rPr lang="en-US" baseline="0" dirty="0" err="1" smtClean="0"/>
              <a:t>individuato</a:t>
            </a:r>
            <a:r>
              <a:rPr lang="en-US" baseline="0" dirty="0" smtClean="0"/>
              <a:t> 244 </a:t>
            </a:r>
            <a:r>
              <a:rPr lang="en-US" baseline="0" dirty="0" err="1" smtClean="0"/>
              <a:t>indicatori</a:t>
            </a:r>
            <a:r>
              <a:rPr lang="en-US" baseline="0" dirty="0" smtClean="0"/>
              <a:t> con </a:t>
            </a:r>
            <a:r>
              <a:rPr lang="en-US" baseline="0" dirty="0" err="1" smtClean="0"/>
              <a:t>diversi</a:t>
            </a:r>
            <a:r>
              <a:rPr lang="en-US" baseline="0" dirty="0" smtClean="0"/>
              <a:t> </a:t>
            </a:r>
            <a:r>
              <a:rPr lang="en-US" baseline="0" dirty="0" err="1" smtClean="0"/>
              <a:t>livelli</a:t>
            </a:r>
            <a:r>
              <a:rPr lang="en-US" baseline="0" dirty="0" smtClean="0"/>
              <a:t> di </a:t>
            </a:r>
            <a:r>
              <a:rPr lang="en-US" baseline="0" dirty="0" err="1" smtClean="0"/>
              <a:t>fattibilità</a:t>
            </a:r>
            <a:r>
              <a:rPr lang="en-US" baseline="0" dirty="0" smtClean="0"/>
              <a:t> in termini di </a:t>
            </a:r>
            <a:r>
              <a:rPr lang="en-US" baseline="0" dirty="0" err="1" smtClean="0"/>
              <a:t>disponibilità</a:t>
            </a:r>
            <a:r>
              <a:rPr lang="en-US" baseline="0" dirty="0" smtClean="0"/>
              <a:t> e </a:t>
            </a:r>
            <a:r>
              <a:rPr lang="en-US" baseline="0" dirty="0" err="1" smtClean="0"/>
              <a:t>metodologia</a:t>
            </a:r>
            <a:r>
              <a:rPr lang="en-US" baseline="0" dirty="0" smtClean="0"/>
              <a:t> </a:t>
            </a:r>
            <a:r>
              <a:rPr lang="en-US" baseline="0" dirty="0" err="1" smtClean="0"/>
              <a:t>esistente</a:t>
            </a:r>
            <a:endParaRPr lang="en-US" dirty="0" smtClean="0"/>
          </a:p>
          <a:p>
            <a:endParaRPr lang="it-IT" dirty="0"/>
          </a:p>
        </p:txBody>
      </p:sp>
      <p:sp>
        <p:nvSpPr>
          <p:cNvPr id="4" name="Segnaposto numero diapositiva 3"/>
          <p:cNvSpPr>
            <a:spLocks noGrp="1"/>
          </p:cNvSpPr>
          <p:nvPr>
            <p:ph type="sldNum" sz="quarter" idx="10"/>
          </p:nvPr>
        </p:nvSpPr>
        <p:spPr/>
        <p:txBody>
          <a:bodyPr/>
          <a:lstStyle/>
          <a:p>
            <a:fld id="{EC863C9F-5025-4D96-800C-90C8816DE60F}" type="slidenum">
              <a:rPr lang="it-IT" smtClean="0"/>
              <a:pPr/>
              <a:t>4</a:t>
            </a:fld>
            <a:endParaRPr lang="it-IT"/>
          </a:p>
        </p:txBody>
      </p:sp>
    </p:spTree>
    <p:extLst>
      <p:ext uri="{BB962C8B-B14F-4D97-AF65-F5344CB8AC3E}">
        <p14:creationId xmlns:p14="http://schemas.microsoft.com/office/powerpoint/2010/main" val="2751187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 altro importante risultato è la proposta di Risoluzione</a:t>
            </a:r>
            <a:r>
              <a:rPr lang="it-IT" baseline="0" dirty="0" smtClean="0"/>
              <a:t> delle NU alla cui stesura vari INS hanno partecipato e che rappresenta un ulteriore testimonianza del valore della Commissione statistica e della </a:t>
            </a:r>
            <a:r>
              <a:rPr lang="it-IT" baseline="0" dirty="0" err="1" smtClean="0"/>
              <a:t>governance</a:t>
            </a:r>
            <a:r>
              <a:rPr lang="it-IT" baseline="0" dirty="0" smtClean="0"/>
              <a:t> per l’attuazione della agenda 2030. La bozza è stata approvata a marzo proprio dalla Commissione statistica e verrà discussa a giugno all’</a:t>
            </a:r>
            <a:r>
              <a:rPr lang="it-IT" baseline="0" dirty="0" err="1" smtClean="0"/>
              <a:t>Ecosoc</a:t>
            </a:r>
            <a:r>
              <a:rPr lang="it-IT" baseline="0" dirty="0" smtClean="0"/>
              <a:t> e quindi poi a settembre all’assemblea generale delle nazioni unite.</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Tale risoluzione rappresenta un altro importante passo per </a:t>
            </a:r>
            <a:r>
              <a:rPr lang="it-IT" sz="1200" kern="1200" dirty="0" smtClean="0">
                <a:solidFill>
                  <a:schemeClr val="tx1"/>
                </a:solidFill>
                <a:effectLst/>
                <a:latin typeface="+mn-lt"/>
                <a:ea typeface="+mn-ea"/>
                <a:cs typeface="+mn-cs"/>
              </a:rPr>
              <a:t>continuare a facilitare la collaborazione tra i sistemi statistici nazionali e le varie organizzazioni internazionali che rivestono anche il ruolo</a:t>
            </a:r>
            <a:r>
              <a:rPr lang="it-IT" sz="1200" kern="1200" baseline="0" dirty="0" smtClean="0">
                <a:solidFill>
                  <a:schemeClr val="tx1"/>
                </a:solidFill>
                <a:effectLst/>
                <a:latin typeface="+mn-lt"/>
                <a:ea typeface="+mn-ea"/>
                <a:cs typeface="+mn-cs"/>
              </a:rPr>
              <a:t> di «custodi» per alcuni indicatori </a:t>
            </a:r>
            <a:r>
              <a:rPr lang="it-IT" sz="1200" kern="1200" dirty="0" smtClean="0">
                <a:solidFill>
                  <a:schemeClr val="tx1"/>
                </a:solidFill>
                <a:effectLst/>
                <a:latin typeface="+mn-lt"/>
                <a:ea typeface="+mn-ea"/>
                <a:cs typeface="+mn-cs"/>
              </a:rPr>
              <a:t>e le commissioni regionali per migliorare e garantire l'armonizzazione e la coerenza dei dati e delle statistiche degli indicatori utilizzati per seguire i progressi rispetto agli obiettivi dello Sviluppo Sostenibile considerando le risorse esistenti.</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La risoluzione inoltre adotta la lista degli indicatori e ribadisce </a:t>
            </a:r>
            <a:r>
              <a:rPr lang="it-IT" dirty="0" smtClean="0"/>
              <a:t>Che verranno annualmente raffinate e esaustivamente riesaminate dalla Commissione statistica delle Nazioni Unite nel 2020 e nel 2025. Tale insieme di indicatori verranno completati da indicatori a livello regionale e nazionale che saranno sviluppati dagli Stati membri;</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EC863C9F-5025-4D96-800C-90C8816DE60F}" type="slidenum">
              <a:rPr lang="it-IT" smtClean="0"/>
              <a:pPr/>
              <a:t>5</a:t>
            </a:fld>
            <a:endParaRPr lang="it-IT"/>
          </a:p>
        </p:txBody>
      </p:sp>
    </p:spTree>
    <p:extLst>
      <p:ext uri="{BB962C8B-B14F-4D97-AF65-F5344CB8AC3E}">
        <p14:creationId xmlns:p14="http://schemas.microsoft.com/office/powerpoint/2010/main" val="2609863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In ambito di commissione regionale UNECE lo </a:t>
            </a:r>
            <a:r>
              <a:rPr lang="en-US" dirty="0" smtClean="0">
                <a:solidFill>
                  <a:schemeClr val="accent2">
                    <a:lumMod val="75000"/>
                  </a:schemeClr>
                </a:solidFill>
                <a:latin typeface="Calibri" panose="020F0502020204030204" pitchFamily="34" charset="0"/>
                <a:cs typeface="Calibri" panose="020F0502020204030204" pitchFamily="34" charset="0"/>
              </a:rPr>
              <a:t>Steering Group on Statistics for SDGs, di cui fa parte </a:t>
            </a:r>
            <a:r>
              <a:rPr lang="en-US" dirty="0" err="1" smtClean="0">
                <a:solidFill>
                  <a:schemeClr val="accent2">
                    <a:lumMod val="75000"/>
                  </a:schemeClr>
                </a:solidFill>
                <a:latin typeface="Calibri" panose="020F0502020204030204" pitchFamily="34" charset="0"/>
                <a:cs typeface="Calibri" panose="020F0502020204030204" pitchFamily="34" charset="0"/>
              </a:rPr>
              <a:t>anche</a:t>
            </a:r>
            <a:r>
              <a:rPr lang="en-US" dirty="0" smtClean="0">
                <a:solidFill>
                  <a:schemeClr val="accent2">
                    <a:lumMod val="75000"/>
                  </a:schemeClr>
                </a:solidFill>
                <a:latin typeface="Calibri" panose="020F0502020204030204" pitchFamily="34" charset="0"/>
                <a:cs typeface="Calibri" panose="020F0502020204030204" pitchFamily="34" charset="0"/>
              </a:rPr>
              <a:t> </a:t>
            </a:r>
            <a:r>
              <a:rPr lang="en-US" dirty="0" err="1" smtClean="0">
                <a:solidFill>
                  <a:schemeClr val="accent2">
                    <a:lumMod val="75000"/>
                  </a:schemeClr>
                </a:solidFill>
                <a:latin typeface="Calibri" panose="020F0502020204030204" pitchFamily="34" charset="0"/>
                <a:cs typeface="Calibri" panose="020F0502020204030204" pitchFamily="34" charset="0"/>
              </a:rPr>
              <a:t>l’Italia</a:t>
            </a:r>
            <a:r>
              <a:rPr lang="en-US" dirty="0" smtClean="0">
                <a:solidFill>
                  <a:schemeClr val="accent2">
                    <a:lumMod val="75000"/>
                  </a:schemeClr>
                </a:solidFill>
                <a:latin typeface="Calibri" panose="020F0502020204030204" pitchFamily="34" charset="0"/>
                <a:cs typeface="Calibri" panose="020F0502020204030204" pitchFamily="34" charset="0"/>
              </a:rPr>
              <a:t>, ha </a:t>
            </a:r>
            <a:r>
              <a:rPr lang="en-US" dirty="0" err="1" smtClean="0">
                <a:solidFill>
                  <a:schemeClr val="accent2">
                    <a:lumMod val="75000"/>
                  </a:schemeClr>
                </a:solidFill>
                <a:latin typeface="Calibri" panose="020F0502020204030204" pitchFamily="34" charset="0"/>
                <a:cs typeface="Calibri" panose="020F0502020204030204" pitchFamily="34" charset="0"/>
              </a:rPr>
              <a:t>elaborato</a:t>
            </a:r>
            <a:r>
              <a:rPr lang="en-US" dirty="0" smtClean="0">
                <a:solidFill>
                  <a:schemeClr val="accent2">
                    <a:lumMod val="75000"/>
                  </a:schemeClr>
                </a:solidFill>
                <a:latin typeface="Calibri" panose="020F0502020204030204" pitchFamily="34" charset="0"/>
                <a:cs typeface="Calibri" panose="020F0502020204030204" pitchFamily="34" charset="0"/>
              </a:rPr>
              <a:t>  la </a:t>
            </a:r>
            <a:r>
              <a:rPr lang="en-US" b="1" dirty="0" smtClean="0">
                <a:solidFill>
                  <a:schemeClr val="accent1">
                    <a:lumMod val="75000"/>
                  </a:schemeClr>
                </a:solidFill>
                <a:latin typeface="Calibri" panose="020F0502020204030204" pitchFamily="34" charset="0"/>
                <a:cs typeface="Calibri" panose="020F0502020204030204" pitchFamily="34" charset="0"/>
              </a:rPr>
              <a:t>Road Map on SDGs Statistics </a:t>
            </a:r>
            <a:r>
              <a:rPr lang="en-US" b="1" dirty="0" err="1" smtClean="0">
                <a:solidFill>
                  <a:schemeClr val="accent1">
                    <a:lumMod val="75000"/>
                  </a:schemeClr>
                </a:solidFill>
                <a:latin typeface="Calibri" panose="020F0502020204030204" pitchFamily="34" charset="0"/>
                <a:cs typeface="Calibri" panose="020F0502020204030204" pitchFamily="34" charset="0"/>
              </a:rPr>
              <a:t>che</a:t>
            </a:r>
            <a:r>
              <a:rPr lang="en-US" b="1" dirty="0" smtClean="0">
                <a:solidFill>
                  <a:schemeClr val="accent1">
                    <a:lumMod val="75000"/>
                  </a:schemeClr>
                </a:solidFill>
                <a:latin typeface="Calibri" panose="020F0502020204030204" pitchFamily="34" charset="0"/>
                <a:cs typeface="Calibri" panose="020F0502020204030204" pitchFamily="34" charset="0"/>
              </a:rPr>
              <a:t> </a:t>
            </a:r>
            <a:r>
              <a:rPr lang="en-US" b="1" dirty="0" err="1" smtClean="0">
                <a:solidFill>
                  <a:schemeClr val="accent1">
                    <a:lumMod val="75000"/>
                  </a:schemeClr>
                </a:solidFill>
                <a:latin typeface="Calibri" panose="020F0502020204030204" pitchFamily="34" charset="0"/>
                <a:cs typeface="Calibri" panose="020F0502020204030204" pitchFamily="34" charset="0"/>
              </a:rPr>
              <a:t>sarà</a:t>
            </a:r>
            <a:r>
              <a:rPr lang="en-US" b="1" dirty="0" smtClean="0">
                <a:solidFill>
                  <a:schemeClr val="accent1">
                    <a:lumMod val="75000"/>
                  </a:schemeClr>
                </a:solidFill>
                <a:latin typeface="Calibri" panose="020F0502020204030204" pitchFamily="34" charset="0"/>
                <a:cs typeface="Calibri" panose="020F0502020204030204" pitchFamily="34" charset="0"/>
              </a:rPr>
              <a:t> </a:t>
            </a:r>
            <a:r>
              <a:rPr lang="en-US" b="1" dirty="0" err="1" smtClean="0">
                <a:solidFill>
                  <a:schemeClr val="accent1">
                    <a:lumMod val="75000"/>
                  </a:schemeClr>
                </a:solidFill>
                <a:latin typeface="Calibri" panose="020F0502020204030204" pitchFamily="34" charset="0"/>
                <a:cs typeface="Calibri" panose="020F0502020204030204" pitchFamily="34" charset="0"/>
              </a:rPr>
              <a:t>oggetto</a:t>
            </a:r>
            <a:r>
              <a:rPr lang="en-US" b="1" dirty="0" smtClean="0">
                <a:solidFill>
                  <a:schemeClr val="accent1">
                    <a:lumMod val="75000"/>
                  </a:schemeClr>
                </a:solidFill>
                <a:latin typeface="Calibri" panose="020F0502020204030204" pitchFamily="34" charset="0"/>
                <a:cs typeface="Calibri" panose="020F0502020204030204" pitchFamily="34" charset="0"/>
              </a:rPr>
              <a:t> di </a:t>
            </a:r>
            <a:r>
              <a:rPr lang="en-US" b="1" dirty="0" err="1" smtClean="0">
                <a:solidFill>
                  <a:schemeClr val="accent1">
                    <a:lumMod val="75000"/>
                  </a:schemeClr>
                </a:solidFill>
                <a:latin typeface="Calibri" panose="020F0502020204030204" pitchFamily="34" charset="0"/>
                <a:cs typeface="Calibri" panose="020F0502020204030204" pitchFamily="34" charset="0"/>
              </a:rPr>
              <a:t>approvazione</a:t>
            </a:r>
            <a:r>
              <a:rPr lang="en-US" b="1" dirty="0" smtClean="0">
                <a:solidFill>
                  <a:schemeClr val="accent1">
                    <a:lumMod val="75000"/>
                  </a:schemeClr>
                </a:solidFill>
                <a:latin typeface="Calibri" panose="020F0502020204030204" pitchFamily="34" charset="0"/>
                <a:cs typeface="Calibri" panose="020F0502020204030204" pitchFamily="34" charset="0"/>
              </a:rPr>
              <a:t> al </a:t>
            </a:r>
            <a:r>
              <a:rPr lang="en-US" b="1" dirty="0" err="1" smtClean="0">
                <a:solidFill>
                  <a:schemeClr val="accent1">
                    <a:lumMod val="75000"/>
                  </a:schemeClr>
                </a:solidFill>
                <a:latin typeface="Calibri" panose="020F0502020204030204" pitchFamily="34" charset="0"/>
                <a:cs typeface="Calibri" panose="020F0502020204030204" pitchFamily="34" charset="0"/>
              </a:rPr>
              <a:t>prossimo</a:t>
            </a:r>
            <a:r>
              <a:rPr lang="en-US" b="1" dirty="0" smtClean="0">
                <a:solidFill>
                  <a:schemeClr val="accent1">
                    <a:lumMod val="75000"/>
                  </a:schemeClr>
                </a:solidFill>
                <a:latin typeface="Calibri" panose="020F0502020204030204" pitchFamily="34" charset="0"/>
                <a:cs typeface="Calibri" panose="020F0502020204030204" pitchFamily="34" charset="0"/>
              </a:rPr>
              <a:t> CES di </a:t>
            </a:r>
            <a:r>
              <a:rPr lang="en-US" b="1" dirty="0" err="1" smtClean="0">
                <a:solidFill>
                  <a:schemeClr val="accent1">
                    <a:lumMod val="75000"/>
                  </a:schemeClr>
                </a:solidFill>
                <a:latin typeface="Calibri" panose="020F0502020204030204" pitchFamily="34" charset="0"/>
                <a:cs typeface="Calibri" panose="020F0502020204030204" pitchFamily="34" charset="0"/>
              </a:rPr>
              <a:t>giugno</a:t>
            </a:r>
            <a:endParaRPr lang="it-IT" dirty="0" smtClean="0">
              <a:solidFill>
                <a:schemeClr val="accent2">
                  <a:lumMod val="75000"/>
                </a:schemeClr>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solidFill>
                  <a:schemeClr val="accent1">
                    <a:lumMod val="75000"/>
                  </a:schemeClr>
                </a:solidFill>
              </a:rPr>
              <a:t>La Road </a:t>
            </a:r>
            <a:r>
              <a:rPr lang="it-IT" dirty="0" err="1" smtClean="0">
                <a:solidFill>
                  <a:schemeClr val="accent1">
                    <a:lumMod val="75000"/>
                  </a:schemeClr>
                </a:solidFill>
              </a:rPr>
              <a:t>map</a:t>
            </a:r>
            <a:r>
              <a:rPr lang="it-IT" dirty="0" smtClean="0">
                <a:solidFill>
                  <a:schemeClr val="accent1">
                    <a:lumMod val="75000"/>
                  </a:schemeClr>
                </a:solidFill>
              </a:rPr>
              <a:t>,</a:t>
            </a:r>
            <a:r>
              <a:rPr lang="it-IT" baseline="0" dirty="0" smtClean="0">
                <a:solidFill>
                  <a:schemeClr val="accent1">
                    <a:lumMod val="75000"/>
                  </a:schemeClr>
                </a:solidFill>
              </a:rPr>
              <a:t> formulato come living </a:t>
            </a:r>
            <a:r>
              <a:rPr lang="it-IT" baseline="0" dirty="0" err="1" smtClean="0">
                <a:solidFill>
                  <a:schemeClr val="accent1">
                    <a:lumMod val="75000"/>
                  </a:schemeClr>
                </a:solidFill>
              </a:rPr>
              <a:t>document</a:t>
            </a:r>
            <a:r>
              <a:rPr lang="it-IT" baseline="0" dirty="0" smtClean="0">
                <a:solidFill>
                  <a:schemeClr val="accent1">
                    <a:lumMod val="75000"/>
                  </a:schemeClr>
                </a:solidFill>
              </a:rPr>
              <a:t>, </a:t>
            </a:r>
            <a:r>
              <a:rPr lang="it-IT" dirty="0" smtClean="0">
                <a:solidFill>
                  <a:schemeClr val="accent1">
                    <a:lumMod val="75000"/>
                  </a:schemeClr>
                </a:solidFill>
              </a:rPr>
              <a:t>rappresenta una Strategia per i membri del CES da seguire nell'attuazione della dichiarazione del CES sul ruolo degli Istituti nazionali di statistica in materia di misurazione e monitoraggio degli Obiettivi di sviluppo sostenibile.</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La Road </a:t>
            </a:r>
            <a:r>
              <a:rPr lang="it-IT" dirty="0" err="1" smtClean="0"/>
              <a:t>Map</a:t>
            </a:r>
            <a:r>
              <a:rPr lang="it-IT" dirty="0" smtClean="0"/>
              <a:t> comprende sei sezioni sostanziali, concentrandosi su:</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Meccanismi di collaborazione nazionale, valutando la disponibilità dei paesi a contribuire</a:t>
            </a:r>
            <a:r>
              <a:rPr lang="it-IT" baseline="0" dirty="0" smtClean="0"/>
              <a:t> al reporting sugli</a:t>
            </a:r>
            <a:r>
              <a:rPr lang="it-IT" dirty="0" smtClean="0"/>
              <a:t> Indicatori SDG, sviluppando indicatori regionali, nazionali e sub-nazionali, la capacità statistica e la comunicazione delle statistiche per gli SDG. Include Per</a:t>
            </a:r>
            <a:r>
              <a:rPr lang="it-IT" baseline="0" dirty="0" smtClean="0"/>
              <a:t> ogni ambito sono previste delle </a:t>
            </a:r>
            <a:r>
              <a:rPr lang="it-IT" dirty="0" smtClean="0"/>
              <a:t>Raccomandazioni per gli uffici statistici nazionali e azioni concrete di breve medio e lungo periodo dell</a:t>
            </a:r>
            <a:r>
              <a:rPr lang="it-IT" baseline="0" dirty="0" smtClean="0"/>
              <a:t>o </a:t>
            </a:r>
            <a:r>
              <a:rPr lang="it-IT" dirty="0" err="1" smtClean="0"/>
              <a:t>Steering</a:t>
            </a:r>
            <a:r>
              <a:rPr lang="it-IT" dirty="0" smtClean="0"/>
              <a:t> Group per sostenere i paesi membri del CES nell'attuazione delle azioni. </a:t>
            </a:r>
            <a:endParaRPr lang="it-IT" dirty="0"/>
          </a:p>
        </p:txBody>
      </p:sp>
      <p:sp>
        <p:nvSpPr>
          <p:cNvPr id="4" name="Segnaposto numero diapositiva 3"/>
          <p:cNvSpPr>
            <a:spLocks noGrp="1"/>
          </p:cNvSpPr>
          <p:nvPr>
            <p:ph type="sldNum" sz="quarter" idx="10"/>
          </p:nvPr>
        </p:nvSpPr>
        <p:spPr/>
        <p:txBody>
          <a:bodyPr/>
          <a:lstStyle/>
          <a:p>
            <a:fld id="{EC863C9F-5025-4D96-800C-90C8816DE60F}" type="slidenum">
              <a:rPr lang="it-IT" smtClean="0"/>
              <a:pPr/>
              <a:t>6</a:t>
            </a:fld>
            <a:endParaRPr lang="it-IT"/>
          </a:p>
        </p:txBody>
      </p:sp>
    </p:spTree>
    <p:extLst>
      <p:ext uri="{BB962C8B-B14F-4D97-AF65-F5344CB8AC3E}">
        <p14:creationId xmlns:p14="http://schemas.microsoft.com/office/powerpoint/2010/main" val="1435131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 livello di UE la Comunicazione COM (2016) 739 sulle prossime tappe per un futuro europeo sostenibile, pubblicato il 22 novembre</a:t>
            </a:r>
            <a:r>
              <a:rPr lang="it-IT" baseline="0" dirty="0" smtClean="0"/>
              <a:t> rappresenta la risposta dell’UE </a:t>
            </a:r>
            <a:r>
              <a:rPr lang="it-IT" dirty="0" smtClean="0"/>
              <a:t>su dove l'UE ei suoi Stati membri stanno e quale priorità in considerazione degli SDG rispetto alle politiche europee A partire dal 2017, la Commissione effettuerà un monitoraggio regolare più dettagliato degli obiettivi di sviluppo sostenibile in un contesto europeo, sviluppando un quadro di indicatori di riferimento per questo scopo. Ciò ha dato il via </a:t>
            </a:r>
            <a:r>
              <a:rPr lang="it-IT" dirty="0" err="1" smtClean="0"/>
              <a:t>alL’Eurostat</a:t>
            </a:r>
            <a:r>
              <a:rPr lang="it-IT" dirty="0" smtClean="0"/>
              <a:t> in coordinamento anche con le</a:t>
            </a:r>
            <a:r>
              <a:rPr lang="it-IT" baseline="0" dirty="0" smtClean="0"/>
              <a:t> altre </a:t>
            </a:r>
            <a:r>
              <a:rPr lang="it-IT" baseline="0" dirty="0" err="1" smtClean="0"/>
              <a:t>DGs</a:t>
            </a:r>
            <a:r>
              <a:rPr lang="it-IT" baseline="0" dirty="0" smtClean="0"/>
              <a:t> della Commissione </a:t>
            </a:r>
            <a:r>
              <a:rPr lang="it-IT" dirty="0" smtClean="0"/>
              <a:t>di sviluppare </a:t>
            </a:r>
            <a:r>
              <a:rPr lang="it-IT" baseline="0" dirty="0" smtClean="0"/>
              <a:t>un set di indicatori (al massimo 100) che potranno essere revisionati nel tempo.</a:t>
            </a:r>
          </a:p>
          <a:p>
            <a:r>
              <a:rPr lang="it-IT" baseline="0" dirty="0" smtClean="0"/>
              <a:t>Si tratta di indicatori che sono direttamente collegati ai 17 goal allineati per quanto è possibile agli </a:t>
            </a:r>
            <a:r>
              <a:rPr lang="it-IT" baseline="0" dirty="0" err="1" smtClean="0"/>
              <a:t>SDGs</a:t>
            </a:r>
            <a:r>
              <a:rPr lang="it-IT" baseline="0" dirty="0" smtClean="0"/>
              <a:t> Globali delle NU tenendo però conto delle priorità delle politiche europee e della qualità </a:t>
            </a:r>
            <a:endParaRPr lang="it-IT" sz="1200" b="0" i="0" u="none" strike="noStrike" kern="1200" baseline="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EC863C9F-5025-4D96-800C-90C8816DE60F}" type="slidenum">
              <a:rPr lang="it-IT" smtClean="0"/>
              <a:pPr/>
              <a:t>7</a:t>
            </a:fld>
            <a:endParaRPr lang="it-IT"/>
          </a:p>
        </p:txBody>
      </p:sp>
    </p:spTree>
    <p:extLst>
      <p:ext uri="{BB962C8B-B14F-4D97-AF65-F5344CB8AC3E}">
        <p14:creationId xmlns:p14="http://schemas.microsoft.com/office/powerpoint/2010/main" val="292099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en-US" b="1" dirty="0" err="1" smtClean="0">
                <a:solidFill>
                  <a:srgbClr val="002060"/>
                </a:solidFill>
                <a:latin typeface="Calibri" panose="020F0502020204030204" pitchFamily="34" charset="0"/>
                <a:ea typeface="Calibri" panose="020F0502020204030204" pitchFamily="34" charset="0"/>
                <a:cs typeface="Calibri" panose="020F0502020204030204" pitchFamily="34" charset="0"/>
              </a:rPr>
              <a:t>Alcune</a:t>
            </a:r>
            <a:r>
              <a:rPr lang="en-US"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PAROLE CHIAVI</a:t>
            </a:r>
          </a:p>
          <a:p>
            <a:pPr lvl="0"/>
            <a:endParaRPr lang="en-US" b="1" dirty="0" smtClean="0">
              <a:solidFill>
                <a:srgbClr val="002060"/>
              </a:solidFill>
              <a:latin typeface="Calibri" panose="020F0502020204030204" pitchFamily="34" charset="0"/>
              <a:ea typeface="Calibri" panose="020F0502020204030204" pitchFamily="34" charset="0"/>
              <a:cs typeface="Calibri" panose="020F0502020204030204" pitchFamily="34" charset="0"/>
            </a:endParaRPr>
          </a:p>
          <a:p>
            <a:pPr lvl="0"/>
            <a:endParaRPr lang="en-US" b="1" dirty="0" smtClean="0">
              <a:solidFill>
                <a:srgbClr val="002060"/>
              </a:solidFill>
              <a:latin typeface="Calibri" panose="020F0502020204030204" pitchFamily="34" charset="0"/>
              <a:ea typeface="Calibri" panose="020F0502020204030204" pitchFamily="34" charset="0"/>
              <a:cs typeface="Calibri" panose="020F0502020204030204" pitchFamily="34" charset="0"/>
            </a:endParaRPr>
          </a:p>
          <a:p>
            <a:pPr lvl="0"/>
            <a:r>
              <a:rPr lang="en-US" b="1" dirty="0" err="1" smtClean="0">
                <a:solidFill>
                  <a:srgbClr val="002060"/>
                </a:solidFill>
                <a:latin typeface="Calibri" panose="020F0502020204030204" pitchFamily="34" charset="0"/>
                <a:ea typeface="Calibri" panose="020F0502020204030204" pitchFamily="34" charset="0"/>
                <a:cs typeface="Calibri" panose="020F0502020204030204" pitchFamily="34" charset="0"/>
              </a:rPr>
              <a:t>Consapevolezza</a:t>
            </a:r>
            <a:r>
              <a:rPr lang="en-US"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lvl="0"/>
            <a:r>
              <a:rPr lang="en-US" dirty="0" err="1" smtClean="0">
                <a:latin typeface="Calibri" panose="020F0502020204030204" pitchFamily="34" charset="0"/>
                <a:ea typeface="Calibri" panose="020F0502020204030204" pitchFamily="34" charset="0"/>
                <a:cs typeface="Calibri" panose="020F0502020204030204" pitchFamily="34" charset="0"/>
              </a:rPr>
              <a:t>Sfida</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err="1" smtClean="0">
                <a:latin typeface="Calibri" panose="020F0502020204030204" pitchFamily="34" charset="0"/>
                <a:ea typeface="Calibri" panose="020F0502020204030204" pitchFamily="34" charset="0"/>
                <a:cs typeface="Calibri" panose="020F0502020204030204" pitchFamily="34" charset="0"/>
              </a:rPr>
              <a:t>impegnativa</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err="1" smtClean="0">
                <a:latin typeface="Calibri" panose="020F0502020204030204" pitchFamily="34" charset="0"/>
                <a:ea typeface="Calibri" panose="020F0502020204030204" pitchFamily="34" charset="0"/>
                <a:cs typeface="Calibri" panose="020F0502020204030204" pitchFamily="34" charset="0"/>
              </a:rPr>
              <a:t>ed</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err="1" smtClean="0">
                <a:latin typeface="Calibri" panose="020F0502020204030204" pitchFamily="34" charset="0"/>
                <a:ea typeface="Calibri" panose="020F0502020204030204" pitchFamily="34" charset="0"/>
                <a:cs typeface="Calibri" panose="020F0502020204030204" pitchFamily="34" charset="0"/>
              </a:rPr>
              <a:t>Opportunità</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err="1" smtClean="0">
                <a:latin typeface="Calibri" panose="020F0502020204030204" pitchFamily="34" charset="0"/>
                <a:ea typeface="Calibri" panose="020F0502020204030204" pitchFamily="34" charset="0"/>
                <a:cs typeface="Calibri" panose="020F0502020204030204" pitchFamily="34" charset="0"/>
              </a:rPr>
              <a:t>rilevante</a:t>
            </a:r>
            <a:r>
              <a:rPr lang="en-US" dirty="0" smtClean="0">
                <a:latin typeface="Calibri" panose="020F0502020204030204" pitchFamily="34" charset="0"/>
                <a:ea typeface="Calibri" panose="020F0502020204030204" pitchFamily="34" charset="0"/>
                <a:cs typeface="Calibri" panose="020F0502020204030204" pitchFamily="34" charset="0"/>
              </a:rPr>
              <a:t> per </a:t>
            </a:r>
            <a:r>
              <a:rPr lang="en-US" dirty="0" err="1" smtClean="0">
                <a:latin typeface="Calibri" panose="020F0502020204030204" pitchFamily="34" charset="0"/>
                <a:ea typeface="Calibri" panose="020F0502020204030204" pitchFamily="34" charset="0"/>
                <a:cs typeface="Calibri" panose="020F0502020204030204" pitchFamily="34" charset="0"/>
              </a:rPr>
              <a:t>il</a:t>
            </a:r>
            <a:r>
              <a:rPr lang="en-US" dirty="0" smtClean="0">
                <a:latin typeface="Calibri" panose="020F0502020204030204" pitchFamily="34" charset="0"/>
                <a:ea typeface="Calibri" panose="020F0502020204030204" pitchFamily="34" charset="0"/>
                <a:cs typeface="Calibri" panose="020F0502020204030204" pitchFamily="34" charset="0"/>
              </a:rPr>
              <a:t> Sistema </a:t>
            </a:r>
            <a:r>
              <a:rPr lang="en-US" dirty="0" err="1" smtClean="0">
                <a:latin typeface="Calibri" panose="020F0502020204030204" pitchFamily="34" charset="0"/>
                <a:ea typeface="Calibri" panose="020F0502020204030204" pitchFamily="34" charset="0"/>
                <a:cs typeface="Calibri" panose="020F0502020204030204" pitchFamily="34" charset="0"/>
              </a:rPr>
              <a:t>Statistico</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err="1" smtClean="0">
                <a:latin typeface="Calibri" panose="020F0502020204030204" pitchFamily="34" charset="0"/>
                <a:ea typeface="Calibri" panose="020F0502020204030204" pitchFamily="34" charset="0"/>
                <a:cs typeface="Calibri" panose="020F0502020204030204" pitchFamily="34" charset="0"/>
              </a:rPr>
              <a:t>Globale</a:t>
            </a:r>
            <a:r>
              <a:rPr lang="en-US" dirty="0" smtClean="0">
                <a:latin typeface="Calibri" panose="020F0502020204030204" pitchFamily="34" charset="0"/>
                <a:ea typeface="Calibri" panose="020F0502020204030204" pitchFamily="34" charset="0"/>
                <a:cs typeface="Calibri" panose="020F0502020204030204" pitchFamily="34" charset="0"/>
              </a:rPr>
              <a:t> e </a:t>
            </a:r>
            <a:r>
              <a:rPr lang="en-US" dirty="0" err="1" smtClean="0">
                <a:latin typeface="Calibri" panose="020F0502020204030204" pitchFamily="34" charset="0"/>
                <a:ea typeface="Calibri" panose="020F0502020204030204" pitchFamily="34" charset="0"/>
                <a:cs typeface="Calibri" panose="020F0502020204030204" pitchFamily="34" charset="0"/>
              </a:rPr>
              <a:t>Nazionale</a:t>
            </a:r>
            <a:r>
              <a:rPr lang="en-US" dirty="0" smtClean="0">
                <a:latin typeface="Calibri" panose="020F0502020204030204" pitchFamily="34" charset="0"/>
                <a:ea typeface="Calibri" panose="020F0502020204030204" pitchFamily="34" charset="0"/>
                <a:cs typeface="Calibri" panose="020F0502020204030204" pitchFamily="34" charset="0"/>
              </a:rPr>
              <a:t> </a:t>
            </a:r>
          </a:p>
          <a:p>
            <a:pPr lvl="0"/>
            <a:r>
              <a:rPr lang="en-US" dirty="0" err="1" smtClean="0">
                <a:latin typeface="Calibri" panose="020F0502020204030204" pitchFamily="34" charset="0"/>
                <a:ea typeface="Calibri" panose="020F0502020204030204" pitchFamily="34" charset="0"/>
                <a:cs typeface="Calibri" panose="020F0502020204030204" pitchFamily="34" charset="0"/>
              </a:rPr>
              <a:t>Ruolo</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err="1" smtClean="0">
                <a:latin typeface="Calibri" panose="020F0502020204030204" pitchFamily="34" charset="0"/>
                <a:ea typeface="Calibri" panose="020F0502020204030204" pitchFamily="34" charset="0"/>
                <a:cs typeface="Calibri" panose="020F0502020204030204" pitchFamily="34" charset="0"/>
              </a:rPr>
              <a:t>chiave</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err="1" smtClean="0">
                <a:latin typeface="Calibri" panose="020F0502020204030204" pitchFamily="34" charset="0"/>
                <a:ea typeface="Calibri" panose="020F0502020204030204" pitchFamily="34" charset="0"/>
                <a:cs typeface="Calibri" panose="020F0502020204030204" pitchFamily="34" charset="0"/>
              </a:rPr>
              <a:t>degli</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err="1" smtClean="0">
                <a:latin typeface="Calibri" panose="020F0502020204030204" pitchFamily="34" charset="0"/>
                <a:ea typeface="Calibri" panose="020F0502020204030204" pitchFamily="34" charset="0"/>
                <a:cs typeface="Calibri" panose="020F0502020204030204" pitchFamily="34" charset="0"/>
              </a:rPr>
              <a:t>Istituti</a:t>
            </a:r>
            <a:r>
              <a:rPr lang="en-US" dirty="0" smtClean="0">
                <a:latin typeface="Calibri" panose="020F0502020204030204" pitchFamily="34" charset="0"/>
                <a:ea typeface="Calibri" panose="020F0502020204030204" pitchFamily="34" charset="0"/>
                <a:cs typeface="Calibri" panose="020F0502020204030204" pitchFamily="34" charset="0"/>
              </a:rPr>
              <a:t> di </a:t>
            </a:r>
            <a:r>
              <a:rPr lang="en-US" dirty="0" err="1" smtClean="0">
                <a:latin typeface="Calibri" panose="020F0502020204030204" pitchFamily="34" charset="0"/>
                <a:ea typeface="Calibri" panose="020F0502020204030204" pitchFamily="34" charset="0"/>
                <a:cs typeface="Calibri" panose="020F0502020204030204" pitchFamily="34" charset="0"/>
              </a:rPr>
              <a:t>Statistica</a:t>
            </a:r>
            <a:endParaRPr lang="en-US" dirty="0" smtClean="0">
              <a:latin typeface="Calibri" panose="020F0502020204030204" pitchFamily="34" charset="0"/>
              <a:ea typeface="Calibri" panose="020F0502020204030204" pitchFamily="34" charset="0"/>
              <a:cs typeface="Calibri" panose="020F0502020204030204" pitchFamily="34" charset="0"/>
            </a:endParaRPr>
          </a:p>
          <a:p>
            <a:pPr lvl="0"/>
            <a:r>
              <a:rPr lang="en-US" dirty="0" err="1" smtClean="0">
                <a:latin typeface="Calibri" panose="020F0502020204030204" pitchFamily="34" charset="0"/>
                <a:ea typeface="Calibri" panose="020F0502020204030204" pitchFamily="34" charset="0"/>
                <a:cs typeface="Calibri" panose="020F0502020204030204" pitchFamily="34" charset="0"/>
              </a:rPr>
              <a:t>Processo</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i="1" dirty="0" smtClean="0">
                <a:latin typeface="Calibri" panose="020F0502020204030204" pitchFamily="34" charset="0"/>
                <a:ea typeface="Calibri" panose="020F0502020204030204" pitchFamily="34" charset="0"/>
                <a:cs typeface="Calibri" panose="020F0502020204030204" pitchFamily="34" charset="0"/>
              </a:rPr>
              <a:t>step by step</a:t>
            </a:r>
          </a:p>
          <a:p>
            <a:pPr lvl="0"/>
            <a:endParaRPr lang="it-IT" dirty="0" smtClean="0"/>
          </a:p>
          <a:p>
            <a:pPr lvl="0"/>
            <a:r>
              <a:rPr lang="it-IT" b="1" dirty="0" smtClean="0"/>
              <a:t>Condivisione </a:t>
            </a:r>
            <a:r>
              <a:rPr lang="it-IT" dirty="0" smtClean="0"/>
              <a:t>dell’informazione nel Sistema Statistico nazionale e non solo</a:t>
            </a:r>
          </a:p>
          <a:p>
            <a:pPr lvl="0"/>
            <a:endParaRPr lang="it-IT" dirty="0" smtClean="0"/>
          </a:p>
          <a:p>
            <a:pPr lvl="0"/>
            <a:r>
              <a:rPr lang="it-IT" b="1" dirty="0" smtClean="0"/>
              <a:t>Cooperazione </a:t>
            </a:r>
          </a:p>
          <a:p>
            <a:r>
              <a:rPr lang="it-IT" dirty="0" smtClean="0"/>
              <a:t>Interazioni e sinergie nel </a:t>
            </a:r>
            <a:r>
              <a:rPr lang="it-IT" dirty="0" err="1" smtClean="0"/>
              <a:t>Sistan</a:t>
            </a:r>
            <a:r>
              <a:rPr lang="it-IT" dirty="0" smtClean="0"/>
              <a:t>, con le Istituzioni, con  i potenziali attori</a:t>
            </a:r>
          </a:p>
          <a:p>
            <a:pPr lvl="0"/>
            <a:r>
              <a:rPr lang="it-IT" dirty="0" smtClean="0"/>
              <a:t>Partnership nell’ambito della ricerca </a:t>
            </a:r>
          </a:p>
          <a:p>
            <a:pPr lvl="0"/>
            <a:r>
              <a:rPr lang="it-IT" dirty="0" smtClean="0"/>
              <a:t>Interazioni e sforzi congiunti con le agenzie internazionali:  FAO, UNEP, Un-Habitat, UNODC, … UNECE… con altri NSO</a:t>
            </a:r>
          </a:p>
          <a:p>
            <a:pPr lvl="0"/>
            <a:endParaRPr lang="it-IT" dirty="0" smtClean="0"/>
          </a:p>
          <a:p>
            <a:r>
              <a:rPr lang="it-IT" b="1" dirty="0" smtClean="0"/>
              <a:t>Pianificazione e priorità strategiche</a:t>
            </a:r>
            <a:endParaRPr lang="it-IT" dirty="0" smtClean="0"/>
          </a:p>
          <a:p>
            <a:r>
              <a:rPr lang="it-IT" i="1" dirty="0" err="1" smtClean="0"/>
              <a:t>Mapping</a:t>
            </a:r>
            <a:endParaRPr lang="it-IT" i="1" dirty="0" smtClean="0"/>
          </a:p>
          <a:p>
            <a:r>
              <a:rPr lang="it-IT" dirty="0" smtClean="0"/>
              <a:t>Costruzione e diffusione </a:t>
            </a:r>
            <a:r>
              <a:rPr lang="it-IT" i="1" dirty="0" smtClean="0"/>
              <a:t>in progress</a:t>
            </a:r>
          </a:p>
          <a:p>
            <a:endParaRPr lang="it-IT" dirty="0" smtClean="0"/>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EC863C9F-5025-4D96-800C-90C8816DE60F}" type="slidenum">
              <a:rPr lang="it-IT" smtClean="0"/>
              <a:pPr/>
              <a:t>8</a:t>
            </a:fld>
            <a:endParaRPr lang="it-IT"/>
          </a:p>
        </p:txBody>
      </p:sp>
    </p:spTree>
    <p:extLst>
      <p:ext uri="{BB962C8B-B14F-4D97-AF65-F5344CB8AC3E}">
        <p14:creationId xmlns:p14="http://schemas.microsoft.com/office/powerpoint/2010/main" val="2805248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dirty="0" smtClean="0">
                <a:solidFill>
                  <a:schemeClr val="tx1"/>
                </a:solidFill>
                <a:effectLst/>
                <a:latin typeface="+mn-lt"/>
                <a:ea typeface="+mn-ea"/>
                <a:cs typeface="+mn-cs"/>
              </a:rPr>
              <a:t>L’aggiornamento 2018-2019 del Programma statistico nazionale 2017-2019 prevede un’articolazione in cinque settori, uno dei quali è “Valutazione delle politiche e benessere”, cui fanno riferimento i tavoli tematici su “Benessere e sostenibilità” e “Indicatori e metodologie per la valutazione delle policy”. </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I tavoli tematici congiuntamente alla Commissione degli utenti dell’informazione statistica, possono rappresentare contesti strutturati per condividere le evoluzioni statistiche sui temi della sostenibilità e del benessere</a:t>
            </a:r>
            <a:endParaRPr lang="it-IT"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9</a:t>
            </a:fld>
            <a:endParaRPr lang="it-IT"/>
          </a:p>
        </p:txBody>
      </p:sp>
    </p:spTree>
    <p:extLst>
      <p:ext uri="{BB962C8B-B14F-4D97-AF65-F5344CB8AC3E}">
        <p14:creationId xmlns:p14="http://schemas.microsoft.com/office/powerpoint/2010/main" val="416013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D683346B-5D23-4972-A327-68BCE81EE798}" type="datetimeFigureOut">
              <a:rPr lang="it-IT" smtClean="0"/>
              <a:pPr/>
              <a:t>25/05/2017</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75742EA8-A265-4973-9E2F-255D4ED131FE}" type="slidenum">
              <a:rPr lang="it-IT" smtClean="0"/>
              <a:pPr/>
              <a:t>‹N›</a:t>
            </a:fld>
            <a:endParaRPr lang="it-IT"/>
          </a:p>
        </p:txBody>
      </p:sp>
    </p:spTree>
    <p:extLst>
      <p:ext uri="{BB962C8B-B14F-4D97-AF65-F5344CB8AC3E}">
        <p14:creationId xmlns:p14="http://schemas.microsoft.com/office/powerpoint/2010/main" val="3334555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D683346B-5D23-4972-A327-68BCE81EE798}" type="datetimeFigureOut">
              <a:rPr lang="it-IT" smtClean="0"/>
              <a:pPr/>
              <a:t>25/05/2017</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75742EA8-A265-4973-9E2F-255D4ED131FE}" type="slidenum">
              <a:rPr lang="it-IT" smtClean="0"/>
              <a:pPr/>
              <a:t>‹N›</a:t>
            </a:fld>
            <a:endParaRPr lang="it-IT"/>
          </a:p>
        </p:txBody>
      </p:sp>
    </p:spTree>
    <p:extLst>
      <p:ext uri="{BB962C8B-B14F-4D97-AF65-F5344CB8AC3E}">
        <p14:creationId xmlns:p14="http://schemas.microsoft.com/office/powerpoint/2010/main" val="2588464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i="0">
                <a:latin typeface="+mn-lt"/>
              </a:defRPr>
            </a:lvl1pPr>
          </a:lstStyle>
          <a:p>
            <a:pPr defTabSz="457200">
              <a:defRPr/>
            </a:pPr>
            <a:fld id="{293CC35C-EEBE-4157-9C35-8FB5D9E38283}" type="datetimeFigureOut">
              <a:rPr lang="it-IT">
                <a:solidFill>
                  <a:prstClr val="black"/>
                </a:solidFill>
              </a:rPr>
              <a:pPr defTabSz="457200">
                <a:defRPr/>
              </a:pPr>
              <a:t>25/05/2017</a:t>
            </a:fld>
            <a:endParaRPr lang="it-IT">
              <a:solidFill>
                <a:prstClr val="black"/>
              </a:solidFill>
            </a:endParaRP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i="0">
                <a:latin typeface="+mn-lt"/>
              </a:defRPr>
            </a:lvl1pPr>
          </a:lstStyle>
          <a:p>
            <a:pPr defTabSz="457200">
              <a:defRPr/>
            </a:pPr>
            <a:endParaRPr lang="it-IT">
              <a:solidFill>
                <a:prstClr val="black"/>
              </a:solidFill>
            </a:endParaRP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i="0">
                <a:latin typeface="+mn-lt"/>
              </a:defRPr>
            </a:lvl1pPr>
          </a:lstStyle>
          <a:p>
            <a:pPr defTabSz="457200">
              <a:defRPr/>
            </a:pPr>
            <a:fld id="{4EA9A3FF-2ED7-457C-981A-84EF4B4AB140}"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2466400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i="0">
                <a:latin typeface="+mn-lt"/>
              </a:defRPr>
            </a:lvl1pPr>
          </a:lstStyle>
          <a:p>
            <a:pPr defTabSz="457200">
              <a:defRPr/>
            </a:pPr>
            <a:fld id="{752095BF-E6D4-417F-8B25-47E3C60B14B7}" type="datetimeFigureOut">
              <a:rPr lang="it-IT">
                <a:solidFill>
                  <a:prstClr val="black"/>
                </a:solidFill>
              </a:rPr>
              <a:pPr defTabSz="457200">
                <a:defRPr/>
              </a:pPr>
              <a:t>25/05/2017</a:t>
            </a:fld>
            <a:endParaRPr lang="it-IT">
              <a:solidFill>
                <a:prstClr val="black"/>
              </a:solidFill>
            </a:endParaRP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i="0">
                <a:latin typeface="+mn-lt"/>
              </a:defRPr>
            </a:lvl1pPr>
          </a:lstStyle>
          <a:p>
            <a:pPr defTabSz="457200">
              <a:defRPr/>
            </a:pPr>
            <a:endParaRPr lang="it-IT">
              <a:solidFill>
                <a:prstClr val="black"/>
              </a:solidFill>
            </a:endParaRP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i="0">
                <a:latin typeface="+mn-lt"/>
              </a:defRPr>
            </a:lvl1pPr>
          </a:lstStyle>
          <a:p>
            <a:pPr defTabSz="457200">
              <a:defRPr/>
            </a:pPr>
            <a:fld id="{6BE07FD5-0DF2-4E64-B462-2415B724E079}"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371526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i="0">
                <a:latin typeface="+mn-lt"/>
              </a:defRPr>
            </a:lvl1pPr>
          </a:lstStyle>
          <a:p>
            <a:pPr defTabSz="457200">
              <a:defRPr/>
            </a:pPr>
            <a:fld id="{A0093045-E9FF-4CBC-9A5A-5880CEDC5E1D}" type="datetimeFigureOut">
              <a:rPr lang="it-IT">
                <a:solidFill>
                  <a:prstClr val="black"/>
                </a:solidFill>
              </a:rPr>
              <a:pPr defTabSz="457200">
                <a:defRPr/>
              </a:pPr>
              <a:t>25/05/2017</a:t>
            </a:fld>
            <a:endParaRPr lang="it-IT">
              <a:solidFill>
                <a:prstClr val="black"/>
              </a:solidFill>
            </a:endParaRPr>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i="0">
                <a:latin typeface="+mn-lt"/>
              </a:defRPr>
            </a:lvl1pPr>
          </a:lstStyle>
          <a:p>
            <a:pPr defTabSz="457200">
              <a:defRPr/>
            </a:pPr>
            <a:endParaRPr lang="it-IT">
              <a:solidFill>
                <a:prstClr val="black"/>
              </a:solidFill>
            </a:endParaRPr>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i="0">
                <a:latin typeface="+mn-lt"/>
              </a:defRPr>
            </a:lvl1pPr>
          </a:lstStyle>
          <a:p>
            <a:pPr defTabSz="457200">
              <a:defRPr/>
            </a:pPr>
            <a:fld id="{1B1DBE5B-EBA5-4377-B8B9-6498814E7EF5}"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3254258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i="0">
                <a:latin typeface="+mn-lt"/>
              </a:defRPr>
            </a:lvl1pPr>
          </a:lstStyle>
          <a:p>
            <a:pPr defTabSz="457200">
              <a:defRPr/>
            </a:pPr>
            <a:fld id="{5D816DBF-F747-4FEA-A483-4765CB082769}" type="datetimeFigureOut">
              <a:rPr lang="it-IT">
                <a:solidFill>
                  <a:prstClr val="black"/>
                </a:solidFill>
              </a:rPr>
              <a:pPr defTabSz="457200">
                <a:defRPr/>
              </a:pPr>
              <a:t>25/05/2017</a:t>
            </a:fld>
            <a:endParaRPr lang="it-IT">
              <a:solidFill>
                <a:prstClr val="black"/>
              </a:solidFill>
            </a:endParaRPr>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i="0">
                <a:latin typeface="+mn-lt"/>
              </a:defRPr>
            </a:lvl1pPr>
          </a:lstStyle>
          <a:p>
            <a:pPr defTabSz="457200">
              <a:defRPr/>
            </a:pPr>
            <a:endParaRPr lang="it-IT">
              <a:solidFill>
                <a:prstClr val="black"/>
              </a:solidFill>
            </a:endParaRPr>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i="0">
                <a:latin typeface="+mn-lt"/>
              </a:defRPr>
            </a:lvl1pPr>
          </a:lstStyle>
          <a:p>
            <a:pPr defTabSz="457200">
              <a:defRPr/>
            </a:pPr>
            <a:fld id="{20E9E9C4-BACA-41FC-97FF-E5F1C208C8B2}"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4065485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i="0">
                <a:latin typeface="+mn-lt"/>
              </a:defRPr>
            </a:lvl1pPr>
          </a:lstStyle>
          <a:p>
            <a:pPr defTabSz="457200">
              <a:defRPr/>
            </a:pPr>
            <a:fld id="{F48E9476-7A6A-4808-B1CE-70F0075E027D}" type="datetimeFigureOut">
              <a:rPr lang="it-IT">
                <a:solidFill>
                  <a:prstClr val="black"/>
                </a:solidFill>
              </a:rPr>
              <a:pPr defTabSz="457200">
                <a:defRPr/>
              </a:pPr>
              <a:t>25/05/2017</a:t>
            </a:fld>
            <a:endParaRPr lang="it-IT">
              <a:solidFill>
                <a:prstClr val="black"/>
              </a:solidFill>
            </a:endParaRPr>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i="0">
                <a:latin typeface="+mn-lt"/>
              </a:defRPr>
            </a:lvl1pPr>
          </a:lstStyle>
          <a:p>
            <a:pPr defTabSz="457200">
              <a:defRPr/>
            </a:pPr>
            <a:endParaRPr lang="it-IT">
              <a:solidFill>
                <a:prstClr val="black"/>
              </a:solidFill>
            </a:endParaRPr>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i="0">
                <a:latin typeface="+mn-lt"/>
              </a:defRPr>
            </a:lvl1pPr>
          </a:lstStyle>
          <a:p>
            <a:pPr defTabSz="457200">
              <a:defRPr/>
            </a:pPr>
            <a:fld id="{536764C3-07B5-4A4F-A78F-D6B8DFA548D2}"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1996210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i="0">
                <a:latin typeface="+mn-lt"/>
              </a:defRPr>
            </a:lvl1pPr>
          </a:lstStyle>
          <a:p>
            <a:pPr defTabSz="457200">
              <a:defRPr/>
            </a:pPr>
            <a:fld id="{52F0F044-C97B-4C73-A8E8-63D36D96D58C}" type="datetimeFigureOut">
              <a:rPr lang="it-IT">
                <a:solidFill>
                  <a:prstClr val="black"/>
                </a:solidFill>
              </a:rPr>
              <a:pPr defTabSz="457200">
                <a:defRPr/>
              </a:pPr>
              <a:t>25/05/2017</a:t>
            </a:fld>
            <a:endParaRPr lang="it-IT">
              <a:solidFill>
                <a:prstClr val="black"/>
              </a:solidFill>
            </a:endParaRPr>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i="0">
                <a:latin typeface="+mn-lt"/>
              </a:defRPr>
            </a:lvl1pPr>
          </a:lstStyle>
          <a:p>
            <a:pPr defTabSz="457200">
              <a:defRPr/>
            </a:pPr>
            <a:endParaRPr lang="it-IT">
              <a:solidFill>
                <a:prstClr val="black"/>
              </a:solidFill>
            </a:endParaRPr>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i="0">
                <a:latin typeface="+mn-lt"/>
              </a:defRPr>
            </a:lvl1pPr>
          </a:lstStyle>
          <a:p>
            <a:pPr defTabSz="457200">
              <a:defRPr/>
            </a:pPr>
            <a:fld id="{C988D075-D92B-4445-B7CD-166DFEC98494}"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3545087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i="0">
                <a:latin typeface="+mn-lt"/>
              </a:defRPr>
            </a:lvl1pPr>
          </a:lstStyle>
          <a:p>
            <a:pPr defTabSz="457200">
              <a:defRPr/>
            </a:pPr>
            <a:fld id="{3BA84CB2-4638-42E6-8364-2E15068AE72D}" type="datetimeFigureOut">
              <a:rPr lang="it-IT">
                <a:solidFill>
                  <a:prstClr val="black"/>
                </a:solidFill>
              </a:rPr>
              <a:pPr defTabSz="457200">
                <a:defRPr/>
              </a:pPr>
              <a:t>25/05/2017</a:t>
            </a:fld>
            <a:endParaRPr lang="it-IT">
              <a:solidFill>
                <a:prstClr val="black"/>
              </a:solidFill>
            </a:endParaRPr>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i="0">
                <a:latin typeface="+mn-lt"/>
              </a:defRPr>
            </a:lvl1pPr>
          </a:lstStyle>
          <a:p>
            <a:pPr defTabSz="457200">
              <a:defRPr/>
            </a:pPr>
            <a:endParaRPr lang="it-IT">
              <a:solidFill>
                <a:prstClr val="black"/>
              </a:solidFill>
            </a:endParaRPr>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i="0">
                <a:latin typeface="+mn-lt"/>
              </a:defRPr>
            </a:lvl1pPr>
          </a:lstStyle>
          <a:p>
            <a:pPr defTabSz="457200">
              <a:defRPr/>
            </a:pPr>
            <a:fld id="{4B86D57A-8161-44E8-ADD2-4DFE4A467858}"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3218647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i="0">
                <a:latin typeface="+mn-lt"/>
              </a:defRPr>
            </a:lvl1pPr>
          </a:lstStyle>
          <a:p>
            <a:pPr defTabSz="457200">
              <a:defRPr/>
            </a:pPr>
            <a:fld id="{37F9D171-B737-4B85-A674-D4DD59A021D6}" type="datetimeFigureOut">
              <a:rPr lang="it-IT">
                <a:solidFill>
                  <a:prstClr val="black"/>
                </a:solidFill>
              </a:rPr>
              <a:pPr defTabSz="457200">
                <a:defRPr/>
              </a:pPr>
              <a:t>25/05/2017</a:t>
            </a:fld>
            <a:endParaRPr lang="it-IT">
              <a:solidFill>
                <a:prstClr val="black"/>
              </a:solidFill>
            </a:endParaRPr>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i="0">
                <a:latin typeface="+mn-lt"/>
              </a:defRPr>
            </a:lvl1pPr>
          </a:lstStyle>
          <a:p>
            <a:pPr defTabSz="457200">
              <a:defRPr/>
            </a:pPr>
            <a:endParaRPr lang="it-IT">
              <a:solidFill>
                <a:prstClr val="black"/>
              </a:solidFill>
            </a:endParaRPr>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i="0">
                <a:latin typeface="+mn-lt"/>
              </a:defRPr>
            </a:lvl1pPr>
          </a:lstStyle>
          <a:p>
            <a:pPr defTabSz="457200">
              <a:defRPr/>
            </a:pPr>
            <a:fld id="{7E2F3DBF-1685-463C-A2F7-A7F26E1C300C}"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3772780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i="0">
                <a:latin typeface="+mn-lt"/>
              </a:defRPr>
            </a:lvl1pPr>
          </a:lstStyle>
          <a:p>
            <a:pPr defTabSz="457200">
              <a:defRPr/>
            </a:pPr>
            <a:fld id="{88F13B03-AE96-404C-B779-C70362497E99}" type="datetimeFigureOut">
              <a:rPr lang="it-IT">
                <a:solidFill>
                  <a:prstClr val="black"/>
                </a:solidFill>
              </a:rPr>
              <a:pPr defTabSz="457200">
                <a:defRPr/>
              </a:pPr>
              <a:t>25/05/2017</a:t>
            </a:fld>
            <a:endParaRPr lang="it-IT">
              <a:solidFill>
                <a:prstClr val="black"/>
              </a:solidFill>
            </a:endParaRP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i="0">
                <a:latin typeface="+mn-lt"/>
              </a:defRPr>
            </a:lvl1pPr>
          </a:lstStyle>
          <a:p>
            <a:pPr defTabSz="457200">
              <a:defRPr/>
            </a:pPr>
            <a:endParaRPr lang="it-IT">
              <a:solidFill>
                <a:prstClr val="black"/>
              </a:solidFill>
            </a:endParaRP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i="0">
                <a:latin typeface="+mn-lt"/>
              </a:defRPr>
            </a:lvl1pPr>
          </a:lstStyle>
          <a:p>
            <a:pPr defTabSz="457200">
              <a:defRPr/>
            </a:pPr>
            <a:fld id="{DE925E19-2941-4526-9D31-D245ECC16225}"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1630044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D683346B-5D23-4972-A327-68BCE81EE798}" type="datetimeFigureOut">
              <a:rPr lang="it-IT" smtClean="0"/>
              <a:pPr/>
              <a:t>25/05/2017</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75742EA8-A265-4973-9E2F-255D4ED131FE}" type="slidenum">
              <a:rPr lang="it-IT" smtClean="0"/>
              <a:pPr/>
              <a:t>‹N›</a:t>
            </a:fld>
            <a:endParaRPr lang="it-IT"/>
          </a:p>
        </p:txBody>
      </p:sp>
    </p:spTree>
    <p:extLst>
      <p:ext uri="{BB962C8B-B14F-4D97-AF65-F5344CB8AC3E}">
        <p14:creationId xmlns:p14="http://schemas.microsoft.com/office/powerpoint/2010/main" val="3687508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i="0">
                <a:latin typeface="+mn-lt"/>
              </a:defRPr>
            </a:lvl1pPr>
          </a:lstStyle>
          <a:p>
            <a:pPr defTabSz="457200">
              <a:defRPr/>
            </a:pPr>
            <a:fld id="{D1833ACD-A138-40D4-8186-2BD96E011A61}" type="datetimeFigureOut">
              <a:rPr lang="it-IT">
                <a:solidFill>
                  <a:prstClr val="black"/>
                </a:solidFill>
              </a:rPr>
              <a:pPr defTabSz="457200">
                <a:defRPr/>
              </a:pPr>
              <a:t>25/05/2017</a:t>
            </a:fld>
            <a:endParaRPr lang="it-IT">
              <a:solidFill>
                <a:prstClr val="black"/>
              </a:solidFill>
            </a:endParaRP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i="0">
                <a:latin typeface="+mn-lt"/>
              </a:defRPr>
            </a:lvl1pPr>
          </a:lstStyle>
          <a:p>
            <a:pPr defTabSz="457200">
              <a:defRPr/>
            </a:pPr>
            <a:endParaRPr lang="it-IT">
              <a:solidFill>
                <a:prstClr val="black"/>
              </a:solidFill>
            </a:endParaRP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i="0">
                <a:latin typeface="+mn-lt"/>
              </a:defRPr>
            </a:lvl1pPr>
          </a:lstStyle>
          <a:p>
            <a:pPr defTabSz="457200">
              <a:defRPr/>
            </a:pPr>
            <a:fld id="{9894EA1E-7907-4E5D-B35C-D1402951A4E2}"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2776421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D683346B-5D23-4972-A327-68BCE81EE798}" type="datetimeFigureOut">
              <a:rPr lang="it-IT" smtClean="0"/>
              <a:pPr/>
              <a:t>25/05/2017</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75742EA8-A265-4973-9E2F-255D4ED131FE}" type="slidenum">
              <a:rPr lang="it-IT" smtClean="0"/>
              <a:pPr/>
              <a:t>‹N›</a:t>
            </a:fld>
            <a:endParaRPr lang="it-IT"/>
          </a:p>
        </p:txBody>
      </p:sp>
    </p:spTree>
    <p:extLst>
      <p:ext uri="{BB962C8B-B14F-4D97-AF65-F5344CB8AC3E}">
        <p14:creationId xmlns:p14="http://schemas.microsoft.com/office/powerpoint/2010/main" val="2665739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D683346B-5D23-4972-A327-68BCE81EE798}" type="datetimeFigureOut">
              <a:rPr lang="it-IT" smtClean="0"/>
              <a:pPr/>
              <a:t>25/05/2017</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75742EA8-A265-4973-9E2F-255D4ED131FE}" type="slidenum">
              <a:rPr lang="it-IT" smtClean="0"/>
              <a:pPr/>
              <a:t>‹N›</a:t>
            </a:fld>
            <a:endParaRPr lang="it-IT"/>
          </a:p>
        </p:txBody>
      </p:sp>
    </p:spTree>
    <p:extLst>
      <p:ext uri="{BB962C8B-B14F-4D97-AF65-F5344CB8AC3E}">
        <p14:creationId xmlns:p14="http://schemas.microsoft.com/office/powerpoint/2010/main" val="442013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D683346B-5D23-4972-A327-68BCE81EE798}" type="datetimeFigureOut">
              <a:rPr lang="it-IT" smtClean="0"/>
              <a:pPr/>
              <a:t>25/05/2017</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75742EA8-A265-4973-9E2F-255D4ED131FE}" type="slidenum">
              <a:rPr lang="it-IT" smtClean="0"/>
              <a:pPr/>
              <a:t>‹N›</a:t>
            </a:fld>
            <a:endParaRPr lang="it-IT"/>
          </a:p>
        </p:txBody>
      </p:sp>
    </p:spTree>
    <p:extLst>
      <p:ext uri="{BB962C8B-B14F-4D97-AF65-F5344CB8AC3E}">
        <p14:creationId xmlns:p14="http://schemas.microsoft.com/office/powerpoint/2010/main" val="3628179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D683346B-5D23-4972-A327-68BCE81EE798}" type="datetimeFigureOut">
              <a:rPr lang="it-IT" smtClean="0"/>
              <a:pPr/>
              <a:t>25/05/2017</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75742EA8-A265-4973-9E2F-255D4ED131FE}" type="slidenum">
              <a:rPr lang="it-IT" smtClean="0"/>
              <a:pPr/>
              <a:t>‹N›</a:t>
            </a:fld>
            <a:endParaRPr lang="it-IT"/>
          </a:p>
        </p:txBody>
      </p:sp>
    </p:spTree>
    <p:extLst>
      <p:ext uri="{BB962C8B-B14F-4D97-AF65-F5344CB8AC3E}">
        <p14:creationId xmlns:p14="http://schemas.microsoft.com/office/powerpoint/2010/main" val="1981320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D683346B-5D23-4972-A327-68BCE81EE798}" type="datetimeFigureOut">
              <a:rPr lang="it-IT" smtClean="0"/>
              <a:pPr/>
              <a:t>25/05/2017</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75742EA8-A265-4973-9E2F-255D4ED131FE}" type="slidenum">
              <a:rPr lang="it-IT" smtClean="0"/>
              <a:pPr/>
              <a:t>‹N›</a:t>
            </a:fld>
            <a:endParaRPr lang="it-IT"/>
          </a:p>
        </p:txBody>
      </p:sp>
    </p:spTree>
    <p:extLst>
      <p:ext uri="{BB962C8B-B14F-4D97-AF65-F5344CB8AC3E}">
        <p14:creationId xmlns:p14="http://schemas.microsoft.com/office/powerpoint/2010/main" val="1596444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D683346B-5D23-4972-A327-68BCE81EE798}" type="datetimeFigureOut">
              <a:rPr lang="it-IT" smtClean="0"/>
              <a:pPr/>
              <a:t>25/05/2017</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75742EA8-A265-4973-9E2F-255D4ED131FE}" type="slidenum">
              <a:rPr lang="it-IT" smtClean="0"/>
              <a:pPr/>
              <a:t>‹N›</a:t>
            </a:fld>
            <a:endParaRPr lang="it-IT"/>
          </a:p>
        </p:txBody>
      </p:sp>
    </p:spTree>
    <p:extLst>
      <p:ext uri="{BB962C8B-B14F-4D97-AF65-F5344CB8AC3E}">
        <p14:creationId xmlns:p14="http://schemas.microsoft.com/office/powerpoint/2010/main" val="20221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D683346B-5D23-4972-A327-68BCE81EE798}" type="datetimeFigureOut">
              <a:rPr lang="it-IT" smtClean="0"/>
              <a:pPr/>
              <a:t>25/05/2017</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75742EA8-A265-4973-9E2F-255D4ED131FE}" type="slidenum">
              <a:rPr lang="it-IT" smtClean="0"/>
              <a:pPr/>
              <a:t>‹N›</a:t>
            </a:fld>
            <a:endParaRPr lang="it-IT"/>
          </a:p>
        </p:txBody>
      </p:sp>
    </p:spTree>
    <p:extLst>
      <p:ext uri="{BB962C8B-B14F-4D97-AF65-F5344CB8AC3E}">
        <p14:creationId xmlns:p14="http://schemas.microsoft.com/office/powerpoint/2010/main" val="4062460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7"/>
          <p:cNvSpPr/>
          <p:nvPr/>
        </p:nvSpPr>
        <p:spPr>
          <a:xfrm>
            <a:off x="777875" y="0"/>
            <a:ext cx="7543800" cy="381000"/>
          </a:xfrm>
          <a:prstGeom prst="rect">
            <a:avLst/>
          </a:prstGeom>
          <a:solidFill>
            <a:srgbClr val="7F1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buFont typeface="Times New Roman" pitchFamily="-28" charset="0"/>
              <a:buNone/>
              <a:defRPr/>
            </a:pPr>
            <a:endParaRPr lang="en-US">
              <a:solidFill>
                <a:prstClr val="white"/>
              </a:solidFill>
            </a:endParaRPr>
          </a:p>
        </p:txBody>
      </p:sp>
      <p:cxnSp>
        <p:nvCxnSpPr>
          <p:cNvPr id="9" name="Connettore 1 8"/>
          <p:cNvCxnSpPr/>
          <p:nvPr/>
        </p:nvCxnSpPr>
        <p:spPr>
          <a:xfrm>
            <a:off x="777875" y="6254750"/>
            <a:ext cx="7543800" cy="0"/>
          </a:xfrm>
          <a:prstGeom prst="line">
            <a:avLst/>
          </a:prstGeom>
          <a:ln>
            <a:solidFill>
              <a:srgbClr val="7F142A"/>
            </a:solidFill>
          </a:ln>
          <a:effectLst/>
        </p:spPr>
        <p:style>
          <a:lnRef idx="2">
            <a:schemeClr val="accent1"/>
          </a:lnRef>
          <a:fillRef idx="0">
            <a:schemeClr val="accent1"/>
          </a:fillRef>
          <a:effectRef idx="1">
            <a:schemeClr val="accent1"/>
          </a:effectRef>
          <a:fontRef idx="minor">
            <a:schemeClr val="tx1"/>
          </a:fontRef>
        </p:style>
      </p:cxnSp>
      <p:pic>
        <p:nvPicPr>
          <p:cNvPr id="1028" name="Immagine 10" descr="marchio 2.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58088" y="6346825"/>
            <a:ext cx="806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8458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7"/>
          <p:cNvSpPr/>
          <p:nvPr/>
        </p:nvSpPr>
        <p:spPr>
          <a:xfrm>
            <a:off x="777875" y="0"/>
            <a:ext cx="7543800" cy="381000"/>
          </a:xfrm>
          <a:prstGeom prst="rect">
            <a:avLst/>
          </a:prstGeom>
          <a:solidFill>
            <a:srgbClr val="7F1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buFont typeface="Times New Roman" pitchFamily="-28" charset="0"/>
              <a:buNone/>
              <a:defRPr/>
            </a:pPr>
            <a:endParaRPr lang="en-US">
              <a:solidFill>
                <a:prstClr val="white"/>
              </a:solidFill>
            </a:endParaRPr>
          </a:p>
        </p:txBody>
      </p:sp>
      <p:cxnSp>
        <p:nvCxnSpPr>
          <p:cNvPr id="9" name="Connettore 1 8"/>
          <p:cNvCxnSpPr/>
          <p:nvPr/>
        </p:nvCxnSpPr>
        <p:spPr>
          <a:xfrm>
            <a:off x="777875" y="6254750"/>
            <a:ext cx="7543800" cy="0"/>
          </a:xfrm>
          <a:prstGeom prst="line">
            <a:avLst/>
          </a:prstGeom>
          <a:ln>
            <a:solidFill>
              <a:srgbClr val="7F142A"/>
            </a:solidFill>
          </a:ln>
          <a:effectLst/>
        </p:spPr>
        <p:style>
          <a:lnRef idx="2">
            <a:schemeClr val="accent1"/>
          </a:lnRef>
          <a:fillRef idx="0">
            <a:schemeClr val="accent1"/>
          </a:fillRef>
          <a:effectRef idx="1">
            <a:schemeClr val="accent1"/>
          </a:effectRef>
          <a:fontRef idx="minor">
            <a:schemeClr val="tx1"/>
          </a:fontRef>
        </p:style>
      </p:cxnSp>
      <p:pic>
        <p:nvPicPr>
          <p:cNvPr id="1028" name="Immagine 10" descr="marchio 2.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58088" y="6346825"/>
            <a:ext cx="806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0087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istat.it/it/benessere-e-sostenibilit&#224;/obiettivi-di-sviluppo-sostenibil"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ferruzza@istat.i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mailto:gandolfo@istat.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2957" y="1219590"/>
            <a:ext cx="7888387" cy="5093702"/>
          </a:xfrm>
          <a:prstGeom prst="rect">
            <a:avLst/>
          </a:prstGeom>
          <a:noFill/>
        </p:spPr>
        <p:txBody>
          <a:bodyPr wrap="square" rtlCol="0">
            <a:spAutoFit/>
          </a:bodyPr>
          <a:lstStyle/>
          <a:p>
            <a:pPr algn="just"/>
            <a:r>
              <a:rPr lang="it-IT" sz="2400" b="1" i="1" dirty="0" smtClean="0">
                <a:solidFill>
                  <a:srgbClr val="FF0000"/>
                </a:solidFill>
              </a:rPr>
              <a:t>La misurazione statistica degli </a:t>
            </a:r>
            <a:r>
              <a:rPr lang="it-IT" sz="2400" b="1" i="1" dirty="0" err="1" smtClean="0">
                <a:solidFill>
                  <a:srgbClr val="FF0000"/>
                </a:solidFill>
              </a:rPr>
              <a:t>SDGs</a:t>
            </a:r>
            <a:r>
              <a:rPr lang="it-IT" sz="2400" b="1" i="1" dirty="0" smtClean="0">
                <a:solidFill>
                  <a:srgbClr val="FF0000"/>
                </a:solidFill>
              </a:rPr>
              <a:t>: </a:t>
            </a:r>
          </a:p>
          <a:p>
            <a:pPr algn="just"/>
            <a:r>
              <a:rPr lang="it-IT" sz="2400" b="1" i="1" dirty="0" smtClean="0">
                <a:solidFill>
                  <a:srgbClr val="FF0000"/>
                </a:solidFill>
              </a:rPr>
              <a:t>sviluppi nel sistema statistico globale e una sfida ed un’opportunità per il Sistema statistico nazionale</a:t>
            </a:r>
          </a:p>
          <a:p>
            <a:pPr algn="just"/>
            <a:endParaRPr lang="it-IT" sz="2400" b="1" i="1" dirty="0" smtClean="0">
              <a:solidFill>
                <a:srgbClr val="FF0000"/>
              </a:solidFill>
            </a:endParaRPr>
          </a:p>
          <a:p>
            <a:pPr algn="just"/>
            <a:endParaRPr lang="it-IT" sz="2400" b="1" i="1" dirty="0" smtClean="0">
              <a:solidFill>
                <a:srgbClr val="FF0000"/>
              </a:solidFill>
            </a:endParaRPr>
          </a:p>
          <a:p>
            <a:pPr algn="just"/>
            <a:endParaRPr lang="it-IT" dirty="0" smtClean="0">
              <a:solidFill>
                <a:srgbClr val="505150"/>
              </a:solidFill>
            </a:endParaRPr>
          </a:p>
          <a:p>
            <a:pPr algn="just"/>
            <a:endParaRPr lang="it-IT" dirty="0" smtClean="0">
              <a:solidFill>
                <a:srgbClr val="505150"/>
              </a:solidFill>
            </a:endParaRPr>
          </a:p>
          <a:p>
            <a:pPr algn="just"/>
            <a:endParaRPr lang="it-IT" dirty="0">
              <a:solidFill>
                <a:srgbClr val="505150"/>
              </a:solidFill>
            </a:endParaRPr>
          </a:p>
          <a:p>
            <a:pPr algn="just"/>
            <a:endParaRPr lang="it-IT" dirty="0" smtClean="0">
              <a:solidFill>
                <a:srgbClr val="505150"/>
              </a:solidFill>
            </a:endParaRPr>
          </a:p>
          <a:p>
            <a:pPr algn="just"/>
            <a:endParaRPr lang="it-IT" dirty="0">
              <a:solidFill>
                <a:srgbClr val="505150"/>
              </a:solidFill>
            </a:endParaRPr>
          </a:p>
          <a:p>
            <a:pPr algn="just"/>
            <a:endParaRPr lang="it-IT" dirty="0">
              <a:solidFill>
                <a:srgbClr val="505150"/>
              </a:solidFill>
            </a:endParaRPr>
          </a:p>
          <a:p>
            <a:pPr algn="just"/>
            <a:endParaRPr lang="it-IT" dirty="0" smtClean="0">
              <a:solidFill>
                <a:srgbClr val="505150"/>
              </a:solidFill>
            </a:endParaRPr>
          </a:p>
          <a:p>
            <a:pPr algn="just"/>
            <a:endParaRPr lang="it-IT" dirty="0" smtClean="0">
              <a:solidFill>
                <a:srgbClr val="505150"/>
              </a:solidFill>
            </a:endParaRPr>
          </a:p>
          <a:p>
            <a:pPr algn="just"/>
            <a:r>
              <a:rPr lang="it-IT" dirty="0" smtClean="0">
                <a:solidFill>
                  <a:srgbClr val="505150"/>
                </a:solidFill>
              </a:rPr>
              <a:t>Angela </a:t>
            </a:r>
            <a:r>
              <a:rPr lang="it-IT" dirty="0" err="1">
                <a:solidFill>
                  <a:srgbClr val="505150"/>
                </a:solidFill>
              </a:rPr>
              <a:t>Ferruzza</a:t>
            </a:r>
            <a:r>
              <a:rPr lang="it-IT" dirty="0">
                <a:solidFill>
                  <a:srgbClr val="505150"/>
                </a:solidFill>
              </a:rPr>
              <a:t> </a:t>
            </a:r>
            <a:endParaRPr lang="it-IT" dirty="0" smtClean="0">
              <a:solidFill>
                <a:srgbClr val="505150"/>
              </a:solidFill>
            </a:endParaRPr>
          </a:p>
          <a:p>
            <a:pPr algn="just"/>
            <a:r>
              <a:rPr lang="it-IT" dirty="0" smtClean="0">
                <a:solidFill>
                  <a:srgbClr val="505150"/>
                </a:solidFill>
              </a:rPr>
              <a:t>Marina Gandolfo</a:t>
            </a:r>
            <a:endParaRPr lang="it-IT" dirty="0">
              <a:solidFill>
                <a:srgbClr val="505150"/>
              </a:solidFill>
            </a:endParaRPr>
          </a:p>
          <a:p>
            <a:pPr algn="just"/>
            <a:r>
              <a:rPr lang="it-IT" sz="1500" i="1" dirty="0" smtClean="0">
                <a:solidFill>
                  <a:srgbClr val="505150"/>
                </a:solidFill>
              </a:rPr>
              <a:t>Istat</a:t>
            </a:r>
            <a:endParaRPr lang="it-IT" sz="1500" i="1" dirty="0">
              <a:solidFill>
                <a:srgbClr val="505150"/>
              </a:solidFill>
            </a:endParaRPr>
          </a:p>
          <a:p>
            <a:pPr algn="just"/>
            <a:endParaRPr lang="it-IT" sz="1000" dirty="0">
              <a:solidFill>
                <a:srgbClr val="505150"/>
              </a:solidFill>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981" y="2643192"/>
            <a:ext cx="2773363" cy="339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937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04279" y="840035"/>
            <a:ext cx="8338457" cy="5632311"/>
          </a:xfrm>
          <a:prstGeom prst="rect">
            <a:avLst/>
          </a:prstGeom>
          <a:noFill/>
        </p:spPr>
        <p:txBody>
          <a:bodyPr wrap="square" rtlCol="0">
            <a:spAutoFit/>
          </a:bodyPr>
          <a:lstStyle/>
          <a:p>
            <a:pPr algn="just"/>
            <a:r>
              <a:rPr lang="en-US" b="1" dirty="0" smtClean="0">
                <a:solidFill>
                  <a:srgbClr val="FF0000"/>
                </a:solidFill>
                <a:latin typeface="Calibri" panose="020F0502020204030204" pitchFamily="34" charset="0"/>
                <a:cs typeface="Calibri" panose="020F0502020204030204" pitchFamily="34" charset="0"/>
              </a:rPr>
              <a:t>Una </a:t>
            </a:r>
            <a:r>
              <a:rPr lang="en-US" b="1" dirty="0" err="1" smtClean="0">
                <a:solidFill>
                  <a:srgbClr val="FF0000"/>
                </a:solidFill>
                <a:latin typeface="Calibri" panose="020F0502020204030204" pitchFamily="34" charset="0"/>
                <a:cs typeface="Calibri" panose="020F0502020204030204" pitchFamily="34" charset="0"/>
              </a:rPr>
              <a:t>mappatura</a:t>
            </a:r>
            <a:r>
              <a:rPr lang="en-US" b="1" dirty="0" smtClean="0">
                <a:solidFill>
                  <a:srgbClr val="FF0000"/>
                </a:solidFill>
                <a:latin typeface="Calibri" panose="020F0502020204030204" pitchFamily="34" charset="0"/>
                <a:cs typeface="Calibri" panose="020F0502020204030204" pitchFamily="34" charset="0"/>
              </a:rPr>
              <a:t> </a:t>
            </a:r>
            <a:r>
              <a:rPr lang="en-US" b="1" dirty="0" err="1" smtClean="0">
                <a:solidFill>
                  <a:srgbClr val="FF0000"/>
                </a:solidFill>
                <a:latin typeface="Calibri" panose="020F0502020204030204" pitchFamily="34" charset="0"/>
                <a:cs typeface="Calibri" panose="020F0502020204030204" pitchFamily="34" charset="0"/>
              </a:rPr>
              <a:t>metodologicamente</a:t>
            </a:r>
            <a:r>
              <a:rPr lang="en-US" b="1" dirty="0" smtClean="0">
                <a:solidFill>
                  <a:srgbClr val="FF0000"/>
                </a:solidFill>
                <a:latin typeface="Calibri" panose="020F0502020204030204" pitchFamily="34" charset="0"/>
                <a:cs typeface="Calibri" panose="020F0502020204030204" pitchFamily="34" charset="0"/>
              </a:rPr>
              <a:t> </a:t>
            </a:r>
            <a:r>
              <a:rPr lang="en-US" b="1" dirty="0" err="1" smtClean="0">
                <a:solidFill>
                  <a:srgbClr val="FF0000"/>
                </a:solidFill>
                <a:latin typeface="Calibri" panose="020F0502020204030204" pitchFamily="34" charset="0"/>
                <a:cs typeface="Calibri" panose="020F0502020204030204" pitchFamily="34" charset="0"/>
              </a:rPr>
              <a:t>consistente</a:t>
            </a:r>
            <a:r>
              <a:rPr lang="en-US" b="1" dirty="0" smtClean="0">
                <a:solidFill>
                  <a:srgbClr val="FF0000"/>
                </a:solidFill>
                <a:latin typeface="Calibri" panose="020F0502020204030204" pitchFamily="34" charset="0"/>
                <a:cs typeface="Calibri" panose="020F0502020204030204" pitchFamily="34" charset="0"/>
              </a:rPr>
              <a:t> …</a:t>
            </a:r>
          </a:p>
          <a:p>
            <a:pPr algn="just"/>
            <a:endParaRPr lang="en-US" b="1" dirty="0" smtClean="0">
              <a:solidFill>
                <a:srgbClr val="FF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err="1" smtClean="0">
                <a:solidFill>
                  <a:schemeClr val="tx1">
                    <a:lumMod val="65000"/>
                    <a:lumOff val="35000"/>
                  </a:schemeClr>
                </a:solidFill>
                <a:latin typeface="Calibri" panose="020F0502020204030204" pitchFamily="34" charset="0"/>
                <a:cs typeface="Calibri" panose="020F0502020204030204" pitchFamily="34" charset="0"/>
              </a:rPr>
              <a:t>Analisi</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degli</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dirty="0" smtClean="0">
                <a:solidFill>
                  <a:schemeClr val="tx1">
                    <a:lumMod val="65000"/>
                    <a:lumOff val="35000"/>
                  </a:schemeClr>
                </a:solidFill>
                <a:latin typeface="Calibri" panose="020F0502020204030204" pitchFamily="34" charset="0"/>
                <a:cs typeface="Calibri" panose="020F0502020204030204" pitchFamily="34" charset="0"/>
              </a:rPr>
              <a:t> (IAEG-SDGs)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della</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Commissione</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Statistica</a:t>
            </a:r>
            <a:r>
              <a:rPr lang="en-US" dirty="0" smtClean="0">
                <a:solidFill>
                  <a:schemeClr val="tx1">
                    <a:lumMod val="65000"/>
                    <a:lumOff val="35000"/>
                  </a:schemeClr>
                </a:solidFill>
                <a:latin typeface="Calibri" panose="020F0502020204030204" pitchFamily="34" charset="0"/>
                <a:cs typeface="Calibri" panose="020F0502020204030204" pitchFamily="34" charset="0"/>
              </a:rPr>
              <a:t> NU </a:t>
            </a:r>
          </a:p>
          <a:p>
            <a:pPr marL="285750" indent="-285750">
              <a:buFont typeface="Arial" panose="020B0604020202020204" pitchFamily="34" charset="0"/>
              <a:buChar char="•"/>
            </a:pPr>
            <a:r>
              <a:rPr lang="en-US" dirty="0" err="1" smtClean="0">
                <a:solidFill>
                  <a:schemeClr val="tx1">
                    <a:lumMod val="65000"/>
                    <a:lumOff val="35000"/>
                  </a:schemeClr>
                </a:solidFill>
                <a:latin typeface="Calibri" panose="020F0502020204030204" pitchFamily="34" charset="0"/>
                <a:cs typeface="Calibri" panose="020F0502020204030204" pitchFamily="34" charset="0"/>
              </a:rPr>
              <a:t>Condivisione</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dei</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metadati</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i="1" dirty="0" smtClean="0">
                <a:solidFill>
                  <a:schemeClr val="tx1">
                    <a:lumMod val="65000"/>
                    <a:lumOff val="35000"/>
                  </a:schemeClr>
                </a:solidFill>
                <a:latin typeface="Calibri" panose="020F0502020204030204" pitchFamily="34" charset="0"/>
                <a:cs typeface="Calibri" panose="020F0502020204030204" pitchFamily="34" charset="0"/>
              </a:rPr>
              <a:t>in progress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nel</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Sistan</a:t>
            </a:r>
            <a:r>
              <a:rPr lang="en-US" dirty="0" smtClean="0">
                <a:solidFill>
                  <a:schemeClr val="tx1">
                    <a:lumMod val="65000"/>
                    <a:lumOff val="35000"/>
                  </a:schemeClr>
                </a:solidFill>
                <a:latin typeface="Calibri" panose="020F0502020204030204" pitchFamily="34" charset="0"/>
                <a:cs typeface="Calibri" panose="020F0502020204030204" pitchFamily="34" charset="0"/>
              </a:rPr>
              <a:t> ma non solo</a:t>
            </a:r>
          </a:p>
          <a:p>
            <a:pPr marL="285750" indent="-285750">
              <a:buFont typeface="Arial" panose="020B0604020202020204" pitchFamily="34" charset="0"/>
              <a:buChar char="•"/>
            </a:pPr>
            <a:r>
              <a:rPr lang="en-US" dirty="0" err="1">
                <a:solidFill>
                  <a:schemeClr val="tx1">
                    <a:lumMod val="65000"/>
                    <a:lumOff val="35000"/>
                  </a:schemeClr>
                </a:solidFill>
                <a:latin typeface="Calibri" panose="020F0502020204030204" pitchFamily="34" charset="0"/>
                <a:cs typeface="Calibri" panose="020F0502020204030204" pitchFamily="34" charset="0"/>
              </a:rPr>
              <a:t>Qualificazione</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degli</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indicatori</a:t>
            </a: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err="1" smtClean="0">
                <a:solidFill>
                  <a:schemeClr val="tx1">
                    <a:lumMod val="65000"/>
                    <a:lumOff val="35000"/>
                  </a:schemeClr>
                </a:solidFill>
                <a:latin typeface="Calibri" panose="020F0502020204030204" pitchFamily="34" charset="0"/>
                <a:cs typeface="Calibri" panose="020F0502020204030204" pitchFamily="34" charset="0"/>
              </a:rPr>
              <a:t>Scelta</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dei</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criteri</a:t>
            </a:r>
            <a:endParaRPr lang="en-US"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smtClean="0">
              <a:solidFill>
                <a:schemeClr val="tx1">
                  <a:lumMod val="65000"/>
                  <a:lumOff val="35000"/>
                </a:schemeClr>
              </a:solidFill>
              <a:latin typeface="Calibri" panose="020F0502020204030204" pitchFamily="34" charset="0"/>
              <a:cs typeface="Calibri" panose="020F0502020204030204" pitchFamily="34" charset="0"/>
            </a:endParaRPr>
          </a:p>
          <a:p>
            <a:pPr lvl="0"/>
            <a:r>
              <a:rPr lang="en-US" b="1" dirty="0" err="1">
                <a:solidFill>
                  <a:srgbClr val="000000"/>
                </a:solidFill>
                <a:latin typeface="Calibri" panose="020F0502020204030204" pitchFamily="34" charset="0"/>
                <a:cs typeface="Calibri" panose="020F0502020204030204" pitchFamily="34" charset="0"/>
              </a:rPr>
              <a:t>Qualificazione</a:t>
            </a:r>
            <a:r>
              <a:rPr lang="en-US" b="1" dirty="0">
                <a:solidFill>
                  <a:srgbClr val="000000"/>
                </a:solidFill>
                <a:latin typeface="Calibri" panose="020F0502020204030204" pitchFamily="34" charset="0"/>
                <a:cs typeface="Calibri" panose="020F0502020204030204" pitchFamily="34" charset="0"/>
              </a:rPr>
              <a:t> </a:t>
            </a:r>
            <a:r>
              <a:rPr lang="en-US" b="1" dirty="0" err="1">
                <a:solidFill>
                  <a:srgbClr val="000000"/>
                </a:solidFill>
                <a:latin typeface="Calibri" panose="020F0502020204030204" pitchFamily="34" charset="0"/>
                <a:cs typeface="Calibri" panose="020F0502020204030204" pitchFamily="34" charset="0"/>
              </a:rPr>
              <a:t>degli</a:t>
            </a:r>
            <a:r>
              <a:rPr lang="en-US" b="1" dirty="0">
                <a:solidFill>
                  <a:srgbClr val="000000"/>
                </a:solidFill>
                <a:latin typeface="Calibri" panose="020F0502020204030204" pitchFamily="34" charset="0"/>
                <a:cs typeface="Calibri" panose="020F0502020204030204" pitchFamily="34" charset="0"/>
              </a:rPr>
              <a:t> </a:t>
            </a:r>
            <a:r>
              <a:rPr lang="en-US" b="1" dirty="0" err="1">
                <a:solidFill>
                  <a:srgbClr val="000000"/>
                </a:solidFill>
                <a:latin typeface="Calibri" panose="020F0502020204030204" pitchFamily="34" charset="0"/>
                <a:cs typeface="Calibri" panose="020F0502020204030204" pitchFamily="34" charset="0"/>
              </a:rPr>
              <a:t>indicatori</a:t>
            </a:r>
            <a:endParaRPr lang="it-IT" b="1" dirty="0">
              <a:solidFill>
                <a:srgbClr val="000000"/>
              </a:solidFill>
              <a:latin typeface="Calibri" panose="020F0502020204030204" pitchFamily="34" charset="0"/>
              <a:cs typeface="Calibri" panose="020F0502020204030204" pitchFamily="34" charset="0"/>
            </a:endParaRPr>
          </a:p>
          <a:p>
            <a:r>
              <a:rPr lang="en-US" b="1" dirty="0">
                <a:solidFill>
                  <a:srgbClr val="FF0000"/>
                </a:solidFill>
                <a:latin typeface="Calibri" panose="020F0502020204030204" pitchFamily="34" charset="0"/>
                <a:cs typeface="Calibri" panose="020F0502020204030204" pitchFamily="34" charset="0"/>
              </a:rPr>
              <a:t>244 (232) </a:t>
            </a:r>
            <a:r>
              <a:rPr lang="en-US" b="1" dirty="0" err="1">
                <a:solidFill>
                  <a:srgbClr val="FF0000"/>
                </a:solidFill>
                <a:latin typeface="Calibri" panose="020F0502020204030204" pitchFamily="34" charset="0"/>
                <a:cs typeface="Calibri" panose="020F0502020204030204" pitchFamily="34" charset="0"/>
              </a:rPr>
              <a:t>indicatori</a:t>
            </a:r>
            <a:r>
              <a:rPr lang="en-US" b="1" dirty="0">
                <a:solidFill>
                  <a:srgbClr val="FF0000"/>
                </a:solidFill>
                <a:latin typeface="Calibri" panose="020F0502020204030204" pitchFamily="34" charset="0"/>
                <a:cs typeface="Calibri" panose="020F0502020204030204" pitchFamily="34" charset="0"/>
              </a:rPr>
              <a:t> </a:t>
            </a:r>
          </a:p>
          <a:p>
            <a:r>
              <a:rPr lang="en-US" b="1" dirty="0">
                <a:solidFill>
                  <a:srgbClr val="FF0000"/>
                </a:solidFill>
                <a:latin typeface="Calibri" panose="020F0502020204030204" pitchFamily="34" charset="0"/>
                <a:cs typeface="Calibri" panose="020F0502020204030204" pitchFamily="34" charset="0"/>
              </a:rPr>
              <a:t>35 % </a:t>
            </a:r>
            <a:r>
              <a:rPr lang="en-US" b="1" dirty="0" err="1">
                <a:solidFill>
                  <a:srgbClr val="FF0000"/>
                </a:solidFill>
                <a:latin typeface="Calibri" panose="020F0502020204030204" pitchFamily="34" charset="0"/>
                <a:cs typeface="Calibri" panose="020F0502020204030204" pitchFamily="34" charset="0"/>
              </a:rPr>
              <a:t>metadati</a:t>
            </a:r>
            <a:r>
              <a:rPr lang="en-US" b="1" dirty="0">
                <a:solidFill>
                  <a:srgbClr val="FF0000"/>
                </a:solidFill>
                <a:latin typeface="Calibri" panose="020F0502020204030204" pitchFamily="34" charset="0"/>
                <a:cs typeface="Calibri" panose="020F0502020204030204" pitchFamily="34" charset="0"/>
              </a:rPr>
              <a:t> in </a:t>
            </a:r>
            <a:r>
              <a:rPr lang="en-US" b="1" dirty="0" err="1">
                <a:solidFill>
                  <a:srgbClr val="FF0000"/>
                </a:solidFill>
                <a:latin typeface="Calibri" panose="020F0502020204030204" pitchFamily="34" charset="0"/>
                <a:cs typeface="Calibri" panose="020F0502020204030204" pitchFamily="34" charset="0"/>
              </a:rPr>
              <a:t>costruzione</a:t>
            </a:r>
            <a:r>
              <a:rPr lang="en-US" b="1" dirty="0">
                <a:solidFill>
                  <a:srgbClr val="FF0000"/>
                </a:solidFill>
                <a:latin typeface="Calibri" panose="020F0502020204030204" pitchFamily="34" charset="0"/>
                <a:cs typeface="Calibri" panose="020F0502020204030204" pitchFamily="34" charset="0"/>
              </a:rPr>
              <a:t> (TIER III)</a:t>
            </a:r>
          </a:p>
          <a:p>
            <a:r>
              <a:rPr lang="en-US" b="1" dirty="0">
                <a:solidFill>
                  <a:srgbClr val="FF0000"/>
                </a:solidFill>
                <a:latin typeface="Calibri" panose="020F0502020204030204" pitchFamily="34" charset="0"/>
                <a:cs typeface="Calibri" panose="020F0502020204030204" pitchFamily="34" charset="0"/>
              </a:rPr>
              <a:t>24 % </a:t>
            </a:r>
            <a:r>
              <a:rPr lang="en-US" b="1" dirty="0" err="1">
                <a:solidFill>
                  <a:srgbClr val="FF0000"/>
                </a:solidFill>
                <a:latin typeface="Calibri" panose="020F0502020204030204" pitchFamily="34" charset="0"/>
                <a:cs typeface="Calibri" panose="020F0502020204030204" pitchFamily="34" charset="0"/>
              </a:rPr>
              <a:t>prevalentemente</a:t>
            </a:r>
            <a:r>
              <a:rPr lang="en-US" b="1" dirty="0">
                <a:solidFill>
                  <a:srgbClr val="FF0000"/>
                </a:solidFill>
                <a:latin typeface="Calibri" panose="020F0502020204030204" pitchFamily="34" charset="0"/>
                <a:cs typeface="Calibri" panose="020F0502020204030204" pitchFamily="34" charset="0"/>
              </a:rPr>
              <a:t> non </a:t>
            </a:r>
            <a:r>
              <a:rPr lang="en-US" b="1" dirty="0" err="1">
                <a:solidFill>
                  <a:schemeClr val="tx1">
                    <a:lumMod val="65000"/>
                    <a:lumOff val="35000"/>
                  </a:schemeClr>
                </a:solidFill>
                <a:latin typeface="Calibri" panose="020F0502020204030204" pitchFamily="34" charset="0"/>
                <a:cs typeface="Calibri" panose="020F0502020204030204" pitchFamily="34" charset="0"/>
              </a:rPr>
              <a:t>statistici</a:t>
            </a:r>
            <a:r>
              <a:rPr lang="en-US" b="1" dirty="0">
                <a:solidFill>
                  <a:schemeClr val="tx1">
                    <a:lumMod val="65000"/>
                    <a:lumOff val="35000"/>
                  </a:schemeClr>
                </a:solidFill>
                <a:latin typeface="Calibri" panose="020F0502020204030204" pitchFamily="34" charset="0"/>
                <a:cs typeface="Calibri" panose="020F0502020204030204" pitchFamily="34" charset="0"/>
              </a:rPr>
              <a:t> </a:t>
            </a:r>
            <a:r>
              <a:rPr lang="en-US" dirty="0">
                <a:solidFill>
                  <a:schemeClr val="tx1">
                    <a:lumMod val="65000"/>
                    <a:lumOff val="35000"/>
                  </a:schemeClr>
                </a:solidFill>
                <a:latin typeface="Calibri" panose="020F0502020204030204" pitchFamily="34" charset="0"/>
                <a:cs typeface="Calibri" panose="020F0502020204030204" pitchFamily="34" charset="0"/>
              </a:rPr>
              <a:t>(</a:t>
            </a:r>
            <a:r>
              <a:rPr lang="it-IT" dirty="0">
                <a:solidFill>
                  <a:schemeClr val="tx1">
                    <a:lumMod val="65000"/>
                    <a:lumOff val="35000"/>
                  </a:schemeClr>
                </a:solidFill>
                <a:latin typeface="Calibri" panose="020F0502020204030204" pitchFamily="34" charset="0"/>
                <a:cs typeface="Calibri" panose="020F0502020204030204" pitchFamily="34" charset="0"/>
              </a:rPr>
              <a:t>normative, strategie nazionali, mezzi di implementazione delle strategie)</a:t>
            </a:r>
            <a:r>
              <a:rPr lang="en-US" b="1" dirty="0">
                <a:solidFill>
                  <a:srgbClr val="FF0000"/>
                </a:solidFill>
                <a:latin typeface="Calibri" panose="020F0502020204030204" pitchFamily="34" charset="0"/>
                <a:cs typeface="Calibri" panose="020F0502020204030204" pitchFamily="34" charset="0"/>
              </a:rPr>
              <a:t>, </a:t>
            </a:r>
          </a:p>
          <a:p>
            <a:r>
              <a:rPr lang="en-US" b="1" dirty="0">
                <a:solidFill>
                  <a:srgbClr val="FF0000"/>
                </a:solidFill>
                <a:latin typeface="Calibri" panose="020F0502020204030204" pitchFamily="34" charset="0"/>
                <a:cs typeface="Calibri" panose="020F0502020204030204" pitchFamily="34" charset="0"/>
              </a:rPr>
              <a:t>13% </a:t>
            </a:r>
            <a:r>
              <a:rPr lang="en-US" b="1" dirty="0" err="1">
                <a:solidFill>
                  <a:srgbClr val="FF0000"/>
                </a:solidFill>
                <a:latin typeface="Calibri" panose="020F0502020204030204" pitchFamily="34" charset="0"/>
                <a:cs typeface="Calibri" panose="020F0502020204030204" pitchFamily="34" charset="0"/>
              </a:rPr>
              <a:t>meno</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rilevanti</a:t>
            </a:r>
            <a:r>
              <a:rPr lang="en-US" b="1" dirty="0">
                <a:solidFill>
                  <a:srgbClr val="FF0000"/>
                </a:solidFill>
                <a:latin typeface="Calibri" panose="020F0502020204030204" pitchFamily="34" charset="0"/>
                <a:cs typeface="Calibri" panose="020F0502020204030204" pitchFamily="34" charset="0"/>
              </a:rPr>
              <a:t> per </a:t>
            </a:r>
            <a:r>
              <a:rPr lang="en-US" b="1" dirty="0" err="1">
                <a:solidFill>
                  <a:srgbClr val="FF0000"/>
                </a:solidFill>
                <a:latin typeface="Calibri" panose="020F0502020204030204" pitchFamily="34" charset="0"/>
                <a:cs typeface="Calibri" panose="020F0502020204030204" pitchFamily="34" charset="0"/>
              </a:rPr>
              <a:t>il</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nostro</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Paese</a:t>
            </a:r>
            <a:r>
              <a:rPr lang="en-US" b="1" dirty="0">
                <a:solidFill>
                  <a:srgbClr val="FF0000"/>
                </a:solidFill>
                <a:latin typeface="Calibri" panose="020F0502020204030204" pitchFamily="34" charset="0"/>
                <a:cs typeface="Calibri" panose="020F0502020204030204" pitchFamily="34" charset="0"/>
              </a:rPr>
              <a:t> </a:t>
            </a:r>
          </a:p>
          <a:p>
            <a:r>
              <a:rPr lang="en-US" b="1" dirty="0">
                <a:solidFill>
                  <a:srgbClr val="FF0000"/>
                </a:solidFill>
                <a:latin typeface="Calibri" panose="020F0502020204030204" pitchFamily="34" charset="0"/>
                <a:cs typeface="Calibri" panose="020F0502020204030204" pitchFamily="34" charset="0"/>
              </a:rPr>
              <a:t>11% </a:t>
            </a:r>
            <a:r>
              <a:rPr lang="en-US" b="1" dirty="0" err="1">
                <a:solidFill>
                  <a:srgbClr val="FF0000"/>
                </a:solidFill>
                <a:latin typeface="Calibri" panose="020F0502020204030204" pitchFamily="34" charset="0"/>
                <a:cs typeface="Calibri" panose="020F0502020204030204" pitchFamily="34" charset="0"/>
              </a:rPr>
              <a:t>assistenza</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finanziaria</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rivolta</a:t>
            </a:r>
            <a:r>
              <a:rPr lang="en-US" b="1" dirty="0">
                <a:solidFill>
                  <a:srgbClr val="FF0000"/>
                </a:solidFill>
                <a:latin typeface="Calibri" panose="020F0502020204030204" pitchFamily="34" charset="0"/>
                <a:cs typeface="Calibri" panose="020F0502020204030204" pitchFamily="34" charset="0"/>
              </a:rPr>
              <a:t> ad </a:t>
            </a:r>
            <a:r>
              <a:rPr lang="en-US" b="1" dirty="0" err="1">
                <a:solidFill>
                  <a:srgbClr val="FF0000"/>
                </a:solidFill>
                <a:latin typeface="Calibri" panose="020F0502020204030204" pitchFamily="34" charset="0"/>
                <a:cs typeface="Calibri" panose="020F0502020204030204" pitchFamily="34" charset="0"/>
              </a:rPr>
              <a:t>attività</a:t>
            </a:r>
            <a:r>
              <a:rPr lang="en-US" b="1" dirty="0">
                <a:solidFill>
                  <a:srgbClr val="FF0000"/>
                </a:solidFill>
                <a:latin typeface="Calibri" panose="020F0502020204030204" pitchFamily="34" charset="0"/>
                <a:cs typeface="Calibri" panose="020F0502020204030204" pitchFamily="34" charset="0"/>
              </a:rPr>
              <a:t> di </a:t>
            </a:r>
            <a:r>
              <a:rPr lang="en-US" b="1" dirty="0" err="1">
                <a:solidFill>
                  <a:srgbClr val="FF0000"/>
                </a:solidFill>
                <a:latin typeface="Calibri" panose="020F0502020204030204" pitchFamily="34" charset="0"/>
                <a:cs typeface="Calibri" panose="020F0502020204030204" pitchFamily="34" charset="0"/>
              </a:rPr>
              <a:t>cooperazione</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internazionale</a:t>
            </a:r>
            <a:endParaRPr lang="en-US" b="1" dirty="0">
              <a:solidFill>
                <a:srgbClr val="FF0000"/>
              </a:solidFill>
              <a:latin typeface="Calibri" panose="020F0502020204030204" pitchFamily="34" charset="0"/>
              <a:cs typeface="Calibri" panose="020F0502020204030204" pitchFamily="34" charset="0"/>
            </a:endParaRPr>
          </a:p>
          <a:p>
            <a:endParaRPr lang="en-US" dirty="0" smtClean="0">
              <a:solidFill>
                <a:schemeClr val="tx1">
                  <a:lumMod val="65000"/>
                  <a:lumOff val="35000"/>
                </a:schemeClr>
              </a:solidFill>
              <a:latin typeface="Calibri" panose="020F0502020204030204" pitchFamily="34" charset="0"/>
              <a:cs typeface="Calibri" panose="020F0502020204030204" pitchFamily="34" charset="0"/>
            </a:endParaRPr>
          </a:p>
          <a:p>
            <a:pPr algn="just"/>
            <a:r>
              <a:rPr lang="en-US" b="1" dirty="0" err="1" smtClean="0">
                <a:solidFill>
                  <a:schemeClr val="tx1">
                    <a:lumMod val="65000"/>
                    <a:lumOff val="35000"/>
                  </a:schemeClr>
                </a:solidFill>
                <a:latin typeface="Calibri" panose="020F0502020204030204" pitchFamily="34" charset="0"/>
                <a:cs typeface="Calibri" panose="020F0502020204030204" pitchFamily="34" charset="0"/>
              </a:rPr>
              <a:t>Criteri</a:t>
            </a:r>
            <a:endParaRPr lang="en-US" dirty="0" smtClean="0">
              <a:solidFill>
                <a:schemeClr val="tx1">
                  <a:lumMod val="65000"/>
                  <a:lumOff val="35000"/>
                </a:schemeClr>
              </a:solidFill>
              <a:latin typeface="Calibri" panose="020F0502020204030204" pitchFamily="34" charset="0"/>
              <a:cs typeface="Calibri" panose="020F0502020204030204" pitchFamily="34" charset="0"/>
            </a:endParaRPr>
          </a:p>
          <a:p>
            <a:pPr algn="just"/>
            <a:r>
              <a:rPr lang="en-US" dirty="0" err="1" smtClean="0">
                <a:solidFill>
                  <a:schemeClr val="tx1">
                    <a:lumMod val="65000"/>
                    <a:lumOff val="35000"/>
                  </a:schemeClr>
                </a:solidFill>
                <a:latin typeface="Calibri" panose="020F0502020204030204" pitchFamily="34" charset="0"/>
                <a:cs typeface="Calibri" panose="020F0502020204030204" pitchFamily="34" charset="0"/>
              </a:rPr>
              <a:t>Frequenza</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della</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diffusione</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tempestività</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copertura</a:t>
            </a:r>
            <a:r>
              <a:rPr lang="en-US" dirty="0" smtClean="0">
                <a:solidFill>
                  <a:schemeClr val="tx1">
                    <a:lumMod val="65000"/>
                    <a:lumOff val="35000"/>
                  </a:schemeClr>
                </a:solidFill>
                <a:latin typeface="Calibri" panose="020F0502020204030204" pitchFamily="34" charset="0"/>
                <a:cs typeface="Calibri" panose="020F0502020204030204" pitchFamily="34" charset="0"/>
              </a:rPr>
              <a:t> e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comparabiltà</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geografica</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comparabilità</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nel</a:t>
            </a:r>
            <a:r>
              <a:rPr lang="en-US" dirty="0" smtClean="0">
                <a:solidFill>
                  <a:schemeClr val="tx1">
                    <a:lumMod val="65000"/>
                    <a:lumOff val="35000"/>
                  </a:schemeClr>
                </a:solidFill>
                <a:latin typeface="Calibri" panose="020F0502020204030204" pitchFamily="34" charset="0"/>
                <a:cs typeface="Calibri" panose="020F0502020204030204" pitchFamily="34" charset="0"/>
              </a:rPr>
              <a:t> tempo e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lunghezza</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della</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serie</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storica</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trasparenza</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delle</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metodologie</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facilità</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nell’interpretazione</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p>
          <a:p>
            <a:pPr algn="just"/>
            <a:endParaRPr lang="en-US" dirty="0">
              <a:latin typeface="Calibri" panose="020F0502020204030204" pitchFamily="34" charset="0"/>
              <a:cs typeface="Calibri" panose="020F0502020204030204" pitchFamily="34" charset="0"/>
            </a:endParaRPr>
          </a:p>
        </p:txBody>
      </p:sp>
      <p:sp>
        <p:nvSpPr>
          <p:cNvPr id="3" name="Rettangolo 2"/>
          <p:cNvSpPr/>
          <p:nvPr/>
        </p:nvSpPr>
        <p:spPr>
          <a:xfrm>
            <a:off x="821340" y="0"/>
            <a:ext cx="7504336" cy="369332"/>
          </a:xfrm>
          <a:prstGeom prst="rect">
            <a:avLst/>
          </a:prstGeom>
        </p:spPr>
        <p:txBody>
          <a:bodyPr wrap="square">
            <a:spAutoFit/>
          </a:bodyPr>
          <a:lstStyle/>
          <a:p>
            <a:r>
              <a:rPr lang="it-IT" b="1" i="1" dirty="0" err="1" smtClean="0">
                <a:solidFill>
                  <a:schemeClr val="bg1"/>
                </a:solidFill>
              </a:rPr>
              <a:t>Mapping</a:t>
            </a:r>
            <a:r>
              <a:rPr lang="it-IT" b="1" i="1" dirty="0" smtClean="0">
                <a:solidFill>
                  <a:schemeClr val="bg1"/>
                </a:solidFill>
              </a:rPr>
              <a:t>: </a:t>
            </a:r>
            <a:r>
              <a:rPr lang="it-IT" b="1" dirty="0" smtClean="0">
                <a:solidFill>
                  <a:schemeClr val="bg1"/>
                </a:solidFill>
              </a:rPr>
              <a:t>analisi e sviluppi  </a:t>
            </a:r>
            <a:endParaRPr lang="it-IT" b="1" dirty="0">
              <a:solidFill>
                <a:schemeClr val="bg1"/>
              </a:solidFill>
            </a:endParaRPr>
          </a:p>
        </p:txBody>
      </p:sp>
    </p:spTree>
    <p:extLst>
      <p:ext uri="{BB962C8B-B14F-4D97-AF65-F5344CB8AC3E}">
        <p14:creationId xmlns:p14="http://schemas.microsoft.com/office/powerpoint/2010/main" val="4272854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21340" y="0"/>
            <a:ext cx="7504336" cy="369332"/>
          </a:xfrm>
          <a:prstGeom prst="rect">
            <a:avLst/>
          </a:prstGeom>
        </p:spPr>
        <p:txBody>
          <a:bodyPr wrap="square">
            <a:spAutoFit/>
          </a:bodyPr>
          <a:lstStyle/>
          <a:p>
            <a:r>
              <a:rPr lang="it-IT" b="1" i="1" dirty="0" err="1" smtClean="0">
                <a:solidFill>
                  <a:schemeClr val="bg1"/>
                </a:solidFill>
              </a:rPr>
              <a:t>Mapping</a:t>
            </a:r>
            <a:r>
              <a:rPr lang="it-IT" b="1" i="1" dirty="0" smtClean="0">
                <a:solidFill>
                  <a:schemeClr val="bg1"/>
                </a:solidFill>
              </a:rPr>
              <a:t>: </a:t>
            </a:r>
            <a:r>
              <a:rPr lang="it-IT" b="1" dirty="0" smtClean="0">
                <a:solidFill>
                  <a:schemeClr val="bg1"/>
                </a:solidFill>
              </a:rPr>
              <a:t>analisi e sviluppi  </a:t>
            </a:r>
            <a:endParaRPr lang="it-IT" b="1" dirty="0">
              <a:solidFill>
                <a:schemeClr val="bg1"/>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704" t="13918" r="34592" b="4449"/>
          <a:stretch/>
        </p:blipFill>
        <p:spPr bwMode="auto">
          <a:xfrm>
            <a:off x="4816930" y="653142"/>
            <a:ext cx="3488872" cy="544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285" t="13918" r="14286" b="21429"/>
          <a:stretch/>
        </p:blipFill>
        <p:spPr bwMode="auto">
          <a:xfrm>
            <a:off x="587828" y="653142"/>
            <a:ext cx="4156364" cy="2351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575" t="13828" r="14790" b="8015"/>
          <a:stretch/>
        </p:blipFill>
        <p:spPr bwMode="auto">
          <a:xfrm>
            <a:off x="587828" y="3222172"/>
            <a:ext cx="4214434" cy="2873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802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21340" y="0"/>
            <a:ext cx="7504336" cy="369332"/>
          </a:xfrm>
          <a:prstGeom prst="rect">
            <a:avLst/>
          </a:prstGeom>
        </p:spPr>
        <p:txBody>
          <a:bodyPr wrap="square">
            <a:spAutoFit/>
          </a:bodyPr>
          <a:lstStyle/>
          <a:p>
            <a:r>
              <a:rPr lang="it-IT" b="1" i="1" dirty="0" err="1">
                <a:solidFill>
                  <a:schemeClr val="bg1"/>
                </a:solidFill>
              </a:rPr>
              <a:t>Mapping</a:t>
            </a:r>
            <a:r>
              <a:rPr lang="it-IT" b="1" i="1" dirty="0">
                <a:solidFill>
                  <a:schemeClr val="bg1"/>
                </a:solidFill>
              </a:rPr>
              <a:t>: </a:t>
            </a:r>
            <a:r>
              <a:rPr lang="it-IT" b="1" dirty="0" smtClean="0">
                <a:solidFill>
                  <a:schemeClr val="bg1"/>
                </a:solidFill>
              </a:rPr>
              <a:t>analisi </a:t>
            </a:r>
            <a:r>
              <a:rPr lang="it-IT" b="1" dirty="0">
                <a:solidFill>
                  <a:schemeClr val="bg1"/>
                </a:solidFill>
              </a:rPr>
              <a:t>e sviluppi  </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968" y="766732"/>
            <a:ext cx="5062927" cy="5135880"/>
          </a:xfrm>
          <a:prstGeom prst="rect">
            <a:avLst/>
          </a:prstGeom>
        </p:spPr>
      </p:pic>
      <p:sp>
        <p:nvSpPr>
          <p:cNvPr id="5" name="CasellaDiTesto 4"/>
          <p:cNvSpPr txBox="1"/>
          <p:nvPr/>
        </p:nvSpPr>
        <p:spPr>
          <a:xfrm>
            <a:off x="317195" y="766732"/>
            <a:ext cx="3688747" cy="4370427"/>
          </a:xfrm>
          <a:prstGeom prst="rect">
            <a:avLst/>
          </a:prstGeom>
          <a:noFill/>
        </p:spPr>
        <p:txBody>
          <a:bodyPr wrap="square" rtlCol="0">
            <a:spAutoFit/>
          </a:bodyPr>
          <a:lstStyle/>
          <a:p>
            <a:pPr algn="just"/>
            <a:r>
              <a:rPr lang="en-US" b="1" dirty="0" smtClean="0">
                <a:solidFill>
                  <a:srgbClr val="FF0000"/>
                </a:solidFill>
                <a:latin typeface="Calibri" panose="020F0502020204030204" pitchFamily="34" charset="0"/>
                <a:cs typeface="Calibri" panose="020F0502020204030204" pitchFamily="34" charset="0"/>
              </a:rPr>
              <a:t>…. </a:t>
            </a:r>
            <a:r>
              <a:rPr lang="en-US" b="1" dirty="0" err="1" smtClean="0">
                <a:solidFill>
                  <a:srgbClr val="FF0000"/>
                </a:solidFill>
                <a:latin typeface="Calibri" panose="020F0502020204030204" pitchFamily="34" charset="0"/>
                <a:cs typeface="Calibri" panose="020F0502020204030204" pitchFamily="34" charset="0"/>
              </a:rPr>
              <a:t>una</a:t>
            </a:r>
            <a:r>
              <a:rPr lang="en-US" b="1" dirty="0" smtClean="0">
                <a:solidFill>
                  <a:srgbClr val="FF0000"/>
                </a:solidFill>
                <a:latin typeface="Calibri" panose="020F0502020204030204" pitchFamily="34" charset="0"/>
                <a:cs typeface="Calibri" panose="020F0502020204030204" pitchFamily="34" charset="0"/>
              </a:rPr>
              <a:t> </a:t>
            </a:r>
            <a:r>
              <a:rPr lang="en-US" b="1" dirty="0" err="1" smtClean="0">
                <a:solidFill>
                  <a:srgbClr val="FF0000"/>
                </a:solidFill>
                <a:latin typeface="Calibri" panose="020F0502020204030204" pitchFamily="34" charset="0"/>
                <a:cs typeface="Calibri" panose="020F0502020204030204" pitchFamily="34" charset="0"/>
              </a:rPr>
              <a:t>mappatura</a:t>
            </a:r>
            <a:r>
              <a:rPr lang="en-US" b="1" dirty="0" smtClean="0">
                <a:solidFill>
                  <a:srgbClr val="FF0000"/>
                </a:solidFill>
                <a:latin typeface="Calibri" panose="020F0502020204030204" pitchFamily="34" charset="0"/>
                <a:cs typeface="Calibri" panose="020F0502020204030204" pitchFamily="34" charset="0"/>
              </a:rPr>
              <a:t> </a:t>
            </a:r>
            <a:r>
              <a:rPr lang="en-US" b="1" dirty="0" err="1" smtClean="0">
                <a:solidFill>
                  <a:srgbClr val="FF0000"/>
                </a:solidFill>
                <a:latin typeface="Calibri" panose="020F0502020204030204" pitchFamily="34" charset="0"/>
                <a:cs typeface="Calibri" panose="020F0502020204030204" pitchFamily="34" charset="0"/>
              </a:rPr>
              <a:t>integrata</a:t>
            </a:r>
            <a:r>
              <a:rPr lang="en-US" b="1" dirty="0" smtClean="0">
                <a:solidFill>
                  <a:srgbClr val="FF0000"/>
                </a:solidFill>
                <a:latin typeface="Calibri" panose="020F0502020204030204" pitchFamily="34" charset="0"/>
                <a:cs typeface="Calibri" panose="020F0502020204030204" pitchFamily="34" charset="0"/>
              </a:rPr>
              <a:t> </a:t>
            </a:r>
            <a:r>
              <a:rPr lang="en-US" b="1" dirty="0" err="1" smtClean="0">
                <a:solidFill>
                  <a:srgbClr val="FF0000"/>
                </a:solidFill>
                <a:latin typeface="Calibri" panose="020F0502020204030204" pitchFamily="34" charset="0"/>
                <a:cs typeface="Calibri" panose="020F0502020204030204" pitchFamily="34" charset="0"/>
              </a:rPr>
              <a:t>dell’Istat</a:t>
            </a:r>
            <a:r>
              <a:rPr lang="en-US" b="1" dirty="0" smtClean="0">
                <a:solidFill>
                  <a:srgbClr val="FF0000"/>
                </a:solidFill>
                <a:latin typeface="Calibri" panose="020F0502020204030204" pitchFamily="34" charset="0"/>
                <a:cs typeface="Calibri" panose="020F0502020204030204" pitchFamily="34" charset="0"/>
              </a:rPr>
              <a:t>  </a:t>
            </a:r>
            <a:r>
              <a:rPr lang="en-US" b="1" dirty="0" err="1" smtClean="0">
                <a:solidFill>
                  <a:srgbClr val="FF0000"/>
                </a:solidFill>
                <a:latin typeface="Calibri" panose="020F0502020204030204" pitchFamily="34" charset="0"/>
                <a:cs typeface="Calibri" panose="020F0502020204030204" pitchFamily="34" charset="0"/>
              </a:rPr>
              <a:t>insieme</a:t>
            </a:r>
            <a:r>
              <a:rPr lang="en-US" b="1" dirty="0" smtClean="0">
                <a:solidFill>
                  <a:srgbClr val="FF0000"/>
                </a:solidFill>
                <a:latin typeface="Calibri" panose="020F0502020204030204" pitchFamily="34" charset="0"/>
                <a:cs typeface="Calibri" panose="020F0502020204030204" pitchFamily="34" charset="0"/>
              </a:rPr>
              <a:t> con ….</a:t>
            </a:r>
          </a:p>
          <a:p>
            <a:pPr algn="just"/>
            <a:endParaRPr lang="en-US" b="1" dirty="0" smtClean="0">
              <a:solidFill>
                <a:srgbClr val="FF0000"/>
              </a:solidFill>
              <a:latin typeface="Calibri" panose="020F0502020204030204" pitchFamily="34" charset="0"/>
              <a:cs typeface="Calibri" panose="020F0502020204030204" pitchFamily="34" charset="0"/>
            </a:endParaRPr>
          </a:p>
          <a:p>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Ministero</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degli</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Esteri</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e </a:t>
            </a:r>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della</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Cooperazione</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Internazionale</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a:t>
            </a:r>
          </a:p>
          <a:p>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Ministero</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dell’Istruzione</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dell’Università</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e </a:t>
            </a:r>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della</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Ricerca</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a:t>
            </a:r>
          </a:p>
          <a:p>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Ministero</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dell’Ambiente</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e </a:t>
            </a:r>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della</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Tutela</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del </a:t>
            </a:r>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Territorio</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e del Mare</a:t>
            </a:r>
          </a:p>
          <a:p>
            <a:r>
              <a:rPr lang="en-US" sz="1600" dirty="0" smtClean="0">
                <a:solidFill>
                  <a:schemeClr val="tx1">
                    <a:lumMod val="65000"/>
                    <a:lumOff val="35000"/>
                  </a:schemeClr>
                </a:solidFill>
                <a:latin typeface="Calibri" panose="020F0502020204030204" pitchFamily="34" charset="0"/>
                <a:cs typeface="Calibri" panose="020F0502020204030204" pitchFamily="34" charset="0"/>
              </a:rPr>
              <a:t>…</a:t>
            </a:r>
          </a:p>
          <a:p>
            <a:endParaRPr lang="en-US" sz="1600" dirty="0" smtClean="0">
              <a:solidFill>
                <a:schemeClr val="tx1">
                  <a:lumMod val="65000"/>
                  <a:lumOff val="35000"/>
                </a:schemeClr>
              </a:solidFill>
              <a:latin typeface="Calibri" panose="020F0502020204030204" pitchFamily="34" charset="0"/>
              <a:cs typeface="Calibri" panose="020F0502020204030204" pitchFamily="34" charset="0"/>
            </a:endParaRPr>
          </a:p>
          <a:p>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Ispra</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ISS, </a:t>
            </a:r>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Enea</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Crea</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GSE, </a:t>
            </a:r>
          </a:p>
          <a:p>
            <a:r>
              <a:rPr lang="en-US" sz="1600" dirty="0" smtClean="0">
                <a:solidFill>
                  <a:schemeClr val="tx1">
                    <a:lumMod val="65000"/>
                    <a:lumOff val="35000"/>
                  </a:schemeClr>
                </a:solidFill>
                <a:latin typeface="Calibri" panose="020F0502020204030204" pitchFamily="34" charset="0"/>
                <a:cs typeface="Calibri" panose="020F0502020204030204" pitchFamily="34" charset="0"/>
              </a:rPr>
              <a:t>…</a:t>
            </a:r>
          </a:p>
          <a:p>
            <a:endParaRPr lang="en-US" sz="1600" dirty="0" smtClean="0">
              <a:solidFill>
                <a:schemeClr val="tx1">
                  <a:lumMod val="65000"/>
                  <a:lumOff val="35000"/>
                </a:schemeClr>
              </a:solidFill>
              <a:latin typeface="Calibri" panose="020F0502020204030204" pitchFamily="34" charset="0"/>
              <a:cs typeface="Calibri" panose="020F0502020204030204" pitchFamily="34" charset="0"/>
            </a:endParaRPr>
          </a:p>
          <a:p>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Protezione</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Civile</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Banca </a:t>
            </a:r>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d’Italia</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a:t>
            </a:r>
          </a:p>
          <a:p>
            <a:r>
              <a:rPr lang="en-US" sz="1600" dirty="0" smtClean="0">
                <a:solidFill>
                  <a:schemeClr val="tx1">
                    <a:lumMod val="65000"/>
                    <a:lumOff val="35000"/>
                  </a:schemeClr>
                </a:solidFill>
                <a:latin typeface="Calibri" panose="020F0502020204030204" pitchFamily="34" charset="0"/>
                <a:cs typeface="Calibri" panose="020F0502020204030204" pitchFamily="34" charset="0"/>
              </a:rPr>
              <a:t>….</a:t>
            </a:r>
          </a:p>
          <a:p>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Università</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Società</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600" dirty="0" err="1" smtClean="0">
                <a:solidFill>
                  <a:schemeClr val="tx1">
                    <a:lumMod val="65000"/>
                    <a:lumOff val="35000"/>
                  </a:schemeClr>
                </a:solidFill>
                <a:latin typeface="Calibri" panose="020F0502020204030204" pitchFamily="34" charset="0"/>
                <a:cs typeface="Calibri" panose="020F0502020204030204" pitchFamily="34" charset="0"/>
              </a:rPr>
              <a:t>civile</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315430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72518" y="485055"/>
            <a:ext cx="8338457" cy="6063198"/>
          </a:xfrm>
          <a:prstGeom prst="rect">
            <a:avLst/>
          </a:prstGeom>
          <a:noFill/>
        </p:spPr>
        <p:txBody>
          <a:bodyPr wrap="square" rtlCol="0">
            <a:spAutoFit/>
          </a:bodyPr>
          <a:lstStyle/>
          <a:p>
            <a:pPr lvl="0"/>
            <a:r>
              <a:rPr lang="it-IT" b="1" dirty="0" smtClean="0">
                <a:solidFill>
                  <a:srgbClr val="FF0000"/>
                </a:solidFill>
              </a:rPr>
              <a:t>….una mappatura</a:t>
            </a:r>
            <a:r>
              <a:rPr lang="it-IT" dirty="0" smtClean="0">
                <a:solidFill>
                  <a:srgbClr val="FF0000"/>
                </a:solidFill>
              </a:rPr>
              <a:t> metodologicamente consistente, integrata dell’Istat insieme con altri attori </a:t>
            </a:r>
            <a:r>
              <a:rPr lang="it-IT" dirty="0">
                <a:solidFill>
                  <a:srgbClr val="FF0000"/>
                </a:solidFill>
              </a:rPr>
              <a:t>ed</a:t>
            </a:r>
            <a:r>
              <a:rPr lang="it-IT" b="1" dirty="0">
                <a:solidFill>
                  <a:srgbClr val="FF0000"/>
                </a:solidFill>
              </a:rPr>
              <a:t> </a:t>
            </a:r>
            <a:r>
              <a:rPr lang="it-IT" b="1" dirty="0" smtClean="0">
                <a:solidFill>
                  <a:srgbClr val="FF0000"/>
                </a:solidFill>
              </a:rPr>
              <a:t>ancora in </a:t>
            </a:r>
            <a:r>
              <a:rPr lang="it-IT" b="1" dirty="0">
                <a:solidFill>
                  <a:srgbClr val="FF0000"/>
                </a:solidFill>
              </a:rPr>
              <a:t>costruzione </a:t>
            </a:r>
            <a:r>
              <a:rPr lang="it-IT" b="1" dirty="0" smtClean="0">
                <a:solidFill>
                  <a:srgbClr val="FF0000"/>
                </a:solidFill>
              </a:rPr>
              <a:t>….insieme </a:t>
            </a:r>
          </a:p>
          <a:p>
            <a:pPr lvl="0"/>
            <a:endParaRPr lang="it-IT" sz="2000" dirty="0" smtClean="0">
              <a:solidFill>
                <a:srgbClr val="FF0000"/>
              </a:solidFill>
            </a:endParaRPr>
          </a:p>
          <a:p>
            <a:pPr lvl="0"/>
            <a:endParaRPr lang="it-IT" sz="2000" dirty="0">
              <a:solidFill>
                <a:srgbClr val="FF0000"/>
              </a:solidFill>
            </a:endParaRPr>
          </a:p>
          <a:p>
            <a:r>
              <a:rPr lang="it-IT" b="1" dirty="0">
                <a:solidFill>
                  <a:schemeClr val="tx1">
                    <a:lumMod val="65000"/>
                    <a:lumOff val="35000"/>
                  </a:schemeClr>
                </a:solidFill>
              </a:rPr>
              <a:t>Analisi dei gap informativi e priorità </a:t>
            </a:r>
          </a:p>
          <a:p>
            <a:pPr indent="-285750">
              <a:buFont typeface="Wingdings" panose="05000000000000000000" pitchFamily="2" charset="2"/>
              <a:buChar char="§"/>
            </a:pPr>
            <a:r>
              <a:rPr lang="en-US" dirty="0" err="1">
                <a:solidFill>
                  <a:schemeClr val="tx1">
                    <a:lumMod val="65000"/>
                    <a:lumOff val="35000"/>
                  </a:schemeClr>
                </a:solidFill>
              </a:rPr>
              <a:t>Indicatori</a:t>
            </a:r>
            <a:r>
              <a:rPr lang="en-US" dirty="0">
                <a:solidFill>
                  <a:schemeClr val="tx1">
                    <a:lumMod val="65000"/>
                    <a:lumOff val="35000"/>
                  </a:schemeClr>
                </a:solidFill>
              </a:rPr>
              <a:t> </a:t>
            </a:r>
            <a:r>
              <a:rPr lang="en-US" i="1" dirty="0" err="1" smtClean="0">
                <a:solidFill>
                  <a:srgbClr val="FF0000"/>
                </a:solidFill>
              </a:rPr>
              <a:t>prevalentemente</a:t>
            </a:r>
            <a:r>
              <a:rPr lang="en-US" i="1" dirty="0" smtClean="0">
                <a:solidFill>
                  <a:srgbClr val="FF0000"/>
                </a:solidFill>
              </a:rPr>
              <a:t> </a:t>
            </a:r>
            <a:r>
              <a:rPr lang="en-US" i="1" dirty="0" err="1" smtClean="0">
                <a:solidFill>
                  <a:srgbClr val="FF0000"/>
                </a:solidFill>
              </a:rPr>
              <a:t>statistici</a:t>
            </a:r>
            <a:endParaRPr lang="en-US" i="1" dirty="0">
              <a:solidFill>
                <a:srgbClr val="FF0000"/>
              </a:solidFill>
            </a:endParaRPr>
          </a:p>
          <a:p>
            <a:pPr indent="-285750">
              <a:buFont typeface="Wingdings" panose="05000000000000000000" pitchFamily="2" charset="2"/>
              <a:buChar char="§"/>
            </a:pPr>
            <a:r>
              <a:rPr lang="en-US" dirty="0" err="1">
                <a:solidFill>
                  <a:schemeClr val="tx1">
                    <a:lumMod val="65000"/>
                    <a:lumOff val="35000"/>
                  </a:schemeClr>
                </a:solidFill>
              </a:rPr>
              <a:t>Priorità</a:t>
            </a:r>
            <a:r>
              <a:rPr lang="en-US" dirty="0">
                <a:solidFill>
                  <a:schemeClr val="tx1">
                    <a:lumMod val="65000"/>
                    <a:lumOff val="35000"/>
                  </a:schemeClr>
                </a:solidFill>
              </a:rPr>
              <a:t> a </a:t>
            </a:r>
            <a:r>
              <a:rPr lang="en-US" dirty="0" err="1">
                <a:solidFill>
                  <a:schemeClr val="tx1">
                    <a:lumMod val="65000"/>
                    <a:lumOff val="35000"/>
                  </a:schemeClr>
                </a:solidFill>
              </a:rPr>
              <a:t>quelli</a:t>
            </a:r>
            <a:r>
              <a:rPr lang="en-US" dirty="0">
                <a:solidFill>
                  <a:schemeClr val="tx1">
                    <a:lumMod val="65000"/>
                    <a:lumOff val="35000"/>
                  </a:schemeClr>
                </a:solidFill>
              </a:rPr>
              <a:t> </a:t>
            </a:r>
            <a:r>
              <a:rPr lang="en-US" dirty="0" err="1">
                <a:solidFill>
                  <a:schemeClr val="tx1">
                    <a:lumMod val="65000"/>
                    <a:lumOff val="35000"/>
                  </a:schemeClr>
                </a:solidFill>
              </a:rPr>
              <a:t>maggiormente</a:t>
            </a:r>
            <a:r>
              <a:rPr lang="en-US" dirty="0">
                <a:solidFill>
                  <a:schemeClr val="tx1">
                    <a:lumMod val="65000"/>
                    <a:lumOff val="35000"/>
                  </a:schemeClr>
                </a:solidFill>
              </a:rPr>
              <a:t> </a:t>
            </a:r>
            <a:r>
              <a:rPr lang="en-US" dirty="0" err="1">
                <a:solidFill>
                  <a:schemeClr val="tx1">
                    <a:lumMod val="65000"/>
                    <a:lumOff val="35000"/>
                  </a:schemeClr>
                </a:solidFill>
              </a:rPr>
              <a:t>consolidati</a:t>
            </a:r>
            <a:r>
              <a:rPr lang="en-US" dirty="0">
                <a:solidFill>
                  <a:schemeClr val="tx1">
                    <a:lumMod val="65000"/>
                    <a:lumOff val="35000"/>
                  </a:schemeClr>
                </a:solidFill>
              </a:rPr>
              <a:t> (Tier I e II) </a:t>
            </a:r>
            <a:endParaRPr lang="it-IT" dirty="0">
              <a:solidFill>
                <a:schemeClr val="tx1">
                  <a:lumMod val="65000"/>
                  <a:lumOff val="35000"/>
                </a:schemeClr>
              </a:solidFill>
            </a:endParaRPr>
          </a:p>
          <a:p>
            <a:pPr lvl="0"/>
            <a:endParaRPr lang="it-IT" sz="2000" b="1" dirty="0" smtClean="0">
              <a:solidFill>
                <a:schemeClr val="tx1">
                  <a:lumMod val="65000"/>
                  <a:lumOff val="35000"/>
                </a:schemeClr>
              </a:solidFill>
            </a:endParaRPr>
          </a:p>
          <a:p>
            <a:pPr lvl="0"/>
            <a:endParaRPr lang="it-IT" b="1" dirty="0" smtClean="0">
              <a:solidFill>
                <a:schemeClr val="tx1">
                  <a:lumMod val="65000"/>
                  <a:lumOff val="35000"/>
                </a:schemeClr>
              </a:solidFill>
            </a:endParaRPr>
          </a:p>
          <a:p>
            <a:pPr lvl="0"/>
            <a:r>
              <a:rPr lang="it-IT" b="1" dirty="0" smtClean="0">
                <a:solidFill>
                  <a:schemeClr val="tx1">
                    <a:lumMod val="65000"/>
                    <a:lumOff val="35000"/>
                  </a:schemeClr>
                </a:solidFill>
              </a:rPr>
              <a:t>Tematiche in via di sviluppo</a:t>
            </a:r>
            <a:endParaRPr lang="it-IT" b="1" dirty="0">
              <a:solidFill>
                <a:schemeClr val="tx1">
                  <a:lumMod val="65000"/>
                  <a:lumOff val="35000"/>
                </a:schemeClr>
              </a:solidFill>
            </a:endParaRPr>
          </a:p>
          <a:p>
            <a:pPr lvl="0"/>
            <a:endParaRPr lang="it-IT" dirty="0" smtClean="0">
              <a:solidFill>
                <a:schemeClr val="tx1">
                  <a:lumMod val="65000"/>
                  <a:lumOff val="35000"/>
                </a:schemeClr>
              </a:solidFill>
            </a:endParaRPr>
          </a:p>
          <a:p>
            <a:pPr lvl="0"/>
            <a:r>
              <a:rPr lang="it-IT" dirty="0" smtClean="0">
                <a:solidFill>
                  <a:schemeClr val="tx1">
                    <a:lumMod val="65000"/>
                    <a:lumOff val="35000"/>
                  </a:schemeClr>
                </a:solidFill>
              </a:rPr>
              <a:t>Cambiamenti climatici e ambiente, </a:t>
            </a:r>
          </a:p>
          <a:p>
            <a:pPr lvl="0"/>
            <a:r>
              <a:rPr lang="it-IT" dirty="0" smtClean="0">
                <a:solidFill>
                  <a:schemeClr val="tx1">
                    <a:lumMod val="65000"/>
                    <a:lumOff val="35000"/>
                  </a:schemeClr>
                </a:solidFill>
              </a:rPr>
              <a:t>Eventi </a:t>
            </a:r>
            <a:r>
              <a:rPr lang="it-IT" dirty="0">
                <a:solidFill>
                  <a:schemeClr val="tx1">
                    <a:lumMod val="65000"/>
                    <a:lumOff val="35000"/>
                  </a:schemeClr>
                </a:solidFill>
              </a:rPr>
              <a:t>estremi e disastri, </a:t>
            </a:r>
            <a:endParaRPr lang="it-IT" dirty="0" smtClean="0">
              <a:solidFill>
                <a:schemeClr val="tx1">
                  <a:lumMod val="65000"/>
                  <a:lumOff val="35000"/>
                </a:schemeClr>
              </a:solidFill>
            </a:endParaRPr>
          </a:p>
          <a:p>
            <a:pPr lvl="0"/>
            <a:r>
              <a:rPr lang="it-IT" dirty="0" smtClean="0">
                <a:solidFill>
                  <a:schemeClr val="tx1">
                    <a:lumMod val="65000"/>
                    <a:lumOff val="35000"/>
                  </a:schemeClr>
                </a:solidFill>
              </a:rPr>
              <a:t>Cibo </a:t>
            </a:r>
            <a:r>
              <a:rPr lang="it-IT" dirty="0">
                <a:solidFill>
                  <a:schemeClr val="tx1">
                    <a:lumMod val="65000"/>
                    <a:lumOff val="35000"/>
                  </a:schemeClr>
                </a:solidFill>
              </a:rPr>
              <a:t>e suolo, Città </a:t>
            </a:r>
            <a:r>
              <a:rPr lang="it-IT" dirty="0" smtClean="0">
                <a:solidFill>
                  <a:schemeClr val="tx1">
                    <a:lumMod val="65000"/>
                    <a:lumOff val="35000"/>
                  </a:schemeClr>
                </a:solidFill>
              </a:rPr>
              <a:t>….</a:t>
            </a:r>
          </a:p>
          <a:p>
            <a:pPr lvl="0"/>
            <a:endParaRPr lang="it-IT" dirty="0">
              <a:solidFill>
                <a:schemeClr val="tx1">
                  <a:lumMod val="65000"/>
                  <a:lumOff val="35000"/>
                </a:schemeClr>
              </a:solidFill>
            </a:endParaRPr>
          </a:p>
          <a:p>
            <a:pPr lvl="0"/>
            <a:endParaRPr lang="it-IT" sz="1600" dirty="0" smtClean="0">
              <a:solidFill>
                <a:schemeClr val="tx1">
                  <a:lumMod val="65000"/>
                  <a:lumOff val="35000"/>
                </a:schemeClr>
              </a:solidFill>
            </a:endParaRPr>
          </a:p>
          <a:p>
            <a:pPr lvl="0"/>
            <a:endParaRPr lang="it-IT" sz="2000" dirty="0">
              <a:solidFill>
                <a:schemeClr val="tx1">
                  <a:lumMod val="65000"/>
                  <a:lumOff val="35000"/>
                </a:schemeClr>
              </a:solidFill>
            </a:endParaRPr>
          </a:p>
          <a:p>
            <a:endParaRPr lang="it-IT" b="1" i="1" dirty="0" smtClean="0">
              <a:solidFill>
                <a:schemeClr val="tx1">
                  <a:lumMod val="65000"/>
                  <a:lumOff val="35000"/>
                </a:schemeClr>
              </a:solidFill>
            </a:endParaRPr>
          </a:p>
          <a:p>
            <a:r>
              <a:rPr lang="it-IT" b="1" i="1" dirty="0" smtClean="0">
                <a:solidFill>
                  <a:schemeClr val="tx1">
                    <a:lumMod val="65000"/>
                    <a:lumOff val="35000"/>
                  </a:schemeClr>
                </a:solidFill>
              </a:rPr>
              <a:t>No </a:t>
            </a:r>
            <a:r>
              <a:rPr lang="it-IT" b="1" i="1" dirty="0" err="1">
                <a:solidFill>
                  <a:schemeClr val="tx1">
                    <a:lumMod val="65000"/>
                    <a:lumOff val="35000"/>
                  </a:schemeClr>
                </a:solidFill>
              </a:rPr>
              <a:t>one</a:t>
            </a:r>
            <a:r>
              <a:rPr lang="it-IT" b="1" i="1" dirty="0">
                <a:solidFill>
                  <a:schemeClr val="tx1">
                    <a:lumMod val="65000"/>
                    <a:lumOff val="35000"/>
                  </a:schemeClr>
                </a:solidFill>
              </a:rPr>
              <a:t> </a:t>
            </a:r>
            <a:r>
              <a:rPr lang="it-IT" b="1" i="1" dirty="0" err="1">
                <a:solidFill>
                  <a:schemeClr val="tx1">
                    <a:lumMod val="65000"/>
                    <a:lumOff val="35000"/>
                  </a:schemeClr>
                </a:solidFill>
              </a:rPr>
              <a:t>left</a:t>
            </a:r>
            <a:r>
              <a:rPr lang="it-IT" b="1" i="1" dirty="0">
                <a:solidFill>
                  <a:schemeClr val="tx1">
                    <a:lumMod val="65000"/>
                    <a:lumOff val="35000"/>
                  </a:schemeClr>
                </a:solidFill>
              </a:rPr>
              <a:t> </a:t>
            </a:r>
            <a:r>
              <a:rPr lang="it-IT" b="1" i="1" dirty="0" err="1" smtClean="0">
                <a:solidFill>
                  <a:schemeClr val="tx1">
                    <a:lumMod val="65000"/>
                    <a:lumOff val="35000"/>
                  </a:schemeClr>
                </a:solidFill>
              </a:rPr>
              <a:t>behind</a:t>
            </a:r>
            <a:r>
              <a:rPr lang="it-IT" b="1" i="1" dirty="0" smtClean="0">
                <a:solidFill>
                  <a:schemeClr val="tx1">
                    <a:lumMod val="65000"/>
                    <a:lumOff val="35000"/>
                  </a:schemeClr>
                </a:solidFill>
              </a:rPr>
              <a:t>                      </a:t>
            </a:r>
            <a:r>
              <a:rPr lang="it-IT" b="1" dirty="0" smtClean="0">
                <a:solidFill>
                  <a:schemeClr val="tx1">
                    <a:lumMod val="65000"/>
                    <a:lumOff val="35000"/>
                  </a:schemeClr>
                </a:solidFill>
              </a:rPr>
              <a:t>Disaggregazioni : genere</a:t>
            </a:r>
            <a:r>
              <a:rPr lang="it-IT" b="1" dirty="0">
                <a:solidFill>
                  <a:schemeClr val="tx1">
                    <a:lumMod val="65000"/>
                    <a:lumOff val="35000"/>
                  </a:schemeClr>
                </a:solidFill>
              </a:rPr>
              <a:t>, </a:t>
            </a:r>
            <a:r>
              <a:rPr lang="it-IT" b="1" dirty="0" smtClean="0">
                <a:solidFill>
                  <a:schemeClr val="tx1">
                    <a:lumMod val="65000"/>
                    <a:lumOff val="35000"/>
                  </a:schemeClr>
                </a:solidFill>
              </a:rPr>
              <a:t>territorio </a:t>
            </a:r>
            <a:endParaRPr lang="it-IT" b="1" dirty="0">
              <a:solidFill>
                <a:schemeClr val="tx1">
                  <a:lumMod val="65000"/>
                  <a:lumOff val="35000"/>
                </a:schemeClr>
              </a:solidFill>
            </a:endParaRPr>
          </a:p>
          <a:p>
            <a:endParaRPr lang="it-IT" sz="2000" b="1" i="1" dirty="0" smtClean="0">
              <a:solidFill>
                <a:schemeClr val="tx1">
                  <a:lumMod val="65000"/>
                  <a:lumOff val="35000"/>
                </a:schemeClr>
              </a:solidFill>
            </a:endParaRPr>
          </a:p>
          <a:p>
            <a:pPr algn="just"/>
            <a:endParaRPr lang="en-US" sz="2000" b="1" dirty="0" smtClean="0">
              <a:solidFill>
                <a:srgbClr val="FF0000"/>
              </a:solidFill>
            </a:endParaRPr>
          </a:p>
        </p:txBody>
      </p:sp>
      <p:sp>
        <p:nvSpPr>
          <p:cNvPr id="4" name="Rettangolo 3"/>
          <p:cNvSpPr/>
          <p:nvPr/>
        </p:nvSpPr>
        <p:spPr>
          <a:xfrm>
            <a:off x="821340" y="0"/>
            <a:ext cx="7504336" cy="369332"/>
          </a:xfrm>
          <a:prstGeom prst="rect">
            <a:avLst/>
          </a:prstGeom>
        </p:spPr>
        <p:txBody>
          <a:bodyPr wrap="square">
            <a:spAutoFit/>
          </a:bodyPr>
          <a:lstStyle/>
          <a:p>
            <a:r>
              <a:rPr lang="it-IT" b="1" i="1" dirty="0" err="1">
                <a:solidFill>
                  <a:schemeClr val="bg1"/>
                </a:solidFill>
              </a:rPr>
              <a:t>Mapping</a:t>
            </a:r>
            <a:r>
              <a:rPr lang="it-IT" b="1" i="1" dirty="0">
                <a:solidFill>
                  <a:schemeClr val="bg1"/>
                </a:solidFill>
              </a:rPr>
              <a:t>: </a:t>
            </a:r>
            <a:r>
              <a:rPr lang="it-IT" b="1" dirty="0" smtClean="0">
                <a:solidFill>
                  <a:schemeClr val="bg1"/>
                </a:solidFill>
              </a:rPr>
              <a:t>analisi </a:t>
            </a:r>
            <a:r>
              <a:rPr lang="it-IT" b="1" dirty="0">
                <a:solidFill>
                  <a:schemeClr val="bg1"/>
                </a:solidFill>
              </a:rPr>
              <a:t>e sviluppi  </a:t>
            </a:r>
          </a:p>
        </p:txBody>
      </p:sp>
      <p:sp>
        <p:nvSpPr>
          <p:cNvPr id="7" name="Freccia a destra 6"/>
          <p:cNvSpPr/>
          <p:nvPr/>
        </p:nvSpPr>
        <p:spPr>
          <a:xfrm>
            <a:off x="2958767" y="5671504"/>
            <a:ext cx="631371" cy="136071"/>
          </a:xfrm>
          <a:prstGeom prst="rightArrow">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8" name="Picture 2" descr="http://sdghub.com/wp-content/uploads/2016/11/EconomySystem_SDGs-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1390" y="1181490"/>
            <a:ext cx="1882705" cy="1882705"/>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p:cNvPicPr>
            <a:picLocks noChangeAspect="1"/>
          </p:cNvPicPr>
          <p:nvPr/>
        </p:nvPicPr>
        <p:blipFill rotWithShape="1">
          <a:blip r:embed="rId4" cstate="print">
            <a:extLst>
              <a:ext uri="{28A0092B-C50C-407E-A947-70E740481C1C}">
                <a14:useLocalDpi xmlns:a14="http://schemas.microsoft.com/office/drawing/2010/main" val="0"/>
              </a:ext>
            </a:extLst>
          </a:blip>
          <a:srcRect t="4506" b="4506"/>
          <a:stretch/>
        </p:blipFill>
        <p:spPr>
          <a:xfrm>
            <a:off x="4911678" y="3325883"/>
            <a:ext cx="2119277" cy="1490043"/>
          </a:xfrm>
          <a:prstGeom prst="rect">
            <a:avLst/>
          </a:prstGeom>
        </p:spPr>
      </p:pic>
    </p:spTree>
    <p:extLst>
      <p:ext uri="{BB962C8B-B14F-4D97-AF65-F5344CB8AC3E}">
        <p14:creationId xmlns:p14="http://schemas.microsoft.com/office/powerpoint/2010/main" val="2630358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04279" y="1057755"/>
            <a:ext cx="8338457" cy="5324535"/>
          </a:xfrm>
          <a:prstGeom prst="rect">
            <a:avLst/>
          </a:prstGeom>
          <a:noFill/>
        </p:spPr>
        <p:txBody>
          <a:bodyPr wrap="square" rtlCol="0">
            <a:spAutoFit/>
          </a:bodyPr>
          <a:lstStyle/>
          <a:p>
            <a:pPr algn="just"/>
            <a:r>
              <a:rPr lang="en-US" sz="2000" b="1" dirty="0" smtClean="0">
                <a:solidFill>
                  <a:srgbClr val="FF0000"/>
                </a:solidFill>
                <a:latin typeface="Calibri" panose="020F0502020204030204" pitchFamily="34" charset="0"/>
                <a:cs typeface="Calibri" panose="020F0502020204030204" pitchFamily="34" charset="0"/>
              </a:rPr>
              <a:t>Primo </a:t>
            </a:r>
            <a:r>
              <a:rPr lang="en-US" sz="2000" b="1" dirty="0" err="1" smtClean="0">
                <a:solidFill>
                  <a:srgbClr val="FF0000"/>
                </a:solidFill>
                <a:latin typeface="Calibri" panose="020F0502020204030204" pitchFamily="34" charset="0"/>
                <a:cs typeface="Calibri" panose="020F0502020204030204" pitchFamily="34" charset="0"/>
              </a:rPr>
              <a:t>insieme</a:t>
            </a:r>
            <a:r>
              <a:rPr lang="en-US" sz="2000" b="1" dirty="0" smtClean="0">
                <a:solidFill>
                  <a:srgbClr val="FF0000"/>
                </a:solidFill>
                <a:latin typeface="Calibri" panose="020F0502020204030204" pitchFamily="34" charset="0"/>
                <a:cs typeface="Calibri" panose="020F0502020204030204" pitchFamily="34" charset="0"/>
              </a:rPr>
              <a:t> di </a:t>
            </a:r>
            <a:r>
              <a:rPr lang="en-US" sz="2000" b="1" dirty="0" err="1" smtClean="0">
                <a:solidFill>
                  <a:srgbClr val="FF0000"/>
                </a:solidFill>
                <a:latin typeface="Calibri" panose="020F0502020204030204" pitchFamily="34" charset="0"/>
                <a:cs typeface="Calibri" panose="020F0502020204030204" pitchFamily="34" charset="0"/>
              </a:rPr>
              <a:t>indicatori</a:t>
            </a:r>
            <a:r>
              <a:rPr lang="en-US" sz="2000" dirty="0" smtClean="0">
                <a:solidFill>
                  <a:srgbClr val="FF0000"/>
                </a:solidFill>
                <a:latin typeface="Calibri" panose="020F0502020204030204" pitchFamily="34" charset="0"/>
                <a:cs typeface="Calibri" panose="020F0502020204030204" pitchFamily="34" charset="0"/>
              </a:rPr>
              <a:t> </a:t>
            </a:r>
            <a:r>
              <a:rPr lang="en-US" sz="2000" b="1" dirty="0" err="1" smtClean="0">
                <a:solidFill>
                  <a:srgbClr val="FF0000"/>
                </a:solidFill>
                <a:latin typeface="Calibri" panose="020F0502020204030204" pitchFamily="34" charset="0"/>
                <a:cs typeface="Calibri" panose="020F0502020204030204" pitchFamily="34" charset="0"/>
              </a:rPr>
              <a:t>dicembre</a:t>
            </a:r>
            <a:r>
              <a:rPr lang="en-US" sz="2000" b="1" dirty="0" smtClean="0">
                <a:solidFill>
                  <a:srgbClr val="FF0000"/>
                </a:solidFill>
                <a:latin typeface="Calibri" panose="020F0502020204030204" pitchFamily="34" charset="0"/>
                <a:cs typeface="Calibri" panose="020F0502020204030204" pitchFamily="34" charset="0"/>
              </a:rPr>
              <a:t> 2016 </a:t>
            </a:r>
          </a:p>
          <a:p>
            <a:pPr algn="just"/>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Più</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di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novanta</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a:solidFill>
                  <a:schemeClr val="tx1">
                    <a:lumMod val="65000"/>
                    <a:lumOff val="35000"/>
                  </a:schemeClr>
                </a:solidFill>
                <a:latin typeface="Calibri" panose="020F0502020204030204" pitchFamily="34" charset="0"/>
                <a:cs typeface="Calibri" panose="020F0502020204030204" pitchFamily="34" charset="0"/>
              </a:rPr>
              <a:t>relativi</a:t>
            </a:r>
            <a:r>
              <a:rPr lang="en-US" sz="2000" dirty="0">
                <a:solidFill>
                  <a:schemeClr val="tx1">
                    <a:lumMod val="65000"/>
                    <a:lumOff val="35000"/>
                  </a:schemeClr>
                </a:solidFill>
                <a:latin typeface="Calibri" panose="020F0502020204030204" pitchFamily="34" charset="0"/>
                <a:cs typeface="Calibri" panose="020F0502020204030204" pitchFamily="34" charset="0"/>
              </a:rPr>
              <a:t> a 66 </a:t>
            </a:r>
            <a:r>
              <a:rPr lang="en-US" sz="2000" dirty="0" err="1">
                <a:solidFill>
                  <a:schemeClr val="tx1">
                    <a:lumMod val="65000"/>
                    <a:lumOff val="35000"/>
                  </a:schemeClr>
                </a:solidFill>
                <a:latin typeface="Calibri" panose="020F0502020204030204" pitchFamily="34" charset="0"/>
                <a:cs typeface="Calibri" panose="020F0502020204030204" pitchFamily="34" charset="0"/>
              </a:rPr>
              <a:t>indicatori</a:t>
            </a:r>
            <a:r>
              <a:rPr lang="en-US" sz="2000" dirty="0">
                <a:solidFill>
                  <a:schemeClr val="tx1">
                    <a:lumMod val="65000"/>
                    <a:lumOff val="35000"/>
                  </a:schemeClr>
                </a:solidFill>
                <a:latin typeface="Calibri" panose="020F0502020204030204" pitchFamily="34" charset="0"/>
                <a:cs typeface="Calibri" panose="020F0502020204030204" pitchFamily="34" charset="0"/>
              </a:rPr>
              <a:t> </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SDGs</a:t>
            </a:r>
            <a:r>
              <a:rPr lang="en-US" sz="2000" dirty="0">
                <a:solidFill>
                  <a:schemeClr val="tx1">
                    <a:lumMod val="65000"/>
                    <a:lumOff val="35000"/>
                  </a:schemeClr>
                </a:solidFill>
                <a:latin typeface="Calibri" panose="020F0502020204030204" pitchFamily="34" charset="0"/>
                <a:cs typeface="Calibri" panose="020F0502020204030204" pitchFamily="34" charset="0"/>
              </a:rPr>
              <a:t> </a:t>
            </a:r>
            <a:endParaRPr lang="en-US" sz="2000" dirty="0" smtClean="0">
              <a:solidFill>
                <a:schemeClr val="tx1">
                  <a:lumMod val="65000"/>
                  <a:lumOff val="35000"/>
                </a:schemeClr>
              </a:solidFill>
              <a:latin typeface="Calibri" panose="020F0502020204030204" pitchFamily="34" charset="0"/>
              <a:cs typeface="Calibri" panose="020F0502020204030204" pitchFamily="34" charset="0"/>
            </a:endParaRPr>
          </a:p>
          <a:p>
            <a:pPr algn="just"/>
            <a:endParaRPr lang="en-US" sz="2000" b="1" dirty="0" smtClean="0">
              <a:latin typeface="Calibri" panose="020F0502020204030204" pitchFamily="34" charset="0"/>
              <a:cs typeface="Calibri" panose="020F0502020204030204" pitchFamily="34" charset="0"/>
            </a:endParaRPr>
          </a:p>
          <a:p>
            <a:pPr algn="just"/>
            <a:r>
              <a:rPr lang="en-US" sz="2000" b="1" dirty="0" err="1" smtClean="0">
                <a:solidFill>
                  <a:srgbClr val="FF0000"/>
                </a:solidFill>
                <a:latin typeface="Calibri" panose="020F0502020204030204" pitchFamily="34" charset="0"/>
                <a:cs typeface="Calibri" panose="020F0502020204030204" pitchFamily="34" charset="0"/>
              </a:rPr>
              <a:t>Secondo</a:t>
            </a:r>
            <a:r>
              <a:rPr lang="en-US" sz="2000" b="1" dirty="0" smtClean="0">
                <a:solidFill>
                  <a:srgbClr val="FF0000"/>
                </a:solidFill>
                <a:latin typeface="Calibri" panose="020F0502020204030204" pitchFamily="34" charset="0"/>
                <a:cs typeface="Calibri" panose="020F0502020204030204" pitchFamily="34" charset="0"/>
              </a:rPr>
              <a:t> </a:t>
            </a:r>
            <a:r>
              <a:rPr lang="en-US" sz="2000" b="1" dirty="0" err="1" smtClean="0">
                <a:solidFill>
                  <a:srgbClr val="FF0000"/>
                </a:solidFill>
                <a:latin typeface="Calibri" panose="020F0502020204030204" pitchFamily="34" charset="0"/>
                <a:cs typeface="Calibri" panose="020F0502020204030204" pitchFamily="34" charset="0"/>
              </a:rPr>
              <a:t>insieme</a:t>
            </a:r>
            <a:r>
              <a:rPr lang="en-US" sz="2000" b="1" dirty="0" smtClean="0">
                <a:solidFill>
                  <a:srgbClr val="FF0000"/>
                </a:solidFill>
                <a:latin typeface="Calibri" panose="020F0502020204030204" pitchFamily="34" charset="0"/>
                <a:cs typeface="Calibri" panose="020F0502020204030204" pitchFamily="34" charset="0"/>
              </a:rPr>
              <a:t> </a:t>
            </a:r>
            <a:r>
              <a:rPr lang="en-US" sz="2000" b="1" dirty="0" err="1" smtClean="0">
                <a:solidFill>
                  <a:srgbClr val="FF0000"/>
                </a:solidFill>
                <a:latin typeface="Calibri" panose="020F0502020204030204" pitchFamily="34" charset="0"/>
                <a:cs typeface="Calibri" panose="020F0502020204030204" pitchFamily="34" charset="0"/>
              </a:rPr>
              <a:t>di</a:t>
            </a:r>
            <a:r>
              <a:rPr lang="en-US" sz="2000" b="1" dirty="0" smtClean="0">
                <a:solidFill>
                  <a:srgbClr val="FF0000"/>
                </a:solidFill>
                <a:latin typeface="Calibri" panose="020F0502020204030204" pitchFamily="34" charset="0"/>
                <a:cs typeface="Calibri" panose="020F0502020204030204" pitchFamily="34" charset="0"/>
              </a:rPr>
              <a:t> </a:t>
            </a:r>
            <a:r>
              <a:rPr lang="en-US" sz="2000" b="1" dirty="0" err="1" smtClean="0">
                <a:solidFill>
                  <a:srgbClr val="FF0000"/>
                </a:solidFill>
                <a:latin typeface="Calibri" panose="020F0502020204030204" pitchFamily="34" charset="0"/>
                <a:cs typeface="Calibri" panose="020F0502020204030204" pitchFamily="34" charset="0"/>
              </a:rPr>
              <a:t>indicatori</a:t>
            </a:r>
            <a:r>
              <a:rPr lang="en-US" sz="2000" b="1" dirty="0" smtClean="0">
                <a:solidFill>
                  <a:srgbClr val="FF0000"/>
                </a:solidFill>
                <a:latin typeface="Calibri" panose="020F0502020204030204" pitchFamily="34" charset="0"/>
                <a:cs typeface="Calibri" panose="020F0502020204030204" pitchFamily="34" charset="0"/>
              </a:rPr>
              <a:t> </a:t>
            </a:r>
            <a:r>
              <a:rPr lang="en-US" sz="2000" b="1" dirty="0" err="1" smtClean="0">
                <a:solidFill>
                  <a:srgbClr val="FF0000"/>
                </a:solidFill>
                <a:latin typeface="Calibri" panose="020F0502020204030204" pitchFamily="34" charset="0"/>
                <a:cs typeface="Calibri" panose="020F0502020204030204" pitchFamily="34" charset="0"/>
              </a:rPr>
              <a:t>maggio</a:t>
            </a:r>
            <a:r>
              <a:rPr lang="en-US" sz="2000" b="1" dirty="0" smtClean="0">
                <a:solidFill>
                  <a:srgbClr val="FF0000"/>
                </a:solidFill>
                <a:latin typeface="Calibri" panose="020F0502020204030204" pitchFamily="34" charset="0"/>
                <a:cs typeface="Calibri" panose="020F0502020204030204" pitchFamily="34" charset="0"/>
              </a:rPr>
              <a:t> 2017</a:t>
            </a:r>
          </a:p>
          <a:p>
            <a:pPr algn="just"/>
            <a:endParaRPr lang="en-US" sz="2000" dirty="0" smtClean="0">
              <a:latin typeface="Calibri" panose="020F0502020204030204" pitchFamily="34" charset="0"/>
              <a:cs typeface="Calibri" panose="020F0502020204030204" pitchFamily="34" charset="0"/>
            </a:endParaRPr>
          </a:p>
          <a:p>
            <a:pPr algn="just"/>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173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relativi</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 100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SDGs</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p>
          <a:p>
            <a:pPr algn="just"/>
            <a:r>
              <a:rPr lang="en-US" sz="2000" dirty="0" smtClean="0">
                <a:solidFill>
                  <a:schemeClr val="tx1">
                    <a:lumMod val="65000"/>
                    <a:lumOff val="35000"/>
                  </a:schemeClr>
                </a:solidFill>
                <a:latin typeface="Calibri" panose="020F0502020204030204" pitchFamily="34" charset="0"/>
                <a:cs typeface="Calibri" panose="020F0502020204030204" pitchFamily="34" charset="0"/>
              </a:rPr>
              <a:t>48%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si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riferiscono</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ad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di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livello</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I </a:t>
            </a:r>
          </a:p>
          <a:p>
            <a:pPr algn="just"/>
            <a:r>
              <a:rPr lang="en-US" sz="2000" dirty="0" smtClean="0">
                <a:solidFill>
                  <a:schemeClr val="tx1">
                    <a:lumMod val="65000"/>
                    <a:lumOff val="35000"/>
                  </a:schemeClr>
                </a:solidFill>
                <a:latin typeface="Calibri" panose="020F0502020204030204" pitchFamily="34" charset="0"/>
                <a:cs typeface="Calibri" panose="020F0502020204030204" pitchFamily="34" charset="0"/>
              </a:rPr>
              <a:t>36</a:t>
            </a:r>
            <a:r>
              <a:rPr lang="en-US" sz="2000" dirty="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a:solidFill>
                  <a:schemeClr val="tx1">
                    <a:lumMod val="65000"/>
                    <a:lumOff val="35000"/>
                  </a:schemeClr>
                </a:solidFill>
                <a:latin typeface="Calibri" panose="020F0502020204030204" pitchFamily="34" charset="0"/>
                <a:cs typeface="Calibri" panose="020F0502020204030204" pitchFamily="34" charset="0"/>
              </a:rPr>
              <a:t>si</a:t>
            </a:r>
            <a:r>
              <a:rPr lang="en-US" sz="2000" dirty="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a:solidFill>
                  <a:schemeClr val="tx1">
                    <a:lumMod val="65000"/>
                    <a:lumOff val="35000"/>
                  </a:schemeClr>
                </a:solidFill>
                <a:latin typeface="Calibri" panose="020F0502020204030204" pitchFamily="34" charset="0"/>
                <a:cs typeface="Calibri" panose="020F0502020204030204" pitchFamily="34" charset="0"/>
              </a:rPr>
              <a:t>riferiscono</a:t>
            </a:r>
            <a:r>
              <a:rPr lang="en-US" sz="2000" dirty="0">
                <a:solidFill>
                  <a:schemeClr val="tx1">
                    <a:lumMod val="65000"/>
                    <a:lumOff val="35000"/>
                  </a:schemeClr>
                </a:solidFill>
                <a:latin typeface="Calibri" panose="020F0502020204030204" pitchFamily="34" charset="0"/>
                <a:cs typeface="Calibri" panose="020F0502020204030204" pitchFamily="34" charset="0"/>
              </a:rPr>
              <a:t> ad </a:t>
            </a:r>
            <a:r>
              <a:rPr lang="en-US" sz="2000" dirty="0" err="1">
                <a:solidFill>
                  <a:schemeClr val="tx1">
                    <a:lumMod val="65000"/>
                    <a:lumOff val="35000"/>
                  </a:schemeClr>
                </a:solidFill>
                <a:latin typeface="Calibri" panose="020F0502020204030204" pitchFamily="34" charset="0"/>
                <a:cs typeface="Calibri" panose="020F0502020204030204" pitchFamily="34" charset="0"/>
              </a:rPr>
              <a:t>indicatori</a:t>
            </a:r>
            <a:r>
              <a:rPr lang="en-US" sz="2000" dirty="0">
                <a:solidFill>
                  <a:schemeClr val="tx1">
                    <a:lumMod val="65000"/>
                    <a:lumOff val="35000"/>
                  </a:schemeClr>
                </a:solidFill>
                <a:latin typeface="Calibri" panose="020F0502020204030204" pitchFamily="34" charset="0"/>
                <a:cs typeface="Calibri" panose="020F0502020204030204" pitchFamily="34" charset="0"/>
              </a:rPr>
              <a:t> di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livello</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II</a:t>
            </a:r>
          </a:p>
          <a:p>
            <a:pPr algn="just"/>
            <a:r>
              <a:rPr lang="en-US" sz="2000" dirty="0" smtClean="0">
                <a:solidFill>
                  <a:schemeClr val="tx1">
                    <a:lumMod val="65000"/>
                    <a:lumOff val="35000"/>
                  </a:schemeClr>
                </a:solidFill>
                <a:latin typeface="Calibri" panose="020F0502020204030204" pitchFamily="34" charset="0"/>
                <a:cs typeface="Calibri" panose="020F0502020204030204" pitchFamily="34" charset="0"/>
              </a:rPr>
              <a:t>16</a:t>
            </a:r>
            <a:r>
              <a:rPr lang="en-US" sz="2000" dirty="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a:solidFill>
                  <a:schemeClr val="tx1">
                    <a:lumMod val="65000"/>
                    <a:lumOff val="35000"/>
                  </a:schemeClr>
                </a:solidFill>
                <a:latin typeface="Calibri" panose="020F0502020204030204" pitchFamily="34" charset="0"/>
                <a:cs typeface="Calibri" panose="020F0502020204030204" pitchFamily="34" charset="0"/>
              </a:rPr>
              <a:t>si</a:t>
            </a:r>
            <a:r>
              <a:rPr lang="en-US" sz="2000" dirty="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a:solidFill>
                  <a:schemeClr val="tx1">
                    <a:lumMod val="65000"/>
                    <a:lumOff val="35000"/>
                  </a:schemeClr>
                </a:solidFill>
                <a:latin typeface="Calibri" panose="020F0502020204030204" pitchFamily="34" charset="0"/>
                <a:cs typeface="Calibri" panose="020F0502020204030204" pitchFamily="34" charset="0"/>
              </a:rPr>
              <a:t>riferiscono</a:t>
            </a:r>
            <a:r>
              <a:rPr lang="en-US" sz="2000" dirty="0">
                <a:solidFill>
                  <a:schemeClr val="tx1">
                    <a:lumMod val="65000"/>
                    <a:lumOff val="35000"/>
                  </a:schemeClr>
                </a:solidFill>
                <a:latin typeface="Calibri" panose="020F0502020204030204" pitchFamily="34" charset="0"/>
                <a:cs typeface="Calibri" panose="020F0502020204030204" pitchFamily="34" charset="0"/>
              </a:rPr>
              <a:t> ad </a:t>
            </a:r>
            <a:r>
              <a:rPr lang="en-US" sz="2000" dirty="0" err="1">
                <a:solidFill>
                  <a:schemeClr val="tx1">
                    <a:lumMod val="65000"/>
                    <a:lumOff val="35000"/>
                  </a:schemeClr>
                </a:solidFill>
                <a:latin typeface="Calibri" panose="020F0502020204030204" pitchFamily="34" charset="0"/>
                <a:cs typeface="Calibri" panose="020F0502020204030204" pitchFamily="34" charset="0"/>
              </a:rPr>
              <a:t>indicatori</a:t>
            </a:r>
            <a:r>
              <a:rPr lang="en-US" sz="2000" dirty="0">
                <a:solidFill>
                  <a:schemeClr val="tx1">
                    <a:lumMod val="65000"/>
                    <a:lumOff val="35000"/>
                  </a:schemeClr>
                </a:solidFill>
                <a:latin typeface="Calibri" panose="020F0502020204030204" pitchFamily="34" charset="0"/>
                <a:cs typeface="Calibri" panose="020F0502020204030204" pitchFamily="34" charset="0"/>
              </a:rPr>
              <a:t> di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livello</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III</a:t>
            </a:r>
          </a:p>
          <a:p>
            <a:pPr algn="just"/>
            <a:endParaRPr lang="en-US" sz="2000" dirty="0">
              <a:solidFill>
                <a:schemeClr val="tx1">
                  <a:lumMod val="65000"/>
                  <a:lumOff val="35000"/>
                </a:schemeClr>
              </a:solidFill>
              <a:latin typeface="Calibri" panose="020F0502020204030204" pitchFamily="34" charset="0"/>
              <a:cs typeface="Calibri" panose="020F0502020204030204" pitchFamily="34" charset="0"/>
            </a:endParaRPr>
          </a:p>
          <a:p>
            <a:pPr algn="just"/>
            <a:r>
              <a:rPr lang="en-US" sz="2000" dirty="0" smtClean="0">
                <a:solidFill>
                  <a:schemeClr val="tx1">
                    <a:lumMod val="65000"/>
                    <a:lumOff val="35000"/>
                  </a:schemeClr>
                </a:solidFill>
                <a:latin typeface="Calibri" panose="020F0502020204030204" pitchFamily="34" charset="0"/>
                <a:cs typeface="Calibri" panose="020F0502020204030204" pitchFamily="34" charset="0"/>
              </a:rPr>
              <a:t>Per </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36</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diffusi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dicembre</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sono</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stati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effettuati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aggiornamenti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delle</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serie</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temporali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o un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incremento</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delle</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disaggregazioni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p>
          <a:p>
            <a:pPr algn="just"/>
            <a:endParaRPr lang="en-US" sz="2000" dirty="0">
              <a:solidFill>
                <a:schemeClr val="tx1">
                  <a:lumMod val="65000"/>
                  <a:lumOff val="35000"/>
                </a:schemeClr>
              </a:solidFill>
              <a:latin typeface="Calibri" panose="020F0502020204030204" pitchFamily="34" charset="0"/>
              <a:cs typeface="Calibri" panose="020F0502020204030204" pitchFamily="34" charset="0"/>
            </a:endParaRPr>
          </a:p>
          <a:p>
            <a:pPr algn="just"/>
            <a:r>
              <a:rPr lang="en-US" sz="2000" dirty="0" smtClean="0">
                <a:solidFill>
                  <a:schemeClr val="tx1">
                    <a:lumMod val="65000"/>
                    <a:lumOff val="35000"/>
                  </a:schemeClr>
                </a:solidFill>
                <a:latin typeface="Calibri" panose="020F0502020204030204" pitchFamily="34" charset="0"/>
                <a:cs typeface="Calibri" panose="020F0502020204030204" pitchFamily="34" charset="0"/>
              </a:rPr>
              <a:t>36% coincide con </a:t>
            </a:r>
            <a:r>
              <a:rPr lang="en-US" sz="2000" dirty="0" err="1">
                <a:solidFill>
                  <a:schemeClr val="tx1">
                    <a:lumMod val="65000"/>
                    <a:lumOff val="35000"/>
                  </a:schemeClr>
                </a:solidFill>
                <a:latin typeface="Calibri" panose="020F0502020204030204" pitchFamily="34" charset="0"/>
                <a:cs typeface="Calibri" panose="020F0502020204030204" pitchFamily="34" charset="0"/>
              </a:rPr>
              <a:t>quelli</a:t>
            </a:r>
            <a:r>
              <a:rPr lang="en-US" sz="2000" dirty="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a:solidFill>
                  <a:schemeClr val="tx1">
                    <a:lumMod val="65000"/>
                    <a:lumOff val="35000"/>
                  </a:schemeClr>
                </a:solidFill>
                <a:latin typeface="Calibri" panose="020F0502020204030204" pitchFamily="34" charset="0"/>
                <a:cs typeface="Calibri" panose="020F0502020204030204" pitchFamily="34" charset="0"/>
              </a:rPr>
              <a:t>definiti</a:t>
            </a:r>
            <a:r>
              <a:rPr lang="en-US" sz="2000" dirty="0">
                <a:solidFill>
                  <a:schemeClr val="tx1">
                    <a:lumMod val="65000"/>
                    <a:lumOff val="35000"/>
                  </a:schemeClr>
                </a:solidFill>
                <a:latin typeface="Calibri" panose="020F0502020204030204" pitchFamily="34" charset="0"/>
                <a:cs typeface="Calibri" panose="020F0502020204030204" pitchFamily="34" charset="0"/>
              </a:rPr>
              <a:t> in </a:t>
            </a:r>
            <a:r>
              <a:rPr lang="en-US" sz="2000" dirty="0" err="1">
                <a:solidFill>
                  <a:schemeClr val="tx1">
                    <a:lumMod val="65000"/>
                    <a:lumOff val="35000"/>
                  </a:schemeClr>
                </a:solidFill>
                <a:latin typeface="Calibri" panose="020F0502020204030204" pitchFamily="34" charset="0"/>
                <a:cs typeface="Calibri" panose="020F0502020204030204" pitchFamily="34" charset="0"/>
              </a:rPr>
              <a:t>sede</a:t>
            </a:r>
            <a:r>
              <a:rPr lang="en-US" sz="2000" dirty="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internazionale</a:t>
            </a:r>
            <a:endParaRPr lang="en-US" sz="2000" dirty="0" smtClean="0">
              <a:solidFill>
                <a:schemeClr val="tx1">
                  <a:lumMod val="65000"/>
                  <a:lumOff val="35000"/>
                </a:schemeClr>
              </a:solidFill>
              <a:latin typeface="Calibri" panose="020F0502020204030204" pitchFamily="34" charset="0"/>
              <a:cs typeface="Calibri" panose="020F0502020204030204" pitchFamily="34" charset="0"/>
            </a:endParaRPr>
          </a:p>
          <a:p>
            <a:pPr algn="just"/>
            <a:r>
              <a:rPr lang="en-US" sz="2000" dirty="0" smtClean="0">
                <a:solidFill>
                  <a:schemeClr val="tx1">
                    <a:lumMod val="65000"/>
                    <a:lumOff val="35000"/>
                  </a:schemeClr>
                </a:solidFill>
                <a:latin typeface="Calibri" panose="020F0502020204030204" pitchFamily="34" charset="0"/>
                <a:cs typeface="Calibri" panose="020F0502020204030204" pitchFamily="34" charset="0"/>
              </a:rPr>
              <a:t>43%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simili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a:solidFill>
                  <a:schemeClr val="tx1">
                    <a:lumMod val="65000"/>
                    <a:lumOff val="35000"/>
                  </a:schemeClr>
                </a:solidFill>
                <a:latin typeface="Calibri" panose="020F0502020204030204" pitchFamily="34" charset="0"/>
                <a:cs typeface="Calibri" panose="020F0502020204030204" pitchFamily="34" charset="0"/>
              </a:rPr>
              <a:t>o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parziali</a:t>
            </a:r>
            <a:endParaRPr lang="en-US" sz="2000" dirty="0" smtClean="0">
              <a:solidFill>
                <a:schemeClr val="tx1">
                  <a:lumMod val="65000"/>
                  <a:lumOff val="35000"/>
                </a:schemeClr>
              </a:solidFill>
              <a:latin typeface="Calibri" panose="020F0502020204030204" pitchFamily="34" charset="0"/>
              <a:cs typeface="Calibri" panose="020F0502020204030204" pitchFamily="34" charset="0"/>
            </a:endParaRPr>
          </a:p>
          <a:p>
            <a:pPr algn="just"/>
            <a:r>
              <a:rPr lang="en-US" sz="2000" dirty="0" smtClean="0">
                <a:solidFill>
                  <a:schemeClr val="tx1">
                    <a:lumMod val="65000"/>
                    <a:lumOff val="35000"/>
                  </a:schemeClr>
                </a:solidFill>
                <a:latin typeface="Calibri" panose="020F0502020204030204" pitchFamily="34" charset="0"/>
                <a:cs typeface="Calibri" panose="020F0502020204030204" pitchFamily="34" charset="0"/>
              </a:rPr>
              <a:t>21% “</a:t>
            </a:r>
            <a:r>
              <a:rPr lang="en-US" sz="2000" dirty="0">
                <a:solidFill>
                  <a:schemeClr val="tx1">
                    <a:lumMod val="65000"/>
                    <a:lumOff val="35000"/>
                  </a:schemeClr>
                </a:solidFill>
                <a:latin typeface="Calibri" panose="020F0502020204030204" pitchFamily="34" charset="0"/>
                <a:cs typeface="Calibri" panose="020F0502020204030204" pitchFamily="34" charset="0"/>
              </a:rPr>
              <a:t>di </a:t>
            </a:r>
            <a:r>
              <a:rPr lang="en-US" sz="2000" dirty="0" err="1">
                <a:solidFill>
                  <a:schemeClr val="tx1">
                    <a:lumMod val="65000"/>
                    <a:lumOff val="35000"/>
                  </a:schemeClr>
                </a:solidFill>
                <a:latin typeface="Calibri" panose="020F0502020204030204" pitchFamily="34" charset="0"/>
                <a:cs typeface="Calibri" panose="020F0502020204030204" pitchFamily="34" charset="0"/>
              </a:rPr>
              <a:t>contesto</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a:t>
            </a:r>
          </a:p>
          <a:p>
            <a:pPr algn="just"/>
            <a:endParaRPr lang="en-US" sz="2000" dirty="0">
              <a:latin typeface="Calibri" panose="020F0502020204030204" pitchFamily="34" charset="0"/>
              <a:cs typeface="Calibri" panose="020F0502020204030204" pitchFamily="34" charset="0"/>
            </a:endParaRPr>
          </a:p>
        </p:txBody>
      </p:sp>
      <p:sp>
        <p:nvSpPr>
          <p:cNvPr id="4" name="Rettangolo 3"/>
          <p:cNvSpPr/>
          <p:nvPr/>
        </p:nvSpPr>
        <p:spPr>
          <a:xfrm>
            <a:off x="821340" y="0"/>
            <a:ext cx="7504336" cy="369332"/>
          </a:xfrm>
          <a:prstGeom prst="rect">
            <a:avLst/>
          </a:prstGeom>
        </p:spPr>
        <p:txBody>
          <a:bodyPr wrap="square">
            <a:spAutoFit/>
          </a:bodyPr>
          <a:lstStyle/>
          <a:p>
            <a:r>
              <a:rPr lang="it-IT" b="1" dirty="0" smtClean="0">
                <a:solidFill>
                  <a:schemeClr val="bg1"/>
                </a:solidFill>
              </a:rPr>
              <a:t>In concreto …</a:t>
            </a:r>
            <a:endParaRPr lang="it-IT" b="1" dirty="0">
              <a:solidFill>
                <a:schemeClr val="bg1"/>
              </a:solidFill>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3140" y="685799"/>
            <a:ext cx="1794610" cy="1820469"/>
          </a:xfrm>
          <a:prstGeom prst="rect">
            <a:avLst/>
          </a:prstGeom>
        </p:spPr>
      </p:pic>
    </p:spTree>
    <p:extLst>
      <p:ext uri="{BB962C8B-B14F-4D97-AF65-F5344CB8AC3E}">
        <p14:creationId xmlns:p14="http://schemas.microsoft.com/office/powerpoint/2010/main" val="2843988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04278" y="1221527"/>
            <a:ext cx="8338457" cy="4708981"/>
          </a:xfrm>
          <a:prstGeom prst="rect">
            <a:avLst/>
          </a:prstGeom>
          <a:noFill/>
        </p:spPr>
        <p:txBody>
          <a:bodyPr wrap="square" rtlCol="0">
            <a:spAutoFit/>
          </a:bodyPr>
          <a:lstStyle/>
          <a:p>
            <a:pPr algn="just"/>
            <a:endParaRPr lang="en-US" sz="2000" dirty="0">
              <a:solidFill>
                <a:srgbClr val="7030A0"/>
              </a:solidFill>
              <a:latin typeface="Calibri" panose="020F0502020204030204" pitchFamily="34" charset="0"/>
              <a:cs typeface="Calibri" panose="020F0502020204030204" pitchFamily="34" charset="0"/>
            </a:endParaRPr>
          </a:p>
          <a:p>
            <a:pPr algn="just"/>
            <a:r>
              <a:rPr lang="en-US" sz="2000" b="1" dirty="0" smtClean="0">
                <a:solidFill>
                  <a:srgbClr val="FF0000"/>
                </a:solidFill>
                <a:latin typeface="Calibri" panose="020F0502020204030204" pitchFamily="34" charset="0"/>
                <a:cs typeface="Calibri" panose="020F0502020204030204" pitchFamily="34" charset="0"/>
              </a:rPr>
              <a:t>Salute</a:t>
            </a:r>
            <a:r>
              <a:rPr lang="en-US" sz="2000" dirty="0" smtClean="0">
                <a:latin typeface="Calibri" panose="020F0502020204030204" pitchFamily="34" charset="0"/>
                <a:cs typeface="Calibri" panose="020F0502020204030204" pitchFamily="34" charset="0"/>
              </a:rPr>
              <a:t> </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31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per 17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SDG </a:t>
            </a:r>
          </a:p>
          <a:p>
            <a:pPr algn="just"/>
            <a:r>
              <a:rPr lang="en-US" sz="2000" b="1" dirty="0" err="1" smtClean="0">
                <a:solidFill>
                  <a:srgbClr val="FF0000"/>
                </a:solidFill>
                <a:latin typeface="Calibri" panose="020F0502020204030204" pitchFamily="34" charset="0"/>
                <a:cs typeface="Calibri" panose="020F0502020204030204" pitchFamily="34" charset="0"/>
              </a:rPr>
              <a:t>Lavoro</a:t>
            </a:r>
            <a:r>
              <a:rPr lang="en-US" sz="2000" dirty="0" smtClean="0">
                <a:latin typeface="Calibri" panose="020F0502020204030204" pitchFamily="34" charset="0"/>
                <a:cs typeface="Calibri" panose="020F0502020204030204" pitchFamily="34" charset="0"/>
              </a:rPr>
              <a:t> </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20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per 11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SDG </a:t>
            </a:r>
          </a:p>
          <a:p>
            <a:pPr algn="just"/>
            <a:r>
              <a:rPr lang="en-US" sz="2000" b="1" dirty="0" err="1" smtClean="0">
                <a:solidFill>
                  <a:srgbClr val="FF0000"/>
                </a:solidFill>
                <a:latin typeface="Calibri" panose="020F0502020204030204" pitchFamily="34" charset="0"/>
                <a:cs typeface="Calibri" panose="020F0502020204030204" pitchFamily="34" charset="0"/>
              </a:rPr>
              <a:t>Istruzione</a:t>
            </a:r>
            <a:r>
              <a:rPr lang="en-US" sz="2000" dirty="0" smtClean="0">
                <a:latin typeface="Calibri" panose="020F0502020204030204" pitchFamily="34" charset="0"/>
                <a:cs typeface="Calibri" panose="020F0502020204030204" pitchFamily="34" charset="0"/>
              </a:rPr>
              <a:t> </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15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per 7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SDGs </a:t>
            </a:r>
          </a:p>
          <a:p>
            <a:pPr algn="just"/>
            <a:r>
              <a:rPr lang="en-US" sz="2000" b="1" dirty="0" err="1" smtClean="0">
                <a:solidFill>
                  <a:srgbClr val="FF0000"/>
                </a:solidFill>
                <a:latin typeface="Calibri" panose="020F0502020204030204" pitchFamily="34" charset="0"/>
                <a:cs typeface="Calibri" panose="020F0502020204030204" pitchFamily="34" charset="0"/>
              </a:rPr>
              <a:t>Industria</a:t>
            </a:r>
            <a:r>
              <a:rPr lang="en-US" sz="2000" b="1" dirty="0" smtClean="0">
                <a:solidFill>
                  <a:srgbClr val="FF0000"/>
                </a:solidFill>
                <a:latin typeface="Calibri" panose="020F0502020204030204" pitchFamily="34" charset="0"/>
                <a:cs typeface="Calibri" panose="020F0502020204030204" pitchFamily="34" charset="0"/>
              </a:rPr>
              <a:t> </a:t>
            </a:r>
            <a:r>
              <a:rPr lang="en-US" sz="2000" b="1" dirty="0" err="1" smtClean="0">
                <a:solidFill>
                  <a:srgbClr val="FF0000"/>
                </a:solidFill>
                <a:latin typeface="Calibri" panose="020F0502020204030204" pitchFamily="34" charset="0"/>
                <a:cs typeface="Calibri" panose="020F0502020204030204" pitchFamily="34" charset="0"/>
              </a:rPr>
              <a:t>innovazione</a:t>
            </a:r>
            <a:r>
              <a:rPr lang="en-US" sz="2000" b="1" dirty="0" smtClean="0">
                <a:solidFill>
                  <a:srgbClr val="FF0000"/>
                </a:solidFill>
                <a:latin typeface="Calibri" panose="020F0502020204030204" pitchFamily="34" charset="0"/>
                <a:cs typeface="Calibri" panose="020F0502020204030204" pitchFamily="34" charset="0"/>
              </a:rPr>
              <a:t> </a:t>
            </a:r>
            <a:r>
              <a:rPr lang="en-US" sz="2000" b="1" dirty="0" err="1" smtClean="0">
                <a:solidFill>
                  <a:srgbClr val="FF0000"/>
                </a:solidFill>
                <a:latin typeface="Calibri" panose="020F0502020204030204" pitchFamily="34" charset="0"/>
                <a:cs typeface="Calibri" panose="020F0502020204030204" pitchFamily="34" charset="0"/>
              </a:rPr>
              <a:t>ed</a:t>
            </a:r>
            <a:r>
              <a:rPr lang="en-US" sz="2000" b="1" dirty="0" smtClean="0">
                <a:solidFill>
                  <a:srgbClr val="FF0000"/>
                </a:solidFill>
                <a:latin typeface="Calibri" panose="020F0502020204030204" pitchFamily="34" charset="0"/>
                <a:cs typeface="Calibri" panose="020F0502020204030204" pitchFamily="34" charset="0"/>
              </a:rPr>
              <a:t> </a:t>
            </a:r>
            <a:r>
              <a:rPr lang="en-US" sz="2000" b="1" dirty="0" err="1" smtClean="0">
                <a:solidFill>
                  <a:srgbClr val="FF0000"/>
                </a:solidFill>
                <a:latin typeface="Calibri" panose="020F0502020204030204" pitchFamily="34" charset="0"/>
                <a:cs typeface="Calibri" panose="020F0502020204030204" pitchFamily="34" charset="0"/>
              </a:rPr>
              <a:t>infrastrutture</a:t>
            </a:r>
            <a:r>
              <a:rPr lang="en-US" sz="2000" b="1" dirty="0" smtClean="0">
                <a:solidFill>
                  <a:srgbClr val="FF0000"/>
                </a:solidFill>
                <a:latin typeface="Calibri" panose="020F0502020204030204" pitchFamily="34" charset="0"/>
                <a:cs typeface="Calibri" panose="020F0502020204030204" pitchFamily="34" charset="0"/>
              </a:rPr>
              <a:t> </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13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per 8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SDG</a:t>
            </a:r>
          </a:p>
          <a:p>
            <a:pPr algn="just"/>
            <a:endParaRPr lang="en-US" sz="2000" dirty="0">
              <a:solidFill>
                <a:srgbClr val="C00000"/>
              </a:solidFill>
              <a:latin typeface="Calibri" panose="020F0502020204030204" pitchFamily="34" charset="0"/>
              <a:cs typeface="Calibri" panose="020F0502020204030204" pitchFamily="34" charset="0"/>
            </a:endParaRPr>
          </a:p>
          <a:p>
            <a:pPr algn="just"/>
            <a:r>
              <a:rPr lang="en-US" sz="2000" b="1" dirty="0" err="1">
                <a:solidFill>
                  <a:srgbClr val="FF0000"/>
                </a:solidFill>
                <a:latin typeface="Calibri" panose="020F0502020204030204" pitchFamily="34" charset="0"/>
                <a:cs typeface="Calibri" panose="020F0502020204030204" pitchFamily="34" charset="0"/>
              </a:rPr>
              <a:t>Cambiamenti</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climatici</a:t>
            </a:r>
            <a:r>
              <a:rPr lang="en-US" sz="2000" dirty="0">
                <a:solidFill>
                  <a:srgbClr val="C00000"/>
                </a:solidFill>
                <a:latin typeface="Calibri" panose="020F0502020204030204" pitchFamily="34" charset="0"/>
                <a:cs typeface="Calibri" panose="020F0502020204030204" pitchFamily="34" charset="0"/>
              </a:rPr>
              <a:t>: </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solo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a:solidFill>
                  <a:schemeClr val="tx1">
                    <a:lumMod val="65000"/>
                    <a:lumOff val="35000"/>
                  </a:schemeClr>
                </a:solidFill>
                <a:latin typeface="Calibri" panose="020F0502020204030204" pitchFamily="34" charset="0"/>
                <a:cs typeface="Calibri" panose="020F0502020204030204" pitchFamily="34" charset="0"/>
              </a:rPr>
              <a:t>di </a:t>
            </a:r>
            <a:r>
              <a:rPr lang="en-US" sz="2000" dirty="0" err="1">
                <a:solidFill>
                  <a:schemeClr val="tx1">
                    <a:lumMod val="65000"/>
                    <a:lumOff val="35000"/>
                  </a:schemeClr>
                </a:solidFill>
                <a:latin typeface="Calibri" panose="020F0502020204030204" pitchFamily="34" charset="0"/>
                <a:cs typeface="Calibri" panose="020F0502020204030204" pitchFamily="34" charset="0"/>
              </a:rPr>
              <a:t>contesto</a:t>
            </a: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a:p>
            <a:pPr algn="just"/>
            <a:endParaRPr lang="en-US" sz="2000" dirty="0">
              <a:solidFill>
                <a:schemeClr val="tx1">
                  <a:lumMod val="65000"/>
                  <a:lumOff val="35000"/>
                </a:schemeClr>
              </a:solidFill>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r>
              <a:rPr lang="en-US" sz="2000" dirty="0" err="1">
                <a:solidFill>
                  <a:schemeClr val="tx1">
                    <a:lumMod val="65000"/>
                    <a:lumOff val="35000"/>
                  </a:schemeClr>
                </a:solidFill>
                <a:latin typeface="Calibri" panose="020F0502020204030204" pitchFamily="34" charset="0"/>
                <a:cs typeface="Calibri" panose="020F0502020204030204" pitchFamily="34" charset="0"/>
              </a:rPr>
              <a:t>Sono</a:t>
            </a:r>
            <a:r>
              <a:rPr lang="en-US" sz="2000" dirty="0">
                <a:latin typeface="Calibri" panose="020F0502020204030204" pitchFamily="34" charset="0"/>
                <a:cs typeface="Calibri" panose="020F0502020204030204" pitchFamily="34" charset="0"/>
              </a:rPr>
              <a:t> </a:t>
            </a:r>
            <a:r>
              <a:rPr lang="en-US" sz="2000" b="1" dirty="0" smtClean="0">
                <a:solidFill>
                  <a:srgbClr val="FF0000"/>
                </a:solidFill>
                <a:latin typeface="Calibri" panose="020F0502020204030204" pitchFamily="34" charset="0"/>
                <a:cs typeface="Calibri" panose="020F0502020204030204" pitchFamily="34" charset="0"/>
              </a:rPr>
              <a:t>38 </a:t>
            </a:r>
            <a:r>
              <a:rPr lang="en-US" sz="2000" dirty="0" err="1">
                <a:solidFill>
                  <a:schemeClr val="tx1">
                    <a:lumMod val="65000"/>
                    <a:lumOff val="35000"/>
                  </a:schemeClr>
                </a:solidFill>
                <a:latin typeface="Calibri" panose="020F0502020204030204" pitchFamily="34" charset="0"/>
                <a:cs typeface="Calibri" panose="020F0502020204030204" pitchFamily="34" charset="0"/>
              </a:rPr>
              <a:t>gli</a:t>
            </a:r>
            <a:r>
              <a:rPr lang="en-US" sz="2000" dirty="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a:solidFill>
                  <a:schemeClr val="tx1">
                    <a:lumMod val="65000"/>
                    <a:lumOff val="35000"/>
                  </a:schemeClr>
                </a:solidFill>
                <a:latin typeface="Calibri" panose="020F0502020204030204" pitchFamily="34" charset="0"/>
                <a:cs typeface="Calibri" panose="020F0502020204030204" pitchFamily="34" charset="0"/>
              </a:rPr>
              <a:t>indicatori</a:t>
            </a:r>
            <a:r>
              <a:rPr lang="en-US" sz="2000" dirty="0">
                <a:solidFill>
                  <a:schemeClr val="tx1">
                    <a:lumMod val="65000"/>
                    <a:lumOff val="35000"/>
                  </a:schemeClr>
                </a:solidFill>
                <a:latin typeface="Calibri" panose="020F0502020204030204" pitchFamily="34" charset="0"/>
                <a:cs typeface="Calibri" panose="020F0502020204030204" pitchFamily="34" charset="0"/>
              </a:rPr>
              <a:t> </a:t>
            </a:r>
            <a:r>
              <a:rPr lang="en-US" sz="2000" b="1" dirty="0">
                <a:solidFill>
                  <a:srgbClr val="FF0000"/>
                </a:solidFill>
                <a:latin typeface="Calibri" panose="020F0502020204030204" pitchFamily="34" charset="0"/>
                <a:cs typeface="Calibri" panose="020F0502020204030204" pitchFamily="34" charset="0"/>
              </a:rPr>
              <a:t>Bes </a:t>
            </a:r>
            <a:r>
              <a:rPr lang="en-US" sz="2000" dirty="0" err="1">
                <a:solidFill>
                  <a:schemeClr val="tx1">
                    <a:lumMod val="65000"/>
                    <a:lumOff val="35000"/>
                  </a:schemeClr>
                </a:solidFill>
                <a:latin typeface="Calibri" panose="020F0502020204030204" pitchFamily="34" charset="0"/>
                <a:cs typeface="Calibri" panose="020F0502020204030204" pitchFamily="34" charset="0"/>
              </a:rPr>
              <a:t>utilizzati</a:t>
            </a: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a:p>
            <a:pPr algn="just"/>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Quadro</a:t>
            </a:r>
            <a:r>
              <a:rPr lang="en-US" sz="2000" dirty="0" smtClean="0">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integrato</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ed</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arricchito</a:t>
            </a:r>
            <a:r>
              <a:rPr lang="en-US" sz="2000" b="1" dirty="0">
                <a:solidFill>
                  <a:srgbClr val="FF0000"/>
                </a:solidFill>
                <a:latin typeface="Calibri" panose="020F0502020204030204" pitchFamily="34" charset="0"/>
                <a:cs typeface="Calibri" panose="020F0502020204030204" pitchFamily="34" charset="0"/>
              </a:rPr>
              <a:t> </a:t>
            </a:r>
            <a:r>
              <a:rPr lang="en-US" sz="2000" b="1" dirty="0" smtClean="0">
                <a:solidFill>
                  <a:srgbClr val="FF0000"/>
                </a:solidFill>
                <a:latin typeface="Calibri" panose="020F0502020204030204" pitchFamily="34" charset="0"/>
                <a:cs typeface="Calibri" panose="020F0502020204030204" pitchFamily="34" charset="0"/>
              </a:rPr>
              <a:t> </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di </a:t>
            </a:r>
            <a:r>
              <a:rPr lang="en-US" sz="2000" dirty="0" err="1">
                <a:solidFill>
                  <a:schemeClr val="tx1">
                    <a:lumMod val="65000"/>
                    <a:lumOff val="35000"/>
                  </a:schemeClr>
                </a:solidFill>
                <a:latin typeface="Calibri" panose="020F0502020204030204" pitchFamily="34" charset="0"/>
                <a:cs typeface="Calibri" panose="020F0502020204030204" pitchFamily="34" charset="0"/>
              </a:rPr>
              <a:t>informazioni</a:t>
            </a:r>
            <a:r>
              <a:rPr lang="en-US" sz="2000" dirty="0">
                <a:solidFill>
                  <a:schemeClr val="tx1">
                    <a:lumMod val="65000"/>
                    <a:lumOff val="35000"/>
                  </a:schemeClr>
                </a:solidFill>
                <a:latin typeface="Calibri" panose="020F0502020204030204" pitchFamily="34" charset="0"/>
                <a:cs typeface="Calibri" panose="020F0502020204030204" pitchFamily="34" charset="0"/>
              </a:rPr>
              <a:t> </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quantitative</a:t>
            </a:r>
            <a:endParaRPr lang="en-US" sz="2000" b="1" dirty="0" smtClean="0">
              <a:solidFill>
                <a:schemeClr val="tx1">
                  <a:lumMod val="65000"/>
                  <a:lumOff val="35000"/>
                </a:schemeClr>
              </a:solidFill>
              <a:latin typeface="Calibri" panose="020F0502020204030204" pitchFamily="34" charset="0"/>
              <a:cs typeface="Calibri" panose="020F0502020204030204" pitchFamily="34" charset="0"/>
            </a:endParaRPr>
          </a:p>
          <a:p>
            <a:pPr algn="just"/>
            <a:endParaRPr lang="en-US" sz="2000" b="1" dirty="0">
              <a:solidFill>
                <a:srgbClr val="FF0000"/>
              </a:solidFill>
              <a:latin typeface="Calibri" panose="020F0502020204030204" pitchFamily="34" charset="0"/>
              <a:cs typeface="Calibri" panose="020F0502020204030204" pitchFamily="34" charset="0"/>
            </a:endParaRPr>
          </a:p>
          <a:p>
            <a:pPr algn="just"/>
            <a:r>
              <a:rPr lang="en-US" sz="2000" dirty="0">
                <a:solidFill>
                  <a:srgbClr val="C00000"/>
                </a:solidFill>
                <a:latin typeface="Calibri" panose="020F0502020204030204" pitchFamily="34" charset="0"/>
                <a:cs typeface="Calibri" panose="020F0502020204030204" pitchFamily="34" charset="0"/>
                <a:hlinkClick r:id="rId3"/>
              </a:rPr>
              <a:t>http://www.istat.it/it/</a:t>
            </a:r>
            <a:r>
              <a:rPr lang="en-US" sz="2000" dirty="0" err="1">
                <a:solidFill>
                  <a:srgbClr val="C00000"/>
                </a:solidFill>
                <a:latin typeface="Calibri" panose="020F0502020204030204" pitchFamily="34" charset="0"/>
                <a:cs typeface="Calibri" panose="020F0502020204030204" pitchFamily="34" charset="0"/>
                <a:hlinkClick r:id="rId3"/>
              </a:rPr>
              <a:t>benessere</a:t>
            </a:r>
            <a:r>
              <a:rPr lang="en-US" sz="2000" dirty="0">
                <a:solidFill>
                  <a:srgbClr val="C00000"/>
                </a:solidFill>
                <a:latin typeface="Calibri" panose="020F0502020204030204" pitchFamily="34" charset="0"/>
                <a:cs typeface="Calibri" panose="020F0502020204030204" pitchFamily="34" charset="0"/>
                <a:hlinkClick r:id="rId3"/>
              </a:rPr>
              <a:t>-e-</a:t>
            </a:r>
            <a:r>
              <a:rPr lang="en-US" sz="2000" dirty="0" err="1">
                <a:solidFill>
                  <a:srgbClr val="C00000"/>
                </a:solidFill>
                <a:latin typeface="Calibri" panose="020F0502020204030204" pitchFamily="34" charset="0"/>
                <a:cs typeface="Calibri" panose="020F0502020204030204" pitchFamily="34" charset="0"/>
                <a:hlinkClick r:id="rId3"/>
              </a:rPr>
              <a:t>sostenibilità</a:t>
            </a:r>
            <a:r>
              <a:rPr lang="en-US" sz="2000" dirty="0">
                <a:solidFill>
                  <a:srgbClr val="C00000"/>
                </a:solidFill>
                <a:latin typeface="Calibri" panose="020F0502020204030204" pitchFamily="34" charset="0"/>
                <a:cs typeface="Calibri" panose="020F0502020204030204" pitchFamily="34" charset="0"/>
                <a:hlinkClick r:id="rId3"/>
              </a:rPr>
              <a:t>/</a:t>
            </a:r>
            <a:r>
              <a:rPr lang="en-US" sz="2000" dirty="0" err="1">
                <a:solidFill>
                  <a:srgbClr val="C00000"/>
                </a:solidFill>
                <a:latin typeface="Calibri" panose="020F0502020204030204" pitchFamily="34" charset="0"/>
                <a:cs typeface="Calibri" panose="020F0502020204030204" pitchFamily="34" charset="0"/>
                <a:hlinkClick r:id="rId3"/>
              </a:rPr>
              <a:t>obiettivi</a:t>
            </a:r>
            <a:r>
              <a:rPr lang="en-US" sz="2000" dirty="0">
                <a:solidFill>
                  <a:srgbClr val="C00000"/>
                </a:solidFill>
                <a:latin typeface="Calibri" panose="020F0502020204030204" pitchFamily="34" charset="0"/>
                <a:cs typeface="Calibri" panose="020F0502020204030204" pitchFamily="34" charset="0"/>
                <a:hlinkClick r:id="rId3"/>
              </a:rPr>
              <a:t>-di-</a:t>
            </a:r>
            <a:r>
              <a:rPr lang="en-US" sz="2000" dirty="0" err="1">
                <a:solidFill>
                  <a:srgbClr val="C00000"/>
                </a:solidFill>
                <a:latin typeface="Calibri" panose="020F0502020204030204" pitchFamily="34" charset="0"/>
                <a:cs typeface="Calibri" panose="020F0502020204030204" pitchFamily="34" charset="0"/>
                <a:hlinkClick r:id="rId3"/>
              </a:rPr>
              <a:t>sviluppo</a:t>
            </a:r>
            <a:r>
              <a:rPr lang="en-US" sz="2000" dirty="0">
                <a:solidFill>
                  <a:srgbClr val="C00000"/>
                </a:solidFill>
                <a:latin typeface="Calibri" panose="020F0502020204030204" pitchFamily="34" charset="0"/>
                <a:cs typeface="Calibri" panose="020F0502020204030204" pitchFamily="34" charset="0"/>
                <a:hlinkClick r:id="rId3"/>
              </a:rPr>
              <a:t>-</a:t>
            </a:r>
            <a:r>
              <a:rPr lang="en-US" sz="2000" dirty="0" err="1">
                <a:solidFill>
                  <a:srgbClr val="C00000"/>
                </a:solidFill>
                <a:latin typeface="Calibri" panose="020F0502020204030204" pitchFamily="34" charset="0"/>
                <a:cs typeface="Calibri" panose="020F0502020204030204" pitchFamily="34" charset="0"/>
                <a:hlinkClick r:id="rId3"/>
              </a:rPr>
              <a:t>sostenibil</a:t>
            </a:r>
            <a:endParaRPr lang="en-US" sz="2000" dirty="0">
              <a:solidFill>
                <a:srgbClr val="C00000"/>
              </a:solidFill>
              <a:latin typeface="Calibri" panose="020F0502020204030204" pitchFamily="34" charset="0"/>
              <a:cs typeface="Calibri" panose="020F0502020204030204" pitchFamily="34" charset="0"/>
            </a:endParaRPr>
          </a:p>
          <a:p>
            <a:pPr algn="just"/>
            <a:endParaRPr lang="en-US" sz="2000" dirty="0">
              <a:solidFill>
                <a:srgbClr val="C00000"/>
              </a:solidFill>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p:txBody>
      </p:sp>
      <p:sp>
        <p:nvSpPr>
          <p:cNvPr id="4" name="Rettangolo 3"/>
          <p:cNvSpPr/>
          <p:nvPr/>
        </p:nvSpPr>
        <p:spPr>
          <a:xfrm>
            <a:off x="821340" y="0"/>
            <a:ext cx="7504336" cy="369332"/>
          </a:xfrm>
          <a:prstGeom prst="rect">
            <a:avLst/>
          </a:prstGeom>
        </p:spPr>
        <p:txBody>
          <a:bodyPr wrap="square">
            <a:spAutoFit/>
          </a:bodyPr>
          <a:lstStyle/>
          <a:p>
            <a:r>
              <a:rPr lang="it-IT" b="1" dirty="0" smtClean="0">
                <a:solidFill>
                  <a:schemeClr val="bg1"/>
                </a:solidFill>
              </a:rPr>
              <a:t>In concreto …</a:t>
            </a:r>
            <a:endParaRPr lang="it-IT" b="1" dirty="0">
              <a:solidFill>
                <a:schemeClr val="bg1"/>
              </a:solidFill>
            </a:endParaRPr>
          </a:p>
        </p:txBody>
      </p:sp>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3140" y="685799"/>
            <a:ext cx="1794610" cy="1820469"/>
          </a:xfrm>
          <a:prstGeom prst="rect">
            <a:avLst/>
          </a:prstGeom>
        </p:spPr>
      </p:pic>
    </p:spTree>
    <p:extLst>
      <p:ext uri="{BB962C8B-B14F-4D97-AF65-F5344CB8AC3E}">
        <p14:creationId xmlns:p14="http://schemas.microsoft.com/office/powerpoint/2010/main" val="132114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821340" y="0"/>
            <a:ext cx="7504336" cy="369332"/>
          </a:xfrm>
          <a:prstGeom prst="rect">
            <a:avLst/>
          </a:prstGeom>
        </p:spPr>
        <p:txBody>
          <a:bodyPr wrap="square">
            <a:spAutoFit/>
          </a:bodyPr>
          <a:lstStyle/>
          <a:p>
            <a:r>
              <a:rPr lang="it-IT" b="1" dirty="0" smtClean="0">
                <a:solidFill>
                  <a:schemeClr val="bg1"/>
                </a:solidFill>
                <a:cs typeface="Arial"/>
              </a:rPr>
              <a:t>In concreto …</a:t>
            </a:r>
            <a:endParaRPr lang="it-IT" b="1" dirty="0">
              <a:solidFill>
                <a:schemeClr val="bg1"/>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388" t="10816" r="20816" b="10816"/>
          <a:stretch/>
        </p:blipFill>
        <p:spPr bwMode="auto">
          <a:xfrm>
            <a:off x="1160836" y="521736"/>
            <a:ext cx="6825343" cy="55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6059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21340" y="0"/>
            <a:ext cx="7504336" cy="369332"/>
          </a:xfrm>
          <a:prstGeom prst="rect">
            <a:avLst/>
          </a:prstGeom>
        </p:spPr>
        <p:txBody>
          <a:bodyPr wrap="square">
            <a:spAutoFit/>
          </a:bodyPr>
          <a:lstStyle/>
          <a:p>
            <a:r>
              <a:rPr lang="it-IT" b="1" dirty="0" smtClean="0">
                <a:solidFill>
                  <a:schemeClr val="bg1"/>
                </a:solidFill>
                <a:cs typeface="Arial"/>
              </a:rPr>
              <a:t>In concreto …</a:t>
            </a:r>
            <a:endParaRPr lang="it-IT" b="1" dirty="0">
              <a:solidFill>
                <a:schemeClr val="bg1"/>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572" t="14898" r="46020" b="19796"/>
          <a:stretch/>
        </p:blipFill>
        <p:spPr bwMode="auto">
          <a:xfrm>
            <a:off x="511628" y="718526"/>
            <a:ext cx="4211677" cy="485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8980" t="43959" r="46939" b="12259"/>
          <a:stretch/>
        </p:blipFill>
        <p:spPr bwMode="auto">
          <a:xfrm>
            <a:off x="4689848" y="979712"/>
            <a:ext cx="4053890" cy="3254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952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16538" y="542230"/>
            <a:ext cx="5611776" cy="1815882"/>
          </a:xfrm>
          <a:prstGeom prst="rect">
            <a:avLst/>
          </a:prstGeom>
          <a:noFill/>
        </p:spPr>
        <p:txBody>
          <a:bodyPr wrap="square" rtlCol="0">
            <a:spAutoFit/>
          </a:bodyPr>
          <a:lstStyle/>
          <a:p>
            <a:r>
              <a:rPr lang="it-IT" sz="1600" dirty="0" smtClean="0">
                <a:solidFill>
                  <a:schemeClr val="tx1">
                    <a:lumMod val="65000"/>
                    <a:lumOff val="35000"/>
                  </a:schemeClr>
                </a:solidFill>
                <a:latin typeface="Calibri" panose="020F0502020204030204" pitchFamily="34" charset="0"/>
                <a:cs typeface="Calibri" panose="020F0502020204030204" pitchFamily="34" charset="0"/>
              </a:rPr>
              <a:t>Nome dell’indicatore, Fonte (Istat, altre istituzioni nazionali, organismi internazionali)</a:t>
            </a:r>
          </a:p>
          <a:p>
            <a:pPr marL="285750" indent="-285750">
              <a:buFont typeface="Arial" panose="020B0604020202020204" pitchFamily="34" charset="0"/>
              <a:buChar char="•"/>
            </a:pPr>
            <a:r>
              <a:rPr lang="it-IT" sz="1600" dirty="0" smtClean="0">
                <a:solidFill>
                  <a:schemeClr val="tx1">
                    <a:lumMod val="65000"/>
                    <a:lumOff val="35000"/>
                  </a:schemeClr>
                </a:solidFill>
                <a:latin typeface="Calibri" panose="020F0502020204030204" pitchFamily="34" charset="0"/>
                <a:cs typeface="Calibri" panose="020F0502020204030204" pitchFamily="34" charset="0"/>
              </a:rPr>
              <a:t>Nome dell’indagine, </a:t>
            </a:r>
            <a:r>
              <a:rPr lang="it-IT" sz="1600" dirty="0" err="1" smtClean="0">
                <a:solidFill>
                  <a:schemeClr val="tx1">
                    <a:lumMod val="65000"/>
                    <a:lumOff val="35000"/>
                  </a:schemeClr>
                </a:solidFill>
                <a:latin typeface="Calibri" panose="020F0502020204030204" pitchFamily="34" charset="0"/>
                <a:cs typeface="Calibri" panose="020F0502020204030204" pitchFamily="34" charset="0"/>
              </a:rPr>
              <a:t>Sistan</a:t>
            </a:r>
            <a:r>
              <a:rPr lang="it-IT" sz="1600" dirty="0" smtClean="0">
                <a:solidFill>
                  <a:schemeClr val="tx1">
                    <a:lumMod val="65000"/>
                    <a:lumOff val="35000"/>
                  </a:schemeClr>
                </a:solidFill>
                <a:latin typeface="Calibri" panose="020F0502020204030204" pitchFamily="34" charset="0"/>
                <a:cs typeface="Calibri" panose="020F0502020204030204" pitchFamily="34" charset="0"/>
              </a:rPr>
              <a:t> o no</a:t>
            </a:r>
          </a:p>
          <a:p>
            <a:pPr marL="285750" indent="-285750">
              <a:buFont typeface="Arial" panose="020B0604020202020204" pitchFamily="34" charset="0"/>
              <a:buChar char="•"/>
            </a:pPr>
            <a:r>
              <a:rPr lang="it-IT" sz="1600" dirty="0" smtClean="0">
                <a:solidFill>
                  <a:schemeClr val="tx1">
                    <a:lumMod val="65000"/>
                    <a:lumOff val="35000"/>
                  </a:schemeClr>
                </a:solidFill>
                <a:latin typeface="Calibri" panose="020F0502020204030204" pitchFamily="34" charset="0"/>
                <a:cs typeface="Calibri" panose="020F0502020204030204" pitchFamily="34" charset="0"/>
              </a:rPr>
              <a:t>Possibile legame con gli indicatori BES </a:t>
            </a:r>
          </a:p>
          <a:p>
            <a:pPr marL="285750" indent="-285750">
              <a:buFont typeface="Arial" panose="020B0604020202020204" pitchFamily="34" charset="0"/>
              <a:buChar char="•"/>
            </a:pPr>
            <a:r>
              <a:rPr lang="it-IT" sz="1600" dirty="0" smtClean="0">
                <a:solidFill>
                  <a:schemeClr val="tx1">
                    <a:lumMod val="65000"/>
                    <a:lumOff val="35000"/>
                  </a:schemeClr>
                </a:solidFill>
                <a:latin typeface="Calibri" panose="020F0502020204030204" pitchFamily="34" charset="0"/>
                <a:cs typeface="Calibri" panose="020F0502020204030204" pitchFamily="34" charset="0"/>
              </a:rPr>
              <a:t>Descrizione dell’indicatore</a:t>
            </a:r>
          </a:p>
          <a:p>
            <a:pPr marL="285750" indent="-285750">
              <a:buFont typeface="Arial" panose="020B0604020202020204" pitchFamily="34" charset="0"/>
              <a:buChar char="•"/>
            </a:pPr>
            <a:r>
              <a:rPr lang="it-IT" sz="1600" dirty="0" smtClean="0">
                <a:solidFill>
                  <a:schemeClr val="tx1">
                    <a:lumMod val="65000"/>
                    <a:lumOff val="35000"/>
                  </a:schemeClr>
                </a:solidFill>
                <a:latin typeface="Calibri" panose="020F0502020204030204" pitchFamily="34" charset="0"/>
                <a:cs typeface="Calibri" panose="020F0502020204030204" pitchFamily="34" charset="0"/>
              </a:rPr>
              <a:t>Tassonomia dell’indicatore (Identico, Simile o Parziale, Di contesto)</a:t>
            </a:r>
            <a:endParaRPr lang="it-IT" sz="16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 name="Rettangolo 6"/>
          <p:cNvSpPr/>
          <p:nvPr/>
        </p:nvSpPr>
        <p:spPr>
          <a:xfrm>
            <a:off x="821340" y="0"/>
            <a:ext cx="7504336" cy="369332"/>
          </a:xfrm>
          <a:prstGeom prst="rect">
            <a:avLst/>
          </a:prstGeom>
        </p:spPr>
        <p:txBody>
          <a:bodyPr wrap="square">
            <a:spAutoFit/>
          </a:bodyPr>
          <a:lstStyle/>
          <a:p>
            <a:r>
              <a:rPr lang="it-IT" b="1" dirty="0" smtClean="0">
                <a:solidFill>
                  <a:schemeClr val="bg1"/>
                </a:solidFill>
                <a:cs typeface="Arial"/>
              </a:rPr>
              <a:t>In concreto …</a:t>
            </a:r>
            <a:endParaRPr lang="it-IT" b="1" dirty="0">
              <a:solidFill>
                <a:schemeClr val="bg1"/>
              </a:solidFill>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795" t="17020" r="36674" b="18980"/>
          <a:stretch/>
        </p:blipFill>
        <p:spPr bwMode="auto">
          <a:xfrm>
            <a:off x="602647" y="816428"/>
            <a:ext cx="2481748" cy="34794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1939" t="21592" r="4184" b="20776"/>
          <a:stretch/>
        </p:blipFill>
        <p:spPr bwMode="auto">
          <a:xfrm>
            <a:off x="3303626" y="2573556"/>
            <a:ext cx="5350113" cy="357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39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21340" y="0"/>
            <a:ext cx="7504336" cy="369332"/>
          </a:xfrm>
          <a:prstGeom prst="rect">
            <a:avLst/>
          </a:prstGeom>
        </p:spPr>
        <p:txBody>
          <a:bodyPr wrap="square">
            <a:spAutoFit/>
          </a:bodyPr>
          <a:lstStyle/>
          <a:p>
            <a:r>
              <a:rPr lang="it-IT" b="1" dirty="0">
                <a:solidFill>
                  <a:schemeClr val="bg1"/>
                </a:solidFill>
                <a:cs typeface="Arial"/>
              </a:rPr>
              <a:t>In concreto …</a:t>
            </a:r>
            <a:endParaRPr lang="it-IT" b="1" dirty="0">
              <a:solidFill>
                <a:schemeClr val="bg1"/>
              </a:solidFill>
            </a:endParaRPr>
          </a:p>
        </p:txBody>
      </p:sp>
      <p:grpSp>
        <p:nvGrpSpPr>
          <p:cNvPr id="4" name="Gruppo 3"/>
          <p:cNvGrpSpPr/>
          <p:nvPr/>
        </p:nvGrpSpPr>
        <p:grpSpPr>
          <a:xfrm>
            <a:off x="4227555" y="3904619"/>
            <a:ext cx="4600760" cy="1964937"/>
            <a:chOff x="1948141" y="3775286"/>
            <a:chExt cx="6113736" cy="2862810"/>
          </a:xfrm>
        </p:grpSpPr>
        <p:graphicFrame>
          <p:nvGraphicFramePr>
            <p:cNvPr id="5" name="Grafico 4"/>
            <p:cNvGraphicFramePr>
              <a:graphicFrameLocks/>
            </p:cNvGraphicFramePr>
            <p:nvPr>
              <p:extLst>
                <p:ext uri="{D42A27DB-BD31-4B8C-83A1-F6EECF244321}">
                  <p14:modId xmlns:p14="http://schemas.microsoft.com/office/powerpoint/2010/main" val="628472466"/>
                </p:ext>
              </p:extLst>
            </p:nvPr>
          </p:nvGraphicFramePr>
          <p:xfrm>
            <a:off x="1958009" y="4140440"/>
            <a:ext cx="6103868" cy="2497656"/>
          </p:xfrm>
          <a:graphic>
            <a:graphicData uri="http://schemas.openxmlformats.org/drawingml/2006/chart">
              <c:chart xmlns:c="http://schemas.openxmlformats.org/drawingml/2006/chart" xmlns:r="http://schemas.openxmlformats.org/officeDocument/2006/relationships" r:id="rId3"/>
            </a:graphicData>
          </a:graphic>
        </p:graphicFrame>
        <p:sp>
          <p:nvSpPr>
            <p:cNvPr id="6" name="Rettangolo 5"/>
            <p:cNvSpPr/>
            <p:nvPr/>
          </p:nvSpPr>
          <p:spPr>
            <a:xfrm>
              <a:off x="1948141" y="3775286"/>
              <a:ext cx="6112494" cy="381152"/>
            </a:xfrm>
            <a:prstGeom prst="rect">
              <a:avLst/>
            </a:prstGeom>
          </p:spPr>
          <p:txBody>
            <a:bodyPr wrap="square">
              <a:spAutoFit/>
            </a:bodyPr>
            <a:lstStyle/>
            <a:p>
              <a:r>
                <a:rPr lang="it-IT" sz="1100" b="1" dirty="0" smtClean="0">
                  <a:solidFill>
                    <a:schemeClr val="tx1">
                      <a:lumMod val="65000"/>
                      <a:lumOff val="35000"/>
                    </a:schemeClr>
                  </a:solidFill>
                </a:rPr>
                <a:t>Incidenza di povertà assoluta individuale</a:t>
              </a:r>
              <a:endParaRPr lang="it-IT" sz="1100" b="1" dirty="0">
                <a:solidFill>
                  <a:schemeClr val="tx1">
                    <a:lumMod val="65000"/>
                    <a:lumOff val="35000"/>
                  </a:schemeClr>
                </a:solidFill>
              </a:endParaRPr>
            </a:p>
          </p:txBody>
        </p:sp>
      </p:grpSp>
      <p:grpSp>
        <p:nvGrpSpPr>
          <p:cNvPr id="7" name="Gruppo 6"/>
          <p:cNvGrpSpPr/>
          <p:nvPr/>
        </p:nvGrpSpPr>
        <p:grpSpPr>
          <a:xfrm>
            <a:off x="47441" y="570415"/>
            <a:ext cx="5134159" cy="2586442"/>
            <a:chOff x="565866" y="83513"/>
            <a:chExt cx="7494768" cy="3372324"/>
          </a:xfrm>
        </p:grpSpPr>
        <p:graphicFrame>
          <p:nvGraphicFramePr>
            <p:cNvPr id="8" name="Grafico 7"/>
            <p:cNvGraphicFramePr>
              <a:graphicFrameLocks/>
            </p:cNvGraphicFramePr>
            <p:nvPr>
              <p:extLst>
                <p:ext uri="{D42A27DB-BD31-4B8C-83A1-F6EECF244321}">
                  <p14:modId xmlns:p14="http://schemas.microsoft.com/office/powerpoint/2010/main" val="1188453709"/>
                </p:ext>
              </p:extLst>
            </p:nvPr>
          </p:nvGraphicFramePr>
          <p:xfrm>
            <a:off x="782963" y="429205"/>
            <a:ext cx="6749912" cy="3026632"/>
          </p:xfrm>
          <a:graphic>
            <a:graphicData uri="http://schemas.openxmlformats.org/drawingml/2006/chart">
              <c:chart xmlns:c="http://schemas.openxmlformats.org/drawingml/2006/chart" xmlns:r="http://schemas.openxmlformats.org/officeDocument/2006/relationships" r:id="rId4"/>
            </a:graphicData>
          </a:graphic>
        </p:graphicFrame>
        <p:sp>
          <p:nvSpPr>
            <p:cNvPr id="9" name="CasellaDiTesto 3"/>
            <p:cNvSpPr txBox="1"/>
            <p:nvPr/>
          </p:nvSpPr>
          <p:spPr>
            <a:xfrm>
              <a:off x="565866" y="83513"/>
              <a:ext cx="7494768" cy="28194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it-IT" b="1" dirty="0">
                  <a:solidFill>
                    <a:schemeClr val="tx1">
                      <a:lumMod val="65000"/>
                      <a:lumOff val="35000"/>
                    </a:schemeClr>
                  </a:solidFill>
                </a:rPr>
                <a:t>Tasso di crescita annuale del PIL reale per abitante</a:t>
              </a:r>
            </a:p>
          </p:txBody>
        </p:sp>
      </p:grpSp>
      <p:graphicFrame>
        <p:nvGraphicFramePr>
          <p:cNvPr id="10" name="Grafico 9"/>
          <p:cNvGraphicFramePr>
            <a:graphicFrameLocks/>
          </p:cNvGraphicFramePr>
          <p:nvPr>
            <p:extLst>
              <p:ext uri="{D42A27DB-BD31-4B8C-83A1-F6EECF244321}">
                <p14:modId xmlns:p14="http://schemas.microsoft.com/office/powerpoint/2010/main" val="1475312061"/>
              </p:ext>
            </p:extLst>
          </p:nvPr>
        </p:nvGraphicFramePr>
        <p:xfrm>
          <a:off x="4987165" y="1355546"/>
          <a:ext cx="3928235" cy="18376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fico 10"/>
          <p:cNvGraphicFramePr>
            <a:graphicFrameLocks/>
          </p:cNvGraphicFramePr>
          <p:nvPr>
            <p:extLst>
              <p:ext uri="{D42A27DB-BD31-4B8C-83A1-F6EECF244321}">
                <p14:modId xmlns:p14="http://schemas.microsoft.com/office/powerpoint/2010/main" val="980344889"/>
              </p:ext>
            </p:extLst>
          </p:nvPr>
        </p:nvGraphicFramePr>
        <p:xfrm>
          <a:off x="163286" y="3690257"/>
          <a:ext cx="3984171" cy="227029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07880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29" y="2048699"/>
            <a:ext cx="2586792" cy="1995771"/>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281" y="3769858"/>
            <a:ext cx="4221159" cy="176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4189485" y="1657290"/>
            <a:ext cx="4790742" cy="646331"/>
          </a:xfrm>
          <a:prstGeom prst="rect">
            <a:avLst/>
          </a:prstGeom>
        </p:spPr>
        <p:txBody>
          <a:bodyPr wrap="square">
            <a:spAutoFit/>
          </a:bodyPr>
          <a:lstStyle/>
          <a:p>
            <a:pPr marL="342900" indent="-342900">
              <a:buFont typeface="Arial" panose="020B0604020202020204" pitchFamily="34"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Inter-Agency and Expert Group on Sustainable Development Goal Indicators </a:t>
            </a:r>
            <a:endParaRPr lang="it-IT"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 name="Rettangolo 5"/>
          <p:cNvSpPr/>
          <p:nvPr/>
        </p:nvSpPr>
        <p:spPr>
          <a:xfrm>
            <a:off x="4165707" y="2446419"/>
            <a:ext cx="4814520" cy="1200329"/>
          </a:xfrm>
          <a:prstGeom prst="rect">
            <a:avLst/>
          </a:prstGeom>
        </p:spPr>
        <p:txBody>
          <a:bodyPr wrap="square">
            <a:spAutoFit/>
          </a:bodyPr>
          <a:lstStyle/>
          <a:p>
            <a:pPr marL="342900" indent="-342900">
              <a:buFont typeface="Arial" panose="020B0604020202020204" pitchFamily="34"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High-level Group for Partnership, Coordination and Capacity -Building for Statistics for the 2030 Agenda for Sustainable Development </a:t>
            </a:r>
            <a:endParaRPr lang="it-IT"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8" name="Picture 1" descr="Q:\UN Logo &amp; UNECE Logo\New UNECE\UNECE logo FOR ALL OTHER USES\UNECE Logo Landscape-blue-no background-vect.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3053" y="4462818"/>
            <a:ext cx="1891264" cy="511606"/>
          </a:xfrm>
          <a:prstGeom prst="rect">
            <a:avLst/>
          </a:prstGeom>
          <a:noFill/>
          <a:ln>
            <a:noFill/>
          </a:ln>
        </p:spPr>
      </p:pic>
      <p:sp>
        <p:nvSpPr>
          <p:cNvPr id="9" name="Rettangolo 8"/>
          <p:cNvSpPr/>
          <p:nvPr/>
        </p:nvSpPr>
        <p:spPr>
          <a:xfrm>
            <a:off x="5949644" y="5005293"/>
            <a:ext cx="3030583" cy="646331"/>
          </a:xfrm>
          <a:prstGeom prst="rect">
            <a:avLst/>
          </a:prstGeom>
        </p:spPr>
        <p:txBody>
          <a:bodyPr wrap="square">
            <a:spAutoFit/>
          </a:bodyPr>
          <a:lstStyle/>
          <a:p>
            <a:pPr algn="ctr"/>
            <a:r>
              <a:rPr lang="en-GB" b="1" dirty="0">
                <a:solidFill>
                  <a:schemeClr val="tx2">
                    <a:lumMod val="60000"/>
                    <a:lumOff val="40000"/>
                  </a:schemeClr>
                </a:solidFill>
                <a:latin typeface="Calibri" panose="020F0502020204030204" pitchFamily="34" charset="0"/>
                <a:cs typeface="Calibri" panose="020F0502020204030204" pitchFamily="34" charset="0"/>
              </a:rPr>
              <a:t>Conference of European Statisticians (CES)</a:t>
            </a:r>
            <a:endParaRPr lang="it-IT" b="1" dirty="0">
              <a:solidFill>
                <a:schemeClr val="tx2">
                  <a:lumMod val="60000"/>
                  <a:lumOff val="40000"/>
                </a:schemeClr>
              </a:solidFill>
              <a:latin typeface="Calibri" panose="020F0502020204030204" pitchFamily="34" charset="0"/>
              <a:cs typeface="Calibri" panose="020F0502020204030204" pitchFamily="34" charset="0"/>
            </a:endParaRPr>
          </a:p>
        </p:txBody>
      </p:sp>
      <p:pic>
        <p:nvPicPr>
          <p:cNvPr id="7" name="Immagin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159" y="600160"/>
            <a:ext cx="3174621" cy="1367529"/>
          </a:xfrm>
          <a:prstGeom prst="rect">
            <a:avLst/>
          </a:prstGeom>
        </p:spPr>
      </p:pic>
      <p:sp>
        <p:nvSpPr>
          <p:cNvPr id="12" name="Rettangolo 11"/>
          <p:cNvSpPr/>
          <p:nvPr/>
        </p:nvSpPr>
        <p:spPr>
          <a:xfrm>
            <a:off x="821340" y="0"/>
            <a:ext cx="7504336" cy="369332"/>
          </a:xfrm>
          <a:prstGeom prst="rect">
            <a:avLst/>
          </a:prstGeom>
        </p:spPr>
        <p:txBody>
          <a:bodyPr wrap="square">
            <a:spAutoFit/>
          </a:bodyPr>
          <a:lstStyle/>
          <a:p>
            <a:r>
              <a:rPr lang="it-IT" b="1" dirty="0">
                <a:solidFill>
                  <a:schemeClr val="bg1"/>
                </a:solidFill>
              </a:rPr>
              <a:t>Sviluppi del Sistema Statistico globale</a:t>
            </a:r>
          </a:p>
        </p:txBody>
      </p:sp>
    </p:spTree>
    <p:extLst>
      <p:ext uri="{BB962C8B-B14F-4D97-AF65-F5344CB8AC3E}">
        <p14:creationId xmlns:p14="http://schemas.microsoft.com/office/powerpoint/2010/main" val="711882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21340" y="0"/>
            <a:ext cx="7504336" cy="369332"/>
          </a:xfrm>
          <a:prstGeom prst="rect">
            <a:avLst/>
          </a:prstGeom>
        </p:spPr>
        <p:txBody>
          <a:bodyPr wrap="square">
            <a:spAutoFit/>
          </a:bodyPr>
          <a:lstStyle/>
          <a:p>
            <a:r>
              <a:rPr lang="it-IT" b="1" dirty="0">
                <a:solidFill>
                  <a:schemeClr val="bg1"/>
                </a:solidFill>
                <a:cs typeface="Arial"/>
              </a:rPr>
              <a:t>In concreto …</a:t>
            </a:r>
            <a:endParaRPr lang="it-IT" b="1" dirty="0">
              <a:solidFill>
                <a:schemeClr val="bg1"/>
              </a:solidFill>
            </a:endParaRPr>
          </a:p>
        </p:txBody>
      </p:sp>
      <p:graphicFrame>
        <p:nvGraphicFramePr>
          <p:cNvPr id="4" name="Grafico 3"/>
          <p:cNvGraphicFramePr>
            <a:graphicFrameLocks/>
          </p:cNvGraphicFramePr>
          <p:nvPr>
            <p:extLst>
              <p:ext uri="{D42A27DB-BD31-4B8C-83A1-F6EECF244321}">
                <p14:modId xmlns:p14="http://schemas.microsoft.com/office/powerpoint/2010/main" val="3110394044"/>
              </p:ext>
            </p:extLst>
          </p:nvPr>
        </p:nvGraphicFramePr>
        <p:xfrm>
          <a:off x="575464" y="3505199"/>
          <a:ext cx="7647746" cy="25898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co 4"/>
          <p:cNvGraphicFramePr>
            <a:graphicFrameLocks/>
          </p:cNvGraphicFramePr>
          <p:nvPr>
            <p:extLst>
              <p:ext uri="{D42A27DB-BD31-4B8C-83A1-F6EECF244321}">
                <p14:modId xmlns:p14="http://schemas.microsoft.com/office/powerpoint/2010/main" val="3277037976"/>
              </p:ext>
            </p:extLst>
          </p:nvPr>
        </p:nvGraphicFramePr>
        <p:xfrm>
          <a:off x="575464" y="575756"/>
          <a:ext cx="5719733" cy="27335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9729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04279" y="825860"/>
            <a:ext cx="8338457" cy="5755422"/>
          </a:xfrm>
          <a:prstGeom prst="rect">
            <a:avLst/>
          </a:prstGeom>
          <a:noFill/>
        </p:spPr>
        <p:txBody>
          <a:bodyPr wrap="square" rtlCol="0">
            <a:spAutoFit/>
          </a:bodyPr>
          <a:lstStyle/>
          <a:p>
            <a:pPr algn="just"/>
            <a:r>
              <a:rPr lang="en-US" sz="2800" b="1" dirty="0" err="1" smtClean="0">
                <a:solidFill>
                  <a:srgbClr val="FF0000"/>
                </a:solidFill>
                <a:latin typeface="Calibri" panose="020F0502020204030204" pitchFamily="34" charset="0"/>
                <a:cs typeface="Calibri" panose="020F0502020204030204" pitchFamily="34" charset="0"/>
              </a:rPr>
              <a:t>Costruire</a:t>
            </a:r>
            <a:r>
              <a:rPr lang="en-US" sz="2800" b="1" dirty="0" smtClean="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l’informazione</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statistica</a:t>
            </a:r>
            <a:r>
              <a:rPr lang="en-US" sz="2800" b="1" dirty="0">
                <a:solidFill>
                  <a:srgbClr val="FF0000"/>
                </a:solidFill>
                <a:latin typeface="Calibri" panose="020F0502020204030204" pitchFamily="34" charset="0"/>
                <a:cs typeface="Calibri" panose="020F0502020204030204" pitchFamily="34" charset="0"/>
              </a:rPr>
              <a:t> </a:t>
            </a:r>
            <a:r>
              <a:rPr lang="en-US" sz="2800" b="1" dirty="0" err="1" smtClean="0">
                <a:solidFill>
                  <a:srgbClr val="FF0000"/>
                </a:solidFill>
                <a:latin typeface="Calibri" panose="020F0502020204030204" pitchFamily="34" charset="0"/>
                <a:cs typeface="Calibri" panose="020F0502020204030204" pitchFamily="34" charset="0"/>
              </a:rPr>
              <a:t>necessaria</a:t>
            </a:r>
            <a:r>
              <a:rPr lang="en-US" sz="2800" b="1" dirty="0">
                <a:solidFill>
                  <a:srgbClr val="FF0000"/>
                </a:solidFill>
                <a:latin typeface="Calibri" panose="020F0502020204030204" pitchFamily="34" charset="0"/>
                <a:cs typeface="Calibri" panose="020F0502020204030204" pitchFamily="34" charset="0"/>
              </a:rPr>
              <a:t>:</a:t>
            </a:r>
          </a:p>
          <a:p>
            <a:pPr algn="just"/>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endParaRPr lang="en-US" sz="2000" dirty="0">
              <a:solidFill>
                <a:srgbClr val="C00000"/>
              </a:solidFill>
              <a:latin typeface="Calibri" panose="020F0502020204030204" pitchFamily="34" charset="0"/>
              <a:cs typeface="Calibri" panose="020F0502020204030204" pitchFamily="34" charset="0"/>
            </a:endParaRPr>
          </a:p>
          <a:p>
            <a:pPr algn="just"/>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Completare</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la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mappatura</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metodologicamente</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consistente</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ed</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integrata</a:t>
            </a:r>
            <a:endParaRPr lang="en-US" sz="2000" b="1" dirty="0" smtClean="0">
              <a:solidFill>
                <a:schemeClr val="tx1">
                  <a:lumMod val="65000"/>
                  <a:lumOff val="35000"/>
                </a:schemeClr>
              </a:solidFill>
              <a:latin typeface="Calibri" panose="020F0502020204030204" pitchFamily="34" charset="0"/>
              <a:cs typeface="Calibri" panose="020F0502020204030204" pitchFamily="34" charset="0"/>
            </a:endParaRPr>
          </a:p>
          <a:p>
            <a:pPr algn="just"/>
            <a:endParaRPr lang="en-US" sz="2000" b="1" dirty="0">
              <a:solidFill>
                <a:schemeClr val="tx1">
                  <a:lumMod val="65000"/>
                  <a:lumOff val="35000"/>
                </a:schemeClr>
              </a:solidFill>
              <a:latin typeface="Calibri" panose="020F0502020204030204" pitchFamily="34" charset="0"/>
              <a:cs typeface="Calibri" panose="020F0502020204030204" pitchFamily="34" charset="0"/>
            </a:endParaRPr>
          </a:p>
          <a:p>
            <a:pPr algn="just"/>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Considerare</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le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priorità</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per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gli</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in base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alla</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domanda</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informativa</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globale</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e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nazionale</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insieme</a:t>
            </a:r>
            <a:endParaRPr lang="en-US" sz="2000" b="1" dirty="0" smtClean="0">
              <a:solidFill>
                <a:schemeClr val="tx1">
                  <a:lumMod val="65000"/>
                  <a:lumOff val="35000"/>
                </a:schemeClr>
              </a:solidFill>
              <a:latin typeface="Calibri" panose="020F0502020204030204" pitchFamily="34" charset="0"/>
              <a:cs typeface="Calibri" panose="020F0502020204030204" pitchFamily="34" charset="0"/>
            </a:endParaRPr>
          </a:p>
          <a:p>
            <a:pPr algn="just"/>
            <a:endParaRPr lang="en-US" sz="2000" b="1" dirty="0" smtClean="0">
              <a:solidFill>
                <a:schemeClr val="tx1">
                  <a:lumMod val="65000"/>
                  <a:lumOff val="35000"/>
                </a:schemeClr>
              </a:solidFill>
              <a:latin typeface="Calibri" panose="020F0502020204030204" pitchFamily="34" charset="0"/>
              <a:cs typeface="Calibri" panose="020F0502020204030204" pitchFamily="34" charset="0"/>
            </a:endParaRPr>
          </a:p>
          <a:p>
            <a:pPr>
              <a:buClr>
                <a:srgbClr val="C00000"/>
              </a:buClr>
              <a:buSzPct val="200000"/>
            </a:pPr>
            <a:r>
              <a:rPr lang="en-US" sz="2000" b="1" dirty="0" err="1">
                <a:solidFill>
                  <a:schemeClr val="tx1">
                    <a:lumMod val="65000"/>
                    <a:lumOff val="35000"/>
                  </a:schemeClr>
                </a:solidFill>
                <a:latin typeface="Calibri" panose="020F0502020204030204" pitchFamily="34" charset="0"/>
                <a:cs typeface="Calibri" panose="020F0502020204030204" pitchFamily="34" charset="0"/>
              </a:rPr>
              <a:t>Incrementare</a:t>
            </a:r>
            <a:r>
              <a:rPr lang="en-US" sz="2000" b="1" dirty="0">
                <a:solidFill>
                  <a:schemeClr val="tx1">
                    <a:lumMod val="65000"/>
                    <a:lumOff val="35000"/>
                  </a:schemeClr>
                </a:solidFill>
                <a:latin typeface="Calibri" panose="020F0502020204030204" pitchFamily="34" charset="0"/>
                <a:cs typeface="Calibri" panose="020F0502020204030204" pitchFamily="34" charset="0"/>
              </a:rPr>
              <a:t> la </a:t>
            </a:r>
            <a:r>
              <a:rPr lang="en-US" sz="2000" b="1" dirty="0" err="1">
                <a:solidFill>
                  <a:schemeClr val="tx1">
                    <a:lumMod val="65000"/>
                    <a:lumOff val="35000"/>
                  </a:schemeClr>
                </a:solidFill>
                <a:latin typeface="Calibri" panose="020F0502020204030204" pitchFamily="34" charset="0"/>
                <a:cs typeface="Calibri" panose="020F0502020204030204" pitchFamily="34" charset="0"/>
              </a:rPr>
              <a:t>capacità</a:t>
            </a:r>
            <a:r>
              <a:rPr lang="en-US" sz="2000" b="1" dirty="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statistica</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e la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disponibilità</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degli</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it-IT" sz="2000" b="1" i="1" dirty="0" err="1" smtClean="0">
                <a:solidFill>
                  <a:srgbClr val="FF0000"/>
                </a:solidFill>
                <a:latin typeface="Calibri" panose="020F0502020204030204" pitchFamily="34" charset="0"/>
                <a:cs typeface="Calibri" panose="020F0502020204030204" pitchFamily="34" charset="0"/>
              </a:rPr>
              <a:t>Climate</a:t>
            </a:r>
            <a:r>
              <a:rPr lang="it-IT" sz="2000" b="1" i="1" dirty="0" smtClean="0">
                <a:solidFill>
                  <a:srgbClr val="FF0000"/>
                </a:solidFill>
                <a:latin typeface="Calibri" panose="020F0502020204030204" pitchFamily="34" charset="0"/>
                <a:cs typeface="Calibri" panose="020F0502020204030204" pitchFamily="34" charset="0"/>
              </a:rPr>
              <a:t> </a:t>
            </a:r>
            <a:r>
              <a:rPr lang="it-IT" sz="2000" b="1" i="1" dirty="0" err="1">
                <a:solidFill>
                  <a:srgbClr val="FF0000"/>
                </a:solidFill>
                <a:latin typeface="Calibri" panose="020F0502020204030204" pitchFamily="34" charset="0"/>
                <a:cs typeface="Calibri" panose="020F0502020204030204" pitchFamily="34" charset="0"/>
              </a:rPr>
              <a:t>action</a:t>
            </a:r>
            <a:r>
              <a:rPr lang="it-IT" sz="2000" b="1" i="1" dirty="0">
                <a:solidFill>
                  <a:srgbClr val="FF0000"/>
                </a:solidFill>
                <a:latin typeface="Calibri" panose="020F0502020204030204" pitchFamily="34" charset="0"/>
                <a:cs typeface="Calibri" panose="020F0502020204030204" pitchFamily="34" charset="0"/>
              </a:rPr>
              <a:t>, </a:t>
            </a:r>
            <a:r>
              <a:rPr lang="it-IT" sz="2000" b="1" i="1" dirty="0" err="1">
                <a:solidFill>
                  <a:srgbClr val="FF0000"/>
                </a:solidFill>
                <a:latin typeface="Calibri" panose="020F0502020204030204" pitchFamily="34" charset="0"/>
                <a:cs typeface="Calibri" panose="020F0502020204030204" pitchFamily="34" charset="0"/>
              </a:rPr>
              <a:t>Sustainable</a:t>
            </a:r>
            <a:r>
              <a:rPr lang="it-IT" sz="2000" b="1" i="1" dirty="0">
                <a:solidFill>
                  <a:srgbClr val="FF0000"/>
                </a:solidFill>
                <a:latin typeface="Calibri" panose="020F0502020204030204" pitchFamily="34" charset="0"/>
                <a:cs typeface="Calibri" panose="020F0502020204030204" pitchFamily="34" charset="0"/>
              </a:rPr>
              <a:t> </a:t>
            </a:r>
            <a:r>
              <a:rPr lang="it-IT" sz="2000" b="1" i="1" dirty="0" err="1">
                <a:solidFill>
                  <a:srgbClr val="FF0000"/>
                </a:solidFill>
                <a:latin typeface="Calibri" panose="020F0502020204030204" pitchFamily="34" charset="0"/>
                <a:cs typeface="Calibri" panose="020F0502020204030204" pitchFamily="34" charset="0"/>
              </a:rPr>
              <a:t>cities</a:t>
            </a:r>
            <a:r>
              <a:rPr lang="it-IT" sz="2000" b="1" i="1" dirty="0">
                <a:solidFill>
                  <a:srgbClr val="FF0000"/>
                </a:solidFill>
                <a:latin typeface="Calibri" panose="020F0502020204030204" pitchFamily="34" charset="0"/>
                <a:cs typeface="Calibri" panose="020F0502020204030204" pitchFamily="34" charset="0"/>
              </a:rPr>
              <a:t>, Life </a:t>
            </a:r>
            <a:r>
              <a:rPr lang="it-IT" sz="2000" b="1" i="1" dirty="0" err="1">
                <a:solidFill>
                  <a:srgbClr val="FF0000"/>
                </a:solidFill>
                <a:latin typeface="Calibri" panose="020F0502020204030204" pitchFamily="34" charset="0"/>
                <a:cs typeface="Calibri" panose="020F0502020204030204" pitchFamily="34" charset="0"/>
              </a:rPr>
              <a:t>below</a:t>
            </a:r>
            <a:r>
              <a:rPr lang="it-IT" sz="2000" b="1" i="1" dirty="0">
                <a:solidFill>
                  <a:srgbClr val="FF0000"/>
                </a:solidFill>
                <a:latin typeface="Calibri" panose="020F0502020204030204" pitchFamily="34" charset="0"/>
                <a:cs typeface="Calibri" panose="020F0502020204030204" pitchFamily="34" charset="0"/>
              </a:rPr>
              <a:t> water, Life on </a:t>
            </a:r>
            <a:r>
              <a:rPr lang="it-IT" sz="2000" b="1" i="1" dirty="0" err="1">
                <a:solidFill>
                  <a:srgbClr val="FF0000"/>
                </a:solidFill>
                <a:latin typeface="Calibri" panose="020F0502020204030204" pitchFamily="34" charset="0"/>
                <a:cs typeface="Calibri" panose="020F0502020204030204" pitchFamily="34" charset="0"/>
              </a:rPr>
              <a:t>land</a:t>
            </a:r>
            <a:r>
              <a:rPr lang="it-IT" sz="2000" b="1" i="1" dirty="0">
                <a:solidFill>
                  <a:srgbClr val="FF0000"/>
                </a:solidFill>
                <a:latin typeface="Calibri" panose="020F0502020204030204" pitchFamily="34" charset="0"/>
                <a:cs typeface="Calibri" panose="020F0502020204030204" pitchFamily="34" charset="0"/>
              </a:rPr>
              <a:t> </a:t>
            </a:r>
            <a:r>
              <a:rPr lang="it-IT" sz="2000" b="1" i="1" dirty="0" smtClean="0">
                <a:solidFill>
                  <a:srgbClr val="FF0000"/>
                </a:solidFill>
                <a:latin typeface="Calibri" panose="020F0502020204030204" pitchFamily="34" charset="0"/>
                <a:cs typeface="Calibri" panose="020F0502020204030204" pitchFamily="34" charset="0"/>
              </a:rPr>
              <a:t>…)</a:t>
            </a:r>
          </a:p>
          <a:p>
            <a:pPr>
              <a:buClr>
                <a:srgbClr val="C00000"/>
              </a:buClr>
              <a:buSzPct val="200000"/>
            </a:pPr>
            <a:endParaRPr lang="en-US" sz="2000" dirty="0">
              <a:latin typeface="Calibri" panose="020F0502020204030204" pitchFamily="34" charset="0"/>
              <a:cs typeface="Calibri" panose="020F0502020204030204" pitchFamily="34" charset="0"/>
            </a:endParaRPr>
          </a:p>
          <a:p>
            <a:pPr algn="just"/>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Sviluppare</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le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metodologie</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e le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integrazioni</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necessarie</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p>
          <a:p>
            <a:pPr algn="just">
              <a:buClr>
                <a:srgbClr val="C00000"/>
              </a:buClr>
            </a:pPr>
            <a:endParaRPr lang="en-US" sz="2000" b="1" dirty="0" smtClean="0">
              <a:solidFill>
                <a:srgbClr val="FF0000"/>
              </a:solidFill>
              <a:latin typeface="Calibri" panose="020F0502020204030204" pitchFamily="34" charset="0"/>
              <a:cs typeface="Calibri" panose="020F0502020204030204" pitchFamily="34" charset="0"/>
            </a:endParaRPr>
          </a:p>
          <a:p>
            <a:pPr algn="just">
              <a:buClr>
                <a:srgbClr val="C00000"/>
              </a:buClr>
            </a:pPr>
            <a:endParaRPr lang="en-US" sz="2000" b="1" dirty="0">
              <a:solidFill>
                <a:srgbClr val="FF0000"/>
              </a:solidFill>
              <a:latin typeface="Calibri" panose="020F0502020204030204" pitchFamily="34" charset="0"/>
              <a:cs typeface="Calibri" panose="020F0502020204030204" pitchFamily="34" charset="0"/>
            </a:endParaRPr>
          </a:p>
          <a:p>
            <a:pPr algn="just"/>
            <a:r>
              <a:rPr lang="en-US" sz="2000" b="1" dirty="0" err="1">
                <a:solidFill>
                  <a:srgbClr val="FF0000"/>
                </a:solidFill>
                <a:latin typeface="Calibri" panose="020F0502020204030204" pitchFamily="34" charset="0"/>
                <a:cs typeface="Calibri" panose="020F0502020204030204" pitchFamily="34" charset="0"/>
              </a:rPr>
              <a:t>Attività</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avviate</a:t>
            </a:r>
            <a:r>
              <a:rPr lang="en-US" sz="2000" b="1" dirty="0">
                <a:solidFill>
                  <a:srgbClr val="FF0000"/>
                </a:solidFill>
                <a:latin typeface="Calibri" panose="020F0502020204030204" pitchFamily="34" charset="0"/>
                <a:cs typeface="Calibri" panose="020F0502020204030204" pitchFamily="34" charset="0"/>
              </a:rPr>
              <a:t> </a:t>
            </a:r>
            <a:r>
              <a:rPr lang="en-US" sz="2000" b="1" dirty="0" smtClean="0">
                <a:solidFill>
                  <a:srgbClr val="FF0000"/>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Sinergie</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a:solidFill>
                  <a:schemeClr val="tx1">
                    <a:lumMod val="65000"/>
                    <a:lumOff val="35000"/>
                  </a:schemeClr>
                </a:solidFill>
                <a:latin typeface="Calibri" panose="020F0502020204030204" pitchFamily="34" charset="0"/>
                <a:cs typeface="Calibri" panose="020F0502020204030204" pitchFamily="34" charset="0"/>
              </a:rPr>
              <a:t>Sistan</a:t>
            </a:r>
            <a:r>
              <a:rPr lang="en-US" sz="2000" b="1" dirty="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a:solidFill>
                  <a:schemeClr val="tx1">
                    <a:lumMod val="65000"/>
                    <a:lumOff val="35000"/>
                  </a:schemeClr>
                </a:solidFill>
                <a:latin typeface="Calibri" panose="020F0502020204030204" pitchFamily="34" charset="0"/>
                <a:cs typeface="Calibri" panose="020F0502020204030204" pitchFamily="34" charset="0"/>
              </a:rPr>
              <a:t>altre</a:t>
            </a:r>
            <a:r>
              <a:rPr lang="en-US" sz="2000" b="1" dirty="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a:solidFill>
                  <a:schemeClr val="tx1">
                    <a:lumMod val="65000"/>
                    <a:lumOff val="35000"/>
                  </a:schemeClr>
                </a:solidFill>
                <a:latin typeface="Calibri" panose="020F0502020204030204" pitchFamily="34" charset="0"/>
                <a:cs typeface="Calibri" panose="020F0502020204030204" pitchFamily="34" charset="0"/>
              </a:rPr>
              <a:t>istituzioni</a:t>
            </a:r>
            <a:r>
              <a:rPr lang="en-US" sz="2000" b="1" dirty="0">
                <a:solidFill>
                  <a:schemeClr val="tx1">
                    <a:lumMod val="65000"/>
                    <a:lumOff val="35000"/>
                  </a:schemeClr>
                </a:solidFill>
                <a:latin typeface="Calibri" panose="020F0502020204030204" pitchFamily="34" charset="0"/>
                <a:cs typeface="Calibri" panose="020F0502020204030204" pitchFamily="34" charset="0"/>
              </a:rPr>
              <a:t>, </a:t>
            </a:r>
          </a:p>
          <a:p>
            <a:pPr algn="just"/>
            <a:r>
              <a:rPr lang="en-US" sz="2000" b="1" dirty="0" err="1" smtClean="0">
                <a:solidFill>
                  <a:srgbClr val="FF0000"/>
                </a:solidFill>
                <a:latin typeface="Calibri" panose="020F0502020204030204" pitchFamily="34" charset="0"/>
                <a:cs typeface="Calibri" panose="020F0502020204030204" pitchFamily="34" charset="0"/>
              </a:rPr>
              <a:t>prossimi</a:t>
            </a:r>
            <a:r>
              <a:rPr lang="en-US" sz="2000" b="1" dirty="0" smtClean="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sviluppi</a:t>
            </a:r>
            <a:r>
              <a:rPr lang="en-US" sz="2000" b="1" dirty="0">
                <a:solidFill>
                  <a:srgbClr val="FF0000"/>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società</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civile</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a:solidFill>
                  <a:schemeClr val="tx1">
                    <a:lumMod val="65000"/>
                    <a:lumOff val="35000"/>
                  </a:schemeClr>
                </a:solidFill>
                <a:latin typeface="Calibri" panose="020F0502020204030204" pitchFamily="34" charset="0"/>
                <a:cs typeface="Calibri" panose="020F0502020204030204" pitchFamily="34" charset="0"/>
              </a:rPr>
              <a:t>	</a:t>
            </a:r>
            <a:endParaRPr lang="en-US" sz="2000" b="1" dirty="0" smtClean="0">
              <a:solidFill>
                <a:srgbClr val="FF0000"/>
              </a:solidFill>
              <a:latin typeface="Calibri" panose="020F0502020204030204" pitchFamily="34" charset="0"/>
              <a:cs typeface="Calibri" panose="020F0502020204030204" pitchFamily="34" charset="0"/>
            </a:endParaRPr>
          </a:p>
          <a:p>
            <a:pPr algn="just">
              <a:buClr>
                <a:srgbClr val="C00000"/>
              </a:buClr>
            </a:pPr>
            <a:endParaRPr lang="en-US" sz="2000" b="1" dirty="0" smtClean="0">
              <a:solidFill>
                <a:srgbClr val="FF0000"/>
              </a:solidFill>
              <a:latin typeface="Calibri" panose="020F0502020204030204" pitchFamily="34" charset="0"/>
              <a:cs typeface="Calibri" panose="020F0502020204030204" pitchFamily="34" charset="0"/>
            </a:endParaRPr>
          </a:p>
          <a:p>
            <a:pPr algn="just">
              <a:buClr>
                <a:srgbClr val="C00000"/>
              </a:buClr>
            </a:pPr>
            <a:r>
              <a:rPr lang="en-US" sz="2000" b="1" dirty="0" err="1" smtClean="0">
                <a:solidFill>
                  <a:srgbClr val="FF0000"/>
                </a:solidFill>
                <a:latin typeface="Calibri" panose="020F0502020204030204" pitchFamily="34" charset="0"/>
                <a:cs typeface="Calibri" panose="020F0502020204030204" pitchFamily="34" charset="0"/>
              </a:rPr>
              <a:t>Diffusioni</a:t>
            </a:r>
            <a:r>
              <a:rPr lang="en-US" sz="2000" b="1" dirty="0" smtClean="0">
                <a:solidFill>
                  <a:srgbClr val="FF0000"/>
                </a:solidFill>
                <a:latin typeface="Calibri" panose="020F0502020204030204" pitchFamily="34" charset="0"/>
                <a:cs typeface="Calibri" panose="020F0502020204030204" pitchFamily="34" charset="0"/>
              </a:rPr>
              <a:t>  </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dicembre</a:t>
            </a:r>
            <a:r>
              <a:rPr lang="en-US" sz="2000" b="1" dirty="0">
                <a:solidFill>
                  <a:srgbClr val="FF0000"/>
                </a:solidFill>
                <a:latin typeface="Calibri" panose="020F0502020204030204" pitchFamily="34" charset="0"/>
                <a:cs typeface="Calibri" panose="020F0502020204030204" pitchFamily="34" charset="0"/>
              </a:rPr>
              <a:t> 2017, </a:t>
            </a:r>
            <a:r>
              <a:rPr lang="en-US" sz="2000" b="1" dirty="0" err="1">
                <a:solidFill>
                  <a:srgbClr val="FF0000"/>
                </a:solidFill>
                <a:latin typeface="Calibri" panose="020F0502020204030204" pitchFamily="34" charset="0"/>
                <a:cs typeface="Calibri" panose="020F0502020204030204" pitchFamily="34" charset="0"/>
              </a:rPr>
              <a:t>maggio</a:t>
            </a:r>
            <a:r>
              <a:rPr lang="en-US" sz="2000" b="1" dirty="0">
                <a:solidFill>
                  <a:srgbClr val="FF0000"/>
                </a:solidFill>
                <a:latin typeface="Calibri" panose="020F0502020204030204" pitchFamily="34" charset="0"/>
                <a:cs typeface="Calibri" panose="020F0502020204030204" pitchFamily="34" charset="0"/>
              </a:rPr>
              <a:t> e </a:t>
            </a:r>
            <a:r>
              <a:rPr lang="en-US" sz="2000" b="1" dirty="0" err="1">
                <a:solidFill>
                  <a:srgbClr val="FF0000"/>
                </a:solidFill>
                <a:latin typeface="Calibri" panose="020F0502020204030204" pitchFamily="34" charset="0"/>
                <a:cs typeface="Calibri" panose="020F0502020204030204" pitchFamily="34" charset="0"/>
              </a:rPr>
              <a:t>dicembre</a:t>
            </a:r>
            <a:r>
              <a:rPr lang="en-US" sz="2000" b="1" dirty="0">
                <a:solidFill>
                  <a:srgbClr val="FF0000"/>
                </a:solidFill>
                <a:latin typeface="Calibri" panose="020F0502020204030204" pitchFamily="34" charset="0"/>
                <a:cs typeface="Calibri" panose="020F0502020204030204" pitchFamily="34" charset="0"/>
              </a:rPr>
              <a:t> 2018 …</a:t>
            </a:r>
          </a:p>
          <a:p>
            <a:pPr algn="just"/>
            <a:endParaRPr lang="en-US" sz="2000" dirty="0">
              <a:latin typeface="Calibri" panose="020F0502020204030204" pitchFamily="34" charset="0"/>
              <a:cs typeface="Calibri" panose="020F0502020204030204" pitchFamily="34" charset="0"/>
            </a:endParaRPr>
          </a:p>
        </p:txBody>
      </p:sp>
      <p:sp>
        <p:nvSpPr>
          <p:cNvPr id="4" name="Rettangolo 3"/>
          <p:cNvSpPr/>
          <p:nvPr/>
        </p:nvSpPr>
        <p:spPr>
          <a:xfrm>
            <a:off x="821340" y="0"/>
            <a:ext cx="7504336" cy="369332"/>
          </a:xfrm>
          <a:prstGeom prst="rect">
            <a:avLst/>
          </a:prstGeom>
        </p:spPr>
        <p:txBody>
          <a:bodyPr wrap="square">
            <a:spAutoFit/>
          </a:bodyPr>
          <a:lstStyle/>
          <a:p>
            <a:r>
              <a:rPr lang="it-IT" b="1" dirty="0">
                <a:solidFill>
                  <a:schemeClr val="bg1"/>
                </a:solidFill>
              </a:rPr>
              <a:t>Questioni aperte e prospettive </a:t>
            </a:r>
          </a:p>
        </p:txBody>
      </p:sp>
      <p:sp>
        <p:nvSpPr>
          <p:cNvPr id="6" name="Freccia a destra 5"/>
          <p:cNvSpPr/>
          <p:nvPr/>
        </p:nvSpPr>
        <p:spPr>
          <a:xfrm>
            <a:off x="2776568" y="4952659"/>
            <a:ext cx="631371" cy="272143"/>
          </a:xfrm>
          <a:prstGeom prst="rightArrow">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08273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21340" y="0"/>
            <a:ext cx="7504336" cy="369332"/>
          </a:xfrm>
          <a:prstGeom prst="rect">
            <a:avLst/>
          </a:prstGeom>
        </p:spPr>
        <p:txBody>
          <a:bodyPr wrap="square">
            <a:spAutoFit/>
          </a:bodyPr>
          <a:lstStyle/>
          <a:p>
            <a:r>
              <a:rPr lang="it-IT" b="1" dirty="0">
                <a:solidFill>
                  <a:schemeClr val="bg1"/>
                </a:solidFill>
              </a:rPr>
              <a:t>Una sfida ed un’opportunità per  la </a:t>
            </a:r>
            <a:r>
              <a:rPr lang="it-IT" b="1" dirty="0" smtClean="0">
                <a:solidFill>
                  <a:schemeClr val="bg1"/>
                </a:solidFill>
              </a:rPr>
              <a:t>Statistica ufficiale e per il Paese</a:t>
            </a:r>
            <a:endParaRPr lang="it-IT" b="1" dirty="0">
              <a:solidFill>
                <a:schemeClr val="bg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9095" y="1522337"/>
            <a:ext cx="3581461" cy="339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821340" y="709684"/>
            <a:ext cx="7504336" cy="5016758"/>
          </a:xfrm>
          <a:prstGeom prst="rect">
            <a:avLst/>
          </a:prstGeom>
        </p:spPr>
        <p:txBody>
          <a:bodyPr wrap="square">
            <a:spAutoFit/>
          </a:bodyPr>
          <a:lstStyle/>
          <a:p>
            <a:r>
              <a:rPr lang="it-IT" sz="2000" b="1" dirty="0" smtClean="0">
                <a:solidFill>
                  <a:srgbClr val="FF0000"/>
                </a:solidFill>
                <a:latin typeface="Calibri" panose="020F0502020204030204" pitchFamily="34" charset="0"/>
                <a:cs typeface="Calibri" panose="020F0502020204030204" pitchFamily="34" charset="0"/>
              </a:rPr>
              <a:t>E</a:t>
            </a:r>
            <a:r>
              <a:rPr lang="it-IT" sz="2000" b="1" dirty="0">
                <a:solidFill>
                  <a:srgbClr val="FF0000"/>
                </a:solidFill>
                <a:latin typeface="Calibri" panose="020F0502020204030204" pitchFamily="34" charset="0"/>
                <a:cs typeface="Calibri" panose="020F0502020204030204" pitchFamily="34" charset="0"/>
              </a:rPr>
              <a:t>’ una sfida </a:t>
            </a:r>
            <a:r>
              <a:rPr lang="it-IT" sz="2000" b="1" dirty="0" smtClean="0">
                <a:solidFill>
                  <a:srgbClr val="FF0000"/>
                </a:solidFill>
                <a:latin typeface="Calibri" panose="020F0502020204030204" pitchFamily="34" charset="0"/>
                <a:cs typeface="Calibri" panose="020F0502020204030204" pitchFamily="34" charset="0"/>
              </a:rPr>
              <a:t>globale di </a:t>
            </a:r>
            <a:r>
              <a:rPr lang="it-IT" sz="2000" b="1" dirty="0">
                <a:solidFill>
                  <a:srgbClr val="FF0000"/>
                </a:solidFill>
                <a:latin typeface="Calibri" panose="020F0502020204030204" pitchFamily="34" charset="0"/>
                <a:cs typeface="Calibri" panose="020F0502020204030204" pitchFamily="34" charset="0"/>
              </a:rPr>
              <a:t>grande complessità </a:t>
            </a:r>
            <a:endParaRPr lang="it-IT" sz="2000" b="1" dirty="0" smtClean="0">
              <a:solidFill>
                <a:srgbClr val="FF0000"/>
              </a:solidFill>
              <a:latin typeface="Calibri" panose="020F0502020204030204" pitchFamily="34" charset="0"/>
              <a:cs typeface="Calibri" panose="020F0502020204030204" pitchFamily="34" charset="0"/>
            </a:endParaRPr>
          </a:p>
          <a:p>
            <a:r>
              <a:rPr lang="it-IT" sz="2000" b="1" dirty="0" smtClean="0">
                <a:solidFill>
                  <a:schemeClr val="tx1">
                    <a:lumMod val="65000"/>
                    <a:lumOff val="35000"/>
                  </a:schemeClr>
                </a:solidFill>
                <a:latin typeface="Calibri" panose="020F0502020204030204" pitchFamily="34" charset="0"/>
                <a:cs typeface="Calibri" panose="020F0502020204030204" pitchFamily="34" charset="0"/>
              </a:rPr>
              <a:t>per </a:t>
            </a:r>
            <a:r>
              <a:rPr lang="it-IT" sz="2000" b="1" dirty="0">
                <a:solidFill>
                  <a:schemeClr val="tx1">
                    <a:lumMod val="65000"/>
                    <a:lumOff val="35000"/>
                  </a:schemeClr>
                </a:solidFill>
                <a:latin typeface="Calibri" panose="020F0502020204030204" pitchFamily="34" charset="0"/>
                <a:cs typeface="Calibri" panose="020F0502020204030204" pitchFamily="34" charset="0"/>
              </a:rPr>
              <a:t>il Sistema Statistico </a:t>
            </a:r>
            <a:r>
              <a:rPr lang="it-IT" sz="2000" b="1" dirty="0" smtClean="0">
                <a:solidFill>
                  <a:schemeClr val="tx1">
                    <a:lumMod val="65000"/>
                    <a:lumOff val="35000"/>
                  </a:schemeClr>
                </a:solidFill>
                <a:latin typeface="Calibri" panose="020F0502020204030204" pitchFamily="34" charset="0"/>
                <a:cs typeface="Calibri" panose="020F0502020204030204" pitchFamily="34" charset="0"/>
              </a:rPr>
              <a:t>Nazionale</a:t>
            </a:r>
          </a:p>
          <a:p>
            <a:r>
              <a:rPr lang="it-IT" sz="2000" b="1" dirty="0" smtClean="0">
                <a:solidFill>
                  <a:schemeClr val="tx1">
                    <a:lumMod val="65000"/>
                    <a:lumOff val="35000"/>
                  </a:schemeClr>
                </a:solidFill>
                <a:latin typeface="Calibri" panose="020F0502020204030204" pitchFamily="34" charset="0"/>
                <a:cs typeface="Calibri" panose="020F0502020204030204" pitchFamily="34" charset="0"/>
              </a:rPr>
              <a:t>per </a:t>
            </a:r>
            <a:r>
              <a:rPr lang="it-IT" sz="2000" b="1" dirty="0">
                <a:solidFill>
                  <a:schemeClr val="tx1">
                    <a:lumMod val="65000"/>
                    <a:lumOff val="35000"/>
                  </a:schemeClr>
                </a:solidFill>
                <a:latin typeface="Calibri" panose="020F0502020204030204" pitchFamily="34" charset="0"/>
                <a:cs typeface="Calibri" panose="020F0502020204030204" pitchFamily="34" charset="0"/>
              </a:rPr>
              <a:t>le </a:t>
            </a:r>
            <a:r>
              <a:rPr lang="it-IT" sz="2000" b="1" smtClean="0">
                <a:solidFill>
                  <a:schemeClr val="tx1">
                    <a:lumMod val="65000"/>
                    <a:lumOff val="35000"/>
                  </a:schemeClr>
                </a:solidFill>
                <a:latin typeface="Calibri" panose="020F0502020204030204" pitchFamily="34" charset="0"/>
                <a:cs typeface="Calibri" panose="020F0502020204030204" pitchFamily="34" charset="0"/>
              </a:rPr>
              <a:t>Amministrazioni Centrali</a:t>
            </a:r>
            <a:endParaRPr lang="it-IT" sz="2000" b="1" dirty="0" smtClean="0">
              <a:solidFill>
                <a:schemeClr val="tx1">
                  <a:lumMod val="65000"/>
                  <a:lumOff val="35000"/>
                </a:schemeClr>
              </a:solidFill>
              <a:latin typeface="Calibri" panose="020F0502020204030204" pitchFamily="34" charset="0"/>
              <a:cs typeface="Calibri" panose="020F0502020204030204" pitchFamily="34" charset="0"/>
            </a:endParaRPr>
          </a:p>
          <a:p>
            <a:r>
              <a:rPr lang="it-IT" sz="2000" b="1" dirty="0" smtClean="0">
                <a:solidFill>
                  <a:schemeClr val="tx1">
                    <a:lumMod val="65000"/>
                    <a:lumOff val="35000"/>
                  </a:schemeClr>
                </a:solidFill>
                <a:latin typeface="Calibri" panose="020F0502020204030204" pitchFamily="34" charset="0"/>
                <a:cs typeface="Calibri" panose="020F0502020204030204" pitchFamily="34" charset="0"/>
              </a:rPr>
              <a:t>per </a:t>
            </a:r>
            <a:r>
              <a:rPr lang="it-IT" sz="2000" b="1" dirty="0">
                <a:solidFill>
                  <a:schemeClr val="tx1">
                    <a:lumMod val="65000"/>
                    <a:lumOff val="35000"/>
                  </a:schemeClr>
                </a:solidFill>
                <a:latin typeface="Calibri" panose="020F0502020204030204" pitchFamily="34" charset="0"/>
                <a:cs typeface="Calibri" panose="020F0502020204030204" pitchFamily="34" charset="0"/>
              </a:rPr>
              <a:t>tutti gli </a:t>
            </a:r>
            <a:r>
              <a:rPr lang="it-IT" sz="2000" b="1" dirty="0" smtClean="0">
                <a:solidFill>
                  <a:schemeClr val="tx1">
                    <a:lumMod val="65000"/>
                    <a:lumOff val="35000"/>
                  </a:schemeClr>
                </a:solidFill>
                <a:latin typeface="Calibri" panose="020F0502020204030204" pitchFamily="34" charset="0"/>
                <a:cs typeface="Calibri" panose="020F0502020204030204" pitchFamily="34" charset="0"/>
              </a:rPr>
              <a:t>Attori </a:t>
            </a:r>
            <a:endParaRPr lang="it-IT" sz="2000" b="1" dirty="0">
              <a:solidFill>
                <a:schemeClr val="tx1">
                  <a:lumMod val="65000"/>
                  <a:lumOff val="35000"/>
                </a:schemeClr>
              </a:solidFill>
              <a:latin typeface="Calibri" panose="020F0502020204030204" pitchFamily="34" charset="0"/>
              <a:cs typeface="Calibri" panose="020F0502020204030204" pitchFamily="34" charset="0"/>
            </a:endParaRPr>
          </a:p>
          <a:p>
            <a:endParaRPr lang="it-IT" sz="2000" dirty="0" smtClean="0">
              <a:latin typeface="Calibri" panose="020F0502020204030204" pitchFamily="34" charset="0"/>
              <a:cs typeface="Calibri" panose="020F0502020204030204" pitchFamily="34" charset="0"/>
            </a:endParaRPr>
          </a:p>
          <a:p>
            <a:endParaRPr lang="it-IT" sz="2000" dirty="0">
              <a:latin typeface="Calibri" panose="020F0502020204030204" pitchFamily="34" charset="0"/>
              <a:cs typeface="Calibri" panose="020F0502020204030204" pitchFamily="34" charset="0"/>
            </a:endParaRPr>
          </a:p>
          <a:p>
            <a:endParaRPr lang="it-IT" sz="2000" dirty="0" smtClean="0">
              <a:latin typeface="Calibri" panose="020F0502020204030204" pitchFamily="34" charset="0"/>
              <a:cs typeface="Calibri" panose="020F0502020204030204" pitchFamily="34" charset="0"/>
            </a:endParaRPr>
          </a:p>
          <a:p>
            <a:endParaRPr lang="it-IT" sz="2000" dirty="0">
              <a:latin typeface="Calibri" panose="020F0502020204030204" pitchFamily="34" charset="0"/>
              <a:cs typeface="Calibri" panose="020F0502020204030204" pitchFamily="34" charset="0"/>
            </a:endParaRPr>
          </a:p>
          <a:p>
            <a:endParaRPr lang="it-IT" sz="2000" dirty="0" smtClean="0">
              <a:latin typeface="Calibri" panose="020F0502020204030204" pitchFamily="34" charset="0"/>
              <a:cs typeface="Calibri" panose="020F0502020204030204" pitchFamily="34" charset="0"/>
            </a:endParaRPr>
          </a:p>
          <a:p>
            <a:endParaRPr lang="it-IT" sz="2000" dirty="0">
              <a:latin typeface="Calibri" panose="020F0502020204030204" pitchFamily="34" charset="0"/>
              <a:cs typeface="Calibri" panose="020F0502020204030204" pitchFamily="34" charset="0"/>
            </a:endParaRPr>
          </a:p>
          <a:p>
            <a:endParaRPr lang="it-IT" sz="2000" dirty="0" smtClean="0">
              <a:latin typeface="Calibri" panose="020F0502020204030204" pitchFamily="34" charset="0"/>
              <a:cs typeface="Calibri" panose="020F0502020204030204" pitchFamily="34" charset="0"/>
            </a:endParaRPr>
          </a:p>
          <a:p>
            <a:endParaRPr lang="it-IT" sz="2000" dirty="0">
              <a:latin typeface="Calibri" panose="020F0502020204030204" pitchFamily="34" charset="0"/>
              <a:cs typeface="Calibri" panose="020F0502020204030204" pitchFamily="34" charset="0"/>
            </a:endParaRPr>
          </a:p>
          <a:p>
            <a:endParaRPr lang="it-IT" sz="2000" dirty="0" smtClean="0">
              <a:latin typeface="Calibri" panose="020F0502020204030204" pitchFamily="34" charset="0"/>
              <a:cs typeface="Calibri" panose="020F0502020204030204" pitchFamily="34" charset="0"/>
            </a:endParaRPr>
          </a:p>
          <a:p>
            <a:endParaRPr lang="it-IT" sz="2000" dirty="0">
              <a:latin typeface="Calibri" panose="020F0502020204030204" pitchFamily="34" charset="0"/>
              <a:cs typeface="Calibri" panose="020F0502020204030204" pitchFamily="34" charset="0"/>
            </a:endParaRPr>
          </a:p>
          <a:p>
            <a:r>
              <a:rPr lang="en-US" sz="2000" b="1" dirty="0">
                <a:solidFill>
                  <a:srgbClr val="FF0000"/>
                </a:solidFill>
                <a:latin typeface="Calibri" panose="020F0502020204030204" pitchFamily="34" charset="0"/>
                <a:cs typeface="Calibri" panose="020F0502020204030204" pitchFamily="34" charset="0"/>
              </a:rPr>
              <a:t>E’ </a:t>
            </a:r>
            <a:r>
              <a:rPr lang="en-US" sz="2000" b="1" dirty="0" err="1">
                <a:solidFill>
                  <a:srgbClr val="FF0000"/>
                </a:solidFill>
                <a:latin typeface="Calibri" panose="020F0502020204030204" pitchFamily="34" charset="0"/>
                <a:cs typeface="Calibri" panose="020F0502020204030204" pitchFamily="34" charset="0"/>
              </a:rPr>
              <a:t>una</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opportunità</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importante</a:t>
            </a:r>
            <a:r>
              <a:rPr lang="en-US" sz="2000" b="1" dirty="0">
                <a:solidFill>
                  <a:srgbClr val="FF0000"/>
                </a:solidFill>
                <a:latin typeface="Calibri" panose="020F0502020204030204" pitchFamily="34" charset="0"/>
                <a:cs typeface="Calibri" panose="020F0502020204030204" pitchFamily="34" charset="0"/>
              </a:rPr>
              <a:t> </a:t>
            </a:r>
            <a:endParaRPr lang="en-US" sz="2000" b="1" dirty="0" smtClean="0">
              <a:solidFill>
                <a:srgbClr val="FF0000"/>
              </a:solidFill>
              <a:latin typeface="Calibri" panose="020F0502020204030204" pitchFamily="34" charset="0"/>
              <a:cs typeface="Calibri" panose="020F0502020204030204" pitchFamily="34" charset="0"/>
            </a:endParaRPr>
          </a:p>
          <a:p>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per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il</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Sistema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Statistico</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Nazionale</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e per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il</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a:solidFill>
                  <a:schemeClr val="tx1">
                    <a:lumMod val="65000"/>
                    <a:lumOff val="35000"/>
                  </a:schemeClr>
                </a:solidFill>
                <a:latin typeface="Calibri" panose="020F0502020204030204" pitchFamily="34" charset="0"/>
                <a:cs typeface="Calibri" panose="020F0502020204030204" pitchFamily="34" charset="0"/>
              </a:rPr>
              <a:t>Paese</a:t>
            </a:r>
            <a:endParaRPr lang="en-US" sz="2000" b="1"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057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1340" y="709684"/>
            <a:ext cx="7504336" cy="3231654"/>
          </a:xfrm>
          <a:prstGeom prst="rect">
            <a:avLst/>
          </a:prstGeom>
        </p:spPr>
        <p:txBody>
          <a:bodyPr wrap="square">
            <a:spAutoFit/>
          </a:bodyPr>
          <a:lstStyle/>
          <a:p>
            <a:endParaRPr lang="it-IT" sz="3200" b="1" dirty="0" smtClean="0">
              <a:solidFill>
                <a:srgbClr val="FF0000"/>
              </a:solidFill>
              <a:latin typeface="Calibri" panose="020F0502020204030204" pitchFamily="34" charset="0"/>
              <a:cs typeface="Calibri" panose="020F0502020204030204" pitchFamily="34" charset="0"/>
            </a:endParaRPr>
          </a:p>
          <a:p>
            <a:r>
              <a:rPr lang="it-IT" sz="3200" b="1" dirty="0" smtClean="0">
                <a:solidFill>
                  <a:srgbClr val="FF0000"/>
                </a:solidFill>
                <a:latin typeface="Calibri" panose="020F0502020204030204" pitchFamily="34" charset="0"/>
                <a:cs typeface="Calibri" panose="020F0502020204030204" pitchFamily="34" charset="0"/>
              </a:rPr>
              <a:t>Grazie</a:t>
            </a:r>
            <a:endParaRPr lang="it-IT" sz="3200" b="1" dirty="0">
              <a:solidFill>
                <a:schemeClr val="tx1">
                  <a:lumMod val="65000"/>
                  <a:lumOff val="35000"/>
                </a:schemeClr>
              </a:solidFill>
              <a:latin typeface="Calibri" panose="020F0502020204030204" pitchFamily="34" charset="0"/>
              <a:cs typeface="Calibri" panose="020F0502020204030204" pitchFamily="34" charset="0"/>
            </a:endParaRPr>
          </a:p>
          <a:p>
            <a:endParaRPr lang="it-IT" sz="2000" dirty="0" smtClean="0">
              <a:latin typeface="Calibri" panose="020F0502020204030204" pitchFamily="34" charset="0"/>
              <a:cs typeface="Calibri" panose="020F0502020204030204" pitchFamily="34" charset="0"/>
            </a:endParaRPr>
          </a:p>
          <a:p>
            <a:endParaRPr lang="it-IT" sz="2000" dirty="0">
              <a:latin typeface="Calibri" panose="020F0502020204030204" pitchFamily="34" charset="0"/>
              <a:cs typeface="Calibri" panose="020F0502020204030204" pitchFamily="34" charset="0"/>
            </a:endParaRPr>
          </a:p>
          <a:p>
            <a:r>
              <a:rPr lang="it-IT" sz="2000" dirty="0" smtClean="0">
                <a:latin typeface="Calibri" panose="020F0502020204030204" pitchFamily="34" charset="0"/>
                <a:cs typeface="Calibri" panose="020F0502020204030204" pitchFamily="34" charset="0"/>
              </a:rPr>
              <a:t>Angela </a:t>
            </a:r>
            <a:r>
              <a:rPr lang="it-IT" sz="2000" dirty="0" err="1" smtClean="0">
                <a:latin typeface="Calibri" panose="020F0502020204030204" pitchFamily="34" charset="0"/>
                <a:cs typeface="Calibri" panose="020F0502020204030204" pitchFamily="34" charset="0"/>
              </a:rPr>
              <a:t>Ferruzza</a:t>
            </a:r>
            <a:r>
              <a:rPr lang="it-IT" sz="2000" dirty="0" smtClean="0">
                <a:latin typeface="Calibri" panose="020F0502020204030204" pitchFamily="34" charset="0"/>
                <a:cs typeface="Calibri" panose="020F0502020204030204" pitchFamily="34" charset="0"/>
              </a:rPr>
              <a:t> 	</a:t>
            </a:r>
            <a:r>
              <a:rPr lang="it-IT" sz="2000" dirty="0" smtClean="0">
                <a:latin typeface="Calibri" panose="020F0502020204030204" pitchFamily="34" charset="0"/>
                <a:cs typeface="Calibri" panose="020F0502020204030204" pitchFamily="34" charset="0"/>
                <a:hlinkClick r:id="rId3"/>
              </a:rPr>
              <a:t>ferruzza@istat.it</a:t>
            </a:r>
            <a:endParaRPr lang="it-IT" sz="2000" dirty="0" smtClean="0">
              <a:latin typeface="Calibri" panose="020F0502020204030204" pitchFamily="34" charset="0"/>
              <a:cs typeface="Calibri" panose="020F0502020204030204" pitchFamily="34" charset="0"/>
            </a:endParaRPr>
          </a:p>
          <a:p>
            <a:r>
              <a:rPr lang="it-IT" sz="2000" dirty="0" smtClean="0">
                <a:latin typeface="Calibri" panose="020F0502020204030204" pitchFamily="34" charset="0"/>
                <a:cs typeface="Calibri" panose="020F0502020204030204" pitchFamily="34" charset="0"/>
              </a:rPr>
              <a:t>Marina Gandolfo	</a:t>
            </a:r>
            <a:r>
              <a:rPr lang="it-IT" sz="2000" dirty="0" smtClean="0">
                <a:latin typeface="Calibri" panose="020F0502020204030204" pitchFamily="34" charset="0"/>
                <a:cs typeface="Calibri" panose="020F0502020204030204" pitchFamily="34" charset="0"/>
                <a:hlinkClick r:id="rId4"/>
              </a:rPr>
              <a:t>gandolfo@istat.it</a:t>
            </a:r>
            <a:endParaRPr lang="it-IT" sz="2000" dirty="0">
              <a:latin typeface="Calibri" panose="020F0502020204030204" pitchFamily="34" charset="0"/>
              <a:cs typeface="Calibri" panose="020F0502020204030204" pitchFamily="34" charset="0"/>
            </a:endParaRPr>
          </a:p>
          <a:p>
            <a:endParaRPr lang="it-IT" sz="2000" dirty="0" smtClean="0">
              <a:latin typeface="Calibri" panose="020F0502020204030204" pitchFamily="34" charset="0"/>
              <a:cs typeface="Calibri" panose="020F0502020204030204" pitchFamily="34" charset="0"/>
            </a:endParaRPr>
          </a:p>
          <a:p>
            <a:endParaRPr lang="it-IT" sz="2000" dirty="0">
              <a:latin typeface="Calibri" panose="020F0502020204030204" pitchFamily="34" charset="0"/>
              <a:cs typeface="Calibri" panose="020F0502020204030204" pitchFamily="34" charset="0"/>
            </a:endParaRPr>
          </a:p>
          <a:p>
            <a:endParaRPr lang="it-IT" sz="2000" dirty="0" smtClean="0">
              <a:latin typeface="Calibri" panose="020F0502020204030204" pitchFamily="34" charset="0"/>
              <a:cs typeface="Calibri" panose="020F0502020204030204" pitchFamily="34" charset="0"/>
            </a:endParaRPr>
          </a:p>
        </p:txBody>
      </p:sp>
      <p:pic>
        <p:nvPicPr>
          <p:cNvPr id="1026" name="Picture 2" descr="https://fionaskleparis.files.wordpress.com/2016/09/hands-sto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4203" y="3278641"/>
            <a:ext cx="5638800"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184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64" y="1732874"/>
            <a:ext cx="2357190" cy="1299921"/>
          </a:xfrm>
          <a:prstGeom prst="rect">
            <a:avLst/>
          </a:prstGeom>
        </p:spPr>
      </p:pic>
      <p:sp>
        <p:nvSpPr>
          <p:cNvPr id="4" name="Rettangolo 3"/>
          <p:cNvSpPr/>
          <p:nvPr/>
        </p:nvSpPr>
        <p:spPr>
          <a:xfrm>
            <a:off x="2442754" y="506197"/>
            <a:ext cx="6701248" cy="1400383"/>
          </a:xfrm>
          <a:prstGeom prst="rect">
            <a:avLst/>
          </a:prstGeom>
        </p:spPr>
        <p:txBody>
          <a:bodyPr wrap="square">
            <a:spAutoFit/>
          </a:bodyPr>
          <a:lstStyle/>
          <a:p>
            <a:endParaRPr lang="it-IT" dirty="0">
              <a:solidFill>
                <a:schemeClr val="tx2"/>
              </a:solidFill>
              <a:latin typeface="Calibri" panose="020F0502020204030204" pitchFamily="34" charset="0"/>
              <a:cs typeface="Calibri" panose="020F0502020204030204" pitchFamily="34" charset="0"/>
            </a:endParaRPr>
          </a:p>
          <a:p>
            <a:pPr algn="ctr"/>
            <a:r>
              <a:rPr lang="en-US" b="1" dirty="0" smtClean="0">
                <a:solidFill>
                  <a:schemeClr val="accent2">
                    <a:lumMod val="50000"/>
                  </a:schemeClr>
                </a:solidFill>
                <a:latin typeface="Calibri" panose="020F0502020204030204" pitchFamily="34" charset="0"/>
                <a:cs typeface="Calibri" panose="020F0502020204030204" pitchFamily="34" charset="0"/>
              </a:rPr>
              <a:t>CAPE TOWN GLOBAL ACTION PLAN </a:t>
            </a:r>
            <a:r>
              <a:rPr lang="it-IT" b="1" dirty="0" smtClean="0">
                <a:solidFill>
                  <a:schemeClr val="accent2">
                    <a:lumMod val="50000"/>
                  </a:schemeClr>
                </a:solidFill>
                <a:latin typeface="Calibri" panose="020F0502020204030204" pitchFamily="34" charset="0"/>
                <a:cs typeface="Calibri" panose="020F0502020204030204" pitchFamily="34" charset="0"/>
              </a:rPr>
              <a:t>FOR SUSTAINABLE DEVELOPMENT DATA </a:t>
            </a:r>
            <a:endParaRPr lang="it-IT" dirty="0" smtClean="0">
              <a:solidFill>
                <a:schemeClr val="accent2">
                  <a:lumMod val="50000"/>
                </a:schemeClr>
              </a:solidFill>
              <a:latin typeface="Calibri" panose="020F0502020204030204" pitchFamily="34" charset="0"/>
              <a:cs typeface="Calibri" panose="020F0502020204030204" pitchFamily="34" charset="0"/>
            </a:endParaRPr>
          </a:p>
          <a:p>
            <a:r>
              <a:rPr lang="en-US" sz="1400" dirty="0" smtClean="0">
                <a:solidFill>
                  <a:schemeClr val="tx1">
                    <a:lumMod val="65000"/>
                    <a:lumOff val="35000"/>
                  </a:schemeClr>
                </a:solidFill>
                <a:latin typeface="Calibri" panose="020F0502020204030204" pitchFamily="34" charset="0"/>
                <a:cs typeface="Calibri" panose="020F0502020204030204" pitchFamily="34" charset="0"/>
              </a:rPr>
              <a:t>Prepared </a:t>
            </a:r>
            <a:r>
              <a:rPr lang="en-US" sz="1400" dirty="0">
                <a:solidFill>
                  <a:schemeClr val="tx1">
                    <a:lumMod val="65000"/>
                    <a:lumOff val="35000"/>
                  </a:schemeClr>
                </a:solidFill>
                <a:latin typeface="Calibri" panose="020F0502020204030204" pitchFamily="34" charset="0"/>
                <a:cs typeface="Calibri" panose="020F0502020204030204" pitchFamily="34" charset="0"/>
              </a:rPr>
              <a:t>by the High-level Group for Partnership, </a:t>
            </a:r>
            <a:r>
              <a:rPr lang="en-US" sz="1400" dirty="0" smtClean="0">
                <a:solidFill>
                  <a:schemeClr val="tx1">
                    <a:lumMod val="65000"/>
                    <a:lumOff val="35000"/>
                  </a:schemeClr>
                </a:solidFill>
                <a:latin typeface="Calibri" panose="020F0502020204030204" pitchFamily="34" charset="0"/>
                <a:cs typeface="Calibri" panose="020F0502020204030204" pitchFamily="34" charset="0"/>
              </a:rPr>
              <a:t>Coordination </a:t>
            </a:r>
            <a:r>
              <a:rPr lang="en-US" sz="1400" dirty="0">
                <a:solidFill>
                  <a:schemeClr val="tx1">
                    <a:lumMod val="65000"/>
                    <a:lumOff val="35000"/>
                  </a:schemeClr>
                </a:solidFill>
                <a:latin typeface="Calibri" panose="020F0502020204030204" pitchFamily="34" charset="0"/>
                <a:cs typeface="Calibri" panose="020F0502020204030204" pitchFamily="34" charset="0"/>
              </a:rPr>
              <a:t>and Capacity-Building for statistics </a:t>
            </a:r>
            <a:r>
              <a:rPr lang="en-US" sz="1400" dirty="0" smtClean="0">
                <a:solidFill>
                  <a:schemeClr val="tx1">
                    <a:lumMod val="65000"/>
                    <a:lumOff val="35000"/>
                  </a:schemeClr>
                </a:solidFill>
                <a:latin typeface="Calibri" panose="020F0502020204030204" pitchFamily="34" charset="0"/>
                <a:cs typeface="Calibri" panose="020F0502020204030204" pitchFamily="34" charset="0"/>
              </a:rPr>
              <a:t>for </a:t>
            </a:r>
            <a:r>
              <a:rPr lang="en-US" sz="1400" dirty="0">
                <a:solidFill>
                  <a:schemeClr val="tx1">
                    <a:lumMod val="65000"/>
                    <a:lumOff val="35000"/>
                  </a:schemeClr>
                </a:solidFill>
                <a:latin typeface="Calibri" panose="020F0502020204030204" pitchFamily="34" charset="0"/>
                <a:cs typeface="Calibri" panose="020F0502020204030204" pitchFamily="34" charset="0"/>
              </a:rPr>
              <a:t>the 2030 Agenda for Sustainable Development (HLG-PCCB) </a:t>
            </a:r>
            <a:endParaRPr lang="it-IT"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 name="Freccia circolare a destra 4"/>
          <p:cNvSpPr/>
          <p:nvPr/>
        </p:nvSpPr>
        <p:spPr>
          <a:xfrm rot="3227071" flipV="1">
            <a:off x="1453684" y="519068"/>
            <a:ext cx="761582" cy="135947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6" name="Rettangolo 5"/>
          <p:cNvSpPr/>
          <p:nvPr/>
        </p:nvSpPr>
        <p:spPr>
          <a:xfrm>
            <a:off x="2442755" y="1950074"/>
            <a:ext cx="6701246" cy="4247317"/>
          </a:xfrm>
          <a:prstGeom prst="rect">
            <a:avLst/>
          </a:prstGeom>
        </p:spPr>
        <p:txBody>
          <a:bodyPr wrap="square">
            <a:spAutoFit/>
          </a:bodyPr>
          <a:lstStyle/>
          <a:p>
            <a:pPr>
              <a:buClr>
                <a:srgbClr val="C00000"/>
              </a:buClr>
            </a:pPr>
            <a:r>
              <a:rPr lang="it-IT" sz="1800" dirty="0" smtClean="0">
                <a:solidFill>
                  <a:schemeClr val="tx1">
                    <a:lumMod val="65000"/>
                    <a:lumOff val="35000"/>
                  </a:schemeClr>
                </a:solidFill>
                <a:latin typeface="Calibri" panose="020F0502020204030204" pitchFamily="34" charset="0"/>
                <a:cs typeface="Calibri" panose="020F0502020204030204" pitchFamily="34" charset="0"/>
              </a:rPr>
              <a:t>Include aspetti </a:t>
            </a:r>
            <a:r>
              <a:rPr lang="it-IT" sz="1800" dirty="0">
                <a:solidFill>
                  <a:schemeClr val="tx1">
                    <a:lumMod val="65000"/>
                    <a:lumOff val="35000"/>
                  </a:schemeClr>
                </a:solidFill>
                <a:latin typeface="Calibri" panose="020F0502020204030204" pitchFamily="34" charset="0"/>
                <a:cs typeface="Calibri" panose="020F0502020204030204" pitchFamily="34" charset="0"/>
              </a:rPr>
              <a:t>di coordinamento, </a:t>
            </a:r>
            <a:r>
              <a:rPr lang="it-IT" sz="1800" dirty="0" smtClean="0">
                <a:solidFill>
                  <a:schemeClr val="tx1">
                    <a:lumMod val="65000"/>
                    <a:lumOff val="35000"/>
                  </a:schemeClr>
                </a:solidFill>
                <a:latin typeface="Calibri" panose="020F0502020204030204" pitchFamily="34" charset="0"/>
                <a:cs typeface="Calibri" panose="020F0502020204030204" pitchFamily="34" charset="0"/>
              </a:rPr>
              <a:t>produzione </a:t>
            </a:r>
            <a:r>
              <a:rPr lang="it-IT" sz="1800" dirty="0">
                <a:solidFill>
                  <a:schemeClr val="tx1">
                    <a:lumMod val="65000"/>
                    <a:lumOff val="35000"/>
                  </a:schemeClr>
                </a:solidFill>
                <a:latin typeface="Calibri" panose="020F0502020204030204" pitchFamily="34" charset="0"/>
                <a:cs typeface="Calibri" panose="020F0502020204030204" pitchFamily="34" charset="0"/>
              </a:rPr>
              <a:t>e </a:t>
            </a:r>
            <a:r>
              <a:rPr lang="it-IT" sz="1800" dirty="0" smtClean="0">
                <a:solidFill>
                  <a:schemeClr val="tx1">
                    <a:lumMod val="65000"/>
                    <a:lumOff val="35000"/>
                  </a:schemeClr>
                </a:solidFill>
                <a:latin typeface="Calibri" panose="020F0502020204030204" pitchFamily="34" charset="0"/>
                <a:cs typeface="Calibri" panose="020F0502020204030204" pitchFamily="34" charset="0"/>
              </a:rPr>
              <a:t>uso </a:t>
            </a:r>
            <a:r>
              <a:rPr lang="it-IT" sz="1800" dirty="0">
                <a:solidFill>
                  <a:schemeClr val="tx1">
                    <a:lumMod val="65000"/>
                    <a:lumOff val="35000"/>
                  </a:schemeClr>
                </a:solidFill>
                <a:latin typeface="Calibri" panose="020F0502020204030204" pitchFamily="34" charset="0"/>
                <a:cs typeface="Calibri" panose="020F0502020204030204" pitchFamily="34" charset="0"/>
              </a:rPr>
              <a:t>dei dati per lo sviluppo </a:t>
            </a:r>
            <a:r>
              <a:rPr lang="it-IT" sz="1800" dirty="0" smtClean="0">
                <a:solidFill>
                  <a:schemeClr val="tx1">
                    <a:lumMod val="65000"/>
                    <a:lumOff val="35000"/>
                  </a:schemeClr>
                </a:solidFill>
                <a:latin typeface="Calibri" panose="020F0502020204030204" pitchFamily="34" charset="0"/>
                <a:cs typeface="Calibri" panose="020F0502020204030204" pitchFamily="34" charset="0"/>
              </a:rPr>
              <a:t>sostenibile e misure </a:t>
            </a:r>
            <a:r>
              <a:rPr lang="it-IT" sz="1800" dirty="0">
                <a:solidFill>
                  <a:schemeClr val="tx1">
                    <a:lumMod val="65000"/>
                    <a:lumOff val="35000"/>
                  </a:schemeClr>
                </a:solidFill>
                <a:latin typeface="Calibri" panose="020F0502020204030204" pitchFamily="34" charset="0"/>
                <a:cs typeface="Calibri" panose="020F0502020204030204" pitchFamily="34" charset="0"/>
              </a:rPr>
              <a:t>necessarie per modernizzare e </a:t>
            </a:r>
            <a:r>
              <a:rPr lang="it-IT" sz="1800" dirty="0" smtClean="0">
                <a:solidFill>
                  <a:schemeClr val="tx1">
                    <a:lumMod val="65000"/>
                    <a:lumOff val="35000"/>
                  </a:schemeClr>
                </a:solidFill>
                <a:latin typeface="Calibri" panose="020F0502020204030204" pitchFamily="34" charset="0"/>
                <a:cs typeface="Calibri" panose="020F0502020204030204" pitchFamily="34" charset="0"/>
              </a:rPr>
              <a:t>incrementare la capacità statistica nei paesi</a:t>
            </a:r>
          </a:p>
          <a:p>
            <a:pPr>
              <a:buClr>
                <a:srgbClr val="C00000"/>
              </a:buClr>
            </a:pPr>
            <a:r>
              <a:rPr lang="it-IT" sz="1800" dirty="0" smtClean="0">
                <a:solidFill>
                  <a:schemeClr val="tx1">
                    <a:lumMod val="65000"/>
                    <a:lumOff val="35000"/>
                  </a:schemeClr>
                </a:solidFill>
                <a:latin typeface="Calibri" panose="020F0502020204030204" pitchFamily="34" charset="0"/>
                <a:cs typeface="Calibri" panose="020F0502020204030204" pitchFamily="34" charset="0"/>
              </a:rPr>
              <a:t> </a:t>
            </a:r>
            <a:r>
              <a:rPr lang="it-IT" sz="1800" dirty="0">
                <a:solidFill>
                  <a:schemeClr val="tx1">
                    <a:lumMod val="65000"/>
                    <a:lumOff val="35000"/>
                  </a:schemeClr>
                </a:solidFill>
                <a:latin typeface="Calibri" panose="020F0502020204030204" pitchFamily="34" charset="0"/>
                <a:cs typeface="Calibri" panose="020F0502020204030204" pitchFamily="34" charset="0"/>
              </a:rPr>
              <a:t>Il piano comprende </a:t>
            </a:r>
            <a:r>
              <a:rPr lang="it-IT" sz="1800" u="sng" dirty="0" smtClean="0">
                <a:solidFill>
                  <a:schemeClr val="tx1">
                    <a:lumMod val="65000"/>
                    <a:lumOff val="35000"/>
                  </a:schemeClr>
                </a:solidFill>
                <a:latin typeface="Calibri" panose="020F0502020204030204" pitchFamily="34" charset="0"/>
                <a:cs typeface="Calibri" panose="020F0502020204030204" pitchFamily="34" charset="0"/>
              </a:rPr>
              <a:t>6 linee strategiche </a:t>
            </a:r>
            <a:r>
              <a:rPr lang="it-IT" sz="1800" dirty="0" smtClean="0">
                <a:solidFill>
                  <a:schemeClr val="tx1">
                    <a:lumMod val="65000"/>
                    <a:lumOff val="35000"/>
                  </a:schemeClr>
                </a:solidFill>
                <a:latin typeface="Calibri" panose="020F0502020204030204" pitchFamily="34" charset="0"/>
                <a:cs typeface="Calibri" panose="020F0502020204030204" pitchFamily="34" charset="0"/>
              </a:rPr>
              <a:t>con obiettivi ed azioni di breve</a:t>
            </a:r>
            <a:r>
              <a:rPr lang="it-IT" sz="1800" dirty="0">
                <a:solidFill>
                  <a:schemeClr val="tx1">
                    <a:lumMod val="65000"/>
                    <a:lumOff val="35000"/>
                  </a:schemeClr>
                </a:solidFill>
                <a:latin typeface="Calibri" panose="020F0502020204030204" pitchFamily="34" charset="0"/>
                <a:cs typeface="Calibri" panose="020F0502020204030204" pitchFamily="34" charset="0"/>
              </a:rPr>
              <a:t>, medio e </a:t>
            </a:r>
            <a:r>
              <a:rPr lang="it-IT" sz="1800" dirty="0" smtClean="0">
                <a:solidFill>
                  <a:schemeClr val="tx1">
                    <a:lumMod val="65000"/>
                    <a:lumOff val="35000"/>
                  </a:schemeClr>
                </a:solidFill>
                <a:latin typeface="Calibri" panose="020F0502020204030204" pitchFamily="34" charset="0"/>
                <a:cs typeface="Calibri" panose="020F0502020204030204" pitchFamily="34" charset="0"/>
              </a:rPr>
              <a:t>lungo </a:t>
            </a:r>
            <a:r>
              <a:rPr lang="it-IT" sz="1800" dirty="0">
                <a:solidFill>
                  <a:schemeClr val="tx1">
                    <a:lumMod val="65000"/>
                    <a:lumOff val="35000"/>
                  </a:schemeClr>
                </a:solidFill>
                <a:latin typeface="Calibri" panose="020F0502020204030204" pitchFamily="34" charset="0"/>
                <a:cs typeface="Calibri" panose="020F0502020204030204" pitchFamily="34" charset="0"/>
              </a:rPr>
              <a:t>termine, con particolare attenzione </a:t>
            </a:r>
            <a:r>
              <a:rPr lang="it-IT" sz="1800" dirty="0" smtClean="0">
                <a:solidFill>
                  <a:schemeClr val="tx1">
                    <a:lumMod val="65000"/>
                    <a:lumOff val="35000"/>
                  </a:schemeClr>
                </a:solidFill>
                <a:latin typeface="Calibri" panose="020F0502020204030204" pitchFamily="34" charset="0"/>
                <a:cs typeface="Calibri" panose="020F0502020204030204" pitchFamily="34" charset="0"/>
              </a:rPr>
              <a:t>a rafforzare:</a:t>
            </a:r>
          </a:p>
          <a:p>
            <a:pPr marL="742731" lvl="1" indent="-285750">
              <a:buClr>
                <a:schemeClr val="accent2">
                  <a:lumMod val="75000"/>
                </a:schemeClr>
              </a:buClr>
              <a:buFont typeface="Wingdings" panose="05000000000000000000" pitchFamily="2" charset="2"/>
              <a:buChar char="Ø"/>
            </a:pPr>
            <a:r>
              <a:rPr lang="it-IT" sz="1800" dirty="0" smtClean="0">
                <a:solidFill>
                  <a:schemeClr val="tx1">
                    <a:lumMod val="65000"/>
                    <a:lumOff val="35000"/>
                  </a:schemeClr>
                </a:solidFill>
                <a:latin typeface="Calibri" panose="020F0502020204030204" pitchFamily="34" charset="0"/>
                <a:cs typeface="Calibri" panose="020F0502020204030204" pitchFamily="34" charset="0"/>
              </a:rPr>
              <a:t>I sistemi statistici nazionali</a:t>
            </a:r>
          </a:p>
          <a:p>
            <a:pPr marL="742731" lvl="1" indent="-285750">
              <a:buClr>
                <a:schemeClr val="accent2">
                  <a:lumMod val="75000"/>
                </a:schemeClr>
              </a:buClr>
              <a:buFont typeface="Wingdings" panose="05000000000000000000" pitchFamily="2" charset="2"/>
              <a:buChar char="Ø"/>
            </a:pPr>
            <a:r>
              <a:rPr lang="it-IT" sz="1800" dirty="0" smtClean="0">
                <a:solidFill>
                  <a:schemeClr val="tx1">
                    <a:lumMod val="65000"/>
                    <a:lumOff val="35000"/>
                  </a:schemeClr>
                </a:solidFill>
                <a:latin typeface="Calibri" panose="020F0502020204030204" pitchFamily="34" charset="0"/>
                <a:cs typeface="Calibri" panose="020F0502020204030204" pitchFamily="34" charset="0"/>
              </a:rPr>
              <a:t>L’indipendenza e il ruolo di coordinamento degli Istituti Nazionali di statistica</a:t>
            </a:r>
          </a:p>
          <a:p>
            <a:pPr marL="742731" lvl="1" indent="-285750">
              <a:buClr>
                <a:schemeClr val="accent2">
                  <a:lumMod val="75000"/>
                </a:schemeClr>
              </a:buClr>
              <a:buFont typeface="Wingdings" panose="05000000000000000000" pitchFamily="2" charset="2"/>
              <a:buChar char="Ø"/>
            </a:pPr>
            <a:r>
              <a:rPr lang="it-IT" sz="1800" dirty="0" smtClean="0">
                <a:solidFill>
                  <a:schemeClr val="tx1">
                    <a:lumMod val="65000"/>
                    <a:lumOff val="35000"/>
                  </a:schemeClr>
                </a:solidFill>
                <a:latin typeface="Calibri" panose="020F0502020204030204" pitchFamily="34" charset="0"/>
                <a:cs typeface="Calibri" panose="020F0502020204030204" pitchFamily="34" charset="0"/>
              </a:rPr>
              <a:t>L’integrazione </a:t>
            </a:r>
            <a:r>
              <a:rPr lang="it-IT" sz="1800" dirty="0">
                <a:solidFill>
                  <a:schemeClr val="tx1">
                    <a:lumMod val="65000"/>
                    <a:lumOff val="35000"/>
                  </a:schemeClr>
                </a:solidFill>
                <a:latin typeface="Calibri" panose="020F0502020204030204" pitchFamily="34" charset="0"/>
                <a:cs typeface="Calibri" panose="020F0502020204030204" pitchFamily="34" charset="0"/>
              </a:rPr>
              <a:t>dei dati </a:t>
            </a:r>
            <a:r>
              <a:rPr lang="it-IT" sz="1800" dirty="0" smtClean="0">
                <a:solidFill>
                  <a:schemeClr val="tx1">
                    <a:lumMod val="65000"/>
                    <a:lumOff val="35000"/>
                  </a:schemeClr>
                </a:solidFill>
                <a:latin typeface="Calibri" panose="020F0502020204030204" pitchFamily="34" charset="0"/>
                <a:cs typeface="Calibri" panose="020F0502020204030204" pitchFamily="34" charset="0"/>
              </a:rPr>
              <a:t>sui </a:t>
            </a:r>
            <a:r>
              <a:rPr lang="it-IT" sz="1800" dirty="0">
                <a:solidFill>
                  <a:schemeClr val="tx1">
                    <a:lumMod val="65000"/>
                    <a:lumOff val="35000"/>
                  </a:schemeClr>
                </a:solidFill>
                <a:latin typeface="Calibri" panose="020F0502020204030204" pitchFamily="34" charset="0"/>
                <a:cs typeface="Calibri" panose="020F0502020204030204" pitchFamily="34" charset="0"/>
              </a:rPr>
              <a:t>pilastri sociali, economici e ambientali dello sviluppo sostenibile e a tutti i livelli (globale, regionale, nazionale e sub-nazionali</a:t>
            </a:r>
            <a:r>
              <a:rPr lang="it-IT" sz="1800" dirty="0" smtClean="0">
                <a:solidFill>
                  <a:schemeClr val="tx1">
                    <a:lumMod val="65000"/>
                    <a:lumOff val="35000"/>
                  </a:schemeClr>
                </a:solidFill>
                <a:latin typeface="Calibri" panose="020F0502020204030204" pitchFamily="34" charset="0"/>
                <a:cs typeface="Calibri" panose="020F0502020204030204" pitchFamily="34" charset="0"/>
              </a:rPr>
              <a:t>)</a:t>
            </a:r>
          </a:p>
          <a:p>
            <a:pPr marL="742731" lvl="1" indent="-285750">
              <a:buClr>
                <a:schemeClr val="accent2">
                  <a:lumMod val="75000"/>
                </a:schemeClr>
              </a:buClr>
              <a:buFont typeface="Wingdings" panose="05000000000000000000" pitchFamily="2" charset="2"/>
              <a:buChar char="Ø"/>
            </a:pPr>
            <a:r>
              <a:rPr lang="it-IT" sz="1800" dirty="0" smtClean="0">
                <a:solidFill>
                  <a:schemeClr val="tx1">
                    <a:lumMod val="65000"/>
                    <a:lumOff val="35000"/>
                  </a:schemeClr>
                </a:solidFill>
                <a:latin typeface="Calibri" panose="020F0502020204030204" pitchFamily="34" charset="0"/>
                <a:cs typeface="Calibri" panose="020F0502020204030204" pitchFamily="34" charset="0"/>
              </a:rPr>
              <a:t>Utilizzo di nuove fonti di dati (es. Big Data)</a:t>
            </a:r>
          </a:p>
          <a:p>
            <a:pPr marL="742731" lvl="1" indent="-285750">
              <a:buClr>
                <a:schemeClr val="accent2">
                  <a:lumMod val="75000"/>
                </a:schemeClr>
              </a:buClr>
              <a:buFont typeface="Wingdings" panose="05000000000000000000" pitchFamily="2" charset="2"/>
              <a:buChar char="Ø"/>
            </a:pPr>
            <a:r>
              <a:rPr lang="it-IT" sz="1800" dirty="0" smtClean="0">
                <a:solidFill>
                  <a:schemeClr val="tx1">
                    <a:lumMod val="65000"/>
                    <a:lumOff val="35000"/>
                  </a:schemeClr>
                </a:solidFill>
                <a:latin typeface="Calibri" panose="020F0502020204030204" pitchFamily="34" charset="0"/>
                <a:cs typeface="Calibri" panose="020F0502020204030204" pitchFamily="34" charset="0"/>
              </a:rPr>
              <a:t>La partnership tra i paesi e tra pubblico e privato nel rispetto dei principi fondamentali della statistica ufficiale delle NU</a:t>
            </a:r>
          </a:p>
          <a:p>
            <a:pPr marL="742731" lvl="1" indent="-285750">
              <a:buFont typeface="Arial" panose="020B0604020202020204" pitchFamily="34" charset="0"/>
              <a:buChar char="•"/>
            </a:pPr>
            <a:endParaRPr lang="it-IT" sz="1800" dirty="0">
              <a:solidFill>
                <a:schemeClr val="tx2">
                  <a:lumMod val="75000"/>
                </a:schemeClr>
              </a:solidFill>
              <a:latin typeface="Calibri" panose="020F0502020204030204" pitchFamily="34" charset="0"/>
              <a:cs typeface="Calibri" panose="020F0502020204030204" pitchFamily="34" charset="0"/>
            </a:endParaRPr>
          </a:p>
        </p:txBody>
      </p:sp>
      <p:sp>
        <p:nvSpPr>
          <p:cNvPr id="7" name="Rettangolo 6"/>
          <p:cNvSpPr/>
          <p:nvPr/>
        </p:nvSpPr>
        <p:spPr>
          <a:xfrm>
            <a:off x="821340" y="0"/>
            <a:ext cx="7504336" cy="369332"/>
          </a:xfrm>
          <a:prstGeom prst="rect">
            <a:avLst/>
          </a:prstGeom>
        </p:spPr>
        <p:txBody>
          <a:bodyPr wrap="square">
            <a:spAutoFit/>
          </a:bodyPr>
          <a:lstStyle/>
          <a:p>
            <a:r>
              <a:rPr lang="it-IT" b="1" dirty="0">
                <a:solidFill>
                  <a:schemeClr val="bg1"/>
                </a:solidFill>
              </a:rPr>
              <a:t>Sviluppi del Sistema Statistico globale</a:t>
            </a:r>
          </a:p>
        </p:txBody>
      </p:sp>
    </p:spTree>
    <p:extLst>
      <p:ext uri="{BB962C8B-B14F-4D97-AF65-F5344CB8AC3E}">
        <p14:creationId xmlns:p14="http://schemas.microsoft.com/office/powerpoint/2010/main" val="2379216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8487" y="431523"/>
            <a:ext cx="7997589" cy="4832092"/>
          </a:xfrm>
          <a:prstGeom prst="rect">
            <a:avLst/>
          </a:prstGeom>
        </p:spPr>
        <p:txBody>
          <a:bodyPr wrap="square">
            <a:spAutoFit/>
          </a:bodyPr>
          <a:lstStyle/>
          <a:p>
            <a:endParaRPr lang="it-IT" sz="2000" dirty="0">
              <a:latin typeface="Calibri" panose="020F0502020204030204" pitchFamily="34" charset="0"/>
              <a:cs typeface="Calibri" panose="020F0502020204030204" pitchFamily="34" charset="0"/>
            </a:endParaRPr>
          </a:p>
          <a:p>
            <a:r>
              <a:rPr lang="en-US" dirty="0" err="1" smtClean="0">
                <a:solidFill>
                  <a:schemeClr val="tx1">
                    <a:lumMod val="65000"/>
                    <a:lumOff val="35000"/>
                  </a:schemeClr>
                </a:solidFill>
                <a:latin typeface="Calibri" panose="020F0502020204030204" pitchFamily="34" charset="0"/>
                <a:cs typeface="Calibri" panose="020F0502020204030204" pitchFamily="34" charset="0"/>
              </a:rPr>
              <a:t>Lista</a:t>
            </a:r>
            <a:r>
              <a:rPr lang="en-US" dirty="0" smtClean="0">
                <a:solidFill>
                  <a:schemeClr val="tx1">
                    <a:lumMod val="65000"/>
                    <a:lumOff val="35000"/>
                  </a:schemeClr>
                </a:solidFill>
                <a:latin typeface="Calibri" panose="020F0502020204030204" pitchFamily="34" charset="0"/>
                <a:cs typeface="Calibri" panose="020F0502020204030204" pitchFamily="34" charset="0"/>
              </a:rPr>
              <a:t> di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dirty="0" smtClean="0">
                <a:solidFill>
                  <a:schemeClr val="tx1">
                    <a:lumMod val="65000"/>
                    <a:lumOff val="35000"/>
                  </a:schemeClr>
                </a:solidFill>
                <a:latin typeface="Calibri" panose="020F0502020204030204" pitchFamily="34" charset="0"/>
                <a:cs typeface="Calibri" panose="020F0502020204030204" pitchFamily="34" charset="0"/>
              </a:rPr>
              <a:t> SDGs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definiti</a:t>
            </a:r>
            <a:r>
              <a:rPr lang="en-US" dirty="0" smtClean="0">
                <a:solidFill>
                  <a:schemeClr val="tx1">
                    <a:lumMod val="65000"/>
                    <a:lumOff val="35000"/>
                  </a:schemeClr>
                </a:solidFill>
                <a:latin typeface="Calibri" panose="020F0502020204030204" pitchFamily="34" charset="0"/>
                <a:cs typeface="Calibri" panose="020F0502020204030204" pitchFamily="34" charset="0"/>
              </a:rPr>
              <a:t> e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revisionati</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dall’Inter</a:t>
            </a:r>
            <a:r>
              <a:rPr lang="en-US" dirty="0" smtClean="0">
                <a:solidFill>
                  <a:schemeClr val="tx1">
                    <a:lumMod val="65000"/>
                    <a:lumOff val="35000"/>
                  </a:schemeClr>
                </a:solidFill>
                <a:latin typeface="Calibri" panose="020F0502020204030204" pitchFamily="34" charset="0"/>
                <a:cs typeface="Calibri" panose="020F0502020204030204" pitchFamily="34" charset="0"/>
              </a:rPr>
              <a:t>-agency </a:t>
            </a:r>
            <a:r>
              <a:rPr lang="en-US" dirty="0">
                <a:solidFill>
                  <a:schemeClr val="tx1">
                    <a:lumMod val="65000"/>
                    <a:lumOff val="35000"/>
                  </a:schemeClr>
                </a:solidFill>
                <a:latin typeface="Calibri" panose="020F0502020204030204" pitchFamily="34" charset="0"/>
                <a:cs typeface="Calibri" panose="020F0502020204030204" pitchFamily="34" charset="0"/>
              </a:rPr>
              <a:t>and Expert Group on SDG Indicators (IAEG-SDGs)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approvati</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alla</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it-IT" dirty="0" smtClean="0">
                <a:solidFill>
                  <a:schemeClr val="tx1">
                    <a:lumMod val="65000"/>
                    <a:lumOff val="35000"/>
                  </a:schemeClr>
                </a:solidFill>
                <a:latin typeface="Calibri" panose="020F0502020204030204" pitchFamily="34" charset="0"/>
                <a:cs typeface="Calibri" panose="020F0502020204030204" pitchFamily="34" charset="0"/>
              </a:rPr>
              <a:t>48ma </a:t>
            </a:r>
            <a:r>
              <a:rPr lang="it-IT" dirty="0">
                <a:solidFill>
                  <a:schemeClr val="tx1">
                    <a:lumMod val="65000"/>
                    <a:lumOff val="35000"/>
                  </a:schemeClr>
                </a:solidFill>
                <a:latin typeface="Calibri" panose="020F0502020204030204" pitchFamily="34" charset="0"/>
                <a:cs typeface="Calibri" panose="020F0502020204030204" pitchFamily="34" charset="0"/>
              </a:rPr>
              <a:t>sessione della Commissione Statistica </a:t>
            </a: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err="1" smtClean="0">
                <a:solidFill>
                  <a:schemeClr val="tx1">
                    <a:lumMod val="65000"/>
                    <a:lumOff val="35000"/>
                  </a:schemeClr>
                </a:solidFill>
                <a:latin typeface="Calibri" panose="020F0502020204030204" pitchFamily="34" charset="0"/>
                <a:cs typeface="Calibri" panose="020F0502020204030204" pitchFamily="34" charset="0"/>
              </a:rPr>
              <a:t>affinamenti</a:t>
            </a:r>
            <a:r>
              <a:rPr lang="en-US" dirty="0" smtClean="0">
                <a:solidFill>
                  <a:schemeClr val="tx1">
                    <a:lumMod val="65000"/>
                    <a:lumOff val="35000"/>
                  </a:schemeClr>
                </a:solidFill>
                <a:latin typeface="Calibri" panose="020F0502020204030204" pitchFamily="34" charset="0"/>
                <a:cs typeface="Calibri" panose="020F0502020204030204" pitchFamily="34" charset="0"/>
              </a:rPr>
              <a:t> e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verifica</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nel</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a:solidFill>
                  <a:schemeClr val="tx1">
                    <a:lumMod val="65000"/>
                    <a:lumOff val="35000"/>
                  </a:schemeClr>
                </a:solidFill>
                <a:latin typeface="Calibri" panose="020F0502020204030204" pitchFamily="34" charset="0"/>
                <a:cs typeface="Calibri" panose="020F0502020204030204" pitchFamily="34" charset="0"/>
              </a:rPr>
              <a:t>2020 </a:t>
            </a:r>
            <a:r>
              <a:rPr lang="en-US" dirty="0" smtClean="0">
                <a:solidFill>
                  <a:schemeClr val="tx1">
                    <a:lumMod val="65000"/>
                    <a:lumOff val="35000"/>
                  </a:schemeClr>
                </a:solidFill>
                <a:latin typeface="Calibri" panose="020F0502020204030204" pitchFamily="34" charset="0"/>
                <a:cs typeface="Calibri" panose="020F0502020204030204" pitchFamily="34" charset="0"/>
              </a:rPr>
              <a:t>e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nel</a:t>
            </a:r>
            <a:r>
              <a:rPr lang="en-US" dirty="0" smtClean="0">
                <a:solidFill>
                  <a:schemeClr val="tx1">
                    <a:lumMod val="65000"/>
                    <a:lumOff val="35000"/>
                  </a:schemeClr>
                </a:solidFill>
                <a:latin typeface="Calibri" panose="020F0502020204030204" pitchFamily="34" charset="0"/>
                <a:cs typeface="Calibri" panose="020F0502020204030204" pitchFamily="34" charset="0"/>
              </a:rPr>
              <a:t>  2025 </a:t>
            </a:r>
          </a:p>
          <a:p>
            <a:pPr marL="342900" indent="-342900">
              <a:buFont typeface="Arial" panose="020B0604020202020204" pitchFamily="34" charset="0"/>
              <a:buChar char="•"/>
            </a:pPr>
            <a:r>
              <a:rPr lang="en-US" dirty="0" err="1" smtClean="0">
                <a:solidFill>
                  <a:schemeClr val="tx1">
                    <a:lumMod val="65000"/>
                    <a:lumOff val="35000"/>
                  </a:schemeClr>
                </a:solidFill>
                <a:latin typeface="Calibri" panose="020F0502020204030204" pitchFamily="34" charset="0"/>
                <a:cs typeface="Calibri" panose="020F0502020204030204" pitchFamily="34" charset="0"/>
              </a:rPr>
              <a:t>Identificazione</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delle</a:t>
            </a:r>
            <a:r>
              <a:rPr lang="en-US" dirty="0" smtClean="0">
                <a:solidFill>
                  <a:schemeClr val="tx1">
                    <a:lumMod val="65000"/>
                    <a:lumOff val="35000"/>
                  </a:schemeClr>
                </a:solidFill>
                <a:latin typeface="Calibri" panose="020F0502020204030204" pitchFamily="34" charset="0"/>
                <a:cs typeface="Calibri" panose="020F0502020204030204" pitchFamily="34" charset="0"/>
              </a:rPr>
              <a:t> Custodian Agencies per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specifici</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endParaRPr lang="en-US" sz="2000" dirty="0" smtClean="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it-IT" dirty="0" smtClean="0">
                <a:solidFill>
                  <a:schemeClr val="tx1">
                    <a:lumMod val="65000"/>
                    <a:lumOff val="35000"/>
                  </a:schemeClr>
                </a:solidFill>
                <a:latin typeface="Calibri" panose="020F0502020204030204" pitchFamily="34" charset="0"/>
                <a:cs typeface="Calibri" panose="020F0502020204030204" pitchFamily="34" charset="0"/>
              </a:rPr>
              <a:t>ha </a:t>
            </a:r>
            <a:r>
              <a:rPr lang="it-IT" dirty="0">
                <a:solidFill>
                  <a:schemeClr val="tx1">
                    <a:lumMod val="65000"/>
                    <a:lumOff val="35000"/>
                  </a:schemeClr>
                </a:solidFill>
                <a:latin typeface="Calibri" panose="020F0502020204030204" pitchFamily="34" charset="0"/>
                <a:cs typeface="Calibri" panose="020F0502020204030204" pitchFamily="34" charset="0"/>
              </a:rPr>
              <a:t>proposto 244 indicatori (232 effettivi)</a:t>
            </a:r>
          </a:p>
          <a:p>
            <a:pPr marL="285750" indent="-285750" algn="just">
              <a:buFont typeface="Wingdings" panose="05000000000000000000" pitchFamily="2" charset="2"/>
              <a:buChar char="§"/>
            </a:pPr>
            <a:endParaRPr lang="en-US" sz="2000" dirty="0">
              <a:solidFill>
                <a:srgbClr val="C00000"/>
              </a:solidFill>
              <a:latin typeface="Calibri" panose="020F0502020204030204" pitchFamily="34" charset="0"/>
              <a:cs typeface="Calibri" panose="020F0502020204030204" pitchFamily="34" charset="0"/>
            </a:endParaRPr>
          </a:p>
          <a:p>
            <a:pPr marL="285750" indent="-285750" algn="just"/>
            <a:r>
              <a:rPr lang="en-US" sz="2000" b="1" dirty="0">
                <a:solidFill>
                  <a:srgbClr val="FF0000"/>
                </a:solidFill>
                <a:latin typeface="Calibri" panose="020F0502020204030204" pitchFamily="34" charset="0"/>
                <a:cs typeface="Calibri" panose="020F0502020204030204" pitchFamily="34" charset="0"/>
              </a:rPr>
              <a:t>84 Tier I  -  34%  </a:t>
            </a:r>
            <a:r>
              <a:rPr lang="en-US" sz="2000" b="1" dirty="0" err="1">
                <a:solidFill>
                  <a:srgbClr val="FF0000"/>
                </a:solidFill>
                <a:latin typeface="Calibri" panose="020F0502020204030204" pitchFamily="34" charset="0"/>
                <a:cs typeface="Calibri" panose="020F0502020204030204" pitchFamily="34" charset="0"/>
              </a:rPr>
              <a:t>metodologia</a:t>
            </a:r>
            <a:r>
              <a:rPr lang="en-US" sz="2000" b="1" dirty="0">
                <a:solidFill>
                  <a:srgbClr val="FF0000"/>
                </a:solidFill>
                <a:latin typeface="Calibri" panose="020F0502020204030204" pitchFamily="34" charset="0"/>
                <a:cs typeface="Calibri" panose="020F0502020204030204" pitchFamily="34" charset="0"/>
              </a:rPr>
              <a:t> e dati</a:t>
            </a:r>
          </a:p>
          <a:p>
            <a:pPr marL="285750" indent="-285750" algn="just"/>
            <a:r>
              <a:rPr lang="en-US" sz="2000" b="1" dirty="0">
                <a:solidFill>
                  <a:srgbClr val="FF0000"/>
                </a:solidFill>
                <a:latin typeface="Calibri" panose="020F0502020204030204" pitchFamily="34" charset="0"/>
                <a:cs typeface="Calibri" panose="020F0502020204030204" pitchFamily="34" charset="0"/>
              </a:rPr>
              <a:t>64 Tier II -  26%  </a:t>
            </a:r>
            <a:r>
              <a:rPr lang="en-US" sz="2000" b="1" dirty="0" err="1">
                <a:solidFill>
                  <a:srgbClr val="FF0000"/>
                </a:solidFill>
                <a:latin typeface="Calibri" panose="020F0502020204030204" pitchFamily="34" charset="0"/>
                <a:cs typeface="Calibri" panose="020F0502020204030204" pitchFamily="34" charset="0"/>
              </a:rPr>
              <a:t>metodologia</a:t>
            </a:r>
            <a:r>
              <a:rPr lang="en-US" sz="2000" b="1" dirty="0">
                <a:solidFill>
                  <a:srgbClr val="FF0000"/>
                </a:solidFill>
                <a:latin typeface="Calibri" panose="020F0502020204030204" pitchFamily="34" charset="0"/>
                <a:cs typeface="Calibri" panose="020F0502020204030204" pitchFamily="34" charset="0"/>
              </a:rPr>
              <a:t> e non </a:t>
            </a:r>
            <a:r>
              <a:rPr lang="en-US" sz="2000" b="1" dirty="0" err="1">
                <a:solidFill>
                  <a:srgbClr val="FF0000"/>
                </a:solidFill>
                <a:latin typeface="Calibri" panose="020F0502020204030204" pitchFamily="34" charset="0"/>
                <a:cs typeface="Calibri" panose="020F0502020204030204" pitchFamily="34" charset="0"/>
              </a:rPr>
              <a:t>sempre</a:t>
            </a:r>
            <a:r>
              <a:rPr lang="en-US" sz="2000" b="1" dirty="0">
                <a:solidFill>
                  <a:srgbClr val="FF0000"/>
                </a:solidFill>
                <a:latin typeface="Calibri" panose="020F0502020204030204" pitchFamily="34" charset="0"/>
                <a:cs typeface="Calibri" panose="020F0502020204030204" pitchFamily="34" charset="0"/>
              </a:rPr>
              <a:t> dati</a:t>
            </a:r>
          </a:p>
          <a:p>
            <a:pPr marL="285750" indent="-285750" algn="just"/>
            <a:r>
              <a:rPr lang="en-US" sz="2000" b="1" dirty="0">
                <a:solidFill>
                  <a:srgbClr val="FF0000"/>
                </a:solidFill>
                <a:latin typeface="Calibri" panose="020F0502020204030204" pitchFamily="34" charset="0"/>
                <a:cs typeface="Calibri" panose="020F0502020204030204" pitchFamily="34" charset="0"/>
              </a:rPr>
              <a:t>86 Tier III - 35%  </a:t>
            </a:r>
            <a:r>
              <a:rPr lang="en-US" sz="2000" b="1" dirty="0" err="1">
                <a:solidFill>
                  <a:srgbClr val="FF0000"/>
                </a:solidFill>
                <a:latin typeface="Calibri" panose="020F0502020204030204" pitchFamily="34" charset="0"/>
                <a:cs typeface="Calibri" panose="020F0502020204030204" pitchFamily="34" charset="0"/>
              </a:rPr>
              <a:t>metodologia</a:t>
            </a:r>
            <a:r>
              <a:rPr lang="en-US" sz="2000" b="1" dirty="0">
                <a:solidFill>
                  <a:srgbClr val="FF0000"/>
                </a:solidFill>
                <a:latin typeface="Calibri" panose="020F0502020204030204" pitchFamily="34" charset="0"/>
                <a:cs typeface="Calibri" panose="020F0502020204030204" pitchFamily="34" charset="0"/>
              </a:rPr>
              <a:t> da </a:t>
            </a:r>
            <a:r>
              <a:rPr lang="en-US" sz="2000" b="1" dirty="0" err="1">
                <a:solidFill>
                  <a:srgbClr val="FF0000"/>
                </a:solidFill>
                <a:latin typeface="Calibri" panose="020F0502020204030204" pitchFamily="34" charset="0"/>
                <a:cs typeface="Calibri" panose="020F0502020204030204" pitchFamily="34" charset="0"/>
              </a:rPr>
              <a:t>definire</a:t>
            </a:r>
            <a:endParaRPr lang="en-US" sz="2000" b="1" dirty="0">
              <a:solidFill>
                <a:srgbClr val="FF0000"/>
              </a:solidFill>
              <a:latin typeface="Calibri" panose="020F0502020204030204" pitchFamily="34" charset="0"/>
              <a:cs typeface="Calibri" panose="020F0502020204030204" pitchFamily="34" charset="0"/>
            </a:endParaRPr>
          </a:p>
          <a:p>
            <a:pPr marL="285750" indent="-285750" algn="just"/>
            <a:endParaRPr lang="en-US" sz="2000" b="1" dirty="0">
              <a:solidFill>
                <a:srgbClr val="FF0000"/>
              </a:solidFill>
              <a:latin typeface="Calibri" panose="020F0502020204030204" pitchFamily="34" charset="0"/>
              <a:cs typeface="Calibri" panose="020F0502020204030204" pitchFamily="34" charset="0"/>
            </a:endParaRPr>
          </a:p>
          <a:p>
            <a:pPr marL="285750" indent="-285750" algn="just"/>
            <a:r>
              <a:rPr lang="en-US" sz="2000" b="1" dirty="0">
                <a:solidFill>
                  <a:srgbClr val="FF0000"/>
                </a:solidFill>
                <a:latin typeface="Calibri" panose="020F0502020204030204" pitchFamily="34" charset="0"/>
                <a:cs typeface="Calibri" panose="020F0502020204030204" pitchFamily="34" charset="0"/>
              </a:rPr>
              <a:t>9 </a:t>
            </a:r>
            <a:r>
              <a:rPr lang="en-US" sz="2000" b="1" dirty="0" err="1">
                <a:solidFill>
                  <a:srgbClr val="FF0000"/>
                </a:solidFill>
                <a:latin typeface="Calibri" panose="020F0502020204030204" pitchFamily="34" charset="0"/>
                <a:cs typeface="Calibri" panose="020F0502020204030204" pitchFamily="34" charset="0"/>
              </a:rPr>
              <a:t>indicatori</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multipli</a:t>
            </a:r>
            <a:r>
              <a:rPr lang="en-US" sz="2000" b="1" dirty="0">
                <a:solidFill>
                  <a:srgbClr val="FF0000"/>
                </a:solidFill>
                <a:latin typeface="Calibri" panose="020F0502020204030204" pitchFamily="34" charset="0"/>
                <a:cs typeface="Calibri" panose="020F0502020204030204" pitchFamily="34" charset="0"/>
              </a:rPr>
              <a:t> e 10 </a:t>
            </a:r>
            <a:r>
              <a:rPr lang="en-US" sz="2000" b="1" dirty="0" err="1">
                <a:solidFill>
                  <a:srgbClr val="FF0000"/>
                </a:solidFill>
                <a:latin typeface="Calibri" panose="020F0502020204030204" pitchFamily="34" charset="0"/>
                <a:cs typeface="Calibri" panose="020F0502020204030204" pitchFamily="34" charset="0"/>
              </a:rPr>
              <a:t>indicatori</a:t>
            </a:r>
            <a:r>
              <a:rPr lang="en-US" sz="2000" b="1" dirty="0">
                <a:solidFill>
                  <a:srgbClr val="FF0000"/>
                </a:solidFill>
                <a:latin typeface="Calibri" panose="020F0502020204030204" pitchFamily="34" charset="0"/>
                <a:cs typeface="Calibri" panose="020F0502020204030204" pitchFamily="34" charset="0"/>
              </a:rPr>
              <a:t> con </a:t>
            </a:r>
            <a:r>
              <a:rPr lang="en-US" sz="2000" b="1" dirty="0" err="1">
                <a:solidFill>
                  <a:srgbClr val="FF0000"/>
                </a:solidFill>
                <a:latin typeface="Calibri" panose="020F0502020204030204" pitchFamily="34" charset="0"/>
                <a:cs typeface="Calibri" panose="020F0502020204030204" pitchFamily="34" charset="0"/>
              </a:rPr>
              <a:t>più</a:t>
            </a:r>
            <a:r>
              <a:rPr lang="en-US" sz="2000" b="1" dirty="0">
                <a:solidFill>
                  <a:srgbClr val="FF0000"/>
                </a:solidFill>
                <a:latin typeface="Calibri" panose="020F0502020204030204" pitchFamily="34" charset="0"/>
                <a:cs typeface="Calibri" panose="020F0502020204030204" pitchFamily="34" charset="0"/>
              </a:rPr>
              <a:t> Tier o con </a:t>
            </a:r>
            <a:r>
              <a:rPr lang="en-US" sz="2000" b="1" dirty="0" err="1">
                <a:solidFill>
                  <a:srgbClr val="FF0000"/>
                </a:solidFill>
                <a:latin typeface="Calibri" panose="020F0502020204030204" pitchFamily="34" charset="0"/>
                <a:cs typeface="Calibri" panose="020F0502020204030204" pitchFamily="34" charset="0"/>
              </a:rPr>
              <a:t>nessuno</a:t>
            </a:r>
            <a:endParaRPr lang="en-US" sz="2000" b="1" dirty="0">
              <a:solidFill>
                <a:srgbClr val="FF0000"/>
              </a:solidFill>
              <a:latin typeface="Calibri" panose="020F0502020204030204" pitchFamily="34" charset="0"/>
              <a:cs typeface="Calibri" panose="020F0502020204030204" pitchFamily="34" charset="0"/>
            </a:endParaRPr>
          </a:p>
          <a:p>
            <a:pPr marL="285750" indent="-285750" algn="just"/>
            <a:endParaRPr lang="en-US" sz="2000" dirty="0">
              <a:solidFill>
                <a:srgbClr val="C00000"/>
              </a:solidFill>
              <a:latin typeface="Calibri" panose="020F0502020204030204" pitchFamily="34" charset="0"/>
              <a:cs typeface="Calibri" panose="020F0502020204030204" pitchFamily="34" charset="0"/>
            </a:endParaRPr>
          </a:p>
          <a:p>
            <a:r>
              <a:rPr lang="it-IT" dirty="0" smtClean="0">
                <a:solidFill>
                  <a:schemeClr val="tx1">
                    <a:lumMod val="65000"/>
                    <a:lumOff val="35000"/>
                  </a:schemeClr>
                </a:solidFill>
                <a:latin typeface="Calibri" panose="020F0502020204030204" pitchFamily="34" charset="0"/>
                <a:cs typeface="Calibri" panose="020F0502020204030204" pitchFamily="34" charset="0"/>
              </a:rPr>
              <a:t>Diversi </a:t>
            </a:r>
            <a:r>
              <a:rPr lang="it-IT" dirty="0" err="1">
                <a:solidFill>
                  <a:schemeClr val="tx1">
                    <a:lumMod val="65000"/>
                    <a:lumOff val="35000"/>
                  </a:schemeClr>
                </a:solidFill>
                <a:latin typeface="Calibri" panose="020F0502020204030204" pitchFamily="34" charset="0"/>
                <a:cs typeface="Calibri" panose="020F0502020204030204" pitchFamily="34" charset="0"/>
              </a:rPr>
              <a:t>Working</a:t>
            </a:r>
            <a:r>
              <a:rPr lang="it-IT" dirty="0">
                <a:solidFill>
                  <a:schemeClr val="tx1">
                    <a:lumMod val="65000"/>
                    <a:lumOff val="35000"/>
                  </a:schemeClr>
                </a:solidFill>
                <a:latin typeface="Calibri" panose="020F0502020204030204" pitchFamily="34" charset="0"/>
                <a:cs typeface="Calibri" panose="020F0502020204030204" pitchFamily="34" charset="0"/>
              </a:rPr>
              <a:t> Group </a:t>
            </a:r>
            <a:r>
              <a:rPr lang="it-IT" dirty="0" smtClean="0">
                <a:solidFill>
                  <a:schemeClr val="tx1">
                    <a:lumMod val="65000"/>
                    <a:lumOff val="35000"/>
                  </a:schemeClr>
                </a:solidFill>
                <a:latin typeface="Calibri" panose="020F0502020204030204" pitchFamily="34" charset="0"/>
                <a:cs typeface="Calibri" panose="020F0502020204030204" pitchFamily="34" charset="0"/>
              </a:rPr>
              <a:t>(</a:t>
            </a:r>
            <a:r>
              <a:rPr lang="it-IT" dirty="0" err="1" smtClean="0">
                <a:solidFill>
                  <a:schemeClr val="tx1">
                    <a:lumMod val="65000"/>
                    <a:lumOff val="35000"/>
                  </a:schemeClr>
                </a:solidFill>
                <a:latin typeface="Calibri" panose="020F0502020204030204" pitchFamily="34" charset="0"/>
                <a:cs typeface="Calibri" panose="020F0502020204030204" pitchFamily="34" charset="0"/>
              </a:rPr>
              <a:t>geospatial</a:t>
            </a:r>
            <a:r>
              <a:rPr lang="it-IT" dirty="0" smtClean="0">
                <a:solidFill>
                  <a:schemeClr val="tx1">
                    <a:lumMod val="65000"/>
                    <a:lumOff val="35000"/>
                  </a:schemeClr>
                </a:solidFill>
                <a:latin typeface="Calibri" panose="020F0502020204030204" pitchFamily="34" charset="0"/>
                <a:cs typeface="Calibri" panose="020F0502020204030204" pitchFamily="34" charset="0"/>
              </a:rPr>
              <a:t> information,  </a:t>
            </a:r>
            <a:r>
              <a:rPr lang="it-IT" dirty="0">
                <a:solidFill>
                  <a:schemeClr val="tx1">
                    <a:lumMod val="65000"/>
                    <a:lumOff val="35000"/>
                  </a:schemeClr>
                </a:solidFill>
                <a:latin typeface="Calibri" panose="020F0502020204030204" pitchFamily="34" charset="0"/>
                <a:cs typeface="Calibri" panose="020F0502020204030204" pitchFamily="34" charset="0"/>
              </a:rPr>
              <a:t>sviluppo </a:t>
            </a:r>
            <a:r>
              <a:rPr lang="it-IT" dirty="0" smtClean="0">
                <a:solidFill>
                  <a:schemeClr val="tx1">
                    <a:lumMod val="65000"/>
                    <a:lumOff val="35000"/>
                  </a:schemeClr>
                </a:solidFill>
                <a:latin typeface="Calibri" panose="020F0502020204030204" pitchFamily="34" charset="0"/>
                <a:cs typeface="Calibri" panose="020F0502020204030204" pitchFamily="34" charset="0"/>
              </a:rPr>
              <a:t>e scambi di dati e metadati, </a:t>
            </a:r>
            <a:r>
              <a:rPr lang="it-IT" dirty="0" err="1" smtClean="0">
                <a:solidFill>
                  <a:schemeClr val="tx1">
                    <a:lumMod val="65000"/>
                    <a:lumOff val="35000"/>
                  </a:schemeClr>
                </a:solidFill>
                <a:latin typeface="Calibri" panose="020F0502020204030204" pitchFamily="34" charset="0"/>
                <a:cs typeface="Calibri" panose="020F0502020204030204" pitchFamily="34" charset="0"/>
              </a:rPr>
              <a:t>interlinkages</a:t>
            </a:r>
            <a:r>
              <a:rPr lang="it-IT" dirty="0" smtClean="0">
                <a:solidFill>
                  <a:schemeClr val="tx1">
                    <a:lumMod val="65000"/>
                    <a:lumOff val="35000"/>
                  </a:schemeClr>
                </a:solidFill>
                <a:latin typeface="Calibri" panose="020F0502020204030204" pitchFamily="34" charset="0"/>
                <a:cs typeface="Calibri" panose="020F0502020204030204" pitchFamily="34" charset="0"/>
              </a:rPr>
              <a:t>) e il </a:t>
            </a:r>
            <a:r>
              <a:rPr lang="it-IT" dirty="0" err="1" smtClean="0">
                <a:solidFill>
                  <a:schemeClr val="tx1">
                    <a:lumMod val="65000"/>
                    <a:lumOff val="35000"/>
                  </a:schemeClr>
                </a:solidFill>
                <a:latin typeface="Calibri" panose="020F0502020204030204" pitchFamily="34" charset="0"/>
                <a:cs typeface="Calibri" panose="020F0502020204030204" pitchFamily="34" charset="0"/>
              </a:rPr>
              <a:t>workstream</a:t>
            </a:r>
            <a:r>
              <a:rPr lang="it-IT" dirty="0" smtClean="0">
                <a:solidFill>
                  <a:schemeClr val="tx1">
                    <a:lumMod val="65000"/>
                    <a:lumOff val="35000"/>
                  </a:schemeClr>
                </a:solidFill>
                <a:latin typeface="Calibri" panose="020F0502020204030204" pitchFamily="34" charset="0"/>
                <a:cs typeface="Calibri" panose="020F0502020204030204" pitchFamily="34" charset="0"/>
              </a:rPr>
              <a:t> sulla disaggregazione dei dati</a:t>
            </a:r>
            <a:endParaRPr lang="it-IT"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903" y="2187780"/>
            <a:ext cx="1482275" cy="1482275"/>
          </a:xfrm>
          <a:prstGeom prst="rect">
            <a:avLst/>
          </a:prstGeom>
        </p:spPr>
      </p:pic>
      <p:sp>
        <p:nvSpPr>
          <p:cNvPr id="5" name="Rettangolo 4"/>
          <p:cNvSpPr/>
          <p:nvPr/>
        </p:nvSpPr>
        <p:spPr>
          <a:xfrm>
            <a:off x="821340" y="0"/>
            <a:ext cx="7504336" cy="369332"/>
          </a:xfrm>
          <a:prstGeom prst="rect">
            <a:avLst/>
          </a:prstGeom>
        </p:spPr>
        <p:txBody>
          <a:bodyPr wrap="square">
            <a:spAutoFit/>
          </a:bodyPr>
          <a:lstStyle/>
          <a:p>
            <a:r>
              <a:rPr lang="it-IT" b="1" dirty="0">
                <a:solidFill>
                  <a:schemeClr val="bg1"/>
                </a:solidFill>
              </a:rPr>
              <a:t>Sviluppi del Sistema Statistico globale</a:t>
            </a:r>
          </a:p>
        </p:txBody>
      </p:sp>
    </p:spTree>
    <p:extLst>
      <p:ext uri="{BB962C8B-B14F-4D97-AF65-F5344CB8AC3E}">
        <p14:creationId xmlns:p14="http://schemas.microsoft.com/office/powerpoint/2010/main" val="521428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2"/>
          <p:cNvSpPr txBox="1">
            <a:spLocks/>
          </p:cNvSpPr>
          <p:nvPr/>
        </p:nvSpPr>
        <p:spPr>
          <a:xfrm>
            <a:off x="119134" y="779625"/>
            <a:ext cx="8724615" cy="5307275"/>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hu-HU" sz="2000" b="1" i="1" dirty="0" smtClean="0">
                <a:solidFill>
                  <a:schemeClr val="tx1">
                    <a:lumMod val="65000"/>
                    <a:lumOff val="35000"/>
                  </a:schemeClr>
                </a:solidFill>
                <a:latin typeface="Calibri" panose="020F0502020204030204" pitchFamily="34" charset="0"/>
                <a:cs typeface="Calibri" panose="020F0502020204030204" pitchFamily="34" charset="0"/>
              </a:rPr>
              <a:t>D</a:t>
            </a:r>
            <a:r>
              <a:rPr lang="en-US" sz="2000" b="1" i="1" dirty="0" smtClean="0">
                <a:solidFill>
                  <a:schemeClr val="tx1">
                    <a:lumMod val="65000"/>
                    <a:lumOff val="35000"/>
                  </a:schemeClr>
                </a:solidFill>
                <a:latin typeface="Calibri" panose="020F0502020204030204" pitchFamily="34" charset="0"/>
                <a:cs typeface="Calibri" panose="020F0502020204030204" pitchFamily="34" charset="0"/>
              </a:rPr>
              <a:t>raft resolution</a:t>
            </a:r>
            <a:r>
              <a:rPr lang="hu-HU" sz="2000" b="1" dirty="0" smtClean="0">
                <a:solidFill>
                  <a:schemeClr val="tx1">
                    <a:lumMod val="65000"/>
                    <a:lumOff val="35000"/>
                  </a:schemeClr>
                </a:solidFill>
                <a:latin typeface="Calibri" panose="020F0502020204030204" pitchFamily="34" charset="0"/>
                <a:cs typeface="Calibri" panose="020F0502020204030204" pitchFamily="34" charset="0"/>
              </a:rPr>
              <a:t> on the w</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ork</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of the UN Statistical Commission pertaining to the 2030 Agenda for Sustainable Development</a:t>
            </a:r>
          </a:p>
          <a:p>
            <a:pPr marL="0" indent="0">
              <a:buNone/>
              <a:defRPr/>
            </a:pP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a:p>
            <a:pPr marL="0" indent="0">
              <a:buNone/>
            </a:pPr>
            <a:r>
              <a:rPr lang="it-IT" sz="1800" dirty="0" smtClean="0">
                <a:solidFill>
                  <a:schemeClr val="tx1">
                    <a:lumMod val="65000"/>
                    <a:lumOff val="35000"/>
                  </a:schemeClr>
                </a:solidFill>
                <a:latin typeface="Calibri" panose="020F0502020204030204" pitchFamily="34" charset="0"/>
                <a:cs typeface="Calibri" panose="020F0502020204030204" pitchFamily="34" charset="0"/>
              </a:rPr>
              <a:t>Sottoposta all’</a:t>
            </a:r>
            <a:r>
              <a:rPr lang="it-IT" sz="1800" dirty="0" err="1" smtClean="0">
                <a:solidFill>
                  <a:schemeClr val="tx1">
                    <a:lumMod val="65000"/>
                    <a:lumOff val="35000"/>
                  </a:schemeClr>
                </a:solidFill>
                <a:latin typeface="Calibri" panose="020F0502020204030204" pitchFamily="34" charset="0"/>
                <a:cs typeface="Calibri" panose="020F0502020204030204" pitchFamily="34" charset="0"/>
              </a:rPr>
              <a:t>Economic</a:t>
            </a:r>
            <a:r>
              <a:rPr lang="it-IT" sz="1800" dirty="0" smtClean="0">
                <a:solidFill>
                  <a:schemeClr val="tx1">
                    <a:lumMod val="65000"/>
                    <a:lumOff val="35000"/>
                  </a:schemeClr>
                </a:solidFill>
                <a:latin typeface="Calibri" panose="020F0502020204030204" pitchFamily="34" charset="0"/>
                <a:cs typeface="Calibri" panose="020F0502020204030204" pitchFamily="34" charset="0"/>
              </a:rPr>
              <a:t> </a:t>
            </a:r>
            <a:r>
              <a:rPr lang="it-IT" sz="1800" dirty="0">
                <a:solidFill>
                  <a:schemeClr val="tx1">
                    <a:lumMod val="65000"/>
                    <a:lumOff val="35000"/>
                  </a:schemeClr>
                </a:solidFill>
                <a:latin typeface="Calibri" panose="020F0502020204030204" pitchFamily="34" charset="0"/>
                <a:cs typeface="Calibri" panose="020F0502020204030204" pitchFamily="34" charset="0"/>
              </a:rPr>
              <a:t>and Social </a:t>
            </a:r>
            <a:r>
              <a:rPr lang="it-IT" sz="1800" dirty="0" err="1">
                <a:solidFill>
                  <a:schemeClr val="tx1">
                    <a:lumMod val="65000"/>
                    <a:lumOff val="35000"/>
                  </a:schemeClr>
                </a:solidFill>
                <a:latin typeface="Calibri" panose="020F0502020204030204" pitchFamily="34" charset="0"/>
                <a:cs typeface="Calibri" panose="020F0502020204030204" pitchFamily="34" charset="0"/>
              </a:rPr>
              <a:t>Council</a:t>
            </a:r>
            <a:r>
              <a:rPr lang="it-IT" sz="1800" dirty="0">
                <a:solidFill>
                  <a:schemeClr val="tx1">
                    <a:lumMod val="65000"/>
                    <a:lumOff val="35000"/>
                  </a:schemeClr>
                </a:solidFill>
                <a:latin typeface="Calibri" panose="020F0502020204030204" pitchFamily="34" charset="0"/>
                <a:cs typeface="Calibri" panose="020F0502020204030204" pitchFamily="34" charset="0"/>
              </a:rPr>
              <a:t> (</a:t>
            </a:r>
            <a:r>
              <a:rPr lang="hu-HU" sz="1800" dirty="0">
                <a:solidFill>
                  <a:schemeClr val="tx1">
                    <a:lumMod val="65000"/>
                    <a:lumOff val="35000"/>
                  </a:schemeClr>
                </a:solidFill>
                <a:latin typeface="Calibri" panose="020F0502020204030204" pitchFamily="34" charset="0"/>
                <a:cs typeface="Calibri" panose="020F0502020204030204" pitchFamily="34" charset="0"/>
              </a:rPr>
              <a:t>ECOSOC</a:t>
            </a:r>
            <a:r>
              <a:rPr lang="it-IT" sz="1800" dirty="0">
                <a:solidFill>
                  <a:schemeClr val="tx1">
                    <a:lumMod val="65000"/>
                    <a:lumOff val="35000"/>
                  </a:schemeClr>
                </a:solidFill>
                <a:latin typeface="Calibri" panose="020F0502020204030204" pitchFamily="34" charset="0"/>
                <a:cs typeface="Calibri" panose="020F0502020204030204" pitchFamily="34" charset="0"/>
              </a:rPr>
              <a:t>)</a:t>
            </a:r>
            <a:r>
              <a:rPr lang="hu-HU" sz="1800" dirty="0">
                <a:solidFill>
                  <a:schemeClr val="tx1">
                    <a:lumMod val="65000"/>
                    <a:lumOff val="35000"/>
                  </a:schemeClr>
                </a:solidFill>
                <a:latin typeface="Calibri" panose="020F0502020204030204" pitchFamily="34" charset="0"/>
                <a:cs typeface="Calibri" panose="020F0502020204030204" pitchFamily="34" charset="0"/>
              </a:rPr>
              <a:t> </a:t>
            </a:r>
            <a:r>
              <a:rPr lang="it-IT" sz="1800" dirty="0">
                <a:solidFill>
                  <a:schemeClr val="tx1">
                    <a:lumMod val="65000"/>
                    <a:lumOff val="35000"/>
                  </a:schemeClr>
                </a:solidFill>
                <a:latin typeface="Calibri" panose="020F0502020204030204" pitchFamily="34" charset="0"/>
                <a:cs typeface="Calibri" panose="020F0502020204030204" pitchFamily="34" charset="0"/>
              </a:rPr>
              <a:t>(giugno 2017) e  successivamente </a:t>
            </a:r>
            <a:r>
              <a:rPr lang="it-IT" sz="1800" dirty="0" smtClean="0">
                <a:solidFill>
                  <a:schemeClr val="tx1">
                    <a:lumMod val="65000"/>
                    <a:lumOff val="35000"/>
                  </a:schemeClr>
                </a:solidFill>
                <a:latin typeface="Calibri" panose="020F0502020204030204" pitchFamily="34" charset="0"/>
                <a:cs typeface="Calibri" panose="020F0502020204030204" pitchFamily="34" charset="0"/>
              </a:rPr>
              <a:t>all’Assemblea </a:t>
            </a:r>
            <a:r>
              <a:rPr lang="it-IT" sz="1800" dirty="0">
                <a:solidFill>
                  <a:schemeClr val="tx1">
                    <a:lumMod val="65000"/>
                    <a:lumOff val="35000"/>
                  </a:schemeClr>
                </a:solidFill>
                <a:latin typeface="Calibri" panose="020F0502020204030204" pitchFamily="34" charset="0"/>
                <a:cs typeface="Calibri" panose="020F0502020204030204" pitchFamily="34" charset="0"/>
              </a:rPr>
              <a:t>General delle NU </a:t>
            </a:r>
            <a:endParaRPr lang="hu-HU" sz="1800" dirty="0">
              <a:solidFill>
                <a:schemeClr val="tx1">
                  <a:lumMod val="65000"/>
                  <a:lumOff val="35000"/>
                </a:schemeClr>
              </a:solidFill>
              <a:latin typeface="Calibri" panose="020F0502020204030204" pitchFamily="34" charset="0"/>
              <a:cs typeface="Calibri" panose="020F0502020204030204" pitchFamily="34" charset="0"/>
            </a:endParaRPr>
          </a:p>
          <a:p>
            <a:pPr marL="0" indent="0">
              <a:buNone/>
              <a:defRPr/>
            </a:pPr>
            <a:r>
              <a:rPr lang="it-IT" sz="1800" dirty="0" smtClean="0">
                <a:solidFill>
                  <a:schemeClr val="tx1">
                    <a:lumMod val="65000"/>
                    <a:lumOff val="35000"/>
                  </a:schemeClr>
                </a:solidFill>
                <a:latin typeface="Calibri" panose="020F0502020204030204" pitchFamily="34" charset="0"/>
                <a:cs typeface="Calibri" panose="020F0502020204030204" pitchFamily="34" charset="0"/>
              </a:rPr>
              <a:t>La </a:t>
            </a:r>
            <a:r>
              <a:rPr lang="it-IT" sz="1800" b="1" dirty="0" smtClean="0">
                <a:solidFill>
                  <a:schemeClr val="tx1">
                    <a:lumMod val="65000"/>
                    <a:lumOff val="35000"/>
                  </a:schemeClr>
                </a:solidFill>
                <a:latin typeface="Calibri" panose="020F0502020204030204" pitchFamily="34" charset="0"/>
                <a:cs typeface="Calibri" panose="020F0502020204030204" pitchFamily="34" charset="0"/>
              </a:rPr>
              <a:t>risoluzione </a:t>
            </a:r>
            <a:r>
              <a:rPr lang="it-IT" sz="1800" dirty="0" smtClean="0">
                <a:solidFill>
                  <a:schemeClr val="tx1">
                    <a:lumMod val="65000"/>
                    <a:lumOff val="35000"/>
                  </a:schemeClr>
                </a:solidFill>
                <a:latin typeface="Calibri" panose="020F0502020204030204" pitchFamily="34" charset="0"/>
                <a:cs typeface="Calibri" panose="020F0502020204030204" pitchFamily="34" charset="0"/>
              </a:rPr>
              <a:t>oltre alla adozione </a:t>
            </a:r>
            <a:r>
              <a:rPr lang="it-IT" sz="1800" dirty="0">
                <a:solidFill>
                  <a:schemeClr val="tx1">
                    <a:lumMod val="65000"/>
                    <a:lumOff val="35000"/>
                  </a:schemeClr>
                </a:solidFill>
                <a:latin typeface="Calibri" panose="020F0502020204030204" pitchFamily="34" charset="0"/>
                <a:cs typeface="Calibri" panose="020F0502020204030204" pitchFamily="34" charset="0"/>
              </a:rPr>
              <a:t>del Cape Town Global Action </a:t>
            </a:r>
            <a:r>
              <a:rPr lang="it-IT" sz="1800" dirty="0" smtClean="0">
                <a:solidFill>
                  <a:schemeClr val="tx1">
                    <a:lumMod val="65000"/>
                    <a:lumOff val="35000"/>
                  </a:schemeClr>
                </a:solidFill>
                <a:latin typeface="Calibri" panose="020F0502020204030204" pitchFamily="34" charset="0"/>
                <a:cs typeface="Calibri" panose="020F0502020204030204" pitchFamily="34" charset="0"/>
              </a:rPr>
              <a:t>Plan e </a:t>
            </a:r>
            <a:r>
              <a:rPr lang="it-IT" sz="1800" dirty="0">
                <a:solidFill>
                  <a:schemeClr val="tx1">
                    <a:lumMod val="65000"/>
                    <a:lumOff val="35000"/>
                  </a:schemeClr>
                </a:solidFill>
                <a:latin typeface="Calibri" panose="020F0502020204030204" pitchFamily="34" charset="0"/>
                <a:cs typeface="Calibri" panose="020F0502020204030204" pitchFamily="34" charset="0"/>
              </a:rPr>
              <a:t>del </a:t>
            </a:r>
            <a:r>
              <a:rPr lang="en-US" sz="1800" dirty="0">
                <a:solidFill>
                  <a:schemeClr val="tx1">
                    <a:lumMod val="65000"/>
                    <a:lumOff val="35000"/>
                  </a:schemeClr>
                </a:solidFill>
                <a:latin typeface="Calibri" panose="020F0502020204030204" pitchFamily="34" charset="0"/>
                <a:cs typeface="Calibri" panose="020F0502020204030204" pitchFamily="34" charset="0"/>
              </a:rPr>
              <a:t>global indicator framework for the Sustainable Development Goals and targets of the 2030 Agenda for Sustainable Development </a:t>
            </a:r>
            <a:r>
              <a:rPr lang="en-US" sz="1800" dirty="0" err="1">
                <a:solidFill>
                  <a:schemeClr val="tx1">
                    <a:lumMod val="65000"/>
                    <a:lumOff val="35000"/>
                  </a:schemeClr>
                </a:solidFill>
                <a:latin typeface="Calibri" panose="020F0502020204030204" pitchFamily="34" charset="0"/>
                <a:cs typeface="Calibri" panose="020F0502020204030204" pitchFamily="34" charset="0"/>
              </a:rPr>
              <a:t>annualmente</a:t>
            </a:r>
            <a:r>
              <a:rPr lang="en-US" sz="1800" dirty="0">
                <a:solidFill>
                  <a:schemeClr val="tx1">
                    <a:lumMod val="65000"/>
                    <a:lumOff val="35000"/>
                  </a:schemeClr>
                </a:solidFill>
                <a:latin typeface="Calibri" panose="020F0502020204030204" pitchFamily="34" charset="0"/>
                <a:cs typeface="Calibri" panose="020F0502020204030204" pitchFamily="34" charset="0"/>
              </a:rPr>
              <a:t> </a:t>
            </a:r>
            <a:r>
              <a:rPr lang="en-US" sz="1800" dirty="0" err="1">
                <a:solidFill>
                  <a:schemeClr val="tx1">
                    <a:lumMod val="65000"/>
                    <a:lumOff val="35000"/>
                  </a:schemeClr>
                </a:solidFill>
                <a:latin typeface="Calibri" panose="020F0502020204030204" pitchFamily="34" charset="0"/>
                <a:cs typeface="Calibri" panose="020F0502020204030204" pitchFamily="34" charset="0"/>
              </a:rPr>
              <a:t>affinati</a:t>
            </a:r>
            <a:r>
              <a:rPr lang="en-US" sz="1800" dirty="0">
                <a:solidFill>
                  <a:schemeClr val="tx1">
                    <a:lumMod val="65000"/>
                    <a:lumOff val="35000"/>
                  </a:schemeClr>
                </a:solidFill>
                <a:latin typeface="Calibri" panose="020F0502020204030204" pitchFamily="34" charset="0"/>
                <a:cs typeface="Calibri" panose="020F0502020204030204" pitchFamily="34" charset="0"/>
              </a:rPr>
              <a:t> e </a:t>
            </a:r>
            <a:r>
              <a:rPr lang="en-US" sz="1800" dirty="0" err="1">
                <a:solidFill>
                  <a:schemeClr val="tx1">
                    <a:lumMod val="65000"/>
                    <a:lumOff val="35000"/>
                  </a:schemeClr>
                </a:solidFill>
                <a:latin typeface="Calibri" panose="020F0502020204030204" pitchFamily="34" charset="0"/>
                <a:cs typeface="Calibri" panose="020F0502020204030204" pitchFamily="34" charset="0"/>
              </a:rPr>
              <a:t>revisionati</a:t>
            </a:r>
            <a:r>
              <a:rPr lang="en-US" sz="1800" dirty="0">
                <a:solidFill>
                  <a:schemeClr val="tx1">
                    <a:lumMod val="65000"/>
                    <a:lumOff val="35000"/>
                  </a:schemeClr>
                </a:solidFill>
                <a:latin typeface="Calibri" panose="020F0502020204030204" pitchFamily="34" charset="0"/>
                <a:cs typeface="Calibri" panose="020F0502020204030204" pitchFamily="34" charset="0"/>
              </a:rPr>
              <a:t> </a:t>
            </a:r>
            <a:r>
              <a:rPr lang="en-US" sz="1800" dirty="0" err="1">
                <a:solidFill>
                  <a:schemeClr val="tx1">
                    <a:lumMod val="65000"/>
                    <a:lumOff val="35000"/>
                  </a:schemeClr>
                </a:solidFill>
                <a:latin typeface="Calibri" panose="020F0502020204030204" pitchFamily="34" charset="0"/>
                <a:cs typeface="Calibri" panose="020F0502020204030204" pitchFamily="34" charset="0"/>
              </a:rPr>
              <a:t>complessivamente</a:t>
            </a:r>
            <a:r>
              <a:rPr lang="en-US" sz="1800" dirty="0">
                <a:solidFill>
                  <a:schemeClr val="tx1">
                    <a:lumMod val="65000"/>
                    <a:lumOff val="35000"/>
                  </a:schemeClr>
                </a:solidFill>
                <a:latin typeface="Calibri" panose="020F0502020204030204" pitchFamily="34" charset="0"/>
                <a:cs typeface="Calibri" panose="020F0502020204030204" pitchFamily="34" charset="0"/>
              </a:rPr>
              <a:t> </a:t>
            </a:r>
            <a:r>
              <a:rPr lang="en-US" sz="1800" dirty="0" err="1">
                <a:solidFill>
                  <a:schemeClr val="tx1">
                    <a:lumMod val="65000"/>
                    <a:lumOff val="35000"/>
                  </a:schemeClr>
                </a:solidFill>
                <a:latin typeface="Calibri" panose="020F0502020204030204" pitchFamily="34" charset="0"/>
                <a:cs typeface="Calibri" panose="020F0502020204030204" pitchFamily="34" charset="0"/>
              </a:rPr>
              <a:t>nel</a:t>
            </a:r>
            <a:r>
              <a:rPr lang="en-US" sz="1800" dirty="0">
                <a:solidFill>
                  <a:schemeClr val="tx1">
                    <a:lumMod val="65000"/>
                    <a:lumOff val="35000"/>
                  </a:schemeClr>
                </a:solidFill>
                <a:latin typeface="Calibri" panose="020F0502020204030204" pitchFamily="34" charset="0"/>
                <a:cs typeface="Calibri" panose="020F0502020204030204" pitchFamily="34" charset="0"/>
              </a:rPr>
              <a:t> 2020 e </a:t>
            </a:r>
            <a:r>
              <a:rPr lang="en-US" sz="1800" dirty="0" smtClean="0">
                <a:solidFill>
                  <a:schemeClr val="tx1">
                    <a:lumMod val="65000"/>
                    <a:lumOff val="35000"/>
                  </a:schemeClr>
                </a:solidFill>
                <a:latin typeface="Calibri" panose="020F0502020204030204" pitchFamily="34" charset="0"/>
                <a:cs typeface="Calibri" panose="020F0502020204030204" pitchFamily="34" charset="0"/>
              </a:rPr>
              <a:t>2025 </a:t>
            </a:r>
            <a:r>
              <a:rPr lang="it-IT" sz="1800" dirty="0" smtClean="0">
                <a:solidFill>
                  <a:schemeClr val="tx1">
                    <a:lumMod val="65000"/>
                    <a:lumOff val="35000"/>
                  </a:schemeClr>
                </a:solidFill>
                <a:latin typeface="Calibri" panose="020F0502020204030204" pitchFamily="34" charset="0"/>
                <a:cs typeface="Calibri" panose="020F0502020204030204" pitchFamily="34" charset="0"/>
              </a:rPr>
              <a:t>sottolinea:</a:t>
            </a:r>
            <a:endParaRPr lang="it-IT" sz="1800" dirty="0">
              <a:solidFill>
                <a:schemeClr val="tx1">
                  <a:lumMod val="65000"/>
                  <a:lumOff val="35000"/>
                </a:schemeClr>
              </a:solidFill>
              <a:latin typeface="Calibri" panose="020F0502020204030204" pitchFamily="34" charset="0"/>
              <a:cs typeface="Calibri" panose="020F0502020204030204" pitchFamily="34" charset="0"/>
            </a:endParaRPr>
          </a:p>
          <a:p>
            <a:pPr>
              <a:defRPr/>
            </a:pPr>
            <a:r>
              <a:rPr lang="it-IT" sz="1800" dirty="0">
                <a:solidFill>
                  <a:schemeClr val="tx1">
                    <a:lumMod val="65000"/>
                    <a:lumOff val="35000"/>
                  </a:schemeClr>
                </a:solidFill>
                <a:latin typeface="Calibri" panose="020F0502020204030204" pitchFamily="34" charset="0"/>
                <a:cs typeface="Calibri" panose="020F0502020204030204" pitchFamily="34" charset="0"/>
              </a:rPr>
              <a:t>il ruolo </a:t>
            </a:r>
            <a:r>
              <a:rPr lang="it-IT" sz="1800" dirty="0" smtClean="0">
                <a:solidFill>
                  <a:schemeClr val="tx1">
                    <a:lumMod val="65000"/>
                    <a:lumOff val="35000"/>
                  </a:schemeClr>
                </a:solidFill>
                <a:latin typeface="Calibri" panose="020F0502020204030204" pitchFamily="34" charset="0"/>
                <a:cs typeface="Calibri" panose="020F0502020204030204" pitchFamily="34" charset="0"/>
              </a:rPr>
              <a:t>di coordinamento degli </a:t>
            </a:r>
            <a:r>
              <a:rPr lang="it-IT" sz="1800" dirty="0">
                <a:solidFill>
                  <a:schemeClr val="tx1">
                    <a:lumMod val="65000"/>
                    <a:lumOff val="35000"/>
                  </a:schemeClr>
                </a:solidFill>
                <a:latin typeface="Calibri" panose="020F0502020204030204" pitchFamily="34" charset="0"/>
                <a:cs typeface="Calibri" panose="020F0502020204030204" pitchFamily="34" charset="0"/>
              </a:rPr>
              <a:t>INS </a:t>
            </a:r>
            <a:r>
              <a:rPr lang="it-IT" sz="1800" dirty="0" smtClean="0">
                <a:solidFill>
                  <a:schemeClr val="tx1">
                    <a:lumMod val="65000"/>
                    <a:lumOff val="35000"/>
                  </a:schemeClr>
                </a:solidFill>
                <a:latin typeface="Calibri" panose="020F0502020204030204" pitchFamily="34" charset="0"/>
                <a:cs typeface="Calibri" panose="020F0502020204030204" pitchFamily="34" charset="0"/>
              </a:rPr>
              <a:t>nei propri sistemi statistici nazionali per la produzione degli indicatori</a:t>
            </a:r>
          </a:p>
          <a:p>
            <a:pPr>
              <a:defRPr/>
            </a:pPr>
            <a:r>
              <a:rPr lang="it-IT" sz="1800" dirty="0" smtClean="0">
                <a:solidFill>
                  <a:schemeClr val="tx1">
                    <a:lumMod val="65000"/>
                    <a:lumOff val="35000"/>
                  </a:schemeClr>
                </a:solidFill>
                <a:latin typeface="Calibri" panose="020F0502020204030204" pitchFamily="34" charset="0"/>
                <a:cs typeface="Calibri" panose="020F0502020204030204" pitchFamily="34" charset="0"/>
              </a:rPr>
              <a:t>l’aderenza ai Principi fondamentali della statistica ufficiale delle NU</a:t>
            </a:r>
          </a:p>
          <a:p>
            <a:pPr>
              <a:defRPr/>
            </a:pPr>
            <a:r>
              <a:rPr lang="it-IT" sz="1800" dirty="0" smtClean="0">
                <a:solidFill>
                  <a:schemeClr val="tx1">
                    <a:lumMod val="65000"/>
                    <a:lumOff val="35000"/>
                  </a:schemeClr>
                </a:solidFill>
                <a:latin typeface="Calibri" panose="020F0502020204030204" pitchFamily="34" charset="0"/>
                <a:cs typeface="Calibri" panose="020F0502020204030204" pitchFamily="34" charset="0"/>
              </a:rPr>
              <a:t>raccomandazione </a:t>
            </a:r>
            <a:r>
              <a:rPr lang="it-IT" sz="1800" dirty="0">
                <a:solidFill>
                  <a:schemeClr val="tx1">
                    <a:lumMod val="65000"/>
                    <a:lumOff val="35000"/>
                  </a:schemeClr>
                </a:solidFill>
                <a:latin typeface="Calibri" panose="020F0502020204030204" pitchFamily="34" charset="0"/>
                <a:cs typeface="Calibri" panose="020F0502020204030204" pitchFamily="34" charset="0"/>
              </a:rPr>
              <a:t>dell'utilizzo di dati nazionali, preferibilmente statistiche ufficiali, per il reporting </a:t>
            </a:r>
            <a:r>
              <a:rPr lang="it-IT" sz="1800" dirty="0" smtClean="0">
                <a:solidFill>
                  <a:schemeClr val="tx1">
                    <a:lumMod val="65000"/>
                    <a:lumOff val="35000"/>
                  </a:schemeClr>
                </a:solidFill>
                <a:latin typeface="Calibri" panose="020F0502020204030204" pitchFamily="34" charset="0"/>
                <a:cs typeface="Calibri" panose="020F0502020204030204" pitchFamily="34" charset="0"/>
              </a:rPr>
              <a:t>globale esplorando poi </a:t>
            </a:r>
            <a:r>
              <a:rPr lang="it-IT" sz="1800" dirty="0">
                <a:solidFill>
                  <a:schemeClr val="tx1">
                    <a:lumMod val="65000"/>
                    <a:lumOff val="35000"/>
                  </a:schemeClr>
                </a:solidFill>
                <a:latin typeface="Calibri" panose="020F0502020204030204" pitchFamily="34" charset="0"/>
                <a:cs typeface="Calibri" panose="020F0502020204030204" pitchFamily="34" charset="0"/>
              </a:rPr>
              <a:t>anche modi per integrare nuove fonti di dati</a:t>
            </a:r>
          </a:p>
          <a:p>
            <a:pPr marL="0" indent="0">
              <a:buNone/>
              <a:defRPr/>
            </a:pP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3" name="Immagine 2"/>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7973040" y="1127639"/>
            <a:ext cx="912193" cy="785889"/>
          </a:xfrm>
          <a:prstGeom prst="rect">
            <a:avLst/>
          </a:prstGeom>
        </p:spPr>
      </p:pic>
      <p:sp>
        <p:nvSpPr>
          <p:cNvPr id="4" name="Rettangolo 3"/>
          <p:cNvSpPr/>
          <p:nvPr/>
        </p:nvSpPr>
        <p:spPr>
          <a:xfrm>
            <a:off x="821340" y="0"/>
            <a:ext cx="7504336" cy="369332"/>
          </a:xfrm>
          <a:prstGeom prst="rect">
            <a:avLst/>
          </a:prstGeom>
        </p:spPr>
        <p:txBody>
          <a:bodyPr wrap="square">
            <a:spAutoFit/>
          </a:bodyPr>
          <a:lstStyle/>
          <a:p>
            <a:r>
              <a:rPr lang="it-IT" b="1" dirty="0">
                <a:solidFill>
                  <a:schemeClr val="bg1"/>
                </a:solidFill>
              </a:rPr>
              <a:t>Sviluppi del Sistema Statistico globale</a:t>
            </a:r>
          </a:p>
        </p:txBody>
      </p:sp>
    </p:spTree>
    <p:extLst>
      <p:ext uri="{BB962C8B-B14F-4D97-AF65-F5344CB8AC3E}">
        <p14:creationId xmlns:p14="http://schemas.microsoft.com/office/powerpoint/2010/main" val="1599544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821340" y="0"/>
            <a:ext cx="7504336" cy="369332"/>
          </a:xfrm>
          <a:prstGeom prst="rect">
            <a:avLst/>
          </a:prstGeom>
        </p:spPr>
        <p:txBody>
          <a:bodyPr wrap="square">
            <a:spAutoFit/>
          </a:bodyPr>
          <a:lstStyle/>
          <a:p>
            <a:r>
              <a:rPr lang="it-IT" b="1" dirty="0">
                <a:solidFill>
                  <a:schemeClr val="bg1"/>
                </a:solidFill>
              </a:rPr>
              <a:t>Sviluppi del Sistema Statistico globale</a:t>
            </a:r>
          </a:p>
        </p:txBody>
      </p:sp>
      <p:pic>
        <p:nvPicPr>
          <p:cNvPr id="9" name="Picture 1" descr="Q:\UN Logo &amp; UNECE Logo\New UNECE\UNECE logo FOR ALL OTHER USES\UNECE Logo Landscape-blue-no background-vect.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40" y="723332"/>
            <a:ext cx="1512427" cy="511606"/>
          </a:xfrm>
          <a:prstGeom prst="rect">
            <a:avLst/>
          </a:prstGeom>
          <a:noFill/>
          <a:ln>
            <a:noFill/>
          </a:ln>
        </p:spPr>
      </p:pic>
      <p:sp>
        <p:nvSpPr>
          <p:cNvPr id="10" name="Rettangolo 9"/>
          <p:cNvSpPr/>
          <p:nvPr/>
        </p:nvSpPr>
        <p:spPr>
          <a:xfrm>
            <a:off x="227932" y="1265808"/>
            <a:ext cx="2692690" cy="646331"/>
          </a:xfrm>
          <a:prstGeom prst="rect">
            <a:avLst/>
          </a:prstGeom>
        </p:spPr>
        <p:txBody>
          <a:bodyPr wrap="square">
            <a:spAutoFit/>
          </a:bodyPr>
          <a:lstStyle/>
          <a:p>
            <a:pPr algn="ctr"/>
            <a:r>
              <a:rPr lang="en-GB" b="1" dirty="0">
                <a:solidFill>
                  <a:schemeClr val="tx2">
                    <a:lumMod val="60000"/>
                    <a:lumOff val="40000"/>
                  </a:schemeClr>
                </a:solidFill>
                <a:latin typeface="Calibri" panose="020F0502020204030204" pitchFamily="34" charset="0"/>
                <a:cs typeface="Calibri" panose="020F0502020204030204" pitchFamily="34" charset="0"/>
              </a:rPr>
              <a:t>Conference of European Statisticians (CES)</a:t>
            </a:r>
            <a:endParaRPr lang="it-IT" b="1" dirty="0">
              <a:solidFill>
                <a:schemeClr val="tx2">
                  <a:lumMod val="60000"/>
                  <a:lumOff val="40000"/>
                </a:schemeClr>
              </a:solidFill>
              <a:latin typeface="Calibri" panose="020F0502020204030204" pitchFamily="34" charset="0"/>
              <a:cs typeface="Calibri" panose="020F0502020204030204" pitchFamily="34" charset="0"/>
            </a:endParaRPr>
          </a:p>
        </p:txBody>
      </p:sp>
      <p:sp>
        <p:nvSpPr>
          <p:cNvPr id="4" name="Rettangolo 3"/>
          <p:cNvSpPr/>
          <p:nvPr/>
        </p:nvSpPr>
        <p:spPr>
          <a:xfrm>
            <a:off x="3303161" y="1265808"/>
            <a:ext cx="4311887" cy="341632"/>
          </a:xfrm>
          <a:prstGeom prst="rect">
            <a:avLst/>
          </a:prstGeom>
        </p:spPr>
        <p:txBody>
          <a:bodyPr wrap="square">
            <a:spAutoFit/>
          </a:bodyPr>
          <a:lstStyle/>
          <a:p>
            <a:pPr lvl="0" algn="ctr" defTabSz="800100">
              <a:lnSpc>
                <a:spcPct val="90000"/>
              </a:lnSpc>
              <a:spcBef>
                <a:spcPct val="0"/>
              </a:spcBef>
              <a:spcAft>
                <a:spcPct val="35000"/>
              </a:spcAft>
            </a:pPr>
            <a:r>
              <a:rPr lang="en-US" dirty="0">
                <a:solidFill>
                  <a:schemeClr val="accent2">
                    <a:lumMod val="75000"/>
                  </a:schemeClr>
                </a:solidFill>
                <a:latin typeface="Calibri" panose="020F0502020204030204" pitchFamily="34" charset="0"/>
                <a:cs typeface="Calibri" panose="020F0502020204030204" pitchFamily="34" charset="0"/>
              </a:rPr>
              <a:t>Steering Group on Statistics for SDGs </a:t>
            </a:r>
            <a:endParaRPr lang="it-IT" dirty="0">
              <a:solidFill>
                <a:schemeClr val="accent2">
                  <a:lumMod val="75000"/>
                </a:schemeClr>
              </a:solidFill>
              <a:latin typeface="Calibri" panose="020F0502020204030204" pitchFamily="34" charset="0"/>
              <a:cs typeface="Calibri" panose="020F0502020204030204" pitchFamily="34" charset="0"/>
            </a:endParaRPr>
          </a:p>
        </p:txBody>
      </p:sp>
      <p:sp>
        <p:nvSpPr>
          <p:cNvPr id="11" name="Rettangolo 10"/>
          <p:cNvSpPr/>
          <p:nvPr/>
        </p:nvSpPr>
        <p:spPr>
          <a:xfrm>
            <a:off x="3575713" y="2195815"/>
            <a:ext cx="5322627" cy="2308324"/>
          </a:xfrm>
          <a:prstGeom prst="rect">
            <a:avLst/>
          </a:prstGeom>
        </p:spPr>
        <p:txBody>
          <a:bodyPr wrap="square">
            <a:spAutoFit/>
          </a:bodyPr>
          <a:lstStyle/>
          <a:p>
            <a:r>
              <a:rPr lang="en-US" b="1" dirty="0" smtClean="0">
                <a:solidFill>
                  <a:schemeClr val="tx1">
                    <a:lumMod val="65000"/>
                    <a:lumOff val="35000"/>
                  </a:schemeClr>
                </a:solidFill>
                <a:latin typeface="Calibri" panose="020F0502020204030204" pitchFamily="34" charset="0"/>
                <a:cs typeface="Calibri" panose="020F0502020204030204" pitchFamily="34" charset="0"/>
              </a:rPr>
              <a:t>CES </a:t>
            </a:r>
            <a:r>
              <a:rPr lang="en-US" b="1" dirty="0">
                <a:solidFill>
                  <a:schemeClr val="tx1">
                    <a:lumMod val="65000"/>
                    <a:lumOff val="35000"/>
                  </a:schemeClr>
                </a:solidFill>
                <a:latin typeface="Calibri" panose="020F0502020204030204" pitchFamily="34" charset="0"/>
                <a:cs typeface="Calibri" panose="020F0502020204030204" pitchFamily="34" charset="0"/>
              </a:rPr>
              <a:t>Road Map on SDGs Statistics </a:t>
            </a:r>
            <a:r>
              <a:rPr lang="it-IT" b="1" dirty="0" smtClean="0">
                <a:solidFill>
                  <a:schemeClr val="tx1">
                    <a:lumMod val="65000"/>
                    <a:lumOff val="35000"/>
                  </a:schemeClr>
                </a:solidFill>
                <a:latin typeface="Calibri" panose="020F0502020204030204" pitchFamily="34" charset="0"/>
                <a:cs typeface="Calibri" panose="020F0502020204030204" pitchFamily="34" charset="0"/>
              </a:rPr>
              <a:t>che sarà sottoposto all’UNECE CES a Giugno 2017:</a:t>
            </a:r>
          </a:p>
          <a:p>
            <a:pPr marL="285750" indent="-285750">
              <a:buFont typeface="Arial" panose="020B0604020202020204" pitchFamily="34" charset="0"/>
              <a:buChar char="•"/>
            </a:pPr>
            <a:r>
              <a:rPr lang="it-IT" b="1" dirty="0" smtClean="0">
                <a:solidFill>
                  <a:schemeClr val="tx1">
                    <a:lumMod val="65000"/>
                    <a:lumOff val="35000"/>
                  </a:schemeClr>
                </a:solidFill>
                <a:latin typeface="Calibri" panose="020F0502020204030204" pitchFamily="34" charset="0"/>
                <a:cs typeface="Calibri" panose="020F0502020204030204" pitchFamily="34" charset="0"/>
              </a:rPr>
              <a:t>Meccanismi di collaborazione nazionale</a:t>
            </a:r>
          </a:p>
          <a:p>
            <a:pPr marL="285750" indent="-285750">
              <a:buFont typeface="Arial" panose="020B0604020202020204" pitchFamily="34" charset="0"/>
              <a:buChar char="•"/>
            </a:pPr>
            <a:r>
              <a:rPr lang="it-IT" b="1" dirty="0" smtClean="0">
                <a:solidFill>
                  <a:schemeClr val="tx1">
                    <a:lumMod val="65000"/>
                    <a:lumOff val="35000"/>
                  </a:schemeClr>
                </a:solidFill>
                <a:latin typeface="Calibri" panose="020F0502020204030204" pitchFamily="34" charset="0"/>
                <a:cs typeface="Calibri" panose="020F0502020204030204" pitchFamily="34" charset="0"/>
              </a:rPr>
              <a:t>Valutazione della capacità di reporting sugli indicatori globali</a:t>
            </a:r>
          </a:p>
          <a:p>
            <a:pPr marL="285750" indent="-285750">
              <a:buFont typeface="Arial" panose="020B0604020202020204" pitchFamily="34" charset="0"/>
              <a:buChar char="•"/>
            </a:pPr>
            <a:r>
              <a:rPr lang="en-US" b="1" dirty="0" err="1" smtClean="0">
                <a:solidFill>
                  <a:schemeClr val="tx1">
                    <a:lumMod val="65000"/>
                    <a:lumOff val="35000"/>
                  </a:schemeClr>
                </a:solidFill>
                <a:latin typeface="Calibri" panose="020F0502020204030204" pitchFamily="34" charset="0"/>
                <a:cs typeface="Calibri" panose="020F0502020204030204" pitchFamily="34" charset="0"/>
              </a:rPr>
              <a:t>Sviluppo</a:t>
            </a:r>
            <a:r>
              <a:rPr lang="en-US" b="1" dirty="0" smtClean="0">
                <a:solidFill>
                  <a:schemeClr val="tx1">
                    <a:lumMod val="65000"/>
                    <a:lumOff val="35000"/>
                  </a:schemeClr>
                </a:solidFill>
                <a:latin typeface="Calibri" panose="020F0502020204030204" pitchFamily="34" charset="0"/>
                <a:cs typeface="Calibri" panose="020F0502020204030204" pitchFamily="34" charset="0"/>
              </a:rPr>
              <a:t> di </a:t>
            </a:r>
            <a:r>
              <a:rPr lang="en-US" b="1"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b="1" dirty="0" err="1" smtClean="0">
                <a:solidFill>
                  <a:schemeClr val="tx1">
                    <a:lumMod val="65000"/>
                    <a:lumOff val="35000"/>
                  </a:schemeClr>
                </a:solidFill>
                <a:latin typeface="Calibri" panose="020F0502020204030204" pitchFamily="34" charset="0"/>
                <a:cs typeface="Calibri" panose="020F0502020204030204" pitchFamily="34" charset="0"/>
              </a:rPr>
              <a:t>regionali</a:t>
            </a:r>
            <a:r>
              <a:rPr lang="en-US"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b="1" dirty="0" err="1" smtClean="0">
                <a:solidFill>
                  <a:schemeClr val="tx1">
                    <a:lumMod val="65000"/>
                    <a:lumOff val="35000"/>
                  </a:schemeClr>
                </a:solidFill>
                <a:latin typeface="Calibri" panose="020F0502020204030204" pitchFamily="34" charset="0"/>
                <a:cs typeface="Calibri" panose="020F0502020204030204" pitchFamily="34" charset="0"/>
              </a:rPr>
              <a:t>nazionali</a:t>
            </a:r>
            <a:r>
              <a:rPr lang="en-US" b="1" dirty="0" smtClean="0">
                <a:solidFill>
                  <a:schemeClr val="tx1">
                    <a:lumMod val="65000"/>
                    <a:lumOff val="35000"/>
                  </a:schemeClr>
                </a:solidFill>
                <a:latin typeface="Calibri" panose="020F0502020204030204" pitchFamily="34" charset="0"/>
                <a:cs typeface="Calibri" panose="020F0502020204030204" pitchFamily="34" charset="0"/>
              </a:rPr>
              <a:t> e </a:t>
            </a:r>
            <a:r>
              <a:rPr lang="en-US" b="1" dirty="0" err="1" smtClean="0">
                <a:solidFill>
                  <a:schemeClr val="tx1">
                    <a:lumMod val="65000"/>
                    <a:lumOff val="35000"/>
                  </a:schemeClr>
                </a:solidFill>
                <a:latin typeface="Calibri" panose="020F0502020204030204" pitchFamily="34" charset="0"/>
                <a:cs typeface="Calibri" panose="020F0502020204030204" pitchFamily="34" charset="0"/>
              </a:rPr>
              <a:t>locali</a:t>
            </a:r>
            <a:endParaRPr lang="en-US" b="1"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solidFill>
                  <a:schemeClr val="tx1">
                    <a:lumMod val="65000"/>
                    <a:lumOff val="35000"/>
                  </a:schemeClr>
                </a:solidFill>
                <a:latin typeface="Calibri" panose="020F0502020204030204" pitchFamily="34" charset="0"/>
                <a:cs typeface="Calibri" panose="020F0502020204030204" pitchFamily="34" charset="0"/>
              </a:rPr>
              <a:t>Reporting </a:t>
            </a:r>
            <a:r>
              <a:rPr lang="en-US" b="1" dirty="0" err="1" smtClean="0">
                <a:solidFill>
                  <a:schemeClr val="tx1">
                    <a:lumMod val="65000"/>
                    <a:lumOff val="35000"/>
                  </a:schemeClr>
                </a:solidFill>
                <a:latin typeface="Calibri" panose="020F0502020204030204" pitchFamily="34" charset="0"/>
                <a:cs typeface="Calibri" panose="020F0502020204030204" pitchFamily="34" charset="0"/>
              </a:rPr>
              <a:t>su</a:t>
            </a:r>
            <a:r>
              <a:rPr lang="en-US"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b="1" dirty="0" smtClean="0">
                <a:solidFill>
                  <a:schemeClr val="tx1">
                    <a:lumMod val="65000"/>
                    <a:lumOff val="35000"/>
                  </a:schemeClr>
                </a:solidFill>
              </a:rPr>
              <a:t>SDG indicators (</a:t>
            </a:r>
            <a:r>
              <a:rPr lang="en-US" b="1" dirty="0" err="1" smtClean="0">
                <a:solidFill>
                  <a:schemeClr val="tx1">
                    <a:lumMod val="65000"/>
                    <a:lumOff val="35000"/>
                  </a:schemeClr>
                </a:solidFill>
              </a:rPr>
              <a:t>flussi</a:t>
            </a:r>
            <a:r>
              <a:rPr lang="en-US" b="1" dirty="0" smtClean="0">
                <a:solidFill>
                  <a:schemeClr val="tx1">
                    <a:lumMod val="65000"/>
                    <a:lumOff val="35000"/>
                  </a:schemeClr>
                </a:solidFill>
              </a:rPr>
              <a:t> di dati)</a:t>
            </a:r>
          </a:p>
          <a:p>
            <a:pPr marL="285750" indent="-285750">
              <a:buFont typeface="Arial" panose="020B0604020202020204" pitchFamily="34" charset="0"/>
              <a:buChar char="•"/>
            </a:pPr>
            <a:r>
              <a:rPr lang="en-US" b="1" dirty="0" err="1" smtClean="0">
                <a:solidFill>
                  <a:schemeClr val="tx1">
                    <a:lumMod val="65000"/>
                    <a:lumOff val="35000"/>
                  </a:schemeClr>
                </a:solidFill>
                <a:latin typeface="Calibri" panose="020F0502020204030204" pitchFamily="34" charset="0"/>
                <a:cs typeface="Calibri" panose="020F0502020204030204" pitchFamily="34" charset="0"/>
              </a:rPr>
              <a:t>Rafforzamento</a:t>
            </a:r>
            <a:r>
              <a:rPr lang="en-US" b="1" dirty="0" smtClean="0">
                <a:solidFill>
                  <a:schemeClr val="tx1">
                    <a:lumMod val="65000"/>
                    <a:lumOff val="35000"/>
                  </a:schemeClr>
                </a:solidFill>
                <a:latin typeface="Calibri" panose="020F0502020204030204" pitchFamily="34" charset="0"/>
                <a:cs typeface="Calibri" panose="020F0502020204030204" pitchFamily="34" charset="0"/>
              </a:rPr>
              <a:t> di Capacity building </a:t>
            </a:r>
            <a:r>
              <a:rPr lang="en-US" b="1" dirty="0" err="1" smtClean="0">
                <a:solidFill>
                  <a:schemeClr val="tx1">
                    <a:lumMod val="65000"/>
                    <a:lumOff val="35000"/>
                  </a:schemeClr>
                </a:solidFill>
                <a:latin typeface="Calibri" panose="020F0502020204030204" pitchFamily="34" charset="0"/>
                <a:cs typeface="Calibri" panose="020F0502020204030204" pitchFamily="34" charset="0"/>
              </a:rPr>
              <a:t>nella</a:t>
            </a:r>
            <a:r>
              <a:rPr lang="en-US"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b="1" dirty="0" err="1" smtClean="0">
                <a:solidFill>
                  <a:schemeClr val="tx1">
                    <a:lumMod val="65000"/>
                    <a:lumOff val="35000"/>
                  </a:schemeClr>
                </a:solidFill>
                <a:latin typeface="Calibri" panose="020F0502020204030204" pitchFamily="34" charset="0"/>
                <a:cs typeface="Calibri" panose="020F0502020204030204" pitchFamily="34" charset="0"/>
              </a:rPr>
              <a:t>regione</a:t>
            </a:r>
            <a:endParaRPr lang="it-IT" b="1" dirty="0" smtClean="0">
              <a:solidFill>
                <a:schemeClr val="tx1">
                  <a:lumMod val="65000"/>
                  <a:lumOff val="35000"/>
                </a:schemeClr>
              </a:solidFill>
              <a:latin typeface="Calibri" panose="020F0502020204030204" pitchFamily="34" charset="0"/>
              <a:cs typeface="Calibri" panose="020F0502020204030204" pitchFamily="34" charset="0"/>
            </a:endParaRPr>
          </a:p>
        </p:txBody>
      </p:sp>
      <p:sp>
        <p:nvSpPr>
          <p:cNvPr id="13" name="Rettangolo 12"/>
          <p:cNvSpPr/>
          <p:nvPr/>
        </p:nvSpPr>
        <p:spPr>
          <a:xfrm>
            <a:off x="821340" y="4755191"/>
            <a:ext cx="7763101" cy="707886"/>
          </a:xfrm>
          <a:prstGeom prst="rect">
            <a:avLst/>
          </a:prstGeom>
        </p:spPr>
        <p:txBody>
          <a:bodyPr wrap="square">
            <a:spAutoFit/>
          </a:bodyPr>
          <a:lstStyle/>
          <a:p>
            <a:r>
              <a:rPr lang="it-IT" sz="2000" dirty="0">
                <a:solidFill>
                  <a:schemeClr val="accent2"/>
                </a:solidFill>
                <a:latin typeface="Calibri" panose="020F0502020204030204" pitchFamily="34" charset="0"/>
                <a:cs typeface="Calibri" panose="020F0502020204030204" pitchFamily="34" charset="0"/>
              </a:rPr>
              <a:t>Raccomandazioni per gli uffici statistici nazionali e azioni concrete di breve medio e lungo periodo </a:t>
            </a:r>
          </a:p>
        </p:txBody>
      </p:sp>
    </p:spTree>
    <p:extLst>
      <p:ext uri="{BB962C8B-B14F-4D97-AF65-F5344CB8AC3E}">
        <p14:creationId xmlns:p14="http://schemas.microsoft.com/office/powerpoint/2010/main" val="670825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7714" y="829017"/>
            <a:ext cx="8339431" cy="707886"/>
          </a:xfrm>
          <a:prstGeom prst="rect">
            <a:avLst/>
          </a:prstGeom>
        </p:spPr>
        <p:txBody>
          <a:bodyPr wrap="square">
            <a:spAutoFit/>
          </a:bodyPr>
          <a:lstStyle/>
          <a:p>
            <a:r>
              <a:rPr lang="it-IT" sz="2000" b="1" dirty="0">
                <a:solidFill>
                  <a:schemeClr val="tx1">
                    <a:lumMod val="65000"/>
                    <a:lumOff val="35000"/>
                  </a:schemeClr>
                </a:solidFill>
                <a:latin typeface="Calibri" panose="020F0502020204030204" pitchFamily="34" charset="0"/>
                <a:cs typeface="Calibri" panose="020F0502020204030204" pitchFamily="34" charset="0"/>
              </a:rPr>
              <a:t>Comunicazione COM (2016) 739 sulle prossime tappe per un futuro europeo </a:t>
            </a:r>
            <a:r>
              <a:rPr lang="it-IT" sz="2000" b="1" dirty="0" smtClean="0">
                <a:solidFill>
                  <a:schemeClr val="tx1">
                    <a:lumMod val="65000"/>
                    <a:lumOff val="35000"/>
                  </a:schemeClr>
                </a:solidFill>
                <a:latin typeface="Calibri" panose="020F0502020204030204" pitchFamily="34" charset="0"/>
                <a:cs typeface="Calibri" panose="020F0502020204030204" pitchFamily="34" charset="0"/>
              </a:rPr>
              <a:t>sostenibile (Novembre 2016)</a:t>
            </a:r>
            <a:endParaRPr lang="it-IT" sz="20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Rettangolo 2"/>
          <p:cNvSpPr/>
          <p:nvPr/>
        </p:nvSpPr>
        <p:spPr>
          <a:xfrm>
            <a:off x="1151331" y="2271509"/>
            <a:ext cx="7405815" cy="2862322"/>
          </a:xfrm>
          <a:prstGeom prst="rect">
            <a:avLst/>
          </a:prstGeom>
        </p:spPr>
        <p:txBody>
          <a:bodyPr wrap="square">
            <a:spAutoFit/>
          </a:bodyPr>
          <a:lstStyle/>
          <a:p>
            <a:pPr marL="342900" indent="-342900">
              <a:buClr>
                <a:schemeClr val="tx1">
                  <a:lumMod val="75000"/>
                  <a:lumOff val="25000"/>
                </a:schemeClr>
              </a:buClr>
              <a:buSzPct val="111000"/>
              <a:buFont typeface="Arial" panose="020B0604020202020204" pitchFamily="34" charset="0"/>
              <a:buChar char="•"/>
            </a:pPr>
            <a:r>
              <a:rPr lang="it-IT" dirty="0">
                <a:solidFill>
                  <a:schemeClr val="tx1">
                    <a:lumMod val="65000"/>
                    <a:lumOff val="35000"/>
                  </a:schemeClr>
                </a:solidFill>
                <a:latin typeface="Calibri" panose="020F0502020204030204" pitchFamily="34" charset="0"/>
                <a:cs typeface="Calibri" panose="020F0502020204030204" pitchFamily="34" charset="0"/>
              </a:rPr>
              <a:t>EU SDG </a:t>
            </a:r>
            <a:r>
              <a:rPr lang="it-IT" dirty="0" smtClean="0">
                <a:solidFill>
                  <a:schemeClr val="tx1">
                    <a:lumMod val="65000"/>
                    <a:lumOff val="35000"/>
                  </a:schemeClr>
                </a:solidFill>
                <a:latin typeface="Calibri" panose="020F0502020204030204" pitchFamily="34" charset="0"/>
                <a:cs typeface="Calibri" panose="020F0502020204030204" pitchFamily="34" charset="0"/>
              </a:rPr>
              <a:t>indicatori (circa 100 con possibilità di revisione ) sulla base di indicatori e dati esistenti evitando ulteriore carico sui paesi che producono statistiche europee</a:t>
            </a:r>
          </a:p>
          <a:p>
            <a:pPr marL="342900" indent="-342900">
              <a:buClr>
                <a:schemeClr val="tx1">
                  <a:lumMod val="75000"/>
                  <a:lumOff val="25000"/>
                </a:schemeClr>
              </a:buClr>
              <a:buSzPct val="111000"/>
              <a:buFont typeface="Arial" panose="020B0604020202020204" pitchFamily="34" charset="0"/>
              <a:buChar char="•"/>
            </a:pPr>
            <a:r>
              <a:rPr lang="it-IT" dirty="0" smtClean="0">
                <a:solidFill>
                  <a:schemeClr val="tx1">
                    <a:lumMod val="65000"/>
                    <a:lumOff val="35000"/>
                  </a:schemeClr>
                </a:solidFill>
                <a:latin typeface="Calibri" panose="020F0502020204030204" pitchFamily="34" charset="0"/>
                <a:cs typeface="Calibri" panose="020F0502020204030204" pitchFamily="34" charset="0"/>
              </a:rPr>
              <a:t>con una valutazione della rilevanza rispetto alle priorità UE e della qualità anche nel rispetto del Codice delle statistiche europee</a:t>
            </a:r>
          </a:p>
          <a:p>
            <a:pPr marL="342900" indent="-342900">
              <a:buClr>
                <a:schemeClr val="tx1">
                  <a:lumMod val="75000"/>
                  <a:lumOff val="25000"/>
                </a:schemeClr>
              </a:buClr>
              <a:buSzPct val="111000"/>
              <a:buFont typeface="Arial" panose="020B0604020202020204" pitchFamily="34" charset="0"/>
              <a:buChar char="•"/>
            </a:pPr>
            <a:endParaRPr lang="it-IT"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Clr>
                <a:schemeClr val="tx1">
                  <a:lumMod val="75000"/>
                  <a:lumOff val="25000"/>
                </a:schemeClr>
              </a:buClr>
              <a:buSzPct val="111000"/>
              <a:buFont typeface="Arial" panose="020B0604020202020204" pitchFamily="34" charset="0"/>
              <a:buChar char="•"/>
            </a:pPr>
            <a:r>
              <a:rPr lang="it-IT" dirty="0" smtClean="0">
                <a:solidFill>
                  <a:schemeClr val="tx1">
                    <a:lumMod val="65000"/>
                    <a:lumOff val="35000"/>
                  </a:schemeClr>
                </a:solidFill>
                <a:latin typeface="Calibri" panose="020F0502020204030204" pitchFamily="34" charset="0"/>
                <a:cs typeface="Calibri" panose="020F0502020204030204" pitchFamily="34" charset="0"/>
              </a:rPr>
              <a:t>Importante ruolo del Sistema Statistico Europeo</a:t>
            </a:r>
          </a:p>
          <a:p>
            <a:pPr marL="342900" indent="-342900">
              <a:buClr>
                <a:schemeClr val="tx1">
                  <a:lumMod val="75000"/>
                  <a:lumOff val="25000"/>
                </a:schemeClr>
              </a:buClr>
              <a:buSzPct val="111000"/>
              <a:buFont typeface="Arial" panose="020B0604020202020204" pitchFamily="34" charset="0"/>
              <a:buChar char="•"/>
            </a:pPr>
            <a:endParaRPr lang="it-IT"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Clr>
                <a:schemeClr val="tx1">
                  <a:lumMod val="75000"/>
                  <a:lumOff val="25000"/>
                </a:schemeClr>
              </a:buClr>
              <a:buSzPct val="111000"/>
              <a:buFont typeface="Arial" panose="020B0604020202020204" pitchFamily="34" charset="0"/>
              <a:buChar char="•"/>
            </a:pPr>
            <a:r>
              <a:rPr lang="it-IT" dirty="0" smtClean="0">
                <a:solidFill>
                  <a:schemeClr val="tx1">
                    <a:lumMod val="65000"/>
                    <a:lumOff val="35000"/>
                  </a:schemeClr>
                </a:solidFill>
                <a:latin typeface="Calibri" panose="020F0502020204030204" pitchFamily="34" charset="0"/>
                <a:cs typeface="Calibri" panose="020F0502020204030204" pitchFamily="34" charset="0"/>
              </a:rPr>
              <a:t>Il tema degli </a:t>
            </a:r>
            <a:r>
              <a:rPr lang="it-IT" dirty="0" err="1" smtClean="0">
                <a:solidFill>
                  <a:schemeClr val="tx1">
                    <a:lumMod val="65000"/>
                    <a:lumOff val="35000"/>
                  </a:schemeClr>
                </a:solidFill>
                <a:latin typeface="Calibri" panose="020F0502020204030204" pitchFamily="34" charset="0"/>
                <a:cs typeface="Calibri" panose="020F0502020204030204" pitchFamily="34" charset="0"/>
              </a:rPr>
              <a:t>SDGs</a:t>
            </a:r>
            <a:r>
              <a:rPr lang="it-IT" dirty="0" smtClean="0">
                <a:solidFill>
                  <a:schemeClr val="tx1">
                    <a:lumMod val="65000"/>
                    <a:lumOff val="35000"/>
                  </a:schemeClr>
                </a:solidFill>
                <a:latin typeface="Calibri" panose="020F0502020204030204" pitchFamily="34" charset="0"/>
                <a:cs typeface="Calibri" panose="020F0502020204030204" pitchFamily="34" charset="0"/>
              </a:rPr>
              <a:t> è stato inoltre incluso nell’estensione del Programma statistico europeo </a:t>
            </a:r>
            <a:endParaRPr lang="it-IT"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 name="Rettangolo 5"/>
          <p:cNvSpPr/>
          <p:nvPr/>
        </p:nvSpPr>
        <p:spPr>
          <a:xfrm>
            <a:off x="140257" y="1763677"/>
            <a:ext cx="8717139" cy="646331"/>
          </a:xfrm>
          <a:prstGeom prst="rect">
            <a:avLst/>
          </a:prstGeom>
        </p:spPr>
        <p:txBody>
          <a:bodyPr wrap="square">
            <a:spAutoFit/>
          </a:bodyPr>
          <a:lstStyle/>
          <a:p>
            <a:r>
              <a:rPr lang="it-IT" dirty="0" smtClean="0">
                <a:solidFill>
                  <a:schemeClr val="tx1">
                    <a:lumMod val="65000"/>
                    <a:lumOff val="35000"/>
                  </a:schemeClr>
                </a:solidFill>
                <a:latin typeface="Calibri" panose="020F0502020204030204" pitchFamily="34" charset="0"/>
                <a:cs typeface="Calibri" panose="020F0502020204030204" pitchFamily="34" charset="0"/>
              </a:rPr>
              <a:t>EUROSTAT in coordinamento con le altre </a:t>
            </a:r>
            <a:r>
              <a:rPr lang="it-IT" dirty="0" err="1" smtClean="0">
                <a:solidFill>
                  <a:schemeClr val="tx1">
                    <a:lumMod val="65000"/>
                    <a:lumOff val="35000"/>
                  </a:schemeClr>
                </a:solidFill>
                <a:latin typeface="Calibri" panose="020F0502020204030204" pitchFamily="34" charset="0"/>
                <a:cs typeface="Calibri" panose="020F0502020204030204" pitchFamily="34" charset="0"/>
              </a:rPr>
              <a:t>DGs</a:t>
            </a:r>
            <a:r>
              <a:rPr lang="it-IT" dirty="0" smtClean="0">
                <a:solidFill>
                  <a:schemeClr val="tx1">
                    <a:lumMod val="65000"/>
                    <a:lumOff val="35000"/>
                  </a:schemeClr>
                </a:solidFill>
                <a:latin typeface="Calibri" panose="020F0502020204030204" pitchFamily="34" charset="0"/>
                <a:cs typeface="Calibri" panose="020F0502020204030204" pitchFamily="34" charset="0"/>
              </a:rPr>
              <a:t> della Commissione Europea </a:t>
            </a:r>
          </a:p>
          <a:p>
            <a:endParaRPr lang="it-IT"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 name="Rettangolo 6"/>
          <p:cNvSpPr/>
          <p:nvPr/>
        </p:nvSpPr>
        <p:spPr>
          <a:xfrm>
            <a:off x="821340" y="0"/>
            <a:ext cx="7504336" cy="369332"/>
          </a:xfrm>
          <a:prstGeom prst="rect">
            <a:avLst/>
          </a:prstGeom>
        </p:spPr>
        <p:txBody>
          <a:bodyPr wrap="square">
            <a:spAutoFit/>
          </a:bodyPr>
          <a:lstStyle/>
          <a:p>
            <a:r>
              <a:rPr lang="it-IT" b="1" dirty="0">
                <a:solidFill>
                  <a:schemeClr val="bg1"/>
                </a:solidFill>
              </a:rPr>
              <a:t>Sviluppi del Sistema Statistico globale</a:t>
            </a:r>
          </a:p>
        </p:txBody>
      </p:sp>
    </p:spTree>
    <p:extLst>
      <p:ext uri="{BB962C8B-B14F-4D97-AF65-F5344CB8AC3E}">
        <p14:creationId xmlns:p14="http://schemas.microsoft.com/office/powerpoint/2010/main" val="3562093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45325" y="648323"/>
            <a:ext cx="8056366" cy="5324535"/>
          </a:xfrm>
          <a:prstGeom prst="rect">
            <a:avLst/>
          </a:prstGeom>
          <a:noFill/>
        </p:spPr>
        <p:txBody>
          <a:bodyPr wrap="square" rtlCol="0">
            <a:spAutoFit/>
          </a:bodyPr>
          <a:lstStyle/>
          <a:p>
            <a:endParaRPr lang="it-IT" sz="2000" dirty="0">
              <a:solidFill>
                <a:schemeClr val="tx1">
                  <a:lumMod val="65000"/>
                  <a:lumOff val="35000"/>
                </a:schemeClr>
              </a:solidFill>
            </a:endParaRPr>
          </a:p>
          <a:p>
            <a:pPr lvl="0"/>
            <a:r>
              <a:rPr lang="en-US" sz="20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Consapevolezza</a:t>
            </a:r>
            <a:r>
              <a:rPr lang="en-US" sz="20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p>
          <a:p>
            <a:pPr lvl="0"/>
            <a:r>
              <a:rPr lang="en-US" sz="2000" dirty="0" err="1"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Sfida</a:t>
            </a:r>
            <a:r>
              <a:rPr lang="en-US" sz="2000"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ed</a:t>
            </a:r>
            <a:r>
              <a:rPr lang="en-US" sz="2000"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opportunità</a:t>
            </a:r>
            <a:r>
              <a:rPr lang="en-US" sz="2000"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per </a:t>
            </a:r>
            <a:r>
              <a:rPr lang="en-US" sz="2000" dirty="0" err="1"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il</a:t>
            </a:r>
            <a:r>
              <a:rPr lang="en-US" sz="2000"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Sistema </a:t>
            </a:r>
            <a:r>
              <a:rPr lang="en-US" sz="2000" dirty="0" err="1"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Statistico</a:t>
            </a:r>
            <a:r>
              <a:rPr lang="en-US" sz="2000"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Globale</a:t>
            </a:r>
            <a:r>
              <a:rPr lang="en-US" sz="2000"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e </a:t>
            </a:r>
            <a:r>
              <a:rPr lang="en-US" sz="2000" dirty="0" err="1"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Nazionale</a:t>
            </a:r>
            <a:r>
              <a:rPr lang="en-US" sz="2000"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p>
          <a:p>
            <a:pPr lvl="0"/>
            <a:r>
              <a:rPr lang="en-US" sz="2000" dirty="0" err="1"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Ruolo</a:t>
            </a:r>
            <a:r>
              <a:rPr lang="en-US" sz="2000"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chiave</a:t>
            </a:r>
            <a:r>
              <a:rPr lang="en-US" sz="2000"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degli</a:t>
            </a:r>
            <a:r>
              <a:rPr lang="en-US" sz="2000"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Istituti</a:t>
            </a:r>
            <a:r>
              <a:rPr lang="en-US" sz="2000"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di </a:t>
            </a:r>
            <a:r>
              <a:rPr lang="en-US" sz="2000" dirty="0" err="1"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Statistica</a:t>
            </a:r>
            <a:endParaRPr lang="en-US" sz="2000"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lvl="0"/>
            <a:r>
              <a:rPr lang="en-US" sz="2000" dirty="0" err="1"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Processo</a:t>
            </a:r>
            <a:r>
              <a:rPr lang="en-US" sz="2000"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r>
              <a:rPr lang="en-US" sz="2000" i="1"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step by step</a:t>
            </a:r>
          </a:p>
          <a:p>
            <a:pPr lvl="0"/>
            <a:endParaRPr lang="it-IT" sz="2000" dirty="0" smtClean="0">
              <a:solidFill>
                <a:schemeClr val="tx1">
                  <a:lumMod val="65000"/>
                  <a:lumOff val="35000"/>
                </a:schemeClr>
              </a:solidFill>
              <a:latin typeface="Calibri" panose="020F0502020204030204" pitchFamily="34" charset="0"/>
              <a:cs typeface="Calibri" panose="020F0502020204030204" pitchFamily="34" charset="0"/>
            </a:endParaRPr>
          </a:p>
          <a:p>
            <a:pPr lvl="0"/>
            <a:r>
              <a:rPr lang="it-IT" sz="2000" b="1" dirty="0" smtClean="0">
                <a:solidFill>
                  <a:srgbClr val="FF0000"/>
                </a:solidFill>
                <a:latin typeface="Calibri" panose="020F0502020204030204" pitchFamily="34" charset="0"/>
                <a:cs typeface="Calibri" panose="020F0502020204030204" pitchFamily="34" charset="0"/>
              </a:rPr>
              <a:t>Condivisione</a:t>
            </a:r>
            <a:r>
              <a:rPr lang="it-IT"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it-IT" sz="2000" dirty="0" smtClean="0">
                <a:solidFill>
                  <a:schemeClr val="tx1">
                    <a:lumMod val="65000"/>
                    <a:lumOff val="35000"/>
                  </a:schemeClr>
                </a:solidFill>
                <a:latin typeface="Calibri" panose="020F0502020204030204" pitchFamily="34" charset="0"/>
                <a:cs typeface="Calibri" panose="020F0502020204030204" pitchFamily="34" charset="0"/>
              </a:rPr>
              <a:t>dell’informazione nel Sistema Statistico nazionale e non solo</a:t>
            </a:r>
          </a:p>
          <a:p>
            <a:pPr lvl="0"/>
            <a:endParaRPr lang="it-IT" sz="2000" dirty="0" smtClean="0">
              <a:solidFill>
                <a:schemeClr val="tx1">
                  <a:lumMod val="65000"/>
                  <a:lumOff val="35000"/>
                </a:schemeClr>
              </a:solidFill>
              <a:latin typeface="Calibri" panose="020F0502020204030204" pitchFamily="34" charset="0"/>
              <a:cs typeface="Calibri" panose="020F0502020204030204" pitchFamily="34" charset="0"/>
            </a:endParaRPr>
          </a:p>
          <a:p>
            <a:pPr lvl="0"/>
            <a:r>
              <a:rPr lang="it-IT" sz="2000" b="1" dirty="0" smtClean="0">
                <a:solidFill>
                  <a:srgbClr val="FF0000"/>
                </a:solidFill>
                <a:latin typeface="Calibri" panose="020F0502020204030204" pitchFamily="34" charset="0"/>
                <a:cs typeface="Calibri" panose="020F0502020204030204" pitchFamily="34" charset="0"/>
              </a:rPr>
              <a:t>Cooperazione </a:t>
            </a:r>
          </a:p>
          <a:p>
            <a:pPr lvl="0"/>
            <a:r>
              <a:rPr lang="it-IT" sz="2000" dirty="0">
                <a:solidFill>
                  <a:schemeClr val="tx1">
                    <a:lumMod val="65000"/>
                    <a:lumOff val="35000"/>
                  </a:schemeClr>
                </a:solidFill>
                <a:latin typeface="Calibri" panose="020F0502020204030204" pitchFamily="34" charset="0"/>
                <a:cs typeface="Calibri" panose="020F0502020204030204" pitchFamily="34" charset="0"/>
              </a:rPr>
              <a:t>Interazioni e sforzi congiunti con le agenzie internazionali:  FAO, UNEP, Un-Habitat, UNODC, … UNECE… con altri </a:t>
            </a:r>
            <a:r>
              <a:rPr lang="it-IT" sz="2000" dirty="0" smtClean="0">
                <a:solidFill>
                  <a:schemeClr val="tx1">
                    <a:lumMod val="65000"/>
                    <a:lumOff val="35000"/>
                  </a:schemeClr>
                </a:solidFill>
                <a:latin typeface="Calibri" panose="020F0502020204030204" pitchFamily="34" charset="0"/>
                <a:cs typeface="Calibri" panose="020F0502020204030204" pitchFamily="34" charset="0"/>
              </a:rPr>
              <a:t>NSO</a:t>
            </a:r>
          </a:p>
          <a:p>
            <a:r>
              <a:rPr lang="it-IT" sz="2000" dirty="0" smtClean="0">
                <a:solidFill>
                  <a:schemeClr val="tx1">
                    <a:lumMod val="65000"/>
                    <a:lumOff val="35000"/>
                  </a:schemeClr>
                </a:solidFill>
                <a:latin typeface="Calibri" panose="020F0502020204030204" pitchFamily="34" charset="0"/>
                <a:cs typeface="Calibri" panose="020F0502020204030204" pitchFamily="34" charset="0"/>
              </a:rPr>
              <a:t>Interazioni e sinergie nel </a:t>
            </a:r>
            <a:r>
              <a:rPr lang="it-IT" sz="2000" dirty="0" err="1" smtClean="0">
                <a:solidFill>
                  <a:schemeClr val="tx1">
                    <a:lumMod val="65000"/>
                    <a:lumOff val="35000"/>
                  </a:schemeClr>
                </a:solidFill>
                <a:latin typeface="Calibri" panose="020F0502020204030204" pitchFamily="34" charset="0"/>
                <a:cs typeface="Calibri" panose="020F0502020204030204" pitchFamily="34" charset="0"/>
              </a:rPr>
              <a:t>Sistan</a:t>
            </a:r>
            <a:r>
              <a:rPr lang="it-IT" sz="2000" dirty="0" smtClean="0">
                <a:solidFill>
                  <a:schemeClr val="tx1">
                    <a:lumMod val="65000"/>
                    <a:lumOff val="35000"/>
                  </a:schemeClr>
                </a:solidFill>
                <a:latin typeface="Calibri" panose="020F0502020204030204" pitchFamily="34" charset="0"/>
                <a:cs typeface="Calibri" panose="020F0502020204030204" pitchFamily="34" charset="0"/>
              </a:rPr>
              <a:t>, con le Istituzioni, con  i potenziali attori</a:t>
            </a:r>
          </a:p>
          <a:p>
            <a:pPr lvl="0"/>
            <a:r>
              <a:rPr lang="it-IT" sz="2000" dirty="0" smtClean="0">
                <a:solidFill>
                  <a:schemeClr val="tx1">
                    <a:lumMod val="65000"/>
                    <a:lumOff val="35000"/>
                  </a:schemeClr>
                </a:solidFill>
                <a:latin typeface="Calibri" panose="020F0502020204030204" pitchFamily="34" charset="0"/>
                <a:cs typeface="Calibri" panose="020F0502020204030204" pitchFamily="34" charset="0"/>
              </a:rPr>
              <a:t>Partnership nell’ambito della ricerca </a:t>
            </a:r>
          </a:p>
          <a:p>
            <a:pPr lvl="0"/>
            <a:endParaRPr lang="it-IT" sz="2000" dirty="0" smtClean="0">
              <a:solidFill>
                <a:schemeClr val="tx1">
                  <a:lumMod val="65000"/>
                  <a:lumOff val="35000"/>
                </a:schemeClr>
              </a:solidFill>
              <a:latin typeface="Calibri" panose="020F0502020204030204" pitchFamily="34" charset="0"/>
              <a:cs typeface="Calibri" panose="020F0502020204030204" pitchFamily="34" charset="0"/>
            </a:endParaRPr>
          </a:p>
          <a:p>
            <a:r>
              <a:rPr lang="it-IT" sz="2000" b="1" dirty="0" smtClean="0">
                <a:solidFill>
                  <a:srgbClr val="FF0000"/>
                </a:solidFill>
                <a:latin typeface="Calibri" panose="020F0502020204030204" pitchFamily="34" charset="0"/>
                <a:cs typeface="Calibri" panose="020F0502020204030204" pitchFamily="34" charset="0"/>
              </a:rPr>
              <a:t>Pianificazione e priorità strategiche</a:t>
            </a:r>
            <a:endParaRPr lang="it-IT" sz="2000" dirty="0" smtClean="0">
              <a:solidFill>
                <a:srgbClr val="FF0000"/>
              </a:solidFill>
              <a:latin typeface="Calibri" panose="020F0502020204030204" pitchFamily="34" charset="0"/>
              <a:cs typeface="Calibri" panose="020F0502020204030204" pitchFamily="34" charset="0"/>
            </a:endParaRPr>
          </a:p>
          <a:p>
            <a:r>
              <a:rPr lang="it-IT" sz="2000" i="1" dirty="0" err="1" smtClean="0">
                <a:solidFill>
                  <a:schemeClr val="tx1">
                    <a:lumMod val="65000"/>
                    <a:lumOff val="35000"/>
                  </a:schemeClr>
                </a:solidFill>
                <a:latin typeface="Calibri" panose="020F0502020204030204" pitchFamily="34" charset="0"/>
                <a:cs typeface="Calibri" panose="020F0502020204030204" pitchFamily="34" charset="0"/>
              </a:rPr>
              <a:t>Mapping</a:t>
            </a:r>
            <a:endParaRPr lang="it-IT" sz="2000" dirty="0" smtClean="0">
              <a:solidFill>
                <a:schemeClr val="tx1">
                  <a:lumMod val="65000"/>
                  <a:lumOff val="35000"/>
                </a:schemeClr>
              </a:solidFill>
              <a:latin typeface="Calibri" panose="020F0502020204030204" pitchFamily="34" charset="0"/>
              <a:cs typeface="Calibri" panose="020F0502020204030204" pitchFamily="34" charset="0"/>
            </a:endParaRPr>
          </a:p>
          <a:p>
            <a:r>
              <a:rPr lang="it-IT" sz="2000" dirty="0" smtClean="0">
                <a:solidFill>
                  <a:schemeClr val="tx1">
                    <a:lumMod val="65000"/>
                    <a:lumOff val="35000"/>
                  </a:schemeClr>
                </a:solidFill>
                <a:latin typeface="Calibri" panose="020F0502020204030204" pitchFamily="34" charset="0"/>
                <a:cs typeface="Calibri" panose="020F0502020204030204" pitchFamily="34" charset="0"/>
              </a:rPr>
              <a:t>Costruzione e diffusione </a:t>
            </a:r>
            <a:r>
              <a:rPr lang="it-IT" sz="2000" i="1" dirty="0" smtClean="0">
                <a:solidFill>
                  <a:schemeClr val="tx1">
                    <a:lumMod val="65000"/>
                    <a:lumOff val="35000"/>
                  </a:schemeClr>
                </a:solidFill>
                <a:latin typeface="Calibri" panose="020F0502020204030204" pitchFamily="34" charset="0"/>
                <a:cs typeface="Calibri" panose="020F0502020204030204" pitchFamily="34" charset="0"/>
              </a:rPr>
              <a:t>in progress</a:t>
            </a:r>
          </a:p>
        </p:txBody>
      </p:sp>
      <p:sp>
        <p:nvSpPr>
          <p:cNvPr id="4" name="Rettangolo 3"/>
          <p:cNvSpPr/>
          <p:nvPr/>
        </p:nvSpPr>
        <p:spPr>
          <a:xfrm>
            <a:off x="821340" y="0"/>
            <a:ext cx="7504336" cy="369332"/>
          </a:xfrm>
          <a:prstGeom prst="rect">
            <a:avLst/>
          </a:prstGeom>
        </p:spPr>
        <p:txBody>
          <a:bodyPr wrap="square">
            <a:spAutoFit/>
          </a:bodyPr>
          <a:lstStyle/>
          <a:p>
            <a:r>
              <a:rPr lang="it-IT" b="1" dirty="0" smtClean="0">
                <a:solidFill>
                  <a:schemeClr val="bg1"/>
                </a:solidFill>
              </a:rPr>
              <a:t>Una sfida ed un’opportunità per  la statistica ufficiale</a:t>
            </a:r>
            <a:endParaRPr lang="it-IT" b="1" dirty="0">
              <a:solidFill>
                <a:schemeClr val="bg1"/>
              </a:solidFill>
            </a:endParaRPr>
          </a:p>
        </p:txBody>
      </p:sp>
    </p:spTree>
    <p:extLst>
      <p:ext uri="{BB962C8B-B14F-4D97-AF65-F5344CB8AC3E}">
        <p14:creationId xmlns:p14="http://schemas.microsoft.com/office/powerpoint/2010/main" val="619622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65165" y="6295958"/>
            <a:ext cx="9953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p:cNvSpPr/>
          <p:nvPr/>
        </p:nvSpPr>
        <p:spPr>
          <a:xfrm>
            <a:off x="747576" y="3017868"/>
            <a:ext cx="8148230" cy="2369880"/>
          </a:xfrm>
          <a:prstGeom prst="rect">
            <a:avLst/>
          </a:prstGeom>
          <a:solidFill>
            <a:schemeClr val="bg1"/>
          </a:solidFill>
        </p:spPr>
        <p:txBody>
          <a:bodyPr wrap="square">
            <a:spAutoFit/>
          </a:bodyPr>
          <a:lstStyle/>
          <a:p>
            <a:pPr defTabSz="1435100">
              <a:spcBef>
                <a:spcPct val="0"/>
              </a:spcBef>
              <a:spcAft>
                <a:spcPts val="600"/>
              </a:spcAft>
              <a:buClr>
                <a:srgbClr val="A50021"/>
              </a:buClr>
            </a:pPr>
            <a:r>
              <a:rPr lang="en-US" sz="2000" b="1" dirty="0">
                <a:solidFill>
                  <a:schemeClr val="tx1">
                    <a:lumMod val="65000"/>
                    <a:lumOff val="35000"/>
                  </a:schemeClr>
                </a:solidFill>
                <a:latin typeface="Calibri" panose="020F0502020204030204" pitchFamily="34" charset="0"/>
                <a:cs typeface="Calibri" panose="020F0502020204030204" pitchFamily="34" charset="0"/>
              </a:rPr>
              <a:t>SDGs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nel</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Programma</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Statistico</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Nazionale</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2017-2019</a:t>
            </a:r>
            <a:endParaRPr lang="en-US" sz="2000" b="1"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defTabSz="1435100">
              <a:spcBef>
                <a:spcPct val="0"/>
              </a:spcBef>
              <a:spcAft>
                <a:spcPts val="600"/>
              </a:spcAft>
              <a:buClr>
                <a:srgbClr val="A50021"/>
              </a:buClr>
              <a:buFont typeface="Arial" panose="020B0604020202020204" pitchFamily="34" charset="0"/>
              <a:buChar char="•"/>
            </a:pP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Sviluppo</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integrato</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del Bes e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degli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SDGs </a:t>
            </a: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defTabSz="1435100">
              <a:spcBef>
                <a:spcPct val="0"/>
              </a:spcBef>
              <a:spcAft>
                <a:spcPts val="600"/>
              </a:spcAft>
              <a:buClr>
                <a:srgbClr val="A50021"/>
              </a:buClr>
              <a:buFont typeface="Arial" panose="020B0604020202020204" pitchFamily="34" charset="0"/>
              <a:buChar char="•"/>
            </a:pP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Sviluppo</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ed</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analisi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degli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indicatori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per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monitorare</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dirty="0" err="1" smtClean="0">
                <a:solidFill>
                  <a:schemeClr val="tx1">
                    <a:lumMod val="65000"/>
                    <a:lumOff val="35000"/>
                  </a:schemeClr>
                </a:solidFill>
                <a:latin typeface="Calibri" panose="020F0502020204030204" pitchFamily="34" charset="0"/>
                <a:cs typeface="Calibri" panose="020F0502020204030204" pitchFamily="34" charset="0"/>
              </a:rPr>
              <a:t>i</a:t>
            </a:r>
            <a:r>
              <a:rPr lang="en-US" sz="2000" dirty="0" smtClean="0">
                <a:solidFill>
                  <a:schemeClr val="tx1">
                    <a:lumMod val="65000"/>
                    <a:lumOff val="35000"/>
                  </a:schemeClr>
                </a:solidFill>
                <a:latin typeface="Calibri" panose="020F0502020204030204" pitchFamily="34" charset="0"/>
                <a:cs typeface="Calibri" panose="020F0502020204030204" pitchFamily="34" charset="0"/>
              </a:rPr>
              <a:t> Sustainable Development Goals</a:t>
            </a: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a:p>
            <a:pPr defTabSz="1435100">
              <a:spcBef>
                <a:spcPct val="0"/>
              </a:spcBef>
              <a:spcAft>
                <a:spcPts val="600"/>
              </a:spcAft>
              <a:buClr>
                <a:srgbClr val="A50021"/>
              </a:buClr>
            </a:pPr>
            <a:endParaRPr lang="en-US" sz="2400" b="1" dirty="0" smtClean="0">
              <a:solidFill>
                <a:schemeClr val="tx1">
                  <a:lumMod val="65000"/>
                  <a:lumOff val="35000"/>
                </a:schemeClr>
              </a:solidFill>
              <a:latin typeface="Calibri" panose="020F0502020204030204" pitchFamily="34" charset="0"/>
              <a:cs typeface="Calibri" panose="020F0502020204030204" pitchFamily="34" charset="0"/>
            </a:endParaRPr>
          </a:p>
          <a:p>
            <a:pPr defTabSz="1435100">
              <a:spcBef>
                <a:spcPct val="0"/>
              </a:spcBef>
              <a:spcAft>
                <a:spcPts val="600"/>
              </a:spcAft>
              <a:buClr>
                <a:srgbClr val="A50021"/>
              </a:buClr>
            </a:pPr>
            <a:endParaRPr lang="en-US" sz="24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954" y="4781038"/>
            <a:ext cx="2116661" cy="485284"/>
          </a:xfrm>
          <a:prstGeom prst="rect">
            <a:avLst/>
          </a:prstGeom>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5448" y="4882449"/>
            <a:ext cx="1934644" cy="342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216030" y="761466"/>
            <a:ext cx="4499744" cy="1323439"/>
          </a:xfrm>
          <a:prstGeom prst="rect">
            <a:avLst/>
          </a:prstGeom>
          <a:noFill/>
        </p:spPr>
        <p:txBody>
          <a:bodyPr wrap="square" rtlCol="0">
            <a:spAutoFit/>
          </a:bodyPr>
          <a:lstStyle/>
          <a:p>
            <a:r>
              <a:rPr lang="it-IT" sz="2000" b="1" dirty="0" smtClean="0">
                <a:solidFill>
                  <a:schemeClr val="tx1">
                    <a:lumMod val="65000"/>
                    <a:lumOff val="35000"/>
                  </a:schemeClr>
                </a:solidFill>
                <a:latin typeface="Calibri" panose="020F0502020204030204" pitchFamily="34" charset="0"/>
                <a:cs typeface="Calibri" panose="020F0502020204030204" pitchFamily="34" charset="0"/>
              </a:rPr>
              <a:t>Focus </a:t>
            </a:r>
            <a:r>
              <a:rPr lang="it-IT" sz="2000" b="1" dirty="0">
                <a:solidFill>
                  <a:schemeClr val="tx1">
                    <a:lumMod val="65000"/>
                    <a:lumOff val="35000"/>
                  </a:schemeClr>
                </a:solidFill>
                <a:latin typeface="Calibri" panose="020F0502020204030204" pitchFamily="34" charset="0"/>
                <a:cs typeface="Calibri" panose="020F0502020204030204" pitchFamily="34" charset="0"/>
              </a:rPr>
              <a:t>Group </a:t>
            </a:r>
            <a:r>
              <a:rPr lang="it-IT" sz="2000" b="1" dirty="0" smtClean="0">
                <a:solidFill>
                  <a:schemeClr val="tx1">
                    <a:lumMod val="65000"/>
                    <a:lumOff val="35000"/>
                  </a:schemeClr>
                </a:solidFill>
                <a:latin typeface="Calibri" panose="020F0502020204030204" pitchFamily="34" charset="0"/>
                <a:cs typeface="Calibri" panose="020F0502020204030204" pitchFamily="34" charset="0"/>
              </a:rPr>
              <a:t>relativo a BES e a </a:t>
            </a:r>
            <a:r>
              <a:rPr lang="it-IT" sz="2000" b="1" dirty="0" err="1" smtClean="0">
                <a:solidFill>
                  <a:schemeClr val="tx1">
                    <a:lumMod val="65000"/>
                    <a:lumOff val="35000"/>
                  </a:schemeClr>
                </a:solidFill>
                <a:latin typeface="Calibri" panose="020F0502020204030204" pitchFamily="34" charset="0"/>
                <a:cs typeface="Calibri" panose="020F0502020204030204" pitchFamily="34" charset="0"/>
              </a:rPr>
              <a:t>SDGs</a:t>
            </a:r>
            <a:r>
              <a:rPr lang="it-IT" sz="2000" b="1" dirty="0" smtClean="0">
                <a:solidFill>
                  <a:schemeClr val="tx1">
                    <a:lumMod val="65000"/>
                    <a:lumOff val="35000"/>
                  </a:schemeClr>
                </a:solidFill>
                <a:latin typeface="Calibri" panose="020F0502020204030204" pitchFamily="34" charset="0"/>
                <a:cs typeface="Calibri" panose="020F0502020204030204" pitchFamily="34" charset="0"/>
              </a:rPr>
              <a:t> per sviluppare attività specifiche nell’ambito del Programma Statistico Nazionale </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2017-2019</a:t>
            </a:r>
            <a:endParaRPr lang="it-IT" sz="20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8" name="CasellaDiTesto 7"/>
          <p:cNvSpPr txBox="1"/>
          <p:nvPr/>
        </p:nvSpPr>
        <p:spPr>
          <a:xfrm>
            <a:off x="5566297" y="1141028"/>
            <a:ext cx="3340395" cy="1015663"/>
          </a:xfrm>
          <a:prstGeom prst="rect">
            <a:avLst/>
          </a:prstGeom>
          <a:noFill/>
        </p:spPr>
        <p:txBody>
          <a:bodyPr wrap="square" rtlCol="0">
            <a:spAutoFit/>
          </a:bodyPr>
          <a:lstStyle/>
          <a:p>
            <a:pPr algn="ct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Commissione</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degli</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Utenti</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dell’Informazione</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2000" b="1" dirty="0" err="1" smtClean="0">
                <a:solidFill>
                  <a:schemeClr val="tx1">
                    <a:lumMod val="65000"/>
                    <a:lumOff val="35000"/>
                  </a:schemeClr>
                </a:solidFill>
                <a:latin typeface="Calibri" panose="020F0502020204030204" pitchFamily="34" charset="0"/>
                <a:cs typeface="Calibri" panose="020F0502020204030204" pitchFamily="34" charset="0"/>
              </a:rPr>
              <a:t>Statistica</a:t>
            </a:r>
            <a:r>
              <a:rPr lang="en-US" sz="2000" b="1" dirty="0" smtClean="0">
                <a:solidFill>
                  <a:schemeClr val="tx1">
                    <a:lumMod val="65000"/>
                    <a:lumOff val="35000"/>
                  </a:schemeClr>
                </a:solidFill>
                <a:latin typeface="Calibri" panose="020F0502020204030204" pitchFamily="34" charset="0"/>
                <a:cs typeface="Calibri" panose="020F0502020204030204" pitchFamily="34" charset="0"/>
              </a:rPr>
              <a:t> (CUIS)</a:t>
            </a:r>
          </a:p>
        </p:txBody>
      </p:sp>
      <p:sp>
        <p:nvSpPr>
          <p:cNvPr id="3" name="Freccia circolare in giù 2"/>
          <p:cNvSpPr/>
          <p:nvPr/>
        </p:nvSpPr>
        <p:spPr>
          <a:xfrm rot="7212600" flipV="1">
            <a:off x="4311307" y="1815372"/>
            <a:ext cx="1399806" cy="795182"/>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13" name="Rettangolo 12"/>
          <p:cNvSpPr/>
          <p:nvPr/>
        </p:nvSpPr>
        <p:spPr>
          <a:xfrm>
            <a:off x="821340" y="0"/>
            <a:ext cx="7504336" cy="369332"/>
          </a:xfrm>
          <a:prstGeom prst="rect">
            <a:avLst/>
          </a:prstGeom>
        </p:spPr>
        <p:txBody>
          <a:bodyPr wrap="square">
            <a:spAutoFit/>
          </a:bodyPr>
          <a:lstStyle/>
          <a:p>
            <a:r>
              <a:rPr lang="it-IT" b="1" dirty="0">
                <a:solidFill>
                  <a:schemeClr val="bg1"/>
                </a:solidFill>
              </a:rPr>
              <a:t>Una sfida ed un’opportunità per  la statistica ufficiale</a:t>
            </a:r>
          </a:p>
        </p:txBody>
      </p:sp>
    </p:spTree>
    <p:extLst>
      <p:ext uri="{BB962C8B-B14F-4D97-AF65-F5344CB8AC3E}">
        <p14:creationId xmlns:p14="http://schemas.microsoft.com/office/powerpoint/2010/main" val="1379481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Istat">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pertina">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TemaIstat</Template>
  <TotalTime>3039</TotalTime>
  <Words>3214</Words>
  <Application>Microsoft Office PowerPoint</Application>
  <PresentationFormat>Presentazione su schermo (4:3)</PresentationFormat>
  <Paragraphs>409</Paragraphs>
  <Slides>23</Slides>
  <Notes>23</Notes>
  <HiddenSlides>0</HiddenSlides>
  <MMClips>0</MMClips>
  <ScaleCrop>false</ScaleCrop>
  <HeadingPairs>
    <vt:vector size="4" baseType="variant">
      <vt:variant>
        <vt:lpstr>Tema</vt:lpstr>
      </vt:variant>
      <vt:variant>
        <vt:i4>2</vt:i4>
      </vt:variant>
      <vt:variant>
        <vt:lpstr>Titoli diapositive</vt:lpstr>
      </vt:variant>
      <vt:variant>
        <vt:i4>23</vt:i4>
      </vt:variant>
    </vt:vector>
  </HeadingPairs>
  <TitlesOfParts>
    <vt:vector size="25" baseType="lpstr">
      <vt:lpstr>TemaIstat</vt:lpstr>
      <vt:lpstr>1_copertina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ISTAT Istituto Nazionale di Statistica ROMA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Related to Extreme Events and Disasters (EED)</dc:title>
  <dc:creator>Paola PP. Patteri</dc:creator>
  <cp:lastModifiedBy>Ariella  Martino</cp:lastModifiedBy>
  <cp:revision>298</cp:revision>
  <cp:lastPrinted>2017-05-23T14:53:31Z</cp:lastPrinted>
  <dcterms:created xsi:type="dcterms:W3CDTF">2016-11-28T08:43:08Z</dcterms:created>
  <dcterms:modified xsi:type="dcterms:W3CDTF">2017-05-25T15:07:01Z</dcterms:modified>
</cp:coreProperties>
</file>