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14" r:id="rId2"/>
    <p:sldId id="477" r:id="rId3"/>
    <p:sldId id="484" r:id="rId4"/>
    <p:sldId id="530" r:id="rId5"/>
    <p:sldId id="531" r:id="rId6"/>
    <p:sldId id="522" r:id="rId7"/>
    <p:sldId id="523" r:id="rId8"/>
    <p:sldId id="525" r:id="rId9"/>
    <p:sldId id="472" r:id="rId10"/>
    <p:sldId id="511" r:id="rId11"/>
    <p:sldId id="519" r:id="rId12"/>
    <p:sldId id="512" r:id="rId13"/>
    <p:sldId id="532" r:id="rId14"/>
    <p:sldId id="533" r:id="rId15"/>
    <p:sldId id="526" r:id="rId16"/>
    <p:sldId id="528" r:id="rId17"/>
    <p:sldId id="524" r:id="rId18"/>
    <p:sldId id="540" r:id="rId19"/>
    <p:sldId id="541" r:id="rId20"/>
    <p:sldId id="542" r:id="rId21"/>
    <p:sldId id="543" r:id="rId22"/>
    <p:sldId id="544" r:id="rId23"/>
    <p:sldId id="503" r:id="rId24"/>
    <p:sldId id="539" r:id="rId25"/>
    <p:sldId id="534" r:id="rId26"/>
    <p:sldId id="536" r:id="rId27"/>
    <p:sldId id="537" r:id="rId28"/>
    <p:sldId id="538" r:id="rId29"/>
    <p:sldId id="545" r:id="rId30"/>
    <p:sldId id="546" r:id="rId31"/>
    <p:sldId id="547" r:id="rId32"/>
    <p:sldId id="548" r:id="rId33"/>
    <p:sldId id="549" r:id="rId34"/>
    <p:sldId id="550" r:id="rId35"/>
  </p:sldIdLst>
  <p:sldSz cx="9144000" cy="6858000" type="screen4x3"/>
  <p:notesSz cx="6669088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0005"/>
    <a:srgbClr val="F4C34F"/>
    <a:srgbClr val="CF1E24"/>
    <a:srgbClr val="FDB409"/>
    <a:srgbClr val="4479CB"/>
    <a:srgbClr val="CB6131"/>
    <a:srgbClr val="FFFF0A"/>
    <a:srgbClr val="7E76AD"/>
    <a:srgbClr val="9188C7"/>
    <a:srgbClr val="A36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7988" autoAdjust="0"/>
  </p:normalViewPr>
  <p:slideViewPr>
    <p:cSldViewPr snapToGrid="0" snapToObjects="1" showGuides="1">
      <p:cViewPr>
        <p:scale>
          <a:sx n="95" d="100"/>
          <a:sy n="95" d="100"/>
        </p:scale>
        <p:origin x="-720" y="282"/>
      </p:cViewPr>
      <p:guideLst>
        <p:guide orient="horz" pos="3411"/>
        <p:guide orient="horz" pos="2132"/>
        <p:guide pos="838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>
        <p:scale>
          <a:sx n="100" d="100"/>
          <a:sy n="100" d="100"/>
        </p:scale>
        <p:origin x="-2856" y="126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19B21-3554-4A1E-AE12-92C3C239F6EB}" type="doc">
      <dgm:prSet loTypeId="urn:microsoft.com/office/officeart/2005/8/layout/matrix3" loCatId="matrix" qsTypeId="urn:microsoft.com/office/officeart/2005/8/quickstyle/simple1" qsCatId="simple" csTypeId="urn:microsoft.com/office/officeart/2005/8/colors/colorful1#32" csCatId="colorful" phldr="1"/>
      <dgm:spPr/>
      <dgm:t>
        <a:bodyPr/>
        <a:lstStyle/>
        <a:p>
          <a:endParaRPr lang="pt-BR"/>
        </a:p>
      </dgm:t>
    </dgm:pt>
    <dgm:pt modelId="{904371DF-E0C9-4DE4-AE5B-B9FAB5710799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di </a:t>
          </a:r>
          <a:r>
            <a: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Popolazione</a:t>
          </a:r>
        </a:p>
      </dgm:t>
    </dgm:pt>
    <dgm:pt modelId="{BF55CFCB-F2B2-4EEC-9629-E74170CB08C2}" type="parTrans" cxnId="{E085746E-BFC5-4079-8838-BE7957E76399}">
      <dgm:prSet/>
      <dgm:spPr/>
      <dgm:t>
        <a:bodyPr/>
        <a:lstStyle/>
        <a:p>
          <a:endParaRPr lang="pt-BR"/>
        </a:p>
      </dgm:t>
    </dgm:pt>
    <dgm:pt modelId="{01C3D9C7-37E8-4EA9-9426-BE3ADB6393BF}" type="sibTrans" cxnId="{E085746E-BFC5-4079-8838-BE7957E76399}">
      <dgm:prSet/>
      <dgm:spPr/>
      <dgm:t>
        <a:bodyPr/>
        <a:lstStyle/>
        <a:p>
          <a:endParaRPr lang="pt-BR"/>
        </a:p>
      </dgm:t>
    </dgm:pt>
    <dgm:pt modelId="{45AF73BF-8D29-461A-9FE1-DBF79D935EC1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</a:t>
          </a:r>
          <a:r>
            <a: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delle attività</a:t>
          </a:r>
        </a:p>
      </dgm:t>
    </dgm:pt>
    <dgm:pt modelId="{A09EE077-ED49-4CEF-833F-A57EA75792E7}" type="parTrans" cxnId="{1B807427-95ED-4270-8039-5E5EE70F368D}">
      <dgm:prSet/>
      <dgm:spPr/>
      <dgm:t>
        <a:bodyPr/>
        <a:lstStyle/>
        <a:p>
          <a:endParaRPr lang="pt-BR"/>
        </a:p>
      </dgm:t>
    </dgm:pt>
    <dgm:pt modelId="{70A11E72-5FA6-4AAC-9551-52BC06163DC6}" type="sibTrans" cxnId="{1B807427-95ED-4270-8039-5E5EE70F368D}">
      <dgm:prSet/>
      <dgm:spPr/>
      <dgm:t>
        <a:bodyPr/>
        <a:lstStyle/>
        <a:p>
          <a:endParaRPr lang="pt-BR"/>
        </a:p>
      </dgm:t>
    </dgm:pt>
    <dgm:pt modelId="{0E227A62-6896-4F57-9921-72640F3A7F3F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dei luoghi</a:t>
          </a:r>
        </a:p>
      </dgm:t>
    </dgm:pt>
    <dgm:pt modelId="{9CE1362C-72DC-4203-B90E-C0759DFC5EB2}" type="parTrans" cxnId="{D45DA393-4A2A-494B-A75A-07B28471DB2E}">
      <dgm:prSet/>
      <dgm:spPr/>
      <dgm:t>
        <a:bodyPr/>
        <a:lstStyle/>
        <a:p>
          <a:endParaRPr lang="pt-BR"/>
        </a:p>
      </dgm:t>
    </dgm:pt>
    <dgm:pt modelId="{1792DFB2-6FF4-4EE7-8668-B1BCBDF83498}" type="sibTrans" cxnId="{D45DA393-4A2A-494B-A75A-07B28471DB2E}">
      <dgm:prSet/>
      <dgm:spPr/>
      <dgm:t>
        <a:bodyPr/>
        <a:lstStyle/>
        <a:p>
          <a:endParaRPr lang="pt-BR"/>
        </a:p>
      </dgm:t>
    </dgm:pt>
    <dgm:pt modelId="{824BC202-80FD-44B7-B297-61FFA1E8B0BB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delle unità economiche</a:t>
          </a:r>
        </a:p>
      </dgm:t>
    </dgm:pt>
    <dgm:pt modelId="{0E8C7B5D-E899-4031-B3A2-F368393A4F52}" type="parTrans" cxnId="{9029C5DA-AE84-4DE1-90F7-40930A50D2AA}">
      <dgm:prSet/>
      <dgm:spPr/>
      <dgm:t>
        <a:bodyPr/>
        <a:lstStyle/>
        <a:p>
          <a:endParaRPr lang="pt-BR"/>
        </a:p>
      </dgm:t>
    </dgm:pt>
    <dgm:pt modelId="{6823BD40-C21C-41CE-8656-9F9F561B06B8}" type="sibTrans" cxnId="{9029C5DA-AE84-4DE1-90F7-40930A50D2AA}">
      <dgm:prSet/>
      <dgm:spPr/>
      <dgm:t>
        <a:bodyPr/>
        <a:lstStyle/>
        <a:p>
          <a:endParaRPr lang="pt-BR"/>
        </a:p>
      </dgm:t>
    </dgm:pt>
    <dgm:pt modelId="{03C62DF7-89B4-4FAE-B494-157C804A7C27}" type="pres">
      <dgm:prSet presAssocID="{ED619B21-3554-4A1E-AE12-92C3C239F6E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B0F29F4-F5F7-4EC7-B84E-A225C8DD1FAD}" type="pres">
      <dgm:prSet presAssocID="{ED619B21-3554-4A1E-AE12-92C3C239F6EB}" presName="diamond" presStyleLbl="bgShp" presStyleIdx="0" presStyleCnt="1" custLinFactNeighborX="304" custLinFactNeighborY="-1662"/>
      <dgm:spPr/>
      <dgm:t>
        <a:bodyPr/>
        <a:lstStyle/>
        <a:p>
          <a:endParaRPr lang="it-IT"/>
        </a:p>
      </dgm:t>
    </dgm:pt>
    <dgm:pt modelId="{375D6995-0130-4C3B-B5FD-C4899056E81C}" type="pres">
      <dgm:prSet presAssocID="{ED619B21-3554-4A1E-AE12-92C3C239F6E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91ACE3-255A-409A-9C43-76705D23267A}" type="pres">
      <dgm:prSet presAssocID="{ED619B21-3554-4A1E-AE12-92C3C239F6E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2A3402-2927-4B6D-BE19-2B92FCE414B3}" type="pres">
      <dgm:prSet presAssocID="{ED619B21-3554-4A1E-AE12-92C3C239F6E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03BC9E-B5D2-46B2-8008-0E61C9997E72}" type="pres">
      <dgm:prSet presAssocID="{ED619B21-3554-4A1E-AE12-92C3C239F6E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45DA393-4A2A-494B-A75A-07B28471DB2E}" srcId="{ED619B21-3554-4A1E-AE12-92C3C239F6EB}" destId="{0E227A62-6896-4F57-9921-72640F3A7F3F}" srcOrd="2" destOrd="0" parTransId="{9CE1362C-72DC-4203-B90E-C0759DFC5EB2}" sibTransId="{1792DFB2-6FF4-4EE7-8668-B1BCBDF83498}"/>
    <dgm:cxn modelId="{20891815-5203-49DA-9CF7-86DC701B041C}" type="presOf" srcId="{45AF73BF-8D29-461A-9FE1-DBF79D935EC1}" destId="{D191ACE3-255A-409A-9C43-76705D23267A}" srcOrd="0" destOrd="0" presId="urn:microsoft.com/office/officeart/2005/8/layout/matrix3"/>
    <dgm:cxn modelId="{1B807427-95ED-4270-8039-5E5EE70F368D}" srcId="{ED619B21-3554-4A1E-AE12-92C3C239F6EB}" destId="{45AF73BF-8D29-461A-9FE1-DBF79D935EC1}" srcOrd="1" destOrd="0" parTransId="{A09EE077-ED49-4CEF-833F-A57EA75792E7}" sibTransId="{70A11E72-5FA6-4AAC-9551-52BC06163DC6}"/>
    <dgm:cxn modelId="{5FED1DA2-8EEB-44CA-926F-CC41B706B72A}" type="presOf" srcId="{0E227A62-6896-4F57-9921-72640F3A7F3F}" destId="{212A3402-2927-4B6D-BE19-2B92FCE414B3}" srcOrd="0" destOrd="0" presId="urn:microsoft.com/office/officeart/2005/8/layout/matrix3"/>
    <dgm:cxn modelId="{80A015CC-0C2B-4D4F-B14F-4C48B374E5BB}" type="presOf" srcId="{ED619B21-3554-4A1E-AE12-92C3C239F6EB}" destId="{03C62DF7-89B4-4FAE-B494-157C804A7C27}" srcOrd="0" destOrd="0" presId="urn:microsoft.com/office/officeart/2005/8/layout/matrix3"/>
    <dgm:cxn modelId="{E085746E-BFC5-4079-8838-BE7957E76399}" srcId="{ED619B21-3554-4A1E-AE12-92C3C239F6EB}" destId="{904371DF-E0C9-4DE4-AE5B-B9FAB5710799}" srcOrd="0" destOrd="0" parTransId="{BF55CFCB-F2B2-4EEC-9629-E74170CB08C2}" sibTransId="{01C3D9C7-37E8-4EA9-9426-BE3ADB6393BF}"/>
    <dgm:cxn modelId="{D95397F0-2632-49C4-90F9-647056116CC8}" type="presOf" srcId="{904371DF-E0C9-4DE4-AE5B-B9FAB5710799}" destId="{375D6995-0130-4C3B-B5FD-C4899056E81C}" srcOrd="0" destOrd="0" presId="urn:microsoft.com/office/officeart/2005/8/layout/matrix3"/>
    <dgm:cxn modelId="{9029C5DA-AE84-4DE1-90F7-40930A50D2AA}" srcId="{ED619B21-3554-4A1E-AE12-92C3C239F6EB}" destId="{824BC202-80FD-44B7-B297-61FFA1E8B0BB}" srcOrd="3" destOrd="0" parTransId="{0E8C7B5D-E899-4031-B3A2-F368393A4F52}" sibTransId="{6823BD40-C21C-41CE-8656-9F9F561B06B8}"/>
    <dgm:cxn modelId="{09611B25-A0C5-4A69-A932-CADC6FC7BB05}" type="presOf" srcId="{824BC202-80FD-44B7-B297-61FFA1E8B0BB}" destId="{2103BC9E-B5D2-46B2-8008-0E61C9997E72}" srcOrd="0" destOrd="0" presId="urn:microsoft.com/office/officeart/2005/8/layout/matrix3"/>
    <dgm:cxn modelId="{450A8589-D2A8-41EE-8F86-16F2654D3DFA}" type="presParOf" srcId="{03C62DF7-89B4-4FAE-B494-157C804A7C27}" destId="{0B0F29F4-F5F7-4EC7-B84E-A225C8DD1FAD}" srcOrd="0" destOrd="0" presId="urn:microsoft.com/office/officeart/2005/8/layout/matrix3"/>
    <dgm:cxn modelId="{5BB7B2A0-5700-4029-A764-D8C893FDDF5D}" type="presParOf" srcId="{03C62DF7-89B4-4FAE-B494-157C804A7C27}" destId="{375D6995-0130-4C3B-B5FD-C4899056E81C}" srcOrd="1" destOrd="0" presId="urn:microsoft.com/office/officeart/2005/8/layout/matrix3"/>
    <dgm:cxn modelId="{78D8E4C1-B8ED-441A-988E-1CD9067E105F}" type="presParOf" srcId="{03C62DF7-89B4-4FAE-B494-157C804A7C27}" destId="{D191ACE3-255A-409A-9C43-76705D23267A}" srcOrd="2" destOrd="0" presId="urn:microsoft.com/office/officeart/2005/8/layout/matrix3"/>
    <dgm:cxn modelId="{449619F4-7C5A-4D29-AACE-C343191ABBE2}" type="presParOf" srcId="{03C62DF7-89B4-4FAE-B494-157C804A7C27}" destId="{212A3402-2927-4B6D-BE19-2B92FCE414B3}" srcOrd="3" destOrd="0" presId="urn:microsoft.com/office/officeart/2005/8/layout/matrix3"/>
    <dgm:cxn modelId="{219960E3-412C-4461-849C-F38F6FF3E397}" type="presParOf" srcId="{03C62DF7-89B4-4FAE-B494-157C804A7C27}" destId="{2103BC9E-B5D2-46B2-8008-0E61C9997E7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F29F4-F5F7-4EC7-B84E-A225C8DD1FAD}">
      <dsp:nvSpPr>
        <dsp:cNvPr id="0" name=""/>
        <dsp:cNvSpPr/>
      </dsp:nvSpPr>
      <dsp:spPr>
        <a:xfrm>
          <a:off x="0" y="0"/>
          <a:ext cx="4176464" cy="417646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5D6995-0130-4C3B-B5FD-C4899056E81C}">
      <dsp:nvSpPr>
        <dsp:cNvPr id="0" name=""/>
        <dsp:cNvSpPr/>
      </dsp:nvSpPr>
      <dsp:spPr>
        <a:xfrm>
          <a:off x="396764" y="466170"/>
          <a:ext cx="1628820" cy="1628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di </a:t>
          </a:r>
          <a:r>
            <a:rPr lang="pt-BR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Popolazione</a:t>
          </a:r>
        </a:p>
      </dsp:txBody>
      <dsp:txXfrm>
        <a:off x="476276" y="545682"/>
        <a:ext cx="1469796" cy="1469796"/>
      </dsp:txXfrm>
    </dsp:sp>
    <dsp:sp modelId="{D191ACE3-255A-409A-9C43-76705D23267A}">
      <dsp:nvSpPr>
        <dsp:cNvPr id="0" name=""/>
        <dsp:cNvSpPr/>
      </dsp:nvSpPr>
      <dsp:spPr>
        <a:xfrm>
          <a:off x="2150878" y="466170"/>
          <a:ext cx="1628820" cy="16288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</a:t>
          </a:r>
          <a:r>
            <a:rPr lang="pt-BR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delle attività</a:t>
          </a:r>
        </a:p>
      </dsp:txBody>
      <dsp:txXfrm>
        <a:off x="2230390" y="545682"/>
        <a:ext cx="1469796" cy="1469796"/>
      </dsp:txXfrm>
    </dsp:sp>
    <dsp:sp modelId="{212A3402-2927-4B6D-BE19-2B92FCE414B3}">
      <dsp:nvSpPr>
        <dsp:cNvPr id="0" name=""/>
        <dsp:cNvSpPr/>
      </dsp:nvSpPr>
      <dsp:spPr>
        <a:xfrm>
          <a:off x="396764" y="2220285"/>
          <a:ext cx="1628820" cy="1628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dei luoghi</a:t>
          </a:r>
        </a:p>
      </dsp:txBody>
      <dsp:txXfrm>
        <a:off x="476276" y="2299797"/>
        <a:ext cx="1469796" cy="1469796"/>
      </dsp:txXfrm>
    </dsp:sp>
    <dsp:sp modelId="{2103BC9E-B5D2-46B2-8008-0E61C9997E72}">
      <dsp:nvSpPr>
        <dsp:cNvPr id="0" name=""/>
        <dsp:cNvSpPr/>
      </dsp:nvSpPr>
      <dsp:spPr>
        <a:xfrm>
          <a:off x="2150878" y="2220285"/>
          <a:ext cx="1628820" cy="1628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Registro delle unità economiche</a:t>
          </a:r>
        </a:p>
      </dsp:txBody>
      <dsp:txXfrm>
        <a:off x="2230390" y="2299797"/>
        <a:ext cx="1469796" cy="1469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23/05/2017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23/05/2017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2" tIns="46552" rIns="93102" bIns="4655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3102" tIns="46552" rIns="93102" bIns="46552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77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64880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46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64880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1516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1516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1516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64880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77684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307652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64880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 principali aggregati censuari saranno prodotti a partire dal Registro di Base degli Individui e da ulteriori registri tematici (lavoro, istruzione)</a:t>
            </a:r>
            <a:endParaRPr lang="en-GB" dirty="0" smtClean="0"/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tutti i processi di produzione ISTAT si baseranno sui registri: in particolare, i principali aggregati censuari saranno prodotti a partire dal Registro di Base degli Individui e da ulteriori registri tematici (lavoro, istruzione). Le indagini, in tali processi produttivi, si configurano </a:t>
            </a:r>
            <a:r>
              <a:rPr lang="it-IT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supporto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dei registri NON SONO </a:t>
            </a:r>
            <a:r>
              <a:rPr lang="it-IT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PiÜ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LA FONTE PRINCIPALE PER LA PRODUZIONE</a:t>
            </a: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tutti i processi di produzione ISTAT si baseranno sui registri: in particolare, i principali aggregati censuari saranno prodotti a partire dal Registro di Base degli Individui e da ulteriori registri tematici (lavoro, istruzione). Le indagini, in tali processi produttivi, si configurano </a:t>
            </a:r>
            <a:r>
              <a:rPr lang="it-IT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supporto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dei registri NON SONO </a:t>
            </a:r>
            <a:r>
              <a:rPr lang="it-IT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PiÜ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LA FONTE PRINCIPALE PER LA PRODUZIONE</a:t>
            </a: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4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 principali aggregati censuari saranno prodotti a partire dal Registro di Base degli Individui e da ulteriori registri tematici (lavoro, istruzione)</a:t>
            </a:r>
            <a:endParaRPr lang="en-GB" dirty="0" smtClean="0"/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tutti i processi di produzione ISTAT si baseranno sui registri: in particolare, i principali aggregati censuari saranno prodotti a partire dal Registro di Base degli Individui e da ulteriori registri tematici (lavoro, istruzione). Le indagini, in tali processi produttivi, si configurano </a:t>
            </a:r>
            <a:r>
              <a:rPr lang="it-IT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supporto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dei registri NON SONO </a:t>
            </a:r>
            <a:r>
              <a:rPr lang="it-IT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PiÜ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LA FONTE PRINCIPALE PER LA PRODUZIONE</a:t>
            </a: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65202" indent="-165202">
              <a:buFont typeface="Arial" pitchFamily="34" charset="0"/>
              <a:buChar char="•"/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 principali aggregati censuari saranno prodotti a partire dal Registro di Base degli Individui e da ulteriori registri tematici (lavoro, istruzione)</a:t>
            </a:r>
            <a:endParaRPr lang="en-GB" dirty="0" smtClean="0"/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tutti i processi di produzione ISTAT si baseranno sui registri: in particolare, i principali aggregati censuari saranno prodotti a partire dal Registro di Base degli Individui e da ulteriori registri tematici (lavoro, istruzione). Le indagini, in tali processi produttivi, si configurano </a:t>
            </a:r>
            <a:r>
              <a:rPr lang="it-IT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supporto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dei registri NON SONO </a:t>
            </a:r>
            <a:r>
              <a:rPr lang="it-IT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PiÜ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LA FONTE PRINCIPALE PER LA PRODUZIONE</a:t>
            </a: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 defTabSz="92665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it-IT" dirty="0">
                <a:latin typeface="Calibri" panose="020F0502020204030204" pitchFamily="34" charset="0"/>
              </a:rPr>
              <a:t>Ai dati amministrativi  sfuggono per definizione tutti i comportamenti che non lasciano traccia: sommersi, illeciti, derivanti da comportamenti opportunistici, manifestazioni di componenti soggettive…necessità di condurre </a:t>
            </a:r>
            <a:r>
              <a:rPr lang="it-IT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dirette</a:t>
            </a:r>
          </a:p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C3EB-F457-433E-AB5E-33B176CDBCAD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9C2F-8CBC-4B57-9B4F-D29F8A9A3A9E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DD25-3DAA-4C20-9CAA-C03F09CB7BC5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867D-B02B-47E0-BA2E-3E2C93A258A6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1E1E-211A-4B2E-B2B4-6CCBA5894221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4C76-981E-429B-B621-B6ED4C3FACB5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F5D1-710B-41B5-AC5A-274002176C70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912F-5BDB-432E-9048-3F3ADB7A6789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C26A-3236-4EAF-B777-8A25986B456B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73050"/>
            <a:ext cx="300831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6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435104"/>
            <a:ext cx="3008312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EEE3-7B05-4F03-9AF7-081FCE8F5A38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5367353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F1B0-9DE5-4801-9E80-032599F668AB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1460A-6179-4453-8F16-353BCC03A143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falors@istat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981074" y="0"/>
            <a:ext cx="8174741" cy="18000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066800" y="823410"/>
            <a:ext cx="7524542" cy="554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Aft>
                <a:spcPts val="600"/>
              </a:spcAft>
            </a:pPr>
            <a:endParaRPr lang="it-IT" sz="4000" b="1" dirty="0">
              <a:solidFill>
                <a:srgbClr val="C00000"/>
              </a:solidFill>
            </a:endParaRPr>
          </a:p>
          <a:p>
            <a:pPr fontAlgn="base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3200" b="1" dirty="0" smtClean="0">
                <a:solidFill>
                  <a:srgbClr val="CF1E24"/>
                </a:solidFill>
              </a:rPr>
              <a:t>Scenario attuale e prospettive per il censimento permanente della popolazione</a:t>
            </a:r>
          </a:p>
          <a:p>
            <a:pPr fontAlgn="base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endParaRPr lang="it-IT" sz="3200" b="1" dirty="0">
              <a:solidFill>
                <a:srgbClr val="CF1E24"/>
              </a:solidFill>
            </a:endParaRPr>
          </a:p>
          <a:p>
            <a:pPr algn="just" fontAlgn="base"/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r>
              <a:rPr lang="it-IT" sz="1600" b="1" dirty="0"/>
              <a:t>Stefano Falorsi</a:t>
            </a:r>
            <a:r>
              <a:rPr lang="it-IT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stfalors@istat.it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Dirigente </a:t>
            </a:r>
            <a:r>
              <a:rPr lang="it-IT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Servizio </a:t>
            </a:r>
            <a:r>
              <a:rPr lang="it-IT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Censimento della popolazione e integrazione delle indagini </a:t>
            </a:r>
            <a:r>
              <a:rPr lang="it-IT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sociali (SSB)</a:t>
            </a:r>
          </a:p>
          <a:p>
            <a:pPr algn="just" fontAlgn="base"/>
            <a:r>
              <a:rPr lang="it-IT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Direzione centrale per le statistiche sociali e il censimento della popolazione 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DCSS) </a:t>
            </a:r>
          </a:p>
          <a:p>
            <a:pPr algn="just" fontAlgn="base"/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base"/>
            <a:r>
              <a:rPr lang="it-IT" sz="1600" b="1" i="1" dirty="0" smtClean="0"/>
              <a:t>Forum PA</a:t>
            </a:r>
          </a:p>
          <a:p>
            <a:pPr fontAlgn="base"/>
            <a:endParaRPr lang="it-IT" sz="1200" i="1" dirty="0" smtClean="0"/>
          </a:p>
          <a:p>
            <a:pPr fontAlgn="base"/>
            <a:r>
              <a:rPr lang="it-IT" sz="1200" i="1" dirty="0" smtClean="0"/>
              <a:t>23 Maggio 2017 </a:t>
            </a:r>
            <a:endParaRPr lang="it-IT" sz="1200" i="1" dirty="0"/>
          </a:p>
          <a:p>
            <a:pPr algn="just" fontAlgn="base"/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180" y="6366725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ttore 1 3"/>
          <p:cNvCxnSpPr/>
          <p:nvPr/>
        </p:nvCxnSpPr>
        <p:spPr>
          <a:xfrm>
            <a:off x="1066800" y="5088625"/>
            <a:ext cx="588107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83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283632" y="12091"/>
            <a:ext cx="8082917" cy="615436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Il Sistema integrato censimento permanente  e indagini sociali- Quadro di sintesi</a:t>
            </a:r>
          </a:p>
        </p:txBody>
      </p:sp>
      <p:sp>
        <p:nvSpPr>
          <p:cNvPr id="119" name="CasellaDiTesto 118"/>
          <p:cNvSpPr txBox="1"/>
          <p:nvPr/>
        </p:nvSpPr>
        <p:spPr>
          <a:xfrm>
            <a:off x="107504" y="611396"/>
            <a:ext cx="19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800" dirty="0" err="1" smtClean="0">
                <a:solidFill>
                  <a:prstClr val="black"/>
                </a:solidFill>
              </a:rPr>
              <a:t>Popolazione</a:t>
            </a:r>
            <a:r>
              <a:rPr lang="en-US" sz="1800" dirty="0" smtClean="0">
                <a:solidFill>
                  <a:prstClr val="black"/>
                </a:solidFill>
              </a:rPr>
              <a:t> &amp; RBI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2347337" y="645930"/>
            <a:ext cx="5246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800" dirty="0" smtClean="0">
                <a:solidFill>
                  <a:prstClr val="black"/>
                </a:solidFill>
              </a:rPr>
              <a:t>Sistema </a:t>
            </a:r>
            <a:r>
              <a:rPr lang="en-US" sz="1800" dirty="0" err="1" smtClean="0">
                <a:solidFill>
                  <a:prstClr val="black"/>
                </a:solidFill>
              </a:rPr>
              <a:t>Integrato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C</a:t>
            </a:r>
            <a:r>
              <a:rPr lang="en-US" sz="1800" dirty="0" err="1" smtClean="0">
                <a:solidFill>
                  <a:prstClr val="black"/>
                </a:solidFill>
              </a:rPr>
              <a:t>ensimento</a:t>
            </a:r>
            <a:r>
              <a:rPr lang="en-US" sz="1800" dirty="0" smtClean="0">
                <a:solidFill>
                  <a:prstClr val="black"/>
                </a:solidFill>
              </a:rPr>
              <a:t> e </a:t>
            </a:r>
            <a:r>
              <a:rPr lang="en-US" sz="1800" dirty="0" err="1">
                <a:solidFill>
                  <a:prstClr val="black"/>
                </a:solidFill>
              </a:rPr>
              <a:t>I</a:t>
            </a:r>
            <a:r>
              <a:rPr lang="en-US" sz="1800" dirty="0" err="1" smtClean="0">
                <a:solidFill>
                  <a:prstClr val="black"/>
                </a:solidFill>
              </a:rPr>
              <a:t>ndagini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Sociali</a:t>
            </a:r>
            <a:r>
              <a:rPr lang="en-US" sz="1800" dirty="0" smtClean="0">
                <a:solidFill>
                  <a:prstClr val="black"/>
                </a:solidFill>
              </a:rPr>
              <a:t> - SICIS</a:t>
            </a:r>
            <a:endParaRPr lang="en-US" sz="1800" dirty="0">
              <a:solidFill>
                <a:prstClr val="black"/>
              </a:solidFill>
            </a:endParaRPr>
          </a:p>
        </p:txBody>
      </p:sp>
      <p:cxnSp>
        <p:nvCxnSpPr>
          <p:cNvPr id="129" name="Connettore 1 128"/>
          <p:cNvCxnSpPr/>
          <p:nvPr/>
        </p:nvCxnSpPr>
        <p:spPr>
          <a:xfrm>
            <a:off x="107504" y="6378643"/>
            <a:ext cx="8292538" cy="2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sellaDiTesto 129"/>
          <p:cNvSpPr txBox="1"/>
          <p:nvPr/>
        </p:nvSpPr>
        <p:spPr>
          <a:xfrm>
            <a:off x="4649078" y="6073551"/>
            <a:ext cx="785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it-IT" sz="1400" i="1" dirty="0" smtClean="0">
                <a:solidFill>
                  <a:prstClr val="black"/>
                </a:solidFill>
              </a:rPr>
              <a:t>Variabili</a:t>
            </a:r>
            <a:endParaRPr lang="it-IT" sz="1400" i="1" dirty="0">
              <a:solidFill>
                <a:prstClr val="black"/>
              </a:solidFill>
            </a:endParaRPr>
          </a:p>
        </p:txBody>
      </p:sp>
      <p:cxnSp>
        <p:nvCxnSpPr>
          <p:cNvPr id="131" name="Connettore 2 130"/>
          <p:cNvCxnSpPr/>
          <p:nvPr/>
        </p:nvCxnSpPr>
        <p:spPr>
          <a:xfrm>
            <a:off x="1946633" y="980728"/>
            <a:ext cx="593773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2 136"/>
          <p:cNvCxnSpPr/>
          <p:nvPr/>
        </p:nvCxnSpPr>
        <p:spPr>
          <a:xfrm>
            <a:off x="3679023" y="2468576"/>
            <a:ext cx="334933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37"/>
          <p:cNvSpPr txBox="1"/>
          <p:nvPr/>
        </p:nvSpPr>
        <p:spPr>
          <a:xfrm>
            <a:off x="4399354" y="1713476"/>
            <a:ext cx="201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b="1" dirty="0" err="1" smtClean="0">
                <a:solidFill>
                  <a:prstClr val="black"/>
                </a:solidFill>
              </a:rPr>
              <a:t>Seconda</a:t>
            </a:r>
            <a:r>
              <a:rPr lang="en-US" sz="1400" b="1" dirty="0" smtClean="0">
                <a:solidFill>
                  <a:prstClr val="black"/>
                </a:solidFill>
              </a:rPr>
              <a:t>  </a:t>
            </a:r>
            <a:r>
              <a:rPr lang="en-US" sz="1400" b="1" dirty="0" err="1" smtClean="0">
                <a:solidFill>
                  <a:prstClr val="black"/>
                </a:solidFill>
              </a:rPr>
              <a:t>fase</a:t>
            </a:r>
            <a:r>
              <a:rPr lang="en-US" sz="1400" b="1" dirty="0" smtClean="0">
                <a:solidFill>
                  <a:prstClr val="black"/>
                </a:solidFill>
              </a:rPr>
              <a:t>/</a:t>
            </a:r>
            <a:r>
              <a:rPr lang="en-US" sz="1400" b="1" dirty="0" err="1" smtClean="0">
                <a:solidFill>
                  <a:prstClr val="black"/>
                </a:solidFill>
              </a:rPr>
              <a:t>occasione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defTabSz="914400"/>
            <a:r>
              <a:rPr lang="en-US" sz="1400" b="1" dirty="0">
                <a:solidFill>
                  <a:prstClr val="black"/>
                </a:solidFill>
              </a:rPr>
              <a:t> </a:t>
            </a:r>
            <a:r>
              <a:rPr lang="en-US" sz="1400" b="1" dirty="0" smtClean="0">
                <a:solidFill>
                  <a:prstClr val="black"/>
                </a:solidFill>
              </a:rPr>
              <a:t>          </a:t>
            </a:r>
            <a:r>
              <a:rPr lang="en-US" sz="1400" b="1" dirty="0" err="1" smtClean="0">
                <a:solidFill>
                  <a:prstClr val="black"/>
                </a:solidFill>
              </a:rPr>
              <a:t>d’indagine</a:t>
            </a:r>
            <a:endParaRPr 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140" name="Rettangolo 139"/>
          <p:cNvSpPr/>
          <p:nvPr/>
        </p:nvSpPr>
        <p:spPr>
          <a:xfrm>
            <a:off x="197936" y="2519387"/>
            <a:ext cx="204051" cy="38518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 b="1" dirty="0" smtClean="0">
              <a:solidFill>
                <a:srgbClr val="C0504D"/>
              </a:solidFill>
            </a:endParaRPr>
          </a:p>
          <a:p>
            <a:pPr algn="ctr" defTabSz="914400"/>
            <a:endParaRPr lang="en-US" sz="1800" b="1" dirty="0">
              <a:solidFill>
                <a:srgbClr val="C0504D"/>
              </a:solidFill>
            </a:endParaRPr>
          </a:p>
          <a:p>
            <a:pPr algn="ctr" defTabSz="914400"/>
            <a:endParaRPr lang="en-US" sz="1800" b="1" dirty="0" smtClean="0">
              <a:solidFill>
                <a:srgbClr val="C0504D"/>
              </a:solidFill>
            </a:endParaRPr>
          </a:p>
          <a:p>
            <a:pPr algn="ctr" defTabSz="914400"/>
            <a:endParaRPr lang="en-US" sz="1800" b="1" dirty="0">
              <a:solidFill>
                <a:srgbClr val="C0504D"/>
              </a:solidFill>
            </a:endParaRPr>
          </a:p>
          <a:p>
            <a:pPr algn="ctr" defTabSz="914400"/>
            <a:endParaRPr lang="en-US" sz="1800" b="1" dirty="0" smtClean="0">
              <a:solidFill>
                <a:srgbClr val="C0504D"/>
              </a:solidFill>
            </a:endParaRPr>
          </a:p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141" name="CasellaDiTesto 140"/>
          <p:cNvSpPr txBox="1"/>
          <p:nvPr/>
        </p:nvSpPr>
        <p:spPr>
          <a:xfrm>
            <a:off x="645590" y="2578352"/>
            <a:ext cx="1310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b="1" dirty="0" err="1" smtClean="0">
                <a:solidFill>
                  <a:srgbClr val="FF0000"/>
                </a:solidFill>
              </a:rPr>
              <a:t>Sottocopertura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142" name="CasellaDiTesto 141"/>
          <p:cNvSpPr txBox="1"/>
          <p:nvPr/>
        </p:nvSpPr>
        <p:spPr>
          <a:xfrm>
            <a:off x="23135" y="1997535"/>
            <a:ext cx="1326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b="1" dirty="0" err="1" smtClean="0">
                <a:solidFill>
                  <a:srgbClr val="FF0000"/>
                </a:solidFill>
              </a:rPr>
              <a:t>Sovracopertura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143" name="Connettore 2 142"/>
          <p:cNvCxnSpPr/>
          <p:nvPr/>
        </p:nvCxnSpPr>
        <p:spPr>
          <a:xfrm>
            <a:off x="179512" y="980728"/>
            <a:ext cx="1619503" cy="92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/>
          <p:cNvGrpSpPr/>
          <p:nvPr/>
        </p:nvGrpSpPr>
        <p:grpSpPr>
          <a:xfrm>
            <a:off x="3962464" y="3444554"/>
            <a:ext cx="3281566" cy="2329226"/>
            <a:chOff x="3419872" y="3384266"/>
            <a:chExt cx="4333254" cy="2329226"/>
          </a:xfrm>
        </p:grpSpPr>
        <p:sp>
          <p:nvSpPr>
            <p:cNvPr id="122" name="Rettangolo 121"/>
            <p:cNvSpPr/>
            <p:nvPr/>
          </p:nvSpPr>
          <p:spPr>
            <a:xfrm>
              <a:off x="3429920" y="3643191"/>
              <a:ext cx="1002915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23" name="Rettangolo 122"/>
            <p:cNvSpPr/>
            <p:nvPr/>
          </p:nvSpPr>
          <p:spPr>
            <a:xfrm>
              <a:off x="4117716" y="4142311"/>
              <a:ext cx="1152128" cy="50405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24" name="Rettangolo 123"/>
            <p:cNvSpPr/>
            <p:nvPr/>
          </p:nvSpPr>
          <p:spPr>
            <a:xfrm>
              <a:off x="4909804" y="4646367"/>
              <a:ext cx="1152128" cy="504056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25" name="Rettangolo 124"/>
            <p:cNvSpPr/>
            <p:nvPr/>
          </p:nvSpPr>
          <p:spPr>
            <a:xfrm>
              <a:off x="5713510" y="5150422"/>
              <a:ext cx="1296144" cy="506741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white">
                    <a:lumMod val="65000"/>
                  </a:prstClr>
                </a:solidFill>
              </a:endParaRPr>
            </a:p>
          </p:txBody>
        </p:sp>
        <p:sp>
          <p:nvSpPr>
            <p:cNvPr id="126" name="Rettangolo 125"/>
            <p:cNvSpPr/>
            <p:nvPr/>
          </p:nvSpPr>
          <p:spPr>
            <a:xfrm>
              <a:off x="4117716" y="3643191"/>
              <a:ext cx="305071" cy="1003176"/>
            </a:xfrm>
            <a:prstGeom prst="rect">
              <a:avLst/>
            </a:prstGeom>
            <a:gradFill>
              <a:gsLst>
                <a:gs pos="24000">
                  <a:schemeClr val="bg1"/>
                </a:gs>
                <a:gs pos="100000">
                  <a:srgbClr val="FF00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27" name="Rettangolo 126"/>
            <p:cNvSpPr/>
            <p:nvPr/>
          </p:nvSpPr>
          <p:spPr>
            <a:xfrm>
              <a:off x="4909804" y="4142311"/>
              <a:ext cx="360040" cy="1003176"/>
            </a:xfrm>
            <a:prstGeom prst="rect">
              <a:avLst/>
            </a:prstGeom>
            <a:gradFill>
              <a:gsLst>
                <a:gs pos="97000">
                  <a:srgbClr val="00B0F0"/>
                </a:gs>
                <a:gs pos="13000">
                  <a:srgbClr val="FF00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28" name="Rettangolo 127"/>
            <p:cNvSpPr/>
            <p:nvPr/>
          </p:nvSpPr>
          <p:spPr>
            <a:xfrm>
              <a:off x="5713510" y="4653988"/>
              <a:ext cx="348422" cy="1003176"/>
            </a:xfrm>
            <a:prstGeom prst="rect">
              <a:avLst/>
            </a:prstGeom>
            <a:gradFill>
              <a:gsLst>
                <a:gs pos="0">
                  <a:srgbClr val="00B0F0"/>
                </a:gs>
                <a:gs pos="98000">
                  <a:srgbClr val="FFFF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32" name="Rettangolo 131"/>
            <p:cNvSpPr/>
            <p:nvPr/>
          </p:nvSpPr>
          <p:spPr>
            <a:xfrm>
              <a:off x="3426526" y="5225116"/>
              <a:ext cx="713480" cy="36004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en-US" sz="1100" b="1" dirty="0" err="1" smtClean="0">
                  <a:solidFill>
                    <a:prstClr val="black"/>
                  </a:solidFill>
                </a:rPr>
                <a:t>specifiche</a:t>
              </a:r>
              <a:endParaRPr lang="en-US" sz="1100" b="1" dirty="0">
                <a:solidFill>
                  <a:prstClr val="black"/>
                </a:solidFill>
              </a:endParaRPr>
            </a:p>
          </p:txBody>
        </p:sp>
        <p:cxnSp>
          <p:nvCxnSpPr>
            <p:cNvPr id="133" name="Connettore 4 132"/>
            <p:cNvCxnSpPr/>
            <p:nvPr/>
          </p:nvCxnSpPr>
          <p:spPr>
            <a:xfrm rot="5400000">
              <a:off x="2991546" y="4575573"/>
              <a:ext cx="1077869" cy="221217"/>
            </a:xfrm>
            <a:prstGeom prst="bentConnector3">
              <a:avLst>
                <a:gd name="adj1" fmla="val 10016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4 133"/>
            <p:cNvCxnSpPr/>
            <p:nvPr/>
          </p:nvCxnSpPr>
          <p:spPr>
            <a:xfrm rot="5400000">
              <a:off x="3958643" y="4301384"/>
              <a:ext cx="362725" cy="105269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4 134"/>
            <p:cNvCxnSpPr>
              <a:stCxn id="124" idx="2"/>
            </p:cNvCxnSpPr>
            <p:nvPr/>
          </p:nvCxnSpPr>
          <p:spPr>
            <a:xfrm rot="5400000">
              <a:off x="4602428" y="4521695"/>
              <a:ext cx="254713" cy="1512168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ttangolo 143"/>
            <p:cNvSpPr/>
            <p:nvPr/>
          </p:nvSpPr>
          <p:spPr>
            <a:xfrm>
              <a:off x="6998037" y="4467970"/>
              <a:ext cx="755089" cy="46911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CC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en-US" sz="1100" b="1" dirty="0" err="1" smtClean="0">
                  <a:solidFill>
                    <a:prstClr val="black"/>
                  </a:solidFill>
                </a:rPr>
                <a:t>Armonizzate</a:t>
              </a:r>
              <a:endParaRPr lang="en-US" sz="1100" b="1" dirty="0">
                <a:solidFill>
                  <a:prstClr val="black"/>
                </a:solidFill>
              </a:endParaRPr>
            </a:p>
          </p:txBody>
        </p:sp>
        <p:cxnSp>
          <p:nvCxnSpPr>
            <p:cNvPr id="145" name="Connettore 2 144"/>
            <p:cNvCxnSpPr/>
            <p:nvPr/>
          </p:nvCxnSpPr>
          <p:spPr>
            <a:xfrm>
              <a:off x="4857085" y="3386951"/>
              <a:ext cx="0" cy="7580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ttore 2 145"/>
            <p:cNvCxnSpPr/>
            <p:nvPr/>
          </p:nvCxnSpPr>
          <p:spPr>
            <a:xfrm>
              <a:off x="5645655" y="3384266"/>
              <a:ext cx="3346" cy="12697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7" name="Gruppo 146"/>
            <p:cNvGrpSpPr/>
            <p:nvPr/>
          </p:nvGrpSpPr>
          <p:grpSpPr>
            <a:xfrm>
              <a:off x="4011322" y="3648127"/>
              <a:ext cx="106394" cy="499120"/>
              <a:chOff x="5355071" y="4372291"/>
              <a:chExt cx="153033" cy="499120"/>
            </a:xfrm>
          </p:grpSpPr>
          <p:sp>
            <p:nvSpPr>
              <p:cNvPr id="148" name="Rettangolo 147"/>
              <p:cNvSpPr/>
              <p:nvPr/>
            </p:nvSpPr>
            <p:spPr>
              <a:xfrm>
                <a:off x="5364088" y="4372291"/>
                <a:ext cx="144016" cy="49912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it-IT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49" name="Connettore 1 148"/>
              <p:cNvCxnSpPr/>
              <p:nvPr/>
            </p:nvCxnSpPr>
            <p:spPr>
              <a:xfrm flipV="1">
                <a:off x="5364088" y="4471773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1 149"/>
              <p:cNvCxnSpPr/>
              <p:nvPr/>
            </p:nvCxnSpPr>
            <p:spPr>
              <a:xfrm flipV="1">
                <a:off x="5364088" y="4526451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onnettore 1 150"/>
              <p:cNvCxnSpPr/>
              <p:nvPr/>
            </p:nvCxnSpPr>
            <p:spPr>
              <a:xfrm flipV="1">
                <a:off x="5364088" y="458236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ttore 1 151"/>
              <p:cNvCxnSpPr/>
              <p:nvPr/>
            </p:nvCxnSpPr>
            <p:spPr>
              <a:xfrm flipV="1">
                <a:off x="5364088" y="4637038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onnettore 1 152"/>
              <p:cNvCxnSpPr/>
              <p:nvPr/>
            </p:nvCxnSpPr>
            <p:spPr>
              <a:xfrm flipV="1">
                <a:off x="5364088" y="4690329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1 153"/>
              <p:cNvCxnSpPr/>
              <p:nvPr/>
            </p:nvCxnSpPr>
            <p:spPr>
              <a:xfrm flipV="1">
                <a:off x="5360268" y="4746394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ttore 1 154"/>
              <p:cNvCxnSpPr/>
              <p:nvPr/>
            </p:nvCxnSpPr>
            <p:spPr>
              <a:xfrm flipV="1">
                <a:off x="5414826" y="4797152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1 155"/>
              <p:cNvCxnSpPr/>
              <p:nvPr/>
            </p:nvCxnSpPr>
            <p:spPr>
              <a:xfrm flipV="1">
                <a:off x="5355208" y="442385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1 156"/>
              <p:cNvCxnSpPr/>
              <p:nvPr/>
            </p:nvCxnSpPr>
            <p:spPr>
              <a:xfrm flipV="1">
                <a:off x="5355071" y="4372291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1 157"/>
              <p:cNvCxnSpPr/>
              <p:nvPr/>
            </p:nvCxnSpPr>
            <p:spPr>
              <a:xfrm flipV="1">
                <a:off x="5355208" y="4379505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9" name="Rettangolo 158"/>
            <p:cNvSpPr/>
            <p:nvPr/>
          </p:nvSpPr>
          <p:spPr>
            <a:xfrm>
              <a:off x="3462468" y="3600291"/>
              <a:ext cx="367216" cy="616713"/>
            </a:xfrm>
            <a:prstGeom prst="rect">
              <a:avLst/>
            </a:prstGeom>
          </p:spPr>
          <p:txBody>
            <a:bodyPr vert="wordArtVert" wrap="square">
              <a:spAutoFit/>
            </a:bodyPr>
            <a:lstStyle/>
            <a:p>
              <a:pPr defTabSz="914400"/>
              <a:r>
                <a:rPr lang="it-IT" sz="1000" b="1" spc="-100" dirty="0" smtClean="0">
                  <a:solidFill>
                    <a:prstClr val="black"/>
                  </a:solidFill>
                </a:rPr>
                <a:t>FDL</a:t>
              </a:r>
              <a:endParaRPr lang="it-IT" sz="1000" b="1" spc="-100" dirty="0">
                <a:solidFill>
                  <a:prstClr val="black"/>
                </a:solidFill>
              </a:endParaRPr>
            </a:p>
          </p:txBody>
        </p:sp>
        <p:sp>
          <p:nvSpPr>
            <p:cNvPr id="160" name="Rettangolo 159"/>
            <p:cNvSpPr/>
            <p:nvPr/>
          </p:nvSpPr>
          <p:spPr>
            <a:xfrm>
              <a:off x="4398572" y="4072988"/>
              <a:ext cx="367216" cy="616713"/>
            </a:xfrm>
            <a:prstGeom prst="rect">
              <a:avLst/>
            </a:prstGeom>
          </p:spPr>
          <p:txBody>
            <a:bodyPr vert="wordArtVert" wrap="square">
              <a:spAutoFit/>
            </a:bodyPr>
            <a:lstStyle/>
            <a:p>
              <a:pPr defTabSz="914400"/>
              <a:r>
                <a:rPr lang="it-IT" sz="1000" b="1" spc="-100" dirty="0" smtClean="0">
                  <a:solidFill>
                    <a:prstClr val="white"/>
                  </a:solidFill>
                </a:rPr>
                <a:t>AVQ</a:t>
              </a:r>
              <a:endParaRPr lang="it-IT" sz="1000" b="1" spc="-100" dirty="0">
                <a:solidFill>
                  <a:prstClr val="white"/>
                </a:solidFill>
              </a:endParaRPr>
            </a:p>
          </p:txBody>
        </p:sp>
        <p:grpSp>
          <p:nvGrpSpPr>
            <p:cNvPr id="161" name="Gruppo 160"/>
            <p:cNvGrpSpPr/>
            <p:nvPr/>
          </p:nvGrpSpPr>
          <p:grpSpPr>
            <a:xfrm>
              <a:off x="4803410" y="4149932"/>
              <a:ext cx="106394" cy="499120"/>
              <a:chOff x="5355071" y="4372291"/>
              <a:chExt cx="153033" cy="499120"/>
            </a:xfrm>
          </p:grpSpPr>
          <p:sp>
            <p:nvSpPr>
              <p:cNvPr id="162" name="Rettangolo 161"/>
              <p:cNvSpPr/>
              <p:nvPr/>
            </p:nvSpPr>
            <p:spPr>
              <a:xfrm>
                <a:off x="5364088" y="4372291"/>
                <a:ext cx="144016" cy="49912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it-IT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63" name="Connettore 1 162"/>
              <p:cNvCxnSpPr/>
              <p:nvPr/>
            </p:nvCxnSpPr>
            <p:spPr>
              <a:xfrm flipV="1">
                <a:off x="5364088" y="4471773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1 163"/>
              <p:cNvCxnSpPr/>
              <p:nvPr/>
            </p:nvCxnSpPr>
            <p:spPr>
              <a:xfrm flipV="1">
                <a:off x="5364088" y="4526451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1 164"/>
              <p:cNvCxnSpPr/>
              <p:nvPr/>
            </p:nvCxnSpPr>
            <p:spPr>
              <a:xfrm flipV="1">
                <a:off x="5364088" y="458236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1 165"/>
              <p:cNvCxnSpPr/>
              <p:nvPr/>
            </p:nvCxnSpPr>
            <p:spPr>
              <a:xfrm flipV="1">
                <a:off x="5364088" y="4637038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1 166"/>
              <p:cNvCxnSpPr/>
              <p:nvPr/>
            </p:nvCxnSpPr>
            <p:spPr>
              <a:xfrm flipV="1">
                <a:off x="5364088" y="4690329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1 167"/>
              <p:cNvCxnSpPr/>
              <p:nvPr/>
            </p:nvCxnSpPr>
            <p:spPr>
              <a:xfrm flipV="1">
                <a:off x="5360268" y="4746394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1 168"/>
              <p:cNvCxnSpPr/>
              <p:nvPr/>
            </p:nvCxnSpPr>
            <p:spPr>
              <a:xfrm flipV="1">
                <a:off x="5414826" y="4797152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1 169"/>
              <p:cNvCxnSpPr/>
              <p:nvPr/>
            </p:nvCxnSpPr>
            <p:spPr>
              <a:xfrm flipV="1">
                <a:off x="5355208" y="442385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1 170"/>
              <p:cNvCxnSpPr/>
              <p:nvPr/>
            </p:nvCxnSpPr>
            <p:spPr>
              <a:xfrm flipV="1">
                <a:off x="5355071" y="4372291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1 171"/>
              <p:cNvCxnSpPr/>
              <p:nvPr/>
            </p:nvCxnSpPr>
            <p:spPr>
              <a:xfrm flipV="1">
                <a:off x="5355208" y="4379505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3" name="Rettangolo 172"/>
            <p:cNvSpPr/>
            <p:nvPr/>
          </p:nvSpPr>
          <p:spPr>
            <a:xfrm>
              <a:off x="5262668" y="4577044"/>
              <a:ext cx="367216" cy="616713"/>
            </a:xfrm>
            <a:prstGeom prst="rect">
              <a:avLst/>
            </a:prstGeom>
          </p:spPr>
          <p:txBody>
            <a:bodyPr vert="wordArtVert" wrap="square">
              <a:spAutoFit/>
            </a:bodyPr>
            <a:lstStyle/>
            <a:p>
              <a:pPr defTabSz="914400"/>
              <a:r>
                <a:rPr lang="it-IT" sz="1000" b="1" spc="-100" dirty="0" smtClean="0">
                  <a:solidFill>
                    <a:prstClr val="white"/>
                  </a:solidFill>
                </a:rPr>
                <a:t>EUS</a:t>
              </a:r>
              <a:endParaRPr lang="it-IT" sz="1000" b="1" spc="-100" dirty="0">
                <a:solidFill>
                  <a:prstClr val="white"/>
                </a:solidFill>
              </a:endParaRPr>
            </a:p>
          </p:txBody>
        </p:sp>
        <p:grpSp>
          <p:nvGrpSpPr>
            <p:cNvPr id="174" name="Gruppo 173"/>
            <p:cNvGrpSpPr/>
            <p:nvPr/>
          </p:nvGrpSpPr>
          <p:grpSpPr>
            <a:xfrm>
              <a:off x="5595498" y="4653988"/>
              <a:ext cx="106394" cy="499120"/>
              <a:chOff x="5355071" y="4372291"/>
              <a:chExt cx="153033" cy="499120"/>
            </a:xfrm>
          </p:grpSpPr>
          <p:sp>
            <p:nvSpPr>
              <p:cNvPr id="175" name="Rettangolo 174"/>
              <p:cNvSpPr/>
              <p:nvPr/>
            </p:nvSpPr>
            <p:spPr>
              <a:xfrm>
                <a:off x="5364088" y="4372291"/>
                <a:ext cx="144016" cy="49912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it-IT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76" name="Connettore 1 175"/>
              <p:cNvCxnSpPr/>
              <p:nvPr/>
            </p:nvCxnSpPr>
            <p:spPr>
              <a:xfrm flipV="1">
                <a:off x="5364088" y="4471773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1 176"/>
              <p:cNvCxnSpPr/>
              <p:nvPr/>
            </p:nvCxnSpPr>
            <p:spPr>
              <a:xfrm flipV="1">
                <a:off x="5364088" y="4526451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1 177"/>
              <p:cNvCxnSpPr/>
              <p:nvPr/>
            </p:nvCxnSpPr>
            <p:spPr>
              <a:xfrm flipV="1">
                <a:off x="5364088" y="458236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1 178"/>
              <p:cNvCxnSpPr/>
              <p:nvPr/>
            </p:nvCxnSpPr>
            <p:spPr>
              <a:xfrm flipV="1">
                <a:off x="5364088" y="4637038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1 179"/>
              <p:cNvCxnSpPr/>
              <p:nvPr/>
            </p:nvCxnSpPr>
            <p:spPr>
              <a:xfrm flipV="1">
                <a:off x="5364088" y="4690329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1 180"/>
              <p:cNvCxnSpPr/>
              <p:nvPr/>
            </p:nvCxnSpPr>
            <p:spPr>
              <a:xfrm flipV="1">
                <a:off x="5360268" y="4746394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1 181"/>
              <p:cNvCxnSpPr/>
              <p:nvPr/>
            </p:nvCxnSpPr>
            <p:spPr>
              <a:xfrm flipV="1">
                <a:off x="5414826" y="4797152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1 182"/>
              <p:cNvCxnSpPr/>
              <p:nvPr/>
            </p:nvCxnSpPr>
            <p:spPr>
              <a:xfrm flipV="1">
                <a:off x="5355208" y="442385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1 183"/>
              <p:cNvCxnSpPr/>
              <p:nvPr/>
            </p:nvCxnSpPr>
            <p:spPr>
              <a:xfrm flipV="1">
                <a:off x="5355071" y="4372291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Connettore 1 184"/>
              <p:cNvCxnSpPr/>
              <p:nvPr/>
            </p:nvCxnSpPr>
            <p:spPr>
              <a:xfrm flipV="1">
                <a:off x="5355208" y="4379505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Gruppo 185"/>
            <p:cNvGrpSpPr/>
            <p:nvPr/>
          </p:nvGrpSpPr>
          <p:grpSpPr>
            <a:xfrm>
              <a:off x="6891642" y="5158044"/>
              <a:ext cx="106394" cy="499120"/>
              <a:chOff x="5355071" y="4372291"/>
              <a:chExt cx="153033" cy="499120"/>
            </a:xfrm>
          </p:grpSpPr>
          <p:sp>
            <p:nvSpPr>
              <p:cNvPr id="187" name="Rettangolo 186"/>
              <p:cNvSpPr/>
              <p:nvPr/>
            </p:nvSpPr>
            <p:spPr>
              <a:xfrm>
                <a:off x="5364088" y="4372291"/>
                <a:ext cx="144016" cy="49912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it-IT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88" name="Connettore 1 187"/>
              <p:cNvCxnSpPr/>
              <p:nvPr/>
            </p:nvCxnSpPr>
            <p:spPr>
              <a:xfrm flipV="1">
                <a:off x="5364088" y="4471773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1 188"/>
              <p:cNvCxnSpPr/>
              <p:nvPr/>
            </p:nvCxnSpPr>
            <p:spPr>
              <a:xfrm flipV="1">
                <a:off x="5364088" y="4526451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1 189"/>
              <p:cNvCxnSpPr/>
              <p:nvPr/>
            </p:nvCxnSpPr>
            <p:spPr>
              <a:xfrm flipV="1">
                <a:off x="5364088" y="458236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ttore 1 190"/>
              <p:cNvCxnSpPr/>
              <p:nvPr/>
            </p:nvCxnSpPr>
            <p:spPr>
              <a:xfrm flipV="1">
                <a:off x="5364088" y="4637038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Connettore 1 191"/>
              <p:cNvCxnSpPr/>
              <p:nvPr/>
            </p:nvCxnSpPr>
            <p:spPr>
              <a:xfrm flipV="1">
                <a:off x="5364088" y="4690329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1 192"/>
              <p:cNvCxnSpPr/>
              <p:nvPr/>
            </p:nvCxnSpPr>
            <p:spPr>
              <a:xfrm flipV="1">
                <a:off x="5360268" y="4746394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1 193"/>
              <p:cNvCxnSpPr/>
              <p:nvPr/>
            </p:nvCxnSpPr>
            <p:spPr>
              <a:xfrm flipV="1">
                <a:off x="5414826" y="4797152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Connettore 1 194"/>
              <p:cNvCxnSpPr/>
              <p:nvPr/>
            </p:nvCxnSpPr>
            <p:spPr>
              <a:xfrm flipV="1">
                <a:off x="5355208" y="4423850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Connettore 1 195"/>
              <p:cNvCxnSpPr/>
              <p:nvPr/>
            </p:nvCxnSpPr>
            <p:spPr>
              <a:xfrm flipV="1">
                <a:off x="5355071" y="4372291"/>
                <a:ext cx="93278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1 196"/>
              <p:cNvCxnSpPr/>
              <p:nvPr/>
            </p:nvCxnSpPr>
            <p:spPr>
              <a:xfrm flipV="1">
                <a:off x="5355208" y="4379505"/>
                <a:ext cx="144016" cy="1093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8" name="Rettangolo 197"/>
            <p:cNvSpPr/>
            <p:nvPr/>
          </p:nvSpPr>
          <p:spPr>
            <a:xfrm>
              <a:off x="6238364" y="5096779"/>
              <a:ext cx="367216" cy="616713"/>
            </a:xfrm>
            <a:prstGeom prst="rect">
              <a:avLst/>
            </a:prstGeom>
          </p:spPr>
          <p:txBody>
            <a:bodyPr vert="wordArtVert" wrap="square">
              <a:spAutoFit/>
            </a:bodyPr>
            <a:lstStyle/>
            <a:p>
              <a:pPr defTabSz="914400"/>
              <a:r>
                <a:rPr lang="it-IT" sz="1000" b="1" spc="-100" dirty="0" smtClean="0">
                  <a:solidFill>
                    <a:prstClr val="white">
                      <a:lumMod val="75000"/>
                    </a:prstClr>
                  </a:solidFill>
                </a:rPr>
                <a:t>CON</a:t>
              </a:r>
              <a:endParaRPr lang="it-IT" sz="1000" b="1" spc="-1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cxnSp>
          <p:nvCxnSpPr>
            <p:cNvPr id="199" name="Connettore 1 198"/>
            <p:cNvCxnSpPr/>
            <p:nvPr/>
          </p:nvCxnSpPr>
          <p:spPr>
            <a:xfrm>
              <a:off x="4052866" y="3384266"/>
              <a:ext cx="27291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2 199"/>
            <p:cNvCxnSpPr>
              <a:endCxn id="148" idx="0"/>
            </p:cNvCxnSpPr>
            <p:nvPr/>
          </p:nvCxnSpPr>
          <p:spPr>
            <a:xfrm>
              <a:off x="4061479" y="3384266"/>
              <a:ext cx="6175" cy="2638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Rettangolo 200"/>
            <p:cNvSpPr/>
            <p:nvPr/>
          </p:nvSpPr>
          <p:spPr>
            <a:xfrm>
              <a:off x="6265975" y="3668338"/>
              <a:ext cx="1080120" cy="509019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000" dirty="0">
                <a:solidFill>
                  <a:prstClr val="black"/>
                </a:solidFill>
              </a:endParaRPr>
            </a:p>
          </p:txBody>
        </p:sp>
        <p:cxnSp>
          <p:nvCxnSpPr>
            <p:cNvPr id="202" name="Connettore 1 201"/>
            <p:cNvCxnSpPr/>
            <p:nvPr/>
          </p:nvCxnSpPr>
          <p:spPr>
            <a:xfrm>
              <a:off x="6782012" y="3386951"/>
              <a:ext cx="0" cy="2539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/>
          </p:nvCxnSpPr>
          <p:spPr>
            <a:xfrm flipV="1">
              <a:off x="6277956" y="3657133"/>
              <a:ext cx="144016" cy="1088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>
              <a:stCxn id="201" idx="1"/>
            </p:cNvCxnSpPr>
            <p:nvPr/>
          </p:nvCxnSpPr>
          <p:spPr>
            <a:xfrm flipV="1">
              <a:off x="6265975" y="3668338"/>
              <a:ext cx="360040" cy="2545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>
              <a:stCxn id="201" idx="1"/>
              <a:endCxn id="201" idx="1"/>
            </p:cNvCxnSpPr>
            <p:nvPr/>
          </p:nvCxnSpPr>
          <p:spPr>
            <a:xfrm>
              <a:off x="6265975" y="392284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/>
          </p:nvCxnSpPr>
          <p:spPr>
            <a:xfrm flipV="1">
              <a:off x="6277956" y="3656521"/>
              <a:ext cx="617299" cy="4164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/>
          </p:nvCxnSpPr>
          <p:spPr>
            <a:xfrm flipV="1">
              <a:off x="6361582" y="3657134"/>
              <a:ext cx="780470" cy="5090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/>
          </p:nvCxnSpPr>
          <p:spPr>
            <a:xfrm flipV="1">
              <a:off x="6586605" y="3657135"/>
              <a:ext cx="759490" cy="509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>
              <a:stCxn id="201" idx="2"/>
            </p:cNvCxnSpPr>
            <p:nvPr/>
          </p:nvCxnSpPr>
          <p:spPr>
            <a:xfrm flipV="1">
              <a:off x="6806035" y="3795593"/>
              <a:ext cx="540060" cy="3817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>
              <a:endCxn id="201" idx="3"/>
            </p:cNvCxnSpPr>
            <p:nvPr/>
          </p:nvCxnSpPr>
          <p:spPr>
            <a:xfrm flipV="1">
              <a:off x="6991862" y="3922848"/>
              <a:ext cx="354233" cy="2545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/>
          </p:nvCxnSpPr>
          <p:spPr>
            <a:xfrm flipV="1">
              <a:off x="7168978" y="4050102"/>
              <a:ext cx="177117" cy="1272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CasellaDiTesto 211"/>
            <p:cNvSpPr txBox="1"/>
            <p:nvPr/>
          </p:nvSpPr>
          <p:spPr>
            <a:xfrm>
              <a:off x="6061931" y="3712948"/>
              <a:ext cx="14401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it-IT" sz="1100" b="1" dirty="0" smtClean="0">
                  <a:solidFill>
                    <a:prstClr val="black"/>
                  </a:solidFill>
                </a:rPr>
                <a:t>Sostituibili </a:t>
              </a:r>
              <a:r>
                <a:rPr lang="it-IT" sz="1100" b="1" dirty="0">
                  <a:solidFill>
                    <a:prstClr val="black"/>
                  </a:solidFill>
                </a:rPr>
                <a:t>parzialmente</a:t>
              </a:r>
            </a:p>
          </p:txBody>
        </p:sp>
        <p:cxnSp>
          <p:nvCxnSpPr>
            <p:cNvPr id="213" name="Connettore 1 212"/>
            <p:cNvCxnSpPr/>
            <p:nvPr/>
          </p:nvCxnSpPr>
          <p:spPr>
            <a:xfrm>
              <a:off x="4333740" y="3431549"/>
              <a:ext cx="2672951" cy="1335262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2 213"/>
            <p:cNvCxnSpPr/>
            <p:nvPr/>
          </p:nvCxnSpPr>
          <p:spPr>
            <a:xfrm flipH="1">
              <a:off x="4261732" y="3431549"/>
              <a:ext cx="72008" cy="209391"/>
            </a:xfrm>
            <a:prstGeom prst="straightConnector1">
              <a:avLst/>
            </a:prstGeom>
            <a:ln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2 214"/>
            <p:cNvCxnSpPr>
              <a:endCxn id="127" idx="0"/>
            </p:cNvCxnSpPr>
            <p:nvPr/>
          </p:nvCxnSpPr>
          <p:spPr>
            <a:xfrm flipH="1">
              <a:off x="5089824" y="3864754"/>
              <a:ext cx="118128" cy="277557"/>
            </a:xfrm>
            <a:prstGeom prst="straightConnector1">
              <a:avLst/>
            </a:prstGeom>
            <a:ln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2 215"/>
            <p:cNvCxnSpPr/>
            <p:nvPr/>
          </p:nvCxnSpPr>
          <p:spPr>
            <a:xfrm flipH="1">
              <a:off x="5887721" y="4304092"/>
              <a:ext cx="174211" cy="329299"/>
            </a:xfrm>
            <a:prstGeom prst="straightConnector1">
              <a:avLst/>
            </a:prstGeom>
            <a:ln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2 216"/>
            <p:cNvCxnSpPr>
              <a:endCxn id="187" idx="0"/>
            </p:cNvCxnSpPr>
            <p:nvPr/>
          </p:nvCxnSpPr>
          <p:spPr>
            <a:xfrm>
              <a:off x="6947973" y="4177357"/>
              <a:ext cx="1" cy="9806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9" name="Connettore 2 218"/>
          <p:cNvCxnSpPr/>
          <p:nvPr/>
        </p:nvCxnSpPr>
        <p:spPr>
          <a:xfrm>
            <a:off x="1986049" y="2496212"/>
            <a:ext cx="155439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/>
          <p:cNvSpPr txBox="1"/>
          <p:nvPr/>
        </p:nvSpPr>
        <p:spPr>
          <a:xfrm>
            <a:off x="2120218" y="1588624"/>
            <a:ext cx="13599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b="1" dirty="0" smtClean="0">
                <a:solidFill>
                  <a:prstClr val="black"/>
                </a:solidFill>
              </a:rPr>
              <a:t>Prima </a:t>
            </a:r>
          </a:p>
          <a:p>
            <a:pPr algn="ctr" defTabSz="914400"/>
            <a:r>
              <a:rPr lang="en-US" sz="1400" b="1" dirty="0" err="1" smtClean="0">
                <a:solidFill>
                  <a:prstClr val="black"/>
                </a:solidFill>
              </a:rPr>
              <a:t>fase</a:t>
            </a:r>
            <a:r>
              <a:rPr lang="en-US" sz="1400" b="1" dirty="0" smtClean="0">
                <a:solidFill>
                  <a:prstClr val="black"/>
                </a:solidFill>
              </a:rPr>
              <a:t>/</a:t>
            </a:r>
            <a:r>
              <a:rPr lang="en-US" sz="1400" b="1" dirty="0" err="1" smtClean="0">
                <a:solidFill>
                  <a:prstClr val="black"/>
                </a:solidFill>
              </a:rPr>
              <a:t>occasione</a:t>
            </a:r>
            <a:r>
              <a:rPr lang="en-US" sz="1400" b="1" dirty="0" smtClean="0">
                <a:solidFill>
                  <a:prstClr val="black"/>
                </a:solidFill>
              </a:rPr>
              <a:t>            </a:t>
            </a:r>
            <a:r>
              <a:rPr lang="en-US" sz="1400" b="1" dirty="0" err="1" smtClean="0">
                <a:solidFill>
                  <a:prstClr val="black"/>
                </a:solidFill>
              </a:rPr>
              <a:t>d’indagine</a:t>
            </a:r>
            <a:endParaRPr 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226" name="CasellaDiTesto 225"/>
          <p:cNvSpPr txBox="1"/>
          <p:nvPr/>
        </p:nvSpPr>
        <p:spPr>
          <a:xfrm>
            <a:off x="4121820" y="1125063"/>
            <a:ext cx="1344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it-IT" sz="1400" b="1" dirty="0" smtClean="0">
                <a:solidFill>
                  <a:srgbClr val="FF0000"/>
                </a:solidFill>
              </a:rPr>
              <a:t>Master Sample </a:t>
            </a:r>
            <a:endParaRPr lang="it-IT" sz="1400" b="1" dirty="0">
              <a:solidFill>
                <a:srgbClr val="FF0000"/>
              </a:solidFill>
            </a:endParaRPr>
          </a:p>
        </p:txBody>
      </p:sp>
      <p:sp>
        <p:nvSpPr>
          <p:cNvPr id="230" name="Disco magnetico 229"/>
          <p:cNvSpPr/>
          <p:nvPr/>
        </p:nvSpPr>
        <p:spPr>
          <a:xfrm>
            <a:off x="7740352" y="1032991"/>
            <a:ext cx="1012304" cy="1243881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>
              <a:solidFill>
                <a:prstClr val="white"/>
              </a:solidFill>
            </a:endParaRPr>
          </a:p>
        </p:txBody>
      </p:sp>
      <p:sp>
        <p:nvSpPr>
          <p:cNvPr id="231" name="Freccia in su 230"/>
          <p:cNvSpPr/>
          <p:nvPr/>
        </p:nvSpPr>
        <p:spPr>
          <a:xfrm>
            <a:off x="8172400" y="2276872"/>
            <a:ext cx="144016" cy="4024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>
              <a:solidFill>
                <a:prstClr val="white"/>
              </a:solidFill>
            </a:endParaRPr>
          </a:p>
        </p:txBody>
      </p:sp>
      <p:sp>
        <p:nvSpPr>
          <p:cNvPr id="232" name="CasellaDiTesto 231"/>
          <p:cNvSpPr txBox="1"/>
          <p:nvPr/>
        </p:nvSpPr>
        <p:spPr>
          <a:xfrm>
            <a:off x="7603616" y="1409159"/>
            <a:ext cx="1260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it-IT" sz="1400" dirty="0" smtClean="0">
                <a:solidFill>
                  <a:prstClr val="black"/>
                </a:solidFill>
              </a:rPr>
              <a:t>Output annuale censimento</a:t>
            </a:r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233" name="Freccia circolare in su 232"/>
          <p:cNvSpPr/>
          <p:nvPr/>
        </p:nvSpPr>
        <p:spPr>
          <a:xfrm>
            <a:off x="1161944" y="6535216"/>
            <a:ext cx="7412632" cy="2781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>
              <a:solidFill>
                <a:prstClr val="black"/>
              </a:solidFill>
            </a:endParaRPr>
          </a:p>
        </p:txBody>
      </p:sp>
      <p:sp>
        <p:nvSpPr>
          <p:cNvPr id="234" name="CasellaDiTesto 233"/>
          <p:cNvSpPr txBox="1"/>
          <p:nvPr/>
        </p:nvSpPr>
        <p:spPr>
          <a:xfrm>
            <a:off x="1475656" y="6433591"/>
            <a:ext cx="6770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it-IT" sz="1400" i="1" dirty="0" smtClean="0">
                <a:solidFill>
                  <a:prstClr val="black"/>
                </a:solidFill>
              </a:rPr>
              <a:t>Dal prototipo……………………………………………………………………………………………….....al registro </a:t>
            </a:r>
            <a:endParaRPr lang="it-IT" sz="1400" i="1" dirty="0">
              <a:solidFill>
                <a:prstClr val="black"/>
              </a:solidFill>
            </a:endParaRPr>
          </a:p>
        </p:txBody>
      </p:sp>
      <p:sp>
        <p:nvSpPr>
          <p:cNvPr id="235" name="Rettangolo 234"/>
          <p:cNvSpPr/>
          <p:nvPr/>
        </p:nvSpPr>
        <p:spPr>
          <a:xfrm>
            <a:off x="8820472" y="2708920"/>
            <a:ext cx="216024" cy="3651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800" b="1" dirty="0" smtClean="0">
                <a:solidFill>
                  <a:srgbClr val="C0504D"/>
                </a:solidFill>
              </a:rPr>
              <a:t>Popo</a:t>
            </a:r>
          </a:p>
          <a:p>
            <a:pPr algn="ctr" defTabSz="914400"/>
            <a:r>
              <a:rPr lang="en-US" sz="1800" b="1" dirty="0" err="1" smtClean="0">
                <a:solidFill>
                  <a:srgbClr val="C0504D"/>
                </a:solidFill>
              </a:rPr>
              <a:t>lazione</a:t>
            </a:r>
            <a:endParaRPr lang="it-IT" sz="1800" b="1" dirty="0">
              <a:solidFill>
                <a:srgbClr val="C0504D"/>
              </a:solidFill>
            </a:endParaRPr>
          </a:p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136" name="Rettangolo 135"/>
          <p:cNvSpPr/>
          <p:nvPr/>
        </p:nvSpPr>
        <p:spPr>
          <a:xfrm>
            <a:off x="-1344" y="2315102"/>
            <a:ext cx="216024" cy="4098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 b="1" dirty="0" smtClean="0">
              <a:solidFill>
                <a:srgbClr val="C0504D"/>
              </a:solidFill>
            </a:endParaRPr>
          </a:p>
          <a:p>
            <a:pPr algn="ctr" defTabSz="914400"/>
            <a:r>
              <a:rPr lang="en-US" sz="1800" b="1" dirty="0" smtClean="0">
                <a:solidFill>
                  <a:srgbClr val="C0504D"/>
                </a:solidFill>
              </a:rPr>
              <a:t>Popo</a:t>
            </a:r>
          </a:p>
          <a:p>
            <a:pPr algn="ctr" defTabSz="914400"/>
            <a:r>
              <a:rPr lang="en-US" sz="1800" b="1" dirty="0" err="1" smtClean="0">
                <a:solidFill>
                  <a:srgbClr val="C0504D"/>
                </a:solidFill>
              </a:rPr>
              <a:t>lazione</a:t>
            </a:r>
            <a:endParaRPr lang="it-IT" sz="1800" b="1" dirty="0" smtClean="0">
              <a:solidFill>
                <a:srgbClr val="C0504D"/>
              </a:solidFill>
            </a:endParaRPr>
          </a:p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139" name="Rettangolo 138"/>
          <p:cNvSpPr/>
          <p:nvPr/>
        </p:nvSpPr>
        <p:spPr>
          <a:xfrm>
            <a:off x="194853" y="3220057"/>
            <a:ext cx="205454" cy="22317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265" name="Parentesi graffa chiusa 264"/>
          <p:cNvSpPr/>
          <p:nvPr/>
        </p:nvSpPr>
        <p:spPr>
          <a:xfrm>
            <a:off x="474017" y="2528326"/>
            <a:ext cx="216024" cy="386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it-IT" sz="1800">
              <a:solidFill>
                <a:prstClr val="black"/>
              </a:solidFill>
            </a:endParaRPr>
          </a:p>
        </p:txBody>
      </p:sp>
      <p:grpSp>
        <p:nvGrpSpPr>
          <p:cNvPr id="22" name="Gruppo 21"/>
          <p:cNvGrpSpPr/>
          <p:nvPr/>
        </p:nvGrpSpPr>
        <p:grpSpPr>
          <a:xfrm>
            <a:off x="626648" y="2981197"/>
            <a:ext cx="1402814" cy="3400133"/>
            <a:chOff x="475928" y="2872953"/>
            <a:chExt cx="1402814" cy="3549452"/>
          </a:xfrm>
        </p:grpSpPr>
        <p:sp>
          <p:nvSpPr>
            <p:cNvPr id="118" name="Rettangolo 117"/>
            <p:cNvSpPr/>
            <p:nvPr/>
          </p:nvSpPr>
          <p:spPr>
            <a:xfrm>
              <a:off x="475928" y="2872953"/>
              <a:ext cx="870551" cy="3525707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it-IT" sz="1400" dirty="0" smtClean="0">
                  <a:solidFill>
                    <a:prstClr val="white"/>
                  </a:solidFill>
                </a:rPr>
                <a:t>Prototipo RBI</a:t>
              </a:r>
            </a:p>
            <a:p>
              <a:pPr algn="ctr" defTabSz="914400"/>
              <a:r>
                <a:rPr lang="it-IT" sz="1200" dirty="0" smtClean="0">
                  <a:solidFill>
                    <a:prstClr val="white"/>
                  </a:solidFill>
                </a:rPr>
                <a:t>Variabili Sostituibili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20" name="Rettangolo 219"/>
            <p:cNvSpPr/>
            <p:nvPr/>
          </p:nvSpPr>
          <p:spPr>
            <a:xfrm>
              <a:off x="1537391" y="2893932"/>
              <a:ext cx="341351" cy="352847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it-IT" sz="1400" dirty="0" smtClean="0">
                  <a:solidFill>
                    <a:prstClr val="black"/>
                  </a:solidFill>
                </a:rPr>
                <a:t>?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88" name="Rettangolo 287"/>
            <p:cNvSpPr/>
            <p:nvPr/>
          </p:nvSpPr>
          <p:spPr>
            <a:xfrm>
              <a:off x="1357487" y="2888920"/>
              <a:ext cx="169387" cy="264366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89" name="Rettangolo 288"/>
            <p:cNvSpPr/>
            <p:nvPr/>
          </p:nvSpPr>
          <p:spPr>
            <a:xfrm>
              <a:off x="1357487" y="5532587"/>
              <a:ext cx="177240" cy="8682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29" name="Rettangolo 228"/>
          <p:cNvSpPr/>
          <p:nvPr/>
        </p:nvSpPr>
        <p:spPr>
          <a:xfrm>
            <a:off x="196533" y="4146153"/>
            <a:ext cx="205454" cy="22317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236" name="Rettangolo 235"/>
          <p:cNvSpPr/>
          <p:nvPr/>
        </p:nvSpPr>
        <p:spPr>
          <a:xfrm>
            <a:off x="196533" y="5422249"/>
            <a:ext cx="205454" cy="22317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238" name="Rettangolo 237"/>
          <p:cNvSpPr/>
          <p:nvPr/>
        </p:nvSpPr>
        <p:spPr>
          <a:xfrm>
            <a:off x="196533" y="5894505"/>
            <a:ext cx="205454" cy="22317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cxnSp>
        <p:nvCxnSpPr>
          <p:cNvPr id="11" name="Connettore 2 10"/>
          <p:cNvCxnSpPr>
            <a:stCxn id="139" idx="1"/>
            <a:endCxn id="139" idx="1"/>
          </p:cNvCxnSpPr>
          <p:nvPr/>
        </p:nvCxnSpPr>
        <p:spPr>
          <a:xfrm>
            <a:off x="194853" y="333164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297580" y="2342056"/>
            <a:ext cx="2381" cy="714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2" name="Rettangolo 241"/>
          <p:cNvSpPr/>
          <p:nvPr/>
        </p:nvSpPr>
        <p:spPr>
          <a:xfrm>
            <a:off x="198213" y="4660281"/>
            <a:ext cx="205454" cy="22317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t-IT" sz="1800" dirty="0">
              <a:solidFill>
                <a:prstClr val="white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451926" y="3336808"/>
            <a:ext cx="1985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2 242"/>
          <p:cNvCxnSpPr/>
          <p:nvPr/>
        </p:nvCxnSpPr>
        <p:spPr>
          <a:xfrm>
            <a:off x="443558" y="4272952"/>
            <a:ext cx="1985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2 247"/>
          <p:cNvCxnSpPr/>
          <p:nvPr/>
        </p:nvCxnSpPr>
        <p:spPr>
          <a:xfrm>
            <a:off x="461974" y="4783720"/>
            <a:ext cx="1985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2 248"/>
          <p:cNvCxnSpPr/>
          <p:nvPr/>
        </p:nvCxnSpPr>
        <p:spPr>
          <a:xfrm>
            <a:off x="461974" y="5557416"/>
            <a:ext cx="1985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2 249"/>
          <p:cNvCxnSpPr/>
          <p:nvPr/>
        </p:nvCxnSpPr>
        <p:spPr>
          <a:xfrm>
            <a:off x="431830" y="6029672"/>
            <a:ext cx="1985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uppo 20"/>
          <p:cNvGrpSpPr/>
          <p:nvPr/>
        </p:nvGrpSpPr>
        <p:grpSpPr>
          <a:xfrm>
            <a:off x="2110157" y="3179865"/>
            <a:ext cx="1430291" cy="3138527"/>
            <a:chOff x="2110157" y="3179865"/>
            <a:chExt cx="1430291" cy="3138527"/>
          </a:xfrm>
        </p:grpSpPr>
        <p:grpSp>
          <p:nvGrpSpPr>
            <p:cNvPr id="2" name="Gruppo 1"/>
            <p:cNvGrpSpPr/>
            <p:nvPr/>
          </p:nvGrpSpPr>
          <p:grpSpPr>
            <a:xfrm>
              <a:off x="2160397" y="3334918"/>
              <a:ext cx="1309717" cy="2817777"/>
              <a:chOff x="2099360" y="3566022"/>
              <a:chExt cx="1385822" cy="2817777"/>
            </a:xfrm>
          </p:grpSpPr>
          <p:grpSp>
            <p:nvGrpSpPr>
              <p:cNvPr id="16" name="Gruppo 15"/>
              <p:cNvGrpSpPr/>
              <p:nvPr/>
            </p:nvGrpSpPr>
            <p:grpSpPr>
              <a:xfrm>
                <a:off x="2117768" y="4543783"/>
                <a:ext cx="1367413" cy="1840016"/>
                <a:chOff x="1852159" y="4005062"/>
                <a:chExt cx="1774686" cy="2373910"/>
              </a:xfrm>
            </p:grpSpPr>
            <p:grpSp>
              <p:nvGrpSpPr>
                <p:cNvPr id="5" name="Gruppo 4"/>
                <p:cNvGrpSpPr/>
                <p:nvPr/>
              </p:nvGrpSpPr>
              <p:grpSpPr>
                <a:xfrm>
                  <a:off x="2083562" y="4005062"/>
                  <a:ext cx="1543283" cy="2373569"/>
                  <a:chOff x="2083562" y="4005062"/>
                  <a:chExt cx="1543283" cy="2373569"/>
                </a:xfrm>
              </p:grpSpPr>
              <p:sp>
                <p:nvSpPr>
                  <p:cNvPr id="237" name="Rettangolo 236"/>
                  <p:cNvSpPr/>
                  <p:nvPr/>
                </p:nvSpPr>
                <p:spPr>
                  <a:xfrm>
                    <a:off x="3344580" y="4005062"/>
                    <a:ext cx="282265" cy="2370723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endParaRPr lang="en-US" sz="140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44" name="Rettangolo 243"/>
                  <p:cNvSpPr/>
                  <p:nvPr/>
                </p:nvSpPr>
                <p:spPr>
                  <a:xfrm>
                    <a:off x="2083562" y="4005063"/>
                    <a:ext cx="1261018" cy="2373568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r>
                      <a:rPr lang="en-US" sz="1200" b="1" dirty="0" err="1" smtClean="0">
                        <a:solidFill>
                          <a:prstClr val="black"/>
                        </a:solidFill>
                      </a:rPr>
                      <a:t>Lista</a:t>
                    </a:r>
                    <a:endParaRPr lang="en-US" sz="1200" dirty="0" smtClean="0">
                      <a:solidFill>
                        <a:prstClr val="black"/>
                      </a:solidFill>
                    </a:endParaRPr>
                  </a:p>
                  <a:p>
                    <a:pPr algn="ctr" defTabSz="914400"/>
                    <a:endParaRPr lang="en-US" sz="1200" dirty="0" smtClean="0">
                      <a:solidFill>
                        <a:prstClr val="black"/>
                      </a:solidFill>
                    </a:endParaRPr>
                  </a:p>
                  <a:p>
                    <a:pPr algn="ctr" defTabSz="914400"/>
                    <a:r>
                      <a:rPr lang="en-US" sz="1200" dirty="0" err="1" smtClean="0">
                        <a:solidFill>
                          <a:prstClr val="black"/>
                        </a:solidFill>
                      </a:rPr>
                      <a:t>Variabili</a:t>
                    </a:r>
                    <a:r>
                      <a:rPr lang="en-US" sz="1200" dirty="0" smtClean="0">
                        <a:solidFill>
                          <a:prstClr val="black"/>
                        </a:solidFill>
                      </a:rPr>
                      <a:t> </a:t>
                    </a:r>
                  </a:p>
                  <a:p>
                    <a:pPr algn="ctr" defTabSz="914400"/>
                    <a:r>
                      <a:rPr lang="en-US" sz="1200" dirty="0" smtClean="0">
                        <a:solidFill>
                          <a:prstClr val="black"/>
                        </a:solidFill>
                      </a:rPr>
                      <a:t>non </a:t>
                    </a:r>
                    <a:r>
                      <a:rPr lang="en-US" sz="1200" dirty="0" err="1" smtClean="0">
                        <a:solidFill>
                          <a:prstClr val="black"/>
                        </a:solidFill>
                      </a:rPr>
                      <a:t>sostituibili</a:t>
                    </a:r>
                    <a:endParaRPr lang="en-US" sz="1200" dirty="0" smtClean="0">
                      <a:solidFill>
                        <a:prstClr val="black"/>
                      </a:solidFill>
                    </a:endParaRPr>
                  </a:p>
                  <a:p>
                    <a:pPr algn="ctr" defTabSz="914400"/>
                    <a:r>
                      <a:rPr lang="en-US" sz="1200" dirty="0" smtClean="0">
                        <a:solidFill>
                          <a:prstClr val="black"/>
                        </a:solidFill>
                      </a:rPr>
                      <a:t>&amp;</a:t>
                    </a:r>
                  </a:p>
                  <a:p>
                    <a:pPr algn="ctr" defTabSz="914400"/>
                    <a:r>
                      <a:rPr lang="en-US" sz="1200" dirty="0" err="1">
                        <a:solidFill>
                          <a:prstClr val="black"/>
                        </a:solidFill>
                      </a:rPr>
                      <a:t>I</a:t>
                    </a:r>
                    <a:r>
                      <a:rPr lang="en-US" sz="1200" dirty="0" err="1" smtClean="0">
                        <a:solidFill>
                          <a:prstClr val="black"/>
                        </a:solidFill>
                      </a:rPr>
                      <a:t>ndicatori</a:t>
                    </a:r>
                    <a:r>
                      <a:rPr lang="en-US" sz="1200" dirty="0" smtClean="0">
                        <a:solidFill>
                          <a:prstClr val="black"/>
                        </a:solidFill>
                      </a:rPr>
                      <a:t> di </a:t>
                    </a:r>
                    <a:r>
                      <a:rPr lang="en-US" sz="1200" dirty="0" err="1" smtClean="0">
                        <a:solidFill>
                          <a:prstClr val="black"/>
                        </a:solidFill>
                      </a:rPr>
                      <a:t>sovra-copertura</a:t>
                    </a:r>
                    <a:endParaRPr lang="en-US" sz="1200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63" name="Rettangolo 262"/>
                <p:cNvSpPr/>
                <p:nvPr/>
              </p:nvSpPr>
              <p:spPr>
                <a:xfrm>
                  <a:off x="1852159" y="4005211"/>
                  <a:ext cx="243070" cy="130699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US" sz="14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4" name="Rettangolo 263"/>
                <p:cNvSpPr/>
                <p:nvPr/>
              </p:nvSpPr>
              <p:spPr>
                <a:xfrm>
                  <a:off x="1852159" y="5302156"/>
                  <a:ext cx="243070" cy="1076816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US" sz="1400" dirty="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266" name="Gruppo 265"/>
              <p:cNvGrpSpPr/>
              <p:nvPr/>
            </p:nvGrpSpPr>
            <p:grpSpPr>
              <a:xfrm>
                <a:off x="2099360" y="3566022"/>
                <a:ext cx="1385822" cy="754788"/>
                <a:chOff x="1839118" y="4005062"/>
                <a:chExt cx="1798576" cy="2373910"/>
              </a:xfrm>
            </p:grpSpPr>
            <p:grpSp>
              <p:nvGrpSpPr>
                <p:cNvPr id="267" name="Gruppo 266"/>
                <p:cNvGrpSpPr/>
                <p:nvPr/>
              </p:nvGrpSpPr>
              <p:grpSpPr>
                <a:xfrm>
                  <a:off x="2096603" y="4005062"/>
                  <a:ext cx="1541091" cy="2373910"/>
                  <a:chOff x="2096603" y="4005062"/>
                  <a:chExt cx="1541091" cy="2373910"/>
                </a:xfrm>
              </p:grpSpPr>
              <p:sp>
                <p:nvSpPr>
                  <p:cNvPr id="270" name="Rettangolo 269"/>
                  <p:cNvSpPr/>
                  <p:nvPr/>
                </p:nvSpPr>
                <p:spPr>
                  <a:xfrm>
                    <a:off x="3355429" y="4005062"/>
                    <a:ext cx="282265" cy="237391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endParaRPr lang="en-US" sz="140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71" name="Rettangolo 270"/>
                  <p:cNvSpPr/>
                  <p:nvPr/>
                </p:nvSpPr>
                <p:spPr>
                  <a:xfrm>
                    <a:off x="2096603" y="4005062"/>
                    <a:ext cx="1258826" cy="2373577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r>
                      <a:rPr lang="en-US" sz="1200" b="1" dirty="0" err="1" smtClean="0">
                        <a:solidFill>
                          <a:prstClr val="black"/>
                        </a:solidFill>
                      </a:rPr>
                      <a:t>Areale</a:t>
                    </a:r>
                    <a:endParaRPr lang="en-US" sz="1200" dirty="0">
                      <a:solidFill>
                        <a:prstClr val="black"/>
                      </a:solidFill>
                    </a:endParaRPr>
                  </a:p>
                  <a:p>
                    <a:pPr algn="ctr" defTabSz="914400"/>
                    <a:r>
                      <a:rPr lang="en-US" sz="1100" dirty="0" err="1" smtClean="0">
                        <a:solidFill>
                          <a:prstClr val="black"/>
                        </a:solidFill>
                      </a:rPr>
                      <a:t>Popolazion</a:t>
                    </a:r>
                    <a:r>
                      <a:rPr lang="en-US" sz="1200" dirty="0" err="1" smtClean="0">
                        <a:solidFill>
                          <a:prstClr val="black"/>
                        </a:solidFill>
                      </a:rPr>
                      <a:t>e</a:t>
                    </a:r>
                    <a:endParaRPr lang="en-US" sz="1200" dirty="0" smtClean="0">
                      <a:solidFill>
                        <a:prstClr val="black"/>
                      </a:solidFill>
                    </a:endParaRPr>
                  </a:p>
                  <a:p>
                    <a:pPr algn="ctr" defTabSz="914400"/>
                    <a:r>
                      <a:rPr lang="en-US" sz="1200" dirty="0" err="1" smtClean="0">
                        <a:solidFill>
                          <a:prstClr val="black"/>
                        </a:solidFill>
                      </a:rPr>
                      <a:t>Copertura</a:t>
                    </a:r>
                    <a:endParaRPr lang="en-US" sz="1200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68" name="Rettangolo 267"/>
                <p:cNvSpPr/>
                <p:nvPr/>
              </p:nvSpPr>
              <p:spPr>
                <a:xfrm>
                  <a:off x="1839118" y="4005214"/>
                  <a:ext cx="243069" cy="1603497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US" sz="14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9" name="Rettangolo 268"/>
                <p:cNvSpPr/>
                <p:nvPr/>
              </p:nvSpPr>
              <p:spPr>
                <a:xfrm>
                  <a:off x="1839118" y="5608711"/>
                  <a:ext cx="243069" cy="770261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US" sz="140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9" name="Rettangolo arrotondato 18"/>
            <p:cNvSpPr/>
            <p:nvPr/>
          </p:nvSpPr>
          <p:spPr>
            <a:xfrm>
              <a:off x="2110157" y="3179865"/>
              <a:ext cx="1430291" cy="3138527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51" name="Gruppo 250"/>
          <p:cNvGrpSpPr/>
          <p:nvPr/>
        </p:nvGrpSpPr>
        <p:grpSpPr>
          <a:xfrm>
            <a:off x="7475974" y="2699419"/>
            <a:ext cx="1313540" cy="3682598"/>
            <a:chOff x="475928" y="2872953"/>
            <a:chExt cx="1412862" cy="3538963"/>
          </a:xfrm>
        </p:grpSpPr>
        <p:sp>
          <p:nvSpPr>
            <p:cNvPr id="252" name="Rettangolo 251"/>
            <p:cNvSpPr/>
            <p:nvPr/>
          </p:nvSpPr>
          <p:spPr>
            <a:xfrm>
              <a:off x="475928" y="2872953"/>
              <a:ext cx="870551" cy="3525707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it-IT" sz="1400" dirty="0" smtClean="0">
                  <a:solidFill>
                    <a:prstClr val="white"/>
                  </a:solidFill>
                </a:rPr>
                <a:t>RBI</a:t>
              </a:r>
            </a:p>
            <a:p>
              <a:pPr algn="ctr" defTabSz="914400"/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53" name="Rettangolo 252"/>
            <p:cNvSpPr/>
            <p:nvPr/>
          </p:nvSpPr>
          <p:spPr>
            <a:xfrm>
              <a:off x="1547439" y="2883443"/>
              <a:ext cx="341351" cy="352847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it-IT" sz="1400" dirty="0" smtClean="0">
                  <a:solidFill>
                    <a:prstClr val="black"/>
                  </a:solidFill>
                </a:rPr>
                <a:t>?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54" name="Rettangolo 253"/>
            <p:cNvSpPr/>
            <p:nvPr/>
          </p:nvSpPr>
          <p:spPr>
            <a:xfrm>
              <a:off x="1357487" y="2883443"/>
              <a:ext cx="169387" cy="262436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55" name="Rettangolo 254"/>
            <p:cNvSpPr/>
            <p:nvPr/>
          </p:nvSpPr>
          <p:spPr>
            <a:xfrm>
              <a:off x="1357487" y="5532587"/>
              <a:ext cx="177240" cy="8682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19675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0" grpId="0"/>
      <p:bldP spid="130" grpId="0"/>
      <p:bldP spid="138" grpId="0"/>
      <p:bldP spid="140" grpId="0" animBg="1"/>
      <p:bldP spid="141" grpId="0"/>
      <p:bldP spid="142" grpId="0"/>
      <p:bldP spid="224" grpId="0"/>
      <p:bldP spid="226" grpId="0"/>
      <p:bldP spid="230" grpId="0" animBg="1"/>
      <p:bldP spid="231" grpId="0" animBg="1"/>
      <p:bldP spid="232" grpId="0"/>
      <p:bldP spid="233" grpId="0" animBg="1"/>
      <p:bldP spid="234" grpId="0"/>
      <p:bldP spid="235" grpId="0" animBg="1"/>
      <p:bldP spid="136" grpId="0"/>
      <p:bldP spid="2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488329" y="175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Il censimento permanente  - </a:t>
            </a:r>
            <a:r>
              <a:rPr lang="it-IT" sz="2400" b="1" i="1" dirty="0" err="1" smtClean="0">
                <a:solidFill>
                  <a:schemeClr val="bg1"/>
                </a:solidFill>
                <a:cs typeface="Arial"/>
              </a:rPr>
              <a:t>Milestones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793819" y="643817"/>
            <a:ext cx="8217983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Anno </a:t>
            </a:r>
            <a:r>
              <a:rPr lang="it-IT" b="1" dirty="0">
                <a:solidFill>
                  <a:srgbClr val="C00000"/>
                </a:solidFill>
              </a:rPr>
              <a:t>2017</a:t>
            </a:r>
            <a:r>
              <a:rPr lang="it-IT" b="1" dirty="0"/>
              <a:t>:</a:t>
            </a:r>
            <a:r>
              <a:rPr lang="it-IT" b="1" dirty="0">
                <a:solidFill>
                  <a:srgbClr val="C00000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Disegno </a:t>
            </a:r>
            <a:r>
              <a:rPr lang="it-IT" dirty="0"/>
              <a:t>e realizzazione di una indagine pilota per il </a:t>
            </a:r>
            <a:r>
              <a:rPr lang="it-IT" i="1" dirty="0"/>
              <a:t>master </a:t>
            </a:r>
            <a:r>
              <a:rPr lang="it-IT" i="1" dirty="0" smtClean="0"/>
              <a:t>sample, </a:t>
            </a:r>
            <a:r>
              <a:rPr lang="it-IT" dirty="0" smtClean="0"/>
              <a:t>componente da lista e componente areale</a:t>
            </a:r>
            <a:r>
              <a:rPr lang="it-IT" i="1" dirty="0" smtClean="0"/>
              <a:t>,</a:t>
            </a:r>
            <a:r>
              <a:rPr lang="it-IT" dirty="0" smtClean="0"/>
              <a:t> </a:t>
            </a:r>
            <a:r>
              <a:rPr lang="it-IT" dirty="0"/>
              <a:t>con l’obiettivo di testare la strategia di rilevazione (tecnica e costi di rilevazione, cadute delle famiglie</a:t>
            </a:r>
            <a:r>
              <a:rPr lang="it-IT" dirty="0" smtClean="0"/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Potenziamento </a:t>
            </a:r>
            <a:r>
              <a:rPr lang="it-IT" dirty="0"/>
              <a:t>dell'infrastruttura tecnologica </a:t>
            </a:r>
            <a:endParaRPr lang="it-I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Sul campo Aprile - Giugno, Analisi  Giugno – Ottobre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Nel 2017 prima selezione del campione di comuni per le indagini L ed A con indicazione dei comuni che fanno la rilevazione tutti gli anni </a:t>
            </a:r>
            <a:r>
              <a:rPr lang="it-IT" dirty="0"/>
              <a:t>	</a:t>
            </a:r>
            <a:endParaRPr lang="it-IT" dirty="0" smtClean="0"/>
          </a:p>
          <a:p>
            <a:pPr>
              <a:spcBef>
                <a:spcPts val="600"/>
              </a:spcBef>
            </a:pPr>
            <a:r>
              <a:rPr lang="it-IT" b="1" dirty="0" smtClean="0">
                <a:solidFill>
                  <a:srgbClr val="C00000"/>
                </a:solidFill>
              </a:rPr>
              <a:t>Anno </a:t>
            </a:r>
            <a:r>
              <a:rPr lang="it-IT" b="1" dirty="0">
                <a:solidFill>
                  <a:srgbClr val="C00000"/>
                </a:solidFill>
              </a:rPr>
              <a:t>2018</a:t>
            </a:r>
            <a:r>
              <a:rPr lang="it-IT" b="1" dirty="0"/>
              <a:t>: </a:t>
            </a:r>
            <a:endParaRPr lang="it-IT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it-IT" dirty="0" smtClean="0"/>
              <a:t>Entro Giugno - Luglio selezione campione definitivo indirizzi e famiglie </a:t>
            </a: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Realizzazione del primo impianto del nuovo sistema integrato </a:t>
            </a:r>
            <a:endParaRPr lang="it-I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Rilascio </a:t>
            </a:r>
            <a:r>
              <a:rPr lang="it-IT" dirty="0"/>
              <a:t>versione definitiva </a:t>
            </a:r>
            <a:r>
              <a:rPr lang="it-IT" dirty="0" smtClean="0"/>
              <a:t>di </a:t>
            </a:r>
            <a:r>
              <a:rPr lang="it-IT" dirty="0"/>
              <a:t>questionari e </a:t>
            </a:r>
            <a:r>
              <a:rPr lang="it-IT" dirty="0" smtClean="0"/>
              <a:t>istruzioni </a:t>
            </a:r>
            <a:r>
              <a:rPr lang="it-IT" dirty="0"/>
              <a:t>alla compilazione </a:t>
            </a:r>
            <a:r>
              <a:rPr lang="it-IT" dirty="0" smtClean="0"/>
              <a:t>(aprile)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Conduzione </a:t>
            </a:r>
            <a:r>
              <a:rPr lang="it-IT" dirty="0"/>
              <a:t>indagini </a:t>
            </a:r>
            <a:r>
              <a:rPr lang="it-IT" dirty="0" smtClean="0"/>
              <a:t>censuarie (settembre – dicembre)</a:t>
            </a: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Creazione </a:t>
            </a:r>
            <a:r>
              <a:rPr lang="it-IT" dirty="0"/>
              <a:t>del data base dei </a:t>
            </a:r>
            <a:r>
              <a:rPr lang="it-IT" dirty="0" err="1" smtClean="0"/>
              <a:t>microdati</a:t>
            </a:r>
            <a:r>
              <a:rPr lang="it-IT" dirty="0" smtClean="0"/>
              <a:t> </a:t>
            </a:r>
            <a:r>
              <a:rPr lang="it-IT" dirty="0"/>
              <a:t>delle indagini sociali integrato con il registro di </a:t>
            </a:r>
            <a:r>
              <a:rPr lang="it-IT" dirty="0" smtClean="0"/>
              <a:t>popolazione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C00000"/>
                </a:solidFill>
              </a:rPr>
              <a:t>Anno 2019</a:t>
            </a:r>
            <a:r>
              <a:rPr lang="it-IT" b="1" dirty="0" smtClean="0"/>
              <a:t>: </a:t>
            </a:r>
            <a:endParaRPr lang="it-IT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Conduzione </a:t>
            </a:r>
            <a:r>
              <a:rPr lang="it-IT" dirty="0"/>
              <a:t>indagine </a:t>
            </a:r>
            <a:r>
              <a:rPr lang="it-IT" dirty="0" smtClean="0"/>
              <a:t>AVQ (gennaio –marzo)</a:t>
            </a:r>
            <a:endParaRPr lang="it-IT" dirty="0"/>
          </a:p>
          <a:p>
            <a:pPr algn="just"/>
            <a:endParaRPr lang="it-IT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622" y="5982739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1965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283632" y="12091"/>
            <a:ext cx="8082917" cy="615436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000" b="1" dirty="0">
                <a:solidFill>
                  <a:schemeClr val="bg1"/>
                </a:solidFill>
                <a:cs typeface="Arial"/>
              </a:rPr>
              <a:t>Il Sistema integrato censimento permanente  e indagini sociali- </a:t>
            </a:r>
            <a:r>
              <a:rPr lang="it-IT" sz="2000" b="1" dirty="0" smtClean="0">
                <a:solidFill>
                  <a:schemeClr val="bg1"/>
                </a:solidFill>
                <a:cs typeface="Arial"/>
              </a:rPr>
              <a:t>Anni  2011-2017 e 2018 e seg.</a:t>
            </a:r>
            <a:endParaRPr lang="it-IT" sz="2000" b="1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129" name="Connettore 1 128"/>
          <p:cNvCxnSpPr/>
          <p:nvPr/>
        </p:nvCxnSpPr>
        <p:spPr>
          <a:xfrm>
            <a:off x="107504" y="6378643"/>
            <a:ext cx="8292538" cy="2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CasellaDiTesto 283"/>
          <p:cNvSpPr txBox="1"/>
          <p:nvPr/>
        </p:nvSpPr>
        <p:spPr>
          <a:xfrm>
            <a:off x="3277624" y="668164"/>
            <a:ext cx="144016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2018</a:t>
            </a:r>
            <a:endParaRPr lang="it-IT" b="1" dirty="0"/>
          </a:p>
        </p:txBody>
      </p:sp>
      <p:sp>
        <p:nvSpPr>
          <p:cNvPr id="315" name="CasellaDiTesto 314"/>
          <p:cNvSpPr txBox="1"/>
          <p:nvPr/>
        </p:nvSpPr>
        <p:spPr>
          <a:xfrm>
            <a:off x="5178376" y="810516"/>
            <a:ext cx="144016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2019</a:t>
            </a:r>
            <a:endParaRPr lang="it-IT" b="1" dirty="0"/>
          </a:p>
        </p:txBody>
      </p:sp>
      <p:grpSp>
        <p:nvGrpSpPr>
          <p:cNvPr id="17" name="Gruppo 16"/>
          <p:cNvGrpSpPr/>
          <p:nvPr/>
        </p:nvGrpSpPr>
        <p:grpSpPr>
          <a:xfrm>
            <a:off x="2811227" y="1036149"/>
            <a:ext cx="3561969" cy="5244071"/>
            <a:chOff x="570523" y="1036149"/>
            <a:chExt cx="3561969" cy="5244071"/>
          </a:xfrm>
        </p:grpSpPr>
        <p:grpSp>
          <p:nvGrpSpPr>
            <p:cNvPr id="285" name="Gruppo 284"/>
            <p:cNvGrpSpPr/>
            <p:nvPr/>
          </p:nvGrpSpPr>
          <p:grpSpPr>
            <a:xfrm>
              <a:off x="2869919" y="1720215"/>
              <a:ext cx="1095080" cy="857224"/>
              <a:chOff x="4139224" y="1267017"/>
              <a:chExt cx="3496463" cy="3962183"/>
            </a:xfrm>
          </p:grpSpPr>
          <p:grpSp>
            <p:nvGrpSpPr>
              <p:cNvPr id="286" name="Gruppo 285"/>
              <p:cNvGrpSpPr/>
              <p:nvPr/>
            </p:nvGrpSpPr>
            <p:grpSpPr>
              <a:xfrm>
                <a:off x="7052600" y="1267017"/>
                <a:ext cx="583087" cy="3962180"/>
                <a:chOff x="4248622" y="1282118"/>
                <a:chExt cx="583087" cy="4451138"/>
              </a:xfrm>
            </p:grpSpPr>
            <p:sp>
              <p:nvSpPr>
                <p:cNvPr id="311" name="Rettangolo 310"/>
                <p:cNvSpPr/>
                <p:nvPr/>
              </p:nvSpPr>
              <p:spPr>
                <a:xfrm>
                  <a:off x="4248622" y="3391649"/>
                  <a:ext cx="580410" cy="792086"/>
                </a:xfrm>
                <a:prstGeom prst="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12" name="Rettangolo 311"/>
                <p:cNvSpPr/>
                <p:nvPr/>
              </p:nvSpPr>
              <p:spPr>
                <a:xfrm>
                  <a:off x="4251299" y="4149081"/>
                  <a:ext cx="580410" cy="792086"/>
                </a:xfrm>
                <a:prstGeom prst="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13" name="Rettangolo 312"/>
                <p:cNvSpPr/>
                <p:nvPr/>
              </p:nvSpPr>
              <p:spPr>
                <a:xfrm>
                  <a:off x="4251299" y="4941170"/>
                  <a:ext cx="580410" cy="792086"/>
                </a:xfrm>
                <a:prstGeom prst="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14" name="Rettangolo 313"/>
                <p:cNvSpPr/>
                <p:nvPr/>
              </p:nvSpPr>
              <p:spPr>
                <a:xfrm>
                  <a:off x="4251299" y="1282118"/>
                  <a:ext cx="580409" cy="2114942"/>
                </a:xfrm>
                <a:prstGeom prst="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287" name="Gruppo 286"/>
              <p:cNvGrpSpPr/>
              <p:nvPr/>
            </p:nvGrpSpPr>
            <p:grpSpPr>
              <a:xfrm>
                <a:off x="4139224" y="2034135"/>
                <a:ext cx="2881048" cy="3195065"/>
                <a:chOff x="3206014" y="1714166"/>
                <a:chExt cx="2881048" cy="3195065"/>
              </a:xfrm>
            </p:grpSpPr>
            <p:sp>
              <p:nvSpPr>
                <p:cNvPr id="291" name="Rettangolo 290"/>
                <p:cNvSpPr/>
                <p:nvPr/>
              </p:nvSpPr>
              <p:spPr>
                <a:xfrm>
                  <a:off x="3206014" y="1714166"/>
                  <a:ext cx="584748" cy="1682896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2" name="Rettangolo 291"/>
                <p:cNvSpPr/>
                <p:nvPr/>
              </p:nvSpPr>
              <p:spPr>
                <a:xfrm>
                  <a:off x="3779912" y="1714166"/>
                  <a:ext cx="581852" cy="1682896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3" name="Rettangolo 292"/>
                <p:cNvSpPr/>
                <p:nvPr/>
              </p:nvSpPr>
              <p:spPr>
                <a:xfrm>
                  <a:off x="4355976" y="1714166"/>
                  <a:ext cx="578958" cy="1682896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4" name="Rettangolo 293"/>
                <p:cNvSpPr/>
                <p:nvPr/>
              </p:nvSpPr>
              <p:spPr>
                <a:xfrm>
                  <a:off x="4932040" y="1714166"/>
                  <a:ext cx="578958" cy="1682896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5" name="Rettangolo 294"/>
                <p:cNvSpPr/>
                <p:nvPr/>
              </p:nvSpPr>
              <p:spPr>
                <a:xfrm>
                  <a:off x="5508104" y="1714166"/>
                  <a:ext cx="578958" cy="1682896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6" name="Rettangolo 295"/>
                <p:cNvSpPr/>
                <p:nvPr/>
              </p:nvSpPr>
              <p:spPr>
                <a:xfrm>
                  <a:off x="3208909" y="3356992"/>
                  <a:ext cx="578232" cy="544127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7" name="Rettangolo 296"/>
                <p:cNvSpPr/>
                <p:nvPr/>
              </p:nvSpPr>
              <p:spPr>
                <a:xfrm>
                  <a:off x="3777019" y="3356992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8" name="Rettangolo 297"/>
                <p:cNvSpPr/>
                <p:nvPr/>
              </p:nvSpPr>
              <p:spPr>
                <a:xfrm>
                  <a:off x="4353083" y="3356992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9" name="Rettangolo 298"/>
                <p:cNvSpPr/>
                <p:nvPr/>
              </p:nvSpPr>
              <p:spPr>
                <a:xfrm>
                  <a:off x="4932041" y="3356992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0" name="Rettangolo 299"/>
                <p:cNvSpPr/>
                <p:nvPr/>
              </p:nvSpPr>
              <p:spPr>
                <a:xfrm>
                  <a:off x="5505211" y="3356992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1" name="Rettangolo 300"/>
                <p:cNvSpPr/>
                <p:nvPr/>
              </p:nvSpPr>
              <p:spPr>
                <a:xfrm>
                  <a:off x="3208909" y="3861048"/>
                  <a:ext cx="578232" cy="544127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2" name="Rettangolo 301"/>
                <p:cNvSpPr/>
                <p:nvPr/>
              </p:nvSpPr>
              <p:spPr>
                <a:xfrm>
                  <a:off x="3777019" y="3861048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3" name="Rettangolo 302"/>
                <p:cNvSpPr/>
                <p:nvPr/>
              </p:nvSpPr>
              <p:spPr>
                <a:xfrm>
                  <a:off x="4353083" y="3861048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4" name="Rettangolo 303"/>
                <p:cNvSpPr/>
                <p:nvPr/>
              </p:nvSpPr>
              <p:spPr>
                <a:xfrm>
                  <a:off x="4932041" y="3861048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5" name="Rettangolo 304"/>
                <p:cNvSpPr/>
                <p:nvPr/>
              </p:nvSpPr>
              <p:spPr>
                <a:xfrm>
                  <a:off x="5505211" y="3861048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6" name="Rettangolo 305"/>
                <p:cNvSpPr/>
                <p:nvPr/>
              </p:nvSpPr>
              <p:spPr>
                <a:xfrm>
                  <a:off x="3208908" y="4365104"/>
                  <a:ext cx="573897" cy="544127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7" name="Rettangolo 306"/>
                <p:cNvSpPr/>
                <p:nvPr/>
              </p:nvSpPr>
              <p:spPr>
                <a:xfrm>
                  <a:off x="3772684" y="4365104"/>
                  <a:ext cx="589080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8" name="Rettangolo 307"/>
                <p:cNvSpPr/>
                <p:nvPr/>
              </p:nvSpPr>
              <p:spPr>
                <a:xfrm>
                  <a:off x="4361764" y="4365104"/>
                  <a:ext cx="565942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9" name="Rettangolo 308"/>
                <p:cNvSpPr/>
                <p:nvPr/>
              </p:nvSpPr>
              <p:spPr>
                <a:xfrm>
                  <a:off x="4927706" y="4365104"/>
                  <a:ext cx="578958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10" name="Rettangolo 309"/>
                <p:cNvSpPr/>
                <p:nvPr/>
              </p:nvSpPr>
              <p:spPr>
                <a:xfrm>
                  <a:off x="5500876" y="4365104"/>
                  <a:ext cx="586186" cy="544125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290" name="Rettangolo 289"/>
              <p:cNvSpPr/>
              <p:nvPr/>
            </p:nvSpPr>
            <p:spPr>
              <a:xfrm>
                <a:off x="4139952" y="1267019"/>
                <a:ext cx="2877427" cy="76711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7" name="Connettore 2 6"/>
            <p:cNvCxnSpPr/>
            <p:nvPr/>
          </p:nvCxnSpPr>
          <p:spPr>
            <a:xfrm>
              <a:off x="2321167" y="2146606"/>
              <a:ext cx="341647" cy="15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o 9"/>
            <p:cNvGrpSpPr/>
            <p:nvPr/>
          </p:nvGrpSpPr>
          <p:grpSpPr>
            <a:xfrm>
              <a:off x="570523" y="1036149"/>
              <a:ext cx="1720499" cy="3387985"/>
              <a:chOff x="560475" y="707088"/>
              <a:chExt cx="1720499" cy="4848200"/>
            </a:xfrm>
          </p:grpSpPr>
          <p:grpSp>
            <p:nvGrpSpPr>
              <p:cNvPr id="21" name="Gruppo 20"/>
              <p:cNvGrpSpPr/>
              <p:nvPr/>
            </p:nvGrpSpPr>
            <p:grpSpPr>
              <a:xfrm>
                <a:off x="703437" y="1150169"/>
                <a:ext cx="1430291" cy="2374335"/>
                <a:chOff x="2110157" y="3179865"/>
                <a:chExt cx="1430291" cy="3138527"/>
              </a:xfrm>
            </p:grpSpPr>
            <p:grpSp>
              <p:nvGrpSpPr>
                <p:cNvPr id="2" name="Gruppo 1"/>
                <p:cNvGrpSpPr/>
                <p:nvPr/>
              </p:nvGrpSpPr>
              <p:grpSpPr>
                <a:xfrm>
                  <a:off x="2160397" y="3334918"/>
                  <a:ext cx="1309717" cy="2817777"/>
                  <a:chOff x="2099360" y="3566022"/>
                  <a:chExt cx="1385822" cy="2817777"/>
                </a:xfrm>
              </p:grpSpPr>
              <p:grpSp>
                <p:nvGrpSpPr>
                  <p:cNvPr id="16" name="Gruppo 15"/>
                  <p:cNvGrpSpPr/>
                  <p:nvPr/>
                </p:nvGrpSpPr>
                <p:grpSpPr>
                  <a:xfrm>
                    <a:off x="2117768" y="4543783"/>
                    <a:ext cx="1367413" cy="1840016"/>
                    <a:chOff x="1852159" y="4005062"/>
                    <a:chExt cx="1774686" cy="2373910"/>
                  </a:xfrm>
                </p:grpSpPr>
                <p:grpSp>
                  <p:nvGrpSpPr>
                    <p:cNvPr id="5" name="Gruppo 4"/>
                    <p:cNvGrpSpPr/>
                    <p:nvPr/>
                  </p:nvGrpSpPr>
                  <p:grpSpPr>
                    <a:xfrm>
                      <a:off x="2083562" y="4005062"/>
                      <a:ext cx="1543283" cy="2373569"/>
                      <a:chOff x="2083562" y="4005062"/>
                      <a:chExt cx="1543283" cy="2373569"/>
                    </a:xfrm>
                  </p:grpSpPr>
                  <p:sp>
                    <p:nvSpPr>
                      <p:cNvPr id="237" name="Rettangolo 236"/>
                      <p:cNvSpPr/>
                      <p:nvPr/>
                    </p:nvSpPr>
                    <p:spPr>
                      <a:xfrm>
                        <a:off x="3344580" y="4005062"/>
                        <a:ext cx="282265" cy="237072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400"/>
                        <a:endParaRPr lang="en-US" sz="1400" dirty="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244" name="Rettangolo 243"/>
                      <p:cNvSpPr/>
                      <p:nvPr/>
                    </p:nvSpPr>
                    <p:spPr>
                      <a:xfrm>
                        <a:off x="2083562" y="4005063"/>
                        <a:ext cx="1261018" cy="2373568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400"/>
                        <a:endParaRPr lang="en-US" sz="1200" b="1" dirty="0" smtClean="0">
                          <a:solidFill>
                            <a:prstClr val="black"/>
                          </a:solidFill>
                        </a:endParaRPr>
                      </a:p>
                      <a:p>
                        <a:pPr algn="ctr" defTabSz="914400"/>
                        <a:r>
                          <a:rPr lang="en-US" sz="1200" b="1" dirty="0" err="1" smtClean="0">
                            <a:solidFill>
                              <a:prstClr val="black"/>
                            </a:solidFill>
                          </a:rPr>
                          <a:t>Lista</a:t>
                        </a:r>
                        <a:endParaRPr lang="en-US" sz="1200" dirty="0" smtClean="0">
                          <a:solidFill>
                            <a:prstClr val="black"/>
                          </a:solidFill>
                        </a:endParaRPr>
                      </a:p>
                      <a:p>
                        <a:pPr algn="ctr" defTabSz="914400"/>
                        <a:endParaRPr lang="en-US" sz="1200" dirty="0" smtClean="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63" name="Rettangolo 262"/>
                    <p:cNvSpPr/>
                    <p:nvPr/>
                  </p:nvSpPr>
                  <p:spPr>
                    <a:xfrm>
                      <a:off x="1852159" y="4005211"/>
                      <a:ext cx="243070" cy="1306992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4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264" name="Rettangolo 263"/>
                    <p:cNvSpPr/>
                    <p:nvPr/>
                  </p:nvSpPr>
                  <p:spPr>
                    <a:xfrm>
                      <a:off x="1852159" y="5302156"/>
                      <a:ext cx="243070" cy="1076816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400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266" name="Gruppo 265"/>
                  <p:cNvGrpSpPr/>
                  <p:nvPr/>
                </p:nvGrpSpPr>
                <p:grpSpPr>
                  <a:xfrm>
                    <a:off x="2099360" y="3566022"/>
                    <a:ext cx="1385822" cy="754788"/>
                    <a:chOff x="1839118" y="4005062"/>
                    <a:chExt cx="1798576" cy="2373910"/>
                  </a:xfrm>
                </p:grpSpPr>
                <p:grpSp>
                  <p:nvGrpSpPr>
                    <p:cNvPr id="267" name="Gruppo 266"/>
                    <p:cNvGrpSpPr/>
                    <p:nvPr/>
                  </p:nvGrpSpPr>
                  <p:grpSpPr>
                    <a:xfrm>
                      <a:off x="2096603" y="4005062"/>
                      <a:ext cx="1541091" cy="2373910"/>
                      <a:chOff x="2096603" y="4005062"/>
                      <a:chExt cx="1541091" cy="2373910"/>
                    </a:xfrm>
                  </p:grpSpPr>
                  <p:sp>
                    <p:nvSpPr>
                      <p:cNvPr id="270" name="Rettangolo 269"/>
                      <p:cNvSpPr/>
                      <p:nvPr/>
                    </p:nvSpPr>
                    <p:spPr>
                      <a:xfrm>
                        <a:off x="3355429" y="4005062"/>
                        <a:ext cx="282265" cy="237391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400"/>
                        <a:endParaRPr lang="en-US" sz="1400" dirty="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271" name="Rettangolo 270"/>
                      <p:cNvSpPr/>
                      <p:nvPr/>
                    </p:nvSpPr>
                    <p:spPr>
                      <a:xfrm>
                        <a:off x="2096603" y="4005062"/>
                        <a:ext cx="1258826" cy="2373577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400"/>
                        <a:r>
                          <a:rPr lang="en-US" sz="1200" b="1" dirty="0" err="1" smtClean="0">
                            <a:solidFill>
                              <a:prstClr val="black"/>
                            </a:solidFill>
                          </a:rPr>
                          <a:t>Areale</a:t>
                        </a:r>
                        <a:endParaRPr lang="en-US" sz="1200" dirty="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68" name="Rettangolo 267"/>
                    <p:cNvSpPr/>
                    <p:nvPr/>
                  </p:nvSpPr>
                  <p:spPr>
                    <a:xfrm>
                      <a:off x="1839118" y="4005214"/>
                      <a:ext cx="243069" cy="1603497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4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269" name="Rettangolo 268"/>
                    <p:cNvSpPr/>
                    <p:nvPr/>
                  </p:nvSpPr>
                  <p:spPr>
                    <a:xfrm>
                      <a:off x="1839118" y="5608711"/>
                      <a:ext cx="243069" cy="770261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400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9" name="Rettangolo arrotondato 18"/>
                <p:cNvSpPr/>
                <p:nvPr/>
              </p:nvSpPr>
              <p:spPr>
                <a:xfrm>
                  <a:off x="2110157" y="3179865"/>
                  <a:ext cx="1430291" cy="3138527"/>
                </a:xfrm>
                <a:prstGeom prst="roundRect">
                  <a:avLst/>
                </a:prstGeom>
                <a:no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218" name="Gruppo 217"/>
              <p:cNvGrpSpPr/>
              <p:nvPr/>
            </p:nvGrpSpPr>
            <p:grpSpPr>
              <a:xfrm>
                <a:off x="918927" y="3904648"/>
                <a:ext cx="1095080" cy="962152"/>
                <a:chOff x="4139224" y="1267017"/>
                <a:chExt cx="3496463" cy="3962183"/>
              </a:xfrm>
            </p:grpSpPr>
            <p:grpSp>
              <p:nvGrpSpPr>
                <p:cNvPr id="221" name="Gruppo 220"/>
                <p:cNvGrpSpPr/>
                <p:nvPr/>
              </p:nvGrpSpPr>
              <p:grpSpPr>
                <a:xfrm>
                  <a:off x="7052600" y="1267017"/>
                  <a:ext cx="583087" cy="3962180"/>
                  <a:chOff x="4248622" y="1282118"/>
                  <a:chExt cx="583087" cy="4451138"/>
                </a:xfrm>
              </p:grpSpPr>
              <p:sp>
                <p:nvSpPr>
                  <p:cNvPr id="276" name="Rettangolo 275"/>
                  <p:cNvSpPr/>
                  <p:nvPr/>
                </p:nvSpPr>
                <p:spPr>
                  <a:xfrm>
                    <a:off x="4248622" y="3391649"/>
                    <a:ext cx="580410" cy="792086"/>
                  </a:xfrm>
                  <a:prstGeom prst="rect">
                    <a:avLst/>
                  </a:prstGeom>
                  <a:solidFill>
                    <a:schemeClr val="bg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7" name="Rettangolo 276"/>
                  <p:cNvSpPr/>
                  <p:nvPr/>
                </p:nvSpPr>
                <p:spPr>
                  <a:xfrm>
                    <a:off x="4251299" y="4149081"/>
                    <a:ext cx="580410" cy="792086"/>
                  </a:xfrm>
                  <a:prstGeom prst="rect">
                    <a:avLst/>
                  </a:prstGeom>
                  <a:solidFill>
                    <a:schemeClr val="bg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8" name="Rettangolo 277"/>
                  <p:cNvSpPr/>
                  <p:nvPr/>
                </p:nvSpPr>
                <p:spPr>
                  <a:xfrm>
                    <a:off x="4251299" y="4941170"/>
                    <a:ext cx="580410" cy="792086"/>
                  </a:xfrm>
                  <a:prstGeom prst="rect">
                    <a:avLst/>
                  </a:prstGeom>
                  <a:solidFill>
                    <a:schemeClr val="bg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9" name="Rettangolo 278"/>
                  <p:cNvSpPr/>
                  <p:nvPr/>
                </p:nvSpPr>
                <p:spPr>
                  <a:xfrm>
                    <a:off x="4251299" y="1282118"/>
                    <a:ext cx="580409" cy="2114942"/>
                  </a:xfrm>
                  <a:prstGeom prst="rect">
                    <a:avLst/>
                  </a:prstGeom>
                  <a:solidFill>
                    <a:schemeClr val="bg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grpSp>
              <p:nvGrpSpPr>
                <p:cNvPr id="222" name="Gruppo 221"/>
                <p:cNvGrpSpPr/>
                <p:nvPr/>
              </p:nvGrpSpPr>
              <p:grpSpPr>
                <a:xfrm>
                  <a:off x="4139224" y="2034135"/>
                  <a:ext cx="2881048" cy="3195065"/>
                  <a:chOff x="3206014" y="1714166"/>
                  <a:chExt cx="2881048" cy="3195065"/>
                </a:xfrm>
              </p:grpSpPr>
              <p:sp>
                <p:nvSpPr>
                  <p:cNvPr id="225" name="Rettangolo 224"/>
                  <p:cNvSpPr/>
                  <p:nvPr/>
                </p:nvSpPr>
                <p:spPr>
                  <a:xfrm>
                    <a:off x="3206014" y="1714166"/>
                    <a:ext cx="584748" cy="1682896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27" name="Rettangolo 226"/>
                  <p:cNvSpPr/>
                  <p:nvPr/>
                </p:nvSpPr>
                <p:spPr>
                  <a:xfrm>
                    <a:off x="3779912" y="1714166"/>
                    <a:ext cx="581852" cy="1682896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28" name="Rettangolo 227"/>
                  <p:cNvSpPr/>
                  <p:nvPr/>
                </p:nvSpPr>
                <p:spPr>
                  <a:xfrm>
                    <a:off x="4355976" y="1714166"/>
                    <a:ext cx="578958" cy="1682896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39" name="Rettangolo 238"/>
                  <p:cNvSpPr/>
                  <p:nvPr/>
                </p:nvSpPr>
                <p:spPr>
                  <a:xfrm>
                    <a:off x="4932040" y="1714166"/>
                    <a:ext cx="578958" cy="1682896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40" name="Rettangolo 239"/>
                  <p:cNvSpPr/>
                  <p:nvPr/>
                </p:nvSpPr>
                <p:spPr>
                  <a:xfrm>
                    <a:off x="5508104" y="1714166"/>
                    <a:ext cx="578958" cy="1682896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41" name="Rettangolo 240"/>
                  <p:cNvSpPr/>
                  <p:nvPr/>
                </p:nvSpPr>
                <p:spPr>
                  <a:xfrm>
                    <a:off x="3208909" y="3356992"/>
                    <a:ext cx="578232" cy="544127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45" name="Rettangolo 244"/>
                  <p:cNvSpPr/>
                  <p:nvPr/>
                </p:nvSpPr>
                <p:spPr>
                  <a:xfrm>
                    <a:off x="3777019" y="3356992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46" name="Rettangolo 245"/>
                  <p:cNvSpPr/>
                  <p:nvPr/>
                </p:nvSpPr>
                <p:spPr>
                  <a:xfrm>
                    <a:off x="4353083" y="3356992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47" name="Rettangolo 246"/>
                  <p:cNvSpPr/>
                  <p:nvPr/>
                </p:nvSpPr>
                <p:spPr>
                  <a:xfrm>
                    <a:off x="4932041" y="3356992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56" name="Rettangolo 255"/>
                  <p:cNvSpPr/>
                  <p:nvPr/>
                </p:nvSpPr>
                <p:spPr>
                  <a:xfrm>
                    <a:off x="5505211" y="3356992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57" name="Rettangolo 256"/>
                  <p:cNvSpPr/>
                  <p:nvPr/>
                </p:nvSpPr>
                <p:spPr>
                  <a:xfrm>
                    <a:off x="3208909" y="3861048"/>
                    <a:ext cx="578232" cy="544127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58" name="Rettangolo 257"/>
                  <p:cNvSpPr/>
                  <p:nvPr/>
                </p:nvSpPr>
                <p:spPr>
                  <a:xfrm>
                    <a:off x="3777019" y="3861048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59" name="Rettangolo 258"/>
                  <p:cNvSpPr/>
                  <p:nvPr/>
                </p:nvSpPr>
                <p:spPr>
                  <a:xfrm>
                    <a:off x="4353083" y="3861048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60" name="Rettangolo 259"/>
                  <p:cNvSpPr/>
                  <p:nvPr/>
                </p:nvSpPr>
                <p:spPr>
                  <a:xfrm>
                    <a:off x="4932041" y="3861048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61" name="Rettangolo 260"/>
                  <p:cNvSpPr/>
                  <p:nvPr/>
                </p:nvSpPr>
                <p:spPr>
                  <a:xfrm>
                    <a:off x="5505211" y="3861048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62" name="Rettangolo 261"/>
                  <p:cNvSpPr/>
                  <p:nvPr/>
                </p:nvSpPr>
                <p:spPr>
                  <a:xfrm>
                    <a:off x="3208908" y="4365104"/>
                    <a:ext cx="573897" cy="544127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2" name="Rettangolo 271"/>
                  <p:cNvSpPr/>
                  <p:nvPr/>
                </p:nvSpPr>
                <p:spPr>
                  <a:xfrm>
                    <a:off x="3772684" y="4365104"/>
                    <a:ext cx="589080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3" name="Rettangolo 272"/>
                  <p:cNvSpPr/>
                  <p:nvPr/>
                </p:nvSpPr>
                <p:spPr>
                  <a:xfrm>
                    <a:off x="4361764" y="4365104"/>
                    <a:ext cx="565942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4" name="Rettangolo 273"/>
                  <p:cNvSpPr/>
                  <p:nvPr/>
                </p:nvSpPr>
                <p:spPr>
                  <a:xfrm>
                    <a:off x="4927706" y="4365104"/>
                    <a:ext cx="578958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75" name="Rettangolo 274"/>
                  <p:cNvSpPr/>
                  <p:nvPr/>
                </p:nvSpPr>
                <p:spPr>
                  <a:xfrm>
                    <a:off x="5500876" y="4365104"/>
                    <a:ext cx="586186" cy="54412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sp>
              <p:nvSpPr>
                <p:cNvPr id="223" name="Rettangolo 222"/>
                <p:cNvSpPr/>
                <p:nvPr/>
              </p:nvSpPr>
              <p:spPr>
                <a:xfrm>
                  <a:off x="4139952" y="1267019"/>
                  <a:ext cx="2877427" cy="7671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9" name="Rettangolo arrotondato 8"/>
              <p:cNvSpPr/>
              <p:nvPr/>
            </p:nvSpPr>
            <p:spPr>
              <a:xfrm>
                <a:off x="560475" y="707088"/>
                <a:ext cx="1720499" cy="4848200"/>
              </a:xfrm>
              <a:prstGeom prst="round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16" name="Gruppo 315"/>
            <p:cNvGrpSpPr/>
            <p:nvPr/>
          </p:nvGrpSpPr>
          <p:grpSpPr>
            <a:xfrm>
              <a:off x="2772535" y="4379906"/>
              <a:ext cx="1359956" cy="1778854"/>
              <a:chOff x="2110157" y="3179865"/>
              <a:chExt cx="1430291" cy="3138527"/>
            </a:xfrm>
          </p:grpSpPr>
          <p:grpSp>
            <p:nvGrpSpPr>
              <p:cNvPr id="317" name="Gruppo 316"/>
              <p:cNvGrpSpPr/>
              <p:nvPr/>
            </p:nvGrpSpPr>
            <p:grpSpPr>
              <a:xfrm>
                <a:off x="2160397" y="3334918"/>
                <a:ext cx="1309717" cy="2817777"/>
                <a:chOff x="2099360" y="3566022"/>
                <a:chExt cx="1385822" cy="2817777"/>
              </a:xfrm>
            </p:grpSpPr>
            <p:grpSp>
              <p:nvGrpSpPr>
                <p:cNvPr id="319" name="Gruppo 318"/>
                <p:cNvGrpSpPr/>
                <p:nvPr/>
              </p:nvGrpSpPr>
              <p:grpSpPr>
                <a:xfrm>
                  <a:off x="2117768" y="4543783"/>
                  <a:ext cx="1367413" cy="1840016"/>
                  <a:chOff x="1852159" y="4005062"/>
                  <a:chExt cx="1774686" cy="2373910"/>
                </a:xfrm>
              </p:grpSpPr>
              <p:grpSp>
                <p:nvGrpSpPr>
                  <p:cNvPr id="326" name="Gruppo 325"/>
                  <p:cNvGrpSpPr/>
                  <p:nvPr/>
                </p:nvGrpSpPr>
                <p:grpSpPr>
                  <a:xfrm>
                    <a:off x="2083562" y="4005062"/>
                    <a:ext cx="1543283" cy="2373569"/>
                    <a:chOff x="2083562" y="4005062"/>
                    <a:chExt cx="1543283" cy="2373569"/>
                  </a:xfrm>
                </p:grpSpPr>
                <p:sp>
                  <p:nvSpPr>
                    <p:cNvPr id="329" name="Rettangolo 328"/>
                    <p:cNvSpPr/>
                    <p:nvPr/>
                  </p:nvSpPr>
                  <p:spPr>
                    <a:xfrm>
                      <a:off x="3344580" y="4005062"/>
                      <a:ext cx="282265" cy="2370723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4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30" name="Rettangolo 329"/>
                    <p:cNvSpPr/>
                    <p:nvPr/>
                  </p:nvSpPr>
                  <p:spPr>
                    <a:xfrm>
                      <a:off x="2083562" y="4005063"/>
                      <a:ext cx="1261018" cy="2373568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200" b="1" dirty="0" smtClean="0">
                        <a:solidFill>
                          <a:prstClr val="black"/>
                        </a:solidFill>
                      </a:endParaRPr>
                    </a:p>
                    <a:p>
                      <a:pPr algn="ctr" defTabSz="914400"/>
                      <a:r>
                        <a:rPr lang="en-US" sz="1200" b="1" dirty="0" err="1" smtClean="0">
                          <a:solidFill>
                            <a:prstClr val="black"/>
                          </a:solidFill>
                        </a:rPr>
                        <a:t>Lista</a:t>
                      </a:r>
                      <a:endParaRPr lang="en-US" sz="1200" dirty="0" smtClean="0">
                        <a:solidFill>
                          <a:prstClr val="black"/>
                        </a:solidFill>
                      </a:endParaRPr>
                    </a:p>
                    <a:p>
                      <a:pPr algn="ctr" defTabSz="914400"/>
                      <a:endParaRPr lang="en-US" sz="1200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327" name="Rettangolo 326"/>
                  <p:cNvSpPr/>
                  <p:nvPr/>
                </p:nvSpPr>
                <p:spPr>
                  <a:xfrm>
                    <a:off x="1852159" y="4005211"/>
                    <a:ext cx="243070" cy="1306992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endParaRPr lang="en-US" sz="140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8" name="Rettangolo 327"/>
                  <p:cNvSpPr/>
                  <p:nvPr/>
                </p:nvSpPr>
                <p:spPr>
                  <a:xfrm>
                    <a:off x="1852159" y="5302156"/>
                    <a:ext cx="243070" cy="1076816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endParaRPr lang="en-US" sz="1400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20" name="Gruppo 319"/>
                <p:cNvGrpSpPr/>
                <p:nvPr/>
              </p:nvGrpSpPr>
              <p:grpSpPr>
                <a:xfrm>
                  <a:off x="2099360" y="3566022"/>
                  <a:ext cx="1385822" cy="754788"/>
                  <a:chOff x="1839118" y="4005062"/>
                  <a:chExt cx="1798576" cy="2373910"/>
                </a:xfrm>
              </p:grpSpPr>
              <p:grpSp>
                <p:nvGrpSpPr>
                  <p:cNvPr id="321" name="Gruppo 320"/>
                  <p:cNvGrpSpPr/>
                  <p:nvPr/>
                </p:nvGrpSpPr>
                <p:grpSpPr>
                  <a:xfrm>
                    <a:off x="2096603" y="4005062"/>
                    <a:ext cx="1541091" cy="2373910"/>
                    <a:chOff x="2096603" y="4005062"/>
                    <a:chExt cx="1541091" cy="2373910"/>
                  </a:xfrm>
                </p:grpSpPr>
                <p:sp>
                  <p:nvSpPr>
                    <p:cNvPr id="324" name="Rettangolo 323"/>
                    <p:cNvSpPr/>
                    <p:nvPr/>
                  </p:nvSpPr>
                  <p:spPr>
                    <a:xfrm>
                      <a:off x="3355429" y="4005062"/>
                      <a:ext cx="282265" cy="237391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endParaRPr lang="en-US" sz="14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25" name="Rettangolo 324"/>
                    <p:cNvSpPr/>
                    <p:nvPr/>
                  </p:nvSpPr>
                  <p:spPr>
                    <a:xfrm>
                      <a:off x="2096603" y="4005062"/>
                      <a:ext cx="1258826" cy="2373577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914400"/>
                      <a:r>
                        <a:rPr lang="en-US" sz="1200" b="1" dirty="0" err="1" smtClean="0">
                          <a:solidFill>
                            <a:prstClr val="black"/>
                          </a:solidFill>
                        </a:rPr>
                        <a:t>Areale</a:t>
                      </a:r>
                      <a:endParaRPr lang="en-US" sz="1200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322" name="Rettangolo 321"/>
                  <p:cNvSpPr/>
                  <p:nvPr/>
                </p:nvSpPr>
                <p:spPr>
                  <a:xfrm>
                    <a:off x="1839118" y="4005214"/>
                    <a:ext cx="243069" cy="1603497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endParaRPr lang="en-US" sz="140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3" name="Rettangolo 322"/>
                  <p:cNvSpPr/>
                  <p:nvPr/>
                </p:nvSpPr>
                <p:spPr>
                  <a:xfrm>
                    <a:off x="1839118" y="5608711"/>
                    <a:ext cx="243069" cy="770261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400"/>
                    <a:endParaRPr lang="en-US" sz="1400" dirty="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318" name="Rettangolo arrotondato 317"/>
              <p:cNvSpPr/>
              <p:nvPr/>
            </p:nvSpPr>
            <p:spPr>
              <a:xfrm>
                <a:off x="2110157" y="3179865"/>
                <a:ext cx="1430291" cy="3138527"/>
              </a:xfrm>
              <a:prstGeom prst="round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3" name="Rettangolo arrotondato 12"/>
            <p:cNvSpPr/>
            <p:nvPr/>
          </p:nvSpPr>
          <p:spPr>
            <a:xfrm>
              <a:off x="2662814" y="1562540"/>
              <a:ext cx="1469678" cy="471768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76" name="Gruppo 375"/>
          <p:cNvGrpSpPr/>
          <p:nvPr/>
        </p:nvGrpSpPr>
        <p:grpSpPr>
          <a:xfrm>
            <a:off x="1530897" y="3270645"/>
            <a:ext cx="1135619" cy="742905"/>
            <a:chOff x="3559554" y="1267018"/>
            <a:chExt cx="3460718" cy="3962182"/>
          </a:xfrm>
        </p:grpSpPr>
        <p:grpSp>
          <p:nvGrpSpPr>
            <p:cNvPr id="377" name="Gruppo 376"/>
            <p:cNvGrpSpPr/>
            <p:nvPr/>
          </p:nvGrpSpPr>
          <p:grpSpPr>
            <a:xfrm>
              <a:off x="3559554" y="1267018"/>
              <a:ext cx="580398" cy="3962181"/>
              <a:chOff x="755576" y="1282118"/>
              <a:chExt cx="580398" cy="4451138"/>
            </a:xfrm>
          </p:grpSpPr>
          <p:sp>
            <p:nvSpPr>
              <p:cNvPr id="400" name="Rettangolo 399"/>
              <p:cNvSpPr/>
              <p:nvPr/>
            </p:nvSpPr>
            <p:spPr>
              <a:xfrm>
                <a:off x="755576" y="3356992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1" name="Rettangolo 400"/>
              <p:cNvSpPr/>
              <p:nvPr/>
            </p:nvSpPr>
            <p:spPr>
              <a:xfrm>
                <a:off x="755576" y="4149081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2" name="Rettangolo 401"/>
              <p:cNvSpPr/>
              <p:nvPr/>
            </p:nvSpPr>
            <p:spPr>
              <a:xfrm>
                <a:off x="755576" y="4941169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3" name="Rettangolo 402"/>
              <p:cNvSpPr/>
              <p:nvPr/>
            </p:nvSpPr>
            <p:spPr>
              <a:xfrm>
                <a:off x="755576" y="1282118"/>
                <a:ext cx="580398" cy="2114944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78" name="Gruppo 377"/>
            <p:cNvGrpSpPr/>
            <p:nvPr/>
          </p:nvGrpSpPr>
          <p:grpSpPr>
            <a:xfrm>
              <a:off x="4139224" y="2034135"/>
              <a:ext cx="2881048" cy="3195065"/>
              <a:chOff x="3206014" y="1714166"/>
              <a:chExt cx="2881048" cy="3195065"/>
            </a:xfrm>
          </p:grpSpPr>
          <p:sp>
            <p:nvSpPr>
              <p:cNvPr id="380" name="Rettangolo 379"/>
              <p:cNvSpPr/>
              <p:nvPr/>
            </p:nvSpPr>
            <p:spPr>
              <a:xfrm>
                <a:off x="3206014" y="1714166"/>
                <a:ext cx="58474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1" name="Rettangolo 380"/>
              <p:cNvSpPr/>
              <p:nvPr/>
            </p:nvSpPr>
            <p:spPr>
              <a:xfrm>
                <a:off x="3779912" y="1714166"/>
                <a:ext cx="581852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2" name="Rettangolo 381"/>
              <p:cNvSpPr/>
              <p:nvPr/>
            </p:nvSpPr>
            <p:spPr>
              <a:xfrm>
                <a:off x="4355976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3" name="Rettangolo 382"/>
              <p:cNvSpPr/>
              <p:nvPr/>
            </p:nvSpPr>
            <p:spPr>
              <a:xfrm>
                <a:off x="4932040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4" name="Rettangolo 383"/>
              <p:cNvSpPr/>
              <p:nvPr/>
            </p:nvSpPr>
            <p:spPr>
              <a:xfrm>
                <a:off x="5508104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5" name="Rettangolo 384"/>
              <p:cNvSpPr/>
              <p:nvPr/>
            </p:nvSpPr>
            <p:spPr>
              <a:xfrm>
                <a:off x="3208909" y="3356992"/>
                <a:ext cx="578232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6" name="Rettangolo 385"/>
              <p:cNvSpPr/>
              <p:nvPr/>
            </p:nvSpPr>
            <p:spPr>
              <a:xfrm>
                <a:off x="3777019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7" name="Rettangolo 386"/>
              <p:cNvSpPr/>
              <p:nvPr/>
            </p:nvSpPr>
            <p:spPr>
              <a:xfrm>
                <a:off x="4353083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8" name="Rettangolo 387"/>
              <p:cNvSpPr/>
              <p:nvPr/>
            </p:nvSpPr>
            <p:spPr>
              <a:xfrm>
                <a:off x="4932041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9" name="Rettangolo 388"/>
              <p:cNvSpPr/>
              <p:nvPr/>
            </p:nvSpPr>
            <p:spPr>
              <a:xfrm>
                <a:off x="5505211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0" name="Rettangolo 389"/>
              <p:cNvSpPr/>
              <p:nvPr/>
            </p:nvSpPr>
            <p:spPr>
              <a:xfrm>
                <a:off x="3208909" y="3861048"/>
                <a:ext cx="578232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1" name="Rettangolo 390"/>
              <p:cNvSpPr/>
              <p:nvPr/>
            </p:nvSpPr>
            <p:spPr>
              <a:xfrm>
                <a:off x="3777019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2" name="Rettangolo 391"/>
              <p:cNvSpPr/>
              <p:nvPr/>
            </p:nvSpPr>
            <p:spPr>
              <a:xfrm>
                <a:off x="4353083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3" name="Rettangolo 392"/>
              <p:cNvSpPr/>
              <p:nvPr/>
            </p:nvSpPr>
            <p:spPr>
              <a:xfrm>
                <a:off x="4932041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4" name="Rettangolo 393"/>
              <p:cNvSpPr/>
              <p:nvPr/>
            </p:nvSpPr>
            <p:spPr>
              <a:xfrm>
                <a:off x="5505211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5" name="Rettangolo 394"/>
              <p:cNvSpPr/>
              <p:nvPr/>
            </p:nvSpPr>
            <p:spPr>
              <a:xfrm>
                <a:off x="3208908" y="4365104"/>
                <a:ext cx="573897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6" name="Rettangolo 395"/>
              <p:cNvSpPr/>
              <p:nvPr/>
            </p:nvSpPr>
            <p:spPr>
              <a:xfrm>
                <a:off x="3772684" y="4365104"/>
                <a:ext cx="589080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7" name="Rettangolo 396"/>
              <p:cNvSpPr/>
              <p:nvPr/>
            </p:nvSpPr>
            <p:spPr>
              <a:xfrm>
                <a:off x="4361764" y="4365104"/>
                <a:ext cx="565942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8" name="Rettangolo 397"/>
              <p:cNvSpPr/>
              <p:nvPr/>
            </p:nvSpPr>
            <p:spPr>
              <a:xfrm>
                <a:off x="4927706" y="4365104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9" name="Rettangolo 398"/>
              <p:cNvSpPr/>
              <p:nvPr/>
            </p:nvSpPr>
            <p:spPr>
              <a:xfrm>
                <a:off x="5500876" y="4365104"/>
                <a:ext cx="586186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379" name="Rettangolo 378"/>
            <p:cNvSpPr/>
            <p:nvPr/>
          </p:nvSpPr>
          <p:spPr>
            <a:xfrm>
              <a:off x="4139952" y="1267019"/>
              <a:ext cx="2877427" cy="767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04" name="Gruppo 403"/>
          <p:cNvGrpSpPr/>
          <p:nvPr/>
        </p:nvGrpSpPr>
        <p:grpSpPr>
          <a:xfrm>
            <a:off x="206241" y="3272325"/>
            <a:ext cx="1134669" cy="742905"/>
            <a:chOff x="3559554" y="1267018"/>
            <a:chExt cx="3460718" cy="3962182"/>
          </a:xfrm>
        </p:grpSpPr>
        <p:grpSp>
          <p:nvGrpSpPr>
            <p:cNvPr id="405" name="Gruppo 404"/>
            <p:cNvGrpSpPr/>
            <p:nvPr/>
          </p:nvGrpSpPr>
          <p:grpSpPr>
            <a:xfrm>
              <a:off x="3559554" y="1267018"/>
              <a:ext cx="580398" cy="3962181"/>
              <a:chOff x="755576" y="1282118"/>
              <a:chExt cx="580398" cy="4451138"/>
            </a:xfrm>
          </p:grpSpPr>
          <p:sp>
            <p:nvSpPr>
              <p:cNvPr id="428" name="Rettangolo 427"/>
              <p:cNvSpPr/>
              <p:nvPr/>
            </p:nvSpPr>
            <p:spPr>
              <a:xfrm>
                <a:off x="755576" y="3356992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9" name="Rettangolo 428"/>
              <p:cNvSpPr/>
              <p:nvPr/>
            </p:nvSpPr>
            <p:spPr>
              <a:xfrm>
                <a:off x="755576" y="4149081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0" name="Rettangolo 429"/>
              <p:cNvSpPr/>
              <p:nvPr/>
            </p:nvSpPr>
            <p:spPr>
              <a:xfrm>
                <a:off x="755576" y="4941169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1" name="Rettangolo 430"/>
              <p:cNvSpPr/>
              <p:nvPr/>
            </p:nvSpPr>
            <p:spPr>
              <a:xfrm>
                <a:off x="755576" y="1282118"/>
                <a:ext cx="580398" cy="2114944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406" name="Gruppo 405"/>
            <p:cNvGrpSpPr/>
            <p:nvPr/>
          </p:nvGrpSpPr>
          <p:grpSpPr>
            <a:xfrm>
              <a:off x="4139224" y="2034135"/>
              <a:ext cx="2881048" cy="3195065"/>
              <a:chOff x="3206014" y="1714166"/>
              <a:chExt cx="2881048" cy="3195065"/>
            </a:xfrm>
          </p:grpSpPr>
          <p:sp>
            <p:nvSpPr>
              <p:cNvPr id="408" name="Rettangolo 407"/>
              <p:cNvSpPr/>
              <p:nvPr/>
            </p:nvSpPr>
            <p:spPr>
              <a:xfrm>
                <a:off x="3206014" y="1714166"/>
                <a:ext cx="58474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9" name="Rettangolo 408"/>
              <p:cNvSpPr/>
              <p:nvPr/>
            </p:nvSpPr>
            <p:spPr>
              <a:xfrm>
                <a:off x="3779912" y="1714166"/>
                <a:ext cx="581852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0" name="Rettangolo 409"/>
              <p:cNvSpPr/>
              <p:nvPr/>
            </p:nvSpPr>
            <p:spPr>
              <a:xfrm>
                <a:off x="4355976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1" name="Rettangolo 410"/>
              <p:cNvSpPr/>
              <p:nvPr/>
            </p:nvSpPr>
            <p:spPr>
              <a:xfrm>
                <a:off x="4932040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2" name="Rettangolo 411"/>
              <p:cNvSpPr/>
              <p:nvPr/>
            </p:nvSpPr>
            <p:spPr>
              <a:xfrm>
                <a:off x="5508104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3" name="Rettangolo 412"/>
              <p:cNvSpPr/>
              <p:nvPr/>
            </p:nvSpPr>
            <p:spPr>
              <a:xfrm>
                <a:off x="3208909" y="3356992"/>
                <a:ext cx="578232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4" name="Rettangolo 413"/>
              <p:cNvSpPr/>
              <p:nvPr/>
            </p:nvSpPr>
            <p:spPr>
              <a:xfrm>
                <a:off x="3777019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5" name="Rettangolo 414"/>
              <p:cNvSpPr/>
              <p:nvPr/>
            </p:nvSpPr>
            <p:spPr>
              <a:xfrm>
                <a:off x="4353083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6" name="Rettangolo 415"/>
              <p:cNvSpPr/>
              <p:nvPr/>
            </p:nvSpPr>
            <p:spPr>
              <a:xfrm>
                <a:off x="4932041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7" name="Rettangolo 416"/>
              <p:cNvSpPr/>
              <p:nvPr/>
            </p:nvSpPr>
            <p:spPr>
              <a:xfrm>
                <a:off x="5505211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8" name="Rettangolo 417"/>
              <p:cNvSpPr/>
              <p:nvPr/>
            </p:nvSpPr>
            <p:spPr>
              <a:xfrm>
                <a:off x="3208909" y="3861048"/>
                <a:ext cx="578232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9" name="Rettangolo 418"/>
              <p:cNvSpPr/>
              <p:nvPr/>
            </p:nvSpPr>
            <p:spPr>
              <a:xfrm>
                <a:off x="3777019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0" name="Rettangolo 419"/>
              <p:cNvSpPr/>
              <p:nvPr/>
            </p:nvSpPr>
            <p:spPr>
              <a:xfrm>
                <a:off x="4353083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1" name="Rettangolo 420"/>
              <p:cNvSpPr/>
              <p:nvPr/>
            </p:nvSpPr>
            <p:spPr>
              <a:xfrm>
                <a:off x="4932041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2" name="Rettangolo 421"/>
              <p:cNvSpPr/>
              <p:nvPr/>
            </p:nvSpPr>
            <p:spPr>
              <a:xfrm>
                <a:off x="5505211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3" name="Rettangolo 422"/>
              <p:cNvSpPr/>
              <p:nvPr/>
            </p:nvSpPr>
            <p:spPr>
              <a:xfrm>
                <a:off x="3208908" y="4365104"/>
                <a:ext cx="573897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4" name="Rettangolo 423"/>
              <p:cNvSpPr/>
              <p:nvPr/>
            </p:nvSpPr>
            <p:spPr>
              <a:xfrm>
                <a:off x="3772684" y="4365104"/>
                <a:ext cx="589080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5" name="Rettangolo 424"/>
              <p:cNvSpPr/>
              <p:nvPr/>
            </p:nvSpPr>
            <p:spPr>
              <a:xfrm>
                <a:off x="4361764" y="4365104"/>
                <a:ext cx="565942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6" name="Rettangolo 425"/>
              <p:cNvSpPr/>
              <p:nvPr/>
            </p:nvSpPr>
            <p:spPr>
              <a:xfrm>
                <a:off x="4927706" y="4365104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7" name="Rettangolo 426"/>
              <p:cNvSpPr/>
              <p:nvPr/>
            </p:nvSpPr>
            <p:spPr>
              <a:xfrm>
                <a:off x="5500876" y="4365104"/>
                <a:ext cx="586186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07" name="Rettangolo 406"/>
            <p:cNvSpPr/>
            <p:nvPr/>
          </p:nvSpPr>
          <p:spPr>
            <a:xfrm>
              <a:off x="4139952" y="1267019"/>
              <a:ext cx="2877427" cy="767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32" name="CasellaDiTesto 431"/>
          <p:cNvSpPr txBox="1"/>
          <p:nvPr/>
        </p:nvSpPr>
        <p:spPr>
          <a:xfrm>
            <a:off x="1762056" y="679892"/>
            <a:ext cx="144016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2017</a:t>
            </a:r>
            <a:endParaRPr lang="it-IT" b="1" dirty="0"/>
          </a:p>
        </p:txBody>
      </p:sp>
      <p:sp>
        <p:nvSpPr>
          <p:cNvPr id="433" name="CasellaDiTesto 432"/>
          <p:cNvSpPr txBox="1"/>
          <p:nvPr/>
        </p:nvSpPr>
        <p:spPr>
          <a:xfrm>
            <a:off x="407256" y="651428"/>
            <a:ext cx="144016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2016</a:t>
            </a:r>
            <a:endParaRPr lang="it-IT" b="1" dirty="0"/>
          </a:p>
        </p:txBody>
      </p:sp>
      <p:sp>
        <p:nvSpPr>
          <p:cNvPr id="434" name="Rettangolo arrotondato 433"/>
          <p:cNvSpPr/>
          <p:nvPr/>
        </p:nvSpPr>
        <p:spPr>
          <a:xfrm>
            <a:off x="7155950" y="4379906"/>
            <a:ext cx="1469678" cy="189194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6544012" y="3814868"/>
            <a:ext cx="50114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…..</a:t>
            </a:r>
            <a:endParaRPr lang="it-IT" dirty="0"/>
          </a:p>
        </p:txBody>
      </p:sp>
      <p:grpSp>
        <p:nvGrpSpPr>
          <p:cNvPr id="436" name="Gruppo 435"/>
          <p:cNvGrpSpPr/>
          <p:nvPr/>
        </p:nvGrpSpPr>
        <p:grpSpPr>
          <a:xfrm>
            <a:off x="7300129" y="4578565"/>
            <a:ext cx="1135619" cy="742905"/>
            <a:chOff x="3559554" y="1267018"/>
            <a:chExt cx="3460718" cy="3962182"/>
          </a:xfrm>
        </p:grpSpPr>
        <p:grpSp>
          <p:nvGrpSpPr>
            <p:cNvPr id="437" name="Gruppo 436"/>
            <p:cNvGrpSpPr/>
            <p:nvPr/>
          </p:nvGrpSpPr>
          <p:grpSpPr>
            <a:xfrm>
              <a:off x="3559554" y="1267018"/>
              <a:ext cx="580398" cy="3962181"/>
              <a:chOff x="755576" y="1282118"/>
              <a:chExt cx="580398" cy="4451138"/>
            </a:xfrm>
          </p:grpSpPr>
          <p:sp>
            <p:nvSpPr>
              <p:cNvPr id="460" name="Rettangolo 459"/>
              <p:cNvSpPr/>
              <p:nvPr/>
            </p:nvSpPr>
            <p:spPr>
              <a:xfrm>
                <a:off x="755576" y="3356992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1" name="Rettangolo 460"/>
              <p:cNvSpPr/>
              <p:nvPr/>
            </p:nvSpPr>
            <p:spPr>
              <a:xfrm>
                <a:off x="755576" y="4149081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2" name="Rettangolo 461"/>
              <p:cNvSpPr/>
              <p:nvPr/>
            </p:nvSpPr>
            <p:spPr>
              <a:xfrm>
                <a:off x="755576" y="4941169"/>
                <a:ext cx="580398" cy="792087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3" name="Rettangolo 462"/>
              <p:cNvSpPr/>
              <p:nvPr/>
            </p:nvSpPr>
            <p:spPr>
              <a:xfrm>
                <a:off x="755576" y="1282118"/>
                <a:ext cx="580398" cy="2114944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438" name="Gruppo 437"/>
            <p:cNvGrpSpPr/>
            <p:nvPr/>
          </p:nvGrpSpPr>
          <p:grpSpPr>
            <a:xfrm>
              <a:off x="4139224" y="2034135"/>
              <a:ext cx="2881048" cy="3195065"/>
              <a:chOff x="3206014" y="1714166"/>
              <a:chExt cx="2881048" cy="3195065"/>
            </a:xfrm>
          </p:grpSpPr>
          <p:sp>
            <p:nvSpPr>
              <p:cNvPr id="440" name="Rettangolo 439"/>
              <p:cNvSpPr/>
              <p:nvPr/>
            </p:nvSpPr>
            <p:spPr>
              <a:xfrm>
                <a:off x="3206014" y="1714166"/>
                <a:ext cx="58474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1" name="Rettangolo 440"/>
              <p:cNvSpPr/>
              <p:nvPr/>
            </p:nvSpPr>
            <p:spPr>
              <a:xfrm>
                <a:off x="3779912" y="1714166"/>
                <a:ext cx="581852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2" name="Rettangolo 441"/>
              <p:cNvSpPr/>
              <p:nvPr/>
            </p:nvSpPr>
            <p:spPr>
              <a:xfrm>
                <a:off x="4355976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3" name="Rettangolo 442"/>
              <p:cNvSpPr/>
              <p:nvPr/>
            </p:nvSpPr>
            <p:spPr>
              <a:xfrm>
                <a:off x="4932040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4" name="Rettangolo 443"/>
              <p:cNvSpPr/>
              <p:nvPr/>
            </p:nvSpPr>
            <p:spPr>
              <a:xfrm>
                <a:off x="5508104" y="1714166"/>
                <a:ext cx="578958" cy="168289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5" name="Rettangolo 444"/>
              <p:cNvSpPr/>
              <p:nvPr/>
            </p:nvSpPr>
            <p:spPr>
              <a:xfrm>
                <a:off x="3208909" y="3356992"/>
                <a:ext cx="578232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6" name="Rettangolo 445"/>
              <p:cNvSpPr/>
              <p:nvPr/>
            </p:nvSpPr>
            <p:spPr>
              <a:xfrm>
                <a:off x="3777019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7" name="Rettangolo 446"/>
              <p:cNvSpPr/>
              <p:nvPr/>
            </p:nvSpPr>
            <p:spPr>
              <a:xfrm>
                <a:off x="4353083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8" name="Rettangolo 447"/>
              <p:cNvSpPr/>
              <p:nvPr/>
            </p:nvSpPr>
            <p:spPr>
              <a:xfrm>
                <a:off x="4932041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9" name="Rettangolo 448"/>
              <p:cNvSpPr/>
              <p:nvPr/>
            </p:nvSpPr>
            <p:spPr>
              <a:xfrm>
                <a:off x="5505211" y="3356992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0" name="Rettangolo 449"/>
              <p:cNvSpPr/>
              <p:nvPr/>
            </p:nvSpPr>
            <p:spPr>
              <a:xfrm>
                <a:off x="3208909" y="3861048"/>
                <a:ext cx="578232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1" name="Rettangolo 450"/>
              <p:cNvSpPr/>
              <p:nvPr/>
            </p:nvSpPr>
            <p:spPr>
              <a:xfrm>
                <a:off x="3777019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2" name="Rettangolo 451"/>
              <p:cNvSpPr/>
              <p:nvPr/>
            </p:nvSpPr>
            <p:spPr>
              <a:xfrm>
                <a:off x="4353083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3" name="Rettangolo 452"/>
              <p:cNvSpPr/>
              <p:nvPr/>
            </p:nvSpPr>
            <p:spPr>
              <a:xfrm>
                <a:off x="4932041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4" name="Rettangolo 453"/>
              <p:cNvSpPr/>
              <p:nvPr/>
            </p:nvSpPr>
            <p:spPr>
              <a:xfrm>
                <a:off x="5505211" y="3861048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5" name="Rettangolo 454"/>
              <p:cNvSpPr/>
              <p:nvPr/>
            </p:nvSpPr>
            <p:spPr>
              <a:xfrm>
                <a:off x="3208908" y="4365104"/>
                <a:ext cx="573897" cy="54412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6" name="Rettangolo 455"/>
              <p:cNvSpPr/>
              <p:nvPr/>
            </p:nvSpPr>
            <p:spPr>
              <a:xfrm>
                <a:off x="3772684" y="4365104"/>
                <a:ext cx="589080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7" name="Rettangolo 456"/>
              <p:cNvSpPr/>
              <p:nvPr/>
            </p:nvSpPr>
            <p:spPr>
              <a:xfrm>
                <a:off x="4361764" y="4365104"/>
                <a:ext cx="565942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8" name="Rettangolo 457"/>
              <p:cNvSpPr/>
              <p:nvPr/>
            </p:nvSpPr>
            <p:spPr>
              <a:xfrm>
                <a:off x="4927706" y="4365104"/>
                <a:ext cx="578958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9" name="Rettangolo 458"/>
              <p:cNvSpPr/>
              <p:nvPr/>
            </p:nvSpPr>
            <p:spPr>
              <a:xfrm>
                <a:off x="5500876" y="4365104"/>
                <a:ext cx="586186" cy="54412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39" name="Rettangolo 438"/>
            <p:cNvSpPr/>
            <p:nvPr/>
          </p:nvSpPr>
          <p:spPr>
            <a:xfrm>
              <a:off x="4139952" y="1267019"/>
              <a:ext cx="2877427" cy="767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64" name="Connettore 2 463"/>
          <p:cNvCxnSpPr/>
          <p:nvPr/>
        </p:nvCxnSpPr>
        <p:spPr>
          <a:xfrm>
            <a:off x="6583199" y="5172734"/>
            <a:ext cx="341647" cy="15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1649155" y="4116357"/>
            <a:ext cx="117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IS</a:t>
            </a:r>
            <a:endParaRPr lang="it-IT" sz="1400" b="1" dirty="0"/>
          </a:p>
        </p:txBody>
      </p:sp>
      <p:sp>
        <p:nvSpPr>
          <p:cNvPr id="465" name="CasellaDiTesto 464"/>
          <p:cNvSpPr txBox="1"/>
          <p:nvPr/>
        </p:nvSpPr>
        <p:spPr>
          <a:xfrm>
            <a:off x="304403" y="4138133"/>
            <a:ext cx="117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IS</a:t>
            </a:r>
            <a:endParaRPr lang="it-IT" sz="1400" b="1" dirty="0"/>
          </a:p>
        </p:txBody>
      </p:sp>
      <p:sp>
        <p:nvSpPr>
          <p:cNvPr id="466" name="CasellaDiTesto 465"/>
          <p:cNvSpPr txBox="1"/>
          <p:nvPr/>
        </p:nvSpPr>
        <p:spPr>
          <a:xfrm>
            <a:off x="3127891" y="4057749"/>
            <a:ext cx="117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IS</a:t>
            </a:r>
            <a:endParaRPr lang="it-IT" sz="1400" b="1" dirty="0"/>
          </a:p>
        </p:txBody>
      </p:sp>
      <p:sp>
        <p:nvSpPr>
          <p:cNvPr id="467" name="CasellaDiTesto 466"/>
          <p:cNvSpPr txBox="1"/>
          <p:nvPr/>
        </p:nvSpPr>
        <p:spPr>
          <a:xfrm>
            <a:off x="3137939" y="4519957"/>
            <a:ext cx="1333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MS+ IS</a:t>
            </a:r>
            <a:endParaRPr lang="it-IT" sz="1400" b="1" dirty="0"/>
          </a:p>
        </p:txBody>
      </p:sp>
      <p:sp>
        <p:nvSpPr>
          <p:cNvPr id="468" name="CasellaDiTesto 467"/>
          <p:cNvSpPr txBox="1"/>
          <p:nvPr/>
        </p:nvSpPr>
        <p:spPr>
          <a:xfrm>
            <a:off x="5137491" y="2620885"/>
            <a:ext cx="117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IS</a:t>
            </a:r>
            <a:endParaRPr lang="it-IT" sz="1400" b="1" dirty="0"/>
          </a:p>
        </p:txBody>
      </p:sp>
      <p:sp>
        <p:nvSpPr>
          <p:cNvPr id="469" name="CasellaDiTesto 468"/>
          <p:cNvSpPr txBox="1"/>
          <p:nvPr/>
        </p:nvSpPr>
        <p:spPr>
          <a:xfrm>
            <a:off x="5067155" y="2922325"/>
            <a:ext cx="1174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FF0000"/>
                </a:solidFill>
              </a:rPr>
              <a:t>Selezionato da MS (2018)</a:t>
            </a:r>
            <a:endParaRPr lang="it-IT" sz="1400" b="1" dirty="0">
              <a:solidFill>
                <a:srgbClr val="FF0000"/>
              </a:solidFill>
            </a:endParaRPr>
          </a:p>
        </p:txBody>
      </p:sp>
      <p:sp>
        <p:nvSpPr>
          <p:cNvPr id="470" name="CasellaDiTesto 469"/>
          <p:cNvSpPr txBox="1"/>
          <p:nvPr/>
        </p:nvSpPr>
        <p:spPr>
          <a:xfrm>
            <a:off x="2938658" y="1034981"/>
            <a:ext cx="1723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MS (A+L)</a:t>
            </a:r>
            <a:endParaRPr lang="it-IT" sz="1400" b="1" dirty="0"/>
          </a:p>
        </p:txBody>
      </p:sp>
      <p:sp>
        <p:nvSpPr>
          <p:cNvPr id="471" name="CasellaDiTesto 470"/>
          <p:cNvSpPr txBox="1"/>
          <p:nvPr/>
        </p:nvSpPr>
        <p:spPr>
          <a:xfrm>
            <a:off x="3332211" y="2905589"/>
            <a:ext cx="1333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MS</a:t>
            </a:r>
            <a:endParaRPr lang="it-IT" sz="1400" b="1" dirty="0"/>
          </a:p>
        </p:txBody>
      </p:sp>
      <p:sp>
        <p:nvSpPr>
          <p:cNvPr id="472" name="CasellaDiTesto 471"/>
          <p:cNvSpPr txBox="1"/>
          <p:nvPr/>
        </p:nvSpPr>
        <p:spPr>
          <a:xfrm>
            <a:off x="4939890" y="4051061"/>
            <a:ext cx="1723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MS (A+L)</a:t>
            </a:r>
            <a:endParaRPr lang="it-IT" sz="1400" b="1" dirty="0"/>
          </a:p>
        </p:txBody>
      </p:sp>
      <p:sp>
        <p:nvSpPr>
          <p:cNvPr id="473" name="CasellaDiTesto 472"/>
          <p:cNvSpPr txBox="1"/>
          <p:nvPr/>
        </p:nvSpPr>
        <p:spPr>
          <a:xfrm>
            <a:off x="7232514" y="5770949"/>
            <a:ext cx="1723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MS (A+L)</a:t>
            </a:r>
            <a:endParaRPr lang="it-IT" sz="1400" b="1" dirty="0"/>
          </a:p>
        </p:txBody>
      </p:sp>
      <p:sp>
        <p:nvSpPr>
          <p:cNvPr id="474" name="CasellaDiTesto 473"/>
          <p:cNvSpPr txBox="1"/>
          <p:nvPr/>
        </p:nvSpPr>
        <p:spPr>
          <a:xfrm>
            <a:off x="7389923" y="5295333"/>
            <a:ext cx="117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IS</a:t>
            </a:r>
            <a:endParaRPr lang="it-IT" sz="1400" b="1" dirty="0"/>
          </a:p>
        </p:txBody>
      </p:sp>
      <p:sp>
        <p:nvSpPr>
          <p:cNvPr id="475" name="CasellaDiTesto 474"/>
          <p:cNvSpPr txBox="1"/>
          <p:nvPr/>
        </p:nvSpPr>
        <p:spPr>
          <a:xfrm>
            <a:off x="5289891" y="2773285"/>
            <a:ext cx="117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Pooled</a:t>
            </a:r>
            <a:r>
              <a:rPr lang="it-IT" sz="1400" b="1" dirty="0" smtClean="0"/>
              <a:t> IS</a:t>
            </a:r>
            <a:endParaRPr lang="it-IT" sz="1400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7674626" y="5505829"/>
            <a:ext cx="44378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6075300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Il censimento permanente  - </a:t>
            </a:r>
            <a:r>
              <a:rPr lang="it-IT" sz="2400" b="1" i="1" dirty="0">
                <a:solidFill>
                  <a:schemeClr val="bg1"/>
                </a:solidFill>
                <a:cs typeface="Arial"/>
              </a:rPr>
              <a:t>D</a:t>
            </a:r>
            <a:r>
              <a:rPr lang="it-IT" sz="2400" b="1" i="1" dirty="0" smtClean="0">
                <a:solidFill>
                  <a:schemeClr val="bg1"/>
                </a:solidFill>
                <a:cs typeface="Arial"/>
              </a:rPr>
              <a:t>isegni campionari a confronto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038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Il censimento permanente  - </a:t>
            </a:r>
            <a:r>
              <a:rPr lang="it-IT" sz="2400" b="1" i="1" dirty="0">
                <a:solidFill>
                  <a:schemeClr val="bg1"/>
                </a:solidFill>
                <a:cs typeface="Arial"/>
              </a:rPr>
              <a:t>D</a:t>
            </a:r>
            <a:r>
              <a:rPr lang="it-IT" sz="2400" b="1" i="1" dirty="0" smtClean="0">
                <a:solidFill>
                  <a:schemeClr val="bg1"/>
                </a:solidFill>
                <a:cs typeface="Arial"/>
              </a:rPr>
              <a:t>isegni campionari a confronto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12948" y="1507250"/>
            <a:ext cx="772718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Numerosità campionaria della componente L ed A nel periodo 2018-2021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3236" y="3930567"/>
            <a:ext cx="748602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Numerosità campionaria della componente L ed A nel </a:t>
            </a:r>
            <a:r>
              <a:rPr lang="it-IT" dirty="0" smtClean="0"/>
              <a:t>dal 2022 in poi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002748"/>
              </p:ext>
            </p:extLst>
          </p:nvPr>
        </p:nvGraphicFramePr>
        <p:xfrm>
          <a:off x="763674" y="1994221"/>
          <a:ext cx="5982087" cy="1712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579"/>
                <a:gridCol w="1049109"/>
                <a:gridCol w="1049109"/>
                <a:gridCol w="1115645"/>
                <a:gridCol w="1115645"/>
              </a:tblGrid>
              <a:tr h="1726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AR/NAR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Componente L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Componente 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26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Comuni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Famiglie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Comuni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Famiglie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9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NAR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2.274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438.291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1.380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202.918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9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672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561.553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446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200.751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9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2.946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999.845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1.826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403.669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9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Numero 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Comuni campionati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nel </a:t>
                      </a:r>
                      <a:r>
                        <a:rPr lang="it-IT" sz="1100" dirty="0" smtClean="0">
                          <a:effectLst/>
                        </a:rPr>
                        <a:t>quadriennio 2018-2021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Tutti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5.966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.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49761"/>
              </p:ext>
            </p:extLst>
          </p:nvPr>
        </p:nvGraphicFramePr>
        <p:xfrm>
          <a:off x="763674" y="4325357"/>
          <a:ext cx="5982087" cy="1712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579"/>
                <a:gridCol w="1049109"/>
                <a:gridCol w="1049109"/>
                <a:gridCol w="1115645"/>
                <a:gridCol w="1115645"/>
              </a:tblGrid>
              <a:tr h="1726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AR/NAR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Componente L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Componente 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26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Comuni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Famiglie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Comuni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Famiglie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9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NAR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1.970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246.929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880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129.520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9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AR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457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247.497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166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72.141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9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2.427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494.426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1.046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201.661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9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Numero 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Comuni campionati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In  quattro  anni 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6.058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3.686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.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8126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Approfondimento sul piano di diffusione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77921"/>
              </p:ext>
            </p:extLst>
          </p:nvPr>
        </p:nvGraphicFramePr>
        <p:xfrm>
          <a:off x="1286189" y="1824923"/>
          <a:ext cx="6410847" cy="3030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153"/>
                <a:gridCol w="1084545"/>
                <a:gridCol w="1019998"/>
                <a:gridCol w="1019998"/>
                <a:gridCol w="1019998"/>
                <a:gridCol w="980155"/>
              </a:tblGrid>
              <a:tr h="3318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Variabile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Indici caratteristici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In Sample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Out of Sample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5221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Disegno Minimale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Disegno Intermedio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Disegno Ottimale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Stimatore Sintetico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70790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Occupati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min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3,7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3,2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1,8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11,6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8,2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3,4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14,9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12,1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5,4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Media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15,5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12,7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11,0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5,9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18,7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15,3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13,3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max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30,4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24,8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21,5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18,1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In cerca di occupazione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min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10,6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8,7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7,5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13,1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20,0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16,3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14,1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38,8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25,9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21,2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58,0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Media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26,5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21,6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18,7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80,2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0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32,3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26,4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22,9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92,6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742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max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49,8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40,6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35,2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778,1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061084" y="964679"/>
            <a:ext cx="709817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Principali </a:t>
            </a:r>
            <a:r>
              <a:rPr lang="it-IT" sz="1400" dirty="0"/>
              <a:t>indici della distribuzione dei CV a livello comunale per </a:t>
            </a:r>
            <a:r>
              <a:rPr lang="it-IT" sz="1400" dirty="0" smtClean="0"/>
              <a:t>i diversi per </a:t>
            </a:r>
            <a:r>
              <a:rPr lang="it-IT" sz="1400" dirty="0"/>
              <a:t>i comuni inclusi nel campione, e per lo stimatore sintetico utilizzato per i comuni non inclusi nel campione nel campione annuale.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30175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Strategie di stima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93336" y="1045042"/>
            <a:ext cx="785781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Ipercubi</a:t>
            </a:r>
            <a:r>
              <a:rPr lang="it-IT" dirty="0" smtClean="0"/>
              <a:t> </a:t>
            </a:r>
            <a:r>
              <a:rPr lang="it-IT" dirty="0"/>
              <a:t>formati dall’incrocio di variabili a </a:t>
            </a:r>
            <a:r>
              <a:rPr lang="it-IT" dirty="0">
                <a:solidFill>
                  <a:srgbClr val="C00000"/>
                </a:solidFill>
              </a:rPr>
              <a:t>sostituibilità totale</a:t>
            </a:r>
            <a:r>
              <a:rPr lang="it-IT" dirty="0"/>
              <a:t>, mediante le informazioni desumibili annualmente dal SIR, è possibile, ovviamente, pensare di garantire una loro produzione a cadenza annuale. </a:t>
            </a:r>
            <a:endParaRPr lang="it-IT" dirty="0" smtClean="0"/>
          </a:p>
          <a:p>
            <a:pPr>
              <a:spcBef>
                <a:spcPts val="600"/>
              </a:spcBef>
            </a:pPr>
            <a:r>
              <a:rPr lang="it-IT" dirty="0" smtClean="0"/>
              <a:t>Relativamente </a:t>
            </a:r>
            <a:r>
              <a:rPr lang="it-IT" dirty="0"/>
              <a:t>ai rimanenti </a:t>
            </a:r>
            <a:r>
              <a:rPr lang="it-IT" dirty="0" err="1" smtClean="0"/>
              <a:t>ipercubi</a:t>
            </a:r>
            <a:r>
              <a:rPr lang="it-IT" dirty="0" smtClean="0"/>
              <a:t>, livello di attendibilità: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84738" y="2431732"/>
            <a:ext cx="74757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it-IT" i="1" dirty="0" smtClean="0">
                <a:solidFill>
                  <a:srgbClr val="C00000"/>
                </a:solidFill>
              </a:rPr>
              <a:t>medio-alta</a:t>
            </a:r>
            <a:r>
              <a:rPr lang="it-IT" dirty="0" smtClean="0"/>
              <a:t> </a:t>
            </a:r>
            <a:r>
              <a:rPr lang="it-IT" dirty="0"/>
              <a:t>si indica una stima prodotta mediante uno stimatore </a:t>
            </a:r>
            <a:r>
              <a:rPr lang="it-IT" dirty="0" smtClean="0"/>
              <a:t>il </a:t>
            </a:r>
            <a:r>
              <a:rPr lang="it-IT" dirty="0"/>
              <a:t>cui errore </a:t>
            </a:r>
            <a:r>
              <a:rPr lang="it-IT" dirty="0" smtClean="0"/>
              <a:t>– </a:t>
            </a:r>
            <a:r>
              <a:rPr lang="it-IT" dirty="0"/>
              <a:t>espresso, ad esempio, in termini di Coefficiente di Variazione (CV) – non superi un predefinito </a:t>
            </a:r>
            <a:r>
              <a:rPr lang="it-IT" dirty="0">
                <a:solidFill>
                  <a:srgbClr val="C00000"/>
                </a:solidFill>
              </a:rPr>
              <a:t>valore soglia </a:t>
            </a:r>
            <a:r>
              <a:rPr lang="it-IT" dirty="0"/>
              <a:t>molto stringente, ad esempio, un CV inferiore o uguale al 16.5</a:t>
            </a:r>
            <a:r>
              <a:rPr lang="it-IT" dirty="0" smtClean="0"/>
              <a:t>%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it-IT" i="1" dirty="0" smtClean="0">
                <a:solidFill>
                  <a:srgbClr val="C00000"/>
                </a:solidFill>
              </a:rPr>
              <a:t>accettabile</a:t>
            </a:r>
            <a:r>
              <a:rPr lang="it-IT" dirty="0"/>
              <a:t>, si può indicare alternativamente una stima prodotta mediante uno stimatore: </a:t>
            </a:r>
            <a:r>
              <a:rPr lang="it-IT" dirty="0">
                <a:solidFill>
                  <a:srgbClr val="C00000"/>
                </a:solidFill>
              </a:rPr>
              <a:t>diretto</a:t>
            </a:r>
            <a:r>
              <a:rPr lang="it-IT" dirty="0"/>
              <a:t>, il cui errore campionario non superi un valore soglia ritenuto più lasco rispetto a quello del precedente punto, ossia, ad esempio, un CV compreso tra 16.5% e 25%; </a:t>
            </a:r>
            <a:endParaRPr lang="it-IT" dirty="0" smtClean="0"/>
          </a:p>
          <a:p>
            <a:pPr marL="342900" lvl="0" indent="-342900">
              <a:buFontTx/>
              <a:buChar char="-"/>
            </a:pPr>
            <a:r>
              <a:rPr lang="it-IT" dirty="0" smtClean="0">
                <a:solidFill>
                  <a:srgbClr val="C00000"/>
                </a:solidFill>
              </a:rPr>
              <a:t>indiretto</a:t>
            </a:r>
            <a:r>
              <a:rPr lang="it-IT" dirty="0" smtClean="0"/>
              <a:t> </a:t>
            </a:r>
            <a:r>
              <a:rPr lang="it-IT" dirty="0"/>
              <a:t>model-</a:t>
            </a:r>
            <a:r>
              <a:rPr lang="it-IT" dirty="0" err="1"/>
              <a:t>based</a:t>
            </a:r>
            <a:r>
              <a:rPr lang="it-IT" dirty="0"/>
              <a:t>, corretto sotto il modello ipotizzato ed </a:t>
            </a:r>
            <a:r>
              <a:rPr lang="it-IT" dirty="0" smtClean="0"/>
              <a:t>efficiente, in </a:t>
            </a:r>
            <a:r>
              <a:rPr lang="it-IT" dirty="0"/>
              <a:t>termini di variabilità sotto il </a:t>
            </a:r>
            <a:r>
              <a:rPr lang="it-IT" dirty="0" smtClean="0"/>
              <a:t>modello</a:t>
            </a:r>
          </a:p>
          <a:p>
            <a:pPr lvl="0"/>
            <a:endParaRPr lang="it-IT" dirty="0" smtClean="0"/>
          </a:p>
          <a:p>
            <a:pPr lvl="0"/>
            <a:r>
              <a:rPr lang="it-IT" u="sng" dirty="0" smtClean="0">
                <a:solidFill>
                  <a:srgbClr val="C00000"/>
                </a:solidFill>
              </a:rPr>
              <a:t>Attenta </a:t>
            </a:r>
            <a:r>
              <a:rPr lang="it-IT" u="sng" dirty="0">
                <a:solidFill>
                  <a:srgbClr val="C00000"/>
                </a:solidFill>
              </a:rPr>
              <a:t>verifica empirica sui dati di indagine e fonti esterne sulla validità dei risultati prodotti attraverso il modello </a:t>
            </a:r>
            <a:r>
              <a:rPr lang="it-IT" u="sng" dirty="0" smtClean="0">
                <a:solidFill>
                  <a:srgbClr val="C00000"/>
                </a:solidFill>
              </a:rPr>
              <a:t>ipotizzato.  </a:t>
            </a:r>
            <a:endParaRPr lang="it-IT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817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663015" y="1187341"/>
            <a:ext cx="8082917" cy="161044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800" b="1" dirty="0" smtClean="0">
                <a:solidFill>
                  <a:schemeClr val="bg1"/>
                </a:solidFill>
                <a:cs typeface="Arial"/>
              </a:rPr>
              <a:t>Il piano </a:t>
            </a:r>
            <a:r>
              <a:rPr lang="it-IT" sz="2800" b="1" dirty="0" smtClean="0">
                <a:solidFill>
                  <a:schemeClr val="bg1"/>
                </a:solidFill>
                <a:cs typeface="Arial"/>
              </a:rPr>
              <a:t>di diffusione</a:t>
            </a:r>
            <a:endParaRPr lang="it-IT" sz="28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6533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Il piano di diffusione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1195756" y="1035127"/>
            <a:ext cx="726477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Tendere ad una sintesi </a:t>
            </a:r>
            <a:r>
              <a:rPr lang="it-IT" dirty="0"/>
              <a:t>in grado di coniugare </a:t>
            </a:r>
            <a:r>
              <a:rPr lang="it-IT" dirty="0" smtClean="0"/>
              <a:t>l’estrema </a:t>
            </a:r>
            <a:r>
              <a:rPr lang="it-IT" dirty="0"/>
              <a:t>ricchezza informativa delle </a:t>
            </a:r>
            <a:r>
              <a:rPr lang="it-IT" dirty="0" smtClean="0"/>
              <a:t>IS, </a:t>
            </a:r>
            <a:r>
              <a:rPr lang="it-IT" dirty="0"/>
              <a:t>ottenuta con cadenza </a:t>
            </a:r>
            <a:r>
              <a:rPr lang="it-IT" dirty="0" smtClean="0"/>
              <a:t>annuale, vs gli </a:t>
            </a:r>
            <a:r>
              <a:rPr lang="it-IT" dirty="0"/>
              <a:t>estremi livelli di dettaglio </a:t>
            </a:r>
            <a:r>
              <a:rPr lang="it-IT" i="1" dirty="0"/>
              <a:t>territoriali</a:t>
            </a:r>
            <a:r>
              <a:rPr lang="it-IT" dirty="0"/>
              <a:t> e </a:t>
            </a:r>
            <a:r>
              <a:rPr lang="it-IT" i="1" dirty="0"/>
              <a:t>strutturali</a:t>
            </a:r>
            <a:r>
              <a:rPr lang="it-IT" dirty="0"/>
              <a:t> garantiti tradizionalmente dal censimento, a cadenza </a:t>
            </a:r>
            <a:r>
              <a:rPr lang="it-IT" dirty="0" smtClean="0"/>
              <a:t>decennale</a:t>
            </a:r>
            <a:r>
              <a:rPr lang="it-IT" dirty="0"/>
              <a:t>, </a:t>
            </a:r>
            <a:r>
              <a:rPr lang="it-IT" dirty="0" smtClean="0"/>
              <a:t>relativi</a:t>
            </a:r>
            <a:r>
              <a:rPr lang="it-IT" dirty="0"/>
              <a:t>, tuttavia, </a:t>
            </a:r>
            <a:r>
              <a:rPr lang="it-IT" dirty="0" smtClean="0"/>
              <a:t>ad </a:t>
            </a:r>
            <a:r>
              <a:rPr lang="it-IT" dirty="0"/>
              <a:t>un insieme relativamente ristretto di variabili strutturali di natura demografica, sociale ed economica.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225898" y="3344990"/>
            <a:ext cx="695346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di diffusione censuario è legato sia ad esigenze informative europee </a:t>
            </a:r>
            <a:r>
              <a:rPr lang="it-IT" dirty="0" smtClean="0"/>
              <a:t>(regolamenti) finalizzate </a:t>
            </a:r>
            <a:r>
              <a:rPr lang="it-IT" dirty="0"/>
              <a:t>alla comparazione tra i Paesi UE che a specifici interessi nazionali.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4382405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7504" y="260648"/>
            <a:ext cx="8208912" cy="64807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0" marR="0" lvl="1" indent="0" defTabSz="14351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0" algn="l"/>
              </a:tabLst>
              <a:defRPr/>
            </a:pPr>
            <a:r>
              <a:rPr lang="it-IT" sz="2200" kern="1200" dirty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I Regolamenti Europei </a:t>
            </a:r>
            <a:r>
              <a:rPr lang="it-IT" sz="22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del Censimento della popolazione e delle abitazioni per </a:t>
            </a:r>
            <a:r>
              <a:rPr lang="it-IT" sz="2200" kern="1200" dirty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il 2021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13065" y="1268760"/>
            <a:ext cx="75819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Regolamento Quadro  </a:t>
            </a:r>
            <a:r>
              <a:rPr lang="it-IT" b="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(</a:t>
            </a:r>
            <a:r>
              <a:rPr lang="it-IT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n</a:t>
            </a:r>
            <a:r>
              <a:rPr lang="it-IT" dirty="0">
                <a:solidFill>
                  <a:srgbClr val="C00000"/>
                </a:solidFill>
                <a:latin typeface="Arial Rounded MT Bold" panose="020F0704030504030204" pitchFamily="34" charset="0"/>
              </a:rPr>
              <a:t>.</a:t>
            </a:r>
            <a:r>
              <a:rPr lang="it-IT" b="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it-IT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763 </a:t>
            </a:r>
            <a:r>
              <a:rPr lang="it-IT" dirty="0">
                <a:solidFill>
                  <a:srgbClr val="C00000"/>
                </a:solidFill>
                <a:latin typeface="Arial Rounded MT Bold" panose="020F0704030504030204" pitchFamily="34" charset="0"/>
              </a:rPr>
              <a:t>del </a:t>
            </a:r>
            <a:r>
              <a:rPr lang="it-IT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2008</a:t>
            </a:r>
            <a:r>
              <a:rPr lang="it-IT" b="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): </a:t>
            </a:r>
            <a:endParaRPr lang="it-IT" b="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266700" indent="-266700">
              <a:spcBef>
                <a:spcPct val="50000"/>
              </a:spcBef>
              <a:buClr>
                <a:srgbClr val="990000"/>
              </a:buClr>
              <a:buFont typeface="Wingdings" pitchFamily="2" charset="2"/>
              <a:buChar char="Ø"/>
            </a:pPr>
            <a:r>
              <a:rPr lang="it-IT" dirty="0">
                <a:latin typeface="Arial Rounded MT Bold" panose="020F0704030504030204" pitchFamily="34" charset="0"/>
              </a:rPr>
              <a:t>ciascuno Stato membro deve rendere disponibile ad </a:t>
            </a:r>
            <a:r>
              <a:rPr lang="it-IT" dirty="0" err="1">
                <a:latin typeface="Arial Rounded MT Bold" panose="020F0704030504030204" pitchFamily="34" charset="0"/>
              </a:rPr>
              <a:t>Eurostat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smtClean="0">
                <a:latin typeface="Arial Rounded MT Bold" panose="020F0704030504030204" pitchFamily="34" charset="0"/>
              </a:rPr>
              <a:t>i dati del censimento entro </a:t>
            </a:r>
            <a:r>
              <a:rPr lang="it-IT" dirty="0">
                <a:latin typeface="Arial Rounded MT Bold" panose="020F0704030504030204" pitchFamily="34" charset="0"/>
              </a:rPr>
              <a:t>27 mesi dalla fine dell’anno di riferimento della </a:t>
            </a:r>
            <a:r>
              <a:rPr lang="it-IT" dirty="0" smtClean="0">
                <a:latin typeface="Arial Rounded MT Bold" panose="020F0704030504030204" pitchFamily="34" charset="0"/>
              </a:rPr>
              <a:t>rilevazione (31 marzo 2024);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66700" indent="-266700">
              <a:spcBef>
                <a:spcPct val="50000"/>
              </a:spcBef>
              <a:buClr>
                <a:srgbClr val="990000"/>
              </a:buClr>
              <a:buFont typeface="Wingdings" pitchFamily="2" charset="2"/>
              <a:buChar char="Ø"/>
            </a:pPr>
            <a:r>
              <a:rPr lang="it-IT" dirty="0" smtClean="0">
                <a:latin typeface="Arial Rounded MT Bold" panose="020F0704030504030204" pitchFamily="34" charset="0"/>
              </a:rPr>
              <a:t>in </a:t>
            </a:r>
            <a:r>
              <a:rPr lang="it-IT" dirty="0">
                <a:latin typeface="Arial Rounded MT Bold" panose="020F0704030504030204" pitchFamily="34" charset="0"/>
              </a:rPr>
              <a:t>allegato </a:t>
            </a:r>
            <a:r>
              <a:rPr lang="it-IT" dirty="0" smtClean="0">
                <a:latin typeface="Arial Rounded MT Bold" panose="020F0704030504030204" pitchFamily="34" charset="0"/>
              </a:rPr>
              <a:t>contiene l’elenco </a:t>
            </a:r>
            <a:r>
              <a:rPr lang="it-IT" dirty="0">
                <a:latin typeface="Arial Rounded MT Bold" panose="020F0704030504030204" pitchFamily="34" charset="0"/>
              </a:rPr>
              <a:t>delle variabili </a:t>
            </a:r>
            <a:r>
              <a:rPr lang="it-IT" dirty="0" smtClean="0">
                <a:latin typeface="Arial Rounded MT Bold" panose="020F0704030504030204" pitchFamily="34" charset="0"/>
              </a:rPr>
              <a:t>(</a:t>
            </a:r>
            <a:r>
              <a:rPr lang="it-IT" i="1" dirty="0" smtClean="0">
                <a:latin typeface="Arial Rounded MT Bold" panose="020F0704030504030204" pitchFamily="34" charset="0"/>
              </a:rPr>
              <a:t>core </a:t>
            </a:r>
            <a:r>
              <a:rPr lang="it-IT" i="1" dirty="0" err="1" smtClean="0">
                <a:latin typeface="Arial Rounded MT Bold" panose="020F0704030504030204" pitchFamily="34" charset="0"/>
              </a:rPr>
              <a:t>topics</a:t>
            </a:r>
            <a:r>
              <a:rPr lang="it-IT" dirty="0" smtClean="0">
                <a:latin typeface="Arial Rounded MT Bold" panose="020F0704030504030204" pitchFamily="34" charset="0"/>
              </a:rPr>
              <a:t>) da </a:t>
            </a:r>
            <a:r>
              <a:rPr lang="it-IT" dirty="0">
                <a:latin typeface="Arial Rounded MT Bold" panose="020F0704030504030204" pitchFamily="34" charset="0"/>
              </a:rPr>
              <a:t>fornire </a:t>
            </a:r>
            <a:r>
              <a:rPr lang="it-IT" dirty="0" smtClean="0">
                <a:latin typeface="Arial Rounded MT Bold" panose="020F0704030504030204" pitchFamily="34" charset="0"/>
              </a:rPr>
              <a:t>obbligatoriamente.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13065" y="3573016"/>
            <a:ext cx="8038715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>
                <a:solidFill>
                  <a:srgbClr val="C00000"/>
                </a:solidFill>
                <a:latin typeface="Arial Rounded MT Bold" panose="020F0704030504030204" pitchFamily="34" charset="0"/>
              </a:rPr>
              <a:t>3 Regolamenti di attuazione</a:t>
            </a:r>
          </a:p>
          <a:p>
            <a:pPr marL="285750" indent="-285750">
              <a:spcBef>
                <a:spcPct val="500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latin typeface="Arial Rounded MT Bold" panose="020F0704030504030204" pitchFamily="34" charset="0"/>
              </a:rPr>
              <a:t>Specifiche </a:t>
            </a:r>
            <a:r>
              <a:rPr lang="it-IT" dirty="0">
                <a:latin typeface="Arial Rounded MT Bold" panose="020F0704030504030204" pitchFamily="34" charset="0"/>
              </a:rPr>
              <a:t>tecniche delle variabili e </a:t>
            </a:r>
            <a:r>
              <a:rPr lang="it-IT" dirty="0" smtClean="0">
                <a:latin typeface="Arial Rounded MT Bold" panose="020F0704030504030204" pitchFamily="34" charset="0"/>
              </a:rPr>
              <a:t>classificazioni (n</a:t>
            </a:r>
            <a:r>
              <a:rPr lang="it-IT" dirty="0">
                <a:latin typeface="Arial Rounded MT Bold" panose="020F0704030504030204" pitchFamily="34" charset="0"/>
              </a:rPr>
              <a:t>. </a:t>
            </a:r>
            <a:r>
              <a:rPr lang="it-IT" dirty="0" smtClean="0">
                <a:latin typeface="Arial Rounded MT Bold" panose="020F0704030504030204" pitchFamily="34" charset="0"/>
              </a:rPr>
              <a:t>543 del 2017)</a:t>
            </a:r>
          </a:p>
          <a:p>
            <a:pPr marL="285750" indent="-285750">
              <a:spcBef>
                <a:spcPct val="500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latin typeface="Arial Rounded MT Bold" panose="020F0704030504030204" pitchFamily="34" charset="0"/>
              </a:rPr>
              <a:t>Programma </a:t>
            </a:r>
            <a:r>
              <a:rPr lang="it-IT" dirty="0">
                <a:latin typeface="Arial Rounded MT Bold" panose="020F0704030504030204" pitchFamily="34" charset="0"/>
              </a:rPr>
              <a:t>dei dati statistici e dei </a:t>
            </a:r>
            <a:r>
              <a:rPr lang="it-IT" dirty="0" smtClean="0">
                <a:latin typeface="Arial Rounded MT Bold" panose="020F0704030504030204" pitchFamily="34" charset="0"/>
              </a:rPr>
              <a:t>metadati (</a:t>
            </a:r>
            <a:r>
              <a:rPr lang="it-IT" dirty="0" err="1" smtClean="0">
                <a:latin typeface="Arial Rounded MT Bold" panose="020F0704030504030204" pitchFamily="34" charset="0"/>
              </a:rPr>
              <a:t>ipercubi</a:t>
            </a:r>
            <a:r>
              <a:rPr lang="it-IT" dirty="0" smtClean="0">
                <a:latin typeface="Arial Rounded MT Bold" panose="020F0704030504030204" pitchFamily="34" charset="0"/>
              </a:rPr>
              <a:t> di diffusione) (n. 712 </a:t>
            </a:r>
            <a:r>
              <a:rPr lang="it-IT" dirty="0">
                <a:latin typeface="Arial Rounded MT Bold" panose="020F0704030504030204" pitchFamily="34" charset="0"/>
              </a:rPr>
              <a:t>del </a:t>
            </a:r>
            <a:r>
              <a:rPr lang="it-IT" dirty="0" smtClean="0">
                <a:latin typeface="Arial Rounded MT Bold" panose="020F0704030504030204" pitchFamily="34" charset="0"/>
              </a:rPr>
              <a:t>2017)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dirty="0" err="1">
                <a:latin typeface="Arial Rounded MT Bold" panose="020F0704030504030204" pitchFamily="34" charset="0"/>
              </a:rPr>
              <a:t>Quality</a:t>
            </a:r>
            <a:r>
              <a:rPr lang="it-IT" dirty="0">
                <a:latin typeface="Arial Rounded MT Bold" panose="020F0704030504030204" pitchFamily="34" charset="0"/>
              </a:rPr>
              <a:t> report </a:t>
            </a:r>
            <a:r>
              <a:rPr lang="it-IT" dirty="0" smtClean="0">
                <a:latin typeface="Arial Rounded MT Bold" panose="020F0704030504030204" pitchFamily="34" charset="0"/>
              </a:rPr>
              <a:t> (in fase di pubblicazione)</a:t>
            </a:r>
            <a:endParaRPr lang="it-IT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277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663015" y="1187341"/>
            <a:ext cx="8082917" cy="161044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3600" b="1" dirty="0">
                <a:solidFill>
                  <a:schemeClr val="bg1"/>
                </a:solidFill>
                <a:cs typeface="Arial"/>
              </a:rPr>
              <a:t>Il Sistema integrato censimento permanente e indagini </a:t>
            </a:r>
            <a:r>
              <a:rPr lang="it-IT" sz="3600" b="1" dirty="0" smtClean="0">
                <a:solidFill>
                  <a:schemeClr val="bg1"/>
                </a:solidFill>
                <a:cs typeface="Arial"/>
              </a:rPr>
              <a:t>sociali a supporto del SIR    </a:t>
            </a:r>
            <a:endParaRPr lang="it-IT" sz="36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3490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89" y="2306598"/>
            <a:ext cx="8671643" cy="2274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7504" y="980728"/>
            <a:ext cx="871296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990000"/>
              </a:buClr>
            </a:pPr>
            <a:r>
              <a:rPr lang="it-IT" sz="1600" dirty="0" smtClean="0">
                <a:latin typeface="Arial Rounded MT Bold" panose="020F0704030504030204" pitchFamily="34" charset="0"/>
              </a:rPr>
              <a:t>Rispetto al 2011:</a:t>
            </a:r>
          </a:p>
          <a:p>
            <a:pPr marL="266700" indent="-266700"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Ø"/>
            </a:pPr>
            <a:r>
              <a:rPr lang="it-IT" sz="1600" dirty="0" smtClean="0">
                <a:latin typeface="Arial Rounded MT Bold" panose="020F0704030504030204" pitchFamily="34" charset="0"/>
              </a:rPr>
              <a:t> è sensibilmente diminuito il numero di </a:t>
            </a:r>
            <a:r>
              <a:rPr lang="it-IT" sz="1600" dirty="0" err="1" smtClean="0">
                <a:latin typeface="Arial Rounded MT Bold" panose="020F0704030504030204" pitchFamily="34" charset="0"/>
              </a:rPr>
              <a:t>ipercubi</a:t>
            </a:r>
            <a:r>
              <a:rPr lang="it-IT" sz="1600" dirty="0" smtClean="0">
                <a:latin typeface="Arial Rounded MT Bold" panose="020F0704030504030204" pitchFamily="34" charset="0"/>
              </a:rPr>
              <a:t> da produrre;</a:t>
            </a:r>
          </a:p>
          <a:p>
            <a:pPr marL="266700" indent="-266700"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Ø"/>
            </a:pPr>
            <a:r>
              <a:rPr lang="it-IT" sz="1600" dirty="0" smtClean="0">
                <a:latin typeface="Arial Rounded MT Bold" panose="020F0704030504030204" pitchFamily="34" charset="0"/>
              </a:rPr>
              <a:t>laddove </a:t>
            </a:r>
            <a:r>
              <a:rPr lang="it-IT" sz="1600" dirty="0">
                <a:latin typeface="Arial Rounded MT Bold" panose="020F0704030504030204" pitchFamily="34" charset="0"/>
              </a:rPr>
              <a:t>possibile gli incroci sono stati semplificati (meno variabili o classificazioni più aggregate</a:t>
            </a:r>
            <a:r>
              <a:rPr lang="it-IT" sz="1600" dirty="0" smtClean="0">
                <a:latin typeface="Arial Rounded MT Bold" panose="020F0704030504030204" pitchFamily="34" charset="0"/>
              </a:rPr>
              <a:t>).</a:t>
            </a:r>
            <a:endParaRPr lang="it-IT" sz="1600" dirty="0">
              <a:latin typeface="Arial Rounded MT Bold" panose="020F0704030504030204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7505" y="4750985"/>
            <a:ext cx="87129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spcBef>
                <a:spcPct val="50000"/>
              </a:spcBef>
              <a:buClr>
                <a:srgbClr val="990000"/>
              </a:buClr>
              <a:buFont typeface="Wingdings" pitchFamily="2" charset="2"/>
              <a:buChar char="Ø"/>
            </a:pPr>
            <a:r>
              <a:rPr lang="it-IT" dirty="0" smtClean="0">
                <a:latin typeface="Arial Rounded MT Bold" panose="020F0704030504030204" pitchFamily="34" charset="0"/>
              </a:rPr>
              <a:t>Novità 2021 - </a:t>
            </a:r>
            <a:r>
              <a:rPr lang="it-IT" dirty="0" smtClean="0">
                <a:solidFill>
                  <a:srgbClr val="CC0000"/>
                </a:solidFill>
                <a:latin typeface="Arial Rounded MT Bold" panose="020F0704030504030204" pitchFamily="34" charset="0"/>
              </a:rPr>
              <a:t>dati da produrre anche </a:t>
            </a:r>
            <a:r>
              <a:rPr lang="it-IT" dirty="0">
                <a:solidFill>
                  <a:srgbClr val="CC0000"/>
                </a:solidFill>
                <a:latin typeface="Arial Rounded MT Bold" panose="020F0704030504030204" pitchFamily="34" charset="0"/>
              </a:rPr>
              <a:t>per </a:t>
            </a:r>
            <a:r>
              <a:rPr lang="it-IT" dirty="0" smtClean="0">
                <a:solidFill>
                  <a:srgbClr val="CC0000"/>
                </a:solidFill>
                <a:latin typeface="Arial Rounded MT Bold" panose="020F0704030504030204" pitchFamily="34" charset="0"/>
              </a:rPr>
              <a:t>griglie di territorio da </a:t>
            </a:r>
            <a:r>
              <a:rPr lang="it-IT" dirty="0">
                <a:solidFill>
                  <a:srgbClr val="CC0000"/>
                </a:solidFill>
                <a:latin typeface="Arial Rounded MT Bold" panose="020F0704030504030204" pitchFamily="34" charset="0"/>
              </a:rPr>
              <a:t>1 </a:t>
            </a:r>
            <a:r>
              <a:rPr lang="it-IT" dirty="0" smtClean="0">
                <a:solidFill>
                  <a:srgbClr val="CC0000"/>
                </a:solidFill>
                <a:latin typeface="Arial Rounded MT Bold" panose="020F0704030504030204" pitchFamily="34" charset="0"/>
              </a:rPr>
              <a:t>km</a:t>
            </a:r>
            <a:r>
              <a:rPr lang="it-IT" baseline="30000" dirty="0" smtClean="0">
                <a:solidFill>
                  <a:srgbClr val="CC0000"/>
                </a:solidFill>
                <a:latin typeface="Arial Rounded MT Bold" panose="020F0704030504030204" pitchFamily="34" charset="0"/>
              </a:rPr>
              <a:t>2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081472" y="5120317"/>
            <a:ext cx="662473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990000"/>
              </a:buClr>
            </a:pPr>
            <a:r>
              <a:rPr lang="en-US" sz="1400" dirty="0" err="1">
                <a:latin typeface="Arial Rounded MT Bold" panose="020F0704030504030204" pitchFamily="34" charset="0"/>
              </a:rPr>
              <a:t>Popolazione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totale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Maschi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Femmine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Minori</a:t>
            </a:r>
            <a:r>
              <a:rPr lang="en-US" sz="1400" dirty="0">
                <a:latin typeface="Arial Rounded MT Bold" panose="020F0704030504030204" pitchFamily="34" charset="0"/>
              </a:rPr>
              <a:t> di 15 </a:t>
            </a:r>
            <a:r>
              <a:rPr lang="en-US" sz="1400" dirty="0" err="1">
                <a:latin typeface="Arial Rounded MT Bold" panose="020F0704030504030204" pitchFamily="34" charset="0"/>
              </a:rPr>
              <a:t>anni</a:t>
            </a:r>
            <a:r>
              <a:rPr lang="en-US" sz="1400" dirty="0">
                <a:latin typeface="Arial Rounded MT Bold" panose="020F0704030504030204" pitchFamily="34" charset="0"/>
              </a:rPr>
              <a:t>, 15-64 </a:t>
            </a:r>
            <a:r>
              <a:rPr lang="en-US" sz="1400" dirty="0" err="1">
                <a:latin typeface="Arial Rounded MT Bold" panose="020F0704030504030204" pitchFamily="34" charset="0"/>
              </a:rPr>
              <a:t>anni</a:t>
            </a:r>
            <a:r>
              <a:rPr lang="en-US" sz="1400" dirty="0">
                <a:latin typeface="Arial Rounded MT Bold" panose="020F0704030504030204" pitchFamily="34" charset="0"/>
              </a:rPr>
              <a:t>, Con </a:t>
            </a:r>
            <a:r>
              <a:rPr lang="en-US" sz="1400" dirty="0" err="1">
                <a:latin typeface="Arial Rounded MT Bold" panose="020F0704030504030204" pitchFamily="34" charset="0"/>
              </a:rPr>
              <a:t>più</a:t>
            </a:r>
            <a:r>
              <a:rPr lang="en-US" sz="1400" dirty="0">
                <a:latin typeface="Arial Rounded MT Bold" panose="020F0704030504030204" pitchFamily="34" charset="0"/>
              </a:rPr>
              <a:t> di 65 </a:t>
            </a:r>
            <a:r>
              <a:rPr lang="en-US" sz="1400" dirty="0" err="1">
                <a:latin typeface="Arial Rounded MT Bold" panose="020F0704030504030204" pitchFamily="34" charset="0"/>
              </a:rPr>
              <a:t>anni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Occupati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Luogo</a:t>
            </a:r>
            <a:r>
              <a:rPr lang="en-US" sz="1400" dirty="0">
                <a:latin typeface="Arial Rounded MT Bold" panose="020F0704030504030204" pitchFamily="34" charset="0"/>
              </a:rPr>
              <a:t> di </a:t>
            </a:r>
            <a:r>
              <a:rPr lang="en-US" sz="1400" dirty="0" err="1">
                <a:latin typeface="Arial Rounded MT Bold" panose="020F0704030504030204" pitchFamily="34" charset="0"/>
              </a:rPr>
              <a:t>nascita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nel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Paese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Luogo</a:t>
            </a:r>
            <a:r>
              <a:rPr lang="en-US" sz="1400" dirty="0">
                <a:latin typeface="Arial Rounded MT Bold" panose="020F0704030504030204" pitchFamily="34" charset="0"/>
              </a:rPr>
              <a:t> di </a:t>
            </a:r>
            <a:r>
              <a:rPr lang="en-US" sz="1400" dirty="0" err="1">
                <a:latin typeface="Arial Rounded MT Bold" panose="020F0704030504030204" pitchFamily="34" charset="0"/>
              </a:rPr>
              <a:t>nascita</a:t>
            </a:r>
            <a:r>
              <a:rPr lang="en-US" sz="1400" dirty="0">
                <a:latin typeface="Arial Rounded MT Bold" panose="020F0704030504030204" pitchFamily="34" charset="0"/>
              </a:rPr>
              <a:t> in un </a:t>
            </a:r>
            <a:r>
              <a:rPr lang="en-US" sz="1400" dirty="0" err="1">
                <a:latin typeface="Arial Rounded MT Bold" panose="020F0704030504030204" pitchFamily="34" charset="0"/>
              </a:rPr>
              <a:t>altro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Paese</a:t>
            </a:r>
            <a:r>
              <a:rPr lang="en-US" sz="1400" dirty="0">
                <a:latin typeface="Arial Rounded MT Bold" panose="020F0704030504030204" pitchFamily="34" charset="0"/>
              </a:rPr>
              <a:t> UE, </a:t>
            </a:r>
            <a:r>
              <a:rPr lang="en-US" sz="1400" dirty="0" err="1">
                <a:latin typeface="Arial Rounded MT Bold" panose="020F0704030504030204" pitchFamily="34" charset="0"/>
              </a:rPr>
              <a:t>Luogo</a:t>
            </a:r>
            <a:r>
              <a:rPr lang="en-US" sz="1400" dirty="0">
                <a:latin typeface="Arial Rounded MT Bold" panose="020F0704030504030204" pitchFamily="34" charset="0"/>
              </a:rPr>
              <a:t> di </a:t>
            </a:r>
            <a:r>
              <a:rPr lang="en-US" sz="1400" dirty="0" err="1">
                <a:latin typeface="Arial Rounded MT Bold" panose="020F0704030504030204" pitchFamily="34" charset="0"/>
              </a:rPr>
              <a:t>nascita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fuori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dall’UE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Dimora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abituale</a:t>
            </a:r>
            <a:r>
              <a:rPr lang="en-US" sz="1400" dirty="0">
                <a:latin typeface="Arial Rounded MT Bold" panose="020F0704030504030204" pitchFamily="34" charset="0"/>
              </a:rPr>
              <a:t> un anno prima </a:t>
            </a:r>
            <a:r>
              <a:rPr lang="en-US" sz="1400" dirty="0" err="1">
                <a:latin typeface="Arial Rounded MT Bold" panose="020F0704030504030204" pitchFamily="34" charset="0"/>
              </a:rPr>
              <a:t>invariata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Dimora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abituale</a:t>
            </a:r>
            <a:r>
              <a:rPr lang="en-US" sz="1400" dirty="0">
                <a:latin typeface="Arial Rounded MT Bold" panose="020F0704030504030204" pitchFamily="34" charset="0"/>
              </a:rPr>
              <a:t> un anno prima </a:t>
            </a:r>
            <a:r>
              <a:rPr lang="en-US" sz="1400" dirty="0" err="1">
                <a:latin typeface="Arial Rounded MT Bold" panose="020F0704030504030204" pitchFamily="34" charset="0"/>
              </a:rPr>
              <a:t>nel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Paese</a:t>
            </a:r>
            <a:r>
              <a:rPr lang="en-US" sz="1400" dirty="0">
                <a:latin typeface="Arial Rounded MT Bold" panose="020F0704030504030204" pitchFamily="34" charset="0"/>
              </a:rPr>
              <a:t>, </a:t>
            </a:r>
            <a:r>
              <a:rPr lang="en-US" sz="1400" dirty="0" err="1">
                <a:latin typeface="Arial Rounded MT Bold" panose="020F0704030504030204" pitchFamily="34" charset="0"/>
              </a:rPr>
              <a:t>Dimora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abituale</a:t>
            </a:r>
            <a:r>
              <a:rPr lang="en-US" sz="1400" dirty="0">
                <a:latin typeface="Arial Rounded MT Bold" panose="020F0704030504030204" pitchFamily="34" charset="0"/>
              </a:rPr>
              <a:t> un anno prima </a:t>
            </a:r>
            <a:r>
              <a:rPr lang="en-US" sz="1400" dirty="0" err="1">
                <a:latin typeface="Arial Rounded MT Bold" panose="020F0704030504030204" pitchFamily="34" charset="0"/>
              </a:rPr>
              <a:t>fuori</a:t>
            </a:r>
            <a:r>
              <a:rPr lang="en-US" sz="1400" dirty="0">
                <a:latin typeface="Arial Rounded MT Bold" panose="020F0704030504030204" pitchFamily="34" charset="0"/>
              </a:rPr>
              <a:t> dal </a:t>
            </a:r>
            <a:r>
              <a:rPr lang="en-US" sz="1400" dirty="0" err="1">
                <a:latin typeface="Arial Rounded MT Bold" panose="020F0704030504030204" pitchFamily="34" charset="0"/>
              </a:rPr>
              <a:t>Paese</a:t>
            </a:r>
            <a:endParaRPr lang="it-IT" sz="1400" dirty="0">
              <a:latin typeface="Arial Rounded MT Bold" panose="020F0704030504030204" pitchFamily="34" charset="0"/>
            </a:endParaRPr>
          </a:p>
        </p:txBody>
      </p:sp>
      <p:sp>
        <p:nvSpPr>
          <p:cNvPr id="15" name="Titolo 1"/>
          <p:cNvSpPr>
            <a:spLocks noGrp="1"/>
          </p:cNvSpPr>
          <p:nvPr>
            <p:ph type="ctrTitle" idx="4294967295"/>
          </p:nvPr>
        </p:nvSpPr>
        <p:spPr>
          <a:xfrm>
            <a:off x="107504" y="260648"/>
            <a:ext cx="8208912" cy="64807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0" marR="0" lvl="1" indent="0" defTabSz="14351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0" algn="l"/>
              </a:tabLst>
              <a:defRPr/>
            </a:pPr>
            <a:r>
              <a:rPr lang="it-IT" sz="22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Il piano di diffusione europeo </a:t>
            </a:r>
            <a:endParaRPr lang="it-IT" sz="2200" kern="1200" dirty="0">
              <a:solidFill>
                <a:prstClr val="white"/>
              </a:solidFill>
              <a:latin typeface="+mj-lt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0304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07504" y="1052736"/>
            <a:ext cx="8856984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Nel corso del 2016 è stata effettuata </a:t>
            </a:r>
            <a:r>
              <a:rPr lang="it-IT" b="1" dirty="0" smtClean="0"/>
              <a:t>una lettura critica </a:t>
            </a:r>
            <a:r>
              <a:rPr lang="it-IT" dirty="0" smtClean="0"/>
              <a:t>del piano di diffusione del 2011 propedeutica alla progettazione del piano del 2021 basata prevalentemente </a:t>
            </a:r>
            <a:r>
              <a:rPr lang="it-IT" b="1" dirty="0" smtClean="0"/>
              <a:t>sull’analisi delle strategie di diffusione censuaria di altri paesi esteri</a:t>
            </a:r>
            <a:r>
              <a:rPr lang="it-IT" dirty="0" smtClean="0"/>
              <a:t> (contenuti e strumenti) e delle </a:t>
            </a:r>
            <a:r>
              <a:rPr lang="it-IT" b="1" dirty="0" smtClean="0"/>
              <a:t>richieste degli </a:t>
            </a:r>
            <a:r>
              <a:rPr lang="it-IT" b="1" dirty="0" err="1" smtClean="0"/>
              <a:t>stakeholders</a:t>
            </a:r>
            <a:r>
              <a:rPr lang="it-IT" b="1" dirty="0" smtClean="0"/>
              <a:t> </a:t>
            </a:r>
            <a:r>
              <a:rPr lang="it-IT" dirty="0" smtClean="0"/>
              <a:t>pervenute nell’intervallo intercensuario.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3378" y="5301208"/>
            <a:ext cx="885111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E’ in fase di progettazione il </a:t>
            </a:r>
            <a:r>
              <a:rPr lang="it-IT" b="1" u="sng" dirty="0" smtClean="0">
                <a:solidFill>
                  <a:srgbClr val="C00000"/>
                </a:solidFill>
              </a:rPr>
              <a:t>piano di diffusione nazionale decennale</a:t>
            </a:r>
            <a:r>
              <a:rPr lang="it-IT" dirty="0" smtClean="0"/>
              <a:t> da rendere disponibile per il 2021 (anno di riferimento).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331342" y="2708920"/>
            <a:ext cx="6415182" cy="203132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b="1" dirty="0" smtClean="0"/>
              <a:t>Aspetti da garantire: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i="1" dirty="0" smtClean="0"/>
              <a:t>aggiornamento </a:t>
            </a:r>
            <a:r>
              <a:rPr lang="it-IT" b="1" i="1" dirty="0"/>
              <a:t>delle serie storiche;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i="1" dirty="0"/>
              <a:t>garanzia di elevato dettaglio territoriale e classificatorio;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i="1" dirty="0"/>
              <a:t>produzione di dati su nuovi fenomeni non indagati in precedenza;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i="1" dirty="0"/>
              <a:t>disponibilità di informazioni sollecitate dagli </a:t>
            </a:r>
            <a:r>
              <a:rPr lang="it-IT" b="1" i="1" dirty="0" smtClean="0"/>
              <a:t>utilizzatori </a:t>
            </a:r>
            <a:r>
              <a:rPr lang="it-IT" b="1" i="1" dirty="0"/>
              <a:t>del dato censuario.</a:t>
            </a:r>
          </a:p>
        </p:txBody>
      </p:sp>
      <p:sp>
        <p:nvSpPr>
          <p:cNvPr id="10" name="Titolo 1"/>
          <p:cNvSpPr>
            <a:spLocks noGrp="1"/>
          </p:cNvSpPr>
          <p:nvPr>
            <p:ph type="ctrTitle" idx="4294967295"/>
          </p:nvPr>
        </p:nvSpPr>
        <p:spPr>
          <a:xfrm>
            <a:off x="107504" y="260648"/>
            <a:ext cx="8208912" cy="64807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0" marR="0" lvl="1" indent="0" defTabSz="14351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0" algn="l"/>
              </a:tabLst>
              <a:defRPr/>
            </a:pPr>
            <a:r>
              <a:rPr lang="it-IT" sz="22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Il piano di diffusione nazionale </a:t>
            </a:r>
            <a:r>
              <a:rPr lang="it-IT" sz="16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1</a:t>
            </a:r>
            <a:r>
              <a:rPr lang="it-IT" sz="22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 </a:t>
            </a:r>
            <a:endParaRPr lang="it-IT" sz="2200" kern="1200" dirty="0">
              <a:solidFill>
                <a:prstClr val="white"/>
              </a:solidFill>
              <a:latin typeface="+mj-lt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8068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251520" y="3356992"/>
            <a:ext cx="857610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</a:t>
            </a:r>
            <a:r>
              <a:rPr lang="it-IT" dirty="0" smtClean="0"/>
              <a:t>ono in fase di progettazione:</a:t>
            </a:r>
          </a:p>
          <a:p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1" dirty="0" smtClean="0">
                <a:solidFill>
                  <a:srgbClr val="C00000"/>
                </a:solidFill>
              </a:rPr>
              <a:t>un piano di diffusione </a:t>
            </a:r>
            <a:r>
              <a:rPr lang="it-IT" b="1" u="sng" dirty="0" smtClean="0">
                <a:solidFill>
                  <a:srgbClr val="C00000"/>
                </a:solidFill>
              </a:rPr>
              <a:t>annuale</a:t>
            </a:r>
            <a:r>
              <a:rPr lang="it-IT" dirty="0" smtClean="0"/>
              <a:t> (a partire dal 2019)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C00000"/>
                </a:solidFill>
              </a:rPr>
              <a:t>u</a:t>
            </a:r>
            <a:r>
              <a:rPr lang="it-IT" b="1" dirty="0" smtClean="0">
                <a:solidFill>
                  <a:srgbClr val="C00000"/>
                </a:solidFill>
              </a:rPr>
              <a:t>n piano di diffusione </a:t>
            </a:r>
            <a:r>
              <a:rPr lang="it-IT" b="1" u="sng" dirty="0" smtClean="0">
                <a:solidFill>
                  <a:srgbClr val="C00000"/>
                </a:solidFill>
              </a:rPr>
              <a:t>pluriennale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</a:p>
          <a:p>
            <a:endParaRPr lang="it-IT" dirty="0" smtClean="0"/>
          </a:p>
          <a:p>
            <a:r>
              <a:rPr lang="it-IT" dirty="0" smtClean="0"/>
              <a:t>con incroci progettati a diversi livelli di dettaglio territoriale e classificatorio.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72" y="1124744"/>
            <a:ext cx="838264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Considerati:</a:t>
            </a:r>
          </a:p>
          <a:p>
            <a:endParaRPr lang="it-IT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 </a:t>
            </a:r>
            <a:r>
              <a:rPr lang="it-IT" dirty="0"/>
              <a:t>fabbisogni informativi </a:t>
            </a:r>
            <a:r>
              <a:rPr lang="it-IT" u="sng" dirty="0"/>
              <a:t>continui</a:t>
            </a:r>
            <a:r>
              <a:rPr lang="it-IT" dirty="0"/>
              <a:t> dei </a:t>
            </a:r>
            <a:r>
              <a:rPr lang="it-IT" dirty="0" smtClean="0"/>
              <a:t>comuni,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 copiosa disponibilità di informazioni di fonte </a:t>
            </a:r>
            <a:r>
              <a:rPr lang="it-IT" dirty="0" smtClean="0"/>
              <a:t>amministrativa (</a:t>
            </a:r>
            <a:r>
              <a:rPr lang="it-IT" u="sng" dirty="0" smtClean="0"/>
              <a:t>destinata a crescere nel corso deli anni</a:t>
            </a:r>
            <a:r>
              <a:rPr lang="it-IT" dirty="0" smtClean="0"/>
              <a:t>),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/>
              <a:t>la rilevazione annuale</a:t>
            </a:r>
            <a:r>
              <a:rPr lang="it-IT" dirty="0"/>
              <a:t> su base campionaria (MS) </a:t>
            </a:r>
            <a:r>
              <a:rPr lang="it-IT" dirty="0" smtClean="0"/>
              <a:t>di tutte le altre variabili necessarie per garantire l’output censuario,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12192" y="5517232"/>
            <a:ext cx="860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In generale, ad un maggiore dettaglio </a:t>
            </a:r>
            <a:r>
              <a:rPr lang="it-IT" b="1" dirty="0">
                <a:solidFill>
                  <a:srgbClr val="C00000"/>
                </a:solidFill>
              </a:rPr>
              <a:t>territoriale </a:t>
            </a:r>
            <a:r>
              <a:rPr lang="it-IT" b="1" dirty="0" smtClean="0">
                <a:solidFill>
                  <a:srgbClr val="C00000"/>
                </a:solidFill>
              </a:rPr>
              <a:t>corrisponde un minore il dettaglio tematico (numero di variabili) e classificatorio (numero di modalità) </a:t>
            </a:r>
            <a:r>
              <a:rPr lang="it-IT" b="1" dirty="0">
                <a:solidFill>
                  <a:srgbClr val="C00000"/>
                </a:solidFill>
              </a:rPr>
              <a:t>e </a:t>
            </a:r>
            <a:r>
              <a:rPr lang="it-IT" b="1" dirty="0" smtClean="0">
                <a:solidFill>
                  <a:srgbClr val="C00000"/>
                </a:solidFill>
              </a:rPr>
              <a:t>viceversa.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107504" y="260648"/>
            <a:ext cx="8208912" cy="64807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0" marR="0" lvl="1" indent="0" defTabSz="14351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0" algn="l"/>
              </a:tabLst>
              <a:defRPr/>
            </a:pPr>
            <a:r>
              <a:rPr lang="it-IT" sz="22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Il piano di diffusione nazionale </a:t>
            </a:r>
            <a:r>
              <a:rPr lang="it-IT" sz="16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2</a:t>
            </a:r>
            <a:r>
              <a:rPr lang="it-IT" sz="2200" kern="1200" dirty="0" smtClean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 </a:t>
            </a:r>
            <a:endParaRPr lang="it-IT" sz="2200" kern="1200" dirty="0">
              <a:solidFill>
                <a:prstClr val="white"/>
              </a:solidFill>
              <a:latin typeface="+mj-lt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84866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663015" y="1187341"/>
            <a:ext cx="8082917" cy="161044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3600" b="1" dirty="0" smtClean="0">
                <a:solidFill>
                  <a:schemeClr val="bg1"/>
                </a:solidFill>
                <a:cs typeface="Arial"/>
              </a:rPr>
              <a:t>Approfondimenti su armonizzazione IS</a:t>
            </a:r>
            <a:endParaRPr lang="it-IT" sz="36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008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In vista del regolamento europeo sulle indagini sociali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063425" y="1225907"/>
            <a:ext cx="7710382" cy="4231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435100">
              <a:spcBef>
                <a:spcPct val="0"/>
              </a:spcBef>
              <a:spcAft>
                <a:spcPts val="600"/>
              </a:spcAft>
              <a:buClr>
                <a:srgbClr val="A50021"/>
              </a:buClr>
            </a:pPr>
            <a:r>
              <a:rPr lang="it-IT" sz="2400" dirty="0">
                <a:latin typeface="Calibri" panose="020F0502020204030204" pitchFamily="34" charset="0"/>
              </a:rPr>
              <a:t>È in corso di approvazione il regolamento europeo sulle </a:t>
            </a:r>
            <a:r>
              <a:rPr lang="it-IT" sz="2400" b="1" dirty="0">
                <a:solidFill>
                  <a:srgbClr val="CF1E24"/>
                </a:solidFill>
                <a:latin typeface="Calibri" panose="020F0502020204030204" pitchFamily="34" charset="0"/>
              </a:rPr>
              <a:t>indagini sociali </a:t>
            </a:r>
            <a:r>
              <a:rPr lang="it-IT" sz="2400" dirty="0">
                <a:latin typeface="Calibri" panose="020F0502020204030204" pitchFamily="34" charset="0"/>
              </a:rPr>
              <a:t>che definisce le </a:t>
            </a:r>
            <a:r>
              <a:rPr lang="it-IT" sz="2400" dirty="0" smtClean="0">
                <a:latin typeface="Calibri" panose="020F0502020204030204" pitchFamily="34" charset="0"/>
              </a:rPr>
              <a:t>indagini che </a:t>
            </a:r>
            <a:r>
              <a:rPr lang="it-IT" sz="2400" dirty="0">
                <a:latin typeface="Calibri" panose="020F0502020204030204" pitchFamily="34" charset="0"/>
              </a:rPr>
              <a:t>ogni i</a:t>
            </a:r>
            <a:r>
              <a:rPr lang="it-IT" sz="2400" dirty="0" smtClean="0">
                <a:latin typeface="Calibri" panose="020F0502020204030204" pitchFamily="34" charset="0"/>
              </a:rPr>
              <a:t>stituto </a:t>
            </a:r>
            <a:r>
              <a:rPr lang="it-IT" sz="2400" dirty="0">
                <a:latin typeface="Calibri" panose="020F0502020204030204" pitchFamily="34" charset="0"/>
              </a:rPr>
              <a:t>nazionale di statistica </a:t>
            </a:r>
            <a:r>
              <a:rPr lang="it-IT" sz="2400" dirty="0" smtClean="0">
                <a:latin typeface="Calibri" panose="020F0502020204030204" pitchFamily="34" charset="0"/>
              </a:rPr>
              <a:t>sarà </a:t>
            </a:r>
            <a:r>
              <a:rPr lang="it-IT" sz="2400" dirty="0">
                <a:latin typeface="Calibri" panose="020F0502020204030204" pitchFamily="34" charset="0"/>
              </a:rPr>
              <a:t>tenuto a rilevare in </a:t>
            </a:r>
            <a:r>
              <a:rPr lang="it-IT" sz="2400" b="1" dirty="0">
                <a:solidFill>
                  <a:srgbClr val="CF1E24"/>
                </a:solidFill>
                <a:latin typeface="Calibri" panose="020F0502020204030204" pitchFamily="34" charset="0"/>
              </a:rPr>
              <a:t>forma armonizzata </a:t>
            </a:r>
            <a:r>
              <a:rPr lang="it-IT" sz="2400" dirty="0">
                <a:latin typeface="Calibri" panose="020F0502020204030204" pitchFamily="34" charset="0"/>
              </a:rPr>
              <a:t>a livello </a:t>
            </a:r>
            <a:r>
              <a:rPr lang="it-IT" sz="2400" dirty="0" smtClean="0">
                <a:latin typeface="Calibri" panose="020F0502020204030204" pitchFamily="34" charset="0"/>
              </a:rPr>
              <a:t>europeo dal 2019:</a:t>
            </a:r>
            <a:endParaRPr lang="it-IT" sz="2400" dirty="0">
              <a:latin typeface="Calibri" panose="020F0502020204030204" pitchFamily="34" charset="0"/>
            </a:endParaRP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Mercato del lavoro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Reddito e condizioni di vita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Salute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Istruzione e formazione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Uso ICT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Uso del tempo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ü"/>
            </a:pPr>
            <a:r>
              <a:rPr lang="it-IT" sz="2400" dirty="0">
                <a:latin typeface="Calibri" panose="020F0502020204030204" pitchFamily="34" charset="0"/>
              </a:rPr>
              <a:t>Consumo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388"/>
          <a:stretch/>
        </p:blipFill>
        <p:spPr>
          <a:xfrm>
            <a:off x="984327" y="5693738"/>
            <a:ext cx="838372" cy="95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35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64647" y="744213"/>
            <a:ext cx="864775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435100">
              <a:spcBef>
                <a:spcPct val="0"/>
              </a:spcBef>
              <a:buClr>
                <a:srgbClr val="C00000"/>
              </a:buClr>
            </a:pPr>
            <a:endParaRPr lang="it-IT" sz="1800" dirty="0" smtClean="0"/>
          </a:p>
          <a:p>
            <a:pPr algn="just"/>
            <a:r>
              <a:rPr lang="it-IT" dirty="0" smtClean="0"/>
              <a:t>Il </a:t>
            </a:r>
            <a:r>
              <a:rPr lang="it-IT" dirty="0"/>
              <a:t>passaggio fondamentale per poter avviare </a:t>
            </a:r>
            <a:r>
              <a:rPr lang="it-IT" dirty="0" smtClean="0"/>
              <a:t>l’attività </a:t>
            </a:r>
            <a:r>
              <a:rPr lang="it-IT" dirty="0"/>
              <a:t>di </a:t>
            </a:r>
            <a:r>
              <a:rPr lang="it-IT" dirty="0" smtClean="0"/>
              <a:t>armonizzazione è </a:t>
            </a:r>
            <a:r>
              <a:rPr lang="it-IT" dirty="0"/>
              <a:t>costituito </a:t>
            </a:r>
            <a:r>
              <a:rPr lang="it-IT" b="1" dirty="0" smtClean="0"/>
              <a:t>dall’</a:t>
            </a:r>
            <a:r>
              <a:rPr lang="it-IT" b="1" i="1" dirty="0" smtClean="0"/>
              <a:t>analisi </a:t>
            </a:r>
            <a:r>
              <a:rPr lang="it-IT" b="1" i="1" dirty="0"/>
              <a:t>preliminare delle differenze attualmente esistenti nelle variabili strutturali </a:t>
            </a:r>
            <a:r>
              <a:rPr lang="it-IT" dirty="0"/>
              <a:t>richieste per la produzione censuaria e di quelle necessarie per le indagini </a:t>
            </a:r>
            <a:r>
              <a:rPr lang="it-IT" dirty="0" smtClean="0"/>
              <a:t>sociali, sulla base dei seguenti criteri: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i="1" dirty="0" smtClean="0"/>
              <a:t>quesiti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i="1" dirty="0" smtClean="0"/>
              <a:t>popolazioni </a:t>
            </a:r>
            <a:r>
              <a:rPr lang="it-IT" i="1" dirty="0"/>
              <a:t>di </a:t>
            </a:r>
            <a:r>
              <a:rPr lang="it-IT" i="1" dirty="0" smtClean="0"/>
              <a:t>interesse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i="1" dirty="0" smtClean="0"/>
              <a:t>classificazioni e modalità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i="1" dirty="0"/>
              <a:t>definizioni</a:t>
            </a:r>
          </a:p>
          <a:p>
            <a:pPr algn="just"/>
            <a:endParaRPr lang="it-IT" i="1" dirty="0"/>
          </a:p>
          <a:p>
            <a:pPr algn="just"/>
            <a:r>
              <a:rPr lang="it-IT" dirty="0"/>
              <a:t>L’attività svolta in questi </a:t>
            </a:r>
            <a:r>
              <a:rPr lang="it-IT" dirty="0" smtClean="0"/>
              <a:t>ultimi mesi, </a:t>
            </a:r>
            <a:r>
              <a:rPr lang="it-IT" dirty="0"/>
              <a:t>ha </a:t>
            </a:r>
            <a:r>
              <a:rPr lang="it-IT" dirty="0" smtClean="0"/>
              <a:t>messo </a:t>
            </a:r>
            <a:r>
              <a:rPr lang="it-IT" dirty="0"/>
              <a:t>a confronto le variabili socio-demografiche del Censimento (Indagine Sperimentale D+) con le corrispondenti variabili osservate nelle </a:t>
            </a:r>
            <a:r>
              <a:rPr lang="it-IT" dirty="0" smtClean="0"/>
              <a:t>principali indagini </a:t>
            </a:r>
            <a:r>
              <a:rPr lang="it-IT" dirty="0"/>
              <a:t>sociali (IS) – </a:t>
            </a:r>
            <a:r>
              <a:rPr lang="it-IT" dirty="0">
                <a:solidFill>
                  <a:srgbClr val="FF0000"/>
                </a:solidFill>
              </a:rPr>
              <a:t>Multiscopo delle famiglie: Aspetti della vita quotidiana</a:t>
            </a:r>
            <a:r>
              <a:rPr lang="it-IT" dirty="0"/>
              <a:t> (AVQ), </a:t>
            </a:r>
            <a:r>
              <a:rPr lang="it-IT" dirty="0">
                <a:solidFill>
                  <a:srgbClr val="FF0000"/>
                </a:solidFill>
              </a:rPr>
              <a:t>Rilevazione sulle Forze di lavoro </a:t>
            </a:r>
            <a:r>
              <a:rPr lang="it-IT" dirty="0"/>
              <a:t>(RFL), </a:t>
            </a:r>
            <a:r>
              <a:rPr lang="it-IT" dirty="0">
                <a:solidFill>
                  <a:srgbClr val="FF0000"/>
                </a:solidFill>
              </a:rPr>
              <a:t>Indagine sulle spese delle famiglie</a:t>
            </a:r>
            <a:r>
              <a:rPr lang="it-IT" dirty="0"/>
              <a:t> (Spese), </a:t>
            </a:r>
            <a:r>
              <a:rPr lang="it-IT" dirty="0">
                <a:solidFill>
                  <a:srgbClr val="FF0000"/>
                </a:solidFill>
              </a:rPr>
              <a:t>Indagine sulle condizioni di vita </a:t>
            </a:r>
            <a:r>
              <a:rPr lang="it-IT" dirty="0"/>
              <a:t>(</a:t>
            </a:r>
            <a:r>
              <a:rPr lang="it-IT" dirty="0" smtClean="0"/>
              <a:t>EU-SILC).</a:t>
            </a:r>
            <a:endParaRPr lang="it-IT" dirty="0"/>
          </a:p>
          <a:p>
            <a:pPr algn="just"/>
            <a:endParaRPr lang="it-IT" i="1" dirty="0" smtClean="0"/>
          </a:p>
          <a:p>
            <a:pPr algn="just"/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336534" y="145702"/>
            <a:ext cx="8475870" cy="598511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endParaRPr lang="it-IT" sz="2400" b="1" dirty="0">
              <a:solidFill>
                <a:schemeClr val="bg1"/>
              </a:solidFill>
              <a:cs typeface="Arial"/>
            </a:endParaRPr>
          </a:p>
          <a:p>
            <a:pPr marL="143933" algn="l"/>
            <a:r>
              <a:rPr lang="it-IT" sz="1800" b="1" dirty="0">
                <a:solidFill>
                  <a:schemeClr val="bg1"/>
                </a:solidFill>
                <a:cs typeface="Arial"/>
              </a:rPr>
              <a:t>ARMONIZZAZIONE TEMATICA: Integrazione tematica e di processo delle indagini sociali</a:t>
            </a:r>
            <a:br>
              <a:rPr lang="it-IT" sz="1800" b="1" dirty="0">
                <a:solidFill>
                  <a:schemeClr val="bg1"/>
                </a:solidFill>
                <a:cs typeface="Arial"/>
              </a:rPr>
            </a:br>
            <a:endParaRPr lang="it-IT" sz="18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4214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64647" y="1032971"/>
            <a:ext cx="864775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In </a:t>
            </a:r>
            <a:r>
              <a:rPr lang="it-IT" dirty="0"/>
              <a:t>molti casi la </a:t>
            </a:r>
            <a:r>
              <a:rPr lang="it-IT" dirty="0" smtClean="0"/>
              <a:t>non </a:t>
            </a:r>
            <a:r>
              <a:rPr lang="it-IT" dirty="0" err="1" smtClean="0"/>
              <a:t>armonizzabilità</a:t>
            </a:r>
            <a:r>
              <a:rPr lang="it-IT" dirty="0" smtClean="0"/>
              <a:t> </a:t>
            </a:r>
            <a:r>
              <a:rPr lang="it-IT" dirty="0"/>
              <a:t>di una variabile deriva dal fatto che vengono osservate popolazioni diverse; in altri casi i concetti rilevati sono “simili” ma non esattamente gli stessi; in altri casi, invece, la non </a:t>
            </a:r>
            <a:r>
              <a:rPr lang="it-IT" dirty="0" err="1"/>
              <a:t>armonizzabilità</a:t>
            </a:r>
            <a:r>
              <a:rPr lang="it-IT" dirty="0"/>
              <a:t> è determinata da modalità di risposta non confrontabili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 partire da questo confronto </a:t>
            </a:r>
            <a:r>
              <a:rPr lang="it-IT" dirty="0" smtClean="0"/>
              <a:t>preliminare</a:t>
            </a:r>
            <a:r>
              <a:rPr lang="it-IT" dirty="0"/>
              <a:t>, sulla base delle esigenze informative espresse dal censimento, tenuto conto della strategia complessiva di armonizzazione,</a:t>
            </a:r>
            <a:r>
              <a:rPr lang="it-IT" dirty="0" smtClean="0"/>
              <a:t> </a:t>
            </a:r>
            <a:r>
              <a:rPr lang="it-IT" dirty="0"/>
              <a:t>è stato avviato un tavolo di </a:t>
            </a:r>
            <a:r>
              <a:rPr lang="it-IT" dirty="0" smtClean="0"/>
              <a:t>lavoro per </a:t>
            </a:r>
            <a:r>
              <a:rPr lang="it-IT" dirty="0"/>
              <a:t>definire una proposta di questionario </a:t>
            </a:r>
            <a:r>
              <a:rPr lang="it-IT" dirty="0" smtClean="0"/>
              <a:t>armonizzato in </a:t>
            </a:r>
            <a:r>
              <a:rPr lang="it-IT" dirty="0"/>
              <a:t>ottica master sample e standardizzazione </a:t>
            </a:r>
            <a:r>
              <a:rPr lang="it-IT" dirty="0" err="1"/>
              <a:t>Eurostat</a:t>
            </a:r>
            <a:r>
              <a:rPr lang="it-IT" dirty="0"/>
              <a:t> . </a:t>
            </a:r>
          </a:p>
          <a:p>
            <a:pPr algn="just"/>
            <a:r>
              <a:rPr lang="it-IT" dirty="0" smtClean="0"/>
              <a:t>Tutto </a:t>
            </a:r>
            <a:r>
              <a:rPr lang="it-IT" dirty="0"/>
              <a:t>ciò è finalizzato a </a:t>
            </a:r>
            <a:r>
              <a:rPr lang="it-IT" b="1" dirty="0">
                <a:solidFill>
                  <a:srgbClr val="FF0000"/>
                </a:solidFill>
              </a:rPr>
              <a:t>contribuire al ridisegno complessivo delle indagini sociali in modo coerente a quanto proposto in sede europea, a favorire l’ampliamento dal punto di vista tematico delle IS, ad armonizzare i processi statistici di produzione dei </a:t>
            </a:r>
            <a:r>
              <a:rPr lang="it-IT" b="1" dirty="0" smtClean="0">
                <a:solidFill>
                  <a:srgbClr val="FF0000"/>
                </a:solidFill>
              </a:rPr>
              <a:t>dati.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7" y="6274130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336534" y="145702"/>
            <a:ext cx="8475870" cy="598511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endParaRPr lang="it-IT" sz="1800" b="1" dirty="0" smtClean="0">
              <a:solidFill>
                <a:schemeClr val="bg1"/>
              </a:solidFill>
              <a:cs typeface="Arial"/>
            </a:endParaRPr>
          </a:p>
          <a:p>
            <a:pPr marL="143933" algn="l"/>
            <a:r>
              <a:rPr lang="it-IT" sz="1800" b="1" dirty="0" smtClean="0">
                <a:solidFill>
                  <a:schemeClr val="bg1"/>
                </a:solidFill>
                <a:cs typeface="Arial"/>
              </a:rPr>
              <a:t>ARMONIZZAZIONE </a:t>
            </a:r>
            <a:r>
              <a:rPr lang="it-IT" sz="1800" b="1" dirty="0">
                <a:solidFill>
                  <a:schemeClr val="bg1"/>
                </a:solidFill>
                <a:cs typeface="Arial"/>
              </a:rPr>
              <a:t>TEMATICA: Integrazione tematica e di processo delle indagini sociali</a:t>
            </a:r>
            <a:br>
              <a:rPr lang="it-IT" sz="1800" b="1" dirty="0">
                <a:solidFill>
                  <a:schemeClr val="bg1"/>
                </a:solidFill>
                <a:cs typeface="Arial"/>
              </a:rPr>
            </a:br>
            <a:endParaRPr lang="it-IT" sz="18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7652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02633" y="0"/>
            <a:ext cx="8475870" cy="763018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1600" b="1" dirty="0">
                <a:solidFill>
                  <a:schemeClr val="bg1"/>
                </a:solidFill>
                <a:latin typeface="+mn-lt"/>
                <a:cs typeface="Arial"/>
              </a:rPr>
              <a:t>Quesiti dell'Indagine indagine sperimentale del Censimento D+, presenza nelle principali Indagini Sociali e corrispondenza con le variabili standardizzate proposte da </a:t>
            </a:r>
            <a:r>
              <a:rPr lang="it-IT" sz="1600" b="1" dirty="0" err="1" smtClean="0">
                <a:solidFill>
                  <a:schemeClr val="bg1"/>
                </a:solidFill>
                <a:latin typeface="+mn-lt"/>
                <a:cs typeface="Arial"/>
              </a:rPr>
              <a:t>Eurostat</a:t>
            </a:r>
            <a:r>
              <a:rPr lang="it-IT" sz="1600" b="1" dirty="0" smtClean="0">
                <a:solidFill>
                  <a:schemeClr val="bg1"/>
                </a:solidFill>
                <a:latin typeface="+mn-lt"/>
                <a:cs typeface="Arial"/>
              </a:rPr>
              <a:t> </a:t>
            </a:r>
            <a:endParaRPr lang="it-IT" sz="1600" b="1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19330"/>
              </p:ext>
            </p:extLst>
          </p:nvPr>
        </p:nvGraphicFramePr>
        <p:xfrm>
          <a:off x="722592" y="908720"/>
          <a:ext cx="7488831" cy="5620000"/>
        </p:xfrm>
        <a:graphic>
          <a:graphicData uri="http://schemas.openxmlformats.org/drawingml/2006/table">
            <a:tbl>
              <a:tblPr/>
              <a:tblGrid>
                <a:gridCol w="4275881"/>
                <a:gridCol w="350284"/>
                <a:gridCol w="446914"/>
                <a:gridCol w="519387"/>
                <a:gridCol w="519387"/>
                <a:gridCol w="1376978"/>
              </a:tblGrid>
              <a:tr h="1207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QUESITI DEL FOGLIO INDIVIDUALE DEL QUESTIONARIO D+ 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(*)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PRESENZA NELLE IS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VARIABILI STANDARDIZZATE NELLE IS - EUROSTAT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AVQ 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RFL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EU-SILC 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Relazione di parentela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Sesso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P1_</a:t>
                      </a:r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Data di nascita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P1_</a:t>
                      </a:r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 Luogo di nascita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Stato civile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 Anno del matrimonio o dell’unione civile 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 Stato civile prima dell'ultimo matrimonio/unione 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 Cittadinanza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 Cittadinanza italiana dalla nascita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Ottenimento cittadinanza italiana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 Luogo di nascita madre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Luogo di nascita padre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 Iscrizione in anagrafe nell'alloggio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Iscrizione in anagrafe nell'alloggio al 1° gennaio 2017?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 Dimora abituale all’estero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 Data più recente di trasferimento in Italia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 Dimora abituale anno precedente (23 aprile 2016)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 Da quanto tempo si vive stabilmente nell'alloggio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3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 Per quanto tempo si ha intenzione di rimanere nell'alloggio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 Alloggio 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diverso negli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ultimi 18 mesi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 Frequenza con cui ci si reca nell'alloggio diverso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 Quando ci si reca nell’alloggio diverso 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8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 Motivo per cui ci si reca nell'alloggio diverso</a:t>
                      </a:r>
                    </a:p>
                  </a:txBody>
                  <a:tcPr marL="8155" marR="8155" marT="8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Freccia a destra 14"/>
          <p:cNvSpPr/>
          <p:nvPr/>
        </p:nvSpPr>
        <p:spPr>
          <a:xfrm>
            <a:off x="7221273" y="5157192"/>
            <a:ext cx="1584176" cy="76258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Continua …</a:t>
            </a:r>
            <a:endParaRPr lang="it-IT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493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885095"/>
              </p:ext>
            </p:extLst>
          </p:nvPr>
        </p:nvGraphicFramePr>
        <p:xfrm>
          <a:off x="395536" y="188645"/>
          <a:ext cx="8208912" cy="6480727"/>
        </p:xfrm>
        <a:graphic>
          <a:graphicData uri="http://schemas.openxmlformats.org/drawingml/2006/table">
            <a:tbl>
              <a:tblPr/>
              <a:tblGrid>
                <a:gridCol w="4687023"/>
                <a:gridCol w="383966"/>
                <a:gridCol w="489887"/>
                <a:gridCol w="569327"/>
                <a:gridCol w="569327"/>
                <a:gridCol w="1509382"/>
              </a:tblGrid>
              <a:tr h="2198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QUESITI DEL FOGLIO INDIVIDUALE DEL QUESTIONARIO D+ 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(*)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PRESENZA NELLE IS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VARIABILI STANDARDIZZATE NELLE IS - EUROSTAT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5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AVQ 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RFL</a:t>
                      </a: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EU-SILC 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 Il bambino frequenta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 Titolo di studio più elevato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 Titolo di studio conseguito all’estero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 Iscrizione attuale a un corso regolare di studi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 Tipo di corso a cui si è iscritti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03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 Frequenza corso di formazione professionale nella sett. di rif.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 Svolgimento di un'ora di lavoro nella sett. di rif.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 Eventuale assenza dal lavoro nella sett. di rif.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 Ricerca attiva del lavoro nelle 4 sett. di rif.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 Disponibilità ad iniziare un lavoro entro due sett.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 Svolgimento nel passato di un'attività lavorativa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 Tipo di lavoro svolto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 Dipendenti retribuiti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 Professione svolta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 Settore di attività economica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03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 Condizione autopercepita nella sett. di rif.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 Frequenza con cui ci si reca al luogo di studio/lavoro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 Luogo di studio/lavoro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 Indirizzo del luogo di studio/lavoro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 Alloggio da cui ci si reca giornalmente al luogo di studio/lavoro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 Rientro giornaliero nell'alloggio dal luogo di studio/lavoro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 Orario di uscita da casa per recarsi al luogo di studio/lavoro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 Tempo impiegato per recarsi al luogo di studio/lavoro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3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 Mezzo di trasporto utilizzato per recarsi al luogo di studio/lavoro 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8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*1.4 Numero dei componenti della famiglia coabitante nell’alloggio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P1_</a:t>
                      </a:r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03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*1.5 Titolo con cui la famiglia occupa l’alloggio</a:t>
                      </a:r>
                    </a:p>
                  </a:txBody>
                  <a:tcPr marL="7312" marR="7312" marT="73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</a:t>
                      </a:r>
                    </a:p>
                  </a:txBody>
                  <a:tcPr marL="7312" marR="7312" marT="7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52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663015" y="1187341"/>
            <a:ext cx="8082917" cy="161044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3600" b="1" dirty="0" smtClean="0">
                <a:solidFill>
                  <a:schemeClr val="bg1"/>
                </a:solidFill>
                <a:cs typeface="Arial"/>
              </a:rPr>
              <a:t>Approfondimento sulla sperimentazione del 2017</a:t>
            </a:r>
            <a:endParaRPr lang="it-IT" sz="36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6562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64647" y="744213"/>
            <a:ext cx="864775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35100">
              <a:spcBef>
                <a:spcPct val="0"/>
              </a:spcBef>
              <a:buClr>
                <a:srgbClr val="C00000"/>
              </a:buClr>
            </a:pPr>
            <a:r>
              <a:rPr lang="it-IT" sz="1800" dirty="0" smtClean="0"/>
              <a:t>Il </a:t>
            </a:r>
            <a:r>
              <a:rPr lang="it-IT" sz="1800" dirty="0"/>
              <a:t>processo di modernizzazione dell’Istat </a:t>
            </a:r>
            <a:r>
              <a:rPr lang="it-IT" sz="1800" dirty="0" smtClean="0"/>
              <a:t> ha posto il </a:t>
            </a:r>
            <a:r>
              <a:rPr lang="it-IT" sz="1800" b="1" dirty="0" smtClean="0">
                <a:solidFill>
                  <a:srgbClr val="C00000"/>
                </a:solidFill>
              </a:rPr>
              <a:t>Sistema </a:t>
            </a:r>
            <a:r>
              <a:rPr lang="it-IT" sz="1800" b="1" dirty="0">
                <a:solidFill>
                  <a:srgbClr val="C00000"/>
                </a:solidFill>
              </a:rPr>
              <a:t>Integrato dei </a:t>
            </a:r>
            <a:r>
              <a:rPr lang="it-IT" sz="1800" b="1" dirty="0" smtClean="0">
                <a:solidFill>
                  <a:srgbClr val="C00000"/>
                </a:solidFill>
              </a:rPr>
              <a:t>Registri  </a:t>
            </a:r>
            <a:r>
              <a:rPr lang="it-IT" sz="1800" dirty="0" smtClean="0"/>
              <a:t>al centro del processo produttivo dei dati.  In tale ambito i Registri di Base, integrabili tra loro,  relativi a </a:t>
            </a:r>
            <a:r>
              <a:rPr lang="it-IT" sz="1800" i="1" dirty="0" smtClean="0"/>
              <a:t>individui</a:t>
            </a:r>
            <a:r>
              <a:rPr lang="it-IT" sz="1800" dirty="0" smtClean="0"/>
              <a:t>, </a:t>
            </a:r>
            <a:r>
              <a:rPr lang="it-IT" sz="1800" i="1" dirty="0" smtClean="0"/>
              <a:t>famiglie</a:t>
            </a:r>
            <a:r>
              <a:rPr lang="it-IT" sz="1800" dirty="0" smtClean="0"/>
              <a:t>, </a:t>
            </a:r>
            <a:r>
              <a:rPr lang="it-IT" sz="1800" i="1" dirty="0" smtClean="0"/>
              <a:t>imprese</a:t>
            </a:r>
            <a:r>
              <a:rPr lang="it-IT" sz="1800" dirty="0" smtClean="0"/>
              <a:t>, </a:t>
            </a:r>
            <a:r>
              <a:rPr lang="it-IT" sz="1800" i="1" dirty="0" smtClean="0"/>
              <a:t>attività</a:t>
            </a:r>
            <a:r>
              <a:rPr lang="it-IT" sz="1800" dirty="0" smtClean="0"/>
              <a:t> e </a:t>
            </a:r>
            <a:r>
              <a:rPr lang="it-IT" sz="1800" i="1" dirty="0" smtClean="0"/>
              <a:t>luoghi</a:t>
            </a:r>
            <a:r>
              <a:rPr lang="it-IT" sz="1800" dirty="0" smtClean="0"/>
              <a:t>  vengono estesi dalle informazioni contenute nei registri tematici.</a:t>
            </a:r>
            <a:endParaRPr lang="it-IT" sz="1800" dirty="0"/>
          </a:p>
          <a:p>
            <a:pPr marL="285750" indent="-285750" defTabSz="1435100">
              <a:spcBef>
                <a:spcPts val="600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it-IT" sz="1800" dirty="0" smtClean="0"/>
              <a:t>Il sistema consentirà via via di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aumentare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il dettaglio di analisi e la qualità delle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informazioni prodotte connettendo a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livello 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micro, i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fenomeni economici e sociali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1" defTabSz="1435100">
              <a:spcBef>
                <a:spcPts val="600"/>
              </a:spcBef>
              <a:buClr>
                <a:srgbClr val="C00000"/>
              </a:buClr>
              <a:tabLst>
                <a:tab pos="0" algn="l"/>
              </a:tabLst>
            </a:pPr>
            <a:r>
              <a:rPr lang="it-IT" sz="1800" b="1" dirty="0" smtClean="0"/>
              <a:t>I</a:t>
            </a:r>
            <a:r>
              <a:rPr lang="it-IT" sz="1800" b="1" dirty="0" smtClean="0">
                <a:solidFill>
                  <a:srgbClr val="C00000"/>
                </a:solidFill>
              </a:rPr>
              <a:t> dati </a:t>
            </a:r>
            <a:r>
              <a:rPr lang="it-IT" sz="1800" b="1" dirty="0">
                <a:solidFill>
                  <a:srgbClr val="C00000"/>
                </a:solidFill>
              </a:rPr>
              <a:t>raccolti sul campo </a:t>
            </a:r>
            <a:r>
              <a:rPr lang="it-IT" sz="1800" dirty="0"/>
              <a:t>divengono non più </a:t>
            </a:r>
            <a:r>
              <a:rPr lang="it-IT" sz="1800" u="sng" dirty="0"/>
              <a:t>fonte unica </a:t>
            </a:r>
            <a:r>
              <a:rPr lang="it-IT" sz="1800" dirty="0"/>
              <a:t>per la produzione dei risultati finali, ma </a:t>
            </a:r>
            <a:r>
              <a:rPr lang="it-IT" sz="1800" u="sng" dirty="0"/>
              <a:t>fonte sussidiaria </a:t>
            </a:r>
            <a:r>
              <a:rPr lang="it-IT" sz="1800" dirty="0"/>
              <a:t>per migliorare: </a:t>
            </a:r>
          </a:p>
          <a:p>
            <a:pPr marL="799881" lvl="2" indent="-342900" algn="just">
              <a:spcBef>
                <a:spcPct val="0"/>
              </a:spcBef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la qualità dei registri (in termini di qualità e di meccanismi di alimentazione); </a:t>
            </a:r>
          </a:p>
          <a:p>
            <a:pPr marL="799881" lvl="2" indent="-342900" algn="just">
              <a:spcBef>
                <a:spcPct val="0"/>
              </a:spcBef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l’integrazione informativa (variabili non sostituibili);</a:t>
            </a:r>
          </a:p>
          <a:p>
            <a:pPr marL="799881" lvl="2" indent="-342900" algn="just">
              <a:spcBef>
                <a:spcPct val="0"/>
              </a:spcBef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l’accuratezza degli output finali</a:t>
            </a: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r="18885"/>
          <a:stretch/>
        </p:blipFill>
        <p:spPr>
          <a:xfrm>
            <a:off x="5361847" y="4086864"/>
            <a:ext cx="2968237" cy="2263696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56799" y="4080354"/>
            <a:ext cx="490757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algn="just">
              <a:lnSpc>
                <a:spcPct val="120000"/>
              </a:lnSpc>
              <a:buClr>
                <a:srgbClr val="800000"/>
              </a:buClr>
              <a:buSzPct val="100000"/>
              <a:defRPr/>
            </a:pPr>
            <a:r>
              <a:rPr lang="it-IT" sz="1600" b="0" i="1" dirty="0">
                <a:latin typeface="Calibri" panose="020F0502020204030204" pitchFamily="34" charset="0"/>
                <a:cs typeface="Calibri" panose="020F0502020204030204" pitchFamily="34" charset="0"/>
              </a:rPr>
              <a:t>L’integrazione tra dati amministrativi, dati 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anagrafici e </a:t>
            </a:r>
            <a:r>
              <a:rPr lang="it-IT" sz="1600" b="0" i="1" dirty="0">
                <a:latin typeface="Calibri" panose="020F0502020204030204" pitchFamily="34" charset="0"/>
                <a:cs typeface="Calibri" panose="020F0502020204030204" pitchFamily="34" charset="0"/>
              </a:rPr>
              <a:t>dati 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lang="it-IT" sz="1600" b="0" i="1" dirty="0">
                <a:latin typeface="Calibri" panose="020F0502020204030204" pitchFamily="34" charset="0"/>
                <a:cs typeface="Calibri" panose="020F0502020204030204" pitchFamily="34" charset="0"/>
              </a:rPr>
              <a:t>indagini precedenti 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 effettua al </a:t>
            </a:r>
            <a:r>
              <a:rPr lang="it-IT" sz="1600" b="0" i="1" dirty="0">
                <a:latin typeface="Calibri" panose="020F0502020204030204" pitchFamily="34" charset="0"/>
                <a:cs typeface="Calibri" panose="020F0502020204030204" pitchFamily="34" charset="0"/>
              </a:rPr>
              <a:t>livello dell’alimentazione dei 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registri. </a:t>
            </a:r>
          </a:p>
          <a:p>
            <a:pPr marL="457200" lvl="2" algn="just">
              <a:lnSpc>
                <a:spcPct val="120000"/>
              </a:lnSpc>
              <a:buClr>
                <a:srgbClr val="800000"/>
              </a:buClr>
              <a:buSzPct val="100000"/>
              <a:defRPr/>
            </a:pPr>
            <a:endParaRPr lang="it-IT" sz="1600" b="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algn="just">
              <a:lnSpc>
                <a:spcPct val="120000"/>
              </a:lnSpc>
              <a:buClr>
                <a:srgbClr val="800000"/>
              </a:buClr>
              <a:buSzPct val="100000"/>
              <a:defRPr/>
            </a:pPr>
            <a:r>
              <a:rPr lang="it-IT" sz="16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il Censimento della Popolazione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2" indent="-342900" algn="just">
              <a:lnSpc>
                <a:spcPct val="120000"/>
              </a:lnSpc>
              <a:buClr>
                <a:srgbClr val="800000"/>
              </a:buClr>
              <a:buSzPct val="100000"/>
              <a:buFontTx/>
              <a:buChar char="-"/>
              <a:defRPr/>
            </a:pP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Registro </a:t>
            </a:r>
            <a:r>
              <a:rPr lang="it-IT" sz="1600" b="0" i="1" dirty="0"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Base </a:t>
            </a:r>
            <a:r>
              <a:rPr lang="it-IT" sz="1600" b="0" i="1" dirty="0">
                <a:latin typeface="Calibri" panose="020F0502020204030204" pitchFamily="34" charset="0"/>
                <a:cs typeface="Calibri" panose="020F0502020204030204" pitchFamily="34" charset="0"/>
              </a:rPr>
              <a:t>degli </a:t>
            </a: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Individui;</a:t>
            </a:r>
          </a:p>
          <a:p>
            <a:pPr marL="800100" lvl="2" indent="-342900" algn="just">
              <a:lnSpc>
                <a:spcPct val="120000"/>
              </a:lnSpc>
              <a:buClr>
                <a:srgbClr val="800000"/>
              </a:buClr>
              <a:buSzPct val="100000"/>
              <a:buFontTx/>
              <a:buChar char="-"/>
              <a:defRPr/>
            </a:pPr>
            <a:r>
              <a:rPr lang="it-IT" sz="1600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registri tematici </a:t>
            </a:r>
            <a:r>
              <a:rPr lang="it-IT" sz="16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(Lavoro e istruzione, Luoghi)</a:t>
            </a:r>
            <a:endParaRPr lang="it-IT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336534" y="145702"/>
            <a:ext cx="8475870" cy="59285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Cambio </a:t>
            </a:r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di strategia: uso congiunto di registri e di dati di indagine</a:t>
            </a:r>
            <a:r>
              <a:rPr lang="it-IT" sz="2400" b="1" dirty="0" smtClean="0">
                <a:solidFill>
                  <a:srgbClr val="C00000"/>
                </a:solidFill>
              </a:rPr>
              <a:t/>
            </a:r>
            <a:br>
              <a:rPr lang="it-IT" sz="2400" b="1" dirty="0" smtClean="0">
                <a:solidFill>
                  <a:srgbClr val="C00000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8657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321548" y="534584"/>
            <a:ext cx="8510954" cy="637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INDAGINE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C+ </a:t>
            </a:r>
            <a:r>
              <a:rPr lang="it-IT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rilevazione areale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, sola </a:t>
            </a:r>
            <a:r>
              <a:rPr lang="it-IT" b="0" dirty="0">
                <a:latin typeface="Calibri" panose="020F0502020204030204" pitchFamily="34" charset="0"/>
                <a:cs typeface="Calibri" panose="020F0502020204030204" pitchFamily="34" charset="0"/>
              </a:rPr>
              <a:t>modalità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CAPI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su un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campione di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indirizzi e po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polazione-obiettivo </a:t>
            </a:r>
            <a:r>
              <a:rPr lang="it-IT" b="0" dirty="0">
                <a:latin typeface="Calibri" panose="020F0502020204030204" pitchFamily="34" charset="0"/>
                <a:cs typeface="Calibri" panose="020F0502020204030204" pitchFamily="34" charset="0"/>
              </a:rPr>
              <a:t>le famiglie/individui ivi dimoranti e gli alloggi. </a:t>
            </a:r>
          </a:p>
          <a:p>
            <a:pPr marL="342900" indent="-342900"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it-IT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Calibri" pitchFamily="34" charset="0"/>
              </a:rPr>
              <a:t>INDAGINE D+ </a:t>
            </a:r>
            <a:r>
              <a:rPr lang="it-IT" b="0" dirty="0">
                <a:latin typeface="Calibri" pitchFamily="34" charset="0"/>
              </a:rPr>
              <a:t>: </a:t>
            </a:r>
            <a:r>
              <a:rPr lang="it-IT" b="0" dirty="0" smtClean="0">
                <a:solidFill>
                  <a:srgbClr val="FF0000"/>
                </a:solidFill>
                <a:latin typeface="Calibri" pitchFamily="34" charset="0"/>
              </a:rPr>
              <a:t>rilevazione da </a:t>
            </a:r>
            <a:r>
              <a:rPr lang="it-IT" b="0" dirty="0">
                <a:solidFill>
                  <a:srgbClr val="FF0000"/>
                </a:solidFill>
                <a:latin typeface="Calibri" pitchFamily="34" charset="0"/>
              </a:rPr>
              <a:t>una lista di </a:t>
            </a:r>
            <a:r>
              <a:rPr lang="it-IT" b="0" dirty="0" smtClean="0">
                <a:solidFill>
                  <a:srgbClr val="FF0000"/>
                </a:solidFill>
                <a:latin typeface="Calibri" pitchFamily="34" charset="0"/>
              </a:rPr>
              <a:t>campionamento </a:t>
            </a:r>
            <a:r>
              <a:rPr lang="it-IT" b="0" dirty="0" smtClean="0">
                <a:latin typeface="Calibri" pitchFamily="34" charset="0"/>
              </a:rPr>
              <a:t>di famiglie</a:t>
            </a:r>
            <a:r>
              <a:rPr lang="it-IT" b="0" dirty="0">
                <a:latin typeface="Calibri" pitchFamily="34" charset="0"/>
              </a:rPr>
              <a:t>/</a:t>
            </a:r>
            <a:r>
              <a:rPr lang="it-IT" b="0" dirty="0" smtClean="0">
                <a:latin typeface="Calibri" pitchFamily="34" charset="0"/>
              </a:rPr>
              <a:t>individui. </a:t>
            </a:r>
            <a:r>
              <a:rPr lang="it-IT" b="0" dirty="0">
                <a:latin typeface="Calibri" pitchFamily="34" charset="0"/>
              </a:rPr>
              <a:t>La tecnica di rilevazione si basa su una </a:t>
            </a:r>
            <a:r>
              <a:rPr lang="it-IT" dirty="0">
                <a:latin typeface="Calibri" pitchFamily="34" charset="0"/>
              </a:rPr>
              <a:t>raccolta multicanale </a:t>
            </a:r>
            <a:r>
              <a:rPr lang="it-IT" b="0" dirty="0">
                <a:latin typeface="Calibri" pitchFamily="34" charset="0"/>
              </a:rPr>
              <a:t>dei </a:t>
            </a:r>
            <a:r>
              <a:rPr lang="it-IT" b="0" dirty="0" smtClean="0">
                <a:latin typeface="Calibri" pitchFamily="34" charset="0"/>
              </a:rPr>
              <a:t>dati con contenuto intervento rilevatori.</a:t>
            </a:r>
          </a:p>
          <a:p>
            <a:pPr algn="just">
              <a:lnSpc>
                <a:spcPct val="150000"/>
              </a:lnSpc>
              <a:buClr>
                <a:srgbClr val="800000"/>
              </a:buClr>
              <a:buSzPct val="100000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vista delle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indagini a regime, previste a partire dal 2018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, è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necessario testare: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le procedure di avvio della 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macchina censuaria</a:t>
            </a:r>
          </a:p>
          <a:p>
            <a:pPr marL="342900" indent="-342900" algn="just">
              <a:lnSpc>
                <a:spcPct val="150000"/>
              </a:lnSpc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 messa a punto dei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processi di produzione degli aggregati censuari e le modalità operative di raccolta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dati.</a:t>
            </a:r>
          </a:p>
          <a:p>
            <a:pPr marL="342900" indent="-342900" algn="just">
              <a:lnSpc>
                <a:spcPct val="150000"/>
              </a:lnSpc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Clr>
                <a:srgbClr val="800000"/>
              </a:buClr>
              <a:buSzPct val="100000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Fattori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determinanti, intervenuti dopo il 2015:</a:t>
            </a:r>
          </a:p>
          <a:p>
            <a:pPr marL="271463" lvl="1" indent="-271463" algn="just">
              <a:lnSpc>
                <a:spcPct val="150000"/>
              </a:lnSpc>
              <a:buClr>
                <a:srgbClr val="800000"/>
              </a:buClr>
              <a:buSzPct val="100000"/>
              <a:buFont typeface="Wingdings" charset="2"/>
              <a:buChar char="q"/>
              <a:defRPr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Cambio della strategia di produzione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uso dei registri e integrazione delle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indagini</a:t>
            </a:r>
          </a:p>
          <a:p>
            <a:pPr marL="271463" lvl="1" indent="-271463" algn="just">
              <a:lnSpc>
                <a:spcPct val="150000"/>
              </a:lnSpc>
              <a:buClr>
                <a:srgbClr val="800000"/>
              </a:buClr>
              <a:buSzPct val="100000"/>
              <a:buFont typeface="Wingdings" charset="2"/>
              <a:buChar char="q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Necessità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 verificare nuove modalità operative e/o riformulare modalità critiche delle sperimentali del 2015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it-IT" b="0" dirty="0">
              <a:latin typeface="Calibri" pitchFamily="34" charset="0"/>
            </a:endParaRPr>
          </a:p>
          <a:p>
            <a:pPr marL="342900" indent="-342900"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GB" b="0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647518" y="42302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Il disegno e gli obiettivi delle indagini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4727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60728" y="1367611"/>
            <a:ext cx="760476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800000"/>
              </a:buClr>
              <a:buSzPct val="100000"/>
              <a:defRPr/>
            </a:pP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Modalità non provate in precedenza o che sono risultate critiche nelle sperimentali passate</a:t>
            </a:r>
            <a:endParaRPr lang="it-IT" b="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800000"/>
              </a:buClr>
              <a:buSzPct val="100000"/>
              <a:defRPr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 algn="just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Indirizzo come unità di rilevazione primaria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l’uso dell’indirizzo come </a:t>
            </a:r>
            <a:r>
              <a:rPr lang="it-IT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area di riferimento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potrebbe consentire un disegno più efficiente e meno costoso per la componente areale; inoltre, nell’ottica di un disegno a componenti unificate, l’indirizzo potrebbe diventare una utile unità di cluster </a:t>
            </a:r>
            <a:endParaRPr lang="it-IT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Efficace strategia di solleciti</a:t>
            </a:r>
          </a:p>
          <a:p>
            <a:pPr marL="800100" lvl="2" indent="-342900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Nuovi tempi di rilevazione e carichi per il rilevatore</a:t>
            </a:r>
            <a:endParaRPr lang="it-IT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8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GB" b="0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453157" y="256204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VERIFICA DI SPECIFICHE MODALITÀ OPERATIVE</a:t>
            </a:r>
          </a:p>
        </p:txBody>
      </p:sp>
    </p:spTree>
    <p:extLst>
      <p:ext uri="{BB962C8B-B14F-4D97-AF65-F5344CB8AC3E}">
        <p14:creationId xmlns:p14="http://schemas.microsoft.com/office/powerpoint/2010/main" val="3623939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68336" y="731520"/>
            <a:ext cx="7980364" cy="58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it-IT" sz="2400" b="0" i="1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72376" y="1010529"/>
            <a:ext cx="7827548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algn="just">
              <a:buClr>
                <a:srgbClr val="800000"/>
              </a:buClr>
              <a:buSzPct val="100000"/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algn="just">
              <a:buClr>
                <a:srgbClr val="800000"/>
              </a:buClr>
              <a:buSzPct val="100000"/>
              <a:defRPr/>
            </a:pPr>
            <a:endParaRPr lang="it-IT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algn="just">
              <a:buClr>
                <a:srgbClr val="800000"/>
              </a:buClr>
              <a:buSzPct val="100000"/>
              <a:defRPr/>
            </a:pP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indagini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censuarie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nel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nuovo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quadro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composizione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indagini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sociali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, si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configurano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come la 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occasione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indagine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, in cui </a:t>
            </a:r>
            <a:r>
              <a:rPr lang="es-ES_tradnl" b="0" dirty="0"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consolida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cosidetto</a:t>
            </a:r>
            <a:r>
              <a:rPr lang="es-ES_tradnl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MasterSample</a:t>
            </a:r>
            <a:endParaRPr lang="es-ES_tradnl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800000"/>
              </a:buClr>
              <a:buSzPct val="100000"/>
              <a:defRPr/>
            </a:pPr>
            <a:endParaRPr lang="it-IT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Clr>
                <a:srgbClr val="800000"/>
              </a:buClr>
              <a:buSzPct val="100000"/>
              <a:defRPr/>
            </a:pPr>
            <a:r>
              <a:rPr lang="it-IT" b="0" dirty="0">
                <a:latin typeface="Calibri" panose="020F0502020204030204" pitchFamily="34" charset="0"/>
                <a:cs typeface="Calibri" panose="020F0502020204030204" pitchFamily="34" charset="0"/>
              </a:rPr>
              <a:t>Sono necessari ulteriori dati da raccogliere sul campo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relativi alla verifica dei meccanismi di integrazione delle indagini sociali</a:t>
            </a:r>
          </a:p>
          <a:p>
            <a:pPr lvl="1" algn="just">
              <a:buClr>
                <a:srgbClr val="800000"/>
              </a:buClr>
              <a:buSzPct val="100000"/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-342900" algn="just">
              <a:lnSpc>
                <a:spcPct val="150000"/>
              </a:lnSpc>
              <a:spcAft>
                <a:spcPts val="1200"/>
              </a:spcAft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qualità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l’utilizzo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dei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dati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contatto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forniti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dai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rispondenti</a:t>
            </a:r>
            <a:endParaRPr lang="es-ES_tradn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-342900" algn="just">
              <a:spcAft>
                <a:spcPts val="1200"/>
              </a:spcAft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meccanismo di innesto di ulteriori occasioni d’indagine sui rispondenti 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alla 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prima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453157" y="256204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INTEGRAZIONE DELLE INDAGINI SOCIALI E MASTER SAMPLE</a:t>
            </a:r>
          </a:p>
        </p:txBody>
      </p:sp>
    </p:spTree>
    <p:extLst>
      <p:ext uri="{BB962C8B-B14F-4D97-AF65-F5344CB8AC3E}">
        <p14:creationId xmlns:p14="http://schemas.microsoft.com/office/powerpoint/2010/main" val="3253902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551173" y="1149089"/>
            <a:ext cx="7886883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800000"/>
              </a:buClr>
              <a:buSzPct val="100000"/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 Comuni sono stati scelti in base a criteri legati agli obiettivi di questa sperimentazione:</a:t>
            </a:r>
          </a:p>
          <a:p>
            <a:pPr algn="just">
              <a:buClr>
                <a:srgbClr val="800000"/>
              </a:buClr>
              <a:buSzPct val="100000"/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30000"/>
              </a:lnSpc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Comuni a rischio/virtuosi rispetto alla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copertura anagrafica</a:t>
            </a:r>
          </a:p>
          <a:p>
            <a:pPr marL="342900" indent="-342900" algn="just">
              <a:lnSpc>
                <a:spcPct val="130000"/>
              </a:lnSpc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Comuni a rischio/virtuosi relativamente al 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tasso di risposta alle indagini </a:t>
            </a:r>
          </a:p>
          <a:p>
            <a:pPr algn="just">
              <a:buClr>
                <a:srgbClr val="800000"/>
              </a:buClr>
              <a:buSzPct val="100000"/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800000"/>
              </a:buClr>
              <a:buSzPct val="100000"/>
              <a:defRPr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 dati dei </a:t>
            </a:r>
            <a:r>
              <a:rPr lang="it-IT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tablet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per Comune sono stati calcolati tenendo conto del carico di lavoro ipotizzato per ciascun rilevatore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per 25 giorni di CAPI: </a:t>
            </a:r>
          </a:p>
          <a:p>
            <a:pPr marL="285750" indent="-285750" algn="just">
              <a:lnSpc>
                <a:spcPct val="130000"/>
              </a:lnSpc>
              <a:buClr>
                <a:srgbClr val="800000"/>
              </a:buClr>
              <a:buSzPct val="100000"/>
              <a:buFont typeface="Wingdings" charset="2"/>
              <a:buChar char="u"/>
              <a:defRPr/>
            </a:pPr>
            <a:r>
              <a:rPr lang="it-IT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Indagine C+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= 150 famiglie per rilevatore nei 25 gg (</a:t>
            </a:r>
            <a:r>
              <a:rPr lang="it-IT" b="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interviste al giorno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just">
              <a:lnSpc>
                <a:spcPct val="130000"/>
              </a:lnSpc>
              <a:buClr>
                <a:srgbClr val="800000"/>
              </a:buClr>
              <a:buSzPct val="100000"/>
              <a:buFont typeface="Wingdings" charset="2"/>
              <a:buChar char="u"/>
              <a:defRPr/>
            </a:pPr>
            <a:r>
              <a:rPr lang="it-IT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Indagine D+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= 84 famiglie </a:t>
            </a:r>
            <a:r>
              <a:rPr lang="it-IT" b="0" dirty="0"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rilevatore </a:t>
            </a:r>
            <a:r>
              <a:rPr lang="it-IT" b="0" dirty="0">
                <a:latin typeface="Calibri" panose="020F0502020204030204" pitchFamily="34" charset="0"/>
                <a:cs typeface="Calibri" panose="020F0502020204030204" pitchFamily="34" charset="0"/>
              </a:rPr>
              <a:t>nei 25 gg </a:t>
            </a:r>
            <a:r>
              <a:rPr lang="it-IT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(se il tasso di </a:t>
            </a:r>
            <a:r>
              <a:rPr lang="it-IT" b="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autocompilazione</a:t>
            </a:r>
            <a:r>
              <a:rPr lang="it-IT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è del 40% =&gt; circa 50 famiglie effettive ovvero </a:t>
            </a:r>
            <a:r>
              <a:rPr lang="it-IT" b="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poco più di 2 interviste al giorno</a:t>
            </a:r>
            <a:r>
              <a:rPr lang="it-IT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8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453157" y="256204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COMUNI IMPLICATI E DATI OPERATIVI</a:t>
            </a:r>
          </a:p>
        </p:txBody>
      </p:sp>
    </p:spTree>
    <p:extLst>
      <p:ext uri="{BB962C8B-B14F-4D97-AF65-F5344CB8AC3E}">
        <p14:creationId xmlns:p14="http://schemas.microsoft.com/office/powerpoint/2010/main" val="1037728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358085" y="900650"/>
            <a:ext cx="76047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800000"/>
              </a:buClr>
              <a:buSzPct val="100000"/>
              <a:defRPr/>
            </a:pPr>
            <a:endParaRPr lang="it-IT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r>
              <a:rPr lang="it-IT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Nei comuni in cui si devono effettuare entrambe le indagini, vi saranno alcune sezioni dedicate alla C+ e altre dedicate alla D+</a:t>
            </a:r>
          </a:p>
          <a:p>
            <a:pPr marL="285750" indent="-285750" algn="just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endParaRPr lang="it-IT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800000"/>
              </a:buClr>
              <a:buSzPct val="100000"/>
              <a:buFont typeface="Wingdings" charset="2"/>
              <a:buChar char="Ø"/>
              <a:defRPr/>
            </a:pPr>
            <a:endParaRPr lang="it-IT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657956"/>
              </p:ext>
            </p:extLst>
          </p:nvPr>
        </p:nvGraphicFramePr>
        <p:xfrm>
          <a:off x="457200" y="2334990"/>
          <a:ext cx="4800600" cy="1686273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1821498"/>
                <a:gridCol w="831181"/>
                <a:gridCol w="539933"/>
                <a:gridCol w="723295"/>
                <a:gridCol w="884693"/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Ampiezza demografica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C+/D+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C+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D+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meno di 5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 5 mila e 20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 20 mila e 50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 50 mila e 150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oltre 150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Totale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</a:rPr>
                        <a:t>41</a:t>
                      </a:r>
                      <a:endParaRPr lang="it-IT" sz="11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490617" y="2039423"/>
            <a:ext cx="47427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Numero Comuni per ampiezza demografica e tipo di indagine</a:t>
            </a:r>
            <a:endParaRPr lang="it-IT" dirty="0"/>
          </a:p>
        </p:txBody>
      </p:sp>
      <p:graphicFrame>
        <p:nvGraphicFramePr>
          <p:cNvPr id="10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110761"/>
              </p:ext>
            </p:extLst>
          </p:nvPr>
        </p:nvGraphicFramePr>
        <p:xfrm>
          <a:off x="2844800" y="4481290"/>
          <a:ext cx="4800600" cy="1686273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1821498"/>
                <a:gridCol w="831181"/>
                <a:gridCol w="539933"/>
                <a:gridCol w="723295"/>
                <a:gridCol w="884693"/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Ampiezza demografica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D1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D2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D3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meno di 5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 5 mila e 20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 20 mila e 50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tra 50 mila e 150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oltre 150 mila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Totale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ttangolo 2"/>
          <p:cNvSpPr/>
          <p:nvPr/>
        </p:nvSpPr>
        <p:spPr>
          <a:xfrm>
            <a:off x="2878217" y="4185723"/>
            <a:ext cx="42386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Numero Comuni per ampiezza demografica e strategia</a:t>
            </a:r>
            <a:endParaRPr lang="it-IT" dirty="0"/>
          </a:p>
        </p:txBody>
      </p:sp>
      <p:pic>
        <p:nvPicPr>
          <p:cNvPr id="12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olo 1"/>
          <p:cNvSpPr txBox="1">
            <a:spLocks/>
          </p:cNvSpPr>
          <p:nvPr/>
        </p:nvSpPr>
        <p:spPr>
          <a:xfrm>
            <a:off x="453157" y="256204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COMUNI IMPLICATI E TIPO DI INDAGINE</a:t>
            </a:r>
          </a:p>
        </p:txBody>
      </p:sp>
    </p:spTree>
    <p:extLst>
      <p:ext uri="{BB962C8B-B14F-4D97-AF65-F5344CB8AC3E}">
        <p14:creationId xmlns:p14="http://schemas.microsoft.com/office/powerpoint/2010/main" val="44138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874817" y="489142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Il processo di modernizzazione dell’Istat. Il sistema dei registri 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650394686"/>
              </p:ext>
            </p:extLst>
          </p:nvPr>
        </p:nvGraphicFramePr>
        <p:xfrm>
          <a:off x="2999160" y="1980681"/>
          <a:ext cx="4176464" cy="4315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ttangolo 1"/>
          <p:cNvSpPr/>
          <p:nvPr/>
        </p:nvSpPr>
        <p:spPr>
          <a:xfrm>
            <a:off x="1061085" y="1298321"/>
            <a:ext cx="77103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35100">
              <a:spcBef>
                <a:spcPct val="0"/>
              </a:spcBef>
              <a:spcAft>
                <a:spcPts val="600"/>
              </a:spcAft>
              <a:buClr>
                <a:srgbClr val="A50021"/>
              </a:buClr>
            </a:pPr>
            <a:r>
              <a:rPr lang="it-IT" sz="2200" dirty="0">
                <a:latin typeface="Calibri" panose="020F0502020204030204" pitchFamily="34" charset="0"/>
              </a:rPr>
              <a:t>Modello basato sull’utilizzo dei </a:t>
            </a:r>
            <a:r>
              <a:rPr lang="it-IT" sz="2200" b="1" dirty="0">
                <a:solidFill>
                  <a:srgbClr val="CF1E24"/>
                </a:solidFill>
                <a:latin typeface="Calibri" panose="020F0502020204030204" pitchFamily="34" charset="0"/>
              </a:rPr>
              <a:t>registri statistici</a:t>
            </a:r>
            <a:r>
              <a:rPr lang="it-IT" sz="2200" dirty="0">
                <a:latin typeface="Calibri" panose="020F0502020204030204" pitchFamily="34" charset="0"/>
              </a:rPr>
              <a:t>, derivati dalle fonti amministrative ed eventualmente integrati con indagini 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182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061085" y="1298321"/>
            <a:ext cx="7710382" cy="48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CF1E24"/>
              </a:buClr>
              <a:buSzPct val="100000"/>
            </a:pPr>
            <a:endParaRPr lang="it-IT" sz="2600" dirty="0"/>
          </a:p>
          <a:p>
            <a:pPr marL="457200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600" dirty="0"/>
          </a:p>
          <a:p>
            <a:pPr lvl="1">
              <a:buClr>
                <a:srgbClr val="C00000"/>
              </a:buClr>
              <a:buSzPct val="100000"/>
            </a:pPr>
            <a:endParaRPr lang="it-IT" sz="2600" dirty="0"/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874817" y="489142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>Il processo di modernizzazione dell’Istat. Il sistema dei registri 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17" y="1298321"/>
            <a:ext cx="8082917" cy="48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2154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1042768" y="1270279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18" y="6274131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336534" y="15078"/>
            <a:ext cx="8475870" cy="59285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Sintesi dello schema di rilevazione 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6534" y="904353"/>
            <a:ext cx="8475870" cy="602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 smtClean="0">
                <a:solidFill>
                  <a:srgbClr val="C00000"/>
                </a:solidFill>
              </a:rPr>
              <a:t>Il SICIS ha come input il SIR e integra e corregge il sistema stesso come output. Conoscere, quindi, composizione, caratteristiche e tempi di disponibilità delle informazioni  del SIR è uno snodo cruciale per la corretta progettazione del processo</a:t>
            </a:r>
          </a:p>
          <a:p>
            <a:pPr>
              <a:spcBef>
                <a:spcPts val="600"/>
              </a:spcBef>
            </a:pPr>
            <a:r>
              <a:rPr lang="it-IT" b="1" dirty="0" smtClean="0">
                <a:solidFill>
                  <a:srgbClr val="C00000"/>
                </a:solidFill>
              </a:rPr>
              <a:t>Lo </a:t>
            </a:r>
            <a:r>
              <a:rPr lang="it-IT" b="1" dirty="0">
                <a:solidFill>
                  <a:srgbClr val="C00000"/>
                </a:solidFill>
              </a:rPr>
              <a:t>schema di rilevazione prevede due fasi di </a:t>
            </a:r>
            <a:r>
              <a:rPr lang="it-IT" b="1" dirty="0" smtClean="0">
                <a:solidFill>
                  <a:srgbClr val="C00000"/>
                </a:solidFill>
              </a:rPr>
              <a:t>indagine</a:t>
            </a:r>
            <a:r>
              <a:rPr lang="it-IT" dirty="0" smtClean="0"/>
              <a:t> </a:t>
            </a:r>
            <a:endParaRPr lang="it-IT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dirty="0" smtClean="0"/>
              <a:t>Prima fase a </a:t>
            </a:r>
            <a:r>
              <a:rPr lang="it-IT" dirty="0"/>
              <a:t>supporto degli  obiettivi del Censimento permanente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dirty="0" smtClean="0"/>
              <a:t>Seconda fase a </a:t>
            </a:r>
            <a:r>
              <a:rPr lang="it-IT" dirty="0"/>
              <a:t>supporto delle finalità delle indagini </a:t>
            </a:r>
            <a:r>
              <a:rPr lang="it-IT" dirty="0" smtClean="0"/>
              <a:t>sociali </a:t>
            </a:r>
          </a:p>
          <a:p>
            <a:pPr>
              <a:spcBef>
                <a:spcPts val="600"/>
              </a:spcBef>
            </a:pPr>
            <a:r>
              <a:rPr lang="it-IT" b="1" dirty="0" smtClean="0">
                <a:solidFill>
                  <a:srgbClr val="C00000"/>
                </a:solidFill>
              </a:rPr>
              <a:t>Prima fase</a:t>
            </a:r>
            <a:endParaRPr lang="it-IT" b="1" dirty="0">
              <a:solidFill>
                <a:srgbClr val="C00000"/>
              </a:solidFill>
            </a:endParaRPr>
          </a:p>
          <a:p>
            <a:r>
              <a:rPr lang="it-IT" dirty="0" smtClean="0"/>
              <a:t>Si </a:t>
            </a:r>
            <a:r>
              <a:rPr lang="it-IT" dirty="0"/>
              <a:t>svolgerà nell’autunno </a:t>
            </a:r>
            <a:r>
              <a:rPr lang="it-IT" dirty="0" smtClean="0"/>
              <a:t>(15 settembre- 15 dicembre) di </a:t>
            </a:r>
            <a:r>
              <a:rPr lang="it-IT" dirty="0"/>
              <a:t>ogni </a:t>
            </a:r>
            <a:r>
              <a:rPr lang="it-IT" dirty="0" smtClean="0"/>
              <a:t>anno, a partire dal 2018, con </a:t>
            </a:r>
            <a:r>
              <a:rPr lang="it-IT" dirty="0"/>
              <a:t>un duplice </a:t>
            </a:r>
            <a:r>
              <a:rPr lang="it-IT" dirty="0" smtClean="0"/>
              <a:t>scopo: </a:t>
            </a: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it-IT" dirty="0" smtClean="0">
                <a:solidFill>
                  <a:srgbClr val="C00000"/>
                </a:solidFill>
              </a:rPr>
              <a:t>Primo obiettivo: </a:t>
            </a:r>
            <a:r>
              <a:rPr lang="it-IT" dirty="0" smtClean="0"/>
              <a:t>correggere </a:t>
            </a:r>
            <a:r>
              <a:rPr lang="it-IT" dirty="0"/>
              <a:t>per sotto e sovra copertura il </a:t>
            </a:r>
            <a:r>
              <a:rPr lang="it-IT" dirty="0" smtClean="0"/>
              <a:t>RBI (individui &amp; famiglie) migliorando </a:t>
            </a:r>
            <a:r>
              <a:rPr lang="it-IT" dirty="0"/>
              <a:t>per questa via il grado di qualità dei totali di popolazione da esso </a:t>
            </a:r>
            <a:r>
              <a:rPr lang="it-IT" dirty="0" smtClean="0"/>
              <a:t>prodotti</a:t>
            </a: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it-IT" dirty="0" smtClean="0">
                <a:solidFill>
                  <a:srgbClr val="C00000"/>
                </a:solidFill>
              </a:rPr>
              <a:t>Secondo obiettivo: </a:t>
            </a:r>
            <a:r>
              <a:rPr lang="it-IT" dirty="0" smtClean="0"/>
              <a:t>reperire</a:t>
            </a:r>
            <a:r>
              <a:rPr lang="it-IT" dirty="0"/>
              <a:t>, su base campionaria, le informazioni che attualmente non sono desumibili dai dati di provenienza amministrativa che confluiscono nel </a:t>
            </a:r>
            <a:r>
              <a:rPr lang="it-IT" dirty="0" smtClean="0"/>
              <a:t>SIM. </a:t>
            </a:r>
          </a:p>
          <a:p>
            <a:pPr>
              <a:spcBef>
                <a:spcPts val="1200"/>
              </a:spcBef>
            </a:pPr>
            <a:r>
              <a:rPr lang="it-IT" dirty="0" smtClean="0">
                <a:solidFill>
                  <a:srgbClr val="C00000"/>
                </a:solidFill>
              </a:rPr>
              <a:t>Per </a:t>
            </a:r>
            <a:r>
              <a:rPr lang="it-IT" dirty="0">
                <a:solidFill>
                  <a:srgbClr val="C00000"/>
                </a:solidFill>
              </a:rPr>
              <a:t>realizzare i suddetti obiettivi la prima fase di indagine si compone di due differenti schemi di rilevazione, </a:t>
            </a:r>
            <a:r>
              <a:rPr lang="it-IT" dirty="0" smtClean="0">
                <a:solidFill>
                  <a:srgbClr val="C00000"/>
                </a:solidFill>
              </a:rPr>
              <a:t>Areale </a:t>
            </a:r>
            <a:r>
              <a:rPr lang="it-IT" dirty="0">
                <a:solidFill>
                  <a:srgbClr val="C00000"/>
                </a:solidFill>
              </a:rPr>
              <a:t>e da </a:t>
            </a:r>
            <a:r>
              <a:rPr lang="it-IT" dirty="0" smtClean="0">
                <a:solidFill>
                  <a:srgbClr val="C00000"/>
                </a:solidFill>
              </a:rPr>
              <a:t>Lista.</a:t>
            </a:r>
          </a:p>
          <a:p>
            <a:pPr>
              <a:spcBef>
                <a:spcPts val="300"/>
              </a:spcBef>
            </a:pPr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8878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1042768" y="1270279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78" y="6043027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336534" y="15078"/>
            <a:ext cx="8475870" cy="592852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45698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Sintesi dello schema di rilevazione 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46582" y="904353"/>
            <a:ext cx="847587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it-IT" b="1" dirty="0" smtClean="0">
                <a:solidFill>
                  <a:srgbClr val="C00000"/>
                </a:solidFill>
              </a:rPr>
              <a:t>Seconda fase</a:t>
            </a:r>
            <a:endParaRPr lang="it-IT" b="1" dirty="0">
              <a:solidFill>
                <a:srgbClr val="C00000"/>
              </a:solidFill>
            </a:endParaRPr>
          </a:p>
          <a:p>
            <a:r>
              <a:rPr lang="it-IT" dirty="0" smtClean="0"/>
              <a:t>Si </a:t>
            </a:r>
            <a:r>
              <a:rPr lang="it-IT" dirty="0"/>
              <a:t>svolge durante tutto l’anno successivo a quello della prima </a:t>
            </a:r>
            <a:r>
              <a:rPr lang="it-IT" dirty="0" smtClean="0"/>
              <a:t>fase, vale </a:t>
            </a:r>
            <a:r>
              <a:rPr lang="it-IT" dirty="0"/>
              <a:t>a dire, a partire </a:t>
            </a:r>
            <a:r>
              <a:rPr lang="it-IT" dirty="0" smtClean="0"/>
              <a:t>da gennaio 2019, le </a:t>
            </a:r>
            <a:r>
              <a:rPr lang="it-IT" dirty="0"/>
              <a:t>famiglie campione vengono selezionate come sotto-campione di quelle già coinvolte nella prima </a:t>
            </a:r>
            <a:r>
              <a:rPr lang="it-IT" dirty="0" smtClean="0"/>
              <a:t>fase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dirty="0" smtClean="0">
                <a:solidFill>
                  <a:srgbClr val="C00000"/>
                </a:solidFill>
              </a:rPr>
              <a:t>questo </a:t>
            </a:r>
            <a:r>
              <a:rPr lang="it-IT" dirty="0">
                <a:solidFill>
                  <a:srgbClr val="C00000"/>
                </a:solidFill>
              </a:rPr>
              <a:t>schema consente di </a:t>
            </a:r>
            <a:r>
              <a:rPr lang="it-IT" dirty="0" smtClean="0">
                <a:solidFill>
                  <a:srgbClr val="C00000"/>
                </a:solidFill>
              </a:rPr>
              <a:t>garantire</a:t>
            </a:r>
            <a:r>
              <a:rPr lang="it-IT" dirty="0" smtClean="0"/>
              <a:t>: </a:t>
            </a:r>
          </a:p>
          <a:p>
            <a:pPr marL="799881" lvl="1" indent="-342900">
              <a:spcBef>
                <a:spcPts val="300"/>
              </a:spcBef>
              <a:buFont typeface="Courier New" pitchFamily="49" charset="0"/>
              <a:buChar char="o"/>
            </a:pPr>
            <a:r>
              <a:rPr lang="it-IT" sz="1800" dirty="0" smtClean="0"/>
              <a:t>un </a:t>
            </a:r>
            <a:r>
              <a:rPr lang="it-IT" sz="1800" dirty="0"/>
              <a:t>quadro di coerenza tra le statistiche censuarie annuali e quelle, dello stesso tipo,  prodotte con le indagini </a:t>
            </a:r>
            <a:r>
              <a:rPr lang="it-IT" sz="1800" dirty="0" smtClean="0"/>
              <a:t>sociali</a:t>
            </a:r>
            <a:r>
              <a:rPr lang="it-IT" sz="1800" dirty="0"/>
              <a:t>,</a:t>
            </a:r>
            <a:r>
              <a:rPr lang="it-IT" sz="1800" dirty="0" smtClean="0"/>
              <a:t> sfruttando il legame micro (sulle stesse unità) tra le variabili core osservate con la prima fase e le stesse variabili osservate nella seconda fase    </a:t>
            </a:r>
          </a:p>
          <a:p>
            <a:pPr marL="799881" lvl="1" indent="-342900">
              <a:spcBef>
                <a:spcPts val="300"/>
              </a:spcBef>
              <a:buFont typeface="Courier New" pitchFamily="49" charset="0"/>
              <a:buChar char="o"/>
            </a:pPr>
            <a:r>
              <a:rPr lang="it-IT" dirty="0" smtClean="0"/>
              <a:t>stime </a:t>
            </a:r>
            <a:r>
              <a:rPr lang="it-IT" dirty="0"/>
              <a:t>più efficienti rispetto a quelle prodotte con i processi  di rilevazione </a:t>
            </a:r>
            <a:r>
              <a:rPr lang="it-IT" dirty="0" smtClean="0"/>
              <a:t>preesistenti </a:t>
            </a:r>
          </a:p>
          <a:p>
            <a:pPr marL="1199731" lvl="2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it-IT" sz="1700" dirty="0" smtClean="0"/>
              <a:t>attraverso lo sfruttamento delle variabili osservate sul MS di prima fase (non disponibili dai registri) come variabili di post-stratificazione </a:t>
            </a:r>
          </a:p>
          <a:p>
            <a:pPr marL="1199731" lvl="2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it-IT" sz="1700" dirty="0" smtClean="0"/>
              <a:t>possibile riduzione dell’effetto </a:t>
            </a:r>
            <a:r>
              <a:rPr lang="it-IT" sz="1700" dirty="0" err="1" smtClean="0"/>
              <a:t>clustering</a:t>
            </a:r>
            <a:r>
              <a:rPr lang="it-IT" sz="1700" dirty="0" smtClean="0"/>
              <a:t> per l’aumento dei comuni coinvolti con il passaggio a tecniche CAWI e CATI (vedi seg. </a:t>
            </a:r>
            <a:r>
              <a:rPr lang="it-IT" sz="1700" dirty="0"/>
              <a:t>p</a:t>
            </a:r>
            <a:r>
              <a:rPr lang="it-IT" sz="1700" dirty="0" smtClean="0"/>
              <a:t>unto)</a:t>
            </a:r>
          </a:p>
          <a:p>
            <a:pPr marL="799881" lvl="1" indent="-342900">
              <a:spcBef>
                <a:spcPts val="300"/>
              </a:spcBef>
              <a:buFont typeface="Courier New" pitchFamily="49" charset="0"/>
              <a:buChar char="o"/>
            </a:pPr>
            <a:r>
              <a:rPr lang="it-IT" dirty="0" smtClean="0"/>
              <a:t>il </a:t>
            </a:r>
            <a:r>
              <a:rPr lang="it-IT" dirty="0"/>
              <a:t>progressivo passaggio l’uso del web e del telefono (CAWI e CATI) favorito da una maggiore disponibilità delle informazioni di </a:t>
            </a:r>
            <a:r>
              <a:rPr lang="it-IT" dirty="0" smtClean="0"/>
              <a:t>contatto (</a:t>
            </a:r>
            <a:r>
              <a:rPr lang="it-IT" dirty="0"/>
              <a:t>email e telefono) </a:t>
            </a:r>
            <a:r>
              <a:rPr lang="it-IT" dirty="0" smtClean="0"/>
              <a:t>richieste a tutti i rispondenti di prima fase</a:t>
            </a:r>
            <a:endParaRPr lang="it-IT" dirty="0"/>
          </a:p>
          <a:p>
            <a:pPr>
              <a:spcBef>
                <a:spcPts val="300"/>
              </a:spcBef>
            </a:pPr>
            <a:r>
              <a:rPr lang="it-IT" dirty="0" smtClean="0">
                <a:solidFill>
                  <a:srgbClr val="C00000"/>
                </a:solidFill>
              </a:rPr>
              <a:t>Ciò consentirà </a:t>
            </a:r>
            <a:r>
              <a:rPr lang="it-IT" dirty="0">
                <a:solidFill>
                  <a:srgbClr val="C00000"/>
                </a:solidFill>
              </a:rPr>
              <a:t>nel tempo di ridurre i costi delle indagini </a:t>
            </a:r>
            <a:r>
              <a:rPr lang="it-IT" dirty="0" smtClean="0">
                <a:solidFill>
                  <a:srgbClr val="C00000"/>
                </a:solidFill>
              </a:rPr>
              <a:t>sociali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93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749597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MS prima fase   </a:t>
            </a:r>
            <a:r>
              <a:rPr lang="it-IT" sz="2400" b="1" dirty="0">
                <a:solidFill>
                  <a:schemeClr val="bg1"/>
                </a:solidFill>
                <a:cs typeface="Arial"/>
              </a:rPr>
              <a:t>- </a:t>
            </a:r>
            <a:r>
              <a:rPr lang="it-IT" sz="2400" b="1" i="1" dirty="0" smtClean="0">
                <a:solidFill>
                  <a:schemeClr val="bg1"/>
                </a:solidFill>
                <a:cs typeface="Arial"/>
              </a:rPr>
              <a:t>Componenti A e L</a:t>
            </a:r>
            <a:endParaRPr lang="it-IT" sz="2400" b="1" i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568716" y="1071992"/>
            <a:ext cx="7469570" cy="40934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it-IT" sz="800" b="1" dirty="0">
              <a:solidFill>
                <a:srgbClr val="C00000"/>
              </a:solidFill>
            </a:endParaRPr>
          </a:p>
          <a:p>
            <a:pPr algn="just"/>
            <a:r>
              <a:rPr lang="it-IT" b="1" dirty="0" smtClean="0">
                <a:solidFill>
                  <a:srgbClr val="C00000"/>
                </a:solidFill>
              </a:rPr>
              <a:t>Componente Areale (A)</a:t>
            </a:r>
            <a:r>
              <a:rPr lang="it-IT" b="1" dirty="0" smtClean="0"/>
              <a:t>: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endParaRPr lang="it-IT" b="1" dirty="0">
              <a:solidFill>
                <a:srgbClr val="C00000"/>
              </a:solidFill>
            </a:endParaRPr>
          </a:p>
          <a:p>
            <a:pPr algn="just"/>
            <a:endParaRPr lang="it-IT" b="1" dirty="0">
              <a:solidFill>
                <a:srgbClr val="C00000"/>
              </a:solidFill>
            </a:endParaRPr>
          </a:p>
          <a:p>
            <a:pPr algn="just"/>
            <a:r>
              <a:rPr lang="it-IT" dirty="0" smtClean="0"/>
              <a:t>È </a:t>
            </a:r>
            <a:r>
              <a:rPr lang="it-IT" dirty="0"/>
              <a:t>disegnata per stimare i tassi di sotto-copertura e sovra-copertura del </a:t>
            </a:r>
            <a:r>
              <a:rPr lang="it-IT" dirty="0" smtClean="0"/>
              <a:t>Registro Base degli Individui </a:t>
            </a:r>
            <a:r>
              <a:rPr lang="it-IT" dirty="0"/>
              <a:t>a livello nazionale e sub-nazionale per diversi profili di sotto-popolazioni definite da variabili </a:t>
            </a:r>
            <a:r>
              <a:rPr lang="it-IT" dirty="0" smtClean="0"/>
              <a:t>quali: </a:t>
            </a:r>
            <a:r>
              <a:rPr lang="it-IT" dirty="0"/>
              <a:t>sesso, età e </a:t>
            </a:r>
            <a:r>
              <a:rPr lang="it-IT" dirty="0" smtClean="0"/>
              <a:t>cittadinanza, al fine di ottenere </a:t>
            </a:r>
            <a:r>
              <a:rPr lang="it-IT" dirty="0"/>
              <a:t>conteggi di popolazione </a:t>
            </a:r>
            <a:r>
              <a:rPr lang="it-IT" dirty="0" smtClean="0"/>
              <a:t>corretti </a:t>
            </a:r>
            <a:r>
              <a:rPr lang="it-IT" dirty="0"/>
              <a:t>per gli errori di copertura.  </a:t>
            </a:r>
          </a:p>
          <a:p>
            <a:pPr algn="just"/>
            <a:endParaRPr lang="it-IT" b="1" dirty="0" smtClean="0">
              <a:solidFill>
                <a:srgbClr val="C00000"/>
              </a:solidFill>
            </a:endParaRPr>
          </a:p>
          <a:p>
            <a:pPr algn="just"/>
            <a:r>
              <a:rPr lang="it-IT" b="1" dirty="0" smtClean="0">
                <a:solidFill>
                  <a:srgbClr val="C00000"/>
                </a:solidFill>
              </a:rPr>
              <a:t>Componente da Lista (L)</a:t>
            </a:r>
            <a:r>
              <a:rPr lang="it-IT" b="1" dirty="0" smtClean="0"/>
              <a:t>: </a:t>
            </a:r>
            <a:endParaRPr lang="it-IT" b="1" dirty="0"/>
          </a:p>
          <a:p>
            <a:pPr algn="just"/>
            <a:endParaRPr lang="it-IT" b="1" dirty="0"/>
          </a:p>
          <a:p>
            <a:pPr algn="just"/>
            <a:r>
              <a:rPr lang="it-IT" dirty="0" smtClean="0"/>
              <a:t>Ha lo </a:t>
            </a:r>
            <a:r>
              <a:rPr lang="it-IT" dirty="0"/>
              <a:t>scopo </a:t>
            </a:r>
            <a:r>
              <a:rPr lang="it-IT" dirty="0" smtClean="0"/>
              <a:t>di </a:t>
            </a:r>
            <a:r>
              <a:rPr lang="it-IT" dirty="0"/>
              <a:t>ottenere l’integrazione tematica, ossia la stima degli </a:t>
            </a:r>
            <a:r>
              <a:rPr lang="it-IT" dirty="0" err="1"/>
              <a:t>ipercubi</a:t>
            </a:r>
            <a:r>
              <a:rPr lang="it-IT" dirty="0"/>
              <a:t> che non possono essere ottenuti usando l’informazione sostituibile proveniente dai registri.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10" y="6203795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2557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377611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  <a:cs typeface="Arial"/>
              </a:rPr>
              <a:t/>
            </a:r>
            <a:br>
              <a:rPr lang="it-IT" sz="2400" b="1" dirty="0">
                <a:solidFill>
                  <a:schemeClr val="bg1"/>
                </a:solidFill>
                <a:cs typeface="Arial"/>
              </a:rPr>
            </a:br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Più in dettaglio</a:t>
            </a:r>
            <a:r>
              <a:rPr lang="it-IT" sz="2400" b="1" dirty="0">
                <a:solidFill>
                  <a:schemeClr val="bg1"/>
                </a:solidFill>
                <a:cs typeface="Arial"/>
              </a:rPr>
              <a:t/>
            </a:r>
            <a:br>
              <a:rPr lang="it-IT" sz="2400" b="1" dirty="0">
                <a:solidFill>
                  <a:schemeClr val="bg1"/>
                </a:solidFill>
                <a:cs typeface="Arial"/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4" y="6480700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185310" y="1032706"/>
            <a:ext cx="8848158" cy="54861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85800" indent="-342900" algn="just">
              <a:buFont typeface="Courier New" panose="02070309020205020404" pitchFamily="49" charset="0"/>
              <a:buChar char="o"/>
              <a:tabLst>
                <a:tab pos="893763" algn="l"/>
              </a:tabLst>
            </a:pPr>
            <a:r>
              <a:rPr lang="it-IT" i="1" dirty="0" smtClean="0">
                <a:solidFill>
                  <a:schemeClr val="accent2"/>
                </a:solidFill>
              </a:rPr>
              <a:t>Prima occasione</a:t>
            </a:r>
            <a:r>
              <a:rPr lang="it-IT" dirty="0" smtClean="0"/>
              <a:t> </a:t>
            </a:r>
          </a:p>
          <a:p>
            <a:pPr>
              <a:spcBef>
                <a:spcPts val="300"/>
              </a:spcBef>
            </a:pPr>
            <a:r>
              <a:rPr lang="it-IT" dirty="0"/>
              <a:t>	</a:t>
            </a:r>
            <a:r>
              <a:rPr lang="it-IT" b="1" dirty="0" smtClean="0"/>
              <a:t>Stima della popolazione</a:t>
            </a:r>
            <a:endParaRPr lang="it-IT" b="1" dirty="0"/>
          </a:p>
          <a:p>
            <a:pPr marL="799881" lvl="1" indent="-342900">
              <a:buFont typeface="Wingdings" pitchFamily="2" charset="2"/>
              <a:buChar char="ü"/>
            </a:pPr>
            <a:r>
              <a:rPr lang="it-IT" u="sng" dirty="0"/>
              <a:t>Livelli territoriali di controllo</a:t>
            </a:r>
            <a:r>
              <a:rPr lang="it-IT" dirty="0"/>
              <a:t> comuni di maggiore dimensione demografica e quelli ritenuti </a:t>
            </a:r>
            <a:r>
              <a:rPr lang="it-IT" dirty="0" smtClean="0"/>
              <a:t>problematici, province. ..</a:t>
            </a:r>
            <a:endParaRPr lang="it-IT" dirty="0"/>
          </a:p>
          <a:p>
            <a:pPr marL="799881" lvl="1" indent="-342900">
              <a:buFont typeface="Wingdings" pitchFamily="2" charset="2"/>
              <a:buChar char="ü"/>
            </a:pPr>
            <a:r>
              <a:rPr lang="it-IT" u="sng" dirty="0"/>
              <a:t>Livelli strutturali di controllo:</a:t>
            </a:r>
            <a:r>
              <a:rPr lang="it-IT" dirty="0"/>
              <a:t>  sesso, classi di età, </a:t>
            </a:r>
            <a:r>
              <a:rPr lang="it-IT" dirty="0" smtClean="0"/>
              <a:t>cittadinanza</a:t>
            </a:r>
          </a:p>
          <a:p>
            <a:pPr lvl="1">
              <a:spcBef>
                <a:spcPts val="600"/>
              </a:spcBef>
            </a:pPr>
            <a:r>
              <a:rPr lang="it-IT" b="1" dirty="0" smtClean="0"/>
              <a:t>Altri obiettivi</a:t>
            </a:r>
            <a:endParaRPr lang="it-IT" b="1" dirty="0"/>
          </a:p>
          <a:p>
            <a:pPr marL="685800" indent="-342900" algn="just">
              <a:buFont typeface="Wingdings" pitchFamily="2" charset="2"/>
              <a:buChar char="ü"/>
              <a:tabLst>
                <a:tab pos="893763" algn="l"/>
              </a:tabLst>
            </a:pPr>
            <a:r>
              <a:rPr lang="it-IT" dirty="0" smtClean="0"/>
              <a:t>rilevazione </a:t>
            </a:r>
            <a:r>
              <a:rPr lang="it-IT" dirty="0"/>
              <a:t>delle variabili strutturali (non disponibili dai registri) e variabili ausiliarie per</a:t>
            </a:r>
            <a:r>
              <a:rPr lang="it-IT" dirty="0" smtClean="0"/>
              <a:t>:</a:t>
            </a:r>
          </a:p>
          <a:p>
            <a:pPr marL="712788" lvl="1" indent="-350838">
              <a:buFont typeface="Wingdings" panose="05000000000000000000" pitchFamily="2" charset="2"/>
              <a:buChar char="ü"/>
              <a:tabLst>
                <a:tab pos="893763" algn="l"/>
              </a:tabLst>
            </a:pPr>
            <a:r>
              <a:rPr lang="it-IT" dirty="0" smtClean="0"/>
              <a:t>effettuare </a:t>
            </a:r>
            <a:r>
              <a:rPr lang="it-IT" dirty="0"/>
              <a:t>screening e controllo della lista di campionamento;</a:t>
            </a:r>
          </a:p>
          <a:p>
            <a:pPr marL="712788" lvl="1" indent="-350838" algn="just">
              <a:buFont typeface="Wingdings" panose="05000000000000000000" pitchFamily="2" charset="2"/>
              <a:buChar char="ü"/>
              <a:tabLst>
                <a:tab pos="893763" algn="l"/>
              </a:tabLst>
            </a:pPr>
            <a:r>
              <a:rPr lang="it-IT" dirty="0"/>
              <a:t>reperire informazioni per ridurre i costi di </a:t>
            </a:r>
            <a:r>
              <a:rPr lang="it-IT" dirty="0" smtClean="0"/>
              <a:t>rilevazione e </a:t>
            </a:r>
            <a:r>
              <a:rPr lang="it-IT" dirty="0"/>
              <a:t>facilitare la rilevazione nella seconda occasione di </a:t>
            </a:r>
            <a:r>
              <a:rPr lang="it-IT" dirty="0" smtClean="0"/>
              <a:t>indagine</a:t>
            </a:r>
            <a:endParaRPr lang="it-IT" dirty="0"/>
          </a:p>
          <a:p>
            <a:pPr marL="712788" indent="-369888" algn="just">
              <a:spcBef>
                <a:spcPts val="1200"/>
              </a:spcBef>
              <a:buFont typeface="Courier New" panose="02070309020205020404" pitchFamily="49" charset="0"/>
              <a:buChar char="o"/>
              <a:tabLst>
                <a:tab pos="893763" algn="l"/>
              </a:tabLst>
            </a:pPr>
            <a:r>
              <a:rPr lang="it-IT" i="1" dirty="0" smtClean="0">
                <a:solidFill>
                  <a:schemeClr val="accent2"/>
                </a:solidFill>
              </a:rPr>
              <a:t>Seconda </a:t>
            </a:r>
            <a:r>
              <a:rPr lang="it-IT" i="1" dirty="0">
                <a:solidFill>
                  <a:schemeClr val="accent2"/>
                </a:solidFill>
              </a:rPr>
              <a:t>occasione</a:t>
            </a:r>
            <a:r>
              <a:rPr lang="it-IT" dirty="0"/>
              <a:t>: </a:t>
            </a:r>
            <a:r>
              <a:rPr lang="it-IT" dirty="0" smtClean="0"/>
              <a:t>conferma variabili </a:t>
            </a:r>
            <a:r>
              <a:rPr lang="it-IT" dirty="0"/>
              <a:t>strutturali </a:t>
            </a:r>
            <a:r>
              <a:rPr lang="it-IT" dirty="0" smtClean="0"/>
              <a:t>osservate </a:t>
            </a:r>
            <a:r>
              <a:rPr lang="it-IT" dirty="0"/>
              <a:t>e rilevazione </a:t>
            </a:r>
            <a:r>
              <a:rPr lang="it-IT" dirty="0" smtClean="0"/>
              <a:t>variabili specifiche-armonizzate su </a:t>
            </a:r>
            <a:r>
              <a:rPr lang="it-IT" dirty="0"/>
              <a:t>differenti sotto-campioni di famiglie</a:t>
            </a:r>
            <a:r>
              <a:rPr lang="it-IT" dirty="0" smtClean="0"/>
              <a:t>.</a:t>
            </a:r>
          </a:p>
          <a:p>
            <a:pPr marL="799888" lvl="3" indent="-342900" algn="just">
              <a:spcBef>
                <a:spcPts val="600"/>
              </a:spcBef>
              <a:buFont typeface="Wingdings" pitchFamily="2" charset="2"/>
              <a:buChar char="ü"/>
            </a:pPr>
            <a:endParaRPr lang="it-IT" smtClean="0"/>
          </a:p>
          <a:p>
            <a:pPr marL="799888" lvl="3" indent="-3429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it-IT" smtClean="0"/>
              <a:t>Sviluppo </a:t>
            </a:r>
            <a:r>
              <a:rPr lang="it-IT" dirty="0"/>
              <a:t>di tecniche di stima che sfruttino in modo integrato informazioni provenienti da più </a:t>
            </a:r>
            <a:r>
              <a:rPr lang="it-IT" dirty="0" smtClean="0"/>
              <a:t>fonti mantenendo la coerenza </a:t>
            </a:r>
            <a:r>
              <a:rPr lang="it-IT" dirty="0"/>
              <a:t>tra le stime prodotte e la comparabilità dei risultati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2" y="6265814"/>
            <a:ext cx="2011325" cy="57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348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11594</TotalTime>
  <Words>4026</Words>
  <Application>Microsoft Office PowerPoint</Application>
  <PresentationFormat>Presentazione su schermo (4:3)</PresentationFormat>
  <Paragraphs>852</Paragraphs>
  <Slides>34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Presentazione standard di PowerPoint</vt:lpstr>
      <vt:lpstr>Il Sistema integrato censimento permanente e indagini sociali a supporto del SIR    </vt:lpstr>
      <vt:lpstr>Presentazione standard di PowerPoint</vt:lpstr>
      <vt:lpstr>Il processo di modernizzazione dell’Istat. Il sistema dei registri </vt:lpstr>
      <vt:lpstr>Il processo di modernizzazione dell’Istat. Il sistema dei registri </vt:lpstr>
      <vt:lpstr>Presentazione standard di PowerPoint</vt:lpstr>
      <vt:lpstr>Presentazione standard di PowerPoint</vt:lpstr>
      <vt:lpstr>MS prima fase   - Componenti A e L</vt:lpstr>
      <vt:lpstr> Più in dettaglio </vt:lpstr>
      <vt:lpstr>Il Sistema integrato censimento permanente  e indagini sociali- Quadro di sintesi</vt:lpstr>
      <vt:lpstr>Il censimento permanente  - Milestones</vt:lpstr>
      <vt:lpstr>Il Sistema integrato censimento permanente  e indagini sociali- Anni  2011-2017 e 2018 e seg.</vt:lpstr>
      <vt:lpstr>Il censimento permanente  - Disegni campionari a confronto</vt:lpstr>
      <vt:lpstr>Il censimento permanente  - Disegni campionari a confronto</vt:lpstr>
      <vt:lpstr>Approfondimento sul piano di diffusione</vt:lpstr>
      <vt:lpstr>Strategie di stima</vt:lpstr>
      <vt:lpstr>Il piano di diffusione</vt:lpstr>
      <vt:lpstr>Il piano di diffusione</vt:lpstr>
      <vt:lpstr>I Regolamenti Europei del Censimento della popolazione e delle abitazioni per il 2021</vt:lpstr>
      <vt:lpstr>Il piano di diffusione europeo </vt:lpstr>
      <vt:lpstr>Il piano di diffusione nazionale 1 </vt:lpstr>
      <vt:lpstr>Il piano di diffusione nazionale 2 </vt:lpstr>
      <vt:lpstr>Approfondimenti su armonizzazione IS</vt:lpstr>
      <vt:lpstr>In vista del regolamento europeo sulle indagini sociali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Approfondimento sulla sperimentazione del 2017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ANCORA 12 MESI</dc:title>
  <dc:creator>elena grimaccia</dc:creator>
  <cp:lastModifiedBy>UTENTE</cp:lastModifiedBy>
  <cp:revision>1121</cp:revision>
  <cp:lastPrinted>2017-03-24T17:14:22Z</cp:lastPrinted>
  <dcterms:created xsi:type="dcterms:W3CDTF">2015-05-13T08:31:54Z</dcterms:created>
  <dcterms:modified xsi:type="dcterms:W3CDTF">2017-05-23T06:45:18Z</dcterms:modified>
</cp:coreProperties>
</file>