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1" r:id="rId3"/>
    <p:sldId id="269" r:id="rId4"/>
    <p:sldId id="262" r:id="rId5"/>
    <p:sldId id="270" r:id="rId6"/>
    <p:sldId id="271" r:id="rId7"/>
    <p:sldId id="266" r:id="rId8"/>
    <p:sldId id="265" r:id="rId9"/>
    <p:sldId id="272" r:id="rId10"/>
    <p:sldId id="274" r:id="rId11"/>
  </p:sldIdLst>
  <p:sldSz cx="9144000" cy="5715000" type="screen16x1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ssu Mara" initials="CM" lastIdx="6" clrIdx="0"/>
  <p:cmAuthor id="1" name="Mara Cossu" initials="MC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73A"/>
    <a:srgbClr val="95B3D7"/>
    <a:srgbClr val="AF37A1"/>
    <a:srgbClr val="680EB2"/>
    <a:srgbClr val="58B3CC"/>
    <a:srgbClr val="90BFD0"/>
    <a:srgbClr val="C183F5"/>
    <a:srgbClr val="78C2D6"/>
    <a:srgbClr val="86C8DA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40" y="-15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51B38F2C-D84B-4DCC-AA21-1BC4EB75A814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44958" cy="49418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1098" y="9376900"/>
            <a:ext cx="2944958" cy="49418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F146AEDF-50EA-4821-A07D-66B1AD18D5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795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24484BAF-231D-480B-9E9F-BF0F85C6E256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739775"/>
            <a:ext cx="59245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606" y="4689240"/>
            <a:ext cx="5438464" cy="4442935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6900"/>
            <a:ext cx="2944958" cy="49418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098" y="9376900"/>
            <a:ext cx="2944958" cy="49418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07B078ED-3CC9-4B48-967B-75B3C1062C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0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36563" y="739775"/>
            <a:ext cx="59245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078ED-3CC9-4B48-967B-75B3C1062C8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69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25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67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75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89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79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71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00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693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80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63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20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1E28D-0436-4C8F-8F80-DE298E65C0F1}" type="datetimeFigureOut">
              <a:rPr lang="it-IT" smtClean="0"/>
              <a:t>24/05/2017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6998-8726-43BF-AB0B-364F96DAA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64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runelli.Giovanni@minambiente.it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77788" y="2593275"/>
            <a:ext cx="85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3973A"/>
                </a:solidFill>
                <a:latin typeface="Trebuchet MS" panose="020B0603020202020204" pitchFamily="34" charset="0"/>
              </a:rPr>
              <a:t>Attuare l’Agenda 2030 in Italia: informazione statistica e collaborazione istituzionale nella Strategia Nazionale per lo Sviluppo Sostenibile</a:t>
            </a:r>
            <a:r>
              <a:rPr lang="it-IT" sz="2400" b="1" dirty="0" smtClean="0">
                <a:solidFill>
                  <a:srgbClr val="F3973A"/>
                </a:solidFill>
                <a:latin typeface="Trebuchet MS" panose="020B0603020202020204" pitchFamily="34" charset="0"/>
              </a:rPr>
              <a:t>"</a:t>
            </a:r>
            <a:endParaRPr lang="it-IT" sz="2400" b="1" dirty="0">
              <a:solidFill>
                <a:srgbClr val="F3973A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71600" y="4369668"/>
            <a:ext cx="64087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</a:pPr>
            <a:r>
              <a:rPr lang="it-IT" sz="2000" b="1" dirty="0" smtClean="0">
                <a:solidFill>
                  <a:prstClr val="white">
                    <a:lumMod val="50000"/>
                  </a:prstClr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Giovanni Brunelli</a:t>
            </a:r>
            <a:endParaRPr lang="it-IT" sz="2000" dirty="0">
              <a:solidFill>
                <a:prstClr val="white">
                  <a:lumMod val="50000"/>
                </a:prstClr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algn="r"/>
            <a:r>
              <a:rPr lang="it-IT" sz="1600" dirty="0">
                <a:solidFill>
                  <a:srgbClr val="558ED5"/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Direzione generale per lo sviluppo sostenibile, per il danno ambientale e per i rapporti con l'Unione europea e gli organismi internazionali (SVI)</a:t>
            </a:r>
          </a:p>
          <a:p>
            <a:pPr algn="r"/>
            <a:endParaRPr lang="it-IT" sz="20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  <a:p>
            <a:pPr algn="r"/>
            <a:endParaRPr lang="it-IT" sz="2000" dirty="0">
              <a:solidFill>
                <a:srgbClr val="1F497D">
                  <a:lumMod val="60000"/>
                  <a:lumOff val="40000"/>
                </a:srgbClr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403648" y="1127274"/>
            <a:ext cx="6336704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lang="it-IT" sz="2400" b="1" dirty="0">
                <a:solidFill>
                  <a:srgbClr val="1F497D">
                    <a:lumMod val="60000"/>
                    <a:lumOff val="40000"/>
                  </a:srgbClr>
                </a:solidFill>
                <a:ea typeface="Calibri" pitchFamily="34" charset="0"/>
                <a:cs typeface="Times New Roman" pitchFamily="18" charset="0"/>
              </a:rPr>
              <a:t>L’informazione statistica ufficiale a supporto delle politiche di sviluppo </a:t>
            </a:r>
            <a:r>
              <a:rPr lang="it-IT" sz="2400" b="1" dirty="0" smtClean="0">
                <a:solidFill>
                  <a:srgbClr val="1F497D">
                    <a:lumMod val="60000"/>
                    <a:lumOff val="40000"/>
                  </a:srgbClr>
                </a:solidFill>
                <a:ea typeface="Calibri" pitchFamily="34" charset="0"/>
                <a:cs typeface="Times New Roman" pitchFamily="18" charset="0"/>
              </a:rPr>
              <a:t>sostenibile</a:t>
            </a:r>
          </a:p>
          <a:p>
            <a:pPr lvl="0" algn="ctr"/>
            <a:r>
              <a:rPr lang="it-IT" sz="1600" dirty="0">
                <a:solidFill>
                  <a:prstClr val="white">
                    <a:lumMod val="50000"/>
                  </a:prstClr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FORUM PA – 24 Maggio </a:t>
            </a:r>
            <a:r>
              <a:rPr lang="it-IT" sz="1600" dirty="0" smtClean="0">
                <a:solidFill>
                  <a:prstClr val="white">
                    <a:lumMod val="50000"/>
                  </a:prstClr>
                </a:solidFill>
                <a:latin typeface="Trebuchet MS" pitchFamily="34" charset="0"/>
                <a:ea typeface="Calibri" pitchFamily="34" charset="0"/>
                <a:cs typeface="Times New Roman" pitchFamily="18" charset="0"/>
              </a:rPr>
              <a:t>2017</a:t>
            </a:r>
            <a:endParaRPr lang="it-IT" sz="1600" dirty="0">
              <a:solidFill>
                <a:prstClr val="white">
                  <a:lumMod val="50000"/>
                </a:prstClr>
              </a:solidFill>
              <a:latin typeface="Trebuchet MS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2" name="Picture 1" descr="worl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3" t="-2" b="39287"/>
          <a:stretch>
            <a:fillRect/>
          </a:stretch>
        </p:blipFill>
        <p:spPr bwMode="auto">
          <a:xfrm flipH="1">
            <a:off x="7596336" y="4478011"/>
            <a:ext cx="1547666" cy="125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683568" y="190136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1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-36512" y="1896880"/>
            <a:ext cx="8964488" cy="1104636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3973A"/>
                </a:solidFill>
                <a:latin typeface="+mn-lt"/>
              </a:rPr>
              <a:t>grazie per l’attenzione</a:t>
            </a:r>
            <a:endParaRPr lang="it-IT" sz="3600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5496" y="4208517"/>
            <a:ext cx="9073008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endParaRPr lang="it-IT" dirty="0" smtClean="0"/>
          </a:p>
          <a:p>
            <a:pPr>
              <a:spcAft>
                <a:spcPts val="1800"/>
              </a:spcAft>
            </a:pPr>
            <a:endParaRPr lang="it-IT" dirty="0"/>
          </a:p>
          <a:p>
            <a:pPr>
              <a:spcAft>
                <a:spcPts val="1800"/>
              </a:spcAft>
            </a:pPr>
            <a:r>
              <a:rPr lang="it-IT" dirty="0" smtClean="0">
                <a:hlinkClick r:id="rId5"/>
              </a:rPr>
              <a:t>Brunelli.Giovanni@minambiente.it</a:t>
            </a:r>
            <a:r>
              <a:rPr lang="it-IT" dirty="0" smtClean="0"/>
              <a:t> </a:t>
            </a:r>
          </a:p>
          <a:p>
            <a:pPr>
              <a:spcAft>
                <a:spcPts val="1800"/>
              </a:spcAft>
            </a:pPr>
            <a:endParaRPr lang="it-IT" b="1" dirty="0"/>
          </a:p>
          <a:p>
            <a:pPr>
              <a:spcAft>
                <a:spcPts val="1800"/>
              </a:spcAft>
            </a:pPr>
            <a:endParaRPr lang="it-IT" b="1" dirty="0" smtClean="0"/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45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0" y="2113417"/>
            <a:ext cx="9144000" cy="312034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rgbClr val="558ED5"/>
              </a:buClr>
              <a:buNone/>
            </a:pPr>
            <a:r>
              <a:rPr lang="en-US" sz="2400" b="1" dirty="0" err="1" smtClean="0"/>
              <a:t>Premesse</a:t>
            </a:r>
            <a:r>
              <a:rPr lang="en-US" sz="2400" b="1" dirty="0" smtClean="0"/>
              <a:t> </a:t>
            </a:r>
            <a:endParaRPr lang="en-US" sz="2400" b="1" i="1" dirty="0" smtClean="0"/>
          </a:p>
          <a:p>
            <a:pPr lvl="0">
              <a:buClr>
                <a:srgbClr val="558ED5"/>
              </a:buClr>
            </a:pPr>
            <a:r>
              <a:rPr lang="it-IT" sz="2000" dirty="0" smtClean="0"/>
              <a:t>La definizione della Strategia Nazionale per lo Sviluppo Sostenibile prende le mosse dall’art. 3 della Legge 221/2015 – </a:t>
            </a:r>
            <a:r>
              <a:rPr lang="it-IT" sz="2000" i="1" dirty="0" smtClean="0"/>
              <a:t>sua </a:t>
            </a:r>
            <a:r>
              <a:rPr lang="it-IT" sz="2000" b="1" i="1" dirty="0" smtClean="0"/>
              <a:t>definizione e aggiornamento triennale</a:t>
            </a:r>
            <a:r>
              <a:rPr lang="it-IT" sz="2000" i="1" dirty="0" smtClean="0"/>
              <a:t> da parte del Governo su iniziativa MATTM, sentito il parere della Conferenza Stato Regioni</a:t>
            </a:r>
          </a:p>
          <a:p>
            <a:pPr lvl="0">
              <a:buClr>
                <a:srgbClr val="558ED5"/>
              </a:buClr>
            </a:pPr>
            <a:r>
              <a:rPr lang="it-IT" sz="2000" dirty="0" smtClean="0"/>
              <a:t>La struttura e i contenuti della </a:t>
            </a:r>
            <a:r>
              <a:rPr lang="it-IT" sz="2000" dirty="0" err="1" smtClean="0"/>
              <a:t>SNSvS</a:t>
            </a:r>
            <a:r>
              <a:rPr lang="it-IT" sz="2000" dirty="0" smtClean="0"/>
              <a:t> intendono rispondere all’art 2 del </a:t>
            </a:r>
            <a:r>
              <a:rPr lang="it-IT" sz="2000" dirty="0" err="1" smtClean="0"/>
              <a:t>Dlgs</a:t>
            </a:r>
            <a:r>
              <a:rPr lang="it-IT" sz="2000" dirty="0" smtClean="0"/>
              <a:t> 128/2010 e del </a:t>
            </a:r>
            <a:r>
              <a:rPr lang="it-IT" sz="2000" dirty="0" err="1" smtClean="0"/>
              <a:t>Dlgs</a:t>
            </a:r>
            <a:r>
              <a:rPr lang="it-IT" sz="2000" dirty="0" smtClean="0"/>
              <a:t> 152/2006 </a:t>
            </a:r>
            <a:r>
              <a:rPr lang="it-IT" sz="2000" dirty="0" err="1" smtClean="0"/>
              <a:t>s.m.i</a:t>
            </a:r>
            <a:r>
              <a:rPr lang="it-IT" sz="2000" dirty="0" smtClean="0"/>
              <a:t> -  </a:t>
            </a:r>
            <a:r>
              <a:rPr lang="it-IT" sz="2000" i="1" dirty="0" smtClean="0"/>
              <a:t>sistema obiettivi/indicatori </a:t>
            </a:r>
            <a:r>
              <a:rPr lang="it-IT" sz="2000" i="1" dirty="0" err="1" smtClean="0"/>
              <a:t>SNSvS</a:t>
            </a:r>
            <a:r>
              <a:rPr lang="it-IT" sz="2000" i="1" dirty="0" smtClean="0"/>
              <a:t> come </a:t>
            </a:r>
            <a:r>
              <a:rPr lang="it-IT" sz="2000" b="1" i="1" dirty="0" smtClean="0"/>
              <a:t>quadro di </a:t>
            </a:r>
            <a:r>
              <a:rPr lang="it-IT" sz="2000" b="1" i="1" dirty="0"/>
              <a:t>riferimento nazionale per i processi </a:t>
            </a:r>
            <a:r>
              <a:rPr lang="it-IT" sz="2000" b="1" i="1" dirty="0" smtClean="0"/>
              <a:t>di  </a:t>
            </a:r>
            <a:r>
              <a:rPr lang="it-IT" sz="2000" b="1" i="1" dirty="0"/>
              <a:t>pianificazione,  </a:t>
            </a:r>
            <a:r>
              <a:rPr lang="it-IT" sz="2000" b="1" i="1" dirty="0" smtClean="0"/>
              <a:t>programmazione  </a:t>
            </a:r>
            <a:r>
              <a:rPr lang="it-IT" sz="2000" b="1" i="1" dirty="0"/>
              <a:t>e  valutazione </a:t>
            </a:r>
            <a:r>
              <a:rPr lang="it-IT" sz="2000" b="1" i="1" dirty="0" smtClean="0"/>
              <a:t>di  </a:t>
            </a:r>
            <a:r>
              <a:rPr lang="it-IT" sz="2000" b="1" i="1" dirty="0"/>
              <a:t>tipo  settoriale  e  </a:t>
            </a:r>
            <a:r>
              <a:rPr lang="it-IT" sz="2000" b="1" i="1" dirty="0" smtClean="0"/>
              <a:t>territoriale</a:t>
            </a:r>
          </a:p>
          <a:p>
            <a:pPr marL="0" lvl="0" indent="0">
              <a:buClr>
                <a:srgbClr val="558ED5"/>
              </a:buClr>
              <a:buNone/>
            </a:pPr>
            <a:endParaRPr lang="it-IT" sz="2000" dirty="0"/>
          </a:p>
          <a:p>
            <a:pPr lvl="0">
              <a:buClr>
                <a:srgbClr val="558ED5"/>
              </a:buClr>
            </a:pPr>
            <a:endParaRPr lang="en-US" sz="2000" dirty="0" smtClean="0"/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79512" y="888768"/>
            <a:ext cx="8964488" cy="1104636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La </a:t>
            </a:r>
            <a:r>
              <a:rPr lang="it-IT" sz="3200" dirty="0">
                <a:solidFill>
                  <a:srgbClr val="F3973A"/>
                </a:solidFill>
                <a:latin typeface="+mn-lt"/>
              </a:rPr>
              <a:t>Strategia Nazionale per lo Sviluppo Sostenibile </a:t>
            </a:r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(</a:t>
            </a:r>
            <a:r>
              <a:rPr lang="it-IT" sz="3200" dirty="0" err="1" smtClean="0">
                <a:solidFill>
                  <a:srgbClr val="F3973A"/>
                </a:solidFill>
                <a:latin typeface="+mn-lt"/>
              </a:rPr>
              <a:t>SNSvS</a:t>
            </a:r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)</a:t>
            </a:r>
            <a:endParaRPr lang="it-IT" sz="3200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44016" y="985292"/>
            <a:ext cx="8964488" cy="1104636"/>
          </a:xfrm>
        </p:spPr>
        <p:txBody>
          <a:bodyPr>
            <a:normAutofit/>
          </a:bodyPr>
          <a:lstStyle/>
          <a:p>
            <a:pPr algn="l"/>
            <a:r>
              <a:rPr lang="it-IT" sz="3200" dirty="0" err="1" smtClean="0">
                <a:solidFill>
                  <a:srgbClr val="F3973A"/>
                </a:solidFill>
                <a:latin typeface="+mn-lt"/>
              </a:rPr>
              <a:t>SNSvS</a:t>
            </a:r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 e Agenda 2030</a:t>
            </a:r>
            <a:endParaRPr lang="it-IT" sz="3200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83568" y="2713484"/>
            <a:ext cx="23042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rgbClr val="558ED5"/>
              </a:buClr>
            </a:pPr>
            <a:r>
              <a:rPr lang="it-IT" dirty="0"/>
              <a:t>La </a:t>
            </a:r>
            <a:r>
              <a:rPr lang="it-IT" dirty="0" err="1"/>
              <a:t>SNSvS</a:t>
            </a:r>
            <a:r>
              <a:rPr lang="it-IT" dirty="0"/>
              <a:t> rappresenta la declinazione a livello nazionale dell’Agenda 2030 delle Nazioni Unite, </a:t>
            </a:r>
            <a:r>
              <a:rPr lang="it-IT" b="1" dirty="0" smtClean="0"/>
              <a:t>di cui fa propri i </a:t>
            </a:r>
            <a:r>
              <a:rPr lang="it-IT" b="1" dirty="0"/>
              <a:t>4 principi guida</a:t>
            </a:r>
            <a:r>
              <a:rPr lang="it-IT" b="1" dirty="0" smtClean="0"/>
              <a:t>: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2252323" y="2700124"/>
            <a:ext cx="26077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rgbClr val="558ED5"/>
              </a:buClr>
            </a:pPr>
            <a:r>
              <a:rPr lang="it-IT" sz="2400" b="1" dirty="0" smtClean="0">
                <a:solidFill>
                  <a:srgbClr val="558ED5"/>
                </a:solidFill>
              </a:rPr>
              <a:t>Integrazione</a:t>
            </a:r>
          </a:p>
          <a:p>
            <a:pPr lvl="0" algn="r">
              <a:buClr>
                <a:srgbClr val="558ED5"/>
              </a:buClr>
            </a:pPr>
            <a:endParaRPr lang="it-IT" sz="2400" b="1" dirty="0" smtClean="0"/>
          </a:p>
          <a:p>
            <a:pPr lvl="0" algn="r">
              <a:buClr>
                <a:srgbClr val="558ED5"/>
              </a:buClr>
            </a:pPr>
            <a:r>
              <a:rPr lang="it-IT" sz="2400" b="1" dirty="0" smtClean="0">
                <a:solidFill>
                  <a:srgbClr val="7030A0"/>
                </a:solidFill>
              </a:rPr>
              <a:t>Universalità</a:t>
            </a:r>
          </a:p>
          <a:p>
            <a:pPr lvl="0" algn="r">
              <a:buClr>
                <a:srgbClr val="558ED5"/>
              </a:buClr>
            </a:pPr>
            <a:endParaRPr lang="it-IT" sz="2400" b="1" dirty="0"/>
          </a:p>
          <a:p>
            <a:pPr lvl="0" algn="r">
              <a:buClr>
                <a:srgbClr val="558ED5"/>
              </a:buClr>
            </a:pPr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Inclusione</a:t>
            </a:r>
          </a:p>
          <a:p>
            <a:pPr lvl="0" algn="r">
              <a:buClr>
                <a:srgbClr val="558ED5"/>
              </a:buClr>
            </a:pPr>
            <a:endParaRPr lang="it-IT" sz="2400" b="1" dirty="0"/>
          </a:p>
          <a:p>
            <a:pPr lvl="0" algn="r">
              <a:buClr>
                <a:srgbClr val="558ED5"/>
              </a:buClr>
            </a:pPr>
            <a:r>
              <a:rPr lang="it-IT" sz="2400" b="1" dirty="0" smtClean="0">
                <a:solidFill>
                  <a:srgbClr val="F3973A"/>
                </a:solidFill>
              </a:rPr>
              <a:t>Trasformazione </a:t>
            </a:r>
            <a:endParaRPr lang="it-IT" sz="2400" b="1" dirty="0">
              <a:solidFill>
                <a:srgbClr val="F3973A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14739"/>
            <a:ext cx="5400600" cy="486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7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107504" y="1177313"/>
            <a:ext cx="9036496" cy="312034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lvl="0">
              <a:buClr>
                <a:srgbClr val="558ED5"/>
              </a:buClr>
            </a:pPr>
            <a:endParaRPr lang="it-IT" sz="2000" dirty="0" smtClean="0"/>
          </a:p>
          <a:p>
            <a:pPr lvl="0">
              <a:buClr>
                <a:srgbClr val="558ED5"/>
              </a:buClr>
            </a:pPr>
            <a:endParaRPr lang="it-IT" sz="2000" dirty="0"/>
          </a:p>
          <a:p>
            <a:pPr marL="0" lvl="0" indent="0">
              <a:buClr>
                <a:srgbClr val="558ED5"/>
              </a:buClr>
              <a:buNone/>
            </a:pPr>
            <a:r>
              <a:rPr lang="it-IT" sz="1800" dirty="0" smtClean="0"/>
              <a:t>Il sistema è stato impostato nell’ambito della </a:t>
            </a:r>
            <a:r>
              <a:rPr lang="it-IT" sz="1800" dirty="0" err="1" smtClean="0"/>
              <a:t>SNSvS</a:t>
            </a:r>
            <a:r>
              <a:rPr lang="it-IT" sz="1800" dirty="0" smtClean="0"/>
              <a:t>, ma la sua compiuta definizione si produrrà in </a:t>
            </a:r>
            <a:r>
              <a:rPr lang="it-IT" sz="1800" b="1" dirty="0" smtClean="0"/>
              <a:t>fase di attuazione</a:t>
            </a:r>
            <a:r>
              <a:rPr lang="it-IT" sz="1800" dirty="0" smtClean="0"/>
              <a:t>: è necessario radicare il processo di collaborazione istituzionale avviato in fase di definizione e potenziarlo </a:t>
            </a:r>
            <a:r>
              <a:rPr lang="it-IT" sz="1800" b="1" u="sng" dirty="0" smtClean="0">
                <a:solidFill>
                  <a:srgbClr val="F3973A"/>
                </a:solidFill>
              </a:rPr>
              <a:t>(attivazione di sinergie e collaborazioni stabili con i soggetti detentori dei dati)</a:t>
            </a:r>
          </a:p>
          <a:p>
            <a:pPr lvl="0">
              <a:buClr>
                <a:srgbClr val="558ED5"/>
              </a:buClr>
            </a:pPr>
            <a:endParaRPr lang="it-IT" sz="2000" dirty="0" smtClean="0"/>
          </a:p>
          <a:p>
            <a:pPr lvl="0">
              <a:buClr>
                <a:srgbClr val="558ED5"/>
              </a:buClr>
            </a:pPr>
            <a:endParaRPr lang="it-IT" sz="2000" dirty="0"/>
          </a:p>
          <a:p>
            <a:pPr lvl="0">
              <a:buClr>
                <a:srgbClr val="558ED5"/>
              </a:buClr>
            </a:pPr>
            <a:endParaRPr lang="it-IT" sz="2000" dirty="0" smtClean="0"/>
          </a:p>
          <a:p>
            <a:pPr lvl="0">
              <a:buClr>
                <a:srgbClr val="558ED5"/>
              </a:buClr>
            </a:pPr>
            <a:endParaRPr lang="en-US" sz="2000" dirty="0" smtClean="0"/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79512" y="744752"/>
            <a:ext cx="8964488" cy="1104636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3973A"/>
                </a:solidFill>
                <a:latin typeface="+mn-lt"/>
              </a:rPr>
              <a:t>La proposta di sistema di monitoraggio e valutazione della </a:t>
            </a:r>
            <a:r>
              <a:rPr lang="it-IT" sz="3200" dirty="0" err="1" smtClean="0">
                <a:solidFill>
                  <a:srgbClr val="F3973A"/>
                </a:solidFill>
                <a:latin typeface="+mn-lt"/>
              </a:rPr>
              <a:t>SNSvS</a:t>
            </a:r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*</a:t>
            </a:r>
            <a:endParaRPr lang="it-IT" sz="3200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308304" y="3392524"/>
            <a:ext cx="2030015" cy="121800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400" kern="1200" dirty="0" smtClean="0"/>
              <a:t>Scelte strategiche</a:t>
            </a:r>
            <a:endParaRPr lang="it-IT" sz="2400" kern="1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827584" y="3200719"/>
            <a:ext cx="8136904" cy="2465093"/>
            <a:chOff x="539552" y="2873210"/>
            <a:chExt cx="8136904" cy="2465093"/>
          </a:xfrm>
        </p:grpSpPr>
        <p:cxnSp>
          <p:nvCxnSpPr>
            <p:cNvPr id="3" name="Connettore 4 2"/>
            <p:cNvCxnSpPr>
              <a:stCxn id="10" idx="2"/>
              <a:endCxn id="23" idx="1"/>
            </p:cNvCxnSpPr>
            <p:nvPr/>
          </p:nvCxnSpPr>
          <p:spPr>
            <a:xfrm rot="16200000" flipH="1">
              <a:off x="4244575" y="3705441"/>
              <a:ext cx="1375681" cy="1151377"/>
            </a:xfrm>
            <a:prstGeom prst="bentConnector2">
              <a:avLst/>
            </a:prstGeom>
            <a:ln w="76200">
              <a:solidFill>
                <a:schemeClr val="bg1">
                  <a:lumMod val="75000"/>
                </a:schemeClr>
              </a:solidFill>
              <a:prstDash val="solid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ttangolo arrotondato 8"/>
            <p:cNvSpPr/>
            <p:nvPr/>
          </p:nvSpPr>
          <p:spPr>
            <a:xfrm>
              <a:off x="539552" y="2873210"/>
              <a:ext cx="1224136" cy="1570504"/>
            </a:xfrm>
            <a:prstGeom prst="roundRect">
              <a:avLst/>
            </a:prstGeom>
            <a:solidFill>
              <a:srgbClr val="AF37A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/>
                <a:t>Obiettivi Strategici Nazionali</a:t>
              </a:r>
            </a:p>
          </p:txBody>
        </p:sp>
        <p:sp>
          <p:nvSpPr>
            <p:cNvPr id="10" name="Rettangolo arrotondato 9"/>
            <p:cNvSpPr/>
            <p:nvPr/>
          </p:nvSpPr>
          <p:spPr>
            <a:xfrm>
              <a:off x="3276607" y="2873210"/>
              <a:ext cx="2160240" cy="720080"/>
            </a:xfrm>
            <a:prstGeom prst="roundRect">
              <a:avLst/>
            </a:prstGeom>
            <a:solidFill>
              <a:srgbClr val="4BACC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/>
                <a:t>Indicatori primari</a:t>
              </a:r>
              <a:endParaRPr lang="it-IT" sz="1600" b="1" dirty="0"/>
            </a:p>
          </p:txBody>
        </p:sp>
        <p:grpSp>
          <p:nvGrpSpPr>
            <p:cNvPr id="14" name="Gruppo 13"/>
            <p:cNvGrpSpPr/>
            <p:nvPr/>
          </p:nvGrpSpPr>
          <p:grpSpPr>
            <a:xfrm>
              <a:off x="1910897" y="2873210"/>
              <a:ext cx="1225872" cy="736158"/>
              <a:chOff x="-240954" y="2258371"/>
              <a:chExt cx="2031647" cy="1220041"/>
            </a:xfrm>
          </p:grpSpPr>
          <p:sp>
            <p:nvSpPr>
              <p:cNvPr id="15" name="Rettangolo 14"/>
              <p:cNvSpPr/>
              <p:nvPr/>
            </p:nvSpPr>
            <p:spPr>
              <a:xfrm>
                <a:off x="-240954" y="2258371"/>
                <a:ext cx="2030015" cy="1218009"/>
              </a:xfrm>
              <a:prstGeom prst="rect">
                <a:avLst/>
              </a:prstGeom>
              <a:solidFill>
                <a:srgbClr val="95B3D7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-3348577"/>
                  <a:satOff val="20174"/>
                  <a:lumOff val="1617"/>
                  <a:alphaOff val="0"/>
                </a:schemeClr>
              </a:fillRef>
              <a:effectRef idx="0">
                <a:schemeClr val="accent4">
                  <a:hueOff val="-3348577"/>
                  <a:satOff val="20174"/>
                  <a:lumOff val="1617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ttangolo 15"/>
              <p:cNvSpPr/>
              <p:nvPr/>
            </p:nvSpPr>
            <p:spPr>
              <a:xfrm>
                <a:off x="-239322" y="2260403"/>
                <a:ext cx="2030015" cy="1218009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i="1" kern="1200" dirty="0" smtClean="0"/>
                  <a:t>Valori Obiettivo</a:t>
                </a:r>
                <a:endParaRPr lang="it-IT" i="1" kern="1200" dirty="0"/>
              </a:p>
            </p:txBody>
          </p:sp>
        </p:grpSp>
        <p:sp>
          <p:nvSpPr>
            <p:cNvPr id="17" name="Rettangolo arrotondato 16"/>
            <p:cNvSpPr/>
            <p:nvPr/>
          </p:nvSpPr>
          <p:spPr>
            <a:xfrm>
              <a:off x="3276607" y="3723634"/>
              <a:ext cx="2160240" cy="720080"/>
            </a:xfrm>
            <a:prstGeom prst="roundRect">
              <a:avLst/>
            </a:prstGeom>
            <a:solidFill>
              <a:srgbClr val="9FD3E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/>
                <a:t>Indicatori secondari</a:t>
              </a:r>
              <a:endParaRPr lang="it-IT" sz="1600" b="1" dirty="0"/>
            </a:p>
          </p:txBody>
        </p:sp>
        <p:sp>
          <p:nvSpPr>
            <p:cNvPr id="18" name="Freccia a destra 17"/>
            <p:cNvSpPr/>
            <p:nvPr/>
          </p:nvSpPr>
          <p:spPr>
            <a:xfrm>
              <a:off x="1737798" y="3063940"/>
              <a:ext cx="294418" cy="35592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Freccia a destra 18"/>
            <p:cNvSpPr/>
            <p:nvPr/>
          </p:nvSpPr>
          <p:spPr>
            <a:xfrm>
              <a:off x="3059832" y="3063940"/>
              <a:ext cx="294418" cy="35592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reccia a destra 19"/>
            <p:cNvSpPr/>
            <p:nvPr/>
          </p:nvSpPr>
          <p:spPr>
            <a:xfrm>
              <a:off x="1633710" y="3923500"/>
              <a:ext cx="1720540" cy="35592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5436096" y="2873210"/>
              <a:ext cx="26642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Rappresentano il </a:t>
              </a:r>
              <a:r>
                <a:rPr lang="it-IT" sz="1400" b="1" dirty="0" smtClean="0"/>
                <a:t>grado di raggiungimento del valore obiettivo </a:t>
              </a:r>
              <a:r>
                <a:rPr lang="it-IT" sz="1400" dirty="0" smtClean="0"/>
                <a:t>(associazione diretta)</a:t>
              </a:r>
              <a:endParaRPr lang="it-IT" sz="1400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5462499" y="3756784"/>
              <a:ext cx="32139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Descrivono i </a:t>
              </a:r>
              <a:r>
                <a:rPr lang="it-IT" sz="1400" b="1" dirty="0" smtClean="0"/>
                <a:t>diversi aspetti da monitorare </a:t>
              </a:r>
              <a:r>
                <a:rPr lang="it-IT" sz="1400" dirty="0" smtClean="0"/>
                <a:t>che ciascun obiettivo contiene (dimensioni dell’obiettivo)</a:t>
              </a:r>
              <a:endParaRPr lang="it-IT" sz="1400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5508104" y="4599639"/>
              <a:ext cx="31683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i="1" dirty="0" smtClean="0"/>
                <a:t>Fonti diverse</a:t>
              </a:r>
              <a:r>
                <a:rPr lang="it-IT" sz="1400" dirty="0" smtClean="0"/>
                <a:t>: IAEG-</a:t>
              </a:r>
              <a:r>
                <a:rPr lang="it-IT" sz="1400" dirty="0" err="1" smtClean="0"/>
                <a:t>SDGs</a:t>
              </a:r>
              <a:r>
                <a:rPr lang="it-IT" sz="1400" dirty="0" smtClean="0"/>
                <a:t>; BES; Accordo di Partenariato 2014/2020; altri ISTAT; ISPRA, Amministrazioni coinvolte</a:t>
              </a:r>
              <a:endParaRPr lang="it-IT" sz="1400" dirty="0"/>
            </a:p>
          </p:txBody>
        </p:sp>
      </p:grpSp>
      <p:sp>
        <p:nvSpPr>
          <p:cNvPr id="24" name="CasellaDiTesto 23"/>
          <p:cNvSpPr txBox="1"/>
          <p:nvPr/>
        </p:nvSpPr>
        <p:spPr>
          <a:xfrm>
            <a:off x="0" y="4873724"/>
            <a:ext cx="46246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 smtClean="0">
                <a:solidFill>
                  <a:srgbClr val="F3973A"/>
                </a:solidFill>
              </a:rPr>
              <a:t>Gli indicatori IAEG/Istat rappresentano e rappresenteranno una delle fonti principali, ma non esaustive della </a:t>
            </a:r>
            <a:r>
              <a:rPr lang="it-IT" sz="1400" dirty="0" err="1" smtClean="0">
                <a:solidFill>
                  <a:srgbClr val="F3973A"/>
                </a:solidFill>
              </a:rPr>
              <a:t>SNSvS</a:t>
            </a:r>
            <a:r>
              <a:rPr lang="it-IT" sz="1400" dirty="0" smtClean="0">
                <a:solidFill>
                  <a:srgbClr val="F3973A"/>
                </a:solidFill>
              </a:rPr>
              <a:t> (</a:t>
            </a:r>
            <a:r>
              <a:rPr lang="it-IT" sz="1400" b="1" dirty="0" smtClean="0">
                <a:solidFill>
                  <a:srgbClr val="F3973A"/>
                </a:solidFill>
              </a:rPr>
              <a:t>peculiarità degli obiettivi nazionali </a:t>
            </a:r>
            <a:r>
              <a:rPr lang="it-IT" sz="1400" b="1" dirty="0" err="1" smtClean="0">
                <a:solidFill>
                  <a:srgbClr val="F3973A"/>
                </a:solidFill>
              </a:rPr>
              <a:t>cfr</a:t>
            </a:r>
            <a:r>
              <a:rPr lang="it-IT" sz="1400" b="1" dirty="0" smtClean="0">
                <a:solidFill>
                  <a:srgbClr val="F3973A"/>
                </a:solidFill>
              </a:rPr>
              <a:t> </a:t>
            </a:r>
            <a:r>
              <a:rPr lang="it-IT" sz="1400" b="1" dirty="0" err="1" smtClean="0">
                <a:solidFill>
                  <a:srgbClr val="F3973A"/>
                </a:solidFill>
              </a:rPr>
              <a:t>SDGs</a:t>
            </a:r>
            <a:r>
              <a:rPr lang="it-IT" sz="1400" dirty="0" smtClean="0">
                <a:solidFill>
                  <a:srgbClr val="F3973A"/>
                </a:solidFill>
              </a:rPr>
              <a:t>)</a:t>
            </a:r>
            <a:endParaRPr lang="it-IT" sz="1400" dirty="0">
              <a:solidFill>
                <a:srgbClr val="F397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7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-4884" y="1201316"/>
            <a:ext cx="2808312" cy="312034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lvl="0" indent="0" algn="r">
              <a:buClr>
                <a:srgbClr val="558ED5"/>
              </a:buClr>
              <a:buNone/>
            </a:pPr>
            <a:endParaRPr lang="it-IT" sz="1600" dirty="0" smtClean="0"/>
          </a:p>
          <a:p>
            <a:pPr marL="0" lvl="0" indent="0" algn="r">
              <a:buClr>
                <a:srgbClr val="558ED5"/>
              </a:buClr>
              <a:buNone/>
            </a:pPr>
            <a:endParaRPr lang="it-IT" sz="1600" dirty="0"/>
          </a:p>
          <a:p>
            <a:pPr marL="0" lvl="0" indent="0" algn="r">
              <a:buClr>
                <a:srgbClr val="558ED5"/>
              </a:buClr>
              <a:buNone/>
            </a:pPr>
            <a:r>
              <a:rPr lang="it-IT" sz="1600" dirty="0" smtClean="0"/>
              <a:t>La </a:t>
            </a:r>
            <a:r>
              <a:rPr lang="it-IT" sz="1600" dirty="0" err="1" smtClean="0"/>
              <a:t>SNSvS</a:t>
            </a:r>
            <a:r>
              <a:rPr lang="it-IT" sz="1600" dirty="0" smtClean="0"/>
              <a:t> si attua tramite i piani e programmi attivi e da attivare a livello nazionale. Costituisce uno </a:t>
            </a:r>
            <a:r>
              <a:rPr lang="it-IT" sz="1600" b="1" dirty="0" smtClean="0"/>
              <a:t>strumento di indirizzo per le policy nazionali. </a:t>
            </a:r>
            <a:r>
              <a:rPr lang="it-IT" sz="1600" dirty="0" smtClean="0"/>
              <a:t>Il sistema di monitoraggio deve dunque </a:t>
            </a:r>
            <a:r>
              <a:rPr lang="it-IT" sz="1600" dirty="0"/>
              <a:t>consentire sia di </a:t>
            </a:r>
            <a:r>
              <a:rPr lang="it-IT" sz="1600" u="sng" dirty="0"/>
              <a:t>verificare il </a:t>
            </a:r>
            <a:r>
              <a:rPr lang="it-IT" sz="1600" u="sng" dirty="0" smtClean="0"/>
              <a:t>raggiungimento degli obiettivi di sostenibilità che di valutare il contributo delle policy a tale raggiungimento.</a:t>
            </a:r>
          </a:p>
          <a:p>
            <a:pPr marL="0" lvl="0" indent="0" algn="r">
              <a:buClr>
                <a:srgbClr val="558ED5"/>
              </a:buClr>
              <a:buNone/>
            </a:pPr>
            <a:r>
              <a:rPr lang="it-IT" sz="1600" b="1" dirty="0"/>
              <a:t>Nella loro versione definitiva, gli indicatori primari e secondari </a:t>
            </a:r>
            <a:r>
              <a:rPr lang="it-IT" sz="1600" b="1" dirty="0" smtClean="0"/>
              <a:t>saranno ascrivibili a due categorie:</a:t>
            </a:r>
            <a:endParaRPr lang="it-IT" sz="1600" b="1" dirty="0"/>
          </a:p>
          <a:p>
            <a:pPr marL="0" lvl="0" indent="0" algn="r">
              <a:buClr>
                <a:srgbClr val="558ED5"/>
              </a:buClr>
              <a:buNone/>
            </a:pPr>
            <a:endParaRPr lang="it-IT" sz="1600" b="1" dirty="0" smtClean="0"/>
          </a:p>
          <a:p>
            <a:pPr marL="0" lvl="0" indent="0" algn="r">
              <a:buClr>
                <a:srgbClr val="558ED5"/>
              </a:buClr>
              <a:buNone/>
            </a:pPr>
            <a:endParaRPr lang="en-US" sz="1600" dirty="0" smtClean="0"/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79512" y="744752"/>
            <a:ext cx="8964488" cy="1104636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3973A"/>
                </a:solidFill>
                <a:latin typeface="+mn-lt"/>
              </a:rPr>
              <a:t>La proposta di sistema di monitoraggio e valutazione della </a:t>
            </a:r>
            <a:r>
              <a:rPr lang="it-IT" sz="3200" dirty="0" err="1" smtClean="0">
                <a:solidFill>
                  <a:srgbClr val="F3973A"/>
                </a:solidFill>
                <a:latin typeface="+mn-lt"/>
              </a:rPr>
              <a:t>SNSvS</a:t>
            </a:r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**</a:t>
            </a:r>
            <a:endParaRPr lang="it-IT" sz="3200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8" name="Freccia in giù 7"/>
          <p:cNvSpPr/>
          <p:nvPr/>
        </p:nvSpPr>
        <p:spPr>
          <a:xfrm rot="16200000">
            <a:off x="2159731" y="3685592"/>
            <a:ext cx="1944216" cy="57606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3347864" y="2713484"/>
            <a:ext cx="2160240" cy="720080"/>
          </a:xfrm>
          <a:prstGeom prst="roundRect">
            <a:avLst/>
          </a:prstGeom>
          <a:solidFill>
            <a:srgbClr val="C183F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Indicatori di contesto</a:t>
            </a:r>
            <a:endParaRPr lang="it-IT" sz="1600" b="1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3347864" y="4369668"/>
            <a:ext cx="2160240" cy="720080"/>
          </a:xfrm>
          <a:prstGeom prst="roundRect">
            <a:avLst/>
          </a:prstGeom>
          <a:solidFill>
            <a:srgbClr val="680EB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Indicatori di policy</a:t>
            </a:r>
            <a:endParaRPr lang="it-IT" sz="16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580112" y="2281436"/>
            <a:ext cx="356388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Sono il principale strumento di </a:t>
            </a:r>
            <a:r>
              <a:rPr lang="it-IT" sz="1600" b="1" dirty="0" smtClean="0"/>
              <a:t>verifica del grado di raggiungimento complessivo degli obiettivi di sostenibilità e dei relativi valori </a:t>
            </a:r>
            <a:r>
              <a:rPr lang="it-IT" sz="1600" b="1" dirty="0"/>
              <a:t>o</a:t>
            </a:r>
            <a:r>
              <a:rPr lang="it-IT" sz="1600" b="1" dirty="0" smtClean="0"/>
              <a:t>biettivo</a:t>
            </a:r>
            <a:r>
              <a:rPr lang="it-IT" sz="1400" b="1" dirty="0" smtClean="0"/>
              <a:t>  </a:t>
            </a:r>
            <a:r>
              <a:rPr lang="it-IT" sz="1400" dirty="0" smtClean="0"/>
              <a:t>(a volte tempi di popolamento lunghi: triennali od oltre)</a:t>
            </a:r>
            <a:endParaRPr lang="it-IT" sz="14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580112" y="3829605"/>
            <a:ext cx="338437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Restituiscono il modo in cui </a:t>
            </a:r>
            <a:r>
              <a:rPr lang="it-IT" sz="1600" dirty="0" smtClean="0"/>
              <a:t>le </a:t>
            </a:r>
            <a:r>
              <a:rPr lang="it-IT" sz="1600" b="1" dirty="0" smtClean="0"/>
              <a:t>politiche contribuiscono all’attuazione dell’obiettivo di riferimento</a:t>
            </a:r>
            <a:r>
              <a:rPr lang="it-IT" sz="1400" dirty="0" smtClean="0"/>
              <a:t>, rispondendo in tempi a volte più brevi dell’indicatore di contesto. Sono funzionali al processo di valutazione dello stato di attuazione della </a:t>
            </a:r>
            <a:r>
              <a:rPr lang="it-IT" sz="1400" dirty="0" err="1" smtClean="0"/>
              <a:t>SNSvS</a:t>
            </a:r>
            <a:r>
              <a:rPr lang="it-IT" sz="1400" dirty="0" smtClean="0"/>
              <a:t> e della coerenza delle policy con gli obiettivi posti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98900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79512" y="744752"/>
            <a:ext cx="8964488" cy="1104636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3973A"/>
                </a:solidFill>
                <a:latin typeface="+mn-lt"/>
              </a:rPr>
              <a:t>La proposta di sistema di monitoraggio e valutazione della </a:t>
            </a:r>
            <a:r>
              <a:rPr lang="it-IT" sz="3200" dirty="0" err="1" smtClean="0">
                <a:solidFill>
                  <a:srgbClr val="F3973A"/>
                </a:solidFill>
                <a:latin typeface="+mn-lt"/>
              </a:rPr>
              <a:t>SNSvS</a:t>
            </a:r>
            <a:r>
              <a:rPr lang="it-IT" sz="3200" dirty="0" smtClean="0">
                <a:solidFill>
                  <a:srgbClr val="F3973A"/>
                </a:solidFill>
                <a:latin typeface="+mn-lt"/>
              </a:rPr>
              <a:t>: reporting</a:t>
            </a:r>
            <a:endParaRPr lang="it-IT" sz="3200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6" name="Segnaposto contenuto 2"/>
          <p:cNvSpPr>
            <a:spLocks noGrp="1"/>
          </p:cNvSpPr>
          <p:nvPr>
            <p:ph idx="1"/>
          </p:nvPr>
        </p:nvSpPr>
        <p:spPr>
          <a:xfrm>
            <a:off x="0" y="2473457"/>
            <a:ext cx="9144000" cy="312034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lvl="0" indent="0">
              <a:buClr>
                <a:srgbClr val="558ED5"/>
              </a:buClr>
              <a:buNone/>
            </a:pPr>
            <a:r>
              <a:rPr lang="it-IT" sz="2000" dirty="0" smtClean="0"/>
              <a:t>Rapporti di monitoraggio periodici con duplice finalità:</a:t>
            </a:r>
            <a:endParaRPr lang="it-IT" sz="2000" dirty="0"/>
          </a:p>
          <a:p>
            <a:pPr lvl="1">
              <a:buClr>
                <a:srgbClr val="558ED5"/>
              </a:buClr>
            </a:pPr>
            <a:r>
              <a:rPr lang="it-IT" sz="2000" dirty="0"/>
              <a:t>informare  circa  il  raggiungimento  degli </a:t>
            </a:r>
            <a:r>
              <a:rPr lang="it-IT" sz="2000" dirty="0" smtClean="0"/>
              <a:t>obiettivi  </a:t>
            </a:r>
            <a:r>
              <a:rPr lang="it-IT" sz="2000" dirty="0"/>
              <a:t>di  sostenibilità  e  valutare  l’efficacia </a:t>
            </a:r>
            <a:r>
              <a:rPr lang="it-IT" sz="2000" dirty="0" smtClean="0"/>
              <a:t>dell’attuazione  </a:t>
            </a:r>
            <a:r>
              <a:rPr lang="it-IT" sz="2000" dirty="0"/>
              <a:t>della  </a:t>
            </a:r>
            <a:r>
              <a:rPr lang="it-IT" sz="2000" dirty="0" err="1"/>
              <a:t>SNSvS</a:t>
            </a:r>
            <a:r>
              <a:rPr lang="it-IT" sz="2000" dirty="0"/>
              <a:t>  a  </a:t>
            </a:r>
            <a:r>
              <a:rPr lang="it-IT" sz="2000" b="1" dirty="0"/>
              <a:t>livello  nazionale  </a:t>
            </a:r>
            <a:r>
              <a:rPr lang="it-IT" sz="2000" b="1" dirty="0" smtClean="0"/>
              <a:t>ed, eventualmente</a:t>
            </a:r>
            <a:r>
              <a:rPr lang="it-IT" sz="2000" b="1" dirty="0"/>
              <a:t>, subnazionale;</a:t>
            </a:r>
          </a:p>
          <a:p>
            <a:pPr lvl="1">
              <a:buClr>
                <a:srgbClr val="558ED5"/>
              </a:buClr>
            </a:pPr>
            <a:r>
              <a:rPr lang="it-IT" sz="2000" dirty="0"/>
              <a:t>dar  conto  del  </a:t>
            </a:r>
            <a:r>
              <a:rPr lang="it-IT" sz="2000" b="1" dirty="0"/>
              <a:t>percorso  di  attuazione </a:t>
            </a:r>
            <a:r>
              <a:rPr lang="it-IT" sz="2000" b="1" dirty="0" smtClean="0"/>
              <a:t>dell’Agenda </a:t>
            </a:r>
            <a:r>
              <a:rPr lang="it-IT" sz="2000" b="1" dirty="0"/>
              <a:t>2030 in Italia</a:t>
            </a:r>
            <a:r>
              <a:rPr lang="it-IT" sz="2000" dirty="0"/>
              <a:t>, in termini di contributo </a:t>
            </a:r>
            <a:r>
              <a:rPr lang="it-IT" sz="2000" dirty="0" smtClean="0"/>
              <a:t>dell’attuazione </a:t>
            </a:r>
            <a:r>
              <a:rPr lang="it-IT" sz="2000" dirty="0"/>
              <a:t>della </a:t>
            </a:r>
            <a:r>
              <a:rPr lang="it-IT" sz="2000" dirty="0" err="1"/>
              <a:t>SNSvS</a:t>
            </a:r>
            <a:r>
              <a:rPr lang="it-IT" sz="2000" dirty="0"/>
              <a:t> al raggiungimento degli </a:t>
            </a:r>
            <a:r>
              <a:rPr lang="it-IT" sz="2000" b="1" dirty="0" err="1" smtClean="0"/>
              <a:t>SDGs</a:t>
            </a:r>
            <a:r>
              <a:rPr lang="it-IT" sz="2000" b="1" dirty="0" smtClean="0"/>
              <a:t> </a:t>
            </a:r>
            <a:r>
              <a:rPr lang="it-IT" sz="2000" b="1" dirty="0"/>
              <a:t>a livello </a:t>
            </a:r>
            <a:r>
              <a:rPr lang="it-IT" sz="2000" b="1" dirty="0" smtClean="0"/>
              <a:t>globale </a:t>
            </a:r>
            <a:r>
              <a:rPr lang="it-IT" sz="2000" dirty="0" smtClean="0"/>
              <a:t>(rapporti presso High Level </a:t>
            </a:r>
            <a:r>
              <a:rPr lang="it-IT" sz="2000" dirty="0" err="1" smtClean="0"/>
              <a:t>Political</a:t>
            </a:r>
            <a:r>
              <a:rPr lang="it-IT" sz="2000" dirty="0" smtClean="0"/>
              <a:t> Forum delle Nazioni Unite)</a:t>
            </a:r>
            <a:endParaRPr lang="it-IT" sz="2000" dirty="0"/>
          </a:p>
          <a:p>
            <a:pPr marL="0" lvl="0" indent="0">
              <a:buClr>
                <a:srgbClr val="558ED5"/>
              </a:buClr>
              <a:buNone/>
            </a:pPr>
            <a:endParaRPr lang="it-IT" sz="2000" dirty="0"/>
          </a:p>
          <a:p>
            <a:pPr lvl="0">
              <a:buClr>
                <a:srgbClr val="558ED5"/>
              </a:buClr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89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5292"/>
            <a:ext cx="195897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430" y="841276"/>
            <a:ext cx="484505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699792" y="845667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>
                <a:solidFill>
                  <a:schemeClr val="accent6"/>
                </a:solidFill>
              </a:rPr>
              <a:t>Scelta Strategica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-396552" y="2065412"/>
            <a:ext cx="36724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700" dirty="0"/>
              <a:t>II.2 Arrestare il consumo del suolo e combattere la desertificazione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878675" y="1777380"/>
            <a:ext cx="2397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 smtClean="0">
                <a:solidFill>
                  <a:schemeClr val="accent6"/>
                </a:solidFill>
              </a:rPr>
              <a:t>Obiettivo strategico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16" name="Freccia in giù 15"/>
          <p:cNvSpPr/>
          <p:nvPr/>
        </p:nvSpPr>
        <p:spPr>
          <a:xfrm rot="16200000">
            <a:off x="3275856" y="1944782"/>
            <a:ext cx="576064" cy="57606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Freccia in giù 16"/>
          <p:cNvSpPr/>
          <p:nvPr/>
        </p:nvSpPr>
        <p:spPr>
          <a:xfrm>
            <a:off x="6876256" y="2857500"/>
            <a:ext cx="576064" cy="41878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6012160" y="3361556"/>
            <a:ext cx="2327386" cy="720080"/>
          </a:xfrm>
          <a:prstGeom prst="roundRect">
            <a:avLst/>
          </a:prstGeom>
          <a:solidFill>
            <a:srgbClr val="4BACC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/>
              <a:t>% di crescita del consumo di suolo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3408905" y="3289548"/>
            <a:ext cx="1846663" cy="720080"/>
          </a:xfrm>
          <a:prstGeom prst="roundRect">
            <a:avLst/>
          </a:prstGeom>
          <a:solidFill>
            <a:srgbClr val="90BFD0"/>
          </a:solidFill>
          <a:ln>
            <a:solidFill>
              <a:srgbClr val="AF37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Dinamica delle aree densamente edificate in rapporto alla popolazione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06" y="1705372"/>
            <a:ext cx="3142450" cy="104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ttangolo arrotondato 19"/>
          <p:cNvSpPr/>
          <p:nvPr/>
        </p:nvSpPr>
        <p:spPr>
          <a:xfrm>
            <a:off x="3419364" y="4076085"/>
            <a:ext cx="1836204" cy="720080"/>
          </a:xfrm>
          <a:prstGeom prst="roundRect">
            <a:avLst/>
          </a:prstGeom>
          <a:solidFill>
            <a:srgbClr val="90BF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Indice di urbanizzazione delle aree sottoposte a vincolo paesaggistico</a:t>
            </a:r>
            <a:endParaRPr lang="it-IT" sz="1200" b="1" dirty="0"/>
          </a:p>
        </p:txBody>
      </p:sp>
      <p:sp>
        <p:nvSpPr>
          <p:cNvPr id="21" name="Rettangolo arrotondato 20"/>
          <p:cNvSpPr/>
          <p:nvPr/>
        </p:nvSpPr>
        <p:spPr>
          <a:xfrm>
            <a:off x="3419364" y="4824363"/>
            <a:ext cx="1836204" cy="720080"/>
          </a:xfrm>
          <a:prstGeom prst="roundRect">
            <a:avLst/>
          </a:prstGeom>
          <a:solidFill>
            <a:srgbClr val="90BF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Erosione dello spazio rurale da dispersione urbana (</a:t>
            </a:r>
            <a:r>
              <a:rPr lang="it-IT" sz="1200" dirty="0" err="1"/>
              <a:t>urban</a:t>
            </a:r>
            <a:r>
              <a:rPr lang="it-IT" sz="1200" dirty="0"/>
              <a:t> </a:t>
            </a:r>
            <a:r>
              <a:rPr lang="it-IT" sz="1200" dirty="0" err="1"/>
              <a:t>sprawl</a:t>
            </a:r>
            <a:r>
              <a:rPr lang="it-IT" sz="1200" dirty="0"/>
              <a:t>)</a:t>
            </a:r>
            <a:endParaRPr lang="it-IT" sz="1200" b="1" dirty="0"/>
          </a:p>
        </p:txBody>
      </p:sp>
      <p:sp>
        <p:nvSpPr>
          <p:cNvPr id="22" name="Rettangolo arrotondato 21"/>
          <p:cNvSpPr/>
          <p:nvPr/>
        </p:nvSpPr>
        <p:spPr>
          <a:xfrm>
            <a:off x="791072" y="3289548"/>
            <a:ext cx="1846663" cy="720080"/>
          </a:xfrm>
          <a:prstGeom prst="roundRect">
            <a:avLst/>
          </a:prstGeom>
          <a:solidFill>
            <a:srgbClr val="90BF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Consumo di suolo pro capite nelle aree urbane</a:t>
            </a:r>
          </a:p>
        </p:txBody>
      </p:sp>
      <p:sp>
        <p:nvSpPr>
          <p:cNvPr id="23" name="Rettangolo arrotondato 22"/>
          <p:cNvSpPr/>
          <p:nvPr/>
        </p:nvSpPr>
        <p:spPr>
          <a:xfrm>
            <a:off x="801531" y="4076085"/>
            <a:ext cx="1836204" cy="720080"/>
          </a:xfrm>
          <a:prstGeom prst="roundRect">
            <a:avLst/>
          </a:prstGeom>
          <a:solidFill>
            <a:srgbClr val="58B3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Superficie forestale boscata percorsa dal fuoco</a:t>
            </a:r>
            <a:endParaRPr lang="it-IT" sz="1200" b="1" dirty="0"/>
          </a:p>
        </p:txBody>
      </p:sp>
      <p:sp>
        <p:nvSpPr>
          <p:cNvPr id="24" name="Rettangolo arrotondato 23"/>
          <p:cNvSpPr/>
          <p:nvPr/>
        </p:nvSpPr>
        <p:spPr>
          <a:xfrm>
            <a:off x="801531" y="4824363"/>
            <a:ext cx="1836204" cy="720080"/>
          </a:xfrm>
          <a:prstGeom prst="roundRect">
            <a:avLst/>
          </a:prstGeom>
          <a:solidFill>
            <a:srgbClr val="58B3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Superficie forestale oggetto di gestione sostenibile</a:t>
            </a:r>
            <a:endParaRPr lang="it-IT" sz="12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775848" y="546082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DESERTIFICAZIONE</a:t>
            </a:r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7713881" y="5227667"/>
            <a:ext cx="1970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solidFill>
                  <a:schemeClr val="bg1">
                    <a:lumMod val="50000"/>
                  </a:schemeClr>
                </a:solidFill>
              </a:rPr>
              <a:t>CONSUMO DI SUOLO</a:t>
            </a:r>
            <a:endParaRPr lang="it-IT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316416" y="38458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ISPRA</a:t>
            </a:r>
            <a:endParaRPr lang="it-IT" sz="1400" b="1" dirty="0"/>
          </a:p>
        </p:txBody>
      </p:sp>
      <p:sp>
        <p:nvSpPr>
          <p:cNvPr id="10" name="Rettangolo 9"/>
          <p:cNvSpPr/>
          <p:nvPr/>
        </p:nvSpPr>
        <p:spPr>
          <a:xfrm>
            <a:off x="2627276" y="3577580"/>
            <a:ext cx="8280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>
                <a:solidFill>
                  <a:srgbClr val="AF37A1"/>
                </a:solidFill>
              </a:rPr>
              <a:t>ISTAT </a:t>
            </a:r>
          </a:p>
          <a:p>
            <a:pPr algn="r"/>
            <a:r>
              <a:rPr lang="it-IT" sz="1100" b="1" dirty="0" smtClean="0">
                <a:solidFill>
                  <a:srgbClr val="AF37A1"/>
                </a:solidFill>
              </a:rPr>
              <a:t>IAEG</a:t>
            </a:r>
            <a:endParaRPr lang="it-IT" sz="1100" b="1" dirty="0">
              <a:solidFill>
                <a:srgbClr val="AF37A1"/>
              </a:solidFill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2807296" y="4369668"/>
            <a:ext cx="68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 smtClean="0"/>
              <a:t>ISTAT</a:t>
            </a:r>
          </a:p>
          <a:p>
            <a:pPr algn="r"/>
            <a:r>
              <a:rPr lang="it-IT" sz="1100" b="1" dirty="0" smtClean="0"/>
              <a:t>BES</a:t>
            </a:r>
            <a:endParaRPr lang="it-IT" sz="1100" b="1" dirty="0"/>
          </a:p>
        </p:txBody>
      </p:sp>
      <p:sp>
        <p:nvSpPr>
          <p:cNvPr id="31" name="Rettangolo 30"/>
          <p:cNvSpPr/>
          <p:nvPr/>
        </p:nvSpPr>
        <p:spPr>
          <a:xfrm>
            <a:off x="2807296" y="5112395"/>
            <a:ext cx="68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 smtClean="0"/>
              <a:t>ISTAT</a:t>
            </a:r>
          </a:p>
          <a:p>
            <a:pPr algn="r"/>
            <a:r>
              <a:rPr lang="it-IT" sz="1100" b="1" dirty="0" smtClean="0"/>
              <a:t>BES</a:t>
            </a:r>
            <a:endParaRPr lang="it-IT" sz="1100" b="1" dirty="0"/>
          </a:p>
        </p:txBody>
      </p:sp>
      <p:sp>
        <p:nvSpPr>
          <p:cNvPr id="32" name="Rettangolo 31"/>
          <p:cNvSpPr/>
          <p:nvPr/>
        </p:nvSpPr>
        <p:spPr>
          <a:xfrm>
            <a:off x="34988" y="3577580"/>
            <a:ext cx="8280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/>
              <a:t>ISTAT 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-396552" y="4081636"/>
            <a:ext cx="1259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smtClean="0"/>
              <a:t>ISTAT</a:t>
            </a:r>
          </a:p>
          <a:p>
            <a:pPr algn="r"/>
            <a:r>
              <a:rPr lang="it-IT" sz="1100" b="1" dirty="0" smtClean="0"/>
              <a:t>Accordo di partenariato 2014/2020  </a:t>
            </a:r>
            <a:endParaRPr lang="it-IT" sz="1100" b="1" dirty="0"/>
          </a:p>
        </p:txBody>
      </p:sp>
      <p:sp>
        <p:nvSpPr>
          <p:cNvPr id="34" name="Rettangolo 33"/>
          <p:cNvSpPr/>
          <p:nvPr/>
        </p:nvSpPr>
        <p:spPr>
          <a:xfrm>
            <a:off x="-396552" y="4824363"/>
            <a:ext cx="1259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i="1" dirty="0" smtClean="0"/>
              <a:t>ISTAT</a:t>
            </a:r>
          </a:p>
          <a:p>
            <a:pPr algn="r"/>
            <a:r>
              <a:rPr lang="it-IT" sz="1100" b="1" dirty="0" smtClean="0"/>
              <a:t>Accordo di partenariato 2014/2020  </a:t>
            </a:r>
            <a:endParaRPr lang="it-IT" sz="1100" b="1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5991243" y="4009628"/>
            <a:ext cx="2397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/>
                </a:solidFill>
              </a:rPr>
              <a:t>Indicatore primario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5415179" y="4657700"/>
            <a:ext cx="2397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/>
                </a:solidFill>
              </a:rPr>
              <a:t>Indicatori secondari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37" name="Parentesi graffa chiusa 36"/>
          <p:cNvSpPr/>
          <p:nvPr/>
        </p:nvSpPr>
        <p:spPr>
          <a:xfrm>
            <a:off x="5327576" y="3225521"/>
            <a:ext cx="288032" cy="2360966"/>
          </a:xfrm>
          <a:prstGeom prst="rightBrace">
            <a:avLst>
              <a:gd name="adj1" fmla="val 97716"/>
              <a:gd name="adj2" fmla="val 70761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1 12"/>
          <p:cNvCxnSpPr>
            <a:stCxn id="37" idx="0"/>
          </p:cNvCxnSpPr>
          <p:nvPr/>
        </p:nvCxnSpPr>
        <p:spPr>
          <a:xfrm flipH="1">
            <a:off x="873540" y="3225521"/>
            <a:ext cx="4454036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37" idx="2"/>
          </p:cNvCxnSpPr>
          <p:nvPr/>
        </p:nvCxnSpPr>
        <p:spPr>
          <a:xfrm flipH="1">
            <a:off x="801532" y="5586487"/>
            <a:ext cx="4526044" cy="731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8352420" y="2065412"/>
            <a:ext cx="198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65000"/>
                  </a:schemeClr>
                </a:solidFill>
              </a:rPr>
              <a:t>V.O.</a:t>
            </a:r>
            <a:endParaRPr lang="it-IT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Rettangolo arrotondato 37"/>
          <p:cNvSpPr/>
          <p:nvPr/>
        </p:nvSpPr>
        <p:spPr>
          <a:xfrm>
            <a:off x="7452320" y="5263961"/>
            <a:ext cx="216024" cy="196860"/>
          </a:xfrm>
          <a:prstGeom prst="roundRect">
            <a:avLst/>
          </a:prstGeom>
          <a:solidFill>
            <a:srgbClr val="90BF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48" name="Rettangolo arrotondato 47"/>
          <p:cNvSpPr/>
          <p:nvPr/>
        </p:nvSpPr>
        <p:spPr>
          <a:xfrm>
            <a:off x="7452320" y="5504666"/>
            <a:ext cx="216024" cy="196860"/>
          </a:xfrm>
          <a:prstGeom prst="roundRect">
            <a:avLst/>
          </a:prstGeom>
          <a:solidFill>
            <a:srgbClr val="58B3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/>
          </a:p>
        </p:txBody>
      </p:sp>
      <p:sp>
        <p:nvSpPr>
          <p:cNvPr id="49" name="CasellaDiTesto 48"/>
          <p:cNvSpPr txBox="1"/>
          <p:nvPr/>
        </p:nvSpPr>
        <p:spPr>
          <a:xfrm>
            <a:off x="6372200" y="519747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accent6"/>
                </a:solidFill>
              </a:rPr>
              <a:t>d</a:t>
            </a:r>
            <a:r>
              <a:rPr lang="it-IT" sz="1400" b="1" dirty="0" smtClean="0">
                <a:solidFill>
                  <a:schemeClr val="accent6"/>
                </a:solidFill>
              </a:rPr>
              <a:t>imensioni</a:t>
            </a:r>
          </a:p>
          <a:p>
            <a:pPr algn="r"/>
            <a:r>
              <a:rPr lang="it-IT" sz="1400" b="1" dirty="0">
                <a:solidFill>
                  <a:schemeClr val="accent6"/>
                </a:solidFill>
              </a:rPr>
              <a:t>o</a:t>
            </a:r>
            <a:r>
              <a:rPr lang="it-IT" sz="1400" b="1" dirty="0" smtClean="0">
                <a:solidFill>
                  <a:schemeClr val="accent6"/>
                </a:solidFill>
              </a:rPr>
              <a:t>biettivo</a:t>
            </a:r>
            <a:endParaRPr lang="it-IT" sz="1400" b="1" dirty="0">
              <a:solidFill>
                <a:schemeClr val="accent6"/>
              </a:solidFill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2771800" y="271348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r"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it-IT" sz="1400" dirty="0" err="1">
                <a:solidFill>
                  <a:schemeClr val="accent6"/>
                </a:solidFill>
              </a:rPr>
              <a:t>SDGs</a:t>
            </a:r>
            <a:r>
              <a:rPr lang="it-IT" sz="1400" dirty="0">
                <a:solidFill>
                  <a:schemeClr val="accent6"/>
                </a:solidFill>
              </a:rPr>
              <a:t> correlati</a:t>
            </a:r>
          </a:p>
        </p:txBody>
      </p:sp>
      <p:sp>
        <p:nvSpPr>
          <p:cNvPr id="53" name="Freccia in giù 52"/>
          <p:cNvSpPr/>
          <p:nvPr/>
        </p:nvSpPr>
        <p:spPr>
          <a:xfrm rot="16200000">
            <a:off x="4788024" y="1930988"/>
            <a:ext cx="576064" cy="57606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931" y="1584523"/>
            <a:ext cx="728663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72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8" grpId="0"/>
      <p:bldP spid="27" grpId="0"/>
      <p:bldP spid="9" grpId="0"/>
      <p:bldP spid="10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48" grpId="0" animBg="1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107504" y="1681369"/>
            <a:ext cx="8856984" cy="312034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558ED5"/>
              </a:buClr>
              <a:buNone/>
            </a:pPr>
            <a:r>
              <a:rPr lang="en-US" sz="2400" b="1" dirty="0" err="1" smtClean="0"/>
              <a:t>Protocollo</a:t>
            </a:r>
            <a:r>
              <a:rPr lang="en-US" sz="2400" b="1" dirty="0" smtClean="0"/>
              <a:t> - </a:t>
            </a:r>
            <a:r>
              <a:rPr lang="en-US" sz="2400" b="1" dirty="0" err="1"/>
              <a:t>A</a:t>
            </a:r>
            <a:r>
              <a:rPr lang="en-US" sz="2400" b="1" dirty="0" err="1" smtClean="0"/>
              <a:t>prile</a:t>
            </a:r>
            <a:r>
              <a:rPr lang="en-US" sz="2400" b="1" dirty="0" smtClean="0"/>
              <a:t> 2017</a:t>
            </a:r>
            <a:endParaRPr lang="en-US" sz="2400" b="1" i="1" dirty="0" smtClean="0"/>
          </a:p>
          <a:p>
            <a:pPr marL="0" lvl="0" indent="0">
              <a:buClr>
                <a:srgbClr val="558ED5"/>
              </a:buClr>
              <a:buNone/>
            </a:pPr>
            <a:r>
              <a:rPr lang="it-IT" sz="2000" dirty="0" smtClean="0"/>
              <a:t>Finalità: </a:t>
            </a:r>
            <a:r>
              <a:rPr lang="it-IT" sz="2000" i="1" dirty="0" smtClean="0"/>
              <a:t>proseguire </a:t>
            </a:r>
            <a:r>
              <a:rPr lang="it-IT" sz="2000" i="1" dirty="0"/>
              <a:t>la  collaborazione  tra il MATTM e  l’Istat  avviata  nel </a:t>
            </a:r>
            <a:r>
              <a:rPr lang="it-IT" sz="2000" i="1" dirty="0" smtClean="0"/>
              <a:t>2014</a:t>
            </a:r>
            <a:r>
              <a:rPr lang="it-IT" sz="2000" i="1" dirty="0"/>
              <a:t>, al fine di sviluppare la condivisione delle conoscenze tecnico-scientifiche e lo scambio di </a:t>
            </a:r>
            <a:r>
              <a:rPr lang="it-IT" sz="2000" i="1" dirty="0" smtClean="0"/>
              <a:t>dati  </a:t>
            </a:r>
            <a:r>
              <a:rPr lang="it-IT" sz="2000" i="1" dirty="0"/>
              <a:t>e  informazioni  funzionali  alla  realizzazione  di  statistiche,  conti  e  analisi  </a:t>
            </a:r>
            <a:r>
              <a:rPr lang="it-IT" sz="2000" i="1" dirty="0" smtClean="0"/>
              <a:t>ambientali</a:t>
            </a:r>
            <a:r>
              <a:rPr lang="it-IT" sz="2000" i="1" dirty="0"/>
              <a:t>, </a:t>
            </a:r>
            <a:r>
              <a:rPr lang="it-IT" sz="2000" i="1" dirty="0" smtClean="0"/>
              <a:t>nell’ambito </a:t>
            </a:r>
            <a:r>
              <a:rPr lang="it-IT" sz="2000" i="1" dirty="0"/>
              <a:t>delle rispettive competenze tecniche e istituzionali. </a:t>
            </a:r>
            <a:endParaRPr lang="it-IT" sz="2000" i="1" dirty="0" smtClean="0"/>
          </a:p>
          <a:p>
            <a:pPr marL="0" lvl="0" indent="0">
              <a:buClr>
                <a:srgbClr val="558ED5"/>
              </a:buClr>
              <a:buNone/>
            </a:pPr>
            <a:endParaRPr lang="en-US" sz="2000" dirty="0" smtClean="0"/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79512" y="552731"/>
            <a:ext cx="8964488" cy="1104636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3973A"/>
                </a:solidFill>
                <a:latin typeface="+mn-lt"/>
              </a:rPr>
              <a:t>Collaborazione MATTM - ISTAT</a:t>
            </a:r>
            <a:endParaRPr lang="it-IT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987824" y="3577580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Tematiche  di  interesse  comune  nell’ambito  dell’Unione  europea  e  internazionale  (</a:t>
            </a:r>
            <a:r>
              <a:rPr lang="it-IT" b="1" dirty="0" smtClean="0"/>
              <a:t>Nuova Agenda  2030  per  lo  Sviluppo  Sostenibile-misurazione  degli  obiettivi  (</a:t>
            </a:r>
            <a:r>
              <a:rPr lang="it-IT" b="1" dirty="0" err="1" smtClean="0"/>
              <a:t>SDGs</a:t>
            </a:r>
            <a:r>
              <a:rPr lang="it-IT" b="1" dirty="0" smtClean="0"/>
              <a:t>)</a:t>
            </a:r>
            <a:r>
              <a:rPr lang="it-IT" dirty="0" smtClean="0"/>
              <a:t>;  cambiamenti climatici; indicatori ambientali e biodiversità); 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2987824" y="4875465"/>
            <a:ext cx="590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Indicatori  </a:t>
            </a:r>
            <a:r>
              <a:rPr lang="it-IT" dirty="0"/>
              <a:t>per  il  monitoraggio  e  la  </a:t>
            </a:r>
            <a:r>
              <a:rPr lang="it-IT" b="1" dirty="0"/>
              <a:t>valutazione  degli  aspetti  ambientali  delle  politiche  di </a:t>
            </a:r>
            <a:r>
              <a:rPr lang="it-IT" b="1" dirty="0" smtClean="0"/>
              <a:t>sviluppo</a:t>
            </a:r>
            <a:r>
              <a:rPr lang="it-IT" dirty="0"/>
              <a:t>; </a:t>
            </a:r>
          </a:p>
        </p:txBody>
      </p:sp>
      <p:sp>
        <p:nvSpPr>
          <p:cNvPr id="13" name="Freccia in giù 12"/>
          <p:cNvSpPr/>
          <p:nvPr/>
        </p:nvSpPr>
        <p:spPr>
          <a:xfrm rot="16200000">
            <a:off x="2105724" y="4531686"/>
            <a:ext cx="1188133" cy="57606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251520" y="4441676"/>
            <a:ext cx="2160238" cy="720080"/>
          </a:xfrm>
          <a:prstGeom prst="roundRect">
            <a:avLst/>
          </a:prstGeom>
          <a:solidFill>
            <a:srgbClr val="4BACC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 smtClean="0"/>
              <a:t>tematiche di ricerca prioritarie</a:t>
            </a:r>
          </a:p>
          <a:p>
            <a:pPr algn="ctr"/>
            <a:r>
              <a:rPr lang="it-IT" sz="1200" dirty="0" smtClean="0"/>
              <a:t>(tra altre…)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6759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77214"/>
            <a:ext cx="302433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55576" cy="65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egnaposto contenuto 2"/>
          <p:cNvSpPr>
            <a:spLocks noGrp="1"/>
          </p:cNvSpPr>
          <p:nvPr>
            <p:ph idx="1"/>
          </p:nvPr>
        </p:nvSpPr>
        <p:spPr>
          <a:xfrm>
            <a:off x="120883" y="1849388"/>
            <a:ext cx="8856984" cy="312034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558ED5"/>
              </a:buClr>
              <a:buNone/>
            </a:pPr>
            <a:r>
              <a:rPr lang="it-IT" sz="2400" b="1" dirty="0"/>
              <a:t>Tavolo tematico Benessere e </a:t>
            </a:r>
            <a:r>
              <a:rPr lang="it-IT" sz="2400" b="1" dirty="0" smtClean="0"/>
              <a:t>sostenibilità </a:t>
            </a:r>
          </a:p>
          <a:p>
            <a:pPr marL="0" lvl="0" indent="0">
              <a:buClr>
                <a:srgbClr val="558ED5"/>
              </a:buClr>
              <a:buNone/>
            </a:pPr>
            <a:endParaRPr lang="en-US" sz="2000" dirty="0" smtClean="0"/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179512" y="552731"/>
            <a:ext cx="8964488" cy="1104636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3973A"/>
                </a:solidFill>
                <a:latin typeface="+mn-lt"/>
              </a:rPr>
              <a:t>Collaborazione MATTM - Istat</a:t>
            </a:r>
            <a:endParaRPr lang="it-IT" dirty="0">
              <a:solidFill>
                <a:srgbClr val="F3973A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83568" y="218175"/>
            <a:ext cx="28141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MINISTERO DELL’AMBIENTE</a:t>
            </a:r>
          </a:p>
          <a:p>
            <a:pPr algn="ctr"/>
            <a:r>
              <a:rPr lang="it-IT" sz="800" dirty="0" smtClean="0">
                <a:solidFill>
                  <a:srgbClr val="558ED5"/>
                </a:solidFill>
                <a:latin typeface="Baskerville Old Face" panose="02020602080505020303" pitchFamily="18" charset="0"/>
              </a:rPr>
              <a:t>E DELLA TUTELA DEL TERRITORIO E DEL MARE</a:t>
            </a:r>
            <a:endParaRPr lang="it-IT" sz="800" dirty="0">
              <a:solidFill>
                <a:srgbClr val="558ED5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9512" y="2592983"/>
            <a:ext cx="856895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it-IT" dirty="0" smtClean="0"/>
              <a:t>Attivazione di sinergie finalizzate all’ampliamento del nucleo indicatori BES dal punto di vista ambientale ed ecologico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it-IT" dirty="0" smtClean="0"/>
              <a:t>Rafforzamento della relazione </a:t>
            </a:r>
            <a:r>
              <a:rPr lang="it-IT" b="1" dirty="0" smtClean="0"/>
              <a:t>attiva</a:t>
            </a:r>
            <a:r>
              <a:rPr lang="it-IT" dirty="0" smtClean="0"/>
              <a:t> con il sistema di monitoraggio della </a:t>
            </a:r>
            <a:r>
              <a:rPr lang="it-IT" dirty="0" err="1" smtClean="0"/>
              <a:t>SNSvS</a:t>
            </a:r>
            <a:r>
              <a:rPr lang="it-IT" dirty="0" smtClean="0"/>
              <a:t> (a oggi quasi tutti i BES sono stati inseriti come indicatori primari o secondari)</a:t>
            </a:r>
          </a:p>
          <a:p>
            <a:pPr marL="285750" indent="-285750">
              <a:spcAft>
                <a:spcPts val="1800"/>
              </a:spcAft>
              <a:buFontTx/>
              <a:buChar char="-"/>
            </a:pPr>
            <a:r>
              <a:rPr lang="it-IT" dirty="0" smtClean="0"/>
              <a:t>Condivisione degli sforzi verso la scalabilità degli indicatori e la loro utilizzabilità anche ai fini della declinazione regionale e locale dell’Agenda 2030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40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968</Words>
  <Application>Microsoft Office PowerPoint</Application>
  <PresentationFormat>Presentazione su schermo (16:10)</PresentationFormat>
  <Paragraphs>123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La Strategia Nazionale per lo Sviluppo Sostenibile (SNSvS)</vt:lpstr>
      <vt:lpstr>SNSvS e Agenda 2030</vt:lpstr>
      <vt:lpstr>La proposta di sistema di monitoraggio e valutazione della SNSvS*</vt:lpstr>
      <vt:lpstr>La proposta di sistema di monitoraggio e valutazione della SNSvS**</vt:lpstr>
      <vt:lpstr>La proposta di sistema di monitoraggio e valutazione della SNSvS: reporting</vt:lpstr>
      <vt:lpstr>Presentazione standard di PowerPoint</vt:lpstr>
      <vt:lpstr>Collaborazione MATTM - ISTAT</vt:lpstr>
      <vt:lpstr>Collaborazione MATTM - Istat</vt:lpstr>
      <vt:lpstr>grazie per l’attenzione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Cossu Mara</dc:creator>
  <cp:lastModifiedBy>Mara Cossu</cp:lastModifiedBy>
  <cp:revision>68</cp:revision>
  <cp:lastPrinted>2017-05-24T08:33:38Z</cp:lastPrinted>
  <dcterms:created xsi:type="dcterms:W3CDTF">2017-04-11T13:13:20Z</dcterms:created>
  <dcterms:modified xsi:type="dcterms:W3CDTF">2017-05-24T08:34:01Z</dcterms:modified>
</cp:coreProperties>
</file>