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484" r:id="rId2"/>
    <p:sldId id="453" r:id="rId3"/>
    <p:sldId id="513" r:id="rId4"/>
    <p:sldId id="462" r:id="rId5"/>
    <p:sldId id="457" r:id="rId6"/>
    <p:sldId id="485" r:id="rId7"/>
    <p:sldId id="460" r:id="rId8"/>
    <p:sldId id="467" r:id="rId9"/>
    <p:sldId id="510" r:id="rId10"/>
    <p:sldId id="511" r:id="rId11"/>
    <p:sldId id="512" r:id="rId12"/>
    <p:sldId id="503" r:id="rId13"/>
    <p:sldId id="504" r:id="rId14"/>
    <p:sldId id="507" r:id="rId15"/>
    <p:sldId id="486" r:id="rId16"/>
    <p:sldId id="487" r:id="rId17"/>
    <p:sldId id="500" r:id="rId18"/>
    <p:sldId id="508" r:id="rId19"/>
    <p:sldId id="509" r:id="rId20"/>
    <p:sldId id="514" r:id="rId21"/>
    <p:sldId id="515" r:id="rId22"/>
    <p:sldId id="516" r:id="rId23"/>
    <p:sldId id="517" r:id="rId24"/>
    <p:sldId id="518" r:id="rId25"/>
    <p:sldId id="519" r:id="rId26"/>
    <p:sldId id="520" r:id="rId27"/>
    <p:sldId id="521" r:id="rId28"/>
    <p:sldId id="522" r:id="rId29"/>
    <p:sldId id="523" r:id="rId30"/>
    <p:sldId id="524" r:id="rId31"/>
    <p:sldId id="525" r:id="rId32"/>
    <p:sldId id="526" r:id="rId33"/>
    <p:sldId id="527" r:id="rId34"/>
    <p:sldId id="528" r:id="rId35"/>
    <p:sldId id="529" r:id="rId36"/>
    <p:sldId id="530" r:id="rId37"/>
    <p:sldId id="531" r:id="rId38"/>
    <p:sldId id="532" r:id="rId39"/>
    <p:sldId id="533" r:id="rId40"/>
    <p:sldId id="534" r:id="rId41"/>
    <p:sldId id="535" r:id="rId42"/>
    <p:sldId id="536" r:id="rId43"/>
    <p:sldId id="537" r:id="rId44"/>
    <p:sldId id="538" r:id="rId45"/>
  </p:sldIdLst>
  <p:sldSz cx="9144000" cy="6858000" type="screen4x3"/>
  <p:notesSz cx="6810375" cy="994251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 id="1"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7F142A"/>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89502" autoAdjust="0"/>
  </p:normalViewPr>
  <p:slideViewPr>
    <p:cSldViewPr snapToGrid="0" snapToObjects="1" showGuides="1">
      <p:cViewPr>
        <p:scale>
          <a:sx n="100" d="100"/>
          <a:sy n="100" d="100"/>
        </p:scale>
        <p:origin x="-516" y="948"/>
      </p:cViewPr>
      <p:guideLst>
        <p:guide orient="horz" pos="1335"/>
        <p:guide pos="5759"/>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7091B-CCE7-417E-85E0-DBBA2243AB6D}" type="doc">
      <dgm:prSet loTypeId="urn:microsoft.com/office/officeart/2005/8/layout/matrix3" loCatId="matrix" qsTypeId="urn:microsoft.com/office/officeart/2005/8/quickstyle/simple2" qsCatId="simple" csTypeId="urn:microsoft.com/office/officeart/2005/8/colors/accent2_1" csCatId="accent2" phldr="1"/>
      <dgm:spPr/>
      <dgm:t>
        <a:bodyPr/>
        <a:lstStyle/>
        <a:p>
          <a:endParaRPr lang="it-IT"/>
        </a:p>
      </dgm:t>
    </dgm:pt>
    <dgm:pt modelId="{AE5223CE-BDD5-4E65-9647-9C491A16EDB4}">
      <dgm:prSet phldrT="[Testo]"/>
      <dgm:spPr/>
      <dgm:t>
        <a:bodyPr/>
        <a:lstStyle/>
        <a:p>
          <a:r>
            <a:rPr lang="it-IT" dirty="0" smtClean="0"/>
            <a:t>Leggere i </a:t>
          </a:r>
          <a:r>
            <a:rPr lang="it-IT" b="1" dirty="0" smtClean="0"/>
            <a:t>passaggi sociali </a:t>
          </a:r>
          <a:r>
            <a:rPr lang="it-IT" dirty="0" smtClean="0"/>
            <a:t>significativi</a:t>
          </a:r>
          <a:endParaRPr lang="it-IT" dirty="0"/>
        </a:p>
      </dgm:t>
    </dgm:pt>
    <dgm:pt modelId="{C7BDA83D-C11D-4FAD-9116-5D88338BF095}" type="parTrans" cxnId="{9872C16D-432A-4B46-8413-5683B02C13E9}">
      <dgm:prSet/>
      <dgm:spPr/>
      <dgm:t>
        <a:bodyPr/>
        <a:lstStyle/>
        <a:p>
          <a:endParaRPr lang="it-IT"/>
        </a:p>
      </dgm:t>
    </dgm:pt>
    <dgm:pt modelId="{0F826D70-38C4-4039-9114-CCE7F49985E6}" type="sibTrans" cxnId="{9872C16D-432A-4B46-8413-5683B02C13E9}">
      <dgm:prSet/>
      <dgm:spPr/>
      <dgm:t>
        <a:bodyPr/>
        <a:lstStyle/>
        <a:p>
          <a:endParaRPr lang="it-IT"/>
        </a:p>
      </dgm:t>
    </dgm:pt>
    <dgm:pt modelId="{2ABF21C4-A059-427A-8939-05CEC01FFDB1}">
      <dgm:prSet phldrT="[Testo]"/>
      <dgm:spPr/>
      <dgm:t>
        <a:bodyPr/>
        <a:lstStyle/>
        <a:p>
          <a:r>
            <a:rPr lang="it-IT" dirty="0" smtClean="0"/>
            <a:t>Avere gli strumenti per </a:t>
          </a:r>
          <a:r>
            <a:rPr lang="it-IT" b="0" dirty="0" smtClean="0"/>
            <a:t>affrontare il </a:t>
          </a:r>
          <a:r>
            <a:rPr lang="it-IT" b="1" dirty="0" smtClean="0"/>
            <a:t>cambiamento</a:t>
          </a:r>
          <a:endParaRPr lang="it-IT" b="1" dirty="0"/>
        </a:p>
      </dgm:t>
    </dgm:pt>
    <dgm:pt modelId="{EE21DC4B-AAC0-4241-8BBE-A9D82175E295}" type="parTrans" cxnId="{058E0D0B-DCAD-4AC5-BCB0-3C850E16461B}">
      <dgm:prSet/>
      <dgm:spPr/>
      <dgm:t>
        <a:bodyPr/>
        <a:lstStyle/>
        <a:p>
          <a:endParaRPr lang="it-IT"/>
        </a:p>
      </dgm:t>
    </dgm:pt>
    <dgm:pt modelId="{90CD4846-B897-40FC-BB13-2A307090BD7D}" type="sibTrans" cxnId="{058E0D0B-DCAD-4AC5-BCB0-3C850E16461B}">
      <dgm:prSet/>
      <dgm:spPr/>
      <dgm:t>
        <a:bodyPr/>
        <a:lstStyle/>
        <a:p>
          <a:endParaRPr lang="it-IT"/>
        </a:p>
      </dgm:t>
    </dgm:pt>
    <dgm:pt modelId="{915353B8-5DF6-42DC-A725-521573808BD0}">
      <dgm:prSet phldrT="[Testo]"/>
      <dgm:spPr/>
      <dgm:t>
        <a:bodyPr/>
        <a:lstStyle/>
        <a:p>
          <a:r>
            <a:rPr lang="it-IT" b="1" dirty="0" smtClean="0"/>
            <a:t>Orientarsi</a:t>
          </a:r>
          <a:r>
            <a:rPr lang="it-IT" dirty="0" smtClean="0"/>
            <a:t> nel contesto di riferimento</a:t>
          </a:r>
          <a:endParaRPr lang="it-IT" dirty="0"/>
        </a:p>
      </dgm:t>
    </dgm:pt>
    <dgm:pt modelId="{7B789765-AD6E-4AC2-87AF-DD736F6A1F68}" type="parTrans" cxnId="{ECE60FC4-4A58-4FD7-8A3B-E319108F8695}">
      <dgm:prSet/>
      <dgm:spPr/>
      <dgm:t>
        <a:bodyPr/>
        <a:lstStyle/>
        <a:p>
          <a:endParaRPr lang="it-IT"/>
        </a:p>
      </dgm:t>
    </dgm:pt>
    <dgm:pt modelId="{C4096AFB-8F39-4F78-87D2-203F7E5293D7}" type="sibTrans" cxnId="{ECE60FC4-4A58-4FD7-8A3B-E319108F8695}">
      <dgm:prSet/>
      <dgm:spPr/>
      <dgm:t>
        <a:bodyPr/>
        <a:lstStyle/>
        <a:p>
          <a:endParaRPr lang="it-IT"/>
        </a:p>
      </dgm:t>
    </dgm:pt>
    <dgm:pt modelId="{8929680F-BFD6-4F18-A35B-079511531D53}">
      <dgm:prSet phldrT="[Testo]"/>
      <dgm:spPr/>
      <dgm:t>
        <a:bodyPr/>
        <a:lstStyle/>
        <a:p>
          <a:r>
            <a:rPr lang="it-IT" dirty="0" smtClean="0"/>
            <a:t>Usare in maniera appropriata il termine </a:t>
          </a:r>
          <a:r>
            <a:rPr lang="it-IT" b="1" dirty="0" smtClean="0"/>
            <a:t>emergenza</a:t>
          </a:r>
          <a:endParaRPr lang="it-IT" b="1" dirty="0"/>
        </a:p>
      </dgm:t>
    </dgm:pt>
    <dgm:pt modelId="{2518DDB4-A03D-4405-96D2-476E731C6907}" type="parTrans" cxnId="{F45E2152-5F32-4E21-8F50-A76E44AAE142}">
      <dgm:prSet/>
      <dgm:spPr/>
      <dgm:t>
        <a:bodyPr/>
        <a:lstStyle/>
        <a:p>
          <a:endParaRPr lang="it-IT"/>
        </a:p>
      </dgm:t>
    </dgm:pt>
    <dgm:pt modelId="{EE24D02D-77D8-4A53-A0AD-C5A4B4EAF351}" type="sibTrans" cxnId="{F45E2152-5F32-4E21-8F50-A76E44AAE142}">
      <dgm:prSet/>
      <dgm:spPr/>
      <dgm:t>
        <a:bodyPr/>
        <a:lstStyle/>
        <a:p>
          <a:endParaRPr lang="it-IT"/>
        </a:p>
      </dgm:t>
    </dgm:pt>
    <dgm:pt modelId="{F0F9036B-B151-4F22-B06A-A055F83998B3}" type="pres">
      <dgm:prSet presAssocID="{9617091B-CCE7-417E-85E0-DBBA2243AB6D}" presName="matrix" presStyleCnt="0">
        <dgm:presLayoutVars>
          <dgm:chMax val="1"/>
          <dgm:dir/>
          <dgm:resizeHandles val="exact"/>
        </dgm:presLayoutVars>
      </dgm:prSet>
      <dgm:spPr/>
      <dgm:t>
        <a:bodyPr/>
        <a:lstStyle/>
        <a:p>
          <a:endParaRPr lang="it-IT"/>
        </a:p>
      </dgm:t>
    </dgm:pt>
    <dgm:pt modelId="{1AAA6CF5-96EF-463C-B8CF-53518D831FE1}" type="pres">
      <dgm:prSet presAssocID="{9617091B-CCE7-417E-85E0-DBBA2243AB6D}" presName="diamond" presStyleLbl="bgShp" presStyleIdx="0" presStyleCnt="1"/>
      <dgm:spPr/>
      <dgm:t>
        <a:bodyPr/>
        <a:lstStyle/>
        <a:p>
          <a:endParaRPr lang="it-IT"/>
        </a:p>
      </dgm:t>
    </dgm:pt>
    <dgm:pt modelId="{A4114ACF-D6B3-438A-86CA-496BCBF6ED5D}" type="pres">
      <dgm:prSet presAssocID="{9617091B-CCE7-417E-85E0-DBBA2243AB6D}" presName="quad1" presStyleLbl="node1" presStyleIdx="0" presStyleCnt="4">
        <dgm:presLayoutVars>
          <dgm:chMax val="0"/>
          <dgm:chPref val="0"/>
          <dgm:bulletEnabled val="1"/>
        </dgm:presLayoutVars>
      </dgm:prSet>
      <dgm:spPr/>
      <dgm:t>
        <a:bodyPr/>
        <a:lstStyle/>
        <a:p>
          <a:endParaRPr lang="it-IT"/>
        </a:p>
      </dgm:t>
    </dgm:pt>
    <dgm:pt modelId="{25D64B24-BCC3-4F02-930D-F94972765A56}" type="pres">
      <dgm:prSet presAssocID="{9617091B-CCE7-417E-85E0-DBBA2243AB6D}" presName="quad2" presStyleLbl="node1" presStyleIdx="1" presStyleCnt="4">
        <dgm:presLayoutVars>
          <dgm:chMax val="0"/>
          <dgm:chPref val="0"/>
          <dgm:bulletEnabled val="1"/>
        </dgm:presLayoutVars>
      </dgm:prSet>
      <dgm:spPr/>
      <dgm:t>
        <a:bodyPr/>
        <a:lstStyle/>
        <a:p>
          <a:endParaRPr lang="it-IT"/>
        </a:p>
      </dgm:t>
    </dgm:pt>
    <dgm:pt modelId="{D7EA7396-033F-4697-8316-25BA8CEB4F6E}" type="pres">
      <dgm:prSet presAssocID="{9617091B-CCE7-417E-85E0-DBBA2243AB6D}" presName="quad3" presStyleLbl="node1" presStyleIdx="2" presStyleCnt="4">
        <dgm:presLayoutVars>
          <dgm:chMax val="0"/>
          <dgm:chPref val="0"/>
          <dgm:bulletEnabled val="1"/>
        </dgm:presLayoutVars>
      </dgm:prSet>
      <dgm:spPr/>
      <dgm:t>
        <a:bodyPr/>
        <a:lstStyle/>
        <a:p>
          <a:endParaRPr lang="it-IT"/>
        </a:p>
      </dgm:t>
    </dgm:pt>
    <dgm:pt modelId="{18562789-CDEC-42DD-9126-B7D0E8C5F3AC}" type="pres">
      <dgm:prSet presAssocID="{9617091B-CCE7-417E-85E0-DBBA2243AB6D}" presName="quad4" presStyleLbl="node1" presStyleIdx="3" presStyleCnt="4">
        <dgm:presLayoutVars>
          <dgm:chMax val="0"/>
          <dgm:chPref val="0"/>
          <dgm:bulletEnabled val="1"/>
        </dgm:presLayoutVars>
      </dgm:prSet>
      <dgm:spPr/>
      <dgm:t>
        <a:bodyPr/>
        <a:lstStyle/>
        <a:p>
          <a:endParaRPr lang="it-IT"/>
        </a:p>
      </dgm:t>
    </dgm:pt>
  </dgm:ptLst>
  <dgm:cxnLst>
    <dgm:cxn modelId="{058E0D0B-DCAD-4AC5-BCB0-3C850E16461B}" srcId="{9617091B-CCE7-417E-85E0-DBBA2243AB6D}" destId="{2ABF21C4-A059-427A-8939-05CEC01FFDB1}" srcOrd="1" destOrd="0" parTransId="{EE21DC4B-AAC0-4241-8BBE-A9D82175E295}" sibTransId="{90CD4846-B897-40FC-BB13-2A307090BD7D}"/>
    <dgm:cxn modelId="{ECE60FC4-4A58-4FD7-8A3B-E319108F8695}" srcId="{9617091B-CCE7-417E-85E0-DBBA2243AB6D}" destId="{915353B8-5DF6-42DC-A725-521573808BD0}" srcOrd="2" destOrd="0" parTransId="{7B789765-AD6E-4AC2-87AF-DD736F6A1F68}" sibTransId="{C4096AFB-8F39-4F78-87D2-203F7E5293D7}"/>
    <dgm:cxn modelId="{DC4A7A18-6603-4EFF-9EE2-B0F655CEB5D3}" type="presOf" srcId="{915353B8-5DF6-42DC-A725-521573808BD0}" destId="{D7EA7396-033F-4697-8316-25BA8CEB4F6E}" srcOrd="0" destOrd="0" presId="urn:microsoft.com/office/officeart/2005/8/layout/matrix3"/>
    <dgm:cxn modelId="{F45E2152-5F32-4E21-8F50-A76E44AAE142}" srcId="{9617091B-CCE7-417E-85E0-DBBA2243AB6D}" destId="{8929680F-BFD6-4F18-A35B-079511531D53}" srcOrd="3" destOrd="0" parTransId="{2518DDB4-A03D-4405-96D2-476E731C6907}" sibTransId="{EE24D02D-77D8-4A53-A0AD-C5A4B4EAF351}"/>
    <dgm:cxn modelId="{818665F5-4505-44EB-AB48-3A492917BDA7}" type="presOf" srcId="{AE5223CE-BDD5-4E65-9647-9C491A16EDB4}" destId="{A4114ACF-D6B3-438A-86CA-496BCBF6ED5D}" srcOrd="0" destOrd="0" presId="urn:microsoft.com/office/officeart/2005/8/layout/matrix3"/>
    <dgm:cxn modelId="{9872C16D-432A-4B46-8413-5683B02C13E9}" srcId="{9617091B-CCE7-417E-85E0-DBBA2243AB6D}" destId="{AE5223CE-BDD5-4E65-9647-9C491A16EDB4}" srcOrd="0" destOrd="0" parTransId="{C7BDA83D-C11D-4FAD-9116-5D88338BF095}" sibTransId="{0F826D70-38C4-4039-9114-CCE7F49985E6}"/>
    <dgm:cxn modelId="{E3F2F7CB-7EC3-42CD-AA45-1FF0B4AB6BC4}" type="presOf" srcId="{8929680F-BFD6-4F18-A35B-079511531D53}" destId="{18562789-CDEC-42DD-9126-B7D0E8C5F3AC}" srcOrd="0" destOrd="0" presId="urn:microsoft.com/office/officeart/2005/8/layout/matrix3"/>
    <dgm:cxn modelId="{C9C4FDC6-FCB0-4BBE-A4DE-B737E91D5EC9}" type="presOf" srcId="{2ABF21C4-A059-427A-8939-05CEC01FFDB1}" destId="{25D64B24-BCC3-4F02-930D-F94972765A56}" srcOrd="0" destOrd="0" presId="urn:microsoft.com/office/officeart/2005/8/layout/matrix3"/>
    <dgm:cxn modelId="{62B1DC4D-29EB-43E3-942B-959A47D3BA6E}" type="presOf" srcId="{9617091B-CCE7-417E-85E0-DBBA2243AB6D}" destId="{F0F9036B-B151-4F22-B06A-A055F83998B3}" srcOrd="0" destOrd="0" presId="urn:microsoft.com/office/officeart/2005/8/layout/matrix3"/>
    <dgm:cxn modelId="{2E45783C-6167-49F3-B362-79C7D35BC25E}" type="presParOf" srcId="{F0F9036B-B151-4F22-B06A-A055F83998B3}" destId="{1AAA6CF5-96EF-463C-B8CF-53518D831FE1}" srcOrd="0" destOrd="0" presId="urn:microsoft.com/office/officeart/2005/8/layout/matrix3"/>
    <dgm:cxn modelId="{8C38D1AC-7B24-467C-AB69-80E62ADB6922}" type="presParOf" srcId="{F0F9036B-B151-4F22-B06A-A055F83998B3}" destId="{A4114ACF-D6B3-438A-86CA-496BCBF6ED5D}" srcOrd="1" destOrd="0" presId="urn:microsoft.com/office/officeart/2005/8/layout/matrix3"/>
    <dgm:cxn modelId="{910E7835-F5B6-4B0E-B410-602027567A7C}" type="presParOf" srcId="{F0F9036B-B151-4F22-B06A-A055F83998B3}" destId="{25D64B24-BCC3-4F02-930D-F94972765A56}" srcOrd="2" destOrd="0" presId="urn:microsoft.com/office/officeart/2005/8/layout/matrix3"/>
    <dgm:cxn modelId="{28614C85-D926-4CC7-9FA2-36191F5A83E8}" type="presParOf" srcId="{F0F9036B-B151-4F22-B06A-A055F83998B3}" destId="{D7EA7396-033F-4697-8316-25BA8CEB4F6E}" srcOrd="3" destOrd="0" presId="urn:microsoft.com/office/officeart/2005/8/layout/matrix3"/>
    <dgm:cxn modelId="{B8761537-47CA-4BEE-96D3-6754B918DA80}" type="presParOf" srcId="{F0F9036B-B151-4F22-B06A-A055F83998B3}" destId="{18562789-CDEC-42DD-9126-B7D0E8C5F3A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230C1-1658-4973-8F3B-3F23CB52CF11}"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it-IT"/>
        </a:p>
      </dgm:t>
    </dgm:pt>
    <dgm:pt modelId="{47B8A86E-B613-4C79-A98E-6EB0F9779DB4}" type="pres">
      <dgm:prSet presAssocID="{E0C230C1-1658-4973-8F3B-3F23CB52CF11}" presName="Name0" presStyleCnt="0">
        <dgm:presLayoutVars>
          <dgm:chMax val="7"/>
          <dgm:chPref val="5"/>
        </dgm:presLayoutVars>
      </dgm:prSet>
      <dgm:spPr/>
      <dgm:t>
        <a:bodyPr/>
        <a:lstStyle/>
        <a:p>
          <a:endParaRPr lang="it-IT"/>
        </a:p>
      </dgm:t>
    </dgm:pt>
  </dgm:ptLst>
  <dgm:cxnLst>
    <dgm:cxn modelId="{542C7608-9869-4757-A06B-2AD34F41E827}" type="presOf" srcId="{E0C230C1-1658-4973-8F3B-3F23CB52CF11}" destId="{47B8A86E-B613-4C79-A98E-6EB0F9779DB4}" srcOrd="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A6CF5-96EF-463C-B8CF-53518D831FE1}">
      <dsp:nvSpPr>
        <dsp:cNvPr id="0" name=""/>
        <dsp:cNvSpPr/>
      </dsp:nvSpPr>
      <dsp:spPr>
        <a:xfrm>
          <a:off x="1524286" y="0"/>
          <a:ext cx="5735683" cy="573568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14ACF-D6B3-438A-86CA-496BCBF6ED5D}">
      <dsp:nvSpPr>
        <dsp:cNvPr id="0" name=""/>
        <dsp:cNvSpPr/>
      </dsp:nvSpPr>
      <dsp:spPr>
        <a:xfrm>
          <a:off x="2069176" y="544889"/>
          <a:ext cx="2236916" cy="2236916"/>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Leggere i </a:t>
          </a:r>
          <a:r>
            <a:rPr lang="it-IT" sz="2200" b="1" kern="1200" dirty="0" smtClean="0"/>
            <a:t>passaggi sociali </a:t>
          </a:r>
          <a:r>
            <a:rPr lang="it-IT" sz="2200" kern="1200" dirty="0" smtClean="0"/>
            <a:t>significativi</a:t>
          </a:r>
          <a:endParaRPr lang="it-IT" sz="2200" kern="1200" dirty="0"/>
        </a:p>
      </dsp:txBody>
      <dsp:txXfrm>
        <a:off x="2178373" y="654086"/>
        <a:ext cx="2018522" cy="2018522"/>
      </dsp:txXfrm>
    </dsp:sp>
    <dsp:sp modelId="{25D64B24-BCC3-4F02-930D-F94972765A56}">
      <dsp:nvSpPr>
        <dsp:cNvPr id="0" name=""/>
        <dsp:cNvSpPr/>
      </dsp:nvSpPr>
      <dsp:spPr>
        <a:xfrm>
          <a:off x="4478163" y="544889"/>
          <a:ext cx="2236916" cy="2236916"/>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Avere gli strumenti per </a:t>
          </a:r>
          <a:r>
            <a:rPr lang="it-IT" sz="2200" b="0" kern="1200" dirty="0" smtClean="0"/>
            <a:t>affrontare il </a:t>
          </a:r>
          <a:r>
            <a:rPr lang="it-IT" sz="2200" b="1" kern="1200" dirty="0" smtClean="0"/>
            <a:t>cambiamento</a:t>
          </a:r>
          <a:endParaRPr lang="it-IT" sz="2200" b="1" kern="1200" dirty="0"/>
        </a:p>
      </dsp:txBody>
      <dsp:txXfrm>
        <a:off x="4587360" y="654086"/>
        <a:ext cx="2018522" cy="2018522"/>
      </dsp:txXfrm>
    </dsp:sp>
    <dsp:sp modelId="{D7EA7396-033F-4697-8316-25BA8CEB4F6E}">
      <dsp:nvSpPr>
        <dsp:cNvPr id="0" name=""/>
        <dsp:cNvSpPr/>
      </dsp:nvSpPr>
      <dsp:spPr>
        <a:xfrm>
          <a:off x="2069176" y="2953876"/>
          <a:ext cx="2236916" cy="2236916"/>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b="1" kern="1200" dirty="0" smtClean="0"/>
            <a:t>Orientarsi</a:t>
          </a:r>
          <a:r>
            <a:rPr lang="it-IT" sz="2200" kern="1200" dirty="0" smtClean="0"/>
            <a:t> nel contesto di riferimento</a:t>
          </a:r>
          <a:endParaRPr lang="it-IT" sz="2200" kern="1200" dirty="0"/>
        </a:p>
      </dsp:txBody>
      <dsp:txXfrm>
        <a:off x="2178373" y="3063073"/>
        <a:ext cx="2018522" cy="2018522"/>
      </dsp:txXfrm>
    </dsp:sp>
    <dsp:sp modelId="{18562789-CDEC-42DD-9126-B7D0E8C5F3AC}">
      <dsp:nvSpPr>
        <dsp:cNvPr id="0" name=""/>
        <dsp:cNvSpPr/>
      </dsp:nvSpPr>
      <dsp:spPr>
        <a:xfrm>
          <a:off x="4478163" y="2953876"/>
          <a:ext cx="2236916" cy="2236916"/>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Usare in maniera appropriata il termine </a:t>
          </a:r>
          <a:r>
            <a:rPr lang="it-IT" sz="2200" b="1" kern="1200" dirty="0" smtClean="0"/>
            <a:t>emergenza</a:t>
          </a:r>
          <a:endParaRPr lang="it-IT" sz="2200" b="1" kern="1200" dirty="0"/>
        </a:p>
      </dsp:txBody>
      <dsp:txXfrm>
        <a:off x="4587360" y="3063073"/>
        <a:ext cx="2018522" cy="2018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vl1pPr>
          </a:lstStyle>
          <a:p>
            <a:fld id="{1EFBDAD1-1A25-4A30-80B2-B996B0D245E0}" type="datetimeFigureOut">
              <a:rPr lang="it-IT" smtClean="0"/>
              <a:t>28/11/2016</a:t>
            </a:fld>
            <a:endParaRPr lang="it-IT"/>
          </a:p>
        </p:txBody>
      </p:sp>
      <p:sp>
        <p:nvSpPr>
          <p:cNvPr id="4" name="Segnaposto piè di pagina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vl1pPr>
          </a:lstStyle>
          <a:p>
            <a:fld id="{8761F2BF-5918-4931-8A24-31911A943A8D}" type="slidenum">
              <a:rPr lang="it-IT" smtClean="0"/>
              <a:t>‹N›</a:t>
            </a:fld>
            <a:endParaRPr lang="it-IT"/>
          </a:p>
        </p:txBody>
      </p:sp>
    </p:spTree>
    <p:extLst>
      <p:ext uri="{BB962C8B-B14F-4D97-AF65-F5344CB8AC3E}">
        <p14:creationId xmlns:p14="http://schemas.microsoft.com/office/powerpoint/2010/main" val="93589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88D4B2F7-22DE-4A2F-B575-09DC9F708F30}" type="datetimeFigureOut">
              <a:rPr lang="it-IT" smtClean="0"/>
              <a:pPr/>
              <a:t>28/11/2016</a:t>
            </a:fld>
            <a:endParaRPr lang="it-IT"/>
          </a:p>
        </p:txBody>
      </p:sp>
      <p:sp>
        <p:nvSpPr>
          <p:cNvPr id="4" name="Segnaposto immagine diapositiva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AA2E1C41-DF12-4146-8527-87C904E509AB}" type="slidenum">
              <a:rPr lang="it-IT" smtClean="0"/>
              <a:pPr/>
              <a:t>‹N›</a:t>
            </a:fld>
            <a:endParaRPr lang="it-IT"/>
          </a:p>
        </p:txBody>
      </p:sp>
    </p:spTree>
    <p:extLst>
      <p:ext uri="{BB962C8B-B14F-4D97-AF65-F5344CB8AC3E}">
        <p14:creationId xmlns:p14="http://schemas.microsoft.com/office/powerpoint/2010/main" val="322556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it.wikipedia.org/wiki/Centrale_a_biomasse#cite_note-A._Bartolazzi.2C_169-1" TargetMode="External"/><Relationship Id="rId13" Type="http://schemas.openxmlformats.org/officeDocument/2006/relationships/hyperlink" Target="https://it.wikipedia.org/wiki/Rifiuti_solidi_urbani" TargetMode="External"/><Relationship Id="rId18" Type="http://schemas.openxmlformats.org/officeDocument/2006/relationships/hyperlink" Target="https://it.wikipedia.org/wiki/Stato_gassoso" TargetMode="External"/><Relationship Id="rId3" Type="http://schemas.openxmlformats.org/officeDocument/2006/relationships/hyperlink" Target="https://it.wikipedia.org/wiki/Materia_organica" TargetMode="External"/><Relationship Id="rId21" Type="http://schemas.openxmlformats.org/officeDocument/2006/relationships/hyperlink" Target="https://it.wikipedia.org/wiki/Acqua_minerale" TargetMode="External"/><Relationship Id="rId7" Type="http://schemas.openxmlformats.org/officeDocument/2006/relationships/hyperlink" Target="https://it.wikipedia.org/wiki/Industria_petrolchimica" TargetMode="External"/><Relationship Id="rId12" Type="http://schemas.openxmlformats.org/officeDocument/2006/relationships/hyperlink" Target="https://it.wikipedia.org/wiki/Oli_vegetali" TargetMode="External"/><Relationship Id="rId17" Type="http://schemas.openxmlformats.org/officeDocument/2006/relationships/hyperlink" Target="https://it.wikipedia.org/wiki/Stato_liquido" TargetMode="External"/><Relationship Id="rId2" Type="http://schemas.openxmlformats.org/officeDocument/2006/relationships/slide" Target="../slides/slide34.xml"/><Relationship Id="rId16" Type="http://schemas.openxmlformats.org/officeDocument/2006/relationships/hyperlink" Target="https://it.wikipedia.org/wiki/Industria_estrattiva" TargetMode="External"/><Relationship Id="rId20" Type="http://schemas.openxmlformats.org/officeDocument/2006/relationships/hyperlink" Target="https://it.wikipedia.org/wiki/Metano" TargetMode="External"/><Relationship Id="rId1" Type="http://schemas.openxmlformats.org/officeDocument/2006/relationships/notesMaster" Target="../notesMasters/notesMaster1.xml"/><Relationship Id="rId6" Type="http://schemas.openxmlformats.org/officeDocument/2006/relationships/hyperlink" Target="https://it.wikipedia.org/wiki/Plastiche" TargetMode="External"/><Relationship Id="rId11" Type="http://schemas.openxmlformats.org/officeDocument/2006/relationships/hyperlink" Target="https://it.wikipedia.org/wiki/Reflui_zootecnici" TargetMode="External"/><Relationship Id="rId5" Type="http://schemas.openxmlformats.org/officeDocument/2006/relationships/hyperlink" Target="https://it.wikipedia.org/wiki/Combustibili_fossili" TargetMode="External"/><Relationship Id="rId15" Type="http://schemas.openxmlformats.org/officeDocument/2006/relationships/hyperlink" Target="https://it.wikipedia.org/wiki/Miscanto" TargetMode="External"/><Relationship Id="rId10" Type="http://schemas.openxmlformats.org/officeDocument/2006/relationships/hyperlink" Target="https://it.wikipedia.org/wiki/Sterco" TargetMode="External"/><Relationship Id="rId19" Type="http://schemas.openxmlformats.org/officeDocument/2006/relationships/hyperlink" Target="https://it.wikipedia.org/wiki/Sottosuolo" TargetMode="External"/><Relationship Id="rId4" Type="http://schemas.openxmlformats.org/officeDocument/2006/relationships/hyperlink" Target="https://it.wikipedia.org/wiki/Fotosintesi_clorofilliana" TargetMode="External"/><Relationship Id="rId9" Type="http://schemas.openxmlformats.org/officeDocument/2006/relationships/hyperlink" Target="https://it.wikipedia.org/wiki/Cascami" TargetMode="External"/><Relationship Id="rId14" Type="http://schemas.openxmlformats.org/officeDocument/2006/relationships/hyperlink" Target="https://it.wikipedia.org/wiki/Pioppo"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it.wikipedia.org/wiki/Popolazione_attiva" TargetMode="External"/><Relationship Id="rId3" Type="http://schemas.openxmlformats.org/officeDocument/2006/relationships/hyperlink" Target="https://it.wikipedia.org/wiki/2004" TargetMode="External"/><Relationship Id="rId7" Type="http://schemas.openxmlformats.org/officeDocument/2006/relationships/hyperlink" Target="https://it.wikipedia.org/wiki/Censimento" TargetMode="External"/><Relationship Id="rId12" Type="http://schemas.openxmlformats.org/officeDocument/2006/relationships/hyperlink" Target="https://it.wikipedia.org/wiki/Campione_(statistica)"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it.wikipedia.org/wiki/Italia" TargetMode="External"/><Relationship Id="rId11" Type="http://schemas.openxmlformats.org/officeDocument/2006/relationships/hyperlink" Target="https://it.wikipedia.org/wiki/Unione_europea" TargetMode="External"/><Relationship Id="rId5" Type="http://schemas.openxmlformats.org/officeDocument/2006/relationships/hyperlink" Target="https://it.wikipedia.org/wiki/ISTAT" TargetMode="External"/><Relationship Id="rId10" Type="http://schemas.openxmlformats.org/officeDocument/2006/relationships/hyperlink" Target="https://it.wikipedia.org/wiki/1959" TargetMode="External"/><Relationship Id="rId4" Type="http://schemas.openxmlformats.org/officeDocument/2006/relationships/hyperlink" Target="https://it.wikipedia.org/wiki/Statistica" TargetMode="External"/><Relationship Id="rId9" Type="http://schemas.openxmlformats.org/officeDocument/2006/relationships/hyperlink" Target="https://it.wikipedia.org/wiki/Disoccupazion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pPr/>
              <a:t>7</a:t>
            </a:fld>
            <a:endParaRPr lang="it-IT"/>
          </a:p>
        </p:txBody>
      </p:sp>
    </p:spTree>
    <p:extLst>
      <p:ext uri="{BB962C8B-B14F-4D97-AF65-F5344CB8AC3E}">
        <p14:creationId xmlns:p14="http://schemas.microsoft.com/office/powerpoint/2010/main" val="135715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b="1" dirty="0" smtClean="0"/>
              <a:t>Biomasse</a:t>
            </a:r>
          </a:p>
          <a:p>
            <a:endParaRPr lang="it-IT" b="1" dirty="0" smtClean="0"/>
          </a:p>
          <a:p>
            <a:r>
              <a:rPr lang="it-IT" dirty="0" smtClean="0"/>
              <a:t>Il termine biomassa definisce qualsiasi </a:t>
            </a:r>
            <a:r>
              <a:rPr lang="it-IT" dirty="0" smtClean="0">
                <a:hlinkClick r:id="rId3" tooltip="Materia organica"/>
              </a:rPr>
              <a:t>materia organica</a:t>
            </a:r>
            <a:r>
              <a:rPr lang="it-IT" dirty="0" smtClean="0"/>
              <a:t> (cioè derivata dal processo di </a:t>
            </a:r>
            <a:r>
              <a:rPr lang="it-IT" dirty="0" smtClean="0">
                <a:hlinkClick r:id="rId4" tooltip="Fotosintesi clorofilliana"/>
              </a:rPr>
              <a:t>fotosintesi clorofilliana</a:t>
            </a:r>
            <a:r>
              <a:rPr lang="it-IT" dirty="0" smtClean="0"/>
              <a:t>) con esclusione dei </a:t>
            </a:r>
            <a:r>
              <a:rPr lang="it-IT" dirty="0" smtClean="0">
                <a:hlinkClick r:id="rId5" tooltip="Combustibili fossili"/>
              </a:rPr>
              <a:t>combustibili fossili</a:t>
            </a:r>
            <a:r>
              <a:rPr lang="it-IT" dirty="0" smtClean="0"/>
              <a:t> e delle </a:t>
            </a:r>
            <a:r>
              <a:rPr lang="it-IT" dirty="0" smtClean="0">
                <a:hlinkClick r:id="rId6" tooltip="Plastiche"/>
              </a:rPr>
              <a:t>plastiche</a:t>
            </a:r>
            <a:r>
              <a:rPr lang="it-IT" dirty="0" smtClean="0"/>
              <a:t> di </a:t>
            </a:r>
            <a:r>
              <a:rPr lang="it-IT" dirty="0" smtClean="0">
                <a:hlinkClick r:id="rId7" tooltip="Industria petrolchimica"/>
              </a:rPr>
              <a:t>origine petrolchimica</a:t>
            </a:r>
            <a:r>
              <a:rPr lang="it-IT" baseline="30000" dirty="0" smtClean="0">
                <a:hlinkClick r:id="rId8"/>
              </a:rPr>
              <a:t>[1]</a:t>
            </a:r>
            <a:r>
              <a:rPr lang="it-IT" dirty="0" smtClean="0"/>
              <a:t>. Questa definizione raggruppa una varietà estremamente eterogenea di materiali</a:t>
            </a:r>
            <a:r>
              <a:rPr lang="it-IT" baseline="30000" dirty="0" smtClean="0">
                <a:hlinkClick r:id="rId8"/>
              </a:rPr>
              <a:t>[1]</a:t>
            </a:r>
            <a:r>
              <a:rPr lang="it-IT" dirty="0" smtClean="0"/>
              <a:t>: può trattarsi, ad esempio, di </a:t>
            </a:r>
            <a:r>
              <a:rPr lang="it-IT" dirty="0" smtClean="0">
                <a:hlinkClick r:id="rId9" tooltip="Cascami"/>
              </a:rPr>
              <a:t>cascami</a:t>
            </a:r>
            <a:r>
              <a:rPr lang="it-IT" dirty="0" smtClean="0"/>
              <a:t> dell'industria, di residui di lavorazioni agricole e forestali, di legname da ardere, di scarti dell'industria agroalimentare, di </a:t>
            </a:r>
            <a:r>
              <a:rPr lang="it-IT" dirty="0" smtClean="0">
                <a:hlinkClick r:id="rId10" tooltip="Sterco"/>
              </a:rPr>
              <a:t>sterco</a:t>
            </a:r>
            <a:r>
              <a:rPr lang="it-IT" dirty="0" smtClean="0"/>
              <a:t> e </a:t>
            </a:r>
            <a:r>
              <a:rPr lang="it-IT" dirty="0" smtClean="0">
                <a:hlinkClick r:id="rId11" tooltip="Reflui zootecnici"/>
              </a:rPr>
              <a:t>reflui degli allevamenti</a:t>
            </a:r>
            <a:r>
              <a:rPr lang="it-IT" dirty="0" smtClean="0"/>
              <a:t>, di </a:t>
            </a:r>
            <a:r>
              <a:rPr lang="it-IT" dirty="0" smtClean="0">
                <a:hlinkClick r:id="rId12" tooltip="Oli vegetali"/>
              </a:rPr>
              <a:t>oli vegetali</a:t>
            </a:r>
            <a:r>
              <a:rPr lang="it-IT" dirty="0" smtClean="0"/>
              <a:t>, </a:t>
            </a:r>
            <a:r>
              <a:rPr lang="it-IT" dirty="0" smtClean="0">
                <a:hlinkClick r:id="rId13" tooltip="Rifiuti solidi urbani"/>
              </a:rPr>
              <a:t>rifiuti urbani</a:t>
            </a:r>
            <a:r>
              <a:rPr lang="it-IT" dirty="0" smtClean="0"/>
              <a:t>, ma anche specie vegetali coltivate allo scopo, come il </a:t>
            </a:r>
            <a:r>
              <a:rPr lang="it-IT" dirty="0" smtClean="0">
                <a:hlinkClick r:id="rId14" tooltip="Pioppo"/>
              </a:rPr>
              <a:t>pioppo</a:t>
            </a:r>
            <a:r>
              <a:rPr lang="it-IT" dirty="0" smtClean="0"/>
              <a:t>, il </a:t>
            </a:r>
            <a:r>
              <a:rPr lang="it-IT" dirty="0" smtClean="0">
                <a:hlinkClick r:id="rId15" tooltip="Miscanto"/>
              </a:rPr>
              <a:t>miscanto</a:t>
            </a:r>
            <a:r>
              <a:rPr lang="it-IT" dirty="0" smtClean="0"/>
              <a:t>, o altre essenze e specie a crescita rapida e di facile coltivazione, adatte allo scopo.</a:t>
            </a:r>
          </a:p>
          <a:p>
            <a:endParaRPr lang="it-IT" b="1" dirty="0" smtClean="0"/>
          </a:p>
          <a:p>
            <a:endParaRPr lang="it-IT" b="1" dirty="0" smtClean="0"/>
          </a:p>
          <a:p>
            <a:r>
              <a:rPr lang="it-IT" b="1" dirty="0" smtClean="0"/>
              <a:t>Minerali energetici</a:t>
            </a:r>
          </a:p>
          <a:p>
            <a:r>
              <a:rPr lang="it-IT" b="0" dirty="0" smtClean="0"/>
              <a:t>Carbon fossile, uranio, lignite, gas naturale</a:t>
            </a:r>
          </a:p>
          <a:p>
            <a:endParaRPr lang="it-IT" b="0" dirty="0" smtClean="0"/>
          </a:p>
          <a:p>
            <a:r>
              <a:rPr lang="it-IT" dirty="0" smtClean="0"/>
              <a:t>Nell'</a:t>
            </a:r>
            <a:r>
              <a:rPr lang="it-IT" dirty="0" smtClean="0">
                <a:hlinkClick r:id="rId16" tooltip="Industria estrattiva"/>
              </a:rPr>
              <a:t>industria estrattiva</a:t>
            </a:r>
            <a:r>
              <a:rPr lang="it-IT" dirty="0" smtClean="0"/>
              <a:t> si tende ad attribuire il termine </a:t>
            </a:r>
            <a:r>
              <a:rPr lang="it-IT" i="1" dirty="0" smtClean="0"/>
              <a:t>minerale</a:t>
            </a:r>
            <a:r>
              <a:rPr lang="it-IT" dirty="0" smtClean="0"/>
              <a:t> anche a sostanze rinvenibili in natura allo </a:t>
            </a:r>
            <a:r>
              <a:rPr lang="it-IT" dirty="0" smtClean="0">
                <a:hlinkClick r:id="rId17" tooltip="Stato liquido"/>
              </a:rPr>
              <a:t>stato liquido</a:t>
            </a:r>
            <a:r>
              <a:rPr lang="it-IT" dirty="0" smtClean="0"/>
              <a:t> o </a:t>
            </a:r>
            <a:r>
              <a:rPr lang="it-IT" dirty="0" smtClean="0">
                <a:hlinkClick r:id="rId18" tooltip="Stato gassoso"/>
              </a:rPr>
              <a:t>gassoso</a:t>
            </a:r>
            <a:r>
              <a:rPr lang="it-IT" dirty="0" smtClean="0"/>
              <a:t> estraibili dal </a:t>
            </a:r>
            <a:r>
              <a:rPr lang="it-IT" dirty="0" smtClean="0">
                <a:hlinkClick r:id="rId19" tooltip="Sottosuolo"/>
              </a:rPr>
              <a:t>sottosuolo</a:t>
            </a:r>
            <a:r>
              <a:rPr lang="it-IT" dirty="0" smtClean="0"/>
              <a:t>, tipico il caso del </a:t>
            </a:r>
            <a:r>
              <a:rPr lang="it-IT" dirty="0" smtClean="0">
                <a:hlinkClick r:id="rId20" tooltip="Metano"/>
              </a:rPr>
              <a:t>metano</a:t>
            </a:r>
            <a:r>
              <a:rPr lang="it-IT" dirty="0" smtClean="0"/>
              <a:t> o le </a:t>
            </a:r>
            <a:r>
              <a:rPr lang="it-IT" dirty="0" smtClean="0">
                <a:hlinkClick r:id="rId21" tooltip="Acqua minerale"/>
              </a:rPr>
              <a:t>acque minerali</a:t>
            </a:r>
            <a:r>
              <a:rPr lang="it-IT" dirty="0" smtClean="0"/>
              <a:t>.</a:t>
            </a:r>
            <a:endParaRPr lang="it-IT" b="0" dirty="0" smtClean="0"/>
          </a:p>
          <a:p>
            <a:endParaRPr lang="it-IT" b="1" dirty="0" smtClean="0"/>
          </a:p>
          <a:p>
            <a:r>
              <a:rPr lang="it-IT" b="1" dirty="0" smtClean="0"/>
              <a:t>Minerali non energetici</a:t>
            </a:r>
          </a:p>
          <a:p>
            <a:endParaRPr lang="it-IT" b="1" dirty="0" smtClean="0"/>
          </a:p>
          <a:p>
            <a:r>
              <a:rPr lang="it-IT" sz="1200" kern="1200" dirty="0" smtClean="0">
                <a:solidFill>
                  <a:schemeClr val="tx1"/>
                </a:solidFill>
                <a:effectLst/>
                <a:latin typeface="+mn-lt"/>
                <a:ea typeface="+mn-ea"/>
                <a:cs typeface="+mn-cs"/>
              </a:rPr>
              <a:t>I tre principali gruppi di materie prime estratte dalle industrie NEEI</a:t>
            </a:r>
          </a:p>
          <a:p>
            <a:r>
              <a:rPr lang="it-IT" sz="1200" kern="1200" dirty="0" smtClean="0">
                <a:solidFill>
                  <a:schemeClr val="tx1"/>
                </a:solidFill>
                <a:effectLst/>
                <a:latin typeface="+mn-lt"/>
                <a:ea typeface="+mn-ea"/>
                <a:cs typeface="+mn-cs"/>
              </a:rPr>
              <a:t>•</a:t>
            </a:r>
            <a:r>
              <a:rPr lang="it-IT" sz="1200" kern="1200" baseline="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I minerali da costruzione</a:t>
            </a:r>
          </a:p>
          <a:p>
            <a:r>
              <a:rPr lang="it-IT" sz="1200" kern="1200" dirty="0" smtClean="0">
                <a:solidFill>
                  <a:schemeClr val="tx1"/>
                </a:solidFill>
                <a:effectLst/>
                <a:latin typeface="+mn-lt"/>
                <a:ea typeface="+mn-ea"/>
                <a:cs typeface="+mn-cs"/>
              </a:rPr>
              <a:t>vengono solitamente considerati come minerali che contengono </a:t>
            </a:r>
          </a:p>
          <a:p>
            <a:r>
              <a:rPr lang="it-IT" sz="1200" kern="1200" dirty="0" smtClean="0">
                <a:solidFill>
                  <a:schemeClr val="tx1"/>
                </a:solidFill>
                <a:effectLst/>
                <a:latin typeface="+mn-lt"/>
                <a:ea typeface="+mn-ea"/>
                <a:cs typeface="+mn-cs"/>
              </a:rPr>
              <a:t>aggregati con particelle di dimensioni varie, quali s</a:t>
            </a:r>
          </a:p>
          <a:p>
            <a:r>
              <a:rPr lang="it-IT" sz="1200" kern="1200" dirty="0" smtClean="0">
                <a:solidFill>
                  <a:schemeClr val="tx1"/>
                </a:solidFill>
                <a:effectLst/>
                <a:latin typeface="+mn-lt"/>
                <a:ea typeface="+mn-ea"/>
                <a:cs typeface="+mn-cs"/>
              </a:rPr>
              <a:t>abbia, ghiaia e diversi tipi di rocce triturate </a:t>
            </a:r>
          </a:p>
          <a:p>
            <a:r>
              <a:rPr lang="it-IT" sz="1200" kern="1200" dirty="0" smtClean="0">
                <a:solidFill>
                  <a:schemeClr val="tx1"/>
                </a:solidFill>
                <a:effectLst/>
                <a:latin typeface="+mn-lt"/>
                <a:ea typeface="+mn-ea"/>
                <a:cs typeface="+mn-cs"/>
              </a:rPr>
              <a:t>(ad esempio, creta, calcare, arenaria, ardesia,</a:t>
            </a:r>
          </a:p>
          <a:p>
            <a:r>
              <a:rPr lang="it-IT" sz="1200" kern="1200" dirty="0" smtClean="0">
                <a:solidFill>
                  <a:schemeClr val="tx1"/>
                </a:solidFill>
                <a:effectLst/>
                <a:latin typeface="+mn-lt"/>
                <a:ea typeface="+mn-ea"/>
                <a:cs typeface="+mn-cs"/>
              </a:rPr>
              <a:t>...), materiali di rocce naturali (come marmo e </a:t>
            </a:r>
          </a:p>
          <a:p>
            <a:r>
              <a:rPr lang="it-IT" sz="1200" kern="1200" dirty="0" smtClean="0">
                <a:solidFill>
                  <a:schemeClr val="tx1"/>
                </a:solidFill>
                <a:effectLst/>
                <a:latin typeface="+mn-lt"/>
                <a:ea typeface="+mn-ea"/>
                <a:cs typeface="+mn-cs"/>
              </a:rPr>
              <a:t>granito) e una serie di argille, gesso e scisto.</a:t>
            </a:r>
          </a:p>
          <a:p>
            <a:r>
              <a:rPr lang="it-IT" sz="1200" kern="1200" dirty="0" smtClean="0">
                <a:solidFill>
                  <a:schemeClr val="tx1"/>
                </a:solidFill>
                <a:effectLst/>
                <a:latin typeface="+mn-lt"/>
                <a:ea typeface="+mn-ea"/>
                <a:cs typeface="+mn-cs"/>
              </a:rPr>
              <a:t>•</a:t>
            </a:r>
            <a:r>
              <a:rPr lang="it-IT" sz="1200" kern="1200" baseline="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I minerali industriali</a:t>
            </a:r>
          </a:p>
          <a:p>
            <a:r>
              <a:rPr lang="it-IT" sz="1200" kern="1200" dirty="0" smtClean="0">
                <a:solidFill>
                  <a:schemeClr val="tx1"/>
                </a:solidFill>
                <a:effectLst/>
                <a:latin typeface="+mn-lt"/>
                <a:ea typeface="+mn-ea"/>
                <a:cs typeface="+mn-cs"/>
              </a:rPr>
              <a:t>possono essere genericamente classificati come minerali fisici (ad esempio, </a:t>
            </a:r>
          </a:p>
          <a:p>
            <a:r>
              <a:rPr lang="it-IT" sz="1200" kern="1200" dirty="0" smtClean="0">
                <a:solidFill>
                  <a:schemeClr val="tx1"/>
                </a:solidFill>
                <a:effectLst/>
                <a:latin typeface="+mn-lt"/>
                <a:ea typeface="+mn-ea"/>
                <a:cs typeface="+mn-cs"/>
              </a:rPr>
              <a:t>bentonite, borati, calcio, carbonati, diatomiti, </a:t>
            </a:r>
            <a:r>
              <a:rPr lang="it-IT" sz="1200" kern="1200" dirty="0" err="1" smtClean="0">
                <a:solidFill>
                  <a:schemeClr val="tx1"/>
                </a:solidFill>
                <a:effectLst/>
                <a:latin typeface="+mn-lt"/>
                <a:ea typeface="+mn-ea"/>
                <a:cs typeface="+mn-cs"/>
              </a:rPr>
              <a:t>feldsp</a:t>
            </a:r>
            <a:endParaRPr lang="it-IT" sz="1200" kern="1200" dirty="0" smtClean="0">
              <a:solidFill>
                <a:schemeClr val="tx1"/>
              </a:solidFill>
              <a:effectLst/>
              <a:latin typeface="+mn-lt"/>
              <a:ea typeface="+mn-ea"/>
              <a:cs typeface="+mn-cs"/>
            </a:endParaRPr>
          </a:p>
          <a:p>
            <a:r>
              <a:rPr lang="it-IT" sz="1200" kern="1200" dirty="0" err="1" smtClean="0">
                <a:solidFill>
                  <a:schemeClr val="tx1"/>
                </a:solidFill>
                <a:effectLst/>
                <a:latin typeface="+mn-lt"/>
                <a:ea typeface="+mn-ea"/>
                <a:cs typeface="+mn-cs"/>
              </a:rPr>
              <a:t>ato</a:t>
            </a:r>
            <a:r>
              <a:rPr lang="it-IT" sz="1200" kern="1200" dirty="0" smtClean="0">
                <a:solidFill>
                  <a:schemeClr val="tx1"/>
                </a:solidFill>
                <a:effectLst/>
                <a:latin typeface="+mn-lt"/>
                <a:ea typeface="+mn-ea"/>
                <a:cs typeface="+mn-cs"/>
              </a:rPr>
              <a:t>, caolino, argille plastiche, silice e talco) o </a:t>
            </a:r>
          </a:p>
          <a:p>
            <a:r>
              <a:rPr lang="it-IT" sz="1200" kern="1200" dirty="0" smtClean="0">
                <a:solidFill>
                  <a:schemeClr val="tx1"/>
                </a:solidFill>
                <a:effectLst/>
                <a:latin typeface="+mn-lt"/>
                <a:ea typeface="+mn-ea"/>
                <a:cs typeface="+mn-cs"/>
              </a:rPr>
              <a:t>minerali chimici (ad esempio sale, potassa e zolfo). </a:t>
            </a:r>
          </a:p>
          <a:p>
            <a:r>
              <a:rPr lang="it-IT" sz="1200" kern="1200" dirty="0" smtClean="0">
                <a:solidFill>
                  <a:schemeClr val="tx1"/>
                </a:solidFill>
                <a:effectLst/>
                <a:latin typeface="+mn-lt"/>
                <a:ea typeface="+mn-ea"/>
                <a:cs typeface="+mn-cs"/>
              </a:rPr>
              <a:t>•</a:t>
            </a:r>
            <a:r>
              <a:rPr lang="it-IT" sz="1200" kern="1200" baseline="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I minerali metallici</a:t>
            </a:r>
          </a:p>
          <a:p>
            <a:r>
              <a:rPr lang="it-IT" sz="1200" kern="1200" dirty="0" smtClean="0">
                <a:solidFill>
                  <a:schemeClr val="tx1"/>
                </a:solidFill>
                <a:effectLst/>
                <a:latin typeface="+mn-lt"/>
                <a:ea typeface="+mn-ea"/>
                <a:cs typeface="+mn-cs"/>
              </a:rPr>
              <a:t>comprendono una vasta gamma di minerali di ferro dai quali, in seguito alla </a:t>
            </a:r>
          </a:p>
          <a:p>
            <a:r>
              <a:rPr lang="it-IT" sz="1200" kern="1200" dirty="0" smtClean="0">
                <a:solidFill>
                  <a:schemeClr val="tx1"/>
                </a:solidFill>
                <a:effectLst/>
                <a:latin typeface="+mn-lt"/>
                <a:ea typeface="+mn-ea"/>
                <a:cs typeface="+mn-cs"/>
              </a:rPr>
              <a:t>trasformazione, si ottengono metalli o sostanze metalliche, quali bauxite, cromo, rame, oro, litio, </a:t>
            </a:r>
          </a:p>
          <a:p>
            <a:r>
              <a:rPr lang="it-IT" sz="1200" kern="1200" dirty="0" smtClean="0">
                <a:solidFill>
                  <a:schemeClr val="tx1"/>
                </a:solidFill>
                <a:effectLst/>
                <a:latin typeface="+mn-lt"/>
                <a:ea typeface="+mn-ea"/>
                <a:cs typeface="+mn-cs"/>
              </a:rPr>
              <a:t>manganese, nichel, selenio, </a:t>
            </a:r>
            <a:r>
              <a:rPr lang="it-IT" sz="1200" kern="1200" dirty="0" err="1" smtClean="0">
                <a:solidFill>
                  <a:schemeClr val="tx1"/>
                </a:solidFill>
                <a:effectLst/>
                <a:latin typeface="+mn-lt"/>
                <a:ea typeface="+mn-ea"/>
                <a:cs typeface="+mn-cs"/>
              </a:rPr>
              <a:t>ar</a:t>
            </a:r>
            <a:endParaRPr lang="it-IT" sz="1200" kern="1200" dirty="0" smtClean="0">
              <a:solidFill>
                <a:schemeClr val="tx1"/>
              </a:solidFill>
              <a:effectLst/>
              <a:latin typeface="+mn-lt"/>
              <a:ea typeface="+mn-ea"/>
              <a:cs typeface="+mn-cs"/>
            </a:endParaRPr>
          </a:p>
          <a:p>
            <a:r>
              <a:rPr lang="it-IT" sz="1200" kern="1200" dirty="0" err="1" smtClean="0">
                <a:solidFill>
                  <a:schemeClr val="tx1"/>
                </a:solidFill>
                <a:effectLst/>
                <a:latin typeface="+mn-lt"/>
                <a:ea typeface="+mn-ea"/>
                <a:cs typeface="+mn-cs"/>
              </a:rPr>
              <a:t>gento</a:t>
            </a:r>
            <a:r>
              <a:rPr lang="it-IT" sz="1200" kern="1200" dirty="0" smtClean="0">
                <a:solidFill>
                  <a:schemeClr val="tx1"/>
                </a:solidFill>
                <a:effectLst/>
                <a:latin typeface="+mn-lt"/>
                <a:ea typeface="+mn-ea"/>
                <a:cs typeface="+mn-cs"/>
              </a:rPr>
              <a:t>, stagno, tungsteno, </a:t>
            </a:r>
            <a:r>
              <a:rPr lang="it-IT" sz="1200" kern="1200" dirty="0" err="1" smtClean="0">
                <a:solidFill>
                  <a:schemeClr val="tx1"/>
                </a:solidFill>
                <a:effectLst/>
                <a:latin typeface="+mn-lt"/>
                <a:ea typeface="+mn-ea"/>
                <a:cs typeface="+mn-cs"/>
              </a:rPr>
              <a:t>ecc</a:t>
            </a:r>
            <a:endParaRPr lang="it-IT" sz="1200" kern="1200" dirty="0" smtClean="0">
              <a:solidFill>
                <a:schemeClr val="tx1"/>
              </a:solidFill>
              <a:effectLst/>
              <a:latin typeface="+mn-lt"/>
              <a:ea typeface="+mn-ea"/>
              <a:cs typeface="+mn-cs"/>
            </a:endParaRPr>
          </a:p>
          <a:p>
            <a:endParaRPr lang="it-IT" b="1" dirty="0" smtClean="0"/>
          </a:p>
          <a:p>
            <a:endParaRPr lang="it-IT" b="1"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pPr/>
              <a:t>34</a:t>
            </a:fld>
            <a:endParaRPr lang="it-IT"/>
          </a:p>
        </p:txBody>
      </p:sp>
    </p:spTree>
    <p:extLst>
      <p:ext uri="{BB962C8B-B14F-4D97-AF65-F5344CB8AC3E}">
        <p14:creationId xmlns:p14="http://schemas.microsoft.com/office/powerpoint/2010/main" val="17458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it-IT" dirty="0" smtClean="0"/>
              <a:t>Buona parte dell’industria</a:t>
            </a:r>
            <a:r>
              <a:rPr lang="it-IT" baseline="0" dirty="0" smtClean="0"/>
              <a:t> fa riferimento alla manifattura.  Per il terzo settore vedi l’ATECO.</a:t>
            </a:r>
          </a:p>
          <a:p>
            <a:r>
              <a:rPr lang="it-IT" baseline="0" dirty="0" smtClean="0"/>
              <a:t>Terziarizzazione dell’agricoltura tipo fattorie didattiche, e altri servizi. E la caduta della grande</a:t>
            </a:r>
          </a:p>
          <a:p>
            <a:r>
              <a:rPr lang="it-IT" baseline="0" dirty="0" smtClean="0"/>
              <a:t>Industria. Attenzione ai cambiamenti dell’ATECO perché alcune cose sono uscite da industria</a:t>
            </a:r>
          </a:p>
          <a:p>
            <a:r>
              <a:rPr lang="it-IT" baseline="0" dirty="0" smtClean="0"/>
              <a:t>Per andare nei servizi</a:t>
            </a:r>
          </a:p>
          <a:p>
            <a:r>
              <a:rPr lang="it-IT" baseline="0" dirty="0" smtClean="0"/>
              <a:t>Lo sviluppo tecnologico ha favorito negli ultimi anni 90 in poi!</a:t>
            </a:r>
          </a:p>
          <a:p>
            <a:endParaRPr lang="it-IT" baseline="0" dirty="0" smtClean="0"/>
          </a:p>
          <a:p>
            <a:r>
              <a:rPr lang="it-IT" baseline="0" dirty="0" smtClean="0"/>
              <a:t>La rilevazione sulle forze di lavoro è iniziata nel 1950 per cui solo da quel momento si può calcolare</a:t>
            </a:r>
          </a:p>
          <a:p>
            <a:r>
              <a:rPr lang="it-IT" baseline="0" dirty="0" smtClean="0"/>
              <a:t>Con maggiore precisione il tasso di disoccupazione e di occupazione stimato</a:t>
            </a:r>
          </a:p>
          <a:p>
            <a:endParaRPr lang="it-IT" baseline="0" dirty="0" smtClean="0"/>
          </a:p>
          <a:p>
            <a:r>
              <a:rPr lang="it-IT" baseline="0" dirty="0" smtClean="0"/>
              <a:t>Capire bene cosa significa in condizione professionale soprattutto per i censimenti</a:t>
            </a:r>
          </a:p>
          <a:p>
            <a:endParaRPr lang="it-IT" baseline="0" dirty="0" smtClean="0"/>
          </a:p>
          <a:p>
            <a:r>
              <a:rPr lang="it-IT" dirty="0" smtClean="0"/>
              <a:t>L'</a:t>
            </a:r>
            <a:r>
              <a:rPr lang="it-IT" b="1" dirty="0" smtClean="0"/>
              <a:t>indagine sulle forze di lavoro</a:t>
            </a:r>
            <a:r>
              <a:rPr lang="it-IT" dirty="0" smtClean="0"/>
              <a:t> (dal </a:t>
            </a:r>
            <a:r>
              <a:rPr lang="it-IT" dirty="0" smtClean="0">
                <a:hlinkClick r:id="rId3" tooltip="2004"/>
              </a:rPr>
              <a:t>2004</a:t>
            </a:r>
            <a:r>
              <a:rPr lang="it-IT" dirty="0" smtClean="0"/>
              <a:t> </a:t>
            </a:r>
            <a:r>
              <a:rPr lang="it-IT" b="1" dirty="0" smtClean="0"/>
              <a:t>Rilevazione Continua sulle Forze di Lavoro</a:t>
            </a:r>
            <a:r>
              <a:rPr lang="it-IT" dirty="0" smtClean="0"/>
              <a:t>) è un'indagine </a:t>
            </a:r>
            <a:r>
              <a:rPr lang="it-IT" dirty="0" smtClean="0">
                <a:hlinkClick r:id="rId4" tooltip="Statistica"/>
              </a:rPr>
              <a:t>statistica</a:t>
            </a:r>
            <a:r>
              <a:rPr lang="it-IT" dirty="0" smtClean="0"/>
              <a:t> condotta dall'</a:t>
            </a:r>
            <a:r>
              <a:rPr lang="it-IT" dirty="0" smtClean="0">
                <a:hlinkClick r:id="rId5" tooltip="ISTAT"/>
              </a:rPr>
              <a:t>ISTAT</a:t>
            </a:r>
            <a:r>
              <a:rPr lang="it-IT" dirty="0" smtClean="0"/>
              <a:t> e dalla quale derivano le stime ufficiali degli occupati e delle persone in cerca di lavoro in </a:t>
            </a:r>
            <a:r>
              <a:rPr lang="it-IT" dirty="0" smtClean="0">
                <a:hlinkClick r:id="rId6" tooltip="Italia"/>
              </a:rPr>
              <a:t>Italia</a:t>
            </a:r>
            <a:r>
              <a:rPr lang="it-IT" dirty="0" smtClean="0"/>
              <a:t>.</a:t>
            </a:r>
          </a:p>
          <a:p>
            <a:r>
              <a:rPr lang="it-IT" dirty="0" smtClean="0"/>
              <a:t>La necessità di seguire tra un </a:t>
            </a:r>
            <a:r>
              <a:rPr lang="it-IT" dirty="0" smtClean="0">
                <a:hlinkClick r:id="rId7" tooltip="Censimento"/>
              </a:rPr>
              <a:t>censimento</a:t>
            </a:r>
            <a:r>
              <a:rPr lang="it-IT" dirty="0" smtClean="0"/>
              <a:t> e l'altro la dinamica della </a:t>
            </a:r>
            <a:r>
              <a:rPr lang="it-IT" dirty="0" smtClean="0">
                <a:hlinkClick r:id="rId8" tooltip="Popolazione attiva"/>
              </a:rPr>
              <a:t>popolazione attiva</a:t>
            </a:r>
            <a:r>
              <a:rPr lang="it-IT" dirty="0" smtClean="0"/>
              <a:t>, e quindi, dell'occupazione e della </a:t>
            </a:r>
            <a:r>
              <a:rPr lang="it-IT" dirty="0" smtClean="0">
                <a:hlinkClick r:id="rId9" tooltip="Disoccupazione"/>
              </a:rPr>
              <a:t>disoccupazione</a:t>
            </a:r>
            <a:r>
              <a:rPr lang="it-IT" dirty="0" smtClean="0"/>
              <a:t>, ha indotto gli Istituti di Statistica di numerosi Paesi a realizzare periodiche indagini campionarie sulla situazione occupazionale della popolazione.</a:t>
            </a:r>
          </a:p>
          <a:p>
            <a:r>
              <a:rPr lang="it-IT" dirty="0" smtClean="0"/>
              <a:t>L'indagine campionaria sulle forze di lavoro viene condotta in Italia dall'ISTAT, fin dal </a:t>
            </a:r>
            <a:r>
              <a:rPr lang="it-IT" dirty="0" smtClean="0">
                <a:hlinkClick r:id="rId10" tooltip="1959"/>
              </a:rPr>
              <a:t>1959</a:t>
            </a:r>
            <a:r>
              <a:rPr lang="it-IT" dirty="0" smtClean="0"/>
              <a:t>, con una periodicità trimestrale nei mesi di gennaio, aprile, luglio e ottobre (la prima settimana del mese che non ha una festività). Dal </a:t>
            </a:r>
            <a:r>
              <a:rPr lang="it-IT" dirty="0" smtClean="0">
                <a:hlinkClick r:id="rId3" tooltip="2004"/>
              </a:rPr>
              <a:t>2004</a:t>
            </a:r>
            <a:r>
              <a:rPr lang="it-IT" dirty="0" smtClean="0"/>
              <a:t> l'indagine ha assunto carattere continuativo, in linea con quanto stabilito dall'</a:t>
            </a:r>
            <a:r>
              <a:rPr lang="it-IT" dirty="0" smtClean="0">
                <a:hlinkClick r:id="rId11" tooltip="Unione europea"/>
              </a:rPr>
              <a:t>Unione europea</a:t>
            </a:r>
            <a:r>
              <a:rPr lang="it-IT" dirty="0" smtClean="0"/>
              <a:t>, ed ha preso il nome di Rilevazione Continua sulle Forze di Lavoro. Il </a:t>
            </a:r>
            <a:r>
              <a:rPr lang="it-IT" dirty="0" smtClean="0">
                <a:hlinkClick r:id="rId12" tooltip="Campione (statistica)"/>
              </a:rPr>
              <a:t>campione</a:t>
            </a:r>
            <a:r>
              <a:rPr lang="it-IT" dirty="0" smtClean="0"/>
              <a:t> di famiglie viene infatti suddiviso in sottogruppi ed intervistato lungo tutto l'arco del trimestre di riferimento.</a:t>
            </a:r>
          </a:p>
          <a:p>
            <a:endParaRPr lang="it-IT" dirty="0" smtClean="0"/>
          </a:p>
          <a:p>
            <a:endParaRPr lang="it-IT" dirty="0" smtClean="0"/>
          </a:p>
          <a:p>
            <a:endParaRPr lang="it-IT" dirty="0" smtClean="0"/>
          </a:p>
          <a:p>
            <a:endParaRPr lang="it-IT" dirty="0" smtClean="0"/>
          </a:p>
          <a:p>
            <a:r>
              <a:rPr lang="it-IT" dirty="0" smtClean="0"/>
              <a:t>Il tasso di </a:t>
            </a:r>
            <a:r>
              <a:rPr lang="it-IT" dirty="0" err="1" smtClean="0"/>
              <a:t>attiività</a:t>
            </a:r>
            <a:r>
              <a:rPr lang="it-IT" baseline="0" dirty="0" smtClean="0"/>
              <a:t> può cambiare in forza di tre elementi principali:</a:t>
            </a:r>
          </a:p>
          <a:p>
            <a:pPr marL="228600" indent="-228600">
              <a:buAutoNum type="arabicParenR"/>
            </a:pPr>
            <a:r>
              <a:rPr lang="it-IT" baseline="0" dirty="0" smtClean="0"/>
              <a:t>La struttura della popolazione (popolazioni invecchiate determinano tassi di attività minori)</a:t>
            </a:r>
          </a:p>
          <a:p>
            <a:pPr marL="228600" indent="-228600">
              <a:buAutoNum type="arabicParenR"/>
            </a:pPr>
            <a:r>
              <a:rPr lang="it-IT" baseline="0" dirty="0" smtClean="0"/>
              <a:t>L’entrata nel mercato del lavoro di nuova forza lavoro (v. aumento del lavoro femminile)</a:t>
            </a:r>
          </a:p>
          <a:p>
            <a:pPr marL="228600" indent="-228600">
              <a:buAutoNum type="arabicParenR"/>
            </a:pPr>
            <a:r>
              <a:rPr lang="it-IT" baseline="0" dirty="0" smtClean="0"/>
              <a:t>Il cambio della struttura economica. IL fatto che si sia passati da un’economia a prevalenza agricola ad una a prevalenza del terzo settore può aver influenzato la forza lavoro. Ad es. problema della sottoccupazione avanzato dai risultati della commissione </a:t>
            </a:r>
            <a:r>
              <a:rPr lang="it-IT" baseline="0" dirty="0" err="1" smtClean="0"/>
              <a:t>tremelloni</a:t>
            </a:r>
            <a:r>
              <a:rPr lang="it-IT" baseline="0" dirty="0" smtClean="0"/>
              <a:t> e dal </a:t>
            </a:r>
            <a:r>
              <a:rPr lang="it-IT" baseline="0" dirty="0" err="1" smtClean="0"/>
              <a:t>chessa</a:t>
            </a:r>
            <a:r>
              <a:rPr lang="it-IT" baseline="0" dirty="0" smtClean="0"/>
              <a:t> </a:t>
            </a:r>
            <a:r>
              <a:rPr lang="it-IT" baseline="0" dirty="0" err="1" smtClean="0"/>
              <a:t>sorprattutto</a:t>
            </a:r>
            <a:r>
              <a:rPr lang="it-IT" baseline="0" dirty="0" smtClean="0"/>
              <a:t> se la disoccupazione conseguente può trasformarsi in disoccupazione di lungo periodo (da vedere bene questo punto) L’idea sarebbe che il tasso di attività può essere diminuito anche perché la riduzione dell’agricoltura ha determinato una riduzione della sottoccupazione senza sostituirla con un rapporto 1 a 1 con un altro posto di lavoro. (????) </a:t>
            </a:r>
            <a:endParaRPr lang="it-IT" dirty="0" smtClean="0"/>
          </a:p>
          <a:p>
            <a:endParaRPr lang="it-IT" dirty="0" smtClean="0"/>
          </a:p>
          <a:p>
            <a:endParaRPr lang="it-IT" dirty="0" smtClean="0"/>
          </a:p>
          <a:p>
            <a:r>
              <a:rPr lang="it-IT" dirty="0" smtClean="0"/>
              <a:t>Per presentare il tasso di occupazione e disoccupazione</a:t>
            </a:r>
            <a:r>
              <a:rPr lang="it-IT" baseline="0" dirty="0" smtClean="0"/>
              <a:t> un po’ di informazioni che ho trovato sono le </a:t>
            </a:r>
            <a:r>
              <a:rPr lang="it-IT" baseline="0" dirty="0" err="1" smtClean="0"/>
              <a:t>seguentii</a:t>
            </a:r>
            <a:r>
              <a:rPr lang="it-IT" baseline="0" dirty="0" smtClean="0"/>
              <a:t>:</a:t>
            </a:r>
          </a:p>
          <a:p>
            <a:endParaRPr lang="it-IT" baseline="0" dirty="0" smtClean="0"/>
          </a:p>
          <a:p>
            <a:pPr marL="171450" indent="-171450">
              <a:buFontTx/>
              <a:buChar char="-"/>
            </a:pPr>
            <a:r>
              <a:rPr lang="it-IT" baseline="0" dirty="0" smtClean="0"/>
              <a:t>I censimenti presentano solo i dati della popolazione attiva . Questo aspetto è interessante per due motivi:</a:t>
            </a:r>
          </a:p>
          <a:p>
            <a:pPr marL="0" indent="0">
              <a:buFontTx/>
              <a:buNone/>
            </a:pPr>
            <a:r>
              <a:rPr lang="it-IT" baseline="0" dirty="0" smtClean="0"/>
              <a:t>    A) in primo luogo perché i fenomeni statistici nascono in conseguenza di necessità informative per cui cambiano nel tempo</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    B) nel caso specifico della disoccupazione non era nemmeno presente in Italia una definizione precisa di cosa fosse nemmeno a livello di cultura generale (v Manfredi Alberti </a:t>
            </a:r>
            <a:r>
              <a:rPr lang="it-IT" b="1" dirty="0" smtClean="0"/>
              <a:t>La disoccupazione nei    </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    censimenti italiani (in "Annali di statistica", serie XII, vol. 2)</a:t>
            </a:r>
            <a:r>
              <a:rPr lang="it-IT" baseline="0" dirty="0" smtClean="0"/>
              <a:t>)   da vedere se metterla o meno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t-IT" baseline="0" dirty="0" smtClean="0"/>
              <a:t>Nel dopoguerra (II guerra mondiale) la neonata repubblica sente l’esigenza di approfondire  la conoscenza del problema della disoccupazione e nel 1951 viene creata la commissione </a:t>
            </a:r>
            <a:r>
              <a:rPr lang="it-IT" baseline="0" dirty="0" err="1" smtClean="0"/>
              <a:t>tremelloni</a:t>
            </a:r>
            <a:r>
              <a:rPr lang="it-IT" baseline="0" dirty="0" smtClean="0"/>
              <a:t> (v. </a:t>
            </a:r>
          </a:p>
          <a:p>
            <a:pPr marL="0" marR="0" indent="0" algn="l" defTabSz="914400" rtl="0" eaLnBrk="1" fontAlgn="auto" latinLnBrk="0" hangingPunct="1">
              <a:lnSpc>
                <a:spcPct val="100000"/>
              </a:lnSpc>
              <a:spcBef>
                <a:spcPts val="0"/>
              </a:spcBef>
              <a:spcAft>
                <a:spcPts val="0"/>
              </a:spcAft>
              <a:buClrTx/>
              <a:buSzTx/>
              <a:buFontTx/>
              <a:buNone/>
              <a:tabLst/>
              <a:defRPr/>
            </a:pPr>
            <a:r>
              <a:rPr lang="it-IT" b="1" baseline="0" dirty="0" smtClean="0"/>
              <a:t>    </a:t>
            </a:r>
            <a:r>
              <a:rPr lang="it-IT" b="1" dirty="0" smtClean="0"/>
              <a:t>Settant'anni senza lavoro: La disoccupazione dal secondo dopoguerra al </a:t>
            </a:r>
            <a:r>
              <a:rPr lang="it-IT" b="1" dirty="0" err="1" smtClean="0"/>
              <a:t>jobs</a:t>
            </a:r>
            <a:r>
              <a:rPr lang="it-IT" b="1" dirty="0" smtClean="0"/>
              <a:t> </a:t>
            </a:r>
            <a:r>
              <a:rPr lang="it-IT" b="1" dirty="0" err="1" smtClean="0"/>
              <a:t>act</a:t>
            </a:r>
            <a:r>
              <a:rPr lang="it-IT" b="1" baseline="0" dirty="0" smtClean="0"/>
              <a:t> di Andrea </a:t>
            </a:r>
            <a:r>
              <a:rPr lang="it-IT" b="1" baseline="0" dirty="0" err="1" smtClean="0"/>
              <a:t>Giansanti</a:t>
            </a:r>
            <a:r>
              <a:rPr lang="it-IT" baseline="0" dirty="0" smtClean="0"/>
              <a:t>) bello il passaggio in cui si illustrano i motivi di approfondimento della problematica.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t-IT" baseline="0" dirty="0" smtClean="0"/>
              <a:t>Questo passaggio è il prodromo per l’istituzione dell’indagine sulle forze di lavoro che nasce nel 1959 (v. Istat). Tuttavia i dati presenti nel archivio serie storiche partono dal 1977 con gli aggregati attualmente presenti di occupazione e disoccupazione. Per chi è interessato ho rintracciato un documento dell’Istituto Centrale di Statistica che invia un rapporto all’on. </a:t>
            </a:r>
            <a:r>
              <a:rPr lang="it-IT" baseline="0" dirty="0" err="1" smtClean="0"/>
              <a:t>Rumor</a:t>
            </a:r>
            <a:r>
              <a:rPr lang="it-IT" baseline="0" dirty="0" smtClean="0"/>
              <a:t> che copre gli anni 1951-1965. Fatto nel 968.</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it-IT"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Da trovare: documenti su commissione </a:t>
            </a:r>
            <a:r>
              <a:rPr lang="it-IT" baseline="0" dirty="0" err="1" smtClean="0"/>
              <a:t>tremelloni</a:t>
            </a:r>
            <a:r>
              <a:rPr lang="it-IT" baseline="0" dirty="0" smtClean="0"/>
              <a:t>, indagine forze di lavoro, poter spiegare perché i dati sono considerati solo dal 1977.</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it-IT"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it-IT" baseline="0" dirty="0" smtClean="0"/>
          </a:p>
          <a:p>
            <a:pPr marL="0" indent="0">
              <a:buFontTx/>
              <a:buNone/>
            </a:pPr>
            <a:r>
              <a:rPr lang="it-IT" baseline="0" dirty="0" smtClean="0"/>
              <a:t>Glossario </a:t>
            </a:r>
            <a:r>
              <a:rPr lang="it-IT" baseline="0" dirty="0" err="1" smtClean="0"/>
              <a:t>istat</a:t>
            </a:r>
            <a:r>
              <a:rPr lang="it-IT" baseline="0" dirty="0" smtClean="0"/>
              <a:t>: http://www.istat.it/it/archivio/16327#P</a:t>
            </a:r>
          </a:p>
          <a:p>
            <a:pPr marL="0" indent="0">
              <a:buFontTx/>
              <a:buNone/>
            </a:pPr>
            <a:endParaRPr lang="it-IT" baseline="0" dirty="0" smtClean="0"/>
          </a:p>
          <a:p>
            <a:pPr marL="0" indent="0">
              <a:buFontTx/>
              <a:buNone/>
            </a:pPr>
            <a:r>
              <a:rPr lang="it-IT" baseline="0" dirty="0" err="1" smtClean="0"/>
              <a:t>Pil</a:t>
            </a:r>
            <a:r>
              <a:rPr lang="it-IT" baseline="0" dirty="0" smtClean="0"/>
              <a:t> a prezzi concatenati </a:t>
            </a:r>
            <a:r>
              <a:rPr lang="it-IT" baseline="0" dirty="0" err="1" smtClean="0"/>
              <a:t>ecc</a:t>
            </a:r>
            <a:endParaRPr lang="it-IT" baseline="0" dirty="0" smtClean="0"/>
          </a:p>
          <a:p>
            <a:pPr marL="0" indent="0">
              <a:buFontTx/>
              <a:buNone/>
            </a:pPr>
            <a:endParaRPr lang="it-IT" baseline="0" dirty="0" smtClean="0"/>
          </a:p>
          <a:p>
            <a:pPr marL="0" indent="0">
              <a:buFontTx/>
              <a:buNone/>
            </a:pPr>
            <a:endParaRPr lang="it-IT" baseline="0" dirty="0" smtClean="0"/>
          </a:p>
          <a:p>
            <a:pPr marL="0" indent="0">
              <a:buFontTx/>
              <a:buNone/>
            </a:pPr>
            <a:endParaRPr lang="it-IT" baseline="0" dirty="0" smtClean="0"/>
          </a:p>
          <a:p>
            <a:pPr marL="0" indent="0">
              <a:buFontTx/>
              <a:buNone/>
            </a:pPr>
            <a:endParaRPr lang="it-IT" dirty="0" smtClean="0"/>
          </a:p>
          <a:p>
            <a:endParaRPr lang="it-IT"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38</a:t>
            </a:fld>
            <a:endParaRPr lang="it-IT">
              <a:solidFill>
                <a:prstClr val="black"/>
              </a:solidFill>
            </a:endParaRPr>
          </a:p>
        </p:txBody>
      </p:sp>
    </p:spTree>
    <p:extLst>
      <p:ext uri="{BB962C8B-B14F-4D97-AF65-F5344CB8AC3E}">
        <p14:creationId xmlns:p14="http://schemas.microsoft.com/office/powerpoint/2010/main" val="68625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sz="1200" kern="1200" dirty="0" smtClean="0">
                <a:solidFill>
                  <a:schemeClr val="tx1"/>
                </a:solidFill>
                <a:effectLst/>
                <a:latin typeface="+mn-lt"/>
                <a:ea typeface="+mn-ea"/>
                <a:cs typeface="+mn-cs"/>
              </a:rPr>
              <a:t>IL</a:t>
            </a:r>
            <a:r>
              <a:rPr lang="it-IT" sz="1200" kern="1200" baseline="0" dirty="0" smtClean="0">
                <a:solidFill>
                  <a:schemeClr val="tx1"/>
                </a:solidFill>
                <a:effectLst/>
                <a:latin typeface="+mn-lt"/>
                <a:ea typeface="+mn-ea"/>
                <a:cs typeface="+mn-cs"/>
              </a:rPr>
              <a:t> cambiamento strutturale del lavoro femminile (Di Vittorio Daniele e Paola </a:t>
            </a:r>
            <a:r>
              <a:rPr lang="it-IT" sz="1200" kern="1200" baseline="0" dirty="0" err="1" smtClean="0">
                <a:solidFill>
                  <a:schemeClr val="tx1"/>
                </a:solidFill>
                <a:effectLst/>
                <a:latin typeface="+mn-lt"/>
                <a:ea typeface="+mn-ea"/>
                <a:cs typeface="+mn-cs"/>
              </a:rPr>
              <a:t>Malanima</a:t>
            </a:r>
            <a:r>
              <a:rPr lang="it-IT" sz="1200" kern="1200" baseline="0" dirty="0" smtClean="0">
                <a:solidFill>
                  <a:schemeClr val="tx1"/>
                </a:solidFill>
                <a:effectLst/>
                <a:latin typeface="+mn-lt"/>
                <a:ea typeface="+mn-ea"/>
                <a:cs typeface="+mn-cs"/>
              </a:rPr>
              <a:t>):</a:t>
            </a:r>
          </a:p>
          <a:p>
            <a:r>
              <a:rPr lang="it-IT" sz="1200" kern="1200" dirty="0" smtClean="0">
                <a:solidFill>
                  <a:schemeClr val="tx1"/>
                </a:solidFill>
                <a:effectLst/>
                <a:latin typeface="+mn-lt"/>
                <a:ea typeface="+mn-ea"/>
                <a:cs typeface="+mn-cs"/>
              </a:rPr>
              <a:t>Il quadro risulta più chiaro se passiamo ad esaminare il </a:t>
            </a:r>
            <a:r>
              <a:rPr lang="it-IT" sz="1200" kern="1200" dirty="0" err="1" smtClean="0">
                <a:solidFill>
                  <a:schemeClr val="tx1"/>
                </a:solidFill>
                <a:effectLst/>
                <a:latin typeface="+mn-lt"/>
                <a:ea typeface="+mn-ea"/>
                <a:cs typeface="+mn-cs"/>
              </a:rPr>
              <a:t>cambimento</a:t>
            </a:r>
            <a:r>
              <a:rPr lang="it-IT" sz="1200" kern="1200" dirty="0" smtClean="0">
                <a:solidFill>
                  <a:schemeClr val="tx1"/>
                </a:solidFill>
                <a:effectLst/>
                <a:latin typeface="+mn-lt"/>
                <a:ea typeface="+mn-ea"/>
                <a:cs typeface="+mn-cs"/>
              </a:rPr>
              <a:t> strutturale della forza</a:t>
            </a:r>
            <a:r>
              <a:rPr lang="it-IT" sz="1200" kern="1200" baseline="0" dirty="0" smtClean="0">
                <a:solidFill>
                  <a:schemeClr val="tx1"/>
                </a:solidFill>
                <a:effectLst/>
                <a:latin typeface="+mn-lt"/>
                <a:ea typeface="+mn-ea"/>
                <a:cs typeface="+mn-cs"/>
              </a:rPr>
              <a:t> lavoro femminile nei tre settori di attività. Nel settore primario, come si vede confrontando le colonne 1 e 4 della Tabella 10, il lavoro maschile ha sempre dominato: più o meno i lavoratori sono stati intorno al 60-70 per cento e le lavoratrici al 30-40 per cento. Nel settore secondario le cose sono andate diversamente. Nella fase preindustriale della storia economica italiana si era vicini ad una vera e propria parità: su 100’’ occupati nell’industria nel 1861, 52 erano maschi e 48 femmine. Arrotondando per tenere conto dell’imprecisione dei primi censimenti si può dire che i maschi fossero dal 50 al 60% mentre le donne il resto. Quando l’industria era più o meno organizzata nella forma del lavoro a domicilio, il lavoro femminile era, dunque, ragguardevole. Ma il lavoro a domicilio diventò, dalla fine dell’ottocento, non concorrenziale con quello di fabbrica. Molte donne furono </a:t>
            </a:r>
            <a:r>
              <a:rPr lang="it-IT" sz="1200" kern="1200" baseline="0" dirty="0" err="1" smtClean="0">
                <a:solidFill>
                  <a:schemeClr val="tx1"/>
                </a:solidFill>
                <a:effectLst/>
                <a:latin typeface="+mn-lt"/>
                <a:ea typeface="+mn-ea"/>
                <a:cs typeface="+mn-cs"/>
              </a:rPr>
              <a:t>cosrette</a:t>
            </a:r>
            <a:r>
              <a:rPr lang="it-IT" sz="1200" kern="1200" baseline="0" dirty="0" smtClean="0">
                <a:solidFill>
                  <a:schemeClr val="tx1"/>
                </a:solidFill>
                <a:effectLst/>
                <a:latin typeface="+mn-lt"/>
                <a:ea typeface="+mn-ea"/>
                <a:cs typeface="+mn-cs"/>
              </a:rPr>
              <a:t> ad abbandonare l’industria domestica tradizionale, soprattutto nel settore tessile. [</a:t>
            </a:r>
            <a:r>
              <a:rPr lang="it-IT" sz="1200" kern="1200" baseline="0" dirty="0" err="1" smtClean="0">
                <a:solidFill>
                  <a:schemeClr val="tx1"/>
                </a:solidFill>
                <a:effectLst/>
                <a:latin typeface="+mn-lt"/>
                <a:ea typeface="+mn-ea"/>
                <a:cs typeface="+mn-cs"/>
              </a:rPr>
              <a:t>NdR</a:t>
            </a:r>
            <a:r>
              <a:rPr lang="it-IT" sz="1200" kern="1200" baseline="0" dirty="0" smtClean="0">
                <a:solidFill>
                  <a:schemeClr val="tx1"/>
                </a:solidFill>
                <a:effectLst/>
                <a:latin typeface="+mn-lt"/>
                <a:ea typeface="+mn-ea"/>
                <a:cs typeface="+mn-cs"/>
              </a:rPr>
              <a:t> in questo contesto anche il reddito </a:t>
            </a:r>
            <a:r>
              <a:rPr lang="it-IT" sz="1200" kern="1200" baseline="0" dirty="0" err="1" smtClean="0">
                <a:solidFill>
                  <a:schemeClr val="tx1"/>
                </a:solidFill>
                <a:effectLst/>
                <a:latin typeface="+mn-lt"/>
                <a:ea typeface="+mn-ea"/>
                <a:cs typeface="+mn-cs"/>
              </a:rPr>
              <a:t>procapite</a:t>
            </a:r>
            <a:r>
              <a:rPr lang="it-IT" sz="1200" kern="1200" baseline="0" dirty="0" smtClean="0">
                <a:solidFill>
                  <a:schemeClr val="tx1"/>
                </a:solidFill>
                <a:effectLst/>
                <a:latin typeface="+mn-lt"/>
                <a:ea typeface="+mn-ea"/>
                <a:cs typeface="+mn-cs"/>
              </a:rPr>
              <a:t> è cresciuto per cui c’era meno necessità di due stipendi]. La percentuale di donne rispetto alla manodopera totale si ridusse della metà e continuò a diminuire </a:t>
            </a:r>
            <a:r>
              <a:rPr lang="it-IT" sz="1200" kern="1200" baseline="0" dirty="0" err="1" smtClean="0">
                <a:solidFill>
                  <a:schemeClr val="tx1"/>
                </a:solidFill>
                <a:effectLst/>
                <a:latin typeface="+mn-lt"/>
                <a:ea typeface="+mn-ea"/>
                <a:cs typeface="+mn-cs"/>
              </a:rPr>
              <a:t>finchè</a:t>
            </a:r>
            <a:r>
              <a:rPr lang="it-IT" sz="1200" kern="1200" baseline="0" dirty="0" smtClean="0">
                <a:solidFill>
                  <a:schemeClr val="tx1"/>
                </a:solidFill>
                <a:effectLst/>
                <a:latin typeface="+mn-lt"/>
                <a:ea typeface="+mn-ea"/>
                <a:cs typeface="+mn-cs"/>
              </a:rPr>
              <a:t> raggiunse il minimo nel 1961. La ripresa successiva non permise, comunque, di raggiungere di nuovo i livelli di 140 anni prima. Mentre nell’industria tradizionale lavoravano molte donne, l’industria moderna è in prevalenza maschile. Nel terziario tradizionale, viceversa, la presenza femminile era modesta. E’ diventata forte e quasi pari a quella maschile nel terziario contemporaneo.</a:t>
            </a:r>
          </a:p>
          <a:p>
            <a:r>
              <a:rPr lang="it-IT" sz="1200" kern="1200" baseline="0" dirty="0" smtClean="0">
                <a:solidFill>
                  <a:schemeClr val="tx1"/>
                </a:solidFill>
                <a:effectLst/>
                <a:latin typeface="+mn-lt"/>
                <a:ea typeface="+mn-ea"/>
                <a:cs typeface="+mn-cs"/>
              </a:rPr>
              <a:t>Si è vista prima la caduta del tasso di attività in Italia dal 1960 al 1975. Questa caduta derivò dall’abbandono dell’agricoltura, che interessò sia il lavoro maschile che quello femminile. Mentre molti machi passarono a </a:t>
            </a:r>
            <a:r>
              <a:rPr lang="it-IT" sz="1200" kern="1200" baseline="0" dirty="0" err="1" smtClean="0">
                <a:solidFill>
                  <a:schemeClr val="tx1"/>
                </a:solidFill>
                <a:effectLst/>
                <a:latin typeface="+mn-lt"/>
                <a:ea typeface="+mn-ea"/>
                <a:cs typeface="+mn-cs"/>
              </a:rPr>
              <a:t>alvorare</a:t>
            </a:r>
            <a:r>
              <a:rPr lang="it-IT" sz="1200" kern="1200" baseline="0" dirty="0" smtClean="0">
                <a:solidFill>
                  <a:schemeClr val="tx1"/>
                </a:solidFill>
                <a:effectLst/>
                <a:latin typeface="+mn-lt"/>
                <a:ea typeface="+mn-ea"/>
                <a:cs typeface="+mn-cs"/>
              </a:rPr>
              <a:t> nelle fabbriche, per le donne l’abbandono dell’agricoltura e dell’industria tradizionali significò una caduta dell’impegno lavorativo senza alternative. Negli anni 50,60,70 le donne che abbandonavano l’agricoltura e l’industria diventavano casalinghe, uscivano cioè dal mercato del lavoro senza farvi ritorno. Rispetto alla popolazione femminile, la percentuale della forza lavoro femminile si ridusse nel Nord del 25 percento in 140 anni; nel sud la riduzione fu di più del 50%. </a:t>
            </a:r>
          </a:p>
          <a:p>
            <a:endParaRPr lang="it-IT" sz="1200" kern="1200" baseline="0" dirty="0" smtClean="0">
              <a:solidFill>
                <a:schemeClr val="tx1"/>
              </a:solidFill>
              <a:effectLst/>
              <a:latin typeface="+mn-lt"/>
              <a:ea typeface="+mn-ea"/>
              <a:cs typeface="+mn-cs"/>
            </a:endParaRPr>
          </a:p>
          <a:p>
            <a:r>
              <a:rPr lang="it-IT" sz="1200" kern="1200" baseline="0" dirty="0" smtClean="0">
                <a:solidFill>
                  <a:schemeClr val="tx1"/>
                </a:solidFill>
                <a:effectLst/>
                <a:latin typeface="+mn-lt"/>
                <a:ea typeface="+mn-ea"/>
                <a:cs typeface="+mn-cs"/>
              </a:rPr>
              <a:t>L’avvio della industrializzazione fu accompagnato da un aumento della produttività del lavoro e dei salari. Sia nell’industria che nell’agricoltura i salari erano diminuiti, sia pure di poco, negli anni 60 e 70 dell’800. Cominciarono ad aumentare con l’inizio della crescita: dagli anni 80 cioè. Da quella data si venne ampliando il differenziale salariale fra le occupazioni nell’agricoltura e quelle nell’industria: era solo il 50 per cento all’epoca dell’</a:t>
            </a:r>
            <a:r>
              <a:rPr lang="it-IT" sz="1200" kern="1200" baseline="0" dirty="0" err="1" smtClean="0">
                <a:solidFill>
                  <a:schemeClr val="tx1"/>
                </a:solidFill>
                <a:effectLst/>
                <a:latin typeface="+mn-lt"/>
                <a:ea typeface="+mn-ea"/>
                <a:cs typeface="+mn-cs"/>
              </a:rPr>
              <a:t>Unitàa</a:t>
            </a:r>
            <a:r>
              <a:rPr lang="it-IT" sz="1200" kern="1200" baseline="0" dirty="0" smtClean="0">
                <a:solidFill>
                  <a:schemeClr val="tx1"/>
                </a:solidFill>
                <a:effectLst/>
                <a:latin typeface="+mn-lt"/>
                <a:ea typeface="+mn-ea"/>
                <a:cs typeface="+mn-cs"/>
              </a:rPr>
              <a:t> e di circa il 100% all’inizio del nuovo secolo. La forza lavoro cominciò, come sempre accade, a spostarsi verso le occupazioni meglio retribuite. Nelle campagne esisteva una riserva di manodopera inoccupata o sottoccupata, che migrava verso i </a:t>
            </a:r>
            <a:r>
              <a:rPr lang="it-IT" sz="1200" kern="1200" baseline="0" dirty="0" err="1" smtClean="0">
                <a:solidFill>
                  <a:schemeClr val="tx1"/>
                </a:solidFill>
                <a:effectLst/>
                <a:latin typeface="+mn-lt"/>
                <a:ea typeface="+mn-ea"/>
                <a:cs typeface="+mn-cs"/>
              </a:rPr>
              <a:t>lavoru</a:t>
            </a:r>
            <a:r>
              <a:rPr lang="it-IT" sz="1200" kern="1200" baseline="0" dirty="0" smtClean="0">
                <a:solidFill>
                  <a:schemeClr val="tx1"/>
                </a:solidFill>
                <a:effectLst/>
                <a:latin typeface="+mn-lt"/>
                <a:ea typeface="+mn-ea"/>
                <a:cs typeface="+mn-cs"/>
              </a:rPr>
              <a:t> che consentivano redditi più elevati. L’elevata elasticità dell’offerta di lavoro all’aumento della produttività nell’industria costituisce una delle ragioni fondamentali della crescita del settore industriale.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39</a:t>
            </a:fld>
            <a:endParaRPr lang="it-IT">
              <a:solidFill>
                <a:prstClr val="black"/>
              </a:solidFill>
            </a:endParaRPr>
          </a:p>
        </p:txBody>
      </p:sp>
    </p:spTree>
    <p:extLst>
      <p:ext uri="{BB962C8B-B14F-4D97-AF65-F5344CB8AC3E}">
        <p14:creationId xmlns:p14="http://schemas.microsoft.com/office/powerpoint/2010/main" val="242923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dirty="0" smtClean="0"/>
              <a:t>La diminuzione del tasso</a:t>
            </a:r>
            <a:r>
              <a:rPr lang="it-IT" baseline="0" dirty="0" smtClean="0"/>
              <a:t> di attività dei giovani non dovrebbe dipendere da un fenomeno demografico o per lo meno non solo. IN quanto la popolazione occupata e </a:t>
            </a:r>
            <a:r>
              <a:rPr lang="it-IT" baseline="0" dirty="0" err="1" smtClean="0"/>
              <a:t>dis</a:t>
            </a:r>
            <a:r>
              <a:rPr lang="it-IT" baseline="0" dirty="0" smtClean="0"/>
              <a:t> di quell’età è rapportata ad </a:t>
            </a:r>
          </a:p>
          <a:p>
            <a:r>
              <a:rPr lang="it-IT" baseline="0" dirty="0" smtClean="0"/>
              <a:t>Un denominatore decrescente. Perciò il fenomeno è soprattutto legato all’</a:t>
            </a:r>
            <a:r>
              <a:rPr lang="it-IT" baseline="0" dirty="0" err="1" smtClean="0"/>
              <a:t>inatività</a:t>
            </a:r>
            <a:r>
              <a:rPr lang="it-IT" baseline="0" dirty="0" smtClean="0"/>
              <a:t> e all’aumento degli studenti e forse dei </a:t>
            </a:r>
            <a:r>
              <a:rPr lang="it-IT" baseline="0" dirty="0" err="1" smtClean="0"/>
              <a:t>neet</a:t>
            </a:r>
            <a:r>
              <a:rPr lang="it-IT" baseline="0" dirty="0" smtClean="0"/>
              <a:t>. La componente disoccupata dei giovani è rimasta costante sebbene con un forte rialzo intorno agli anni 80 e 90 e ora.</a:t>
            </a:r>
          </a:p>
          <a:p>
            <a:endParaRPr lang="it-IT" baseline="0" dirty="0" smtClean="0"/>
          </a:p>
          <a:p>
            <a:r>
              <a:rPr lang="it-IT" baseline="0" dirty="0" smtClean="0"/>
              <a:t>IL tasso di attività totale risente della componente demografica. Nel momento in cui lo scompongo per età tuttavia l’effetto demografico viene sterilizzato in quanto diventa come un tasso specifico per età. Per cui entrano in gioco altre componenti.</a:t>
            </a:r>
          </a:p>
          <a:p>
            <a:r>
              <a:rPr lang="it-IT" dirty="0" smtClean="0"/>
              <a:t>Inoltre dagli anni 80</a:t>
            </a:r>
            <a:r>
              <a:rPr lang="it-IT" baseline="0" dirty="0" smtClean="0"/>
              <a:t> (1977) a livello Italia il tasso di attività resta costante, pur in presenza di un invecchiamento demografico significativo. In pratica dal solo punto di vista demografico ciò può essere spiegato da cosa???? dall’allungamento della vita lavorativa?? O forse dal fatto che si inizia a lavorare più tardi???. Per capirlo è necessario scomporlo nelle sue componenti principali:</a:t>
            </a:r>
          </a:p>
          <a:p>
            <a:pPr marL="171450" indent="-171450">
              <a:buFontTx/>
              <a:buChar char="-"/>
            </a:pPr>
            <a:r>
              <a:rPr lang="it-IT" baseline="0" dirty="0" smtClean="0"/>
              <a:t>per età decresce il tasso di attività dei giovani, mentre è crescente quello della componente 25-64. L’effetto più che rappresentare un fenomeno legato alla struttura per età della popolazione è più che altro legato all’aumento, nella componente giovane degli inattivi (viceversa per i più anziani). Questo aspetto testimonia un ritardo nell’entrata nel mondo del lavoro???? Ovvero un cambio nei corsi di vita degli individui. Se si mette insieme il fatto del ritardo del matrimonio o entrata in coppia stabile, la caduta della fecondità e l’aumento dei titoli di studio si ha un’idea di cosa succede??? Inoltre della componente attiva della popolazione si può notare che la parte disoccupata ha riguardato particolarmente i giovani, con un ciclo molto lungo fine settanta fino anni 90 (perché?????). Tuttavia, alla diminuzione del tasso di attività corrisponde un aumento, nella classe di età dei giovani, del tasso di disoccupazione segno che il numero assoluto dei disoccupati o cresce o si riduce in modo men che proporzionale. Morale la componente inattiva della popolazione aumenta soprattutto per le persone che avrebbero potuto meglio trovare lavoro. Questo testimonia anche delle esigenze del mercato del lavoro che probabilmente ha richiesto competenze crescenti.</a:t>
            </a:r>
          </a:p>
          <a:p>
            <a:pPr marL="171450" indent="-171450">
              <a:buFontTx/>
              <a:buChar char="-"/>
            </a:pPr>
            <a:endParaRPr lang="it-IT" baseline="0" dirty="0" smtClean="0"/>
          </a:p>
          <a:p>
            <a:pPr marL="0" indent="0">
              <a:buFontTx/>
              <a:buNone/>
            </a:pPr>
            <a:r>
              <a:rPr lang="it-IT" baseline="0" dirty="0" smtClean="0"/>
              <a:t>- Questo aspetto è particolarmente evidente nella componente femminile delle giovani donne. Dove a fronte di una forza lavoro crescente l’impatto principale si è manifestato nelle classi </a:t>
            </a:r>
            <a:r>
              <a:rPr lang="it-IT" baseline="0" dirty="0" err="1" smtClean="0"/>
              <a:t>piùgiovani</a:t>
            </a:r>
            <a:r>
              <a:rPr lang="it-IT" baseline="0" dirty="0" smtClean="0"/>
              <a:t> con diminuzione della forza lavoro nel tempo ma anche fortissimo aumento della disoccupazione giovanile. Soprattutto nel ciclo ‘80-2000</a:t>
            </a:r>
          </a:p>
          <a:p>
            <a:pPr marL="171450" indent="-171450">
              <a:buFontTx/>
              <a:buChar char="-"/>
            </a:pPr>
            <a:endParaRPr lang="it-IT" baseline="0" dirty="0" smtClean="0"/>
          </a:p>
          <a:p>
            <a:pPr marL="0" indent="0">
              <a:buFontTx/>
              <a:buNone/>
            </a:pP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40</a:t>
            </a:fld>
            <a:endParaRPr lang="it-IT">
              <a:solidFill>
                <a:prstClr val="black"/>
              </a:solidFill>
            </a:endParaRPr>
          </a:p>
        </p:txBody>
      </p:sp>
    </p:spTree>
    <p:extLst>
      <p:ext uri="{BB962C8B-B14F-4D97-AF65-F5344CB8AC3E}">
        <p14:creationId xmlns:p14="http://schemas.microsoft.com/office/powerpoint/2010/main" val="207937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dirty="0" smtClean="0"/>
              <a:t>La diminuzione del tasso</a:t>
            </a:r>
            <a:r>
              <a:rPr lang="it-IT" baseline="0" dirty="0" smtClean="0"/>
              <a:t> di attività dei giovani non dovrebbe dipendere da un fenomeno demografico o per lo meno non solo. IN quanto la popolazione occupata e </a:t>
            </a:r>
            <a:r>
              <a:rPr lang="it-IT" baseline="0" dirty="0" err="1" smtClean="0"/>
              <a:t>dis</a:t>
            </a:r>
            <a:r>
              <a:rPr lang="it-IT" baseline="0" dirty="0" smtClean="0"/>
              <a:t> di quell’età è rapportata ad </a:t>
            </a:r>
          </a:p>
          <a:p>
            <a:r>
              <a:rPr lang="it-IT" baseline="0" dirty="0" smtClean="0"/>
              <a:t>Un denominatore decrescente. Perciò il fenomeno è soprattutto legato all’</a:t>
            </a:r>
            <a:r>
              <a:rPr lang="it-IT" baseline="0" dirty="0" err="1" smtClean="0"/>
              <a:t>inatività</a:t>
            </a:r>
            <a:r>
              <a:rPr lang="it-IT" baseline="0" dirty="0" smtClean="0"/>
              <a:t> e all’aumento degli studenti e forse dei </a:t>
            </a:r>
            <a:r>
              <a:rPr lang="it-IT" baseline="0" dirty="0" err="1" smtClean="0"/>
              <a:t>neet</a:t>
            </a:r>
            <a:r>
              <a:rPr lang="it-IT" baseline="0" dirty="0" smtClean="0"/>
              <a:t>. La componente disoccupata dei giovani è rimasta costante sebbene con un forte rialzo intorno agli anni 80 e 90 e ora.</a:t>
            </a:r>
          </a:p>
          <a:p>
            <a:endParaRPr lang="it-IT" baseline="0" dirty="0" smtClean="0"/>
          </a:p>
          <a:p>
            <a:r>
              <a:rPr lang="it-IT" baseline="0" dirty="0" smtClean="0"/>
              <a:t>IL tasso di attività totale risente della componente demografica. Nel momento in cui lo scompongo per età tuttavia l’effetto demografico viene sterilizzato in quanto diventa come un tasso specifico per età. Per cui entrano in gioco altre componenti.</a:t>
            </a:r>
          </a:p>
          <a:p>
            <a:r>
              <a:rPr lang="it-IT" dirty="0" smtClean="0"/>
              <a:t>Inoltre dagli anni 80</a:t>
            </a:r>
            <a:r>
              <a:rPr lang="it-IT" baseline="0" dirty="0" smtClean="0"/>
              <a:t> (1977) a livello Italia il tasso di attività resta costante, pur in presenza di un invecchiamento demografico significativo. In pratica dal solo punto di vista demografico ciò può essere spiegato da cosa???? dall’allungamento della vita lavorativa?? O forse dal fatto che si inizia a lavorare più tardi???. Per capirlo è necessario scomporlo nelle sue componenti principali:</a:t>
            </a:r>
          </a:p>
          <a:p>
            <a:pPr marL="171450" indent="-171450">
              <a:buFontTx/>
              <a:buChar char="-"/>
            </a:pPr>
            <a:r>
              <a:rPr lang="it-IT" baseline="0" dirty="0" smtClean="0"/>
              <a:t>per età decresce il tasso di attività dei giovani, mentre è crescente quello della componente 25-64. L’effetto più che rappresentare un fenomeno legato alla struttura per età della popolazione è più che altro legato all’aumento, nella componente giovane degli inattivi (viceversa per i più anziani). Questo aspetto testimonia un ritardo nell’entrata nel mondo del lavoro???? Ovvero un cambio nei corsi di vita degli individui. Se si mette insieme il fatto del ritardo del matrimonio o entrata in coppia stabile, la caduta della fecondità e l’aumento dei titoli di studio si ha un’idea di cosa succede??? Inoltre della componente attiva della popolazione si può notare che la parte disoccupata ha riguardato particolarmente i giovani, con un ciclo molto lungo fine settanta fino anni 90 (perché?????). Tuttavia, alla diminuzione del tasso di attività corrisponde un aumento, nella classe di età dei giovani, del tasso di disoccupazione segno che il numero assoluto dei disoccupati o cresce o si riduce in modo men che proporzionale. Morale la componente inattiva della popolazione aumenta soprattutto per le persone che avrebbero potuto meglio trovare lavoro. Questo testimonia anche delle esigenze del mercato del lavoro che probabilmente ha richiesto competenze crescenti.</a:t>
            </a:r>
          </a:p>
          <a:p>
            <a:pPr marL="171450" indent="-171450">
              <a:buFontTx/>
              <a:buChar char="-"/>
            </a:pPr>
            <a:endParaRPr lang="it-IT" baseline="0" dirty="0" smtClean="0"/>
          </a:p>
          <a:p>
            <a:pPr marL="0" indent="0">
              <a:buFontTx/>
              <a:buNone/>
            </a:pPr>
            <a:r>
              <a:rPr lang="it-IT" baseline="0" dirty="0" smtClean="0"/>
              <a:t>- Questo aspetto è particolarmente evidente nella componente femminile delle giovani donne. Dove a fronte di una forza lavoro crescente l’impatto principale si è manifestato nelle classi </a:t>
            </a:r>
            <a:r>
              <a:rPr lang="it-IT" baseline="0" dirty="0" err="1" smtClean="0"/>
              <a:t>piùgiovani</a:t>
            </a:r>
            <a:r>
              <a:rPr lang="it-IT" baseline="0" dirty="0" smtClean="0"/>
              <a:t> con diminuzione della forza lavoro nel tempo ma anche fortissimo aumento della disoccupazione giovanile. Soprattutto nel ciclo ‘80-2000</a:t>
            </a:r>
          </a:p>
          <a:p>
            <a:pPr marL="171450" indent="-171450">
              <a:buFontTx/>
              <a:buChar char="-"/>
            </a:pPr>
            <a:endParaRPr lang="it-IT" baseline="0" dirty="0" smtClean="0"/>
          </a:p>
          <a:p>
            <a:pPr marL="0" indent="0">
              <a:buFontTx/>
              <a:buNone/>
            </a:pP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41</a:t>
            </a:fld>
            <a:endParaRPr lang="it-IT">
              <a:solidFill>
                <a:prstClr val="black"/>
              </a:solidFill>
            </a:endParaRPr>
          </a:p>
        </p:txBody>
      </p:sp>
    </p:spTree>
    <p:extLst>
      <p:ext uri="{BB962C8B-B14F-4D97-AF65-F5344CB8AC3E}">
        <p14:creationId xmlns:p14="http://schemas.microsoft.com/office/powerpoint/2010/main" val="2079372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dirty="0" smtClean="0"/>
              <a:t>La diminuzione del tasso</a:t>
            </a:r>
            <a:r>
              <a:rPr lang="it-IT" baseline="0" dirty="0" smtClean="0"/>
              <a:t> di attività dei giovani non dovrebbe dipendere da un fenomeno demografico o per lo meno non solo. IN quanto la popolazione occupata e </a:t>
            </a:r>
            <a:r>
              <a:rPr lang="it-IT" baseline="0" dirty="0" err="1" smtClean="0"/>
              <a:t>dis</a:t>
            </a:r>
            <a:r>
              <a:rPr lang="it-IT" baseline="0" dirty="0" smtClean="0"/>
              <a:t> di quell’età è rapportata ad </a:t>
            </a:r>
          </a:p>
          <a:p>
            <a:r>
              <a:rPr lang="it-IT" baseline="0" dirty="0" smtClean="0"/>
              <a:t>Un denominatore decrescente. Perciò il fenomeno è soprattutto legato all’</a:t>
            </a:r>
            <a:r>
              <a:rPr lang="it-IT" baseline="0" dirty="0" err="1" smtClean="0"/>
              <a:t>inatività</a:t>
            </a:r>
            <a:r>
              <a:rPr lang="it-IT" baseline="0" dirty="0" smtClean="0"/>
              <a:t> e all’aumento degli studenti e forse dei </a:t>
            </a:r>
            <a:r>
              <a:rPr lang="it-IT" baseline="0" dirty="0" err="1" smtClean="0"/>
              <a:t>neet</a:t>
            </a:r>
            <a:r>
              <a:rPr lang="it-IT" baseline="0" dirty="0" smtClean="0"/>
              <a:t>. La componente disoccupata dei giovani è rimasta costante sebbene con un forte rialzo intorno agli anni 80 e 90 e ora.</a:t>
            </a:r>
          </a:p>
          <a:p>
            <a:endParaRPr lang="it-IT" baseline="0" dirty="0" smtClean="0"/>
          </a:p>
          <a:p>
            <a:r>
              <a:rPr lang="it-IT" baseline="0" dirty="0" smtClean="0"/>
              <a:t>IL tasso di attività totale risente della componente demografica. Nel momento in cui lo scompongo per età tuttavia l’effetto demografico viene sterilizzato in quanto diventa come un tasso specifico per età. Per cui entrano in gioco altre componenti.</a:t>
            </a:r>
          </a:p>
          <a:p>
            <a:r>
              <a:rPr lang="it-IT" dirty="0" smtClean="0"/>
              <a:t>Inoltre dagli anni 80</a:t>
            </a:r>
            <a:r>
              <a:rPr lang="it-IT" baseline="0" dirty="0" smtClean="0"/>
              <a:t> (1977) a livello Italia il tasso di attività resta costante, pur in presenza di un invecchiamento demografico significativo. In pratica dal solo punto di vista demografico ciò può essere spiegato da cosa???? dall’allungamento della vita lavorativa?? O forse dal fatto che si inizia a lavorare più tardi???. Per capirlo è necessario scomporlo nelle sue componenti principali:</a:t>
            </a:r>
          </a:p>
          <a:p>
            <a:pPr marL="171450" indent="-171450">
              <a:buFontTx/>
              <a:buChar char="-"/>
            </a:pPr>
            <a:r>
              <a:rPr lang="it-IT" baseline="0" dirty="0" smtClean="0"/>
              <a:t>per età decresce il tasso di attività dei giovani, mentre è crescente quello della componente 25-64. L’effetto più che rappresentare un fenomeno legato alla struttura per età della popolazione è più che altro legato all’aumento, nella componente giovane degli inattivi (viceversa per i più anziani). Questo aspetto testimonia un ritardo nell’entrata nel mondo del lavoro???? Ovvero un cambio nei corsi di vita degli individui. Se si mette insieme il fatto del ritardo del matrimonio o entrata in coppia stabile, la caduta della fecondità e l’aumento dei titoli di studio si ha un’idea di cosa succede??? Inoltre della componente attiva della popolazione si può notare che la parte disoccupata ha riguardato particolarmente i giovani, con un ciclo molto lungo fine settanta fino anni 90 (perché?????). Tuttavia, alla diminuzione del tasso di attività corrisponde un aumento, nella classe di età dei giovani, del tasso di disoccupazione segno che il numero assoluto dei disoccupati o cresce o si riduce in modo men che proporzionale. Morale la componente inattiva della popolazione aumenta soprattutto per le persone che avrebbero potuto meglio trovare lavoro. Questo testimonia anche delle esigenze del mercato del lavoro che probabilmente ha richiesto competenze crescenti.</a:t>
            </a:r>
          </a:p>
          <a:p>
            <a:pPr marL="171450" indent="-171450">
              <a:buFontTx/>
              <a:buChar char="-"/>
            </a:pPr>
            <a:endParaRPr lang="it-IT" baseline="0" dirty="0" smtClean="0"/>
          </a:p>
          <a:p>
            <a:pPr marL="0" indent="0">
              <a:buFontTx/>
              <a:buNone/>
            </a:pPr>
            <a:r>
              <a:rPr lang="it-IT" baseline="0" dirty="0" smtClean="0"/>
              <a:t>- Questo aspetto è particolarmente evidente nella componente femminile delle giovani donne. Dove a fronte di una forza lavoro crescente l’impatto principale si è manifestato nelle classi </a:t>
            </a:r>
            <a:r>
              <a:rPr lang="it-IT" baseline="0" dirty="0" err="1" smtClean="0"/>
              <a:t>piùgiovani</a:t>
            </a:r>
            <a:r>
              <a:rPr lang="it-IT" baseline="0" dirty="0" smtClean="0"/>
              <a:t> con diminuzione della forza lavoro nel tempo ma anche fortissimo aumento della disoccupazione giovanile. Soprattutto nel ciclo ‘80-2000</a:t>
            </a:r>
          </a:p>
          <a:p>
            <a:pPr marL="171450" indent="-171450">
              <a:buFontTx/>
              <a:buChar char="-"/>
            </a:pPr>
            <a:endParaRPr lang="it-IT" baseline="0" dirty="0" smtClean="0"/>
          </a:p>
          <a:p>
            <a:pPr marL="0" indent="0">
              <a:buFontTx/>
              <a:buNone/>
            </a:pP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42</a:t>
            </a:fld>
            <a:endParaRPr lang="it-IT">
              <a:solidFill>
                <a:prstClr val="black"/>
              </a:solidFill>
            </a:endParaRPr>
          </a:p>
        </p:txBody>
      </p:sp>
    </p:spTree>
    <p:extLst>
      <p:ext uri="{BB962C8B-B14F-4D97-AF65-F5344CB8AC3E}">
        <p14:creationId xmlns:p14="http://schemas.microsoft.com/office/powerpoint/2010/main" val="207937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pPr/>
              <a:t>15</a:t>
            </a:fld>
            <a:endParaRPr lang="it-IT"/>
          </a:p>
        </p:txBody>
      </p:sp>
    </p:spTree>
    <p:extLst>
      <p:ext uri="{BB962C8B-B14F-4D97-AF65-F5344CB8AC3E}">
        <p14:creationId xmlns:p14="http://schemas.microsoft.com/office/powerpoint/2010/main" val="261410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latin typeface="Tahoma" panose="020B0604030504040204" pitchFamily="34" charset="0"/>
                <a:ea typeface="Tahoma" panose="020B0604030504040204" pitchFamily="34" charset="0"/>
                <a:cs typeface="Tahoma" panose="020B0604030504040204" pitchFamily="34" charset="0"/>
              </a:rPr>
              <a:t>Nell’arco di sei censimenti il titolo di studio modale è passato da licenza elementare a diploma di scuola media superiore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latin typeface="Tahoma" panose="020B0604030504040204" pitchFamily="34" charset="0"/>
                <a:ea typeface="Tahoma" panose="020B0604030504040204" pitchFamily="34" charset="0"/>
                <a:cs typeface="Tahoma" panose="020B0604030504040204" pitchFamily="34" charset="0"/>
              </a:rPr>
              <a:t>Aumenta il livello di istruzione che è ciò che ha migliorato il livello di occupazione soprattutto nelle donne</a:t>
            </a:r>
            <a:r>
              <a:rPr lang="it-IT" sz="1200" b="1" baseline="0" dirty="0" smtClean="0">
                <a:latin typeface="Tahoma" panose="020B0604030504040204" pitchFamily="34" charset="0"/>
                <a:ea typeface="Tahoma" panose="020B0604030504040204" pitchFamily="34" charset="0"/>
                <a:cs typeface="Tahoma" panose="020B0604030504040204" pitchFamily="34" charset="0"/>
              </a:rPr>
              <a:t> e così ci si collega</a:t>
            </a:r>
            <a:endParaRPr lang="it-IT" sz="1200" b="1" dirty="0" smtClean="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20</a:t>
            </a:fld>
            <a:endParaRPr lang="it-IT">
              <a:solidFill>
                <a:prstClr val="black"/>
              </a:solidFill>
            </a:endParaRPr>
          </a:p>
        </p:txBody>
      </p:sp>
    </p:spTree>
    <p:extLst>
      <p:ext uri="{BB962C8B-B14F-4D97-AF65-F5344CB8AC3E}">
        <p14:creationId xmlns:p14="http://schemas.microsoft.com/office/powerpoint/2010/main" val="69947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Il picco di iscrizioni femminili </a:t>
            </a:r>
          </a:p>
          <a:p>
            <a:r>
              <a:rPr lang="it-IT" sz="12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degli anni 1917/18 è legato alla guerra</a:t>
            </a:r>
          </a:p>
          <a:p>
            <a:endParaRPr lang="en-GB"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21</a:t>
            </a:fld>
            <a:endParaRPr lang="it-IT">
              <a:solidFill>
                <a:prstClr val="black"/>
              </a:solidFill>
            </a:endParaRPr>
          </a:p>
        </p:txBody>
      </p:sp>
    </p:spTree>
    <p:extLst>
      <p:ext uri="{BB962C8B-B14F-4D97-AF65-F5344CB8AC3E}">
        <p14:creationId xmlns:p14="http://schemas.microsoft.com/office/powerpoint/2010/main" val="2245968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dirty="0" smtClean="0"/>
              <a:t>Qui probabilmente il calo del tasso di attività femminile può</a:t>
            </a:r>
            <a:r>
              <a:rPr lang="it-IT" baseline="0" dirty="0" smtClean="0"/>
              <a:t> essere particolarmente connesso con il cambiamento della struttura economica passaggio da un’economia prevalentemente agricola</a:t>
            </a:r>
          </a:p>
          <a:p>
            <a:r>
              <a:rPr lang="it-IT" baseline="0" dirty="0" smtClean="0"/>
              <a:t>Ad una terziarizzata. </a:t>
            </a:r>
            <a:r>
              <a:rPr lang="it-IT" baseline="0" dirty="0" err="1" smtClean="0"/>
              <a:t>Conseguentemene</a:t>
            </a:r>
            <a:r>
              <a:rPr lang="it-IT" baseline="0" dirty="0" smtClean="0"/>
              <a:t> le donne sono uscite dal mercato del lavoro, gli uomini portavano a casa il pane e la donna accudiva i figli. Il calo del tasso di attività maschile invece è probabilmente legato soprattutto ai cambiamenti demografici. L’abbandono dei campi con le migrazioni e la difficoltà di cercare lavoro.</a:t>
            </a:r>
          </a:p>
          <a:p>
            <a:endParaRPr lang="it-IT" baseline="0" dirty="0" smtClean="0"/>
          </a:p>
          <a:p>
            <a:r>
              <a:rPr lang="it-IT" baseline="0" dirty="0" smtClean="0"/>
              <a:t>La crisi degli anni 80 della disoccupazione è probabilmente legata al cambiamento della struttura produttiva. IN pratica negli anni 80 è partita l’automazione. Ma anche una ristrutturazione dei posti di lavoro.</a:t>
            </a:r>
          </a:p>
          <a:p>
            <a:r>
              <a:rPr lang="it-IT" baseline="0" dirty="0" smtClean="0"/>
              <a:t>IL lavoro è diventato sempre più qualificato, sono apparsi i quadri ad es.. Ciò ha imposto un cambiamento anche nei lavoratori. Influenzando le scelte di studio professionalizzante. Più persone si sono dedicate al </a:t>
            </a:r>
            <a:r>
              <a:rPr lang="it-IT" baseline="0" dirty="0" err="1" smtClean="0"/>
              <a:t>milgioramento</a:t>
            </a:r>
            <a:r>
              <a:rPr lang="it-IT" baseline="0" dirty="0" smtClean="0"/>
              <a:t> delle proprie competenze. Ritardo nel mondo del lavoro. Chi però è andato a studiare era colui che se lo poteva permettere. Per cui aumento inattivi con diminuzione forza lavoro. Diminuzione tasso occupazione giovanile perché erano quelli che comunque avrebbero potuto trovare lavoro. Aumento disoccupazione giovanile per coloro che non potevano andare a scuole per cui gli ci è voluto più tempo per trovare lavoro col risultato che è aumentata la componente disoccupata tra i giovani e in particolare tra le giovani donne. </a:t>
            </a:r>
          </a:p>
          <a:p>
            <a:endParaRPr lang="it-IT" baseline="0" dirty="0" smtClean="0"/>
          </a:p>
          <a:p>
            <a:r>
              <a:rPr lang="it-IT" baseline="0" dirty="0" smtClean="0"/>
              <a:t>Nel 1997 invece la disoccupazione cala per effetto del pacchetto </a:t>
            </a:r>
            <a:r>
              <a:rPr lang="it-IT" baseline="0" dirty="0" err="1" smtClean="0"/>
              <a:t>treu</a:t>
            </a:r>
            <a:r>
              <a:rPr lang="it-IT" baseline="0" dirty="0" smtClean="0"/>
              <a:t> ma ciò ha determinato il precariato</a:t>
            </a:r>
          </a:p>
          <a:p>
            <a:endParaRPr lang="it-IT" baseline="0" dirty="0" smtClean="0"/>
          </a:p>
          <a:p>
            <a:r>
              <a:rPr lang="it-IT" sz="1200" u="sng" kern="1200" dirty="0" smtClean="0">
                <a:solidFill>
                  <a:schemeClr val="tx1"/>
                </a:solidFill>
                <a:effectLst/>
                <a:latin typeface="+mn-lt"/>
                <a:ea typeface="+mn-ea"/>
                <a:cs typeface="+mn-cs"/>
              </a:rPr>
              <a:t>Si constata</a:t>
            </a:r>
            <a:r>
              <a:rPr lang="it-IT" sz="1200" kern="1200" dirty="0" smtClean="0">
                <a:solidFill>
                  <a:schemeClr val="tx1"/>
                </a:solidFill>
                <a:effectLst/>
                <a:latin typeface="+mn-lt"/>
                <a:ea typeface="+mn-ea"/>
                <a:cs typeface="+mn-cs"/>
              </a:rPr>
              <a:t> che in 50 anni il numero degli occupati è aumentato in maniera moderata, che invece sono avvenuti cambiamenti radicali nella struttura, carattere e natura dell’occupazione.</a:t>
            </a:r>
          </a:p>
          <a:p>
            <a:r>
              <a:rPr lang="it-IT" sz="1200" kern="1200" dirty="0" smtClean="0">
                <a:solidFill>
                  <a:schemeClr val="tx1"/>
                </a:solidFill>
                <a:effectLst/>
                <a:latin typeface="+mn-lt"/>
                <a:ea typeface="+mn-ea"/>
                <a:cs typeface="+mn-cs"/>
              </a:rPr>
              <a:t>I dati registrano: </a:t>
            </a:r>
          </a:p>
          <a:p>
            <a:pPr lvl="0"/>
            <a:r>
              <a:rPr lang="it-IT" sz="1200" kern="1200" dirty="0" smtClean="0">
                <a:solidFill>
                  <a:schemeClr val="tx1"/>
                </a:solidFill>
                <a:effectLst/>
                <a:latin typeface="+mn-lt"/>
                <a:ea typeface="+mn-ea"/>
                <a:cs typeface="+mn-cs"/>
              </a:rPr>
              <a:t>un massiccio </a:t>
            </a:r>
            <a:r>
              <a:rPr lang="it-IT" sz="1200" u="sng" kern="1200" dirty="0" smtClean="0">
                <a:solidFill>
                  <a:schemeClr val="tx1"/>
                </a:solidFill>
                <a:effectLst/>
                <a:latin typeface="+mn-lt"/>
                <a:ea typeface="+mn-ea"/>
                <a:cs typeface="+mn-cs"/>
              </a:rPr>
              <a:t>esodo dalla campagna</a:t>
            </a:r>
            <a:r>
              <a:rPr lang="it-IT" sz="1200" kern="1200" dirty="0" smtClean="0">
                <a:solidFill>
                  <a:schemeClr val="tx1"/>
                </a:solidFill>
                <a:effectLst/>
                <a:latin typeface="+mn-lt"/>
                <a:ea typeface="+mn-ea"/>
                <a:cs typeface="+mn-cs"/>
              </a:rPr>
              <a:t>: al 1951 si hanno 8,2 milioni circa di occupati pari al 42,2%; al 1991 si hanno 1,6 circa di occupati pari al 7,6%; al 1995 si hanno 1,4 circa di occupati pari al 7,4%.</a:t>
            </a:r>
          </a:p>
          <a:p>
            <a:pPr lvl="0"/>
            <a:r>
              <a:rPr lang="it-IT" sz="1200" kern="1200" dirty="0" smtClean="0">
                <a:solidFill>
                  <a:schemeClr val="tx1"/>
                </a:solidFill>
                <a:effectLst/>
                <a:latin typeface="+mn-lt"/>
                <a:ea typeface="+mn-ea"/>
                <a:cs typeface="+mn-cs"/>
              </a:rPr>
              <a:t>altrettanta </a:t>
            </a:r>
            <a:r>
              <a:rPr lang="it-IT" sz="1200" u="sng" kern="1200" dirty="0" smtClean="0">
                <a:solidFill>
                  <a:schemeClr val="tx1"/>
                </a:solidFill>
                <a:effectLst/>
                <a:latin typeface="+mn-lt"/>
                <a:ea typeface="+mn-ea"/>
                <a:cs typeface="+mn-cs"/>
              </a:rPr>
              <a:t>crescita nel terziario:</a:t>
            </a:r>
            <a:r>
              <a:rPr lang="it-IT" sz="1200" kern="1200" dirty="0" smtClean="0">
                <a:solidFill>
                  <a:schemeClr val="tx1"/>
                </a:solidFill>
                <a:effectLst/>
                <a:latin typeface="+mn-lt"/>
                <a:ea typeface="+mn-ea"/>
                <a:cs typeface="+mn-cs"/>
              </a:rPr>
              <a:t> al 1951 si hanno 5 milioni circa di occupati, pari al 25,7%; nel 1991 si hanno 12 milioni circa di occupati pari al 56,7%. </a:t>
            </a:r>
          </a:p>
          <a:p>
            <a:pPr lvl="0"/>
            <a:r>
              <a:rPr lang="it-IT" sz="1200" u="sng" kern="1200" dirty="0" smtClean="0">
                <a:solidFill>
                  <a:schemeClr val="tx1"/>
                </a:solidFill>
                <a:effectLst/>
                <a:latin typeface="+mn-lt"/>
                <a:ea typeface="+mn-ea"/>
                <a:cs typeface="+mn-cs"/>
              </a:rPr>
              <a:t>modesto cambiamento nell’industria</a:t>
            </a:r>
            <a:r>
              <a:rPr lang="it-IT" sz="1200" kern="1200" dirty="0" smtClean="0">
                <a:solidFill>
                  <a:schemeClr val="tx1"/>
                </a:solidFill>
                <a:effectLst/>
                <a:latin typeface="+mn-lt"/>
                <a:ea typeface="+mn-ea"/>
                <a:cs typeface="+mn-cs"/>
              </a:rPr>
              <a:t>. Nel 1951 ci sono 6,3 circa di occupati pari al 32,1%, nel 1991 vi sono 7,6 milioni di occupati pari al 35,6%. </a:t>
            </a:r>
          </a:p>
          <a:p>
            <a:pPr lvl="0"/>
            <a:r>
              <a:rPr lang="it-IT" sz="1200" kern="1200" dirty="0" smtClean="0">
                <a:solidFill>
                  <a:schemeClr val="tx1"/>
                </a:solidFill>
                <a:effectLst/>
                <a:latin typeface="+mn-lt"/>
                <a:ea typeface="+mn-ea"/>
                <a:cs typeface="+mn-cs"/>
              </a:rPr>
              <a:t>Nel complesso si hanno ritmi di cambiamento molto intensi, che comunque fanno recuperare all’Italia quella distanza, in termini di composizione dell’</a:t>
            </a:r>
            <a:r>
              <a:rPr lang="it-IT" sz="1200" kern="1200" dirty="0" err="1" smtClean="0">
                <a:solidFill>
                  <a:schemeClr val="tx1"/>
                </a:solidFill>
                <a:effectLst/>
                <a:latin typeface="+mn-lt"/>
                <a:ea typeface="+mn-ea"/>
                <a:cs typeface="+mn-cs"/>
              </a:rPr>
              <a:t>occupazione,che</a:t>
            </a:r>
            <a:r>
              <a:rPr lang="it-IT" sz="1200" kern="1200" dirty="0" smtClean="0">
                <a:solidFill>
                  <a:schemeClr val="tx1"/>
                </a:solidFill>
                <a:effectLst/>
                <a:latin typeface="+mn-lt"/>
                <a:ea typeface="+mn-ea"/>
                <a:cs typeface="+mn-cs"/>
              </a:rPr>
              <a:t> la separava dagli altri Paesi europei e nord americani.</a:t>
            </a:r>
          </a:p>
          <a:p>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Qualche anno fa </a:t>
            </a:r>
            <a:r>
              <a:rPr lang="it-IT" sz="1200" kern="1200" dirty="0" err="1" smtClean="0">
                <a:solidFill>
                  <a:schemeClr val="tx1"/>
                </a:solidFill>
                <a:effectLst/>
                <a:latin typeface="+mn-lt"/>
                <a:ea typeface="+mn-ea"/>
                <a:cs typeface="+mn-cs"/>
              </a:rPr>
              <a:t>Sylos</a:t>
            </a:r>
            <a:r>
              <a:rPr lang="it-IT" sz="1200" kern="1200" dirty="0" smtClean="0">
                <a:solidFill>
                  <a:schemeClr val="tx1"/>
                </a:solidFill>
                <a:effectLst/>
                <a:latin typeface="+mn-lt"/>
                <a:ea typeface="+mn-ea"/>
                <a:cs typeface="+mn-cs"/>
              </a:rPr>
              <a:t> Labini ha suggerito di tener conto, nell’analisi dei mutamenti, di due lunghi periodi: 1950-74 e 1974-94.</a:t>
            </a:r>
          </a:p>
          <a:p>
            <a:r>
              <a:rPr lang="it-IT" sz="1200" kern="1200" dirty="0" smtClean="0">
                <a:solidFill>
                  <a:schemeClr val="tx1"/>
                </a:solidFill>
                <a:effectLst/>
                <a:latin typeface="+mn-lt"/>
                <a:ea typeface="+mn-ea"/>
                <a:cs typeface="+mn-cs"/>
              </a:rPr>
              <a:t>Nel primo periodo si ha il grande esodo agricolo con il massimo grado di sviluppo industriale, nel secondo periodo colpisce lo sviluppo dei processi di terziarizzazione.</a:t>
            </a:r>
          </a:p>
          <a:p>
            <a:r>
              <a:rPr lang="it-IT" sz="1200" kern="1200" dirty="0" smtClean="0">
                <a:solidFill>
                  <a:schemeClr val="tx1"/>
                </a:solidFill>
                <a:effectLst/>
                <a:latin typeface="+mn-lt"/>
                <a:ea typeface="+mn-ea"/>
                <a:cs typeface="+mn-cs"/>
              </a:rPr>
              <a:t>C’è inoltre da tener conto della presenza della donna sul mercato del lavoro, fenomeno collegato alla riduzione dell’occupazione agricola e alla più elevata scolarizzazione.</a:t>
            </a:r>
          </a:p>
          <a:p>
            <a:r>
              <a:rPr lang="it-IT" sz="1200" kern="1200" dirty="0" smtClean="0">
                <a:solidFill>
                  <a:schemeClr val="tx1"/>
                </a:solidFill>
                <a:effectLst/>
                <a:latin typeface="+mn-lt"/>
                <a:ea typeface="+mn-ea"/>
                <a:cs typeface="+mn-cs"/>
              </a:rPr>
              <a:t>Altro tema importante: la presenza dei giovani in attesa di occupazione. Il problema emerge a partire dagli anni Settanta.</a:t>
            </a:r>
          </a:p>
          <a:p>
            <a:r>
              <a:rPr lang="it-IT" sz="1200" u="none" strike="noStrike"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u="sng" kern="1200" dirty="0" smtClean="0">
                <a:solidFill>
                  <a:schemeClr val="tx1"/>
                </a:solidFill>
                <a:effectLst/>
                <a:latin typeface="+mn-lt"/>
                <a:ea typeface="+mn-ea"/>
                <a:cs typeface="+mn-cs"/>
              </a:rPr>
              <a:t>Struttura dell’occupazione</a:t>
            </a:r>
            <a:endParaRPr lang="it-IT" sz="1200" kern="1200" dirty="0" smtClean="0">
              <a:solidFill>
                <a:schemeClr val="tx1"/>
              </a:solidFill>
              <a:effectLst/>
              <a:latin typeface="+mn-lt"/>
              <a:ea typeface="+mn-ea"/>
              <a:cs typeface="+mn-cs"/>
            </a:endParaRPr>
          </a:p>
          <a:p>
            <a:r>
              <a:rPr lang="it-IT" sz="1200" u="sng" kern="1200" dirty="0" smtClean="0">
                <a:solidFill>
                  <a:schemeClr val="tx1"/>
                </a:solidFill>
                <a:effectLst/>
                <a:latin typeface="+mn-lt"/>
                <a:ea typeface="+mn-ea"/>
                <a:cs typeface="+mn-cs"/>
              </a:rPr>
              <a:t>Caso Agricoltura</a:t>
            </a:r>
            <a:r>
              <a:rPr lang="it-IT" sz="1200" kern="1200" dirty="0" smtClean="0">
                <a:solidFill>
                  <a:schemeClr val="tx1"/>
                </a:solidFill>
                <a:effectLst/>
                <a:latin typeface="+mn-lt"/>
                <a:ea typeface="+mn-ea"/>
                <a:cs typeface="+mn-cs"/>
              </a:rPr>
              <a:t>: Fabiani (economista dell’agricoltura) ha osservato che alla percentuale di occupati nel 1980 (cioè il 14,2%) l’Italia vi è arrivata partendo dal 42,2% del 1950; che la Francia aveva all’inizio del ‘900 in tale settore il 43% ed è arrivata al 1970 con il 14,3% di occupati: cioè il processo, fatto dalla Francia in 70 anni, l’Italia l’ha fatto in 30 anni, quindi con un processo molto più traumatico.</a:t>
            </a:r>
          </a:p>
          <a:p>
            <a:r>
              <a:rPr lang="it-IT" sz="1200" u="sng" kern="1200" dirty="0" smtClean="0">
                <a:solidFill>
                  <a:schemeClr val="tx1"/>
                </a:solidFill>
                <a:effectLst/>
                <a:latin typeface="+mn-lt"/>
                <a:ea typeface="+mn-ea"/>
                <a:cs typeface="+mn-cs"/>
              </a:rPr>
              <a:t>Caso Industria</a:t>
            </a:r>
            <a:r>
              <a:rPr lang="it-IT" sz="1200" kern="1200" dirty="0" smtClean="0">
                <a:solidFill>
                  <a:schemeClr val="tx1"/>
                </a:solidFill>
                <a:effectLst/>
                <a:latin typeface="+mn-lt"/>
                <a:ea typeface="+mn-ea"/>
                <a:cs typeface="+mn-cs"/>
              </a:rPr>
              <a:t>: evoluzione attraverso un processo complesso e discontinuo; crescita fino agli anni ’70 poi crisi petrolifera ed energetica che impone la necessità di ristrutturazione con diminuzione degli occupati. Dagli anni ’70 inoltre la localizzazione territoriale si modifica in rapporto alla modificazione del nuovo modello di accumulazione, non più basato sulla grande impresa.</a:t>
            </a:r>
          </a:p>
          <a:p>
            <a:r>
              <a:rPr lang="it-IT" sz="1200" kern="1200" dirty="0" smtClean="0">
                <a:solidFill>
                  <a:schemeClr val="tx1"/>
                </a:solidFill>
                <a:effectLst/>
                <a:latin typeface="+mn-lt"/>
                <a:ea typeface="+mn-ea"/>
                <a:cs typeface="+mn-cs"/>
              </a:rPr>
              <a:t>A parte l’incremento che si registra nel periodo 1951-1961 (da 6,3 milioni circa pari al 32,1% a 7,9 milioni circa pari al 40,6%) come pure negli anni Settanta (nel 1971 si hanno 8,3 milioni circa di addetti pari al 44,3%), si constata che nel 1995 il numero di occupati è inferiore a quello del 1959 quando inizia il boom economico (al 1961 si hanno 7,9 milioni circa pari al 40,6% e nel 1995 si hanno 7,6 milioni circa pari al 35,6%).</a:t>
            </a:r>
          </a:p>
          <a:p>
            <a:r>
              <a:rPr lang="it-IT" sz="1200" kern="1200" dirty="0" smtClean="0">
                <a:solidFill>
                  <a:schemeClr val="tx1"/>
                </a:solidFill>
                <a:effectLst/>
                <a:latin typeface="+mn-lt"/>
                <a:ea typeface="+mn-ea"/>
                <a:cs typeface="+mn-cs"/>
              </a:rPr>
              <a:t>L’evoluzione dunque non è lineare: dopo la fase di riassestamento nei primi anni ’50, si ha un deciso trend di aumento a partire dagli anni del miracolo economico, fino alla crisi della fine degli anni ’70 quando si interrompe il trend storico di crescita numerica.</a:t>
            </a:r>
          </a:p>
          <a:p>
            <a:r>
              <a:rPr lang="it-IT" sz="1200" kern="1200" dirty="0" smtClean="0">
                <a:solidFill>
                  <a:schemeClr val="tx1"/>
                </a:solidFill>
                <a:effectLst/>
                <a:latin typeface="+mn-lt"/>
                <a:ea typeface="+mn-ea"/>
                <a:cs typeface="+mn-cs"/>
              </a:rPr>
              <a:t>Tra il ’54 e il ’74: gli anni della grande crescita industriale delle regioni del “triangolo industriale”, con il modello della grande impresa e il modello fordista dell’organizzazione del lavoro.</a:t>
            </a:r>
          </a:p>
          <a:p>
            <a:r>
              <a:rPr lang="it-IT" sz="1200" kern="1200" dirty="0" smtClean="0">
                <a:solidFill>
                  <a:schemeClr val="tx1"/>
                </a:solidFill>
                <a:effectLst/>
                <a:latin typeface="+mn-lt"/>
                <a:ea typeface="+mn-ea"/>
                <a:cs typeface="+mn-cs"/>
              </a:rPr>
              <a:t>Tra il ’74 e il ’94: è presente un nuovo processo di struttura industriale con sviluppo della piccola impresa, alta intensità del lavoro, lavoro a domicilio; poi dagli anni Ottanta c’è sviluppo del lavoro sommerso, che consente la ripresa degli anni ’80. […] Tra il ’79 e ’80 </a:t>
            </a:r>
            <a:r>
              <a:rPr lang="it-IT" sz="1200" b="1" kern="1200" dirty="0" smtClean="0">
                <a:solidFill>
                  <a:schemeClr val="tx1"/>
                </a:solidFill>
                <a:effectLst/>
                <a:latin typeface="+mn-lt"/>
                <a:ea typeface="+mn-ea"/>
                <a:cs typeface="+mn-cs"/>
              </a:rPr>
              <a:t>due governi Cossiga</a:t>
            </a:r>
            <a:r>
              <a:rPr lang="it-IT" sz="1200" kern="1200" dirty="0" smtClean="0">
                <a:solidFill>
                  <a:schemeClr val="tx1"/>
                </a:solidFill>
                <a:effectLst/>
                <a:latin typeface="+mn-lt"/>
                <a:ea typeface="+mn-ea"/>
                <a:cs typeface="+mn-cs"/>
              </a:rPr>
              <a:t>. Il primo composto da DC, PSDI, PLI; il secondo composto da DC, PSI, PRI. Tra il primo e il secondo c’è il Congresso DC (febbraio 1980) in cui vince il gruppo Forlani-</a:t>
            </a:r>
            <a:r>
              <a:rPr lang="it-IT" sz="1200" kern="1200" dirty="0" err="1" smtClean="0">
                <a:solidFill>
                  <a:schemeClr val="tx1"/>
                </a:solidFill>
                <a:effectLst/>
                <a:latin typeface="+mn-lt"/>
                <a:ea typeface="+mn-ea"/>
                <a:cs typeface="+mn-cs"/>
              </a:rPr>
              <a:t>Donat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Cattin</a:t>
            </a:r>
            <a:r>
              <a:rPr lang="it-IT" sz="1200" kern="1200" dirty="0" smtClean="0">
                <a:solidFill>
                  <a:schemeClr val="tx1"/>
                </a:solidFill>
                <a:effectLst/>
                <a:latin typeface="+mn-lt"/>
                <a:ea typeface="+mn-ea"/>
                <a:cs typeface="+mn-cs"/>
              </a:rPr>
              <a:t>-Piccoli con la linea del “preambolo”: cioè una dichiarazione di intenti, anteposta al documento finale del Congresso, che escludeva ogni alleanza col PCI e apriva l’alleanza col PSI di Craxi: infatti nel secondo governo Cossiga entrano ben 9 ministri socialisti.</a:t>
            </a:r>
          </a:p>
          <a:p>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Proprio mentre entrava in crisi il governo Cossiga, esplode la crisi Fiat (settembre-ottobre 1980) a causa di 15.000 licenziamenti; la lunga vertenza si conclude con una grande sconfitta per il Sindacato e 23.0000 persone in mobilità. Inizia la fase discendente della parabola del sindacato.</a:t>
            </a: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22</a:t>
            </a:fld>
            <a:endParaRPr lang="it-IT">
              <a:solidFill>
                <a:prstClr val="black"/>
              </a:solidFill>
            </a:endParaRPr>
          </a:p>
        </p:txBody>
      </p:sp>
    </p:spTree>
    <p:extLst>
      <p:ext uri="{BB962C8B-B14F-4D97-AF65-F5344CB8AC3E}">
        <p14:creationId xmlns:p14="http://schemas.microsoft.com/office/powerpoint/2010/main" val="242923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Da sottolineare il ruolo</a:t>
            </a:r>
            <a:r>
              <a:rPr lang="it-IT" baseline="0" dirty="0" smtClean="0"/>
              <a:t> degli stranieri nel mercato del lavoro</a:t>
            </a:r>
            <a:endParaRPr lang="it-IT"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27</a:t>
            </a:fld>
            <a:endParaRPr lang="it-IT">
              <a:solidFill>
                <a:prstClr val="black"/>
              </a:solidFill>
            </a:endParaRPr>
          </a:p>
        </p:txBody>
      </p:sp>
    </p:spTree>
    <p:extLst>
      <p:ext uri="{BB962C8B-B14F-4D97-AF65-F5344CB8AC3E}">
        <p14:creationId xmlns:p14="http://schemas.microsoft.com/office/powerpoint/2010/main" val="320403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a:t>
            </a:r>
            <a:r>
              <a:rPr lang="it-IT" dirty="0" err="1" smtClean="0"/>
              <a:t>pil</a:t>
            </a:r>
            <a:r>
              <a:rPr lang="it-IT" dirty="0" smtClean="0"/>
              <a:t> visto</a:t>
            </a:r>
            <a:r>
              <a:rPr lang="it-IT" baseline="0" dirty="0" smtClean="0"/>
              <a:t> dal lato della spesa</a:t>
            </a:r>
          </a:p>
          <a:p>
            <a:endParaRPr lang="it-IT" baseline="0" dirty="0" smtClean="0"/>
          </a:p>
          <a:p>
            <a:r>
              <a:rPr lang="it-IT" dirty="0" smtClean="0"/>
              <a:t>Investimenti:</a:t>
            </a:r>
            <a:r>
              <a:rPr lang="it-IT" baseline="0" dirty="0" smtClean="0"/>
              <a:t> </a:t>
            </a:r>
          </a:p>
          <a:p>
            <a:r>
              <a:rPr lang="it-IT" sz="1200" b="1" i="0" u="none" strike="noStrike" kern="1200" dirty="0" smtClean="0">
                <a:solidFill>
                  <a:schemeClr val="tx1"/>
                </a:solidFill>
                <a:effectLst/>
                <a:latin typeface="+mn-lt"/>
                <a:ea typeface="+mn-ea"/>
                <a:cs typeface="+mn-cs"/>
              </a:rPr>
              <a:t>Opere pubbliche</a:t>
            </a:r>
            <a:br>
              <a:rPr lang="it-IT" sz="1200" b="1" i="0" u="none" strike="noStrike" kern="1200" dirty="0" smtClean="0">
                <a:solidFill>
                  <a:schemeClr val="tx1"/>
                </a:solidFill>
                <a:effectLst/>
                <a:latin typeface="+mn-lt"/>
                <a:ea typeface="+mn-ea"/>
                <a:cs typeface="+mn-cs"/>
              </a:rPr>
            </a:br>
            <a:r>
              <a:rPr lang="it-IT" sz="1200" b="1" i="0" u="none" strike="noStrike" kern="1200" dirty="0" smtClean="0">
                <a:solidFill>
                  <a:schemeClr val="tx1"/>
                </a:solidFill>
                <a:effectLst/>
                <a:latin typeface="+mn-lt"/>
                <a:ea typeface="+mn-ea"/>
                <a:cs typeface="+mn-cs"/>
              </a:rPr>
              <a:t>prezzi correnti</a:t>
            </a:r>
            <a:r>
              <a:rPr lang="it-IT" dirty="0" smtClean="0"/>
              <a:t> </a:t>
            </a:r>
            <a:r>
              <a:rPr lang="it-IT" sz="1200" b="1" i="0" u="none" strike="noStrike" kern="1200" dirty="0" smtClean="0">
                <a:solidFill>
                  <a:schemeClr val="tx1"/>
                </a:solidFill>
                <a:effectLst/>
                <a:latin typeface="+mn-lt"/>
                <a:ea typeface="+mn-ea"/>
                <a:cs typeface="+mn-cs"/>
              </a:rPr>
              <a:t>Abitazioni</a:t>
            </a:r>
            <a:br>
              <a:rPr lang="it-IT" sz="1200" b="1" i="0" u="none" strike="noStrike" kern="1200" dirty="0" smtClean="0">
                <a:solidFill>
                  <a:schemeClr val="tx1"/>
                </a:solidFill>
                <a:effectLst/>
                <a:latin typeface="+mn-lt"/>
                <a:ea typeface="+mn-ea"/>
                <a:cs typeface="+mn-cs"/>
              </a:rPr>
            </a:br>
            <a:r>
              <a:rPr lang="it-IT" sz="1200" b="1" i="0" u="none" strike="noStrike" kern="1200" dirty="0" smtClean="0">
                <a:solidFill>
                  <a:schemeClr val="tx1"/>
                </a:solidFill>
                <a:effectLst/>
                <a:latin typeface="+mn-lt"/>
                <a:ea typeface="+mn-ea"/>
                <a:cs typeface="+mn-cs"/>
              </a:rPr>
              <a:t>prezzi correnti</a:t>
            </a:r>
            <a:r>
              <a:rPr lang="it-IT" dirty="0" smtClean="0"/>
              <a:t> </a:t>
            </a:r>
            <a:r>
              <a:rPr lang="it-IT" sz="1200" b="1" i="0" u="none" strike="noStrike" kern="1200" dirty="0" smtClean="0">
                <a:solidFill>
                  <a:schemeClr val="tx1"/>
                </a:solidFill>
                <a:effectLst/>
                <a:latin typeface="+mn-lt"/>
                <a:ea typeface="+mn-ea"/>
                <a:cs typeface="+mn-cs"/>
              </a:rPr>
              <a:t>Fabbricati non residenziali</a:t>
            </a:r>
            <a:br>
              <a:rPr lang="it-IT" sz="1200" b="1" i="0" u="none" strike="noStrike" kern="1200" dirty="0" smtClean="0">
                <a:solidFill>
                  <a:schemeClr val="tx1"/>
                </a:solidFill>
                <a:effectLst/>
                <a:latin typeface="+mn-lt"/>
                <a:ea typeface="+mn-ea"/>
                <a:cs typeface="+mn-cs"/>
              </a:rPr>
            </a:br>
            <a:r>
              <a:rPr lang="it-IT" sz="1200" b="1" i="0" u="none" strike="noStrike" kern="1200" dirty="0" smtClean="0">
                <a:solidFill>
                  <a:schemeClr val="tx1"/>
                </a:solidFill>
                <a:effectLst/>
                <a:latin typeface="+mn-lt"/>
                <a:ea typeface="+mn-ea"/>
                <a:cs typeface="+mn-cs"/>
              </a:rPr>
              <a:t>prezzi correnti</a:t>
            </a:r>
            <a:r>
              <a:rPr lang="it-IT" dirty="0" smtClean="0"/>
              <a:t> </a:t>
            </a:r>
            <a:r>
              <a:rPr lang="it-IT" sz="1200" b="1" i="0" u="none" strike="noStrike" kern="1200" dirty="0" smtClean="0">
                <a:solidFill>
                  <a:schemeClr val="tx1"/>
                </a:solidFill>
                <a:effectLst/>
                <a:latin typeface="+mn-lt"/>
                <a:ea typeface="+mn-ea"/>
                <a:cs typeface="+mn-cs"/>
              </a:rPr>
              <a:t>Agricoltura </a:t>
            </a:r>
            <a:br>
              <a:rPr lang="it-IT" sz="1200" b="1" i="0" u="none" strike="noStrike" kern="1200" dirty="0" smtClean="0">
                <a:solidFill>
                  <a:schemeClr val="tx1"/>
                </a:solidFill>
                <a:effectLst/>
                <a:latin typeface="+mn-lt"/>
                <a:ea typeface="+mn-ea"/>
                <a:cs typeface="+mn-cs"/>
              </a:rPr>
            </a:br>
            <a:r>
              <a:rPr lang="it-IT" sz="1200" b="1" i="0" u="none" strike="noStrike" kern="1200" dirty="0" smtClean="0">
                <a:solidFill>
                  <a:schemeClr val="tx1"/>
                </a:solidFill>
                <a:effectLst/>
                <a:latin typeface="+mn-lt"/>
                <a:ea typeface="+mn-ea"/>
                <a:cs typeface="+mn-cs"/>
              </a:rPr>
              <a:t>prezzi correnti</a:t>
            </a:r>
            <a:r>
              <a:rPr lang="it-IT" dirty="0" smtClean="0"/>
              <a:t> </a:t>
            </a:r>
            <a:r>
              <a:rPr lang="it-IT" sz="1200" b="1" i="0" u="none" strike="noStrike" kern="1200" dirty="0" smtClean="0">
                <a:solidFill>
                  <a:schemeClr val="tx1"/>
                </a:solidFill>
                <a:effectLst/>
                <a:latin typeface="+mn-lt"/>
                <a:ea typeface="+mn-ea"/>
                <a:cs typeface="+mn-cs"/>
              </a:rPr>
              <a:t>Meccaniche</a:t>
            </a:r>
            <a:br>
              <a:rPr lang="it-IT" sz="1200" b="1" i="0" u="none" strike="noStrike" kern="1200" dirty="0" smtClean="0">
                <a:solidFill>
                  <a:schemeClr val="tx1"/>
                </a:solidFill>
                <a:effectLst/>
                <a:latin typeface="+mn-lt"/>
                <a:ea typeface="+mn-ea"/>
                <a:cs typeface="+mn-cs"/>
              </a:rPr>
            </a:br>
            <a:r>
              <a:rPr lang="it-IT" sz="1200" b="1" i="0" u="none" strike="noStrike" kern="1200" dirty="0" smtClean="0">
                <a:solidFill>
                  <a:schemeClr val="tx1"/>
                </a:solidFill>
                <a:effectLst/>
                <a:latin typeface="+mn-lt"/>
                <a:ea typeface="+mn-ea"/>
                <a:cs typeface="+mn-cs"/>
              </a:rPr>
              <a:t>prezzi correnti</a:t>
            </a:r>
            <a:r>
              <a:rPr lang="it-IT" dirty="0" smtClean="0"/>
              <a:t> </a:t>
            </a:r>
            <a:r>
              <a:rPr lang="it-IT" sz="1200" b="1" i="0" u="none" strike="noStrike" kern="1200" dirty="0" smtClean="0">
                <a:solidFill>
                  <a:schemeClr val="tx1"/>
                </a:solidFill>
                <a:effectLst/>
                <a:latin typeface="+mn-lt"/>
                <a:ea typeface="+mn-ea"/>
                <a:cs typeface="+mn-cs"/>
              </a:rPr>
              <a:t>Altri</a:t>
            </a:r>
            <a:br>
              <a:rPr lang="it-IT" sz="1200" b="1" i="0" u="none" strike="noStrike" kern="1200" dirty="0" smtClean="0">
                <a:solidFill>
                  <a:schemeClr val="tx1"/>
                </a:solidFill>
                <a:effectLst/>
                <a:latin typeface="+mn-lt"/>
                <a:ea typeface="+mn-ea"/>
                <a:cs typeface="+mn-cs"/>
              </a:rPr>
            </a:br>
            <a:r>
              <a:rPr lang="it-IT" sz="1200" b="1" i="0" u="none" strike="noStrike" kern="1200" dirty="0" smtClean="0">
                <a:solidFill>
                  <a:schemeClr val="tx1"/>
                </a:solidFill>
                <a:effectLst/>
                <a:latin typeface="+mn-lt"/>
                <a:ea typeface="+mn-ea"/>
                <a:cs typeface="+mn-cs"/>
              </a:rPr>
              <a:t>prezzi correnti</a:t>
            </a:r>
            <a:r>
              <a:rPr lang="it-IT" dirty="0" smtClean="0"/>
              <a:t> </a:t>
            </a:r>
            <a:r>
              <a:rPr lang="it-IT" sz="1200" b="1" i="0" u="none" strike="noStrike" kern="1200" dirty="0" smtClean="0">
                <a:solidFill>
                  <a:schemeClr val="tx1"/>
                </a:solidFill>
                <a:effectLst/>
                <a:latin typeface="+mn-lt"/>
                <a:ea typeface="+mn-ea"/>
                <a:cs typeface="+mn-cs"/>
              </a:rPr>
              <a:t>Beni immateriali</a:t>
            </a:r>
            <a:br>
              <a:rPr lang="it-IT" sz="1200" b="1" i="0" u="none" strike="noStrike" kern="1200" dirty="0" smtClean="0">
                <a:solidFill>
                  <a:schemeClr val="tx1"/>
                </a:solidFill>
                <a:effectLst/>
                <a:latin typeface="+mn-lt"/>
                <a:ea typeface="+mn-ea"/>
                <a:cs typeface="+mn-cs"/>
              </a:rPr>
            </a:br>
            <a:endParaRPr lang="it-IT" sz="1200" b="1" i="0" u="none" strike="noStrike" kern="1200" dirty="0" smtClean="0">
              <a:solidFill>
                <a:schemeClr val="tx1"/>
              </a:solidFill>
              <a:effectLst/>
              <a:latin typeface="+mn-lt"/>
              <a:ea typeface="+mn-ea"/>
              <a:cs typeface="+mn-cs"/>
            </a:endParaRPr>
          </a:p>
          <a:p>
            <a:r>
              <a:rPr lang="it-IT" sz="1200" b="0" i="0" u="none" strike="noStrike" kern="1200" dirty="0" smtClean="0">
                <a:solidFill>
                  <a:schemeClr val="tx1"/>
                </a:solidFill>
                <a:effectLst/>
                <a:latin typeface="+mn-lt"/>
                <a:ea typeface="+mn-ea"/>
                <a:cs typeface="+mn-cs"/>
              </a:rPr>
              <a:t>Consumi</a:t>
            </a:r>
            <a:r>
              <a:rPr lang="it-IT" sz="1200" b="0" i="0" u="none" strike="noStrike" kern="1200" baseline="0" dirty="0" smtClean="0">
                <a:solidFill>
                  <a:schemeClr val="tx1"/>
                </a:solidFill>
                <a:effectLst/>
                <a:latin typeface="+mn-lt"/>
                <a:ea typeface="+mn-ea"/>
                <a:cs typeface="+mn-cs"/>
              </a:rPr>
              <a:t> pubblici:</a:t>
            </a:r>
          </a:p>
          <a:p>
            <a:r>
              <a:rPr lang="it-IT" b="0" dirty="0" err="1" smtClean="0"/>
              <a:t>Lluminazione</a:t>
            </a:r>
            <a:r>
              <a:rPr lang="it-IT" b="0" baseline="0" dirty="0" smtClean="0"/>
              <a:t> pubblica</a:t>
            </a:r>
            <a:r>
              <a:rPr lang="it-IT" b="0" dirty="0" smtClean="0"/>
              <a:t>; difesa; ordine pubblico; sanità</a:t>
            </a:r>
          </a:p>
          <a:p>
            <a:endParaRPr lang="it-IT" b="0" dirty="0" smtClean="0"/>
          </a:p>
          <a:p>
            <a:r>
              <a:rPr lang="it-IT" b="0" dirty="0" smtClean="0"/>
              <a:t>Consumi privati:</a:t>
            </a:r>
          </a:p>
          <a:p>
            <a:r>
              <a:rPr lang="it-IT" b="0" dirty="0" smtClean="0"/>
              <a:t>istruzione pubblica; sanità</a:t>
            </a:r>
            <a:endParaRPr lang="it-IT" b="0"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29</a:t>
            </a:fld>
            <a:endParaRPr lang="it-IT">
              <a:solidFill>
                <a:prstClr val="black"/>
              </a:solidFill>
            </a:endParaRPr>
          </a:p>
        </p:txBody>
      </p:sp>
    </p:spTree>
    <p:extLst>
      <p:ext uri="{BB962C8B-B14F-4D97-AF65-F5344CB8AC3E}">
        <p14:creationId xmlns:p14="http://schemas.microsoft.com/office/powerpoint/2010/main" val="242270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a:t>
            </a:r>
            <a:r>
              <a:rPr lang="it-IT" dirty="0" err="1" smtClean="0"/>
              <a:t>pil</a:t>
            </a:r>
            <a:r>
              <a:rPr lang="it-IT" dirty="0" smtClean="0"/>
              <a:t> cresce e cresce anche il settore energetico per le necessità produttive e di sviluppo della società</a:t>
            </a:r>
          </a:p>
          <a:p>
            <a:r>
              <a:rPr lang="it-IT" dirty="0" smtClean="0"/>
              <a:t>Negli ultimi anni</a:t>
            </a:r>
            <a:r>
              <a:rPr lang="it-IT" baseline="0" dirty="0" smtClean="0"/>
              <a:t> diventa più significativo il ruolo delle energie alternative</a:t>
            </a:r>
            <a:endParaRPr lang="it-IT"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30</a:t>
            </a:fld>
            <a:endParaRPr lang="it-IT">
              <a:solidFill>
                <a:prstClr val="black"/>
              </a:solidFill>
            </a:endParaRPr>
          </a:p>
        </p:txBody>
      </p:sp>
    </p:spTree>
    <p:extLst>
      <p:ext uri="{BB962C8B-B14F-4D97-AF65-F5344CB8AC3E}">
        <p14:creationId xmlns:p14="http://schemas.microsoft.com/office/powerpoint/2010/main" val="263962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contestualizzazione aiuta a comprendere i</a:t>
            </a:r>
            <a:r>
              <a:rPr lang="it-IT" baseline="0" dirty="0" smtClean="0"/>
              <a:t> fattori che hanno nel tempo determinato i consumi di energia elettrica (e produzione). Anche la crisi petrolifera poteva essere una chiave di lettura per contestualizzare la produzione di energia elettrica, ma ho scelto di leggere i consumi legati alla crescita della popolazione e dei consumi di prodotti e servizi che utilizzano questa fonte.</a:t>
            </a:r>
          </a:p>
          <a:p>
            <a:endParaRPr lang="it-IT" baseline="0" dirty="0" smtClean="0"/>
          </a:p>
          <a:p>
            <a:r>
              <a:rPr lang="it-IT" dirty="0" smtClean="0"/>
              <a:t>La </a:t>
            </a:r>
            <a:r>
              <a:rPr lang="it-IT" b="1" dirty="0" smtClean="0"/>
              <a:t>produzione interna di energia elettrica </a:t>
            </a:r>
            <a:r>
              <a:rPr lang="it-IT" dirty="0" smtClean="0"/>
              <a:t>è una misura di autosufficienza energetica, anche se occorre tenere conto del fatto che l’energia elettrica può essere a sua volta prodotta a partire da combustibili importati. Il fabbisogno elettrico complessivo in Italia nel 2012 è stato soddisfatto, per l’86,9%, dalla produzione nazionale e, per la quota rimanente, con il saldo tra le importazioni e le esportazioni. Nella produzione elettrica l’impiego delle fonti rinnovabili, che nel 2012 rappresentano il 26,9% del consumo interno lordo di elettricità, ha avuto un incremento più sostenuto rispetto alle fonti tradizionali che, comunque, risultano ancora predominanti nella generazione elettrica. In particolare, tra queste, si conferma il primato del gas naturale (60,5%) come combustibile maggiormente utilizzato per la produzione di energia elettrica. Nel 2012 la produzione lorda di energia elettrica registra un valore pari a 50,3 </a:t>
            </a:r>
            <a:r>
              <a:rPr lang="it-IT" dirty="0" err="1" smtClean="0"/>
              <a:t>GWh</a:t>
            </a:r>
            <a:r>
              <a:rPr lang="it-IT" dirty="0" smtClean="0"/>
              <a:t> per 10 mila abitanti, un valore in lievissima flessione rispetto al 2011 (51,0). </a:t>
            </a:r>
            <a:br>
              <a:rPr lang="it-IT" dirty="0" smtClean="0"/>
            </a:br>
            <a:endParaRPr lang="it-IT" dirty="0"/>
          </a:p>
        </p:txBody>
      </p:sp>
      <p:sp>
        <p:nvSpPr>
          <p:cNvPr id="4" name="Segnaposto numero diapositiva 3"/>
          <p:cNvSpPr>
            <a:spLocks noGrp="1"/>
          </p:cNvSpPr>
          <p:nvPr>
            <p:ph type="sldNum" sz="quarter" idx="10"/>
          </p:nvPr>
        </p:nvSpPr>
        <p:spPr/>
        <p:txBody>
          <a:bodyPr/>
          <a:lstStyle/>
          <a:p>
            <a:fld id="{AA2E1C41-DF12-4146-8527-87C904E509AB}" type="slidenum">
              <a:rPr lang="it-IT" smtClean="0">
                <a:solidFill>
                  <a:prstClr val="black"/>
                </a:solidFill>
              </a:rPr>
              <a:pPr/>
              <a:t>31</a:t>
            </a:fld>
            <a:endParaRPr lang="it-IT">
              <a:solidFill>
                <a:prstClr val="black"/>
              </a:solidFill>
            </a:endParaRPr>
          </a:p>
        </p:txBody>
      </p:sp>
    </p:spTree>
    <p:extLst>
      <p:ext uri="{BB962C8B-B14F-4D97-AF65-F5344CB8AC3E}">
        <p14:creationId xmlns:p14="http://schemas.microsoft.com/office/powerpoint/2010/main" val="250576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1887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66353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481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0528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8902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27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428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52413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44644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14527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28/11/2016</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00487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p:nvCxnSpPr>
        <p:spPr>
          <a:xfrm>
            <a:off x="777875" y="6070163"/>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5" name="Immagine 4" descr="logo90.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58014" y="6377306"/>
            <a:ext cx="1236567" cy="339953"/>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8" y="1525957"/>
            <a:ext cx="7764356" cy="4585871"/>
          </a:xfrm>
          <a:prstGeom prst="rect">
            <a:avLst/>
          </a:prstGeom>
          <a:noFill/>
        </p:spPr>
        <p:txBody>
          <a:bodyPr wrap="square" rtlCol="0">
            <a:spAutoFit/>
          </a:bodyPr>
          <a:lstStyle/>
          <a:p>
            <a:pPr algn="ctr" defTabSz="457200"/>
            <a:r>
              <a:rPr lang="it-IT" sz="2800" b="1" dirty="0">
                <a:solidFill>
                  <a:srgbClr val="505150"/>
                </a:solidFill>
              </a:rPr>
              <a:t>Il valore dei dati</a:t>
            </a:r>
          </a:p>
          <a:p>
            <a:pPr algn="ctr"/>
            <a:r>
              <a:rPr lang="it-IT" sz="2800" b="1" dirty="0">
                <a:solidFill>
                  <a:srgbClr val="505150"/>
                </a:solidFill>
              </a:rPr>
              <a:t>L’Istat da 90 anni al servizio del Paese</a:t>
            </a:r>
          </a:p>
          <a:p>
            <a:pPr defTabSz="457200"/>
            <a:endParaRPr lang="en-US" sz="2800" b="1" dirty="0">
              <a:solidFill>
                <a:srgbClr val="505150"/>
              </a:solidFill>
            </a:endParaRPr>
          </a:p>
          <a:p>
            <a:pPr algn="ctr"/>
            <a:r>
              <a:rPr lang="it-IT" sz="3200" b="1" dirty="0" smtClean="0">
                <a:solidFill>
                  <a:srgbClr val="7F142A"/>
                </a:solidFill>
              </a:rPr>
              <a:t>I </a:t>
            </a:r>
            <a:r>
              <a:rPr lang="it-IT" sz="3200" b="1" dirty="0">
                <a:solidFill>
                  <a:srgbClr val="7F142A"/>
                </a:solidFill>
              </a:rPr>
              <a:t>dati “contano” e raccontano i percorsi del Paese </a:t>
            </a:r>
            <a:endParaRPr lang="it-IT" sz="2400" dirty="0" smtClean="0">
              <a:solidFill>
                <a:srgbClr val="7F142A"/>
              </a:solidFill>
            </a:endParaRPr>
          </a:p>
          <a:p>
            <a:pPr algn="ctr"/>
            <a:endParaRPr lang="it-IT" sz="2400" dirty="0" smtClean="0">
              <a:solidFill>
                <a:srgbClr val="505150"/>
              </a:solidFill>
            </a:endParaRPr>
          </a:p>
          <a:p>
            <a:pPr algn="ctr"/>
            <a:r>
              <a:rPr lang="it-IT" sz="2400" dirty="0" smtClean="0">
                <a:solidFill>
                  <a:srgbClr val="505150"/>
                </a:solidFill>
              </a:rPr>
              <a:t>Linda </a:t>
            </a:r>
            <a:r>
              <a:rPr lang="it-IT" sz="2400" dirty="0" err="1" smtClean="0">
                <a:solidFill>
                  <a:srgbClr val="505150"/>
                </a:solidFill>
              </a:rPr>
              <a:t>Porciani</a:t>
            </a:r>
            <a:r>
              <a:rPr lang="it-IT" sz="2400" dirty="0" smtClean="0">
                <a:solidFill>
                  <a:srgbClr val="505150"/>
                </a:solidFill>
              </a:rPr>
              <a:t> e Luca </a:t>
            </a:r>
            <a:r>
              <a:rPr lang="it-IT" sz="2400" dirty="0" err="1" smtClean="0">
                <a:solidFill>
                  <a:srgbClr val="505150"/>
                </a:solidFill>
              </a:rPr>
              <a:t>Faustini</a:t>
            </a:r>
            <a:endParaRPr lang="it-IT" sz="2400" dirty="0" smtClean="0">
              <a:solidFill>
                <a:srgbClr val="505150"/>
              </a:solidFill>
            </a:endParaRPr>
          </a:p>
          <a:p>
            <a:pPr algn="ctr"/>
            <a:endParaRPr lang="it-IT" dirty="0" smtClean="0">
              <a:solidFill>
                <a:srgbClr val="505150"/>
              </a:solidFill>
            </a:endParaRPr>
          </a:p>
          <a:p>
            <a:pPr algn="ctr"/>
            <a:endParaRPr lang="it-IT" dirty="0" smtClean="0">
              <a:solidFill>
                <a:srgbClr val="505150"/>
              </a:solidFill>
            </a:endParaRPr>
          </a:p>
          <a:p>
            <a:pPr algn="ctr"/>
            <a:r>
              <a:rPr lang="it-IT" dirty="0" smtClean="0">
                <a:solidFill>
                  <a:srgbClr val="505150"/>
                </a:solidFill>
              </a:rPr>
              <a:t>29 novembre 2016</a:t>
            </a:r>
            <a:endParaRPr lang="it-IT" dirty="0">
              <a:solidFill>
                <a:srgbClr val="505150"/>
              </a:solidFill>
            </a:endParaRPr>
          </a:p>
          <a:p>
            <a:pPr algn="ctr"/>
            <a:r>
              <a:rPr lang="it-IT" dirty="0" smtClean="0">
                <a:solidFill>
                  <a:srgbClr val="505150"/>
                </a:solidFill>
              </a:rPr>
              <a:t>Università </a:t>
            </a:r>
            <a:r>
              <a:rPr lang="it-IT" dirty="0">
                <a:solidFill>
                  <a:srgbClr val="505150"/>
                </a:solidFill>
              </a:rPr>
              <a:t>degli studi di </a:t>
            </a:r>
            <a:r>
              <a:rPr lang="it-IT" dirty="0" smtClean="0">
                <a:solidFill>
                  <a:srgbClr val="505150"/>
                </a:solidFill>
              </a:rPr>
              <a:t>Pisa | </a:t>
            </a:r>
            <a:r>
              <a:rPr lang="it-IT" dirty="0">
                <a:solidFill>
                  <a:srgbClr val="505150"/>
                </a:solidFill>
              </a:rPr>
              <a:t>Aula Magna</a:t>
            </a:r>
            <a:endParaRPr lang="it-IT" b="1" dirty="0">
              <a:solidFill>
                <a:srgbClr val="505150"/>
              </a:solidFill>
            </a:endParaRPr>
          </a:p>
          <a:p>
            <a:pPr defTabSz="457200"/>
            <a:endParaRPr lang="it-IT" sz="2400" dirty="0">
              <a:solidFill>
                <a:srgbClr val="505150"/>
              </a:solidFill>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811" y="385976"/>
            <a:ext cx="5332650" cy="97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49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797919" y="-12226"/>
            <a:ext cx="7513568" cy="400110"/>
          </a:xfrm>
          <a:prstGeom prst="rect">
            <a:avLst/>
          </a:prstGeom>
          <a:noFill/>
        </p:spPr>
        <p:txBody>
          <a:bodyPr wrap="square" rtlCol="0">
            <a:spAutoFit/>
          </a:bodyPr>
          <a:lstStyle/>
          <a:p>
            <a:pPr algn="ctr"/>
            <a:r>
              <a:rPr lang="it-IT" sz="2000" b="1" dirty="0" smtClean="0">
                <a:solidFill>
                  <a:schemeClr val="bg1"/>
                </a:solidFill>
              </a:rPr>
              <a:t>Salute: la sopravvivenza</a:t>
            </a:r>
            <a:endParaRPr lang="it-IT" sz="2000" b="1" dirty="0">
              <a:solidFill>
                <a:schemeClr val="bg1"/>
              </a:solidFill>
            </a:endParaRPr>
          </a:p>
        </p:txBody>
      </p:sp>
      <p:grpSp>
        <p:nvGrpSpPr>
          <p:cNvPr id="9" name="Gruppo 8"/>
          <p:cNvGrpSpPr/>
          <p:nvPr/>
        </p:nvGrpSpPr>
        <p:grpSpPr>
          <a:xfrm>
            <a:off x="4420246" y="387884"/>
            <a:ext cx="2503067" cy="5127371"/>
            <a:chOff x="6931210" y="1294748"/>
            <a:chExt cx="1603190" cy="4011396"/>
          </a:xfrm>
        </p:grpSpPr>
        <p:pic>
          <p:nvPicPr>
            <p:cNvPr id="16"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26953"/>
            <a:stretch/>
          </p:blipFill>
          <p:spPr bwMode="auto">
            <a:xfrm rot="5400000">
              <a:off x="5906285" y="2678029"/>
              <a:ext cx="3653040" cy="1603190"/>
            </a:xfrm>
            <a:prstGeom prst="rect">
              <a:avLst/>
            </a:prstGeom>
            <a:noFill/>
            <a:ln>
              <a:noFill/>
            </a:ln>
            <a:effectLst/>
            <a:scene3d>
              <a:camera prst="orthographicFront">
                <a:rot lat="0" lon="10499978"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7302865" y="1294748"/>
              <a:ext cx="801823" cy="307777"/>
            </a:xfrm>
            <a:prstGeom prst="rect">
              <a:avLst/>
            </a:prstGeom>
            <a:noFill/>
          </p:spPr>
          <p:txBody>
            <a:bodyPr wrap="none" rtlCol="0">
              <a:spAutoFit/>
            </a:bodyPr>
            <a:lstStyle/>
            <a:p>
              <a:r>
                <a:rPr lang="it-IT" sz="1400" b="1" dirty="0" smtClean="0">
                  <a:solidFill>
                    <a:schemeClr val="bg1"/>
                  </a:solidFill>
                </a:rPr>
                <a:t>maschi</a:t>
              </a:r>
              <a:endParaRPr lang="it-IT" sz="1400" b="1" dirty="0">
                <a:solidFill>
                  <a:schemeClr val="bg1"/>
                </a:solidFill>
              </a:endParaRPr>
            </a:p>
          </p:txBody>
        </p:sp>
      </p:grpSp>
      <p:grpSp>
        <p:nvGrpSpPr>
          <p:cNvPr id="8" name="Gruppo 7"/>
          <p:cNvGrpSpPr/>
          <p:nvPr/>
        </p:nvGrpSpPr>
        <p:grpSpPr>
          <a:xfrm>
            <a:off x="2238761" y="410496"/>
            <a:ext cx="2543856" cy="5101489"/>
            <a:chOff x="5529945" y="1307773"/>
            <a:chExt cx="1629315" cy="4017002"/>
          </a:xfrm>
        </p:grpSpPr>
        <p:pic>
          <p:nvPicPr>
            <p:cNvPr id="17"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25763"/>
            <a:stretch/>
          </p:blipFill>
          <p:spPr bwMode="auto">
            <a:xfrm rot="16200000">
              <a:off x="4515644" y="2681159"/>
              <a:ext cx="3657917" cy="162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asellaDiTesto 17"/>
            <p:cNvSpPr txBox="1"/>
            <p:nvPr/>
          </p:nvSpPr>
          <p:spPr>
            <a:xfrm>
              <a:off x="5900149" y="1307773"/>
              <a:ext cx="922047" cy="307777"/>
            </a:xfrm>
            <a:prstGeom prst="rect">
              <a:avLst/>
            </a:prstGeom>
            <a:noFill/>
          </p:spPr>
          <p:txBody>
            <a:bodyPr wrap="none" rtlCol="0">
              <a:spAutoFit/>
            </a:bodyPr>
            <a:lstStyle/>
            <a:p>
              <a:r>
                <a:rPr lang="it-IT" sz="1400" b="1" dirty="0" smtClean="0">
                  <a:solidFill>
                    <a:schemeClr val="bg1"/>
                  </a:solidFill>
                </a:rPr>
                <a:t>femmine</a:t>
              </a:r>
              <a:endParaRPr lang="it-IT" sz="1400" b="1" dirty="0">
                <a:solidFill>
                  <a:schemeClr val="bg1"/>
                </a:solidFill>
              </a:endParaRPr>
            </a:p>
          </p:txBody>
        </p:sp>
      </p:grpSp>
      <p:sp>
        <p:nvSpPr>
          <p:cNvPr id="35" name="CasellaDiTesto 34"/>
          <p:cNvSpPr txBox="1"/>
          <p:nvPr/>
        </p:nvSpPr>
        <p:spPr>
          <a:xfrm>
            <a:off x="797917" y="505814"/>
            <a:ext cx="7513569" cy="369332"/>
          </a:xfrm>
          <a:prstGeom prst="rect">
            <a:avLst/>
          </a:prstGeom>
          <a:noFill/>
          <a:ln>
            <a:solidFill>
              <a:schemeClr val="bg1"/>
            </a:solidFill>
          </a:ln>
        </p:spPr>
        <p:txBody>
          <a:bodyPr wrap="square" rtlCol="0">
            <a:spAutoFit/>
          </a:bodyPr>
          <a:lstStyle/>
          <a:p>
            <a:pPr algn="ctr"/>
            <a:r>
              <a:rPr lang="it-IT" b="1" dirty="0">
                <a:solidFill>
                  <a:schemeClr val="tx2"/>
                </a:solidFill>
              </a:rPr>
              <a:t>R</a:t>
            </a:r>
            <a:r>
              <a:rPr lang="it-IT" b="1" dirty="0" smtClean="0">
                <a:solidFill>
                  <a:schemeClr val="tx2"/>
                </a:solidFill>
              </a:rPr>
              <a:t>uotando le curve si ottiene una sorta di «piramide delle età»… </a:t>
            </a:r>
            <a:endParaRPr lang="it-IT" b="1" dirty="0">
              <a:solidFill>
                <a:schemeClr val="tx2"/>
              </a:solidFill>
            </a:endParaRPr>
          </a:p>
        </p:txBody>
      </p:sp>
      <p:sp>
        <p:nvSpPr>
          <p:cNvPr id="37" name="CasellaDiTesto 36"/>
          <p:cNvSpPr txBox="1"/>
          <p:nvPr/>
        </p:nvSpPr>
        <p:spPr>
          <a:xfrm>
            <a:off x="831922" y="5645881"/>
            <a:ext cx="7513567" cy="369332"/>
          </a:xfrm>
          <a:prstGeom prst="rect">
            <a:avLst/>
          </a:prstGeom>
          <a:noFill/>
          <a:ln>
            <a:solidFill>
              <a:schemeClr val="bg1"/>
            </a:solidFill>
          </a:ln>
        </p:spPr>
        <p:txBody>
          <a:bodyPr wrap="square" rtlCol="0">
            <a:spAutoFit/>
          </a:bodyPr>
          <a:lstStyle/>
          <a:p>
            <a:r>
              <a:rPr lang="it-IT" b="1" dirty="0" smtClean="0">
                <a:solidFill>
                  <a:schemeClr val="tx2"/>
                </a:solidFill>
              </a:rPr>
              <a:t>…. al netto della fecondità e delle migrazioni</a:t>
            </a:r>
            <a:endParaRPr lang="it-IT" b="1" dirty="0">
              <a:solidFill>
                <a:schemeClr val="tx2"/>
              </a:solidFill>
            </a:endParaRPr>
          </a:p>
        </p:txBody>
      </p:sp>
      <p:sp>
        <p:nvSpPr>
          <p:cNvPr id="2" name="CasellaDiTesto 1"/>
          <p:cNvSpPr txBox="1"/>
          <p:nvPr/>
        </p:nvSpPr>
        <p:spPr>
          <a:xfrm>
            <a:off x="3227739" y="4678326"/>
            <a:ext cx="1028620" cy="307777"/>
          </a:xfrm>
          <a:prstGeom prst="rect">
            <a:avLst/>
          </a:prstGeom>
          <a:noFill/>
        </p:spPr>
        <p:txBody>
          <a:bodyPr wrap="square" rtlCol="0">
            <a:spAutoFit/>
          </a:bodyPr>
          <a:lstStyle/>
          <a:p>
            <a:pPr algn="ctr"/>
            <a:r>
              <a:rPr lang="it-IT" sz="1400" b="1" dirty="0" smtClean="0">
                <a:solidFill>
                  <a:schemeClr val="tx1">
                    <a:lumMod val="75000"/>
                    <a:lumOff val="25000"/>
                  </a:schemeClr>
                </a:solidFill>
              </a:rPr>
              <a:t>Femmine</a:t>
            </a:r>
            <a:endParaRPr lang="it-IT" sz="1400" b="1" dirty="0">
              <a:solidFill>
                <a:schemeClr val="tx1">
                  <a:lumMod val="75000"/>
                  <a:lumOff val="25000"/>
                </a:schemeClr>
              </a:solidFill>
            </a:endParaRPr>
          </a:p>
        </p:txBody>
      </p:sp>
      <p:sp>
        <p:nvSpPr>
          <p:cNvPr id="13" name="CasellaDiTesto 12"/>
          <p:cNvSpPr txBox="1"/>
          <p:nvPr/>
        </p:nvSpPr>
        <p:spPr>
          <a:xfrm>
            <a:off x="4889963" y="4678326"/>
            <a:ext cx="1028620" cy="307777"/>
          </a:xfrm>
          <a:prstGeom prst="rect">
            <a:avLst/>
          </a:prstGeom>
          <a:noFill/>
        </p:spPr>
        <p:txBody>
          <a:bodyPr wrap="square" rtlCol="0">
            <a:spAutoFit/>
          </a:bodyPr>
          <a:lstStyle/>
          <a:p>
            <a:pPr algn="ctr"/>
            <a:r>
              <a:rPr lang="it-IT" sz="1400" b="1" dirty="0" smtClean="0">
                <a:solidFill>
                  <a:schemeClr val="tx1">
                    <a:lumMod val="75000"/>
                    <a:lumOff val="25000"/>
                  </a:schemeClr>
                </a:solidFill>
              </a:rPr>
              <a:t>Maschi</a:t>
            </a:r>
            <a:endParaRPr lang="it-IT" sz="1400" b="1" dirty="0">
              <a:solidFill>
                <a:schemeClr val="tx1">
                  <a:lumMod val="75000"/>
                  <a:lumOff val="25000"/>
                </a:schemeClr>
              </a:solidFill>
            </a:endParaRPr>
          </a:p>
        </p:txBody>
      </p:sp>
    </p:spTree>
    <p:extLst>
      <p:ext uri="{BB962C8B-B14F-4D97-AF65-F5344CB8AC3E}">
        <p14:creationId xmlns:p14="http://schemas.microsoft.com/office/powerpoint/2010/main" val="2166773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4" t="23346" r="32299" b="3463"/>
          <a:stretch/>
        </p:blipFill>
        <p:spPr bwMode="auto">
          <a:xfrm>
            <a:off x="797919" y="1288647"/>
            <a:ext cx="7426680" cy="460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797919" y="-39522"/>
            <a:ext cx="7547795" cy="400110"/>
          </a:xfrm>
          <a:prstGeom prst="rect">
            <a:avLst/>
          </a:prstGeom>
          <a:noFill/>
        </p:spPr>
        <p:txBody>
          <a:bodyPr wrap="square" rtlCol="0">
            <a:spAutoFit/>
          </a:bodyPr>
          <a:lstStyle>
            <a:defPPr>
              <a:defRPr lang="it-IT"/>
            </a:defPPr>
            <a:lvl1pPr algn="ctr">
              <a:defRPr sz="2000" b="1">
                <a:solidFill>
                  <a:schemeClr val="bg1"/>
                </a:solidFill>
              </a:defRPr>
            </a:lvl1pPr>
          </a:lstStyle>
          <a:p>
            <a:r>
              <a:rPr lang="it-IT" dirty="0"/>
              <a:t>Di che morte moriamo</a:t>
            </a:r>
          </a:p>
        </p:txBody>
      </p:sp>
      <p:sp>
        <p:nvSpPr>
          <p:cNvPr id="6" name="CasellaDiTesto 5"/>
          <p:cNvSpPr txBox="1"/>
          <p:nvPr/>
        </p:nvSpPr>
        <p:spPr>
          <a:xfrm>
            <a:off x="711032" y="792080"/>
            <a:ext cx="7513567" cy="307777"/>
          </a:xfrm>
          <a:prstGeom prst="rect">
            <a:avLst/>
          </a:prstGeom>
          <a:noFill/>
          <a:ln>
            <a:solidFill>
              <a:schemeClr val="bg1"/>
            </a:solidFill>
          </a:ln>
        </p:spPr>
        <p:txBody>
          <a:bodyPr wrap="square" rtlCol="0">
            <a:spAutoFit/>
          </a:bodyPr>
          <a:lstStyle/>
          <a:p>
            <a:r>
              <a:rPr lang="it-IT" sz="1400" b="1" dirty="0" smtClean="0"/>
              <a:t>Mortalità per i principali gruppi di malattie </a:t>
            </a:r>
            <a:r>
              <a:rPr lang="it-IT" sz="1400" dirty="0" smtClean="0"/>
              <a:t>– 1887-2007 </a:t>
            </a:r>
            <a:r>
              <a:rPr lang="it-IT" sz="1400" i="1" dirty="0" smtClean="0"/>
              <a:t>(per 100.000 ab.)</a:t>
            </a:r>
            <a:endParaRPr lang="it-IT" sz="1400" i="1" dirty="0"/>
          </a:p>
        </p:txBody>
      </p:sp>
    </p:spTree>
    <p:extLst>
      <p:ext uri="{BB962C8B-B14F-4D97-AF65-F5344CB8AC3E}">
        <p14:creationId xmlns:p14="http://schemas.microsoft.com/office/powerpoint/2010/main" val="272375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5725" y="526273"/>
            <a:ext cx="8934450" cy="5503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p:cNvSpPr txBox="1"/>
          <p:nvPr/>
        </p:nvSpPr>
        <p:spPr>
          <a:xfrm>
            <a:off x="548374" y="-14259"/>
            <a:ext cx="8235882" cy="400110"/>
          </a:xfrm>
          <a:prstGeom prst="rect">
            <a:avLst/>
          </a:prstGeom>
          <a:noFill/>
        </p:spPr>
        <p:txBody>
          <a:bodyPr wrap="square" rtlCol="0">
            <a:spAutoFit/>
          </a:bodyPr>
          <a:lstStyle/>
          <a:p>
            <a:pPr algn="ctr">
              <a:spcAft>
                <a:spcPts val="2400"/>
              </a:spcAft>
              <a:buClr>
                <a:srgbClr val="C00000"/>
              </a:buClr>
            </a:pPr>
            <a:r>
              <a:rPr lang="it-IT" sz="2000" b="1" dirty="0" smtClean="0">
                <a:solidFill>
                  <a:schemeClr val="bg1"/>
                </a:solidFill>
              </a:rPr>
              <a:t>Gli italiani vanno e vengono</a:t>
            </a:r>
          </a:p>
        </p:txBody>
      </p:sp>
      <p:sp>
        <p:nvSpPr>
          <p:cNvPr id="6" name="CasellaDiTesto 5"/>
          <p:cNvSpPr txBox="1"/>
          <p:nvPr/>
        </p:nvSpPr>
        <p:spPr>
          <a:xfrm>
            <a:off x="5124450" y="838200"/>
            <a:ext cx="3743325" cy="738664"/>
          </a:xfrm>
          <a:prstGeom prst="rect">
            <a:avLst/>
          </a:prstGeom>
          <a:noFill/>
        </p:spPr>
        <p:txBody>
          <a:bodyPr wrap="square" rtlCol="0">
            <a:spAutoFit/>
          </a:bodyPr>
          <a:lstStyle/>
          <a:p>
            <a:pPr algn="ctr"/>
            <a:r>
              <a:rPr lang="it-IT" sz="1400" b="1" dirty="0" smtClean="0">
                <a:solidFill>
                  <a:schemeClr val="bg1"/>
                </a:solidFill>
              </a:rPr>
              <a:t>La storia degli spostamenti internazionali per leggere la mobilità del presente.</a:t>
            </a:r>
          </a:p>
          <a:p>
            <a:pPr algn="ctr"/>
            <a:r>
              <a:rPr lang="it-IT" sz="1400" b="1" dirty="0" smtClean="0">
                <a:solidFill>
                  <a:schemeClr val="bg1"/>
                </a:solidFill>
              </a:rPr>
              <a:t>Persistenze e novità</a:t>
            </a:r>
          </a:p>
        </p:txBody>
      </p:sp>
      <p:sp>
        <p:nvSpPr>
          <p:cNvPr id="8" name="CasellaDiTesto 7"/>
          <p:cNvSpPr txBox="1"/>
          <p:nvPr/>
        </p:nvSpPr>
        <p:spPr>
          <a:xfrm>
            <a:off x="5124450" y="1996679"/>
            <a:ext cx="3743325" cy="3539430"/>
          </a:xfrm>
          <a:prstGeom prst="rect">
            <a:avLst/>
          </a:prstGeom>
          <a:noFill/>
        </p:spPr>
        <p:txBody>
          <a:bodyPr wrap="square" rtlCol="0">
            <a:spAutoFit/>
          </a:bodyPr>
          <a:lstStyle/>
          <a:p>
            <a:pPr marL="285750" indent="-285750">
              <a:buFont typeface="Wingdings" panose="05000000000000000000" pitchFamily="2" charset="2"/>
              <a:buChar char="Ø"/>
            </a:pPr>
            <a:r>
              <a:rPr lang="it-IT" sz="1400" b="1" dirty="0" smtClean="0"/>
              <a:t>Durante gli eventi bellici la mobilità della popolazione è ridotta</a:t>
            </a:r>
          </a:p>
          <a:p>
            <a:pPr marL="285750" indent="-285750">
              <a:buFont typeface="Wingdings" panose="05000000000000000000" pitchFamily="2" charset="2"/>
              <a:buChar char="Ø"/>
            </a:pPr>
            <a:endParaRPr lang="it-IT" sz="1400" b="1" dirty="0"/>
          </a:p>
          <a:p>
            <a:pPr marL="285750" indent="-285750">
              <a:buFont typeface="Wingdings" panose="05000000000000000000" pitchFamily="2" charset="2"/>
              <a:buChar char="Ø"/>
            </a:pPr>
            <a:r>
              <a:rPr lang="it-IT" sz="1400" b="1" dirty="0" smtClean="0"/>
              <a:t>Nell’intorno delle guerre, la popolazione si sposta con maggiore intensità</a:t>
            </a:r>
          </a:p>
          <a:p>
            <a:pPr marL="285750" indent="-285750">
              <a:buFont typeface="Wingdings" panose="05000000000000000000" pitchFamily="2" charset="2"/>
              <a:buChar char="Ø"/>
            </a:pPr>
            <a:endParaRPr lang="it-IT" sz="1400" b="1" dirty="0" smtClean="0"/>
          </a:p>
          <a:p>
            <a:pPr marL="285750" indent="-285750">
              <a:buFont typeface="Wingdings" panose="05000000000000000000" pitchFamily="2" charset="2"/>
              <a:buChar char="Ø"/>
            </a:pPr>
            <a:r>
              <a:rPr lang="it-IT" sz="1400" b="1" dirty="0" smtClean="0"/>
              <a:t>Il saldo migratorio del 1874  e quello del 2012 sono simili [~ - 59mila unità], seppur con valori assoluti diversi</a:t>
            </a:r>
          </a:p>
          <a:p>
            <a:pPr marL="285750" indent="-285750">
              <a:buFont typeface="Wingdings" panose="05000000000000000000" pitchFamily="2" charset="2"/>
              <a:buChar char="Ø"/>
            </a:pPr>
            <a:endParaRPr lang="it-IT" sz="1400" b="1" dirty="0"/>
          </a:p>
          <a:p>
            <a:pPr marL="285750" indent="-285750">
              <a:buFont typeface="Wingdings" panose="05000000000000000000" pitchFamily="2" charset="2"/>
              <a:buChar char="Ø"/>
            </a:pPr>
            <a:r>
              <a:rPr lang="it-IT" sz="1400" b="1" dirty="0" smtClean="0"/>
              <a:t>Si configura una nuova tendenza all’emigrazione italiana verso l’estero?</a:t>
            </a:r>
          </a:p>
          <a:p>
            <a:pPr marL="285750" indent="-285750">
              <a:buFont typeface="Wingdings" panose="05000000000000000000" pitchFamily="2" charset="2"/>
              <a:buChar char="Ø"/>
            </a:pPr>
            <a:endParaRPr lang="it-IT" sz="1400" b="1" dirty="0"/>
          </a:p>
          <a:p>
            <a:pPr marL="285750" indent="-285750">
              <a:buFont typeface="Wingdings" panose="05000000000000000000" pitchFamily="2" charset="2"/>
              <a:buChar char="Ø"/>
            </a:pPr>
            <a:endParaRPr lang="it-IT" sz="1400" b="1" dirty="0" smtClean="0"/>
          </a:p>
          <a:p>
            <a:pPr marL="285750" indent="-285750">
              <a:buFont typeface="Wingdings" panose="05000000000000000000" pitchFamily="2" charset="2"/>
              <a:buChar char="Ø"/>
            </a:pPr>
            <a:endParaRPr lang="it-IT" sz="1400" b="1"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50" y="667173"/>
            <a:ext cx="4738000" cy="526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078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p:cNvSpPr/>
          <p:nvPr/>
        </p:nvSpPr>
        <p:spPr>
          <a:xfrm>
            <a:off x="85725" y="526273"/>
            <a:ext cx="8934450" cy="5503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017222"/>
            <a:ext cx="4207760" cy="252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548374" y="-14259"/>
            <a:ext cx="8235882" cy="400110"/>
          </a:xfrm>
          <a:prstGeom prst="rect">
            <a:avLst/>
          </a:prstGeom>
          <a:noFill/>
        </p:spPr>
        <p:txBody>
          <a:bodyPr wrap="square" rtlCol="0">
            <a:spAutoFit/>
          </a:bodyPr>
          <a:lstStyle/>
          <a:p>
            <a:pPr algn="ctr">
              <a:spcAft>
                <a:spcPts val="2400"/>
              </a:spcAft>
              <a:buClr>
                <a:srgbClr val="C00000"/>
              </a:buClr>
            </a:pPr>
            <a:r>
              <a:rPr lang="it-IT" sz="2000" b="1" dirty="0" smtClean="0">
                <a:solidFill>
                  <a:schemeClr val="bg1"/>
                </a:solidFill>
              </a:rPr>
              <a:t>La mobilità nell’ultimo decennio</a:t>
            </a: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724" y="3395947"/>
            <a:ext cx="4231306" cy="252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724" y="749551"/>
            <a:ext cx="4221532" cy="252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asellaDiTesto 14"/>
          <p:cNvSpPr txBox="1"/>
          <p:nvPr/>
        </p:nvSpPr>
        <p:spPr>
          <a:xfrm>
            <a:off x="338824" y="979890"/>
            <a:ext cx="3743325" cy="738664"/>
          </a:xfrm>
          <a:prstGeom prst="rect">
            <a:avLst/>
          </a:prstGeom>
          <a:noFill/>
        </p:spPr>
        <p:txBody>
          <a:bodyPr wrap="square" rtlCol="0">
            <a:spAutoFit/>
          </a:bodyPr>
          <a:lstStyle/>
          <a:p>
            <a:pPr algn="just"/>
            <a:r>
              <a:rPr lang="it-IT" sz="1400" b="1" dirty="0" smtClean="0"/>
              <a:t>Sono gli stranieri i determinanti della mobilità «anagrafica» della popolazione residente</a:t>
            </a:r>
          </a:p>
        </p:txBody>
      </p:sp>
    </p:spTree>
    <p:extLst>
      <p:ext uri="{BB962C8B-B14F-4D97-AF65-F5344CB8AC3E}">
        <p14:creationId xmlns:p14="http://schemas.microsoft.com/office/powerpoint/2010/main" val="173967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85725" y="526273"/>
            <a:ext cx="8934450" cy="5503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CasellaDiTesto 11"/>
          <p:cNvSpPr txBox="1"/>
          <p:nvPr/>
        </p:nvSpPr>
        <p:spPr>
          <a:xfrm>
            <a:off x="548374" y="-14259"/>
            <a:ext cx="8235882" cy="400110"/>
          </a:xfrm>
          <a:prstGeom prst="rect">
            <a:avLst/>
          </a:prstGeom>
          <a:noFill/>
        </p:spPr>
        <p:txBody>
          <a:bodyPr wrap="square" rtlCol="0">
            <a:spAutoFit/>
          </a:bodyPr>
          <a:lstStyle/>
          <a:p>
            <a:pPr algn="ctr">
              <a:spcAft>
                <a:spcPts val="2400"/>
              </a:spcAft>
              <a:buClr>
                <a:srgbClr val="C00000"/>
              </a:buClr>
            </a:pPr>
            <a:r>
              <a:rPr lang="it-IT" sz="2000" b="1" dirty="0" smtClean="0">
                <a:solidFill>
                  <a:schemeClr val="bg1"/>
                </a:solidFill>
              </a:rPr>
              <a:t>La mobilità nell’ultimo decennio</a:t>
            </a:r>
          </a:p>
        </p:txBody>
      </p:sp>
      <p:sp>
        <p:nvSpPr>
          <p:cNvPr id="15" name="CasellaDiTesto 14"/>
          <p:cNvSpPr txBox="1"/>
          <p:nvPr/>
        </p:nvSpPr>
        <p:spPr>
          <a:xfrm>
            <a:off x="338824" y="979890"/>
            <a:ext cx="3743325" cy="738664"/>
          </a:xfrm>
          <a:prstGeom prst="rect">
            <a:avLst/>
          </a:prstGeom>
          <a:noFill/>
        </p:spPr>
        <p:txBody>
          <a:bodyPr wrap="square" rtlCol="0">
            <a:spAutoFit/>
          </a:bodyPr>
          <a:lstStyle/>
          <a:p>
            <a:pPr algn="just"/>
            <a:r>
              <a:rPr lang="it-IT" sz="1400" b="1" dirty="0" smtClean="0"/>
              <a:t>Sono gli stranieri i determinanti della mobilità «anagrafica» della popolazione residente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680" y="906319"/>
            <a:ext cx="4175760" cy="250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680" y="3441319"/>
            <a:ext cx="4175760" cy="250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16" y="1950776"/>
            <a:ext cx="3927340" cy="247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63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sellaDiTesto 24"/>
          <p:cNvSpPr txBox="1"/>
          <p:nvPr/>
        </p:nvSpPr>
        <p:spPr>
          <a:xfrm>
            <a:off x="548374" y="-14259"/>
            <a:ext cx="8235882" cy="400110"/>
          </a:xfrm>
          <a:prstGeom prst="rect">
            <a:avLst/>
          </a:prstGeom>
          <a:noFill/>
        </p:spPr>
        <p:txBody>
          <a:bodyPr wrap="square" rtlCol="0">
            <a:spAutoFit/>
          </a:bodyPr>
          <a:lstStyle/>
          <a:p>
            <a:pPr algn="ctr">
              <a:spcAft>
                <a:spcPts val="2400"/>
              </a:spcAft>
              <a:buClr>
                <a:srgbClr val="C00000"/>
              </a:buClr>
            </a:pPr>
            <a:r>
              <a:rPr lang="en-US" sz="2000" b="1" dirty="0" err="1" smtClean="0">
                <a:solidFill>
                  <a:schemeClr val="bg1"/>
                </a:solidFill>
              </a:rPr>
              <a:t>Arrivano</a:t>
            </a:r>
            <a:r>
              <a:rPr lang="en-US" sz="2000" b="1" dirty="0" smtClean="0">
                <a:solidFill>
                  <a:schemeClr val="bg1"/>
                </a:solidFill>
              </a:rPr>
              <a:t> </a:t>
            </a:r>
            <a:r>
              <a:rPr lang="en-US" sz="2000" b="1" dirty="0" err="1" smtClean="0">
                <a:solidFill>
                  <a:schemeClr val="bg1"/>
                </a:solidFill>
              </a:rPr>
              <a:t>gli</a:t>
            </a:r>
            <a:r>
              <a:rPr lang="en-US" sz="2000" b="1" dirty="0" smtClean="0">
                <a:solidFill>
                  <a:schemeClr val="bg1"/>
                </a:solidFill>
              </a:rPr>
              <a:t> </a:t>
            </a:r>
            <a:r>
              <a:rPr lang="en-US" sz="2000" b="1" dirty="0" err="1" smtClean="0">
                <a:solidFill>
                  <a:schemeClr val="bg1"/>
                </a:solidFill>
              </a:rPr>
              <a:t>stranieri</a:t>
            </a:r>
            <a:endParaRPr lang="en-US" sz="2000" b="1" dirty="0" smtClean="0">
              <a:solidFill>
                <a:schemeClr val="bg1"/>
              </a:solidFill>
            </a:endParaRPr>
          </a:p>
        </p:txBody>
      </p:sp>
      <p:grpSp>
        <p:nvGrpSpPr>
          <p:cNvPr id="6" name="Gruppo 5"/>
          <p:cNvGrpSpPr/>
          <p:nvPr/>
        </p:nvGrpSpPr>
        <p:grpSpPr>
          <a:xfrm>
            <a:off x="4954137" y="1234736"/>
            <a:ext cx="3830119" cy="2335106"/>
            <a:chOff x="4199556" y="934480"/>
            <a:chExt cx="4584700" cy="2719387"/>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556" y="934480"/>
              <a:ext cx="458470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ttore 1 3"/>
            <p:cNvCxnSpPr/>
            <p:nvPr/>
          </p:nvCxnSpPr>
          <p:spPr>
            <a:xfrm>
              <a:off x="7492621" y="996285"/>
              <a:ext cx="0" cy="2219395"/>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3" name="CasellaDiTesto 22"/>
          <p:cNvSpPr txBox="1"/>
          <p:nvPr/>
        </p:nvSpPr>
        <p:spPr>
          <a:xfrm>
            <a:off x="5108762" y="3730618"/>
            <a:ext cx="3520867" cy="1754326"/>
          </a:xfrm>
          <a:prstGeom prst="rect">
            <a:avLst/>
          </a:prstGeom>
          <a:noFill/>
        </p:spPr>
        <p:txBody>
          <a:bodyPr wrap="square" rtlCol="0">
            <a:spAutoFit/>
          </a:bodyPr>
          <a:lstStyle/>
          <a:p>
            <a:pPr marL="285750" indent="-285750">
              <a:buClr>
                <a:schemeClr val="accent2">
                  <a:lumMod val="50000"/>
                </a:schemeClr>
              </a:buClr>
              <a:buFont typeface="Wingdings" panose="05000000000000000000" pitchFamily="2" charset="2"/>
              <a:buChar char="v"/>
            </a:pPr>
            <a:r>
              <a:rPr lang="it-IT" b="1" dirty="0" smtClean="0">
                <a:solidFill>
                  <a:schemeClr val="tx2"/>
                </a:solidFill>
              </a:rPr>
              <a:t>1981| prima rilevazione censuaria degli stranieri</a:t>
            </a:r>
          </a:p>
          <a:p>
            <a:pPr>
              <a:buClr>
                <a:schemeClr val="accent2">
                  <a:lumMod val="50000"/>
                </a:schemeClr>
              </a:buClr>
            </a:pPr>
            <a:endParaRPr lang="it-IT" b="1" dirty="0" smtClean="0">
              <a:solidFill>
                <a:schemeClr val="tx2"/>
              </a:solidFill>
            </a:endParaRPr>
          </a:p>
          <a:p>
            <a:pPr marL="285750" indent="-285750">
              <a:buClr>
                <a:schemeClr val="accent2">
                  <a:lumMod val="50000"/>
                </a:schemeClr>
              </a:buClr>
              <a:buFont typeface="Wingdings" panose="05000000000000000000" pitchFamily="2" charset="2"/>
              <a:buChar char="v"/>
            </a:pPr>
            <a:r>
              <a:rPr lang="it-IT" b="1" dirty="0" smtClean="0">
                <a:solidFill>
                  <a:schemeClr val="tx2"/>
                </a:solidFill>
              </a:rPr>
              <a:t>2011| revisione post censuaria delle anagrafi</a:t>
            </a:r>
          </a:p>
          <a:p>
            <a:pPr>
              <a:buClr>
                <a:schemeClr val="accent2">
                  <a:lumMod val="50000"/>
                </a:schemeClr>
              </a:buClr>
            </a:pPr>
            <a:endParaRPr lang="it-IT" b="1" dirty="0" smtClean="0">
              <a:solidFill>
                <a:schemeClr val="tx2"/>
              </a:solidFill>
            </a:endParaRPr>
          </a:p>
        </p:txBody>
      </p:sp>
      <p:sp>
        <p:nvSpPr>
          <p:cNvPr id="26" name="Rettangolo arrotondato 25"/>
          <p:cNvSpPr/>
          <p:nvPr/>
        </p:nvSpPr>
        <p:spPr>
          <a:xfrm>
            <a:off x="4954136" y="811744"/>
            <a:ext cx="3830119" cy="33971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chemeClr val="bg1"/>
                </a:solidFill>
              </a:rPr>
              <a:t>Stranieri residenti in Italia (valori in migliaia)</a:t>
            </a:r>
            <a:endParaRPr lang="it-IT" sz="1200" b="1" dirty="0">
              <a:solidFill>
                <a:schemeClr val="bg1"/>
              </a:solidFill>
            </a:endParaRPr>
          </a:p>
        </p:txBody>
      </p:sp>
      <p:cxnSp>
        <p:nvCxnSpPr>
          <p:cNvPr id="28" name="Connettore 1 27"/>
          <p:cNvCxnSpPr/>
          <p:nvPr/>
        </p:nvCxnSpPr>
        <p:spPr>
          <a:xfrm>
            <a:off x="4580200" y="750627"/>
            <a:ext cx="0" cy="530182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5410475" y="4114022"/>
            <a:ext cx="1907723" cy="1200329"/>
          </a:xfrm>
          <a:prstGeom prst="rect">
            <a:avLst/>
          </a:prstGeom>
          <a:noFill/>
        </p:spPr>
        <p:txBody>
          <a:bodyPr wrap="square" rtlCol="0">
            <a:spAutoFit/>
          </a:bodyPr>
          <a:lstStyle/>
          <a:p>
            <a:pPr algn="ctr">
              <a:buClr>
                <a:schemeClr val="accent2">
                  <a:lumMod val="50000"/>
                </a:schemeClr>
              </a:buClr>
            </a:pPr>
            <a:r>
              <a:rPr lang="it-IT" b="1" dirty="0" smtClean="0">
                <a:solidFill>
                  <a:schemeClr val="tx2"/>
                </a:solidFill>
              </a:rPr>
              <a:t>Aumento degli ingressi in Italia dall’estero </a:t>
            </a:r>
          </a:p>
        </p:txBody>
      </p:sp>
      <p:sp>
        <p:nvSpPr>
          <p:cNvPr id="31" name="CasellaDiTesto 30"/>
          <p:cNvSpPr txBox="1"/>
          <p:nvPr/>
        </p:nvSpPr>
        <p:spPr>
          <a:xfrm>
            <a:off x="-3345303" y="3108177"/>
            <a:ext cx="1907723" cy="923330"/>
          </a:xfrm>
          <a:prstGeom prst="rect">
            <a:avLst/>
          </a:prstGeom>
          <a:noFill/>
        </p:spPr>
        <p:txBody>
          <a:bodyPr wrap="square" rtlCol="0">
            <a:spAutoFit/>
          </a:bodyPr>
          <a:lstStyle/>
          <a:p>
            <a:pPr algn="ctr">
              <a:buClr>
                <a:schemeClr val="accent2">
                  <a:lumMod val="50000"/>
                </a:schemeClr>
              </a:buClr>
            </a:pPr>
            <a:r>
              <a:rPr lang="it-IT" b="1" dirty="0" smtClean="0">
                <a:solidFill>
                  <a:schemeClr val="accent2">
                    <a:lumMod val="75000"/>
                  </a:schemeClr>
                </a:solidFill>
              </a:rPr>
              <a:t>Aumento delle uscite dall’Italia verso l’estero</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694" y="1524864"/>
            <a:ext cx="46021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456612" y="4405120"/>
            <a:ext cx="4130342" cy="245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3151362" y="4114022"/>
            <a:ext cx="1581921" cy="646331"/>
          </a:xfrm>
          <a:prstGeom prst="rect">
            <a:avLst/>
          </a:prstGeom>
          <a:noFill/>
        </p:spPr>
        <p:txBody>
          <a:bodyPr wrap="square" rtlCol="0">
            <a:spAutoFit/>
          </a:bodyPr>
          <a:lstStyle/>
          <a:p>
            <a:pPr algn="ctr"/>
            <a:r>
              <a:rPr lang="it-IT" sz="1200" dirty="0" smtClean="0"/>
              <a:t>Cancellati dall’anagrafe per l’estero</a:t>
            </a:r>
            <a:endParaRPr lang="it-IT" sz="1200" dirty="0"/>
          </a:p>
        </p:txBody>
      </p:sp>
      <p:grpSp>
        <p:nvGrpSpPr>
          <p:cNvPr id="15" name="Gruppo 14"/>
          <p:cNvGrpSpPr/>
          <p:nvPr/>
        </p:nvGrpSpPr>
        <p:grpSpPr>
          <a:xfrm>
            <a:off x="743640" y="2373244"/>
            <a:ext cx="3567156" cy="3533067"/>
            <a:chOff x="322725" y="2242439"/>
            <a:chExt cx="3567156" cy="3533067"/>
          </a:xfrm>
        </p:grpSpPr>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374" y="2851001"/>
              <a:ext cx="3341507" cy="292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ttangolo 17"/>
            <p:cNvSpPr/>
            <p:nvPr/>
          </p:nvSpPr>
          <p:spPr>
            <a:xfrm>
              <a:off x="322725" y="2242439"/>
              <a:ext cx="3567155" cy="523220"/>
            </a:xfrm>
            <a:prstGeom prst="rect">
              <a:avLst/>
            </a:prstGeom>
          </p:spPr>
          <p:txBody>
            <a:bodyPr wrap="square">
              <a:spAutoFit/>
            </a:bodyPr>
            <a:lstStyle/>
            <a:p>
              <a:r>
                <a:rPr lang="it-IT" sz="1400" b="1" dirty="0" smtClean="0">
                  <a:solidFill>
                    <a:schemeClr val="tx1">
                      <a:lumMod val="75000"/>
                      <a:lumOff val="25000"/>
                    </a:schemeClr>
                  </a:solidFill>
                </a:rPr>
                <a:t>Pop. Totale vs. Stranieri residenti  - </a:t>
              </a:r>
              <a:r>
                <a:rPr lang="it-IT" sz="1400" dirty="0" smtClean="0">
                  <a:solidFill>
                    <a:schemeClr val="tx1">
                      <a:lumMod val="75000"/>
                      <a:lumOff val="25000"/>
                    </a:schemeClr>
                  </a:solidFill>
                </a:rPr>
                <a:t>Anno 2011</a:t>
              </a:r>
              <a:endParaRPr lang="it-IT" sz="1400" dirty="0">
                <a:solidFill>
                  <a:schemeClr val="tx1">
                    <a:lumMod val="75000"/>
                    <a:lumOff val="25000"/>
                  </a:schemeClr>
                </a:solidFill>
              </a:endParaRPr>
            </a:p>
          </p:txBody>
        </p:sp>
      </p:grpSp>
      <p:sp>
        <p:nvSpPr>
          <p:cNvPr id="20" name="CasellaDiTesto 19"/>
          <p:cNvSpPr txBox="1"/>
          <p:nvPr/>
        </p:nvSpPr>
        <p:spPr>
          <a:xfrm>
            <a:off x="743641" y="674091"/>
            <a:ext cx="3922674" cy="1477328"/>
          </a:xfrm>
          <a:prstGeom prst="rect">
            <a:avLst/>
          </a:prstGeom>
          <a:noFill/>
          <a:ln>
            <a:noFill/>
          </a:ln>
        </p:spPr>
        <p:txBody>
          <a:bodyPr wrap="square" rtlCol="0">
            <a:spAutoFit/>
          </a:bodyPr>
          <a:lstStyle/>
          <a:p>
            <a:pPr marL="285750" indent="-285750">
              <a:buFont typeface="Wingdings" panose="05000000000000000000" pitchFamily="2" charset="2"/>
              <a:buChar char="v"/>
            </a:pPr>
            <a:r>
              <a:rPr lang="it-IT" b="1" dirty="0">
                <a:solidFill>
                  <a:schemeClr val="tx2"/>
                </a:solidFill>
              </a:rPr>
              <a:t>S</a:t>
            </a:r>
            <a:r>
              <a:rPr lang="it-IT" b="1" dirty="0" smtClean="0">
                <a:solidFill>
                  <a:schemeClr val="tx2"/>
                </a:solidFill>
              </a:rPr>
              <a:t>truttura </a:t>
            </a:r>
            <a:r>
              <a:rPr lang="it-IT" b="1" dirty="0">
                <a:solidFill>
                  <a:schemeClr val="tx2"/>
                </a:solidFill>
              </a:rPr>
              <a:t>per età più giovane</a:t>
            </a:r>
          </a:p>
          <a:p>
            <a:pPr marL="285750" indent="-285750">
              <a:buFont typeface="Wingdings" panose="05000000000000000000" pitchFamily="2" charset="2"/>
              <a:buChar char="v"/>
            </a:pPr>
            <a:r>
              <a:rPr lang="it-IT" b="1" dirty="0">
                <a:solidFill>
                  <a:schemeClr val="tx2"/>
                </a:solidFill>
              </a:rPr>
              <a:t>M</a:t>
            </a:r>
            <a:r>
              <a:rPr lang="it-IT" b="1" dirty="0" smtClean="0">
                <a:solidFill>
                  <a:schemeClr val="tx2"/>
                </a:solidFill>
              </a:rPr>
              <a:t>inore </a:t>
            </a:r>
            <a:r>
              <a:rPr lang="it-IT" b="1" dirty="0">
                <a:solidFill>
                  <a:schemeClr val="tx2"/>
                </a:solidFill>
              </a:rPr>
              <a:t>peso delle classi anziane</a:t>
            </a:r>
          </a:p>
          <a:p>
            <a:pPr marL="285750" indent="-285750">
              <a:buFont typeface="Wingdings" panose="05000000000000000000" pitchFamily="2" charset="2"/>
              <a:buChar char="v"/>
            </a:pPr>
            <a:r>
              <a:rPr lang="it-IT" b="1" dirty="0">
                <a:solidFill>
                  <a:schemeClr val="tx2"/>
                </a:solidFill>
              </a:rPr>
              <a:t>B</a:t>
            </a:r>
            <a:r>
              <a:rPr lang="it-IT" b="1" dirty="0" smtClean="0">
                <a:solidFill>
                  <a:schemeClr val="tx2"/>
                </a:solidFill>
              </a:rPr>
              <a:t>ase </a:t>
            </a:r>
            <a:r>
              <a:rPr lang="it-IT" b="1" dirty="0">
                <a:solidFill>
                  <a:schemeClr val="tx2"/>
                </a:solidFill>
              </a:rPr>
              <a:t>più ampia</a:t>
            </a:r>
          </a:p>
          <a:p>
            <a:pPr marL="285750" indent="-285750">
              <a:buFont typeface="Wingdings" panose="05000000000000000000" pitchFamily="2" charset="2"/>
              <a:buChar char="v"/>
            </a:pPr>
            <a:r>
              <a:rPr lang="it-IT" b="1" dirty="0">
                <a:solidFill>
                  <a:schemeClr val="tx2"/>
                </a:solidFill>
              </a:rPr>
              <a:t>M</a:t>
            </a:r>
            <a:r>
              <a:rPr lang="it-IT" b="1" dirty="0" smtClean="0">
                <a:solidFill>
                  <a:schemeClr val="tx2"/>
                </a:solidFill>
              </a:rPr>
              <a:t>aggiore </a:t>
            </a:r>
            <a:r>
              <a:rPr lang="it-IT" b="1" dirty="0">
                <a:solidFill>
                  <a:schemeClr val="tx2"/>
                </a:solidFill>
              </a:rPr>
              <a:t>presenza femminile</a:t>
            </a:r>
          </a:p>
        </p:txBody>
      </p:sp>
    </p:spTree>
    <p:extLst>
      <p:ext uri="{BB962C8B-B14F-4D97-AF65-F5344CB8AC3E}">
        <p14:creationId xmlns:p14="http://schemas.microsoft.com/office/powerpoint/2010/main" val="2221238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76" y="1341927"/>
            <a:ext cx="6631289" cy="307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797918" y="-39522"/>
            <a:ext cx="7505423" cy="461665"/>
          </a:xfrm>
          <a:prstGeom prst="rect">
            <a:avLst/>
          </a:prstGeom>
          <a:noFill/>
        </p:spPr>
        <p:txBody>
          <a:bodyPr wrap="square" rtlCol="0">
            <a:spAutoFit/>
          </a:bodyPr>
          <a:lstStyle/>
          <a:p>
            <a:pPr algn="ctr"/>
            <a:r>
              <a:rPr lang="it-IT" sz="2400" b="1" dirty="0" smtClean="0">
                <a:solidFill>
                  <a:schemeClr val="bg1"/>
                </a:solidFill>
              </a:rPr>
              <a:t>Istruzione</a:t>
            </a:r>
            <a:endParaRPr lang="it-IT" sz="2400" b="1" dirty="0">
              <a:solidFill>
                <a:schemeClr val="bg1"/>
              </a:solidFill>
            </a:endParaRPr>
          </a:p>
        </p:txBody>
      </p:sp>
      <p:sp>
        <p:nvSpPr>
          <p:cNvPr id="2" name="Rettangolo 1"/>
          <p:cNvSpPr/>
          <p:nvPr/>
        </p:nvSpPr>
        <p:spPr>
          <a:xfrm>
            <a:off x="678426" y="595539"/>
            <a:ext cx="6614898" cy="584775"/>
          </a:xfrm>
          <a:prstGeom prst="rect">
            <a:avLst/>
          </a:prstGeom>
        </p:spPr>
        <p:txBody>
          <a:bodyPr wrap="square">
            <a:spAutoFit/>
          </a:bodyPr>
          <a:lstStyle/>
          <a:p>
            <a:r>
              <a:rPr lang="it-IT" sz="1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Popolazione </a:t>
            </a:r>
            <a:r>
              <a:rPr lang="it-IT" sz="1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residente di  6 anni e più per livello di istruzione ai censimenti </a:t>
            </a:r>
            <a:r>
              <a:rPr lang="it-IT" sz="1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Italia. Anni 1951- </a:t>
            </a:r>
            <a:r>
              <a:rPr lang="it-IT" sz="16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2001</a:t>
            </a:r>
            <a:r>
              <a:rPr lang="it-IT" sz="16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it-IT" sz="1600" i="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composizioni percentuali</a:t>
            </a:r>
            <a:r>
              <a:rPr lang="it-IT" sz="16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endParaRPr lang="it-IT"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797919" y="4907801"/>
            <a:ext cx="6133823" cy="923330"/>
          </a:xfrm>
          <a:prstGeom prst="rect">
            <a:avLst/>
          </a:prstGeom>
          <a:noFill/>
        </p:spPr>
        <p:txBody>
          <a:bodyPr wrap="square" rtlCol="0">
            <a:spAutoFit/>
          </a:bodyPr>
          <a:lstStyle/>
          <a:p>
            <a:r>
              <a:rPr lang="it-IT" b="1" dirty="0">
                <a:solidFill>
                  <a:schemeClr val="tx2"/>
                </a:solidFill>
              </a:rPr>
              <a:t>N</a:t>
            </a:r>
            <a:r>
              <a:rPr lang="it-IT" b="1" dirty="0" smtClean="0">
                <a:solidFill>
                  <a:schemeClr val="tx2"/>
                </a:solidFill>
              </a:rPr>
              <a:t>ell’arco di sette censimenti il </a:t>
            </a:r>
            <a:r>
              <a:rPr lang="it-IT" b="1" dirty="0" smtClean="0">
                <a:solidFill>
                  <a:schemeClr val="tx2">
                    <a:lumMod val="75000"/>
                  </a:schemeClr>
                </a:solidFill>
              </a:rPr>
              <a:t>titolo di studio modale</a:t>
            </a:r>
          </a:p>
          <a:p>
            <a:r>
              <a:rPr lang="it-IT" b="1" dirty="0" smtClean="0">
                <a:solidFill>
                  <a:schemeClr val="tx2"/>
                </a:solidFill>
              </a:rPr>
              <a:t> è passato da </a:t>
            </a:r>
            <a:r>
              <a:rPr lang="it-IT" b="1" dirty="0" smtClean="0">
                <a:solidFill>
                  <a:schemeClr val="tx2">
                    <a:lumMod val="75000"/>
                  </a:schemeClr>
                </a:solidFill>
              </a:rPr>
              <a:t>licenza elementare </a:t>
            </a:r>
            <a:r>
              <a:rPr lang="it-IT" b="1" dirty="0" smtClean="0">
                <a:solidFill>
                  <a:schemeClr val="tx2"/>
                </a:solidFill>
              </a:rPr>
              <a:t>a </a:t>
            </a:r>
            <a:r>
              <a:rPr lang="it-IT" b="1" dirty="0" smtClean="0">
                <a:solidFill>
                  <a:schemeClr val="tx2">
                    <a:lumMod val="75000"/>
                  </a:schemeClr>
                </a:solidFill>
              </a:rPr>
              <a:t>diploma di scuola media superiore</a:t>
            </a:r>
            <a:r>
              <a:rPr lang="it-IT" b="1" dirty="0" smtClean="0">
                <a:solidFill>
                  <a:schemeClr val="tx2"/>
                </a:solidFill>
              </a:rPr>
              <a:t>.</a:t>
            </a:r>
            <a:endParaRPr lang="it-IT" b="1" dirty="0">
              <a:solidFill>
                <a:schemeClr val="tx2"/>
              </a:solidFill>
            </a:endParaRPr>
          </a:p>
        </p:txBody>
      </p:sp>
      <p:sp>
        <p:nvSpPr>
          <p:cNvPr id="7" name="Ovale 6"/>
          <p:cNvSpPr/>
          <p:nvPr/>
        </p:nvSpPr>
        <p:spPr>
          <a:xfrm>
            <a:off x="840450" y="2987749"/>
            <a:ext cx="1163613" cy="1148316"/>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tella a 5 punte 3"/>
          <p:cNvSpPr>
            <a:spLocks noChangeAspect="1"/>
          </p:cNvSpPr>
          <p:nvPr/>
        </p:nvSpPr>
        <p:spPr>
          <a:xfrm>
            <a:off x="3037987" y="1635435"/>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Stella a 5 punte 16"/>
          <p:cNvSpPr>
            <a:spLocks noChangeAspect="1"/>
          </p:cNvSpPr>
          <p:nvPr/>
        </p:nvSpPr>
        <p:spPr>
          <a:xfrm>
            <a:off x="3175639" y="2067928"/>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Stella a 5 punte 17"/>
          <p:cNvSpPr>
            <a:spLocks noChangeAspect="1"/>
          </p:cNvSpPr>
          <p:nvPr/>
        </p:nvSpPr>
        <p:spPr>
          <a:xfrm>
            <a:off x="3323120" y="1977928"/>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Stella a 5 punte 18"/>
          <p:cNvSpPr>
            <a:spLocks noChangeAspect="1"/>
          </p:cNvSpPr>
          <p:nvPr/>
        </p:nvSpPr>
        <p:spPr>
          <a:xfrm>
            <a:off x="3411789" y="2182509"/>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Stella a 5 punte 19"/>
          <p:cNvSpPr>
            <a:spLocks noChangeAspect="1"/>
          </p:cNvSpPr>
          <p:nvPr/>
        </p:nvSpPr>
        <p:spPr>
          <a:xfrm>
            <a:off x="4724219" y="2567476"/>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Stella a 5 punte 20"/>
          <p:cNvSpPr>
            <a:spLocks noChangeAspect="1"/>
          </p:cNvSpPr>
          <p:nvPr/>
        </p:nvSpPr>
        <p:spPr>
          <a:xfrm>
            <a:off x="5838362" y="2487435"/>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Stella a 5 punte 21"/>
          <p:cNvSpPr>
            <a:spLocks noChangeAspect="1"/>
          </p:cNvSpPr>
          <p:nvPr/>
        </p:nvSpPr>
        <p:spPr>
          <a:xfrm>
            <a:off x="6683578" y="4992392"/>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7230362" y="709772"/>
            <a:ext cx="1562763" cy="969496"/>
          </a:xfrm>
          <a:prstGeom prst="rect">
            <a:avLst/>
          </a:prstGeom>
          <a:solidFill>
            <a:schemeClr val="tx2"/>
          </a:solidFill>
          <a:ln>
            <a:noFill/>
          </a:ln>
        </p:spPr>
        <p:txBody>
          <a:bodyPr wrap="square" rtlCol="0">
            <a:spAutoFit/>
          </a:bodyPr>
          <a:lstStyle>
            <a:defPPr>
              <a:defRPr lang="it-IT"/>
            </a:defPPr>
            <a:lvl1pPr>
              <a:defRPr sz="1200" b="1">
                <a:solidFill>
                  <a:schemeClr val="bg1"/>
                </a:solidFill>
              </a:defRPr>
            </a:lvl1pPr>
          </a:lstStyle>
          <a:p>
            <a:r>
              <a:rPr lang="it-IT" dirty="0" smtClean="0">
                <a:latin typeface="Tahoma" panose="020B0604030504040204" pitchFamily="34" charset="0"/>
                <a:ea typeface="Tahoma" panose="020B0604030504040204" pitchFamily="34" charset="0"/>
                <a:cs typeface="Tahoma" panose="020B0604030504040204" pitchFamily="34" charset="0"/>
              </a:rPr>
              <a:t>Analfabeti</a:t>
            </a:r>
            <a:endParaRPr lang="it-IT" dirty="0">
              <a:latin typeface="Tahoma" panose="020B0604030504040204" pitchFamily="34" charset="0"/>
              <a:ea typeface="Tahoma" panose="020B0604030504040204" pitchFamily="34" charset="0"/>
              <a:cs typeface="Tahoma" panose="020B0604030504040204" pitchFamily="34" charset="0"/>
            </a:endParaRPr>
          </a:p>
          <a:p>
            <a:endParaRPr lang="it-IT" dirty="0">
              <a:latin typeface="Tahoma" panose="020B0604030504040204" pitchFamily="34" charset="0"/>
              <a:ea typeface="Tahoma" panose="020B0604030504040204" pitchFamily="34" charset="0"/>
              <a:cs typeface="Tahoma" panose="020B0604030504040204" pitchFamily="34" charset="0"/>
            </a:endParaRPr>
          </a:p>
          <a:p>
            <a:r>
              <a:rPr lang="it-IT" dirty="0">
                <a:latin typeface="Tahoma" panose="020B0604030504040204" pitchFamily="34" charset="0"/>
                <a:ea typeface="Tahoma" panose="020B0604030504040204" pitchFamily="34" charset="0"/>
                <a:cs typeface="Tahoma" panose="020B0604030504040204" pitchFamily="34" charset="0"/>
              </a:rPr>
              <a:t>1951 </a:t>
            </a:r>
            <a:r>
              <a:rPr lang="it-IT" dirty="0" smtClean="0">
                <a:latin typeface="Tahoma" panose="020B0604030504040204" pitchFamily="34" charset="0"/>
                <a:ea typeface="Tahoma" panose="020B0604030504040204" pitchFamily="34" charset="0"/>
                <a:cs typeface="Tahoma" panose="020B0604030504040204" pitchFamily="34" charset="0"/>
              </a:rPr>
              <a:t>sono </a:t>
            </a:r>
            <a:r>
              <a:rPr lang="it-IT" dirty="0">
                <a:latin typeface="Tahoma" panose="020B0604030504040204" pitchFamily="34" charset="0"/>
                <a:ea typeface="Tahoma" panose="020B0604030504040204" pitchFamily="34" charset="0"/>
                <a:cs typeface="Tahoma" panose="020B0604030504040204" pitchFamily="34" charset="0"/>
              </a:rPr>
              <a:t>12,9</a:t>
            </a:r>
            <a:r>
              <a:rPr lang="it-IT" dirty="0" smtClean="0">
                <a:latin typeface="Tahoma" panose="020B0604030504040204" pitchFamily="34" charset="0"/>
                <a:ea typeface="Tahoma" panose="020B0604030504040204" pitchFamily="34" charset="0"/>
                <a:cs typeface="Tahoma" panose="020B0604030504040204" pitchFamily="34" charset="0"/>
              </a:rPr>
              <a:t>%</a:t>
            </a:r>
          </a:p>
          <a:p>
            <a:endParaRPr lang="it-IT" sz="900" dirty="0">
              <a:latin typeface="Tahoma" panose="020B0604030504040204" pitchFamily="34" charset="0"/>
              <a:ea typeface="Tahoma" panose="020B0604030504040204" pitchFamily="34" charset="0"/>
              <a:cs typeface="Tahoma" panose="020B0604030504040204" pitchFamily="34" charset="0"/>
            </a:endParaRPr>
          </a:p>
          <a:p>
            <a:r>
              <a:rPr lang="it-IT" dirty="0" smtClean="0">
                <a:latin typeface="Tahoma" panose="020B0604030504040204" pitchFamily="34" charset="0"/>
                <a:ea typeface="Tahoma" panose="020B0604030504040204" pitchFamily="34" charset="0"/>
                <a:cs typeface="Tahoma" panose="020B0604030504040204" pitchFamily="34" charset="0"/>
              </a:rPr>
              <a:t>2001</a:t>
            </a:r>
            <a:r>
              <a:rPr lang="it-IT" dirty="0">
                <a:latin typeface="Tahoma" panose="020B0604030504040204" pitchFamily="34" charset="0"/>
                <a:ea typeface="Tahoma" panose="020B0604030504040204" pitchFamily="34" charset="0"/>
                <a:cs typeface="Tahoma" panose="020B0604030504040204" pitchFamily="34" charset="0"/>
              </a:rPr>
              <a:t> sono </a:t>
            </a:r>
            <a:r>
              <a:rPr lang="it-IT" dirty="0" smtClean="0">
                <a:latin typeface="Tahoma" panose="020B0604030504040204" pitchFamily="34" charset="0"/>
                <a:ea typeface="Tahoma" panose="020B0604030504040204" pitchFamily="34" charset="0"/>
                <a:cs typeface="Tahoma" panose="020B0604030504040204" pitchFamily="34" charset="0"/>
              </a:rPr>
              <a:t>1,5</a:t>
            </a:r>
            <a:r>
              <a:rPr lang="it-IT" dirty="0">
                <a:latin typeface="Tahoma" panose="020B0604030504040204" pitchFamily="34" charset="0"/>
                <a:ea typeface="Tahoma" panose="020B0604030504040204" pitchFamily="34" charset="0"/>
                <a:cs typeface="Tahoma" panose="020B0604030504040204" pitchFamily="34" charset="0"/>
              </a:rPr>
              <a:t>%</a:t>
            </a:r>
          </a:p>
        </p:txBody>
      </p:sp>
      <p:sp>
        <p:nvSpPr>
          <p:cNvPr id="24" name="CasellaDiTesto 23"/>
          <p:cNvSpPr txBox="1"/>
          <p:nvPr/>
        </p:nvSpPr>
        <p:spPr>
          <a:xfrm>
            <a:off x="7230363" y="4888499"/>
            <a:ext cx="1562762" cy="969496"/>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t>Laurea</a:t>
            </a:r>
          </a:p>
          <a:p>
            <a:endParaRPr lang="it-IT" dirty="0"/>
          </a:p>
          <a:p>
            <a:r>
              <a:rPr lang="it-IT" dirty="0"/>
              <a:t>1951 sono </a:t>
            </a:r>
            <a:r>
              <a:rPr lang="it-IT" dirty="0" smtClean="0"/>
              <a:t>12,9%</a:t>
            </a:r>
          </a:p>
          <a:p>
            <a:endParaRPr lang="it-IT" sz="900" b="0" dirty="0"/>
          </a:p>
          <a:p>
            <a:r>
              <a:rPr lang="it-IT" dirty="0"/>
              <a:t>2001 sono </a:t>
            </a:r>
            <a:r>
              <a:rPr lang="it-IT" dirty="0" smtClean="0"/>
              <a:t>1,5</a:t>
            </a:r>
            <a:r>
              <a:rPr lang="it-IT" dirty="0"/>
              <a:t>%</a:t>
            </a:r>
          </a:p>
        </p:txBody>
      </p:sp>
      <p:sp>
        <p:nvSpPr>
          <p:cNvPr id="25" name="CasellaDiTesto 24"/>
          <p:cNvSpPr txBox="1"/>
          <p:nvPr/>
        </p:nvSpPr>
        <p:spPr>
          <a:xfrm>
            <a:off x="7230364" y="1741004"/>
            <a:ext cx="1562762" cy="969496"/>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smtClean="0"/>
              <a:t>Elementari</a:t>
            </a:r>
            <a:endParaRPr lang="it-IT" dirty="0"/>
          </a:p>
          <a:p>
            <a:endParaRPr lang="it-IT" dirty="0"/>
          </a:p>
          <a:p>
            <a:r>
              <a:rPr lang="it-IT" dirty="0"/>
              <a:t>1951 sono </a:t>
            </a:r>
            <a:r>
              <a:rPr lang="it-IT" dirty="0" smtClean="0"/>
              <a:t>59,0%</a:t>
            </a:r>
          </a:p>
          <a:p>
            <a:endParaRPr lang="it-IT" sz="900" dirty="0"/>
          </a:p>
          <a:p>
            <a:r>
              <a:rPr lang="it-IT" dirty="0"/>
              <a:t>2001 sono </a:t>
            </a:r>
            <a:r>
              <a:rPr lang="it-IT" dirty="0" smtClean="0"/>
              <a:t>25,9</a:t>
            </a:r>
            <a:r>
              <a:rPr lang="it-IT" dirty="0"/>
              <a:t>%</a:t>
            </a:r>
          </a:p>
        </p:txBody>
      </p:sp>
      <p:sp>
        <p:nvSpPr>
          <p:cNvPr id="26" name="CasellaDiTesto 25"/>
          <p:cNvSpPr txBox="1"/>
          <p:nvPr/>
        </p:nvSpPr>
        <p:spPr>
          <a:xfrm>
            <a:off x="7230364" y="2790905"/>
            <a:ext cx="1562762" cy="969496"/>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t>Medie</a:t>
            </a:r>
          </a:p>
          <a:p>
            <a:endParaRPr lang="it-IT" dirty="0"/>
          </a:p>
          <a:p>
            <a:r>
              <a:rPr lang="it-IT" dirty="0"/>
              <a:t>1951 sono </a:t>
            </a:r>
            <a:r>
              <a:rPr lang="it-IT" dirty="0" smtClean="0"/>
              <a:t>5,9%</a:t>
            </a:r>
          </a:p>
          <a:p>
            <a:endParaRPr lang="it-IT" sz="900" dirty="0"/>
          </a:p>
          <a:p>
            <a:r>
              <a:rPr lang="it-IT" dirty="0"/>
              <a:t>2001 sono </a:t>
            </a:r>
            <a:r>
              <a:rPr lang="it-IT" dirty="0" smtClean="0"/>
              <a:t>30,1</a:t>
            </a:r>
            <a:r>
              <a:rPr lang="it-IT" dirty="0"/>
              <a:t>%</a:t>
            </a:r>
          </a:p>
        </p:txBody>
      </p:sp>
      <p:sp>
        <p:nvSpPr>
          <p:cNvPr id="27" name="CasellaDiTesto 26"/>
          <p:cNvSpPr txBox="1"/>
          <p:nvPr/>
        </p:nvSpPr>
        <p:spPr>
          <a:xfrm>
            <a:off x="7230364" y="3838500"/>
            <a:ext cx="1562762" cy="969496"/>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t>Superiori</a:t>
            </a:r>
          </a:p>
          <a:p>
            <a:endParaRPr lang="it-IT" dirty="0"/>
          </a:p>
          <a:p>
            <a:r>
              <a:rPr lang="it-IT" dirty="0"/>
              <a:t>1951 sono </a:t>
            </a:r>
            <a:r>
              <a:rPr lang="it-IT" dirty="0" smtClean="0"/>
              <a:t>5,9%</a:t>
            </a:r>
          </a:p>
          <a:p>
            <a:endParaRPr lang="it-IT" sz="900" dirty="0"/>
          </a:p>
          <a:p>
            <a:r>
              <a:rPr lang="it-IT" dirty="0"/>
              <a:t>2001 sono </a:t>
            </a:r>
            <a:r>
              <a:rPr lang="it-IT" dirty="0" smtClean="0"/>
              <a:t>30,1</a:t>
            </a:r>
            <a:r>
              <a:rPr lang="it-IT" dirty="0"/>
              <a:t>%</a:t>
            </a:r>
          </a:p>
        </p:txBody>
      </p:sp>
      <p:sp>
        <p:nvSpPr>
          <p:cNvPr id="28" name="Ovale 27"/>
          <p:cNvSpPr/>
          <p:nvPr/>
        </p:nvSpPr>
        <p:spPr>
          <a:xfrm>
            <a:off x="6015700" y="2970021"/>
            <a:ext cx="1159540" cy="1148316"/>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6755865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100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76" y="1341927"/>
            <a:ext cx="6631289" cy="307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797918" y="-39522"/>
            <a:ext cx="7505423" cy="461665"/>
          </a:xfrm>
          <a:prstGeom prst="rect">
            <a:avLst/>
          </a:prstGeom>
          <a:noFill/>
        </p:spPr>
        <p:txBody>
          <a:bodyPr wrap="square" rtlCol="0">
            <a:spAutoFit/>
          </a:bodyPr>
          <a:lstStyle/>
          <a:p>
            <a:pPr algn="ctr"/>
            <a:r>
              <a:rPr lang="it-IT" sz="2400" b="1" dirty="0" smtClean="0">
                <a:solidFill>
                  <a:schemeClr val="bg1"/>
                </a:solidFill>
              </a:rPr>
              <a:t>Istruzione</a:t>
            </a:r>
            <a:endParaRPr lang="it-IT" sz="2400" b="1" dirty="0">
              <a:solidFill>
                <a:schemeClr val="bg1"/>
              </a:solidFill>
            </a:endParaRPr>
          </a:p>
        </p:txBody>
      </p:sp>
      <p:sp>
        <p:nvSpPr>
          <p:cNvPr id="2" name="Rettangolo 1"/>
          <p:cNvSpPr/>
          <p:nvPr/>
        </p:nvSpPr>
        <p:spPr>
          <a:xfrm>
            <a:off x="678426" y="574273"/>
            <a:ext cx="6614898" cy="584775"/>
          </a:xfrm>
          <a:prstGeom prst="rect">
            <a:avLst/>
          </a:prstGeom>
        </p:spPr>
        <p:txBody>
          <a:bodyPr wrap="square">
            <a:spAutoFit/>
          </a:bodyPr>
          <a:lstStyle/>
          <a:p>
            <a:r>
              <a:rPr lang="it-IT" sz="1600" b="1" dirty="0" smtClean="0">
                <a:solidFill>
                  <a:schemeClr val="tx1">
                    <a:lumMod val="75000"/>
                    <a:lumOff val="25000"/>
                  </a:schemeClr>
                </a:solidFill>
              </a:rPr>
              <a:t>Popolazione </a:t>
            </a:r>
            <a:r>
              <a:rPr lang="it-IT" sz="1600" b="1" dirty="0">
                <a:solidFill>
                  <a:schemeClr val="tx1">
                    <a:lumMod val="75000"/>
                    <a:lumOff val="25000"/>
                  </a:schemeClr>
                </a:solidFill>
              </a:rPr>
              <a:t>residente di  6 anni e più per livello di istruzione ai censimenti  - </a:t>
            </a:r>
            <a:r>
              <a:rPr lang="it-IT" sz="1600" b="1" dirty="0" smtClean="0">
                <a:solidFill>
                  <a:schemeClr val="tx1">
                    <a:lumMod val="75000"/>
                    <a:lumOff val="25000"/>
                  </a:schemeClr>
                </a:solidFill>
              </a:rPr>
              <a:t>1951- 2001</a:t>
            </a:r>
            <a:r>
              <a:rPr lang="it-IT" sz="1600" dirty="0" smtClean="0">
                <a:solidFill>
                  <a:schemeClr val="tx1">
                    <a:lumMod val="75000"/>
                    <a:lumOff val="25000"/>
                  </a:schemeClr>
                </a:solidFill>
              </a:rPr>
              <a:t> </a:t>
            </a:r>
            <a:r>
              <a:rPr lang="it-IT" sz="1600" dirty="0">
                <a:solidFill>
                  <a:schemeClr val="tx1">
                    <a:lumMod val="75000"/>
                    <a:lumOff val="25000"/>
                  </a:schemeClr>
                </a:solidFill>
              </a:rPr>
              <a:t>(composizioni percentuali) </a:t>
            </a:r>
          </a:p>
        </p:txBody>
      </p:sp>
      <p:sp>
        <p:nvSpPr>
          <p:cNvPr id="6" name="CasellaDiTesto 5"/>
          <p:cNvSpPr txBox="1"/>
          <p:nvPr/>
        </p:nvSpPr>
        <p:spPr>
          <a:xfrm>
            <a:off x="797919" y="4907801"/>
            <a:ext cx="6133823" cy="923330"/>
          </a:xfrm>
          <a:prstGeom prst="rect">
            <a:avLst/>
          </a:prstGeom>
          <a:noFill/>
        </p:spPr>
        <p:txBody>
          <a:bodyPr wrap="square" rtlCol="0">
            <a:spAutoFit/>
          </a:bodyPr>
          <a:lstStyle/>
          <a:p>
            <a:r>
              <a:rPr lang="it-IT" b="1" dirty="0">
                <a:solidFill>
                  <a:schemeClr val="tx2"/>
                </a:solidFill>
              </a:rPr>
              <a:t>N</a:t>
            </a:r>
            <a:r>
              <a:rPr lang="it-IT" b="1" dirty="0" smtClean="0">
                <a:solidFill>
                  <a:schemeClr val="tx2"/>
                </a:solidFill>
              </a:rPr>
              <a:t>ell’arco di sei censimenti il titolo di studio modale</a:t>
            </a:r>
          </a:p>
          <a:p>
            <a:r>
              <a:rPr lang="it-IT" b="1" dirty="0" smtClean="0">
                <a:solidFill>
                  <a:schemeClr val="tx2"/>
                </a:solidFill>
              </a:rPr>
              <a:t> è passato da licenza elementare a diploma di scuola media superiore.</a:t>
            </a:r>
            <a:endParaRPr lang="it-IT" b="1" dirty="0">
              <a:solidFill>
                <a:schemeClr val="tx2"/>
              </a:solidFill>
            </a:endParaRPr>
          </a:p>
        </p:txBody>
      </p:sp>
      <p:sp>
        <p:nvSpPr>
          <p:cNvPr id="7" name="Ovale 6"/>
          <p:cNvSpPr/>
          <p:nvPr/>
        </p:nvSpPr>
        <p:spPr>
          <a:xfrm>
            <a:off x="683908" y="2452914"/>
            <a:ext cx="1277624" cy="2133600"/>
          </a:xfrm>
          <a:prstGeom prst="ellipse">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p:cNvSpPr/>
          <p:nvPr/>
        </p:nvSpPr>
        <p:spPr>
          <a:xfrm>
            <a:off x="6015700" y="2737928"/>
            <a:ext cx="1277624" cy="1928415"/>
          </a:xfrm>
          <a:prstGeom prst="ellipse">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CasellaDiTesto 10"/>
          <p:cNvSpPr txBox="1"/>
          <p:nvPr/>
        </p:nvSpPr>
        <p:spPr>
          <a:xfrm>
            <a:off x="7317480" y="532941"/>
            <a:ext cx="1691489" cy="923330"/>
          </a:xfrm>
          <a:prstGeom prst="rect">
            <a:avLst/>
          </a:prstGeom>
          <a:noFill/>
          <a:ln>
            <a:solidFill>
              <a:schemeClr val="accent6">
                <a:lumMod val="50000"/>
              </a:schemeClr>
            </a:solidFill>
          </a:ln>
        </p:spPr>
        <p:txBody>
          <a:bodyPr wrap="none" rtlCol="0">
            <a:spAutoFit/>
          </a:bodyPr>
          <a:lstStyle/>
          <a:p>
            <a:r>
              <a:rPr lang="it-IT" b="1" dirty="0" smtClean="0">
                <a:solidFill>
                  <a:srgbClr val="7F142A"/>
                </a:solidFill>
              </a:rPr>
              <a:t>analfabeti</a:t>
            </a:r>
          </a:p>
          <a:p>
            <a:r>
              <a:rPr lang="it-IT" dirty="0" smtClean="0">
                <a:solidFill>
                  <a:srgbClr val="7F142A"/>
                </a:solidFill>
              </a:rPr>
              <a:t>1951 -&gt; 12,9%</a:t>
            </a:r>
          </a:p>
          <a:p>
            <a:r>
              <a:rPr lang="it-IT" dirty="0" smtClean="0">
                <a:solidFill>
                  <a:srgbClr val="7F142A"/>
                </a:solidFill>
              </a:rPr>
              <a:t>2011 -&gt;   1,1%</a:t>
            </a:r>
          </a:p>
        </p:txBody>
      </p:sp>
      <p:sp>
        <p:nvSpPr>
          <p:cNvPr id="13" name="CasellaDiTesto 12"/>
          <p:cNvSpPr txBox="1"/>
          <p:nvPr/>
        </p:nvSpPr>
        <p:spPr>
          <a:xfrm>
            <a:off x="7317480" y="4942918"/>
            <a:ext cx="1738489" cy="923330"/>
          </a:xfrm>
          <a:prstGeom prst="rect">
            <a:avLst/>
          </a:prstGeom>
          <a:noFill/>
          <a:ln>
            <a:solidFill>
              <a:schemeClr val="accent6">
                <a:lumMod val="50000"/>
              </a:schemeClr>
            </a:solidFill>
          </a:ln>
        </p:spPr>
        <p:txBody>
          <a:bodyPr wrap="none" rtlCol="0">
            <a:spAutoFit/>
          </a:bodyPr>
          <a:lstStyle/>
          <a:p>
            <a:r>
              <a:rPr lang="it-IT" b="1" dirty="0" smtClean="0">
                <a:solidFill>
                  <a:srgbClr val="7F142A"/>
                </a:solidFill>
              </a:rPr>
              <a:t>laurea</a:t>
            </a:r>
          </a:p>
          <a:p>
            <a:r>
              <a:rPr lang="it-IT" dirty="0" smtClean="0">
                <a:solidFill>
                  <a:srgbClr val="7F142A"/>
                </a:solidFill>
              </a:rPr>
              <a:t>1951 -&gt;   1,0%</a:t>
            </a:r>
          </a:p>
          <a:p>
            <a:r>
              <a:rPr lang="it-IT" dirty="0" smtClean="0">
                <a:solidFill>
                  <a:srgbClr val="7F142A"/>
                </a:solidFill>
              </a:rPr>
              <a:t>2011 -&gt; 10,8%</a:t>
            </a:r>
          </a:p>
        </p:txBody>
      </p:sp>
      <p:sp>
        <p:nvSpPr>
          <p:cNvPr id="14" name="CasellaDiTesto 13"/>
          <p:cNvSpPr txBox="1"/>
          <p:nvPr/>
        </p:nvSpPr>
        <p:spPr>
          <a:xfrm>
            <a:off x="7317480" y="1635435"/>
            <a:ext cx="1691489" cy="923330"/>
          </a:xfrm>
          <a:prstGeom prst="rect">
            <a:avLst/>
          </a:prstGeom>
          <a:noFill/>
          <a:ln>
            <a:solidFill>
              <a:schemeClr val="accent6">
                <a:lumMod val="50000"/>
              </a:schemeClr>
            </a:solidFill>
          </a:ln>
        </p:spPr>
        <p:txBody>
          <a:bodyPr wrap="square" rtlCol="0">
            <a:spAutoFit/>
          </a:bodyPr>
          <a:lstStyle/>
          <a:p>
            <a:r>
              <a:rPr lang="it-IT" b="1" dirty="0" smtClean="0">
                <a:solidFill>
                  <a:srgbClr val="7F142A"/>
                </a:solidFill>
              </a:rPr>
              <a:t>elementari</a:t>
            </a:r>
          </a:p>
          <a:p>
            <a:r>
              <a:rPr lang="it-IT" dirty="0" smtClean="0">
                <a:solidFill>
                  <a:srgbClr val="7F142A"/>
                </a:solidFill>
              </a:rPr>
              <a:t>1951 -&gt; 59,0%</a:t>
            </a:r>
          </a:p>
          <a:p>
            <a:r>
              <a:rPr lang="it-IT" dirty="0" smtClean="0">
                <a:solidFill>
                  <a:srgbClr val="7F142A"/>
                </a:solidFill>
              </a:rPr>
              <a:t>2011 -&gt; 20,1%</a:t>
            </a:r>
          </a:p>
        </p:txBody>
      </p:sp>
      <p:sp>
        <p:nvSpPr>
          <p:cNvPr id="15" name="CasellaDiTesto 14"/>
          <p:cNvSpPr txBox="1"/>
          <p:nvPr/>
        </p:nvSpPr>
        <p:spPr>
          <a:xfrm>
            <a:off x="7317480" y="2737929"/>
            <a:ext cx="1691489" cy="923330"/>
          </a:xfrm>
          <a:prstGeom prst="rect">
            <a:avLst/>
          </a:prstGeom>
          <a:noFill/>
          <a:ln>
            <a:solidFill>
              <a:schemeClr val="accent6">
                <a:lumMod val="50000"/>
              </a:schemeClr>
            </a:solidFill>
          </a:ln>
        </p:spPr>
        <p:txBody>
          <a:bodyPr wrap="square" rtlCol="0">
            <a:spAutoFit/>
          </a:bodyPr>
          <a:lstStyle/>
          <a:p>
            <a:r>
              <a:rPr lang="it-IT" b="1" dirty="0" smtClean="0">
                <a:solidFill>
                  <a:srgbClr val="7F142A"/>
                </a:solidFill>
              </a:rPr>
              <a:t>medie</a:t>
            </a:r>
          </a:p>
          <a:p>
            <a:r>
              <a:rPr lang="it-IT" dirty="0" smtClean="0">
                <a:solidFill>
                  <a:srgbClr val="7F142A"/>
                </a:solidFill>
              </a:rPr>
              <a:t>1951 -&gt;   5,9%</a:t>
            </a:r>
          </a:p>
          <a:p>
            <a:r>
              <a:rPr lang="it-IT" dirty="0" smtClean="0">
                <a:solidFill>
                  <a:srgbClr val="7F142A"/>
                </a:solidFill>
              </a:rPr>
              <a:t>2011 -&gt; 29,8%</a:t>
            </a:r>
          </a:p>
        </p:txBody>
      </p:sp>
      <p:sp>
        <p:nvSpPr>
          <p:cNvPr id="16" name="CasellaDiTesto 15"/>
          <p:cNvSpPr txBox="1"/>
          <p:nvPr/>
        </p:nvSpPr>
        <p:spPr>
          <a:xfrm>
            <a:off x="7317480" y="3840423"/>
            <a:ext cx="1691489" cy="923330"/>
          </a:xfrm>
          <a:prstGeom prst="rect">
            <a:avLst/>
          </a:prstGeom>
          <a:noFill/>
          <a:ln>
            <a:solidFill>
              <a:schemeClr val="accent6">
                <a:lumMod val="50000"/>
              </a:schemeClr>
            </a:solidFill>
          </a:ln>
        </p:spPr>
        <p:txBody>
          <a:bodyPr wrap="square" rtlCol="0">
            <a:spAutoFit/>
          </a:bodyPr>
          <a:lstStyle/>
          <a:p>
            <a:r>
              <a:rPr lang="it-IT" b="1" dirty="0" smtClean="0">
                <a:solidFill>
                  <a:srgbClr val="7F142A"/>
                </a:solidFill>
              </a:rPr>
              <a:t>superiori</a:t>
            </a:r>
          </a:p>
          <a:p>
            <a:r>
              <a:rPr lang="it-IT" dirty="0" smtClean="0">
                <a:solidFill>
                  <a:srgbClr val="7F142A"/>
                </a:solidFill>
              </a:rPr>
              <a:t>1951 -&gt; </a:t>
            </a:r>
            <a:r>
              <a:rPr lang="it-IT" dirty="0">
                <a:solidFill>
                  <a:srgbClr val="7F142A"/>
                </a:solidFill>
              </a:rPr>
              <a:t> </a:t>
            </a:r>
            <a:r>
              <a:rPr lang="it-IT" dirty="0" smtClean="0">
                <a:solidFill>
                  <a:srgbClr val="7F142A"/>
                </a:solidFill>
              </a:rPr>
              <a:t>3,3%</a:t>
            </a:r>
          </a:p>
          <a:p>
            <a:r>
              <a:rPr lang="it-IT" dirty="0" smtClean="0">
                <a:solidFill>
                  <a:srgbClr val="7F142A"/>
                </a:solidFill>
              </a:rPr>
              <a:t>2011 -&gt; 30,6%</a:t>
            </a:r>
          </a:p>
        </p:txBody>
      </p:sp>
      <p:sp>
        <p:nvSpPr>
          <p:cNvPr id="4" name="Stella a 5 punte 3"/>
          <p:cNvSpPr>
            <a:spLocks noChangeAspect="1"/>
          </p:cNvSpPr>
          <p:nvPr/>
        </p:nvSpPr>
        <p:spPr>
          <a:xfrm>
            <a:off x="3037987" y="1635435"/>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Stella a 5 punte 16"/>
          <p:cNvSpPr>
            <a:spLocks noChangeAspect="1"/>
          </p:cNvSpPr>
          <p:nvPr/>
        </p:nvSpPr>
        <p:spPr>
          <a:xfrm>
            <a:off x="3175639" y="2067928"/>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Stella a 5 punte 17"/>
          <p:cNvSpPr>
            <a:spLocks noChangeAspect="1"/>
          </p:cNvSpPr>
          <p:nvPr/>
        </p:nvSpPr>
        <p:spPr>
          <a:xfrm>
            <a:off x="3323120" y="1977928"/>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Stella a 5 punte 18"/>
          <p:cNvSpPr>
            <a:spLocks noChangeAspect="1"/>
          </p:cNvSpPr>
          <p:nvPr/>
        </p:nvSpPr>
        <p:spPr>
          <a:xfrm>
            <a:off x="3411789" y="2182509"/>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Stella a 5 punte 19"/>
          <p:cNvSpPr>
            <a:spLocks noChangeAspect="1"/>
          </p:cNvSpPr>
          <p:nvPr/>
        </p:nvSpPr>
        <p:spPr>
          <a:xfrm>
            <a:off x="4724219" y="2567476"/>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Stella a 5 punte 20"/>
          <p:cNvSpPr>
            <a:spLocks noChangeAspect="1"/>
          </p:cNvSpPr>
          <p:nvPr/>
        </p:nvSpPr>
        <p:spPr>
          <a:xfrm>
            <a:off x="5838362" y="2487435"/>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Stella a 5 punte 21"/>
          <p:cNvSpPr>
            <a:spLocks noChangeAspect="1"/>
          </p:cNvSpPr>
          <p:nvPr/>
        </p:nvSpPr>
        <p:spPr>
          <a:xfrm>
            <a:off x="6528150" y="4992392"/>
            <a:ext cx="177338" cy="180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506166" y="4952297"/>
            <a:ext cx="1659490"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defRPr>
            </a:lvl1pPr>
          </a:lstStyle>
          <a:p>
            <a:r>
              <a:rPr lang="it-IT" dirty="0" smtClean="0">
                <a:latin typeface="Tahoma" panose="020B0604030504040204" pitchFamily="34" charset="0"/>
                <a:ea typeface="Tahoma" panose="020B0604030504040204" pitchFamily="34" charset="0"/>
                <a:cs typeface="Tahoma" panose="020B0604030504040204" pitchFamily="34" charset="0"/>
              </a:rPr>
              <a:t>Analfabeti</a:t>
            </a:r>
            <a:endParaRPr lang="it-IT" dirty="0">
              <a:latin typeface="Tahoma" panose="020B0604030504040204" pitchFamily="34" charset="0"/>
              <a:ea typeface="Tahoma" panose="020B0604030504040204" pitchFamily="34" charset="0"/>
              <a:cs typeface="Tahoma" panose="020B0604030504040204" pitchFamily="34" charset="0"/>
            </a:endParaRPr>
          </a:p>
          <a:p>
            <a:endParaRPr lang="it-IT" dirty="0">
              <a:latin typeface="Tahoma" panose="020B0604030504040204" pitchFamily="34" charset="0"/>
              <a:ea typeface="Tahoma" panose="020B0604030504040204" pitchFamily="34" charset="0"/>
              <a:cs typeface="Tahoma" panose="020B0604030504040204" pitchFamily="34" charset="0"/>
            </a:endParaRPr>
          </a:p>
          <a:p>
            <a:r>
              <a:rPr lang="it-IT" dirty="0">
                <a:latin typeface="Tahoma" panose="020B0604030504040204" pitchFamily="34" charset="0"/>
                <a:ea typeface="Tahoma" panose="020B0604030504040204" pitchFamily="34" charset="0"/>
                <a:cs typeface="Tahoma" panose="020B0604030504040204" pitchFamily="34" charset="0"/>
              </a:rPr>
              <a:t>1951 </a:t>
            </a:r>
            <a:r>
              <a:rPr lang="it-IT" dirty="0" smtClean="0">
                <a:latin typeface="Tahoma" panose="020B0604030504040204" pitchFamily="34" charset="0"/>
                <a:ea typeface="Tahoma" panose="020B0604030504040204" pitchFamily="34" charset="0"/>
                <a:cs typeface="Tahoma" panose="020B0604030504040204" pitchFamily="34" charset="0"/>
              </a:rPr>
              <a:t>sono </a:t>
            </a:r>
            <a:r>
              <a:rPr lang="it-IT" dirty="0">
                <a:latin typeface="Tahoma" panose="020B0604030504040204" pitchFamily="34" charset="0"/>
                <a:ea typeface="Tahoma" panose="020B0604030504040204" pitchFamily="34" charset="0"/>
                <a:cs typeface="Tahoma" panose="020B0604030504040204" pitchFamily="34" charset="0"/>
              </a:rPr>
              <a:t>12,9</a:t>
            </a:r>
            <a:r>
              <a:rPr lang="it-IT" dirty="0" smtClean="0">
                <a:latin typeface="Tahoma" panose="020B0604030504040204" pitchFamily="34" charset="0"/>
                <a:ea typeface="Tahoma" panose="020B0604030504040204" pitchFamily="34" charset="0"/>
                <a:cs typeface="Tahoma" panose="020B0604030504040204" pitchFamily="34" charset="0"/>
              </a:rPr>
              <a:t>%</a:t>
            </a:r>
          </a:p>
          <a:p>
            <a:endParaRPr lang="it-IT" dirty="0">
              <a:latin typeface="Tahoma" panose="020B0604030504040204" pitchFamily="34" charset="0"/>
              <a:ea typeface="Tahoma" panose="020B0604030504040204" pitchFamily="34" charset="0"/>
              <a:cs typeface="Tahoma" panose="020B0604030504040204" pitchFamily="34" charset="0"/>
            </a:endParaRPr>
          </a:p>
          <a:p>
            <a:r>
              <a:rPr lang="it-IT" dirty="0" smtClean="0">
                <a:latin typeface="Tahoma" panose="020B0604030504040204" pitchFamily="34" charset="0"/>
                <a:ea typeface="Tahoma" panose="020B0604030504040204" pitchFamily="34" charset="0"/>
                <a:cs typeface="Tahoma" panose="020B0604030504040204" pitchFamily="34" charset="0"/>
              </a:rPr>
              <a:t>2001</a:t>
            </a:r>
            <a:r>
              <a:rPr lang="it-IT" dirty="0">
                <a:latin typeface="Tahoma" panose="020B0604030504040204" pitchFamily="34" charset="0"/>
                <a:ea typeface="Tahoma" panose="020B0604030504040204" pitchFamily="34" charset="0"/>
                <a:cs typeface="Tahoma" panose="020B0604030504040204" pitchFamily="34" charset="0"/>
              </a:rPr>
              <a:t> sono </a:t>
            </a:r>
            <a:r>
              <a:rPr lang="it-IT" dirty="0" smtClean="0">
                <a:latin typeface="Tahoma" panose="020B0604030504040204" pitchFamily="34" charset="0"/>
                <a:ea typeface="Tahoma" panose="020B0604030504040204" pitchFamily="34" charset="0"/>
                <a:cs typeface="Tahoma" panose="020B0604030504040204" pitchFamily="34" charset="0"/>
              </a:rPr>
              <a:t>1,5</a:t>
            </a:r>
            <a:r>
              <a:rPr lang="it-IT" dirty="0">
                <a:latin typeface="Tahoma" panose="020B0604030504040204" pitchFamily="34" charset="0"/>
                <a:ea typeface="Tahoma" panose="020B0604030504040204" pitchFamily="34" charset="0"/>
                <a:cs typeface="Tahoma" panose="020B0604030504040204" pitchFamily="34" charset="0"/>
              </a:rPr>
              <a:t>%</a:t>
            </a:r>
          </a:p>
        </p:txBody>
      </p:sp>
      <p:sp>
        <p:nvSpPr>
          <p:cNvPr id="24" name="CasellaDiTesto 23"/>
          <p:cNvSpPr txBox="1"/>
          <p:nvPr/>
        </p:nvSpPr>
        <p:spPr>
          <a:xfrm>
            <a:off x="7419308" y="4952297"/>
            <a:ext cx="1582484"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t>Laurea</a:t>
            </a:r>
          </a:p>
          <a:p>
            <a:endParaRPr lang="it-IT" dirty="0"/>
          </a:p>
          <a:p>
            <a:r>
              <a:rPr lang="it-IT" dirty="0"/>
              <a:t>1951 sono </a:t>
            </a:r>
            <a:r>
              <a:rPr lang="it-IT" dirty="0" smtClean="0"/>
              <a:t>12,9%</a:t>
            </a:r>
          </a:p>
          <a:p>
            <a:endParaRPr lang="it-IT" b="0" dirty="0"/>
          </a:p>
          <a:p>
            <a:r>
              <a:rPr lang="it-IT" dirty="0"/>
              <a:t>2001 sono </a:t>
            </a:r>
            <a:r>
              <a:rPr lang="it-IT" dirty="0" smtClean="0"/>
              <a:t>1,5</a:t>
            </a:r>
            <a:r>
              <a:rPr lang="it-IT" dirty="0"/>
              <a:t>%</a:t>
            </a:r>
          </a:p>
        </p:txBody>
      </p:sp>
      <p:sp>
        <p:nvSpPr>
          <p:cNvPr id="25" name="CasellaDiTesto 24"/>
          <p:cNvSpPr txBox="1"/>
          <p:nvPr/>
        </p:nvSpPr>
        <p:spPr>
          <a:xfrm>
            <a:off x="2221778" y="4952297"/>
            <a:ext cx="1691489"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smtClean="0"/>
              <a:t>Elementari</a:t>
            </a:r>
            <a:endParaRPr lang="it-IT" dirty="0"/>
          </a:p>
          <a:p>
            <a:endParaRPr lang="it-IT" dirty="0"/>
          </a:p>
          <a:p>
            <a:r>
              <a:rPr lang="it-IT" dirty="0"/>
              <a:t>1951 sono </a:t>
            </a:r>
            <a:r>
              <a:rPr lang="it-IT" dirty="0" smtClean="0"/>
              <a:t>59,0%</a:t>
            </a:r>
          </a:p>
          <a:p>
            <a:endParaRPr lang="it-IT" dirty="0"/>
          </a:p>
          <a:p>
            <a:r>
              <a:rPr lang="it-IT" dirty="0"/>
              <a:t>2001 sono </a:t>
            </a:r>
            <a:r>
              <a:rPr lang="it-IT" dirty="0" smtClean="0"/>
              <a:t>25,9</a:t>
            </a:r>
            <a:r>
              <a:rPr lang="it-IT" dirty="0"/>
              <a:t>%</a:t>
            </a:r>
          </a:p>
        </p:txBody>
      </p:sp>
      <p:sp>
        <p:nvSpPr>
          <p:cNvPr id="26" name="CasellaDiTesto 25"/>
          <p:cNvSpPr txBox="1"/>
          <p:nvPr/>
        </p:nvSpPr>
        <p:spPr>
          <a:xfrm>
            <a:off x="3963741" y="4952297"/>
            <a:ext cx="1691489"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t>Medie</a:t>
            </a:r>
          </a:p>
          <a:p>
            <a:endParaRPr lang="it-IT" dirty="0"/>
          </a:p>
          <a:p>
            <a:r>
              <a:rPr lang="it-IT" dirty="0"/>
              <a:t>1951 sono </a:t>
            </a:r>
            <a:r>
              <a:rPr lang="it-IT" dirty="0" smtClean="0"/>
              <a:t>5,9%</a:t>
            </a:r>
          </a:p>
          <a:p>
            <a:endParaRPr lang="it-IT" dirty="0"/>
          </a:p>
          <a:p>
            <a:r>
              <a:rPr lang="it-IT" dirty="0"/>
              <a:t>2001 sono </a:t>
            </a:r>
            <a:r>
              <a:rPr lang="it-IT" dirty="0" smtClean="0"/>
              <a:t>30,1</a:t>
            </a:r>
            <a:r>
              <a:rPr lang="it-IT" dirty="0"/>
              <a:t>%</a:t>
            </a:r>
          </a:p>
        </p:txBody>
      </p:sp>
      <p:sp>
        <p:nvSpPr>
          <p:cNvPr id="27" name="CasellaDiTesto 26"/>
          <p:cNvSpPr txBox="1"/>
          <p:nvPr/>
        </p:nvSpPr>
        <p:spPr>
          <a:xfrm>
            <a:off x="5710936" y="4952297"/>
            <a:ext cx="1691489"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t>Superiori</a:t>
            </a:r>
          </a:p>
          <a:p>
            <a:endParaRPr lang="it-IT" dirty="0"/>
          </a:p>
          <a:p>
            <a:r>
              <a:rPr lang="it-IT" dirty="0"/>
              <a:t>1951 sono </a:t>
            </a:r>
            <a:r>
              <a:rPr lang="it-IT" dirty="0" smtClean="0"/>
              <a:t>5,9%</a:t>
            </a:r>
          </a:p>
          <a:p>
            <a:endParaRPr lang="it-IT" dirty="0"/>
          </a:p>
          <a:p>
            <a:r>
              <a:rPr lang="it-IT" dirty="0"/>
              <a:t>2001 sono </a:t>
            </a:r>
            <a:r>
              <a:rPr lang="it-IT" dirty="0" smtClean="0"/>
              <a:t>30,1</a:t>
            </a:r>
            <a:r>
              <a:rPr lang="it-IT" dirty="0"/>
              <a:t>%</a:t>
            </a:r>
          </a:p>
        </p:txBody>
      </p:sp>
    </p:spTree>
    <p:extLst>
      <p:ext uri="{BB962C8B-B14F-4D97-AF65-F5344CB8AC3E}">
        <p14:creationId xmlns:p14="http://schemas.microsoft.com/office/powerpoint/2010/main" val="24676527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004888"/>
            <a:ext cx="7278687"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ttore 1 4"/>
          <p:cNvCxnSpPr/>
          <p:nvPr/>
        </p:nvCxnSpPr>
        <p:spPr>
          <a:xfrm>
            <a:off x="7997367" y="3299644"/>
            <a:ext cx="0" cy="1905769"/>
          </a:xfrm>
          <a:prstGeom prst="line">
            <a:avLst/>
          </a:prstGeom>
          <a:ln w="12700">
            <a:solidFill>
              <a:schemeClr val="accent3">
                <a:lumMod val="50000"/>
              </a:schemeClr>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7423960" y="5205413"/>
            <a:ext cx="1153043" cy="400110"/>
          </a:xfrm>
          <a:prstGeom prst="rect">
            <a:avLst/>
          </a:prstGeom>
          <a:noFill/>
          <a:ln>
            <a:solidFill>
              <a:schemeClr val="accent3">
                <a:lumMod val="75000"/>
              </a:schemeClr>
            </a:solidFill>
          </a:ln>
        </p:spPr>
        <p:txBody>
          <a:bodyPr wrap="square" rtlCol="0">
            <a:spAutoFit/>
          </a:bodyPr>
          <a:lstStyle/>
          <a:p>
            <a:pPr algn="ctr"/>
            <a:r>
              <a:rPr lang="it-IT" sz="1000" b="1" dirty="0" smtClean="0"/>
              <a:t>L.107/2015 [divorzio breve]</a:t>
            </a:r>
            <a:endParaRPr lang="it-IT" sz="1000" b="1" dirty="0"/>
          </a:p>
        </p:txBody>
      </p:sp>
      <p:cxnSp>
        <p:nvCxnSpPr>
          <p:cNvPr id="7" name="Connettore 1 6"/>
          <p:cNvCxnSpPr/>
          <p:nvPr/>
        </p:nvCxnSpPr>
        <p:spPr>
          <a:xfrm>
            <a:off x="6085957" y="4495800"/>
            <a:ext cx="0" cy="709613"/>
          </a:xfrm>
          <a:prstGeom prst="line">
            <a:avLst/>
          </a:prstGeom>
          <a:ln w="12700">
            <a:solidFill>
              <a:schemeClr val="accent3">
                <a:lumMod val="75000"/>
              </a:schemeClr>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5610225" y="5205413"/>
            <a:ext cx="951981" cy="400110"/>
          </a:xfrm>
          <a:prstGeom prst="rect">
            <a:avLst/>
          </a:prstGeom>
          <a:noFill/>
          <a:ln>
            <a:solidFill>
              <a:schemeClr val="accent3">
                <a:lumMod val="75000"/>
              </a:schemeClr>
            </a:solidFill>
          </a:ln>
        </p:spPr>
        <p:txBody>
          <a:bodyPr wrap="square" rtlCol="0">
            <a:spAutoFit/>
          </a:bodyPr>
          <a:lstStyle/>
          <a:p>
            <a:pPr algn="ctr"/>
            <a:r>
              <a:rPr lang="it-IT" sz="1000" b="1" dirty="0" smtClean="0"/>
              <a:t>L. 898/1970 [divorzio]</a:t>
            </a:r>
            <a:endParaRPr lang="it-IT" sz="1000" b="1" dirty="0"/>
          </a:p>
        </p:txBody>
      </p:sp>
      <p:sp>
        <p:nvSpPr>
          <p:cNvPr id="9" name="Rettangolo arrotondato 8"/>
          <p:cNvSpPr/>
          <p:nvPr/>
        </p:nvSpPr>
        <p:spPr>
          <a:xfrm>
            <a:off x="6085956" y="1390650"/>
            <a:ext cx="952500" cy="4000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800" dirty="0" smtClean="0">
                <a:solidFill>
                  <a:schemeClr val="tx1"/>
                </a:solidFill>
              </a:rPr>
              <a:t>[2014] </a:t>
            </a:r>
            <a:r>
              <a:rPr lang="it-IT" sz="800" b="1" dirty="0" smtClean="0">
                <a:solidFill>
                  <a:schemeClr val="tx1"/>
                </a:solidFill>
              </a:rPr>
              <a:t>86,1 </a:t>
            </a:r>
            <a:r>
              <a:rPr lang="it-IT" sz="800" dirty="0" smtClean="0">
                <a:solidFill>
                  <a:schemeClr val="tx1"/>
                </a:solidFill>
              </a:rPr>
              <a:t>ogni 100,000 abitanti</a:t>
            </a:r>
            <a:endParaRPr lang="it-IT" sz="800" dirty="0">
              <a:solidFill>
                <a:schemeClr val="tx1"/>
              </a:solidFill>
            </a:endParaRPr>
          </a:p>
        </p:txBody>
      </p:sp>
      <p:sp>
        <p:nvSpPr>
          <p:cNvPr id="11" name="Rettangolo arrotondato 10"/>
          <p:cNvSpPr/>
          <p:nvPr/>
        </p:nvSpPr>
        <p:spPr>
          <a:xfrm>
            <a:off x="7076557" y="1197769"/>
            <a:ext cx="1500446" cy="7858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solidFill>
                  <a:schemeClr val="tx1"/>
                </a:solidFill>
              </a:rPr>
              <a:t>[2015] </a:t>
            </a:r>
            <a:r>
              <a:rPr lang="it-IT" sz="1400" b="1" dirty="0" smtClean="0">
                <a:solidFill>
                  <a:schemeClr val="tx1"/>
                </a:solidFill>
              </a:rPr>
              <a:t>135,6 </a:t>
            </a:r>
            <a:r>
              <a:rPr lang="it-IT" sz="1400" dirty="0" smtClean="0">
                <a:solidFill>
                  <a:schemeClr val="tx1"/>
                </a:solidFill>
              </a:rPr>
              <a:t>ogni 100,000 abitanti</a:t>
            </a:r>
            <a:endParaRPr lang="it-IT" sz="1400" dirty="0">
              <a:solidFill>
                <a:schemeClr val="tx1"/>
              </a:solidFill>
            </a:endParaRPr>
          </a:p>
        </p:txBody>
      </p:sp>
      <p:cxnSp>
        <p:nvCxnSpPr>
          <p:cNvPr id="13" name="Connettore 1 12"/>
          <p:cNvCxnSpPr/>
          <p:nvPr/>
        </p:nvCxnSpPr>
        <p:spPr>
          <a:xfrm>
            <a:off x="3790967" y="4038600"/>
            <a:ext cx="0" cy="1119158"/>
          </a:xfrm>
          <a:prstGeom prst="line">
            <a:avLst/>
          </a:prstGeom>
          <a:ln w="12700">
            <a:solidFill>
              <a:schemeClr val="tx2"/>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3404945" y="5157758"/>
            <a:ext cx="824155" cy="246221"/>
          </a:xfrm>
          <a:prstGeom prst="rect">
            <a:avLst/>
          </a:prstGeom>
          <a:noFill/>
          <a:ln>
            <a:solidFill>
              <a:schemeClr val="tx2"/>
            </a:solidFill>
          </a:ln>
        </p:spPr>
        <p:txBody>
          <a:bodyPr wrap="square" rtlCol="0">
            <a:spAutoFit/>
          </a:bodyPr>
          <a:lstStyle/>
          <a:p>
            <a:pPr algn="ctr"/>
            <a:r>
              <a:rPr lang="it-IT" sz="1000" b="1" dirty="0" smtClean="0"/>
              <a:t>I guerra</a:t>
            </a:r>
            <a:endParaRPr lang="it-IT" sz="1000" b="1" dirty="0"/>
          </a:p>
        </p:txBody>
      </p:sp>
      <p:cxnSp>
        <p:nvCxnSpPr>
          <p:cNvPr id="15" name="Connettore 1 14"/>
          <p:cNvCxnSpPr/>
          <p:nvPr/>
        </p:nvCxnSpPr>
        <p:spPr>
          <a:xfrm>
            <a:off x="4933967" y="3277389"/>
            <a:ext cx="0" cy="1905769"/>
          </a:xfrm>
          <a:prstGeom prst="line">
            <a:avLst/>
          </a:prstGeom>
          <a:ln w="12700">
            <a:solidFill>
              <a:schemeClr val="tx2"/>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4547945" y="5183158"/>
            <a:ext cx="824155" cy="246221"/>
          </a:xfrm>
          <a:prstGeom prst="rect">
            <a:avLst/>
          </a:prstGeom>
          <a:noFill/>
          <a:ln>
            <a:solidFill>
              <a:schemeClr val="tx2"/>
            </a:solidFill>
          </a:ln>
        </p:spPr>
        <p:txBody>
          <a:bodyPr wrap="square" rtlCol="0">
            <a:spAutoFit/>
          </a:bodyPr>
          <a:lstStyle/>
          <a:p>
            <a:pPr algn="ctr"/>
            <a:r>
              <a:rPr lang="it-IT" sz="1000" b="1" dirty="0" smtClean="0"/>
              <a:t>II guerra</a:t>
            </a:r>
            <a:endParaRPr lang="it-IT" sz="1000" b="1" dirty="0"/>
          </a:p>
        </p:txBody>
      </p:sp>
      <p:cxnSp>
        <p:nvCxnSpPr>
          <p:cNvPr id="21" name="Connettore 2 20"/>
          <p:cNvCxnSpPr/>
          <p:nvPr/>
        </p:nvCxnSpPr>
        <p:spPr>
          <a:xfrm>
            <a:off x="6324600" y="2114550"/>
            <a:ext cx="1781175" cy="116205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23" name="Rettangolo arrotondato 22"/>
          <p:cNvSpPr/>
          <p:nvPr/>
        </p:nvSpPr>
        <p:spPr>
          <a:xfrm rot="1945539">
            <a:off x="6328658" y="2324309"/>
            <a:ext cx="1977767" cy="33337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smtClean="0">
                <a:solidFill>
                  <a:schemeClr val="tx1"/>
                </a:solidFill>
              </a:rPr>
              <a:t>Declino del matrimonio</a:t>
            </a:r>
            <a:endParaRPr lang="it-IT" sz="1100" dirty="0">
              <a:solidFill>
                <a:schemeClr val="tx1"/>
              </a:solidFill>
            </a:endParaRPr>
          </a:p>
        </p:txBody>
      </p:sp>
      <p:sp>
        <p:nvSpPr>
          <p:cNvPr id="29" name="CasellaDiTesto 28"/>
          <p:cNvSpPr txBox="1"/>
          <p:nvPr/>
        </p:nvSpPr>
        <p:spPr>
          <a:xfrm>
            <a:off x="548374" y="-14259"/>
            <a:ext cx="8235882" cy="400110"/>
          </a:xfrm>
          <a:prstGeom prst="rect">
            <a:avLst/>
          </a:prstGeom>
          <a:noFill/>
        </p:spPr>
        <p:txBody>
          <a:bodyPr wrap="square" rtlCol="0">
            <a:spAutoFit/>
          </a:bodyPr>
          <a:lstStyle/>
          <a:p>
            <a:pPr algn="ctr">
              <a:spcAft>
                <a:spcPts val="2400"/>
              </a:spcAft>
              <a:buClr>
                <a:srgbClr val="C00000"/>
              </a:buClr>
            </a:pPr>
            <a:r>
              <a:rPr lang="en-US" sz="2000" b="1" dirty="0" err="1" smtClean="0">
                <a:solidFill>
                  <a:schemeClr val="bg1"/>
                </a:solidFill>
              </a:rPr>
              <a:t>Unirsi</a:t>
            </a:r>
            <a:r>
              <a:rPr lang="en-US" sz="2000" b="1" dirty="0" smtClean="0">
                <a:solidFill>
                  <a:schemeClr val="bg1"/>
                </a:solidFill>
              </a:rPr>
              <a:t> e </a:t>
            </a:r>
            <a:r>
              <a:rPr lang="en-US" sz="2000" b="1" dirty="0" err="1" smtClean="0">
                <a:solidFill>
                  <a:schemeClr val="bg1"/>
                </a:solidFill>
              </a:rPr>
              <a:t>dividersi</a:t>
            </a:r>
            <a:endParaRPr lang="en-US" sz="2000" b="1" dirty="0" smtClean="0">
              <a:solidFill>
                <a:schemeClr val="bg1"/>
              </a:solidFill>
            </a:endParaRPr>
          </a:p>
        </p:txBody>
      </p:sp>
      <p:sp>
        <p:nvSpPr>
          <p:cNvPr id="17" name="CasellaDiTesto 16"/>
          <p:cNvSpPr txBox="1"/>
          <p:nvPr/>
        </p:nvSpPr>
        <p:spPr>
          <a:xfrm>
            <a:off x="797719" y="622399"/>
            <a:ext cx="7262415" cy="307777"/>
          </a:xfrm>
          <a:prstGeom prst="rect">
            <a:avLst/>
          </a:prstGeom>
          <a:noFill/>
          <a:ln>
            <a:solidFill>
              <a:schemeClr val="bg1"/>
            </a:solidFill>
          </a:ln>
        </p:spPr>
        <p:txBody>
          <a:bodyPr wrap="square" rtlCol="0">
            <a:spAutoFit/>
          </a:bodyPr>
          <a:lstStyle/>
          <a:p>
            <a:pPr algn="ctr"/>
            <a:r>
              <a:rPr lang="it-IT" sz="1400" b="1" dirty="0" smtClean="0"/>
              <a:t>Matrimoni, separazioni e divorzi. Valori assoluti. Anni 1862-2015</a:t>
            </a:r>
          </a:p>
        </p:txBody>
      </p:sp>
    </p:spTree>
    <p:extLst>
      <p:ext uri="{BB962C8B-B14F-4D97-AF65-F5344CB8AC3E}">
        <p14:creationId xmlns:p14="http://schemas.microsoft.com/office/powerpoint/2010/main" val="3868943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33413"/>
            <a:ext cx="902335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uppo 12"/>
          <p:cNvGrpSpPr/>
          <p:nvPr/>
        </p:nvGrpSpPr>
        <p:grpSpPr>
          <a:xfrm>
            <a:off x="759817" y="1398689"/>
            <a:ext cx="7262415" cy="4331783"/>
            <a:chOff x="1412875" y="933451"/>
            <a:chExt cx="6795619" cy="4662488"/>
          </a:xfrm>
        </p:grpSpPr>
        <p:graphicFrame>
          <p:nvGraphicFramePr>
            <p:cNvPr id="4" name="Diagramma 3"/>
            <p:cNvGraphicFramePr/>
            <p:nvPr>
              <p:extLst>
                <p:ext uri="{D42A27DB-BD31-4B8C-83A1-F6EECF244321}">
                  <p14:modId xmlns:p14="http://schemas.microsoft.com/office/powerpoint/2010/main" val="182827467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875" y="933451"/>
              <a:ext cx="6795619"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arrotondato 4"/>
            <p:cNvSpPr/>
            <p:nvPr/>
          </p:nvSpPr>
          <p:spPr>
            <a:xfrm>
              <a:off x="1880790" y="1043781"/>
              <a:ext cx="552450" cy="420687"/>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700" b="1" dirty="0" smtClean="0"/>
                <a:t>79,4</a:t>
              </a:r>
              <a:endParaRPr lang="it-IT" sz="700" b="1" dirty="0"/>
            </a:p>
          </p:txBody>
        </p:sp>
        <p:sp>
          <p:nvSpPr>
            <p:cNvPr id="15" name="Rettangolo arrotondato 14"/>
            <p:cNvSpPr/>
            <p:nvPr/>
          </p:nvSpPr>
          <p:spPr>
            <a:xfrm>
              <a:off x="1880790" y="1464468"/>
              <a:ext cx="552450" cy="42068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700" b="1" dirty="0" smtClean="0"/>
                <a:t>61,0</a:t>
              </a:r>
              <a:endParaRPr lang="it-IT" sz="700" b="1" dirty="0"/>
            </a:p>
          </p:txBody>
        </p:sp>
        <p:sp>
          <p:nvSpPr>
            <p:cNvPr id="16" name="Rettangolo arrotondato 15"/>
            <p:cNvSpPr/>
            <p:nvPr/>
          </p:nvSpPr>
          <p:spPr>
            <a:xfrm>
              <a:off x="4571206" y="2834481"/>
              <a:ext cx="552450" cy="420687"/>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700" b="1" dirty="0" smtClean="0"/>
                <a:t>35,6</a:t>
              </a:r>
              <a:endParaRPr lang="it-IT" sz="700" b="1" dirty="0"/>
            </a:p>
          </p:txBody>
        </p:sp>
        <p:sp>
          <p:nvSpPr>
            <p:cNvPr id="17" name="Rettangolo arrotondato 16"/>
            <p:cNvSpPr/>
            <p:nvPr/>
          </p:nvSpPr>
          <p:spPr>
            <a:xfrm>
              <a:off x="4571206" y="3255168"/>
              <a:ext cx="552450" cy="42068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700" b="1" dirty="0" smtClean="0"/>
                <a:t>25,6</a:t>
              </a:r>
              <a:endParaRPr lang="it-IT" sz="700" b="1" dirty="0"/>
            </a:p>
          </p:txBody>
        </p:sp>
        <p:sp>
          <p:nvSpPr>
            <p:cNvPr id="18" name="Rettangolo arrotondato 17"/>
            <p:cNvSpPr/>
            <p:nvPr/>
          </p:nvSpPr>
          <p:spPr>
            <a:xfrm>
              <a:off x="7177088" y="4253706"/>
              <a:ext cx="552450" cy="420687"/>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700" b="1" dirty="0" smtClean="0"/>
                <a:t>0,3</a:t>
              </a:r>
              <a:endParaRPr lang="it-IT" sz="700" b="1" dirty="0"/>
            </a:p>
          </p:txBody>
        </p:sp>
        <p:sp>
          <p:nvSpPr>
            <p:cNvPr id="19" name="Rettangolo arrotondato 18"/>
            <p:cNvSpPr/>
            <p:nvPr/>
          </p:nvSpPr>
          <p:spPr>
            <a:xfrm>
              <a:off x="7177088" y="4674393"/>
              <a:ext cx="552450" cy="42068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700" b="1" dirty="0" smtClean="0"/>
                <a:t>0,3</a:t>
              </a:r>
              <a:endParaRPr lang="it-IT" sz="700" b="1" dirty="0"/>
            </a:p>
          </p:txBody>
        </p:sp>
      </p:grpSp>
      <p:sp>
        <p:nvSpPr>
          <p:cNvPr id="24" name="CasellaDiTesto 23"/>
          <p:cNvSpPr txBox="1"/>
          <p:nvPr/>
        </p:nvSpPr>
        <p:spPr>
          <a:xfrm>
            <a:off x="548374" y="-14259"/>
            <a:ext cx="8235882" cy="400110"/>
          </a:xfrm>
          <a:prstGeom prst="rect">
            <a:avLst/>
          </a:prstGeom>
          <a:noFill/>
        </p:spPr>
        <p:txBody>
          <a:bodyPr wrap="square" rtlCol="0">
            <a:spAutoFit/>
          </a:bodyPr>
          <a:lstStyle/>
          <a:p>
            <a:pPr algn="ctr">
              <a:spcAft>
                <a:spcPts val="2400"/>
              </a:spcAft>
              <a:buClr>
                <a:srgbClr val="C00000"/>
              </a:buClr>
            </a:pPr>
            <a:r>
              <a:rPr lang="it-IT" sz="2000" b="1" dirty="0" smtClean="0">
                <a:solidFill>
                  <a:schemeClr val="bg1"/>
                </a:solidFill>
              </a:rPr>
              <a:t>Fenomeni incrociati: analfabetismo e matrimonio</a:t>
            </a:r>
          </a:p>
        </p:txBody>
      </p:sp>
      <p:sp>
        <p:nvSpPr>
          <p:cNvPr id="27" name="CasellaDiTesto 26"/>
          <p:cNvSpPr txBox="1"/>
          <p:nvPr/>
        </p:nvSpPr>
        <p:spPr>
          <a:xfrm>
            <a:off x="759817" y="776288"/>
            <a:ext cx="7262415" cy="307777"/>
          </a:xfrm>
          <a:prstGeom prst="rect">
            <a:avLst/>
          </a:prstGeom>
          <a:noFill/>
          <a:ln>
            <a:solidFill>
              <a:schemeClr val="bg1"/>
            </a:solidFill>
          </a:ln>
        </p:spPr>
        <p:txBody>
          <a:bodyPr wrap="square" rtlCol="0">
            <a:spAutoFit/>
          </a:bodyPr>
          <a:lstStyle/>
          <a:p>
            <a:pPr algn="ctr"/>
            <a:r>
              <a:rPr lang="it-IT" sz="1400" b="1" dirty="0" smtClean="0">
                <a:solidFill>
                  <a:schemeClr val="bg1"/>
                </a:solidFill>
              </a:rPr>
              <a:t>Sposi che non sottoscrissero l’atto di matrimonio</a:t>
            </a:r>
          </a:p>
        </p:txBody>
      </p:sp>
      <p:sp>
        <p:nvSpPr>
          <p:cNvPr id="28" name="CasellaDiTesto 27"/>
          <p:cNvSpPr txBox="1"/>
          <p:nvPr/>
        </p:nvSpPr>
        <p:spPr>
          <a:xfrm>
            <a:off x="759816" y="5778097"/>
            <a:ext cx="7262415" cy="261610"/>
          </a:xfrm>
          <a:prstGeom prst="rect">
            <a:avLst/>
          </a:prstGeom>
          <a:noFill/>
          <a:ln>
            <a:solidFill>
              <a:schemeClr val="bg1"/>
            </a:solidFill>
          </a:ln>
        </p:spPr>
        <p:txBody>
          <a:bodyPr wrap="square" rtlCol="0">
            <a:spAutoFit/>
          </a:bodyPr>
          <a:lstStyle/>
          <a:p>
            <a:r>
              <a:rPr lang="it-IT" sz="1100" b="1" dirty="0" smtClean="0">
                <a:solidFill>
                  <a:schemeClr val="bg1"/>
                </a:solidFill>
              </a:rPr>
              <a:t>Istat, Serie Storiche 1865 - 1965</a:t>
            </a:r>
          </a:p>
        </p:txBody>
      </p:sp>
      <p:sp>
        <p:nvSpPr>
          <p:cNvPr id="30" name="CasellaDiTesto 29"/>
          <p:cNvSpPr txBox="1"/>
          <p:nvPr/>
        </p:nvSpPr>
        <p:spPr>
          <a:xfrm>
            <a:off x="3943350" y="1610901"/>
            <a:ext cx="3867150" cy="738664"/>
          </a:xfrm>
          <a:prstGeom prst="rect">
            <a:avLst/>
          </a:prstGeom>
          <a:solidFill>
            <a:schemeClr val="bg2"/>
          </a:solidFill>
          <a:ln>
            <a:solidFill>
              <a:schemeClr val="bg1"/>
            </a:solidFill>
          </a:ln>
        </p:spPr>
        <p:txBody>
          <a:bodyPr wrap="square" rtlCol="0">
            <a:spAutoFit/>
          </a:bodyPr>
          <a:lstStyle/>
          <a:p>
            <a:pPr marL="285750" indent="-285750" algn="just">
              <a:buFont typeface="Wingdings" panose="05000000000000000000" pitchFamily="2" charset="2"/>
              <a:buChar char="v"/>
            </a:pPr>
            <a:r>
              <a:rPr lang="it-IT" sz="1400" b="1" dirty="0" smtClean="0"/>
              <a:t>L'Italia ha impiegato un secolo e mezzo </a:t>
            </a:r>
          </a:p>
          <a:p>
            <a:pPr algn="just"/>
            <a:r>
              <a:rPr lang="it-IT" sz="1400" b="1" dirty="0" smtClean="0"/>
              <a:t>(e due guerre) per sconfiggere l’analfabetismo </a:t>
            </a:r>
          </a:p>
        </p:txBody>
      </p:sp>
      <p:sp>
        <p:nvSpPr>
          <p:cNvPr id="31" name="CasellaDiTesto 30"/>
          <p:cNvSpPr txBox="1"/>
          <p:nvPr/>
        </p:nvSpPr>
        <p:spPr>
          <a:xfrm>
            <a:off x="5257800" y="2527882"/>
            <a:ext cx="2552700" cy="523220"/>
          </a:xfrm>
          <a:prstGeom prst="rect">
            <a:avLst/>
          </a:prstGeom>
          <a:solidFill>
            <a:schemeClr val="bg2"/>
          </a:solidFill>
          <a:ln>
            <a:solidFill>
              <a:schemeClr val="bg1"/>
            </a:solidFill>
          </a:ln>
        </p:spPr>
        <p:txBody>
          <a:bodyPr wrap="square" rtlCol="0">
            <a:spAutoFit/>
          </a:bodyPr>
          <a:lstStyle/>
          <a:p>
            <a:pPr marL="285750" indent="-285750" algn="just">
              <a:buFont typeface="Wingdings" panose="05000000000000000000" pitchFamily="2" charset="2"/>
              <a:buChar char="v"/>
            </a:pPr>
            <a:r>
              <a:rPr lang="it-IT" sz="1400" b="1" dirty="0" smtClean="0"/>
              <a:t>Il divario di genere si è annullato</a:t>
            </a:r>
          </a:p>
        </p:txBody>
      </p:sp>
      <p:sp>
        <p:nvSpPr>
          <p:cNvPr id="32" name="CasellaDiTesto 31"/>
          <p:cNvSpPr txBox="1"/>
          <p:nvPr/>
        </p:nvSpPr>
        <p:spPr>
          <a:xfrm>
            <a:off x="5705475" y="3248148"/>
            <a:ext cx="2133600" cy="738664"/>
          </a:xfrm>
          <a:prstGeom prst="rect">
            <a:avLst/>
          </a:prstGeom>
          <a:solidFill>
            <a:schemeClr val="bg2"/>
          </a:solidFill>
          <a:ln>
            <a:solidFill>
              <a:schemeClr val="bg1"/>
            </a:solidFill>
          </a:ln>
        </p:spPr>
        <p:txBody>
          <a:bodyPr wrap="square" rtlCol="0">
            <a:spAutoFit/>
          </a:bodyPr>
          <a:lstStyle/>
          <a:p>
            <a:pPr marL="285750" indent="-285750" algn="just">
              <a:buFont typeface="Wingdings" panose="05000000000000000000" pitchFamily="2" charset="2"/>
              <a:buChar char="v"/>
            </a:pPr>
            <a:r>
              <a:rPr lang="it-IT" sz="1400" b="1" dirty="0" smtClean="0"/>
              <a:t>Sfida: misurare l’analfabetismo di ritorno (digitale)</a:t>
            </a:r>
          </a:p>
        </p:txBody>
      </p:sp>
    </p:spTree>
    <p:extLst>
      <p:ext uri="{BB962C8B-B14F-4D97-AF65-F5344CB8AC3E}">
        <p14:creationId xmlns:p14="http://schemas.microsoft.com/office/powerpoint/2010/main" val="1430450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187635932"/>
              </p:ext>
            </p:extLst>
          </p:nvPr>
        </p:nvGraphicFramePr>
        <p:xfrm>
          <a:off x="0" y="461919"/>
          <a:ext cx="8784256" cy="573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548374" y="-31372"/>
            <a:ext cx="8235882" cy="400110"/>
          </a:xfrm>
          <a:prstGeom prst="rect">
            <a:avLst/>
          </a:prstGeom>
          <a:noFill/>
        </p:spPr>
        <p:txBody>
          <a:bodyPr wrap="square" rtlCol="0">
            <a:spAutoFit/>
          </a:bodyPr>
          <a:lstStyle/>
          <a:p>
            <a:pPr algn="ctr">
              <a:spcAft>
                <a:spcPts val="2400"/>
              </a:spcAft>
              <a:buClr>
                <a:srgbClr val="C00000"/>
              </a:buClr>
            </a:pPr>
            <a:r>
              <a:rPr lang="it-IT" sz="2000" b="1" dirty="0" smtClean="0">
                <a:solidFill>
                  <a:schemeClr val="bg1"/>
                </a:solidFill>
              </a:rPr>
              <a:t>Serie storiche: perché?</a:t>
            </a:r>
          </a:p>
        </p:txBody>
      </p:sp>
    </p:spTree>
    <p:extLst>
      <p:ext uri="{BB962C8B-B14F-4D97-AF65-F5344CB8AC3E}">
        <p14:creationId xmlns:p14="http://schemas.microsoft.com/office/powerpoint/2010/main" val="555359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469" y="859505"/>
            <a:ext cx="7179081" cy="365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797918" y="-39522"/>
            <a:ext cx="7520171" cy="461665"/>
          </a:xfrm>
          <a:prstGeom prst="rect">
            <a:avLst/>
          </a:prstGeom>
          <a:noFill/>
        </p:spPr>
        <p:txBody>
          <a:bodyPr wrap="square" rtlCol="0">
            <a:spAutoFit/>
          </a:bodyPr>
          <a:lstStyle/>
          <a:p>
            <a:pPr algn="ctr"/>
            <a:r>
              <a:rPr lang="it-IT" sz="2400" b="1" dirty="0" smtClean="0">
                <a:solidFill>
                  <a:prstClr val="white"/>
                </a:solidFill>
              </a:rPr>
              <a:t>Istruzione: distribuzione titoli di studio</a:t>
            </a:r>
            <a:endParaRPr lang="it-IT" sz="2400" b="1" dirty="0">
              <a:solidFill>
                <a:prstClr val="white"/>
              </a:solidFill>
            </a:endParaRPr>
          </a:p>
        </p:txBody>
      </p:sp>
      <p:sp>
        <p:nvSpPr>
          <p:cNvPr id="2" name="Rettangolo 1"/>
          <p:cNvSpPr/>
          <p:nvPr/>
        </p:nvSpPr>
        <p:spPr>
          <a:xfrm>
            <a:off x="680811" y="442462"/>
            <a:ext cx="7772400" cy="461665"/>
          </a:xfrm>
          <a:prstGeom prst="rect">
            <a:avLst/>
          </a:prstGeom>
          <a:noFill/>
        </p:spPr>
        <p:txBody>
          <a:bodyPr wrap="square" rtlCol="0">
            <a:spAutoFit/>
          </a:bodyPr>
          <a:lstStyle/>
          <a:p>
            <a:r>
              <a:rPr lang="it-IT" sz="1200" b="1" dirty="0" smtClean="0">
                <a:solidFill>
                  <a:prstClr val="black"/>
                </a:solidFill>
                <a:latin typeface="Tahoma" pitchFamily="34" charset="0"/>
                <a:ea typeface="Tahoma" pitchFamily="34" charset="0"/>
                <a:cs typeface="Tahoma" pitchFamily="34" charset="0"/>
              </a:rPr>
              <a:t>Popolazione </a:t>
            </a:r>
            <a:r>
              <a:rPr lang="it-IT" sz="1200" b="1" dirty="0">
                <a:solidFill>
                  <a:prstClr val="black"/>
                </a:solidFill>
                <a:latin typeface="Tahoma" pitchFamily="34" charset="0"/>
                <a:ea typeface="Tahoma" pitchFamily="34" charset="0"/>
                <a:cs typeface="Tahoma" pitchFamily="34" charset="0"/>
              </a:rPr>
              <a:t>residente di  6 anni e più per livello di istruzione ai censimenti </a:t>
            </a:r>
            <a:endParaRPr lang="it-IT" sz="1200" b="1" dirty="0" smtClean="0">
              <a:solidFill>
                <a:prstClr val="black"/>
              </a:solidFill>
              <a:latin typeface="Tahoma" pitchFamily="34" charset="0"/>
              <a:ea typeface="Tahoma" pitchFamily="34" charset="0"/>
              <a:cs typeface="Tahoma" pitchFamily="34" charset="0"/>
            </a:endParaRPr>
          </a:p>
          <a:p>
            <a:r>
              <a:rPr lang="it-IT" sz="1200" b="1" dirty="0" smtClean="0">
                <a:solidFill>
                  <a:prstClr val="black"/>
                </a:solidFill>
                <a:latin typeface="Tahoma" pitchFamily="34" charset="0"/>
                <a:ea typeface="Tahoma" pitchFamily="34" charset="0"/>
                <a:cs typeface="Tahoma" pitchFamily="34" charset="0"/>
              </a:rPr>
              <a:t> </a:t>
            </a:r>
            <a:r>
              <a:rPr lang="it-IT" sz="1200" b="1" dirty="0">
                <a:solidFill>
                  <a:prstClr val="black"/>
                </a:solidFill>
                <a:latin typeface="Tahoma" pitchFamily="34" charset="0"/>
                <a:ea typeface="Tahoma" pitchFamily="34" charset="0"/>
                <a:cs typeface="Tahoma" pitchFamily="34" charset="0"/>
              </a:rPr>
              <a:t>| Italia. Anni 1883 </a:t>
            </a:r>
            <a:r>
              <a:rPr lang="it-IT" sz="1200" b="1" dirty="0" smtClean="0">
                <a:solidFill>
                  <a:prstClr val="black"/>
                </a:solidFill>
                <a:latin typeface="Tahoma" pitchFamily="34" charset="0"/>
                <a:ea typeface="Tahoma" pitchFamily="34" charset="0"/>
                <a:cs typeface="Tahoma" pitchFamily="34" charset="0"/>
              </a:rPr>
              <a:t>– 2011 </a:t>
            </a:r>
            <a:r>
              <a:rPr lang="it-IT" sz="1200" b="1" dirty="0" smtClean="0">
                <a:solidFill>
                  <a:prstClr val="black">
                    <a:lumMod val="65000"/>
                    <a:lumOff val="35000"/>
                  </a:prstClr>
                </a:solidFill>
                <a:latin typeface="Tahoma" pitchFamily="34" charset="0"/>
                <a:ea typeface="Tahoma" pitchFamily="34" charset="0"/>
                <a:cs typeface="Tahoma" pitchFamily="34" charset="0"/>
              </a:rPr>
              <a:t>[composizioni percentuali]</a:t>
            </a:r>
            <a:r>
              <a:rPr lang="it-IT" sz="1200" b="1" dirty="0" smtClean="0">
                <a:solidFill>
                  <a:prstClr val="black"/>
                </a:solidFill>
                <a:latin typeface="Tahoma" pitchFamily="34" charset="0"/>
                <a:ea typeface="Tahoma" pitchFamily="34" charset="0"/>
                <a:cs typeface="Tahoma" pitchFamily="34" charset="0"/>
              </a:rPr>
              <a:t> </a:t>
            </a:r>
            <a:endParaRPr lang="it-IT" sz="1200" b="1" dirty="0">
              <a:solidFill>
                <a:prstClr val="black"/>
              </a:solidFill>
              <a:latin typeface="Tahoma" pitchFamily="34" charset="0"/>
              <a:ea typeface="Tahoma" pitchFamily="34" charset="0"/>
              <a:cs typeface="Tahoma" pitchFamily="34" charset="0"/>
            </a:endParaRPr>
          </a:p>
        </p:txBody>
      </p:sp>
      <p:sp>
        <p:nvSpPr>
          <p:cNvPr id="11" name="CasellaDiTesto 10"/>
          <p:cNvSpPr txBox="1"/>
          <p:nvPr/>
        </p:nvSpPr>
        <p:spPr>
          <a:xfrm>
            <a:off x="506166" y="4952297"/>
            <a:ext cx="1659490"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defRPr>
            </a:lvl1pPr>
          </a:lstStyle>
          <a:p>
            <a:r>
              <a:rPr lang="it-IT" dirty="0" smtClean="0">
                <a:solidFill>
                  <a:prstClr val="white"/>
                </a:solidFill>
                <a:latin typeface="Tahoma" panose="020B0604030504040204" pitchFamily="34" charset="0"/>
                <a:ea typeface="Tahoma" panose="020B0604030504040204" pitchFamily="34" charset="0"/>
                <a:cs typeface="Tahoma" panose="020B0604030504040204" pitchFamily="34" charset="0"/>
              </a:rPr>
              <a:t>Analfabeti</a:t>
            </a:r>
            <a:endParaRPr lang="it-IT" dirty="0">
              <a:solidFill>
                <a:prstClr val="white"/>
              </a:solidFill>
              <a:latin typeface="Tahoma" panose="020B0604030504040204" pitchFamily="34" charset="0"/>
              <a:ea typeface="Tahoma" panose="020B0604030504040204" pitchFamily="34" charset="0"/>
              <a:cs typeface="Tahoma" panose="020B0604030504040204" pitchFamily="34" charset="0"/>
            </a:endParaRPr>
          </a:p>
          <a:p>
            <a:endParaRPr lang="it-IT" dirty="0">
              <a:solidFill>
                <a:prstClr val="white"/>
              </a:solidFill>
              <a:latin typeface="Tahoma" panose="020B0604030504040204" pitchFamily="34" charset="0"/>
              <a:ea typeface="Tahoma" panose="020B0604030504040204" pitchFamily="34" charset="0"/>
              <a:cs typeface="Tahoma" panose="020B0604030504040204" pitchFamily="34" charset="0"/>
            </a:endParaRPr>
          </a:p>
          <a:p>
            <a:r>
              <a:rPr lang="it-IT" dirty="0">
                <a:solidFill>
                  <a:prstClr val="white"/>
                </a:solidFill>
                <a:latin typeface="Tahoma" panose="020B0604030504040204" pitchFamily="34" charset="0"/>
                <a:ea typeface="Tahoma" panose="020B0604030504040204" pitchFamily="34" charset="0"/>
                <a:cs typeface="Tahoma" panose="020B0604030504040204" pitchFamily="34" charset="0"/>
              </a:rPr>
              <a:t>1951 </a:t>
            </a:r>
            <a:r>
              <a:rPr lang="it-IT" dirty="0" smtClean="0">
                <a:solidFill>
                  <a:prstClr val="white"/>
                </a:solidFill>
                <a:latin typeface="Tahoma" panose="020B0604030504040204" pitchFamily="34" charset="0"/>
                <a:ea typeface="Tahoma" panose="020B0604030504040204" pitchFamily="34" charset="0"/>
                <a:cs typeface="Tahoma" panose="020B0604030504040204" pitchFamily="34" charset="0"/>
              </a:rPr>
              <a:t>sono </a:t>
            </a:r>
            <a:r>
              <a:rPr lang="it-IT" dirty="0">
                <a:solidFill>
                  <a:prstClr val="white"/>
                </a:solidFill>
                <a:latin typeface="Tahoma" panose="020B0604030504040204" pitchFamily="34" charset="0"/>
                <a:ea typeface="Tahoma" panose="020B0604030504040204" pitchFamily="34" charset="0"/>
                <a:cs typeface="Tahoma" panose="020B0604030504040204" pitchFamily="34" charset="0"/>
              </a:rPr>
              <a:t>12,9</a:t>
            </a:r>
            <a:r>
              <a:rPr lang="it-IT"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p>
          <a:p>
            <a:endParaRPr lang="it-IT" dirty="0">
              <a:solidFill>
                <a:prstClr val="white"/>
              </a:solidFill>
              <a:latin typeface="Tahoma" panose="020B0604030504040204" pitchFamily="34" charset="0"/>
              <a:ea typeface="Tahoma" panose="020B0604030504040204" pitchFamily="34" charset="0"/>
              <a:cs typeface="Tahoma" panose="020B0604030504040204" pitchFamily="34" charset="0"/>
            </a:endParaRPr>
          </a:p>
          <a:p>
            <a:r>
              <a:rPr lang="it-IT" dirty="0" smtClean="0">
                <a:solidFill>
                  <a:prstClr val="white"/>
                </a:solidFill>
                <a:latin typeface="Tahoma" panose="020B0604030504040204" pitchFamily="34" charset="0"/>
                <a:ea typeface="Tahoma" panose="020B0604030504040204" pitchFamily="34" charset="0"/>
                <a:cs typeface="Tahoma" panose="020B0604030504040204" pitchFamily="34" charset="0"/>
              </a:rPr>
              <a:t>2011 </a:t>
            </a:r>
            <a:r>
              <a:rPr lang="it-IT" dirty="0">
                <a:solidFill>
                  <a:prstClr val="white"/>
                </a:solidFill>
                <a:latin typeface="Tahoma" panose="020B0604030504040204" pitchFamily="34" charset="0"/>
                <a:ea typeface="Tahoma" panose="020B0604030504040204" pitchFamily="34" charset="0"/>
                <a:cs typeface="Tahoma" panose="020B0604030504040204" pitchFamily="34" charset="0"/>
              </a:rPr>
              <a:t>sono </a:t>
            </a:r>
            <a:r>
              <a:rPr lang="it-IT" dirty="0" smtClean="0">
                <a:solidFill>
                  <a:prstClr val="white"/>
                </a:solidFill>
                <a:latin typeface="Tahoma" panose="020B0604030504040204" pitchFamily="34" charset="0"/>
                <a:ea typeface="Tahoma" panose="020B0604030504040204" pitchFamily="34" charset="0"/>
                <a:cs typeface="Tahoma" panose="020B0604030504040204" pitchFamily="34" charset="0"/>
              </a:rPr>
              <a:t>1,1%</a:t>
            </a:r>
            <a:endParaRPr lang="it-IT"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CasellaDiTesto 12"/>
          <p:cNvSpPr txBox="1"/>
          <p:nvPr/>
        </p:nvSpPr>
        <p:spPr>
          <a:xfrm>
            <a:off x="7419308" y="4952297"/>
            <a:ext cx="1582484"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solidFill>
                  <a:prstClr val="white"/>
                </a:solidFill>
              </a:rPr>
              <a:t>Laurea</a:t>
            </a:r>
          </a:p>
          <a:p>
            <a:endParaRPr lang="it-IT" dirty="0">
              <a:solidFill>
                <a:prstClr val="white"/>
              </a:solidFill>
            </a:endParaRPr>
          </a:p>
          <a:p>
            <a:r>
              <a:rPr lang="it-IT" dirty="0">
                <a:solidFill>
                  <a:prstClr val="white"/>
                </a:solidFill>
              </a:rPr>
              <a:t>1951 sono </a:t>
            </a:r>
            <a:r>
              <a:rPr lang="it-IT" dirty="0" smtClean="0">
                <a:solidFill>
                  <a:prstClr val="white"/>
                </a:solidFill>
              </a:rPr>
              <a:t>1,0%</a:t>
            </a:r>
          </a:p>
          <a:p>
            <a:endParaRPr lang="it-IT" b="0" dirty="0">
              <a:solidFill>
                <a:prstClr val="white"/>
              </a:solidFill>
            </a:endParaRPr>
          </a:p>
          <a:p>
            <a:r>
              <a:rPr lang="it-IT" dirty="0" smtClean="0">
                <a:solidFill>
                  <a:prstClr val="white"/>
                </a:solidFill>
              </a:rPr>
              <a:t>2011 </a:t>
            </a:r>
            <a:r>
              <a:rPr lang="it-IT" dirty="0">
                <a:solidFill>
                  <a:prstClr val="white"/>
                </a:solidFill>
              </a:rPr>
              <a:t>sono </a:t>
            </a:r>
            <a:r>
              <a:rPr lang="it-IT" dirty="0" smtClean="0">
                <a:solidFill>
                  <a:prstClr val="white"/>
                </a:solidFill>
              </a:rPr>
              <a:t>10,8%</a:t>
            </a:r>
            <a:endParaRPr lang="it-IT" dirty="0">
              <a:solidFill>
                <a:prstClr val="white"/>
              </a:solidFill>
            </a:endParaRPr>
          </a:p>
        </p:txBody>
      </p:sp>
      <p:sp>
        <p:nvSpPr>
          <p:cNvPr id="14" name="CasellaDiTesto 13"/>
          <p:cNvSpPr txBox="1"/>
          <p:nvPr/>
        </p:nvSpPr>
        <p:spPr>
          <a:xfrm>
            <a:off x="2221778" y="4952297"/>
            <a:ext cx="1691489"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smtClean="0">
                <a:solidFill>
                  <a:prstClr val="white"/>
                </a:solidFill>
              </a:rPr>
              <a:t>Elementari</a:t>
            </a:r>
            <a:endParaRPr lang="it-IT" dirty="0">
              <a:solidFill>
                <a:prstClr val="white"/>
              </a:solidFill>
            </a:endParaRPr>
          </a:p>
          <a:p>
            <a:endParaRPr lang="it-IT" dirty="0">
              <a:solidFill>
                <a:prstClr val="white"/>
              </a:solidFill>
            </a:endParaRPr>
          </a:p>
          <a:p>
            <a:r>
              <a:rPr lang="it-IT" dirty="0">
                <a:solidFill>
                  <a:prstClr val="white"/>
                </a:solidFill>
              </a:rPr>
              <a:t>1951 sono </a:t>
            </a:r>
            <a:r>
              <a:rPr lang="it-IT" dirty="0" smtClean="0">
                <a:solidFill>
                  <a:prstClr val="white"/>
                </a:solidFill>
              </a:rPr>
              <a:t>59,0%</a:t>
            </a:r>
          </a:p>
          <a:p>
            <a:endParaRPr lang="it-IT" dirty="0">
              <a:solidFill>
                <a:prstClr val="white"/>
              </a:solidFill>
            </a:endParaRPr>
          </a:p>
          <a:p>
            <a:r>
              <a:rPr lang="it-IT" dirty="0" smtClean="0">
                <a:solidFill>
                  <a:prstClr val="white"/>
                </a:solidFill>
              </a:rPr>
              <a:t>2011 </a:t>
            </a:r>
            <a:r>
              <a:rPr lang="it-IT" dirty="0">
                <a:solidFill>
                  <a:prstClr val="white"/>
                </a:solidFill>
              </a:rPr>
              <a:t>sono </a:t>
            </a:r>
            <a:r>
              <a:rPr lang="it-IT" dirty="0" smtClean="0">
                <a:solidFill>
                  <a:prstClr val="white"/>
                </a:solidFill>
              </a:rPr>
              <a:t>20,1%</a:t>
            </a:r>
            <a:endParaRPr lang="it-IT" dirty="0">
              <a:solidFill>
                <a:prstClr val="white"/>
              </a:solidFill>
            </a:endParaRPr>
          </a:p>
        </p:txBody>
      </p:sp>
      <p:sp>
        <p:nvSpPr>
          <p:cNvPr id="15" name="CasellaDiTesto 14"/>
          <p:cNvSpPr txBox="1"/>
          <p:nvPr/>
        </p:nvSpPr>
        <p:spPr>
          <a:xfrm>
            <a:off x="3963741" y="4952297"/>
            <a:ext cx="1691489"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solidFill>
                  <a:prstClr val="white"/>
                </a:solidFill>
              </a:rPr>
              <a:t>Medie</a:t>
            </a:r>
          </a:p>
          <a:p>
            <a:endParaRPr lang="it-IT" dirty="0">
              <a:solidFill>
                <a:prstClr val="white"/>
              </a:solidFill>
            </a:endParaRPr>
          </a:p>
          <a:p>
            <a:r>
              <a:rPr lang="it-IT" dirty="0">
                <a:solidFill>
                  <a:prstClr val="white"/>
                </a:solidFill>
              </a:rPr>
              <a:t>1951 sono </a:t>
            </a:r>
            <a:r>
              <a:rPr lang="it-IT" dirty="0" smtClean="0">
                <a:solidFill>
                  <a:prstClr val="white"/>
                </a:solidFill>
              </a:rPr>
              <a:t>5,9%</a:t>
            </a:r>
          </a:p>
          <a:p>
            <a:endParaRPr lang="it-IT" dirty="0">
              <a:solidFill>
                <a:prstClr val="white"/>
              </a:solidFill>
            </a:endParaRPr>
          </a:p>
          <a:p>
            <a:r>
              <a:rPr lang="it-IT" dirty="0" smtClean="0">
                <a:solidFill>
                  <a:prstClr val="white"/>
                </a:solidFill>
              </a:rPr>
              <a:t>2011 </a:t>
            </a:r>
            <a:r>
              <a:rPr lang="it-IT" dirty="0">
                <a:solidFill>
                  <a:prstClr val="white"/>
                </a:solidFill>
              </a:rPr>
              <a:t>sono </a:t>
            </a:r>
            <a:r>
              <a:rPr lang="it-IT" dirty="0" smtClean="0">
                <a:solidFill>
                  <a:prstClr val="white"/>
                </a:solidFill>
              </a:rPr>
              <a:t>29,8%</a:t>
            </a:r>
            <a:endParaRPr lang="it-IT" dirty="0">
              <a:solidFill>
                <a:prstClr val="white"/>
              </a:solidFill>
            </a:endParaRPr>
          </a:p>
        </p:txBody>
      </p:sp>
      <p:sp>
        <p:nvSpPr>
          <p:cNvPr id="16" name="CasellaDiTesto 15"/>
          <p:cNvSpPr txBox="1"/>
          <p:nvPr/>
        </p:nvSpPr>
        <p:spPr>
          <a:xfrm>
            <a:off x="5710936" y="4952297"/>
            <a:ext cx="1691489" cy="1015663"/>
          </a:xfrm>
          <a:prstGeom prst="rect">
            <a:avLst/>
          </a:prstGeom>
          <a:solidFill>
            <a:schemeClr val="tx2"/>
          </a:solidFill>
          <a:ln>
            <a:noFill/>
          </a:ln>
        </p:spPr>
        <p:txBody>
          <a:bodyPr wrap="square" rtlCol="0">
            <a:spAutoFit/>
          </a:bodyPr>
          <a:lstStyle>
            <a:defPPr>
              <a:defRPr lang="it-IT"/>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a:solidFill>
                  <a:prstClr val="white"/>
                </a:solidFill>
              </a:rPr>
              <a:t>Superiori</a:t>
            </a:r>
          </a:p>
          <a:p>
            <a:endParaRPr lang="it-IT" dirty="0">
              <a:solidFill>
                <a:prstClr val="white"/>
              </a:solidFill>
            </a:endParaRPr>
          </a:p>
          <a:p>
            <a:r>
              <a:rPr lang="it-IT" dirty="0">
                <a:solidFill>
                  <a:prstClr val="white"/>
                </a:solidFill>
              </a:rPr>
              <a:t>1951 sono </a:t>
            </a:r>
            <a:r>
              <a:rPr lang="it-IT" dirty="0" smtClean="0">
                <a:solidFill>
                  <a:prstClr val="white"/>
                </a:solidFill>
              </a:rPr>
              <a:t>3,3%</a:t>
            </a:r>
          </a:p>
          <a:p>
            <a:endParaRPr lang="it-IT" dirty="0">
              <a:solidFill>
                <a:prstClr val="white"/>
              </a:solidFill>
            </a:endParaRPr>
          </a:p>
          <a:p>
            <a:r>
              <a:rPr lang="it-IT" dirty="0" smtClean="0">
                <a:solidFill>
                  <a:prstClr val="white"/>
                </a:solidFill>
              </a:rPr>
              <a:t>2011 </a:t>
            </a:r>
            <a:r>
              <a:rPr lang="it-IT" dirty="0">
                <a:solidFill>
                  <a:prstClr val="white"/>
                </a:solidFill>
              </a:rPr>
              <a:t>sono </a:t>
            </a:r>
            <a:r>
              <a:rPr lang="it-IT" dirty="0" smtClean="0">
                <a:solidFill>
                  <a:prstClr val="white"/>
                </a:solidFill>
              </a:rPr>
              <a:t>30,6%</a:t>
            </a:r>
            <a:endParaRPr lang="it-IT" dirty="0">
              <a:solidFill>
                <a:prstClr val="white"/>
              </a:solidFill>
            </a:endParaRPr>
          </a:p>
        </p:txBody>
      </p:sp>
      <p:grpSp>
        <p:nvGrpSpPr>
          <p:cNvPr id="19" name="Gruppo 18"/>
          <p:cNvGrpSpPr/>
          <p:nvPr/>
        </p:nvGrpSpPr>
        <p:grpSpPr>
          <a:xfrm>
            <a:off x="1504950" y="4401617"/>
            <a:ext cx="6569443" cy="332308"/>
            <a:chOff x="1504950" y="4401617"/>
            <a:chExt cx="6569443" cy="332308"/>
          </a:xfrm>
        </p:grpSpPr>
        <p:cxnSp>
          <p:nvCxnSpPr>
            <p:cNvPr id="8" name="Connettore 2 7"/>
            <p:cNvCxnSpPr/>
            <p:nvPr/>
          </p:nvCxnSpPr>
          <p:spPr>
            <a:xfrm>
              <a:off x="1578343" y="4733925"/>
              <a:ext cx="6496050" cy="0"/>
            </a:xfrm>
            <a:prstGeom prst="straightConnector1">
              <a:avLst/>
            </a:prstGeom>
            <a:ln w="50800">
              <a:solidFill>
                <a:srgbClr val="9966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CasellaDiTesto 22"/>
            <p:cNvSpPr txBox="1"/>
            <p:nvPr/>
          </p:nvSpPr>
          <p:spPr>
            <a:xfrm>
              <a:off x="1504950" y="4401617"/>
              <a:ext cx="6496050" cy="276999"/>
            </a:xfrm>
            <a:prstGeom prst="rect">
              <a:avLst/>
            </a:prstGeom>
            <a:noFill/>
          </p:spPr>
          <p:txBody>
            <a:bodyPr wrap="square" rtlCol="0">
              <a:spAutoFit/>
            </a:bodyPr>
            <a:lstStyle/>
            <a:p>
              <a:r>
                <a:rPr lang="it-IT" sz="1200" b="1" dirty="0" smtClean="0">
                  <a:solidFill>
                    <a:srgbClr val="8064A2">
                      <a:lumMod val="50000"/>
                    </a:srgbClr>
                  </a:solidFill>
                  <a:latin typeface="Tahoma" panose="020B0604030504040204" pitchFamily="34" charset="0"/>
                  <a:ea typeface="Tahoma" panose="020B0604030504040204" pitchFamily="34" charset="0"/>
                  <a:cs typeface="Tahoma" panose="020B0604030504040204" pitchFamily="34" charset="0"/>
                </a:rPr>
                <a:t>     licenza elementare                                             </a:t>
              </a:r>
              <a:r>
                <a:rPr lang="it-IT" sz="1200" b="1" dirty="0" smtClean="0">
                  <a:solidFill>
                    <a:srgbClr val="4F81BD">
                      <a:lumMod val="75000"/>
                    </a:srgbClr>
                  </a:solidFill>
                  <a:latin typeface="Tahoma" panose="020B0604030504040204" pitchFamily="34" charset="0"/>
                  <a:ea typeface="Tahoma" panose="020B0604030504040204" pitchFamily="34" charset="0"/>
                  <a:cs typeface="Tahoma" panose="020B0604030504040204" pitchFamily="34" charset="0"/>
                </a:rPr>
                <a:t>diploma di scuola media superiore</a:t>
              </a:r>
              <a:endParaRPr lang="it-IT" sz="1200" b="1" dirty="0">
                <a:solidFill>
                  <a:srgbClr val="4F81BD">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91015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1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97918" y="-39522"/>
            <a:ext cx="7608591" cy="461665"/>
          </a:xfrm>
          <a:prstGeom prst="rect">
            <a:avLst/>
          </a:prstGeom>
          <a:noFill/>
        </p:spPr>
        <p:txBody>
          <a:bodyPr wrap="square" rtlCol="0">
            <a:spAutoFit/>
          </a:bodyPr>
          <a:lstStyle/>
          <a:p>
            <a:pPr algn="ctr"/>
            <a:r>
              <a:rPr lang="it-IT" sz="2400" b="1" dirty="0" smtClean="0">
                <a:solidFill>
                  <a:prstClr val="white"/>
                </a:solidFill>
              </a:rPr>
              <a:t>Istruzione delle donne</a:t>
            </a:r>
            <a:endParaRPr lang="it-IT" sz="2400" b="1" dirty="0">
              <a:solidFill>
                <a:prstClr val="white"/>
              </a:solidFill>
            </a:endParaRPr>
          </a:p>
        </p:txBody>
      </p:sp>
      <p:sp>
        <p:nvSpPr>
          <p:cNvPr id="12" name="CasellaDiTesto 11"/>
          <p:cNvSpPr txBox="1"/>
          <p:nvPr/>
        </p:nvSpPr>
        <p:spPr>
          <a:xfrm>
            <a:off x="924030" y="4493584"/>
            <a:ext cx="2409102" cy="1477328"/>
          </a:xfrm>
          <a:prstGeom prst="rect">
            <a:avLst/>
          </a:prstGeom>
          <a:solidFill>
            <a:schemeClr val="accent4">
              <a:lumMod val="50000"/>
            </a:schemeClr>
          </a:solidFill>
        </p:spPr>
        <p:txBody>
          <a:bodyPr wrap="square" rtlCol="0">
            <a:spAutoFit/>
          </a:bodyPr>
          <a:lstStyle/>
          <a:p>
            <a:r>
              <a:rPr lang="it-IT" sz="15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La quota di donne</a:t>
            </a:r>
          </a:p>
          <a:p>
            <a:r>
              <a:rPr lang="it-IT" sz="15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iscritte ai cicli</a:t>
            </a:r>
          </a:p>
          <a:p>
            <a:r>
              <a:rPr lang="it-IT" sz="15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scolastici superiori </a:t>
            </a:r>
          </a:p>
          <a:p>
            <a:r>
              <a:rPr lang="it-IT" sz="15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al primo è cresciuta</a:t>
            </a:r>
          </a:p>
          <a:p>
            <a:r>
              <a:rPr lang="it-IT" sz="15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in modo costante</a:t>
            </a:r>
          </a:p>
          <a:p>
            <a:r>
              <a:rPr lang="it-IT" sz="15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nel tempo </a:t>
            </a:r>
            <a:endParaRPr lang="it-IT"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CasellaDiTesto 14"/>
          <p:cNvSpPr txBox="1"/>
          <p:nvPr/>
        </p:nvSpPr>
        <p:spPr>
          <a:xfrm>
            <a:off x="3552087" y="4839833"/>
            <a:ext cx="2252540" cy="784830"/>
          </a:xfrm>
          <a:prstGeom prst="rect">
            <a:avLst/>
          </a:prstGeom>
          <a:solidFill>
            <a:schemeClr val="accent4">
              <a:lumMod val="75000"/>
            </a:schemeClr>
          </a:solidFill>
        </p:spPr>
        <p:txBody>
          <a:bodyPr wrap="square" rtlCol="0">
            <a:spAutoFit/>
          </a:bodyPr>
          <a:lstStyle/>
          <a:p>
            <a:r>
              <a:rPr lang="it-IT" sz="1500" b="1" dirty="0">
                <a:solidFill>
                  <a:prstClr val="white"/>
                </a:solidFill>
                <a:latin typeface="Tahoma" panose="020B0604030504040204" pitchFamily="34" charset="0"/>
                <a:ea typeface="Tahoma" panose="020B0604030504040204" pitchFamily="34" charset="0"/>
                <a:cs typeface="Tahoma" panose="020B0604030504040204" pitchFamily="34" charset="0"/>
              </a:rPr>
              <a:t>Nel secondo ciclo il</a:t>
            </a:r>
          </a:p>
          <a:p>
            <a:r>
              <a:rPr lang="it-IT" sz="1500" b="1" dirty="0">
                <a:solidFill>
                  <a:prstClr val="white"/>
                </a:solidFill>
                <a:latin typeface="Tahoma" panose="020B0604030504040204" pitchFamily="34" charset="0"/>
                <a:ea typeface="Tahoma" panose="020B0604030504040204" pitchFamily="34" charset="0"/>
                <a:cs typeface="Tahoma" panose="020B0604030504040204" pitchFamily="34" charset="0"/>
              </a:rPr>
              <a:t>i due sessi si</a:t>
            </a:r>
          </a:p>
          <a:p>
            <a:r>
              <a:rPr lang="it-IT" sz="1500" b="1" dirty="0">
                <a:solidFill>
                  <a:prstClr val="white"/>
                </a:solidFill>
                <a:latin typeface="Tahoma" panose="020B0604030504040204" pitchFamily="34" charset="0"/>
                <a:ea typeface="Tahoma" panose="020B0604030504040204" pitchFamily="34" charset="0"/>
                <a:cs typeface="Tahoma" panose="020B0604030504040204" pitchFamily="34" charset="0"/>
              </a:rPr>
              <a:t> equivalgono</a:t>
            </a:r>
          </a:p>
        </p:txBody>
      </p:sp>
      <p:sp>
        <p:nvSpPr>
          <p:cNvPr id="18" name="CasellaDiTesto 17"/>
          <p:cNvSpPr txBox="1"/>
          <p:nvPr/>
        </p:nvSpPr>
        <p:spPr>
          <a:xfrm>
            <a:off x="6033210" y="4571452"/>
            <a:ext cx="2461787" cy="1246495"/>
          </a:xfrm>
          <a:prstGeom prst="rect">
            <a:avLst/>
          </a:prstGeom>
          <a:solidFill>
            <a:schemeClr val="accent4">
              <a:lumMod val="60000"/>
              <a:lumOff val="40000"/>
            </a:schemeClr>
          </a:solidFill>
        </p:spPr>
        <p:txBody>
          <a:bodyPr wrap="square" rtlCol="0">
            <a:spAutoFit/>
          </a:bodyPr>
          <a:lstStyle/>
          <a:p>
            <a:r>
              <a:rPr lang="it-IT" sz="1500" b="1" dirty="0">
                <a:solidFill>
                  <a:prstClr val="white"/>
                </a:solidFill>
                <a:latin typeface="Tahoma" panose="020B0604030504040204" pitchFamily="34" charset="0"/>
                <a:ea typeface="Tahoma" panose="020B0604030504040204" pitchFamily="34" charset="0"/>
                <a:cs typeface="Tahoma" panose="020B0604030504040204" pitchFamily="34" charset="0"/>
              </a:rPr>
              <a:t>Tra gli iscritti </a:t>
            </a:r>
          </a:p>
          <a:p>
            <a:r>
              <a:rPr lang="it-IT" sz="1500" b="1" dirty="0">
                <a:solidFill>
                  <a:prstClr val="white"/>
                </a:solidFill>
                <a:latin typeface="Tahoma" panose="020B0604030504040204" pitchFamily="34" charset="0"/>
                <a:ea typeface="Tahoma" panose="020B0604030504040204" pitchFamily="34" charset="0"/>
                <a:cs typeface="Tahoma" panose="020B0604030504040204" pitchFamily="34" charset="0"/>
              </a:rPr>
              <a:t>all’università a partire</a:t>
            </a:r>
          </a:p>
          <a:p>
            <a:r>
              <a:rPr lang="it-IT" sz="1500" b="1" dirty="0">
                <a:solidFill>
                  <a:prstClr val="white"/>
                </a:solidFill>
                <a:latin typeface="Tahoma" panose="020B0604030504040204" pitchFamily="34" charset="0"/>
                <a:ea typeface="Tahoma" panose="020B0604030504040204" pitchFamily="34" charset="0"/>
                <a:cs typeface="Tahoma" panose="020B0604030504040204" pitchFamily="34" charset="0"/>
              </a:rPr>
              <a:t>dagli anni ‘90 la quota</a:t>
            </a:r>
          </a:p>
          <a:p>
            <a:r>
              <a:rPr lang="it-IT" sz="1500" b="1" dirty="0">
                <a:solidFill>
                  <a:prstClr val="white"/>
                </a:solidFill>
                <a:latin typeface="Tahoma" panose="020B0604030504040204" pitchFamily="34" charset="0"/>
                <a:ea typeface="Tahoma" panose="020B0604030504040204" pitchFamily="34" charset="0"/>
                <a:cs typeface="Tahoma" panose="020B0604030504040204" pitchFamily="34" charset="0"/>
              </a:rPr>
              <a:t>femminile supera il</a:t>
            </a:r>
          </a:p>
          <a:p>
            <a:r>
              <a:rPr lang="it-IT" sz="1500" b="1" dirty="0">
                <a:solidFill>
                  <a:prstClr val="white"/>
                </a:solidFill>
                <a:latin typeface="Tahoma" panose="020B0604030504040204" pitchFamily="34" charset="0"/>
                <a:ea typeface="Tahoma" panose="020B0604030504040204" pitchFamily="34" charset="0"/>
                <a:cs typeface="Tahoma" panose="020B0604030504040204" pitchFamily="34" charset="0"/>
              </a:rPr>
              <a:t>50%</a:t>
            </a:r>
          </a:p>
        </p:txBody>
      </p:sp>
      <p:sp>
        <p:nvSpPr>
          <p:cNvPr id="20" name="CasellaDiTesto 19"/>
          <p:cNvSpPr txBox="1"/>
          <p:nvPr/>
        </p:nvSpPr>
        <p:spPr>
          <a:xfrm>
            <a:off x="694248" y="6109461"/>
            <a:ext cx="4378765" cy="646331"/>
          </a:xfrm>
          <a:prstGeom prst="rect">
            <a:avLst/>
          </a:prstGeom>
        </p:spPr>
        <p:txBody>
          <a:bodyPr wrap="square">
            <a:spAutoFit/>
          </a:bodyPr>
          <a:lstStyle>
            <a:defPPr>
              <a:defRPr lang="it-IT"/>
            </a:defPPr>
            <a:lvl1pPr>
              <a:defRPr sz="900" b="1">
                <a:solidFill>
                  <a:schemeClr val="tx1">
                    <a:lumMod val="75000"/>
                    <a:lumOff val="25000"/>
                  </a:schemeClr>
                </a:solidFill>
                <a:latin typeface="Tahoma" pitchFamily="34" charset="0"/>
                <a:ea typeface="Tahoma" pitchFamily="34" charset="0"/>
                <a:cs typeface="Tahoma" pitchFamily="34" charset="0"/>
              </a:defRPr>
            </a:lvl1pPr>
          </a:lstStyle>
          <a:p>
            <a:r>
              <a:rPr lang="it-IT" dirty="0">
                <a:solidFill>
                  <a:prstClr val="black">
                    <a:lumMod val="75000"/>
                    <a:lumOff val="25000"/>
                  </a:prstClr>
                </a:solidFill>
              </a:rPr>
              <a:t>Fonte: </a:t>
            </a:r>
            <a:r>
              <a:rPr lang="it-IT" b="0" dirty="0">
                <a:solidFill>
                  <a:prstClr val="black">
                    <a:lumMod val="75000"/>
                    <a:lumOff val="25000"/>
                  </a:prstClr>
                </a:solidFill>
              </a:rPr>
              <a:t>Ministero dell'istruzione pubblica, anni 1861-1925</a:t>
            </a:r>
          </a:p>
          <a:p>
            <a:r>
              <a:rPr lang="it-IT" b="0" dirty="0">
                <a:solidFill>
                  <a:prstClr val="black">
                    <a:lumMod val="75000"/>
                    <a:lumOff val="25000"/>
                  </a:prstClr>
                </a:solidFill>
              </a:rPr>
              <a:t>          Istat- Ministero dell'istruzione pubblica, anni 1926-1942</a:t>
            </a:r>
          </a:p>
          <a:p>
            <a:r>
              <a:rPr lang="it-IT" b="0" dirty="0">
                <a:solidFill>
                  <a:prstClr val="black">
                    <a:lumMod val="75000"/>
                    <a:lumOff val="25000"/>
                  </a:prstClr>
                </a:solidFill>
              </a:rPr>
              <a:t>          Istat- Rilevazione sulle Scuole, anni 1945-2000 e Università, anni 1943-19	</a:t>
            </a:r>
          </a:p>
          <a:p>
            <a:r>
              <a:rPr lang="it-IT" b="0" dirty="0">
                <a:solidFill>
                  <a:prstClr val="black">
                    <a:lumMod val="75000"/>
                    <a:lumOff val="25000"/>
                  </a:prstClr>
                </a:solidFill>
              </a:rPr>
              <a:t>          </a:t>
            </a:r>
            <a:r>
              <a:rPr lang="it-IT" b="0" dirty="0" err="1">
                <a:solidFill>
                  <a:prstClr val="black">
                    <a:lumMod val="75000"/>
                    <a:lumOff val="25000"/>
                  </a:prstClr>
                </a:solidFill>
              </a:rPr>
              <a:t>Miur</a:t>
            </a:r>
            <a:r>
              <a:rPr lang="it-IT" b="0" dirty="0">
                <a:solidFill>
                  <a:prstClr val="black">
                    <a:lumMod val="75000"/>
                    <a:lumOff val="25000"/>
                  </a:prstClr>
                </a:solidFill>
              </a:rPr>
              <a:t>- Rilevazione sulle Scuole, anni 2001-2008 e Università, anni 1998-2008</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18" y="471152"/>
            <a:ext cx="7697079" cy="399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24422" y="680474"/>
            <a:ext cx="346249" cy="2796361"/>
          </a:xfrm>
          <a:prstGeom prst="rect">
            <a:avLst/>
          </a:prstGeom>
          <a:noFill/>
        </p:spPr>
        <p:txBody>
          <a:bodyPr vert="vert270" wrap="square" rtlCol="0">
            <a:spAutoFit/>
          </a:bodyPr>
          <a:lstStyle/>
          <a:p>
            <a:r>
              <a:rPr lang="it-IT" sz="105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Percentuale [iscritti donne/totale iscritti M+F]</a:t>
            </a:r>
            <a:endParaRPr lang="en-GB" sz="105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6568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51" y="1490384"/>
            <a:ext cx="4684025" cy="213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48374" y="-72316"/>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21004"/>
          <a:stretch/>
        </p:blipFill>
        <p:spPr bwMode="auto">
          <a:xfrm>
            <a:off x="5076056" y="1484034"/>
            <a:ext cx="3969100" cy="229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5353666" y="655212"/>
            <a:ext cx="3430590" cy="738664"/>
          </a:xfrm>
          <a:prstGeom prst="rect">
            <a:avLst/>
          </a:prstGeom>
          <a:noFill/>
        </p:spPr>
        <p:txBody>
          <a:bodyPr wrap="square" rtlCol="0">
            <a:spAutoFit/>
          </a:bodyPr>
          <a:lstStyle/>
          <a:p>
            <a:pPr algn="ctr"/>
            <a:r>
              <a:rPr lang="it-IT" sz="1400" b="1" dirty="0" smtClean="0">
                <a:solidFill>
                  <a:prstClr val="black"/>
                </a:solidFill>
                <a:latin typeface="Tahoma" pitchFamily="34" charset="0"/>
                <a:ea typeface="Tahoma" pitchFamily="34" charset="0"/>
                <a:cs typeface="Tahoma" pitchFamily="34" charset="0"/>
              </a:rPr>
              <a:t>Popolazione attiva in condizione professionale per settore d’attività</a:t>
            </a:r>
          </a:p>
          <a:p>
            <a:pPr algn="ctr"/>
            <a:r>
              <a:rPr lang="it-IT" sz="1400" b="1" dirty="0" smtClean="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Italia. Anni 1861 </a:t>
            </a:r>
            <a:r>
              <a:rPr lang="it-IT" sz="1400" dirty="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2001</a:t>
            </a:r>
            <a:endParaRPr lang="it-IT" sz="1400" dirty="0">
              <a:solidFill>
                <a:prstClr val="black"/>
              </a:solidFill>
              <a:latin typeface="Tahoma" pitchFamily="34" charset="0"/>
              <a:ea typeface="Tahoma" pitchFamily="34" charset="0"/>
              <a:cs typeface="Tahoma" pitchFamily="34" charset="0"/>
            </a:endParaRPr>
          </a:p>
        </p:txBody>
      </p:sp>
      <p:sp>
        <p:nvSpPr>
          <p:cNvPr id="9" name="CasellaDiTesto 8"/>
          <p:cNvSpPr txBox="1"/>
          <p:nvPr/>
        </p:nvSpPr>
        <p:spPr>
          <a:xfrm>
            <a:off x="569140" y="640464"/>
            <a:ext cx="3210771" cy="738664"/>
          </a:xfrm>
          <a:prstGeom prst="rect">
            <a:avLst/>
          </a:prstGeom>
          <a:noFill/>
        </p:spPr>
        <p:txBody>
          <a:bodyPr wrap="square" rtlCol="0">
            <a:spAutoFit/>
          </a:bodyPr>
          <a:lstStyle/>
          <a:p>
            <a:pPr algn="ctr"/>
            <a:r>
              <a:rPr lang="it-IT" sz="1400" b="1" dirty="0" smtClean="0">
                <a:solidFill>
                  <a:prstClr val="black"/>
                </a:solidFill>
                <a:latin typeface="Tahoma" pitchFamily="34" charset="0"/>
                <a:ea typeface="Tahoma" pitchFamily="34" charset="0"/>
                <a:cs typeface="Tahoma" pitchFamily="34" charset="0"/>
              </a:rPr>
              <a:t>I settori d’attività economica in percentuale del valore aggiunto</a:t>
            </a:r>
          </a:p>
          <a:p>
            <a:pPr algn="ctr"/>
            <a:r>
              <a:rPr lang="it-IT" sz="1400" dirty="0" smtClean="0">
                <a:solidFill>
                  <a:prstClr val="black"/>
                </a:solidFill>
                <a:latin typeface="Tahoma" pitchFamily="34" charset="0"/>
                <a:ea typeface="Tahoma" pitchFamily="34" charset="0"/>
                <a:cs typeface="Tahoma" pitchFamily="34" charset="0"/>
              </a:rPr>
              <a:t> Italia. Anni 1861 </a:t>
            </a:r>
            <a:r>
              <a:rPr lang="it-IT" sz="1400" dirty="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2001</a:t>
            </a:r>
            <a:endParaRPr lang="it-IT" sz="1400" dirty="0">
              <a:solidFill>
                <a:prstClr val="black"/>
              </a:solidFill>
              <a:latin typeface="Tahoma" pitchFamily="34" charset="0"/>
              <a:ea typeface="Tahoma" pitchFamily="34" charset="0"/>
              <a:cs typeface="Tahoma" pitchFamily="34" charset="0"/>
            </a:endParaRPr>
          </a:p>
        </p:txBody>
      </p:sp>
      <p:sp>
        <p:nvSpPr>
          <p:cNvPr id="10" name="CasellaDiTesto 9"/>
          <p:cNvSpPr txBox="1"/>
          <p:nvPr/>
        </p:nvSpPr>
        <p:spPr>
          <a:xfrm>
            <a:off x="899592" y="4293096"/>
            <a:ext cx="2596752" cy="954107"/>
          </a:xfrm>
          <a:prstGeom prst="rect">
            <a:avLst/>
          </a:prstGeom>
          <a:noFill/>
        </p:spPr>
        <p:txBody>
          <a:bodyPr wrap="square" rtlCol="0">
            <a:spAutoFit/>
          </a:bodyPr>
          <a:lstStyle/>
          <a:p>
            <a:pPr algn="r"/>
            <a:r>
              <a:rPr lang="it-IT" sz="1400" b="1" dirty="0">
                <a:solidFill>
                  <a:prstClr val="black"/>
                </a:solidFill>
                <a:latin typeface="Tahoma" pitchFamily="34" charset="0"/>
                <a:ea typeface="Tahoma" pitchFamily="34" charset="0"/>
                <a:cs typeface="Tahoma" pitchFamily="34" charset="0"/>
              </a:rPr>
              <a:t>T</a:t>
            </a:r>
            <a:r>
              <a:rPr lang="it-IT" sz="1400" b="1" dirty="0" smtClean="0">
                <a:solidFill>
                  <a:prstClr val="black"/>
                </a:solidFill>
                <a:latin typeface="Tahoma" pitchFamily="34" charset="0"/>
                <a:ea typeface="Tahoma" pitchFamily="34" charset="0"/>
                <a:cs typeface="Tahoma" pitchFamily="34" charset="0"/>
              </a:rPr>
              <a:t>assi di attività per sesso ai Censimenti 1861-2011 (per 100 persone)</a:t>
            </a:r>
          </a:p>
          <a:p>
            <a:pPr algn="r"/>
            <a:r>
              <a:rPr lang="it-IT" sz="1400" b="1" dirty="0" smtClean="0">
                <a:solidFill>
                  <a:prstClr val="black"/>
                </a:solidFill>
                <a:latin typeface="Tahoma" pitchFamily="34" charset="0"/>
                <a:ea typeface="Tahoma" pitchFamily="34" charset="0"/>
                <a:cs typeface="Tahoma" pitchFamily="34" charset="0"/>
              </a:rPr>
              <a:t> </a:t>
            </a:r>
            <a:endParaRPr lang="it-IT" sz="1400" b="1" dirty="0">
              <a:solidFill>
                <a:prstClr val="black"/>
              </a:solidFill>
              <a:latin typeface="Tahoma" pitchFamily="34" charset="0"/>
              <a:ea typeface="Tahoma" pitchFamily="34" charset="0"/>
              <a:cs typeface="Tahoma" pitchFamily="34"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1049" y="3592291"/>
            <a:ext cx="5284393" cy="242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39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4179" y="492495"/>
            <a:ext cx="9238426" cy="5078313"/>
          </a:xfrm>
          <a:prstGeom prst="rect">
            <a:avLst/>
          </a:prstGeom>
          <a:noFill/>
        </p:spPr>
        <p:txBody>
          <a:bodyPr wrap="none" rtlCol="0">
            <a:spAutoFit/>
          </a:bodyPr>
          <a:lstStyle/>
          <a:p>
            <a:r>
              <a:rPr lang="it-IT" b="1" dirty="0" smtClean="0">
                <a:solidFill>
                  <a:prstClr val="black"/>
                </a:solidFill>
              </a:rPr>
              <a:t>La forza lavoro:</a:t>
            </a:r>
          </a:p>
          <a:p>
            <a:endParaRPr lang="it-IT" b="1" dirty="0">
              <a:solidFill>
                <a:prstClr val="black"/>
              </a:solidFill>
            </a:endParaRPr>
          </a:p>
          <a:p>
            <a:r>
              <a:rPr lang="it-IT" dirty="0">
                <a:solidFill>
                  <a:prstClr val="black"/>
                </a:solidFill>
              </a:rPr>
              <a:t>. Nel </a:t>
            </a:r>
            <a:r>
              <a:rPr lang="it-IT" dirty="0" smtClean="0">
                <a:solidFill>
                  <a:prstClr val="black"/>
                </a:solidFill>
              </a:rPr>
              <a:t>dopoguerra si fece particolarmente pressante  l’esigenza di conoscere</a:t>
            </a:r>
          </a:p>
          <a:p>
            <a:r>
              <a:rPr lang="it-IT" dirty="0">
                <a:solidFill>
                  <a:prstClr val="black"/>
                </a:solidFill>
              </a:rPr>
              <a:t> </a:t>
            </a:r>
            <a:r>
              <a:rPr lang="it-IT" dirty="0" smtClean="0">
                <a:solidFill>
                  <a:prstClr val="black"/>
                </a:solidFill>
              </a:rPr>
              <a:t> in maggiore dettaglio la situazione occupazionale della popolazione italiana</a:t>
            </a:r>
            <a:endParaRPr lang="it-IT" dirty="0">
              <a:solidFill>
                <a:prstClr val="black"/>
              </a:solidFill>
            </a:endParaRPr>
          </a:p>
          <a:p>
            <a:endParaRPr lang="it-IT" dirty="0">
              <a:solidFill>
                <a:prstClr val="black"/>
              </a:solidFill>
            </a:endParaRPr>
          </a:p>
          <a:p>
            <a:r>
              <a:rPr lang="it-IT" dirty="0" smtClean="0">
                <a:solidFill>
                  <a:prstClr val="black"/>
                </a:solidFill>
              </a:rPr>
              <a:t>. I dati censuari </a:t>
            </a:r>
            <a:r>
              <a:rPr lang="it-IT" dirty="0">
                <a:solidFill>
                  <a:prstClr val="black"/>
                </a:solidFill>
              </a:rPr>
              <a:t> </a:t>
            </a:r>
            <a:r>
              <a:rPr lang="it-IT" dirty="0" smtClean="0">
                <a:solidFill>
                  <a:prstClr val="black"/>
                </a:solidFill>
              </a:rPr>
              <a:t>non erano però sufficienti per fornire un dettaglio relativo allo stato</a:t>
            </a:r>
          </a:p>
          <a:p>
            <a:r>
              <a:rPr lang="it-IT" dirty="0">
                <a:solidFill>
                  <a:prstClr val="black"/>
                </a:solidFill>
              </a:rPr>
              <a:t> </a:t>
            </a:r>
            <a:r>
              <a:rPr lang="it-IT" dirty="0" smtClean="0">
                <a:solidFill>
                  <a:prstClr val="black"/>
                </a:solidFill>
              </a:rPr>
              <a:t> di attività e non dell’occupazione e della disoccupazione nel paese</a:t>
            </a:r>
          </a:p>
          <a:p>
            <a:endParaRPr lang="it-IT" dirty="0">
              <a:solidFill>
                <a:prstClr val="black"/>
              </a:solidFill>
            </a:endParaRPr>
          </a:p>
          <a:p>
            <a:r>
              <a:rPr lang="it-IT" dirty="0" smtClean="0">
                <a:solidFill>
                  <a:prstClr val="black"/>
                </a:solidFill>
              </a:rPr>
              <a:t>. Nel 1950 gli onorevoli </a:t>
            </a:r>
            <a:r>
              <a:rPr lang="it-IT" dirty="0">
                <a:solidFill>
                  <a:prstClr val="black"/>
                </a:solidFill>
              </a:rPr>
              <a:t>Roberto </a:t>
            </a:r>
            <a:r>
              <a:rPr lang="it-IT" dirty="0" err="1">
                <a:solidFill>
                  <a:prstClr val="black"/>
                </a:solidFill>
              </a:rPr>
              <a:t>Tremelloni</a:t>
            </a:r>
            <a:r>
              <a:rPr lang="it-IT" dirty="0">
                <a:solidFill>
                  <a:prstClr val="black"/>
                </a:solidFill>
              </a:rPr>
              <a:t>, Giuseppe Saragat, Luigi </a:t>
            </a:r>
            <a:r>
              <a:rPr lang="it-IT" dirty="0" err="1">
                <a:solidFill>
                  <a:prstClr val="black"/>
                </a:solidFill>
              </a:rPr>
              <a:t>Benanni</a:t>
            </a:r>
            <a:r>
              <a:rPr lang="it-IT" dirty="0">
                <a:solidFill>
                  <a:prstClr val="black"/>
                </a:solidFill>
              </a:rPr>
              <a:t> e </a:t>
            </a:r>
            <a:endParaRPr lang="it-IT" dirty="0" smtClean="0">
              <a:solidFill>
                <a:prstClr val="black"/>
              </a:solidFill>
            </a:endParaRPr>
          </a:p>
          <a:p>
            <a:r>
              <a:rPr lang="it-IT" dirty="0">
                <a:solidFill>
                  <a:prstClr val="black"/>
                </a:solidFill>
              </a:rPr>
              <a:t> </a:t>
            </a:r>
            <a:r>
              <a:rPr lang="it-IT" dirty="0" smtClean="0">
                <a:solidFill>
                  <a:prstClr val="black"/>
                </a:solidFill>
              </a:rPr>
              <a:t> Ezio </a:t>
            </a:r>
            <a:r>
              <a:rPr lang="it-IT" dirty="0">
                <a:solidFill>
                  <a:prstClr val="black"/>
                </a:solidFill>
              </a:rPr>
              <a:t>Vigorelli </a:t>
            </a:r>
            <a:r>
              <a:rPr lang="it-IT" dirty="0" smtClean="0">
                <a:solidFill>
                  <a:prstClr val="black"/>
                </a:solidFill>
              </a:rPr>
              <a:t> proposero alla Camera dei Deputati un </a:t>
            </a:r>
            <a:r>
              <a:rPr lang="it-IT" dirty="0">
                <a:solidFill>
                  <a:prstClr val="black"/>
                </a:solidFill>
              </a:rPr>
              <a:t>disegno di legge per </a:t>
            </a:r>
            <a:endParaRPr lang="it-IT" dirty="0" smtClean="0">
              <a:solidFill>
                <a:prstClr val="black"/>
              </a:solidFill>
            </a:endParaRPr>
          </a:p>
          <a:p>
            <a:r>
              <a:rPr lang="it-IT" dirty="0">
                <a:solidFill>
                  <a:prstClr val="black"/>
                </a:solidFill>
              </a:rPr>
              <a:t> </a:t>
            </a:r>
            <a:r>
              <a:rPr lang="it-IT" dirty="0" smtClean="0">
                <a:solidFill>
                  <a:prstClr val="black"/>
                </a:solidFill>
              </a:rPr>
              <a:t> un’inchiesta </a:t>
            </a:r>
            <a:r>
              <a:rPr lang="it-IT" dirty="0">
                <a:solidFill>
                  <a:prstClr val="black"/>
                </a:solidFill>
              </a:rPr>
              <a:t>parlamentare sulla disoccupazione, con l’obiettivo </a:t>
            </a:r>
            <a:r>
              <a:rPr lang="it-IT" b="1" dirty="0">
                <a:solidFill>
                  <a:prstClr val="black"/>
                </a:solidFill>
              </a:rPr>
              <a:t>di condurre </a:t>
            </a:r>
            <a:r>
              <a:rPr lang="it-IT" b="1" dirty="0" smtClean="0">
                <a:solidFill>
                  <a:prstClr val="black"/>
                </a:solidFill>
              </a:rPr>
              <a:t>a</a:t>
            </a:r>
          </a:p>
          <a:p>
            <a:r>
              <a:rPr lang="it-IT" b="1" dirty="0">
                <a:solidFill>
                  <a:prstClr val="black"/>
                </a:solidFill>
              </a:rPr>
              <a:t> </a:t>
            </a:r>
            <a:r>
              <a:rPr lang="it-IT" b="1" dirty="0" smtClean="0">
                <a:solidFill>
                  <a:prstClr val="black"/>
                </a:solidFill>
              </a:rPr>
              <a:t>  </a:t>
            </a:r>
            <a:r>
              <a:rPr lang="it-IT" b="1" dirty="0">
                <a:solidFill>
                  <a:prstClr val="black"/>
                </a:solidFill>
              </a:rPr>
              <a:t>un’approfondita indagine sulle cause della mancanza di lavoro e sulle </a:t>
            </a:r>
            <a:r>
              <a:rPr lang="it-IT" b="1" dirty="0" smtClean="0">
                <a:solidFill>
                  <a:prstClr val="black"/>
                </a:solidFill>
              </a:rPr>
              <a:t>condizioni</a:t>
            </a:r>
          </a:p>
          <a:p>
            <a:r>
              <a:rPr lang="it-IT" b="1" dirty="0">
                <a:solidFill>
                  <a:prstClr val="black"/>
                </a:solidFill>
              </a:rPr>
              <a:t> </a:t>
            </a:r>
            <a:r>
              <a:rPr lang="it-IT" b="1" dirty="0" smtClean="0">
                <a:solidFill>
                  <a:prstClr val="black"/>
                </a:solidFill>
              </a:rPr>
              <a:t>  </a:t>
            </a:r>
            <a:r>
              <a:rPr lang="it-IT" b="1" dirty="0">
                <a:solidFill>
                  <a:prstClr val="black"/>
                </a:solidFill>
              </a:rPr>
              <a:t>di vita dei lavoratori disoccupati, e di individuare le misure idonee a far fronte </a:t>
            </a:r>
            <a:endParaRPr lang="it-IT" b="1" dirty="0" smtClean="0">
              <a:solidFill>
                <a:prstClr val="black"/>
              </a:solidFill>
            </a:endParaRPr>
          </a:p>
          <a:p>
            <a:r>
              <a:rPr lang="it-IT" b="1" dirty="0">
                <a:solidFill>
                  <a:prstClr val="black"/>
                </a:solidFill>
              </a:rPr>
              <a:t> </a:t>
            </a:r>
            <a:r>
              <a:rPr lang="it-IT" b="1" dirty="0" smtClean="0">
                <a:solidFill>
                  <a:prstClr val="black"/>
                </a:solidFill>
              </a:rPr>
              <a:t>  al </a:t>
            </a:r>
            <a:r>
              <a:rPr lang="it-IT" b="1" dirty="0">
                <a:solidFill>
                  <a:prstClr val="black"/>
                </a:solidFill>
              </a:rPr>
              <a:t>fenomeno</a:t>
            </a:r>
            <a:r>
              <a:rPr lang="it-IT" b="1" dirty="0" smtClean="0">
                <a:solidFill>
                  <a:prstClr val="black"/>
                </a:solidFill>
              </a:rPr>
              <a:t>.</a:t>
            </a:r>
          </a:p>
          <a:p>
            <a:endParaRPr lang="it-IT" dirty="0">
              <a:solidFill>
                <a:prstClr val="black"/>
              </a:solidFill>
            </a:endParaRPr>
          </a:p>
          <a:p>
            <a:r>
              <a:rPr lang="it-IT" dirty="0" smtClean="0">
                <a:solidFill>
                  <a:prstClr val="black"/>
                </a:solidFill>
              </a:rPr>
              <a:t>. La proposta approvata </a:t>
            </a:r>
            <a:r>
              <a:rPr lang="it-IT" b="1" dirty="0" smtClean="0">
                <a:solidFill>
                  <a:prstClr val="black"/>
                </a:solidFill>
              </a:rPr>
              <a:t>il 4 dicembre del 1951 </a:t>
            </a:r>
            <a:r>
              <a:rPr lang="it-IT" dirty="0" smtClean="0">
                <a:solidFill>
                  <a:prstClr val="black"/>
                </a:solidFill>
              </a:rPr>
              <a:t>porta alla nascita della </a:t>
            </a:r>
          </a:p>
          <a:p>
            <a:r>
              <a:rPr lang="it-IT" dirty="0">
                <a:solidFill>
                  <a:prstClr val="black"/>
                </a:solidFill>
              </a:rPr>
              <a:t> </a:t>
            </a:r>
            <a:r>
              <a:rPr lang="it-IT" dirty="0" smtClean="0">
                <a:solidFill>
                  <a:prstClr val="black"/>
                </a:solidFill>
              </a:rPr>
              <a:t> </a:t>
            </a:r>
            <a:r>
              <a:rPr lang="it-IT" b="1" dirty="0" smtClean="0">
                <a:solidFill>
                  <a:prstClr val="black"/>
                </a:solidFill>
              </a:rPr>
              <a:t>Commissione  parlamentare sulla disoccupazione </a:t>
            </a:r>
            <a:r>
              <a:rPr lang="it-IT" dirty="0" smtClean="0">
                <a:solidFill>
                  <a:prstClr val="black"/>
                </a:solidFill>
              </a:rPr>
              <a:t>(o Commissione </a:t>
            </a:r>
            <a:r>
              <a:rPr lang="it-IT" dirty="0" err="1" smtClean="0">
                <a:solidFill>
                  <a:prstClr val="black"/>
                </a:solidFill>
              </a:rPr>
              <a:t>Tremelloni</a:t>
            </a:r>
            <a:endParaRPr lang="it-IT" dirty="0" smtClean="0">
              <a:solidFill>
                <a:prstClr val="black"/>
              </a:solidFill>
            </a:endParaRPr>
          </a:p>
          <a:p>
            <a:r>
              <a:rPr lang="it-IT" dirty="0">
                <a:solidFill>
                  <a:prstClr val="black"/>
                </a:solidFill>
              </a:rPr>
              <a:t> </a:t>
            </a:r>
            <a:r>
              <a:rPr lang="it-IT" dirty="0" smtClean="0">
                <a:solidFill>
                  <a:prstClr val="black"/>
                </a:solidFill>
              </a:rPr>
              <a:t>  in quanto presidente)</a:t>
            </a:r>
          </a:p>
        </p:txBody>
      </p:sp>
      <p:sp>
        <p:nvSpPr>
          <p:cNvPr id="3" name="CasellaDiTesto 2"/>
          <p:cNvSpPr txBox="1"/>
          <p:nvPr/>
        </p:nvSpPr>
        <p:spPr>
          <a:xfrm>
            <a:off x="516290" y="-40232"/>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spTree>
    <p:extLst>
      <p:ext uri="{BB962C8B-B14F-4D97-AF65-F5344CB8AC3E}">
        <p14:creationId xmlns:p14="http://schemas.microsoft.com/office/powerpoint/2010/main" val="3344531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asellaDiTesto 1"/>
          <p:cNvSpPr txBox="1"/>
          <p:nvPr/>
        </p:nvSpPr>
        <p:spPr>
          <a:xfrm>
            <a:off x="24969" y="586848"/>
            <a:ext cx="9349739" cy="2862322"/>
          </a:xfrm>
          <a:prstGeom prst="rect">
            <a:avLst/>
          </a:prstGeom>
          <a:noFill/>
        </p:spPr>
        <p:txBody>
          <a:bodyPr wrap="none" rtlCol="0">
            <a:spAutoFit/>
          </a:bodyPr>
          <a:lstStyle/>
          <a:p>
            <a:r>
              <a:rPr lang="it-IT" dirty="0" smtClean="0">
                <a:solidFill>
                  <a:prstClr val="black"/>
                </a:solidFill>
              </a:rPr>
              <a:t>Altre indagini</a:t>
            </a:r>
          </a:p>
          <a:p>
            <a:pPr marL="342900" indent="-342900">
              <a:buFontTx/>
              <a:buAutoNum type="arabicParenR"/>
            </a:pPr>
            <a:r>
              <a:rPr lang="it-IT" dirty="0">
                <a:solidFill>
                  <a:prstClr val="black"/>
                </a:solidFill>
              </a:rPr>
              <a:t>revisione straordinaria degli iscritti agli uffici di collocamento; </a:t>
            </a:r>
          </a:p>
          <a:p>
            <a:pPr marL="342900" indent="-342900">
              <a:buFontTx/>
              <a:buAutoNum type="arabicParenR"/>
            </a:pPr>
            <a:r>
              <a:rPr lang="it-IT" dirty="0">
                <a:solidFill>
                  <a:prstClr val="black"/>
                </a:solidFill>
              </a:rPr>
              <a:t>impiego delle categorie rurali; </a:t>
            </a:r>
          </a:p>
          <a:p>
            <a:pPr marL="342900" indent="-342900">
              <a:buFontTx/>
              <a:buAutoNum type="arabicParenR"/>
            </a:pPr>
            <a:r>
              <a:rPr lang="it-IT" dirty="0">
                <a:solidFill>
                  <a:prstClr val="black"/>
                </a:solidFill>
              </a:rPr>
              <a:t>disponibilità e fabbisogno di lavoro umano nei poderi coltivati a mezzadria in Toscana; </a:t>
            </a:r>
          </a:p>
          <a:p>
            <a:pPr marL="342900" indent="-342900">
              <a:buFontTx/>
              <a:buAutoNum type="arabicParenR"/>
            </a:pPr>
            <a:r>
              <a:rPr lang="it-IT" dirty="0">
                <a:solidFill>
                  <a:prstClr val="black"/>
                </a:solidFill>
              </a:rPr>
              <a:t>attitudini dei disoccupati; </a:t>
            </a:r>
          </a:p>
          <a:p>
            <a:pPr marL="342900" indent="-342900">
              <a:buFontTx/>
              <a:buAutoNum type="arabicParenR"/>
            </a:pPr>
            <a:r>
              <a:rPr lang="it-IT" dirty="0">
                <a:solidFill>
                  <a:prstClr val="black"/>
                </a:solidFill>
              </a:rPr>
              <a:t>bilanci familiari dei disoccupati; </a:t>
            </a:r>
          </a:p>
          <a:p>
            <a:pPr marL="342900" indent="-342900">
              <a:buFontTx/>
              <a:buAutoNum type="arabicParenR"/>
            </a:pPr>
            <a:r>
              <a:rPr lang="it-IT" dirty="0">
                <a:solidFill>
                  <a:prstClr val="black"/>
                </a:solidFill>
              </a:rPr>
              <a:t>pensionati INPS occupati alle dipendenze di terzi; </a:t>
            </a:r>
          </a:p>
          <a:p>
            <a:pPr marL="342900" indent="-342900">
              <a:buFontTx/>
              <a:buAutoNum type="arabicParenR"/>
            </a:pPr>
            <a:r>
              <a:rPr lang="it-IT" dirty="0">
                <a:solidFill>
                  <a:prstClr val="black"/>
                </a:solidFill>
              </a:rPr>
              <a:t>ricambio aziendale di mano d’opera; </a:t>
            </a:r>
          </a:p>
          <a:p>
            <a:pPr marL="342900" indent="-342900">
              <a:buFontTx/>
              <a:buAutoNum type="arabicParenR"/>
            </a:pPr>
            <a:r>
              <a:rPr lang="it-IT" dirty="0">
                <a:solidFill>
                  <a:prstClr val="black"/>
                </a:solidFill>
              </a:rPr>
              <a:t>concorsi banditi dalle pubbliche amministrazioni; </a:t>
            </a:r>
          </a:p>
          <a:p>
            <a:pPr marL="342900" indent="-342900">
              <a:buFontTx/>
              <a:buAutoNum type="arabicParenR"/>
            </a:pPr>
            <a:r>
              <a:rPr lang="it-IT" dirty="0">
                <a:solidFill>
                  <a:prstClr val="black"/>
                </a:solidFill>
              </a:rPr>
              <a:t>lavoratori agricoli iscritti negli elenchi compilati ai fini previdenziali</a:t>
            </a:r>
            <a:r>
              <a:rPr lang="it-IT" dirty="0" smtClean="0">
                <a:solidFill>
                  <a:prstClr val="black"/>
                </a:solidFill>
              </a:rPr>
              <a:t>.</a:t>
            </a:r>
            <a:endParaRPr lang="it-IT" dirty="0">
              <a:solidFill>
                <a:prstClr val="black"/>
              </a:solidFill>
            </a:endParaRPr>
          </a:p>
        </p:txBody>
      </p:sp>
    </p:spTree>
    <p:extLst>
      <p:ext uri="{BB962C8B-B14F-4D97-AF65-F5344CB8AC3E}">
        <p14:creationId xmlns:p14="http://schemas.microsoft.com/office/powerpoint/2010/main" val="2511533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6160" y="512205"/>
            <a:ext cx="8905002" cy="3416320"/>
          </a:xfrm>
          <a:prstGeom prst="rect">
            <a:avLst/>
          </a:prstGeom>
          <a:noFill/>
        </p:spPr>
        <p:txBody>
          <a:bodyPr wrap="none" rtlCol="0">
            <a:spAutoFit/>
          </a:bodyPr>
          <a:lstStyle/>
          <a:p>
            <a:r>
              <a:rPr lang="it-IT" dirty="0">
                <a:solidFill>
                  <a:prstClr val="black"/>
                </a:solidFill>
              </a:rPr>
              <a:t>L’inchiesta venne svolta attraverso rilevazioni ed indagini di carattere </a:t>
            </a:r>
            <a:r>
              <a:rPr lang="it-IT" dirty="0" smtClean="0">
                <a:solidFill>
                  <a:prstClr val="black"/>
                </a:solidFill>
              </a:rPr>
              <a:t>statistico tra le </a:t>
            </a:r>
          </a:p>
          <a:p>
            <a:r>
              <a:rPr lang="it-IT" dirty="0">
                <a:solidFill>
                  <a:prstClr val="black"/>
                </a:solidFill>
              </a:rPr>
              <a:t>q</a:t>
            </a:r>
            <a:r>
              <a:rPr lang="it-IT" dirty="0" smtClean="0">
                <a:solidFill>
                  <a:prstClr val="black"/>
                </a:solidFill>
              </a:rPr>
              <a:t>uali la </a:t>
            </a:r>
            <a:r>
              <a:rPr lang="it-IT" b="1" dirty="0" smtClean="0">
                <a:solidFill>
                  <a:prstClr val="black"/>
                </a:solidFill>
              </a:rPr>
              <a:t>Rilevazione nazionale delle forze di lavoro </a:t>
            </a:r>
          </a:p>
          <a:p>
            <a:endParaRPr lang="it-IT" b="1" dirty="0">
              <a:solidFill>
                <a:prstClr val="black"/>
              </a:solidFill>
            </a:endParaRPr>
          </a:p>
          <a:p>
            <a:r>
              <a:rPr lang="it-IT" dirty="0" smtClean="0">
                <a:solidFill>
                  <a:prstClr val="black"/>
                </a:solidFill>
              </a:rPr>
              <a:t>A </a:t>
            </a:r>
            <a:r>
              <a:rPr lang="it-IT" dirty="0">
                <a:solidFill>
                  <a:prstClr val="black"/>
                </a:solidFill>
              </a:rPr>
              <a:t>partire dal </a:t>
            </a:r>
            <a:r>
              <a:rPr lang="it-IT" dirty="0" smtClean="0">
                <a:solidFill>
                  <a:prstClr val="black"/>
                </a:solidFill>
              </a:rPr>
              <a:t>1954, l’indagine </a:t>
            </a:r>
            <a:r>
              <a:rPr lang="it-IT" dirty="0">
                <a:solidFill>
                  <a:prstClr val="black"/>
                </a:solidFill>
              </a:rPr>
              <a:t>è diventata annuale e dall’aprile </a:t>
            </a:r>
            <a:r>
              <a:rPr lang="it-IT" dirty="0" smtClean="0">
                <a:solidFill>
                  <a:prstClr val="black"/>
                </a:solidFill>
              </a:rPr>
              <a:t>del 1959 </a:t>
            </a:r>
            <a:r>
              <a:rPr lang="it-IT" dirty="0">
                <a:solidFill>
                  <a:prstClr val="black"/>
                </a:solidFill>
              </a:rPr>
              <a:t>ha assunto </a:t>
            </a:r>
            <a:endParaRPr lang="it-IT" dirty="0" smtClean="0">
              <a:solidFill>
                <a:prstClr val="black"/>
              </a:solidFill>
            </a:endParaRPr>
          </a:p>
          <a:p>
            <a:r>
              <a:rPr lang="it-IT" dirty="0" smtClean="0">
                <a:solidFill>
                  <a:prstClr val="black"/>
                </a:solidFill>
              </a:rPr>
              <a:t>cadenza </a:t>
            </a:r>
            <a:r>
              <a:rPr lang="it-IT" dirty="0">
                <a:solidFill>
                  <a:prstClr val="black"/>
                </a:solidFill>
              </a:rPr>
              <a:t>trimestrale e l’ha </a:t>
            </a:r>
            <a:r>
              <a:rPr lang="it-IT" dirty="0" smtClean="0">
                <a:solidFill>
                  <a:prstClr val="black"/>
                </a:solidFill>
              </a:rPr>
              <a:t>mantenuta </a:t>
            </a:r>
            <a:r>
              <a:rPr lang="it-IT" dirty="0">
                <a:solidFill>
                  <a:prstClr val="black"/>
                </a:solidFill>
              </a:rPr>
              <a:t>fino alla fine del 2003, per diventare poi</a:t>
            </a:r>
          </a:p>
          <a:p>
            <a:r>
              <a:rPr lang="it-IT" dirty="0">
                <a:solidFill>
                  <a:prstClr val="black"/>
                </a:solidFill>
              </a:rPr>
              <a:t>un’indagine continua dal 2004. </a:t>
            </a:r>
            <a:endParaRPr lang="it-IT" dirty="0" smtClean="0">
              <a:solidFill>
                <a:prstClr val="black"/>
              </a:solidFill>
            </a:endParaRPr>
          </a:p>
          <a:p>
            <a:endParaRPr lang="it-IT" dirty="0">
              <a:solidFill>
                <a:prstClr val="black"/>
              </a:solidFill>
            </a:endParaRPr>
          </a:p>
          <a:p>
            <a:r>
              <a:rPr lang="it-IT" dirty="0">
                <a:solidFill>
                  <a:prstClr val="black"/>
                </a:solidFill>
              </a:rPr>
              <a:t>Nel 1977, in un clima segnato da fermenti </a:t>
            </a:r>
            <a:r>
              <a:rPr lang="it-IT" dirty="0" smtClean="0">
                <a:solidFill>
                  <a:prstClr val="black"/>
                </a:solidFill>
              </a:rPr>
              <a:t>sociali </a:t>
            </a:r>
            <a:r>
              <a:rPr lang="it-IT" dirty="0">
                <a:solidFill>
                  <a:prstClr val="black"/>
                </a:solidFill>
              </a:rPr>
              <a:t>e da significative trasformazioni </a:t>
            </a:r>
            <a:endParaRPr lang="it-IT" dirty="0" smtClean="0">
              <a:solidFill>
                <a:prstClr val="black"/>
              </a:solidFill>
            </a:endParaRPr>
          </a:p>
          <a:p>
            <a:r>
              <a:rPr lang="it-IT" dirty="0" smtClean="0">
                <a:solidFill>
                  <a:prstClr val="black"/>
                </a:solidFill>
              </a:rPr>
              <a:t>che hanno interessato </a:t>
            </a:r>
            <a:r>
              <a:rPr lang="it-IT" dirty="0">
                <a:solidFill>
                  <a:prstClr val="black"/>
                </a:solidFill>
              </a:rPr>
              <a:t>i comportamenti nel mercato del </a:t>
            </a:r>
            <a:r>
              <a:rPr lang="it-IT" dirty="0" smtClean="0">
                <a:solidFill>
                  <a:prstClr val="black"/>
                </a:solidFill>
              </a:rPr>
              <a:t>lavoro </a:t>
            </a:r>
            <a:r>
              <a:rPr lang="it-IT" dirty="0">
                <a:solidFill>
                  <a:prstClr val="black"/>
                </a:solidFill>
              </a:rPr>
              <a:t>e i modi stessi della </a:t>
            </a:r>
            <a:endParaRPr lang="it-IT" dirty="0" smtClean="0">
              <a:solidFill>
                <a:prstClr val="black"/>
              </a:solidFill>
            </a:endParaRPr>
          </a:p>
          <a:p>
            <a:r>
              <a:rPr lang="it-IT" dirty="0" smtClean="0">
                <a:solidFill>
                  <a:prstClr val="black"/>
                </a:solidFill>
              </a:rPr>
              <a:t>produzione</a:t>
            </a:r>
            <a:r>
              <a:rPr lang="it-IT" dirty="0">
                <a:solidFill>
                  <a:prstClr val="black"/>
                </a:solidFill>
              </a:rPr>
              <a:t>, l’indagine </a:t>
            </a:r>
            <a:r>
              <a:rPr lang="it-IT" dirty="0" smtClean="0">
                <a:solidFill>
                  <a:prstClr val="black"/>
                </a:solidFill>
              </a:rPr>
              <a:t>ha subìto </a:t>
            </a:r>
            <a:r>
              <a:rPr lang="it-IT" dirty="0">
                <a:solidFill>
                  <a:prstClr val="black"/>
                </a:solidFill>
              </a:rPr>
              <a:t>una profonda ristrutturazione che </a:t>
            </a:r>
            <a:r>
              <a:rPr lang="it-IT" dirty="0" smtClean="0">
                <a:solidFill>
                  <a:prstClr val="black"/>
                </a:solidFill>
              </a:rPr>
              <a:t>aveva l’obiettivo </a:t>
            </a:r>
            <a:r>
              <a:rPr lang="it-IT" dirty="0">
                <a:solidFill>
                  <a:prstClr val="black"/>
                </a:solidFill>
              </a:rPr>
              <a:t>di </a:t>
            </a:r>
            <a:endParaRPr lang="it-IT" dirty="0" smtClean="0">
              <a:solidFill>
                <a:prstClr val="black"/>
              </a:solidFill>
            </a:endParaRPr>
          </a:p>
          <a:p>
            <a:r>
              <a:rPr lang="it-IT" dirty="0" smtClean="0">
                <a:solidFill>
                  <a:prstClr val="black"/>
                </a:solidFill>
              </a:rPr>
              <a:t>cogliere </a:t>
            </a:r>
            <a:r>
              <a:rPr lang="it-IT" dirty="0">
                <a:solidFill>
                  <a:prstClr val="black"/>
                </a:solidFill>
              </a:rPr>
              <a:t>meglio alcune zone </a:t>
            </a:r>
            <a:r>
              <a:rPr lang="it-IT" dirty="0" smtClean="0">
                <a:solidFill>
                  <a:prstClr val="black"/>
                </a:solidFill>
              </a:rPr>
              <a:t>grigie del </a:t>
            </a:r>
            <a:r>
              <a:rPr lang="it-IT" dirty="0">
                <a:solidFill>
                  <a:prstClr val="black"/>
                </a:solidFill>
              </a:rPr>
              <a:t>mercato del lavoro, come l’occupazione “</a:t>
            </a:r>
            <a:r>
              <a:rPr lang="it-IT" dirty="0" err="1">
                <a:solidFill>
                  <a:prstClr val="black"/>
                </a:solidFill>
              </a:rPr>
              <a:t>irre</a:t>
            </a:r>
            <a:r>
              <a:rPr lang="it-IT" dirty="0">
                <a:solidFill>
                  <a:prstClr val="black"/>
                </a:solidFill>
              </a:rPr>
              <a:t>-</a:t>
            </a:r>
          </a:p>
          <a:p>
            <a:r>
              <a:rPr lang="it-IT" dirty="0" err="1">
                <a:solidFill>
                  <a:prstClr val="black"/>
                </a:solidFill>
              </a:rPr>
              <a:t>golare</a:t>
            </a:r>
            <a:r>
              <a:rPr lang="it-IT" dirty="0">
                <a:solidFill>
                  <a:prstClr val="black"/>
                </a:solidFill>
              </a:rPr>
              <a:t>” o la disoccupazione “scoraggiata</a:t>
            </a:r>
            <a:r>
              <a:rPr lang="it-IT" dirty="0" smtClean="0">
                <a:solidFill>
                  <a:prstClr val="black"/>
                </a:solidFill>
              </a:rPr>
              <a:t>”.</a:t>
            </a:r>
            <a:endParaRPr lang="it-IT" dirty="0">
              <a:solidFill>
                <a:prstClr val="black"/>
              </a:solidFill>
            </a:endParaRPr>
          </a:p>
        </p:txBody>
      </p:sp>
      <p:sp>
        <p:nvSpPr>
          <p:cNvPr id="3" name="CasellaDiTesto 2"/>
          <p:cNvSpPr txBox="1"/>
          <p:nvPr/>
        </p:nvSpPr>
        <p:spPr>
          <a:xfrm>
            <a:off x="516290" y="-40232"/>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sp>
        <p:nvSpPr>
          <p:cNvPr id="5" name="Freccia in giù 4"/>
          <p:cNvSpPr/>
          <p:nvPr/>
        </p:nvSpPr>
        <p:spPr>
          <a:xfrm>
            <a:off x="4080681" y="4094328"/>
            <a:ext cx="996286" cy="6141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6" name="CasellaDiTesto 5"/>
          <p:cNvSpPr txBox="1"/>
          <p:nvPr/>
        </p:nvSpPr>
        <p:spPr>
          <a:xfrm>
            <a:off x="2220750" y="5076967"/>
            <a:ext cx="4826962" cy="369332"/>
          </a:xfrm>
          <a:prstGeom prst="rect">
            <a:avLst/>
          </a:prstGeom>
          <a:noFill/>
        </p:spPr>
        <p:txBody>
          <a:bodyPr wrap="none" rtlCol="0">
            <a:spAutoFit/>
          </a:bodyPr>
          <a:lstStyle/>
          <a:p>
            <a:r>
              <a:rPr lang="it-IT" dirty="0" smtClean="0">
                <a:solidFill>
                  <a:prstClr val="black"/>
                </a:solidFill>
              </a:rPr>
              <a:t>La serie storica è stata ricostruita fino al 1977</a:t>
            </a:r>
            <a:endParaRPr lang="it-IT" dirty="0">
              <a:solidFill>
                <a:prstClr val="black"/>
              </a:solidFill>
            </a:endParaRPr>
          </a:p>
        </p:txBody>
      </p:sp>
    </p:spTree>
    <p:extLst>
      <p:ext uri="{BB962C8B-B14F-4D97-AF65-F5344CB8AC3E}">
        <p14:creationId xmlns:p14="http://schemas.microsoft.com/office/powerpoint/2010/main" val="341079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8415" y="4187811"/>
            <a:ext cx="8948710" cy="1815882"/>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it-IT" sz="1600" b="1" dirty="0" smtClean="0">
                <a:solidFill>
                  <a:prstClr val="white"/>
                </a:solidFill>
              </a:rPr>
              <a:t>I dati confermano che l’offerta di lavoro maschile si riduce mentre quella femminile cresce </a:t>
            </a:r>
          </a:p>
          <a:p>
            <a:endParaRPr lang="it-IT" sz="1600" b="1" dirty="0">
              <a:solidFill>
                <a:prstClr val="white"/>
              </a:solidFill>
            </a:endParaRPr>
          </a:p>
          <a:p>
            <a:r>
              <a:rPr lang="it-IT" sz="1600" b="1" dirty="0">
                <a:solidFill>
                  <a:prstClr val="white"/>
                </a:solidFill>
              </a:rPr>
              <a:t>D</a:t>
            </a:r>
            <a:r>
              <a:rPr lang="it-IT" sz="1600" b="1" dirty="0" smtClean="0">
                <a:solidFill>
                  <a:prstClr val="white"/>
                </a:solidFill>
              </a:rPr>
              <a:t>alla fine degli anni ’70 fino alla fine del XX secolo aumenta la disoccupazione soprattutto femminile (il massimo si verifica nel periodo 1985-1987)</a:t>
            </a:r>
          </a:p>
          <a:p>
            <a:endParaRPr lang="it-IT" sz="1600" b="1" dirty="0">
              <a:solidFill>
                <a:prstClr val="white"/>
              </a:solidFill>
            </a:endParaRPr>
          </a:p>
          <a:p>
            <a:r>
              <a:rPr lang="it-IT" sz="1600" b="1" dirty="0" smtClean="0">
                <a:solidFill>
                  <a:prstClr val="white"/>
                </a:solidFill>
              </a:rPr>
              <a:t>Nel primo decennio del nuovo secolo c’è un calo della disoccupazione che risale per entrambi i sessi con l’inizio della recessione attuale</a:t>
            </a:r>
          </a:p>
        </p:txBody>
      </p:sp>
      <p:sp>
        <p:nvSpPr>
          <p:cNvPr id="5" name="CasellaDiTesto 4"/>
          <p:cNvSpPr txBox="1"/>
          <p:nvPr/>
        </p:nvSpPr>
        <p:spPr>
          <a:xfrm>
            <a:off x="516290" y="-40232"/>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grpSp>
        <p:nvGrpSpPr>
          <p:cNvPr id="8" name="Gruppo 7"/>
          <p:cNvGrpSpPr/>
          <p:nvPr/>
        </p:nvGrpSpPr>
        <p:grpSpPr>
          <a:xfrm>
            <a:off x="100292" y="527630"/>
            <a:ext cx="8877441" cy="3539225"/>
            <a:chOff x="100292" y="527630"/>
            <a:chExt cx="8877441" cy="3539225"/>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92" y="527630"/>
              <a:ext cx="4234202" cy="353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929" y="527630"/>
              <a:ext cx="4284804" cy="353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ttore 1 6"/>
            <p:cNvCxnSpPr/>
            <p:nvPr/>
          </p:nvCxnSpPr>
          <p:spPr>
            <a:xfrm flipV="1">
              <a:off x="3325093" y="1531925"/>
              <a:ext cx="0" cy="218506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flipV="1">
              <a:off x="7942493" y="1553700"/>
              <a:ext cx="0" cy="218506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4942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p:cNvSpPr txBox="1"/>
          <p:nvPr/>
        </p:nvSpPr>
        <p:spPr>
          <a:xfrm>
            <a:off x="516290" y="-40232"/>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grpSp>
        <p:nvGrpSpPr>
          <p:cNvPr id="6" name="Gruppo 5"/>
          <p:cNvGrpSpPr/>
          <p:nvPr/>
        </p:nvGrpSpPr>
        <p:grpSpPr>
          <a:xfrm>
            <a:off x="207165" y="454689"/>
            <a:ext cx="8685841" cy="3198747"/>
            <a:chOff x="161989" y="530105"/>
            <a:chExt cx="8685841" cy="3198747"/>
          </a:xfrm>
        </p:grpSpPr>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995" y="530105"/>
              <a:ext cx="4180835" cy="319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89" y="530106"/>
              <a:ext cx="4077506" cy="319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Connettore 1 15"/>
            <p:cNvCxnSpPr/>
            <p:nvPr/>
          </p:nvCxnSpPr>
          <p:spPr>
            <a:xfrm flipV="1">
              <a:off x="3325093" y="1733797"/>
              <a:ext cx="0" cy="1591294"/>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V="1">
              <a:off x="7894993" y="1767447"/>
              <a:ext cx="0" cy="1591294"/>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20" name="CasellaDiTesto 19"/>
          <p:cNvSpPr txBox="1"/>
          <p:nvPr/>
        </p:nvSpPr>
        <p:spPr>
          <a:xfrm>
            <a:off x="100290" y="3712811"/>
            <a:ext cx="8948710" cy="2308324"/>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it-IT" sz="1600" b="1" dirty="0" smtClean="0">
                <a:solidFill>
                  <a:prstClr val="white"/>
                </a:solidFill>
              </a:rPr>
              <a:t>I giovani 15-24 anni costituiscono la componente principale della disoccupazione</a:t>
            </a:r>
          </a:p>
          <a:p>
            <a:endParaRPr lang="it-IT" sz="1600" b="1" dirty="0">
              <a:solidFill>
                <a:prstClr val="white"/>
              </a:solidFill>
            </a:endParaRPr>
          </a:p>
          <a:p>
            <a:r>
              <a:rPr lang="it-IT" sz="1600" b="1" dirty="0" smtClean="0">
                <a:solidFill>
                  <a:prstClr val="white"/>
                </a:solidFill>
              </a:rPr>
              <a:t>Nel periodo 1985-1987 il tasso di disoccupazione maschile raggiunge il 30% mentre quello femminile supera il 40%. Dopo una fase (2000-2007) di tassi di disoccupazione giovanile relativamente bassi, il tasso cresce considerevolmente per entrambi i sessi dal 2007, superando il 40% per i maschi e raggiungendo il 45% per le donne.</a:t>
            </a:r>
          </a:p>
          <a:p>
            <a:endParaRPr lang="it-IT" sz="1600" b="1" dirty="0">
              <a:solidFill>
                <a:prstClr val="white"/>
              </a:solidFill>
            </a:endParaRPr>
          </a:p>
          <a:p>
            <a:r>
              <a:rPr lang="it-IT" sz="1600" b="1" dirty="0" smtClean="0">
                <a:solidFill>
                  <a:prstClr val="white"/>
                </a:solidFill>
              </a:rPr>
              <a:t>IN tutto il periodo 1977-2015 la forza lavoro giovanile si riduce di circa 20 punti percentuali per entrambi i sessi.  </a:t>
            </a:r>
          </a:p>
        </p:txBody>
      </p:sp>
    </p:spTree>
    <p:extLst>
      <p:ext uri="{BB962C8B-B14F-4D97-AF65-F5344CB8AC3E}">
        <p14:creationId xmlns:p14="http://schemas.microsoft.com/office/powerpoint/2010/main" val="3808198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29929"/>
            <a:ext cx="6987067" cy="371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55576" y="-72316"/>
            <a:ext cx="7579325"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Verso la </a:t>
            </a:r>
            <a:r>
              <a:rPr lang="en-US" sz="2400" b="1" dirty="0" err="1" smtClean="0">
                <a:solidFill>
                  <a:prstClr val="white"/>
                </a:solidFill>
              </a:rPr>
              <a:t>stagnazione</a:t>
            </a:r>
            <a:r>
              <a:rPr lang="en-US" sz="2400" b="1" dirty="0" smtClean="0">
                <a:solidFill>
                  <a:prstClr val="white"/>
                </a:solidFill>
              </a:rPr>
              <a:t> </a:t>
            </a:r>
            <a:r>
              <a:rPr lang="en-US" sz="2400" b="1" dirty="0" err="1" smtClean="0">
                <a:solidFill>
                  <a:prstClr val="white"/>
                </a:solidFill>
              </a:rPr>
              <a:t>secolare</a:t>
            </a:r>
            <a:r>
              <a:rPr lang="en-US" sz="2400" b="1" dirty="0" smtClean="0">
                <a:solidFill>
                  <a:prstClr val="white"/>
                </a:solidFill>
              </a:rPr>
              <a:t>?</a:t>
            </a:r>
          </a:p>
        </p:txBody>
      </p:sp>
      <p:sp>
        <p:nvSpPr>
          <p:cNvPr id="5" name="CasellaDiTesto 4"/>
          <p:cNvSpPr txBox="1"/>
          <p:nvPr/>
        </p:nvSpPr>
        <p:spPr>
          <a:xfrm>
            <a:off x="755576" y="476672"/>
            <a:ext cx="7703351" cy="738664"/>
          </a:xfrm>
          <a:prstGeom prst="rect">
            <a:avLst/>
          </a:prstGeom>
          <a:noFill/>
        </p:spPr>
        <p:txBody>
          <a:bodyPr wrap="square" rtlCol="0">
            <a:spAutoFit/>
          </a:bodyPr>
          <a:lstStyle/>
          <a:p>
            <a:pPr algn="ctr"/>
            <a:r>
              <a:rPr lang="it-IT" sz="1400" b="1" dirty="0" smtClean="0">
                <a:solidFill>
                  <a:prstClr val="black"/>
                </a:solidFill>
                <a:latin typeface="Tahoma" pitchFamily="34" charset="0"/>
                <a:ea typeface="Tahoma" pitchFamily="34" charset="0"/>
                <a:cs typeface="Tahoma" pitchFamily="34" charset="0"/>
              </a:rPr>
              <a:t>Variazioni annuali del PIL reale e medie decennali </a:t>
            </a:r>
            <a:r>
              <a:rPr lang="it-IT" sz="1400" i="1" dirty="0">
                <a:solidFill>
                  <a:prstClr val="black"/>
                </a:solidFill>
                <a:latin typeface="Tahoma" pitchFamily="34" charset="0"/>
                <a:ea typeface="Tahoma" pitchFamily="34" charset="0"/>
                <a:cs typeface="Tahoma" pitchFamily="34" charset="0"/>
              </a:rPr>
              <a:t>[</a:t>
            </a:r>
            <a:r>
              <a:rPr lang="it-IT" sz="1400" i="1" dirty="0" smtClean="0">
                <a:solidFill>
                  <a:prstClr val="black"/>
                </a:solidFill>
                <a:latin typeface="Tahoma" pitchFamily="34" charset="0"/>
                <a:ea typeface="Tahoma" pitchFamily="34" charset="0"/>
                <a:cs typeface="Tahoma" pitchFamily="34" charset="0"/>
              </a:rPr>
              <a:t>Valori percentuali)]</a:t>
            </a:r>
            <a:endParaRPr lang="it-IT" sz="1400" b="1" dirty="0">
              <a:solidFill>
                <a:prstClr val="black"/>
              </a:solidFill>
              <a:latin typeface="Tahoma" pitchFamily="34" charset="0"/>
              <a:ea typeface="Tahoma" pitchFamily="34" charset="0"/>
              <a:cs typeface="Tahoma" pitchFamily="34" charset="0"/>
            </a:endParaRPr>
          </a:p>
          <a:p>
            <a:pPr algn="ctr"/>
            <a:r>
              <a:rPr lang="it-IT" sz="1400" b="1" dirty="0" smtClean="0">
                <a:solidFill>
                  <a:prstClr val="black"/>
                </a:solidFill>
                <a:latin typeface="Tahoma" pitchFamily="34" charset="0"/>
                <a:ea typeface="Tahoma" pitchFamily="34" charset="0"/>
                <a:cs typeface="Tahoma" pitchFamily="34" charset="0"/>
              </a:rPr>
              <a:t>Italia. Anni 1861 </a:t>
            </a:r>
            <a:r>
              <a:rPr lang="it-IT" sz="1400" b="1" dirty="0">
                <a:solidFill>
                  <a:prstClr val="black"/>
                </a:solidFill>
                <a:latin typeface="Tahoma" pitchFamily="34" charset="0"/>
                <a:ea typeface="Tahoma" pitchFamily="34" charset="0"/>
                <a:cs typeface="Tahoma" pitchFamily="34" charset="0"/>
              </a:rPr>
              <a:t>- </a:t>
            </a:r>
            <a:r>
              <a:rPr lang="it-IT" sz="1400" b="1" dirty="0" smtClean="0">
                <a:solidFill>
                  <a:prstClr val="black"/>
                </a:solidFill>
                <a:latin typeface="Tahoma" pitchFamily="34" charset="0"/>
                <a:ea typeface="Tahoma" pitchFamily="34" charset="0"/>
                <a:cs typeface="Tahoma" pitchFamily="34" charset="0"/>
              </a:rPr>
              <a:t>2015</a:t>
            </a:r>
            <a:endParaRPr lang="it-IT" sz="1400" b="1" dirty="0">
              <a:solidFill>
                <a:prstClr val="black"/>
              </a:solidFill>
              <a:latin typeface="Tahoma" pitchFamily="34" charset="0"/>
              <a:ea typeface="Tahoma" pitchFamily="34" charset="0"/>
              <a:cs typeface="Tahoma" pitchFamily="34" charset="0"/>
            </a:endParaRPr>
          </a:p>
          <a:p>
            <a:pPr algn="ctr"/>
            <a:r>
              <a:rPr lang="it-IT" sz="1400" b="1" dirty="0" smtClean="0">
                <a:solidFill>
                  <a:prstClr val="black"/>
                </a:solidFill>
                <a:latin typeface="Tahoma" pitchFamily="34" charset="0"/>
                <a:ea typeface="Tahoma" pitchFamily="34" charset="0"/>
                <a:cs typeface="Tahoma" pitchFamily="34" charset="0"/>
              </a:rPr>
              <a:t> </a:t>
            </a:r>
            <a:endParaRPr lang="it-IT" sz="1400" b="1" dirty="0">
              <a:solidFill>
                <a:prstClr val="black"/>
              </a:solidFill>
              <a:latin typeface="Tahoma" pitchFamily="34" charset="0"/>
              <a:ea typeface="Tahoma" pitchFamily="34" charset="0"/>
              <a:cs typeface="Tahoma" pitchFamily="34" charset="0"/>
            </a:endParaRPr>
          </a:p>
        </p:txBody>
      </p:sp>
      <p:sp>
        <p:nvSpPr>
          <p:cNvPr id="6" name="CasellaDiTesto 5"/>
          <p:cNvSpPr txBox="1"/>
          <p:nvPr/>
        </p:nvSpPr>
        <p:spPr>
          <a:xfrm>
            <a:off x="2195736" y="4149080"/>
            <a:ext cx="517908" cy="276999"/>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I GM</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7" name="Connettore 2 6"/>
          <p:cNvCxnSpPr/>
          <p:nvPr/>
        </p:nvCxnSpPr>
        <p:spPr>
          <a:xfrm flipV="1">
            <a:off x="2722188" y="3789040"/>
            <a:ext cx="769692" cy="400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2708708" y="4617987"/>
            <a:ext cx="1056786" cy="461665"/>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La Grande Depressione</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10" name="Connettore 2 9"/>
          <p:cNvCxnSpPr/>
          <p:nvPr/>
        </p:nvCxnSpPr>
        <p:spPr>
          <a:xfrm flipV="1">
            <a:off x="3707904" y="4036200"/>
            <a:ext cx="432048" cy="6021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3529768" y="1783849"/>
            <a:ext cx="733932" cy="276999"/>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II GM</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12" name="Connettore 2 11"/>
          <p:cNvCxnSpPr/>
          <p:nvPr/>
        </p:nvCxnSpPr>
        <p:spPr>
          <a:xfrm>
            <a:off x="4234356" y="2101720"/>
            <a:ext cx="384846" cy="751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5138750" y="1988840"/>
            <a:ext cx="733932" cy="276999"/>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6,3%</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17" name="Connettore 2 16"/>
          <p:cNvCxnSpPr/>
          <p:nvPr/>
        </p:nvCxnSpPr>
        <p:spPr>
          <a:xfrm flipH="1">
            <a:off x="5138750" y="2265839"/>
            <a:ext cx="366966" cy="751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5658116" y="2002740"/>
            <a:ext cx="733932" cy="276999"/>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6,4%</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21" name="Connettore 2 20"/>
          <p:cNvCxnSpPr/>
          <p:nvPr/>
        </p:nvCxnSpPr>
        <p:spPr>
          <a:xfrm flipH="1">
            <a:off x="5658116" y="2279739"/>
            <a:ext cx="366966" cy="751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CasellaDiTesto 21"/>
          <p:cNvSpPr txBox="1"/>
          <p:nvPr/>
        </p:nvSpPr>
        <p:spPr>
          <a:xfrm>
            <a:off x="6129905" y="2113523"/>
            <a:ext cx="733932" cy="276999"/>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4,1%</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23" name="Connettore 2 22"/>
          <p:cNvCxnSpPr/>
          <p:nvPr/>
        </p:nvCxnSpPr>
        <p:spPr>
          <a:xfrm flipH="1">
            <a:off x="6129905" y="2390522"/>
            <a:ext cx="366966" cy="751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6502364" y="2265923"/>
            <a:ext cx="733932" cy="276999"/>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2,6%</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25" name="Connettore 2 24"/>
          <p:cNvCxnSpPr/>
          <p:nvPr/>
        </p:nvCxnSpPr>
        <p:spPr>
          <a:xfrm flipH="1">
            <a:off x="6392048" y="2542922"/>
            <a:ext cx="366966" cy="751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6862404" y="2401952"/>
            <a:ext cx="733932" cy="276999"/>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1,5%</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27" name="Connettore 2 26"/>
          <p:cNvCxnSpPr/>
          <p:nvPr/>
        </p:nvCxnSpPr>
        <p:spPr>
          <a:xfrm flipH="1">
            <a:off x="6759014" y="2678951"/>
            <a:ext cx="366966" cy="751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CasellaDiTesto 27"/>
          <p:cNvSpPr txBox="1"/>
          <p:nvPr/>
        </p:nvSpPr>
        <p:spPr>
          <a:xfrm>
            <a:off x="7294452" y="2575937"/>
            <a:ext cx="733932" cy="276999"/>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0,6%</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29" name="Connettore 2 28"/>
          <p:cNvCxnSpPr/>
          <p:nvPr/>
        </p:nvCxnSpPr>
        <p:spPr>
          <a:xfrm flipH="1">
            <a:off x="7125980" y="2766130"/>
            <a:ext cx="366966" cy="751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7724995" y="2781820"/>
            <a:ext cx="733932" cy="276999"/>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-0,2%</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31" name="Connettore 2 30"/>
          <p:cNvCxnSpPr/>
          <p:nvPr/>
        </p:nvCxnSpPr>
        <p:spPr>
          <a:xfrm flipH="1">
            <a:off x="7556392" y="3113996"/>
            <a:ext cx="303520" cy="473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392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86" y="2204864"/>
            <a:ext cx="7978903" cy="354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957748" y="1630541"/>
            <a:ext cx="2390116" cy="646331"/>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1914-18: </a:t>
            </a:r>
          </a:p>
          <a:p>
            <a:pPr algn="r"/>
            <a:r>
              <a:rPr lang="it-IT" sz="1200" dirty="0" smtClean="0">
                <a:solidFill>
                  <a:prstClr val="black">
                    <a:lumMod val="75000"/>
                    <a:lumOff val="25000"/>
                  </a:prstClr>
                </a:solidFill>
                <a:latin typeface="Tahoma" pitchFamily="34" charset="0"/>
                <a:ea typeface="Tahoma" pitchFamily="34" charset="0"/>
                <a:cs typeface="Tahoma" pitchFamily="34" charset="0"/>
              </a:rPr>
              <a:t>Lo sforzo bellico</a:t>
            </a:r>
          </a:p>
          <a:p>
            <a:pPr algn="r"/>
            <a:r>
              <a:rPr lang="it-IT" sz="1200" dirty="0" smtClean="0">
                <a:solidFill>
                  <a:prstClr val="black">
                    <a:lumMod val="75000"/>
                    <a:lumOff val="25000"/>
                  </a:prstClr>
                </a:solidFill>
                <a:latin typeface="Tahoma" pitchFamily="34" charset="0"/>
                <a:ea typeface="Tahoma" pitchFamily="34" charset="0"/>
                <a:cs typeface="Tahoma" pitchFamily="34" charset="0"/>
              </a:rPr>
              <a:t>Cadono consumi ed export</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7" name="Connettore 2 6"/>
          <p:cNvCxnSpPr/>
          <p:nvPr/>
        </p:nvCxnSpPr>
        <p:spPr>
          <a:xfrm>
            <a:off x="3347864" y="1671413"/>
            <a:ext cx="0" cy="822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ttore 2 7"/>
          <p:cNvCxnSpPr/>
          <p:nvPr/>
        </p:nvCxnSpPr>
        <p:spPr>
          <a:xfrm>
            <a:off x="4067944" y="548680"/>
            <a:ext cx="0" cy="2097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971600" y="548680"/>
            <a:ext cx="3091102" cy="830997"/>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Il fascismo: </a:t>
            </a:r>
          </a:p>
          <a:p>
            <a:pPr algn="r"/>
            <a:r>
              <a:rPr lang="it-IT" sz="1200" dirty="0" smtClean="0">
                <a:solidFill>
                  <a:prstClr val="black">
                    <a:lumMod val="75000"/>
                    <a:lumOff val="25000"/>
                  </a:prstClr>
                </a:solidFill>
                <a:latin typeface="Tahoma" pitchFamily="34" charset="0"/>
                <a:ea typeface="Tahoma" pitchFamily="34" charset="0"/>
                <a:cs typeface="Tahoma" pitchFamily="34" charset="0"/>
              </a:rPr>
              <a:t>Compressione dei consumi privati</a:t>
            </a:r>
          </a:p>
          <a:p>
            <a:pPr algn="r"/>
            <a:r>
              <a:rPr lang="it-IT" sz="1200" dirty="0" smtClean="0">
                <a:solidFill>
                  <a:prstClr val="black">
                    <a:lumMod val="75000"/>
                    <a:lumOff val="25000"/>
                  </a:prstClr>
                </a:solidFill>
                <a:latin typeface="Tahoma" pitchFamily="34" charset="0"/>
                <a:ea typeface="Tahoma" pitchFamily="34" charset="0"/>
                <a:cs typeface="Tahoma" pitchFamily="34" charset="0"/>
              </a:rPr>
              <a:t>Intervento dello stato</a:t>
            </a:r>
          </a:p>
          <a:p>
            <a:pPr algn="r"/>
            <a:r>
              <a:rPr lang="it-IT" sz="1200" dirty="0" smtClean="0">
                <a:solidFill>
                  <a:prstClr val="black">
                    <a:lumMod val="75000"/>
                    <a:lumOff val="25000"/>
                  </a:prstClr>
                </a:solidFill>
                <a:latin typeface="Tahoma" pitchFamily="34" charset="0"/>
                <a:ea typeface="Tahoma" pitchFamily="34" charset="0"/>
                <a:cs typeface="Tahoma" pitchFamily="34" charset="0"/>
              </a:rPr>
              <a:t>Verso l’autarchia</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12" name="Connettore 2 11"/>
          <p:cNvCxnSpPr/>
          <p:nvPr/>
        </p:nvCxnSpPr>
        <p:spPr>
          <a:xfrm>
            <a:off x="4499992" y="548680"/>
            <a:ext cx="0" cy="2097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4499992" y="548680"/>
            <a:ext cx="3091102" cy="276999"/>
          </a:xfrm>
          <a:prstGeom prst="rect">
            <a:avLst/>
          </a:prstGeom>
          <a:noFill/>
        </p:spPr>
        <p:txBody>
          <a:bodyPr wrap="square" rtlCol="0">
            <a:spAutoFit/>
          </a:bodyPr>
          <a:lstStyle/>
          <a:p>
            <a:r>
              <a:rPr lang="it-IT" sz="1200" dirty="0" smtClean="0">
                <a:solidFill>
                  <a:prstClr val="black">
                    <a:lumMod val="75000"/>
                    <a:lumOff val="25000"/>
                  </a:prstClr>
                </a:solidFill>
                <a:latin typeface="Tahoma" pitchFamily="34" charset="0"/>
                <a:ea typeface="Tahoma" pitchFamily="34" charset="0"/>
                <a:cs typeface="Tahoma" pitchFamily="34" charset="0"/>
              </a:rPr>
              <a:t>L’uscita dalla guerra</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14" name="Connettore 2 13"/>
          <p:cNvCxnSpPr/>
          <p:nvPr/>
        </p:nvCxnSpPr>
        <p:spPr>
          <a:xfrm>
            <a:off x="5570585" y="1519100"/>
            <a:ext cx="0" cy="11272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4754554" y="1181969"/>
            <a:ext cx="1689654" cy="276999"/>
          </a:xfrm>
          <a:prstGeom prst="rect">
            <a:avLst/>
          </a:prstGeom>
          <a:noFill/>
        </p:spPr>
        <p:txBody>
          <a:bodyPr wrap="square" rtlCol="0">
            <a:spAutoFit/>
          </a:bodyPr>
          <a:lstStyle/>
          <a:p>
            <a:pPr algn="ctr"/>
            <a:r>
              <a:rPr lang="it-IT" sz="1200" dirty="0" smtClean="0">
                <a:solidFill>
                  <a:prstClr val="black">
                    <a:lumMod val="75000"/>
                    <a:lumOff val="25000"/>
                  </a:prstClr>
                </a:solidFill>
                <a:latin typeface="Tahoma" pitchFamily="34" charset="0"/>
                <a:ea typeface="Tahoma" pitchFamily="34" charset="0"/>
                <a:cs typeface="Tahoma" pitchFamily="34" charset="0"/>
              </a:rPr>
              <a:t>Il welfare</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17" name="Connettore 2 16"/>
          <p:cNvCxnSpPr/>
          <p:nvPr/>
        </p:nvCxnSpPr>
        <p:spPr>
          <a:xfrm flipH="1">
            <a:off x="6156176" y="1671413"/>
            <a:ext cx="288032" cy="24527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6156176" y="1412776"/>
            <a:ext cx="1689654" cy="276999"/>
          </a:xfrm>
          <a:prstGeom prst="rect">
            <a:avLst/>
          </a:prstGeom>
          <a:noFill/>
        </p:spPr>
        <p:txBody>
          <a:bodyPr wrap="square" rtlCol="0">
            <a:spAutoFit/>
          </a:bodyPr>
          <a:lstStyle/>
          <a:p>
            <a:pPr algn="ctr"/>
            <a:r>
              <a:rPr lang="it-IT" sz="1200" dirty="0" smtClean="0">
                <a:solidFill>
                  <a:prstClr val="black">
                    <a:lumMod val="75000"/>
                    <a:lumOff val="25000"/>
                  </a:prstClr>
                </a:solidFill>
                <a:latin typeface="Tahoma" pitchFamily="34" charset="0"/>
                <a:ea typeface="Tahoma" pitchFamily="34" charset="0"/>
                <a:cs typeface="Tahoma" pitchFamily="34" charset="0"/>
              </a:rPr>
              <a:t>La globalizzazione</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sp>
        <p:nvSpPr>
          <p:cNvPr id="20" name="CasellaDiTesto 19"/>
          <p:cNvSpPr txBox="1"/>
          <p:nvPr/>
        </p:nvSpPr>
        <p:spPr>
          <a:xfrm>
            <a:off x="179512" y="5786100"/>
            <a:ext cx="8135399" cy="523220"/>
          </a:xfrm>
          <a:prstGeom prst="rect">
            <a:avLst/>
          </a:prstGeom>
          <a:noFill/>
        </p:spPr>
        <p:txBody>
          <a:bodyPr wrap="square" rtlCol="0">
            <a:spAutoFit/>
          </a:bodyPr>
          <a:lstStyle/>
          <a:p>
            <a:pPr algn="ctr"/>
            <a:r>
              <a:rPr lang="it-IT" sz="1400" b="1" dirty="0" smtClean="0">
                <a:solidFill>
                  <a:prstClr val="black"/>
                </a:solidFill>
                <a:latin typeface="Tahoma" pitchFamily="34" charset="0"/>
                <a:ea typeface="Tahoma" pitchFamily="34" charset="0"/>
                <a:cs typeface="Tahoma" pitchFamily="34" charset="0"/>
              </a:rPr>
              <a:t>I principali aggregati economici </a:t>
            </a:r>
            <a:r>
              <a:rPr lang="it-IT" sz="1400" i="1" dirty="0" smtClean="0">
                <a:solidFill>
                  <a:prstClr val="black"/>
                </a:solidFill>
                <a:latin typeface="Tahoma" pitchFamily="34" charset="0"/>
                <a:ea typeface="Tahoma" pitchFamily="34" charset="0"/>
                <a:cs typeface="Tahoma" pitchFamily="34" charset="0"/>
              </a:rPr>
              <a:t>(in % del PIL)</a:t>
            </a:r>
            <a:r>
              <a:rPr lang="it-IT" sz="1400" dirty="0" smtClean="0">
                <a:solidFill>
                  <a:prstClr val="black"/>
                </a:solidFill>
                <a:latin typeface="Tahoma" pitchFamily="34" charset="0"/>
                <a:ea typeface="Tahoma" pitchFamily="34" charset="0"/>
                <a:cs typeface="Tahoma" pitchFamily="34" charset="0"/>
              </a:rPr>
              <a:t> - Italia. Anni 1861 </a:t>
            </a:r>
            <a:r>
              <a:rPr lang="it-IT" sz="1400" dirty="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2010</a:t>
            </a:r>
            <a:endParaRPr lang="it-IT" sz="1400" dirty="0">
              <a:solidFill>
                <a:prstClr val="black"/>
              </a:solidFill>
              <a:latin typeface="Tahoma" pitchFamily="34" charset="0"/>
              <a:ea typeface="Tahoma" pitchFamily="34" charset="0"/>
              <a:cs typeface="Tahoma" pitchFamily="34" charset="0"/>
            </a:endParaRPr>
          </a:p>
          <a:p>
            <a:pPr algn="ctr"/>
            <a:r>
              <a:rPr lang="it-IT" sz="1400" b="1" dirty="0" smtClean="0">
                <a:solidFill>
                  <a:prstClr val="black"/>
                </a:solidFill>
                <a:latin typeface="Tahoma" pitchFamily="34" charset="0"/>
                <a:ea typeface="Tahoma" pitchFamily="34" charset="0"/>
                <a:cs typeface="Tahoma" pitchFamily="34" charset="0"/>
              </a:rPr>
              <a:t> </a:t>
            </a:r>
            <a:endParaRPr lang="it-IT" sz="1400" b="1" dirty="0">
              <a:solidFill>
                <a:prstClr val="black"/>
              </a:solidFill>
              <a:latin typeface="Tahoma" pitchFamily="34" charset="0"/>
              <a:ea typeface="Tahoma" pitchFamily="34" charset="0"/>
              <a:cs typeface="Tahoma" pitchFamily="34" charset="0"/>
            </a:endParaRPr>
          </a:p>
        </p:txBody>
      </p:sp>
      <p:sp>
        <p:nvSpPr>
          <p:cNvPr id="21" name="CasellaDiTesto 20"/>
          <p:cNvSpPr txBox="1"/>
          <p:nvPr/>
        </p:nvSpPr>
        <p:spPr>
          <a:xfrm>
            <a:off x="755576" y="-72316"/>
            <a:ext cx="7579325"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spTree>
    <p:extLst>
      <p:ext uri="{BB962C8B-B14F-4D97-AF65-F5344CB8AC3E}">
        <p14:creationId xmlns:p14="http://schemas.microsoft.com/office/powerpoint/2010/main" val="2362983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32461" y="1373505"/>
            <a:ext cx="7978140" cy="4524315"/>
          </a:xfrm>
          <a:prstGeom prst="rect">
            <a:avLst/>
          </a:prstGeom>
          <a:solidFill>
            <a:schemeClr val="bg1">
              <a:lumMod val="75000"/>
            </a:schemeClr>
          </a:solidFill>
          <a:ln>
            <a:noFill/>
          </a:ln>
        </p:spPr>
        <p:txBody>
          <a:bodyPr wrap="square">
            <a:spAutoFit/>
          </a:bodyPr>
          <a:lstStyle/>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Archivio </a:t>
            </a:r>
            <a:r>
              <a:rPr lang="it-IT" dirty="0"/>
              <a:t>di circa </a:t>
            </a:r>
            <a:r>
              <a:rPr lang="it-IT" dirty="0">
                <a:solidFill>
                  <a:srgbClr val="FF0000"/>
                </a:solidFill>
              </a:rPr>
              <a:t>1.500 serie scaricabili </a:t>
            </a:r>
            <a:r>
              <a:rPr lang="it-IT" dirty="0"/>
              <a:t>e </a:t>
            </a:r>
            <a:r>
              <a:rPr lang="it-IT" dirty="0" smtClean="0">
                <a:solidFill>
                  <a:srgbClr val="FF0000"/>
                </a:solidFill>
              </a:rPr>
              <a:t>rielaborabili</a:t>
            </a:r>
          </a:p>
          <a:p>
            <a:pPr marL="285750" indent="-285750">
              <a:buFont typeface="Arial" panose="020B0604020202020204" pitchFamily="34" charset="0"/>
              <a:buChar char="•"/>
            </a:pPr>
            <a:r>
              <a:rPr lang="it-IT" dirty="0" smtClean="0"/>
              <a:t>Articolate </a:t>
            </a:r>
            <a:r>
              <a:rPr lang="it-IT" dirty="0"/>
              <a:t>in </a:t>
            </a:r>
            <a:r>
              <a:rPr lang="it-IT" dirty="0">
                <a:solidFill>
                  <a:srgbClr val="FF0000"/>
                </a:solidFill>
              </a:rPr>
              <a:t>22 temi </a:t>
            </a:r>
            <a:r>
              <a:rPr lang="it-IT" dirty="0"/>
              <a:t>e </a:t>
            </a:r>
            <a:r>
              <a:rPr lang="it-IT" dirty="0">
                <a:solidFill>
                  <a:srgbClr val="FF0000"/>
                </a:solidFill>
              </a:rPr>
              <a:t>6 macro </a:t>
            </a:r>
            <a:r>
              <a:rPr lang="it-IT" dirty="0" smtClean="0">
                <a:solidFill>
                  <a:srgbClr val="FF0000"/>
                </a:solidFill>
              </a:rPr>
              <a:t>aree</a:t>
            </a:r>
          </a:p>
          <a:p>
            <a:pPr marL="285750" indent="-285750">
              <a:buFont typeface="Arial" panose="020B0604020202020204" pitchFamily="34" charset="0"/>
              <a:buChar char="•"/>
            </a:pPr>
            <a:r>
              <a:rPr lang="it-IT" dirty="0" smtClean="0"/>
              <a:t>Visualizzazioni </a:t>
            </a:r>
            <a:r>
              <a:rPr lang="it-IT" dirty="0" smtClean="0">
                <a:solidFill>
                  <a:srgbClr val="0070C0"/>
                </a:solidFill>
              </a:rPr>
              <a:t>interattive</a:t>
            </a:r>
          </a:p>
          <a:p>
            <a:pPr marL="285750" indent="-285750">
              <a:buFont typeface="Arial" panose="020B0604020202020204" pitchFamily="34" charset="0"/>
              <a:buChar char="•"/>
            </a:pPr>
            <a:r>
              <a:rPr lang="it-IT" dirty="0"/>
              <a:t>Dettaglio </a:t>
            </a:r>
            <a:r>
              <a:rPr lang="it-IT" dirty="0">
                <a:solidFill>
                  <a:srgbClr val="FF0000"/>
                </a:solidFill>
              </a:rPr>
              <a:t>territoriale nazionale e sub nazionale </a:t>
            </a:r>
            <a:r>
              <a:rPr lang="it-IT" dirty="0"/>
              <a:t>(ripartizioni, regioni e a volte comuni)</a:t>
            </a:r>
          </a:p>
          <a:p>
            <a:pPr marL="285750" indent="-285750">
              <a:buFont typeface="Arial" panose="020B0604020202020204" pitchFamily="34" charset="0"/>
              <a:buChar char="•"/>
            </a:pPr>
            <a:r>
              <a:rPr lang="it-IT" dirty="0" smtClean="0">
                <a:solidFill>
                  <a:srgbClr val="0070C0"/>
                </a:solidFill>
              </a:rPr>
              <a:t>Valori </a:t>
            </a:r>
            <a:r>
              <a:rPr lang="it-IT" dirty="0">
                <a:solidFill>
                  <a:srgbClr val="0070C0"/>
                </a:solidFill>
              </a:rPr>
              <a:t>assoluti </a:t>
            </a:r>
            <a:r>
              <a:rPr lang="it-IT" dirty="0" smtClean="0">
                <a:solidFill>
                  <a:srgbClr val="0070C0"/>
                </a:solidFill>
              </a:rPr>
              <a:t>&amp; indicatori </a:t>
            </a:r>
            <a:r>
              <a:rPr lang="it-IT" dirty="0"/>
              <a:t>(tassi, valori percentuali, composizioni</a:t>
            </a:r>
            <a:r>
              <a:rPr lang="it-IT" dirty="0" smtClean="0"/>
              <a:t>)</a:t>
            </a:r>
          </a:p>
          <a:p>
            <a:pPr marL="285750" indent="-285750">
              <a:buFont typeface="Arial" panose="020B0604020202020204" pitchFamily="34" charset="0"/>
              <a:buChar char="•"/>
            </a:pPr>
            <a:r>
              <a:rPr lang="it-IT" dirty="0"/>
              <a:t>Possibilità di </a:t>
            </a:r>
            <a:r>
              <a:rPr lang="it-IT" dirty="0">
                <a:solidFill>
                  <a:srgbClr val="FF0000"/>
                </a:solidFill>
              </a:rPr>
              <a:t>acquisire l’intera base dati </a:t>
            </a:r>
            <a:r>
              <a:rPr lang="it-IT" dirty="0"/>
              <a:t>delle serie storiche</a:t>
            </a:r>
          </a:p>
          <a:p>
            <a:pPr marL="285750" indent="-285750">
              <a:buFont typeface="Arial" panose="020B0604020202020204" pitchFamily="34" charset="0"/>
              <a:buChar char="•"/>
            </a:pPr>
            <a:r>
              <a:rPr lang="it-IT" dirty="0" smtClean="0"/>
              <a:t>Dettagliata </a:t>
            </a:r>
            <a:r>
              <a:rPr lang="it-IT" dirty="0">
                <a:solidFill>
                  <a:srgbClr val="0070C0"/>
                </a:solidFill>
              </a:rPr>
              <a:t>storia delle fonti </a:t>
            </a:r>
          </a:p>
          <a:p>
            <a:pPr marL="285750" indent="-285750">
              <a:buFont typeface="Arial" panose="020B0604020202020204" pitchFamily="34" charset="0"/>
              <a:buChar char="•"/>
            </a:pPr>
            <a:r>
              <a:rPr lang="it-IT" dirty="0">
                <a:solidFill>
                  <a:srgbClr val="0070C0"/>
                </a:solidFill>
              </a:rPr>
              <a:t>Glossario</a:t>
            </a:r>
            <a:r>
              <a:rPr lang="it-IT" dirty="0"/>
              <a:t> </a:t>
            </a:r>
          </a:p>
          <a:p>
            <a:pPr marL="285750" indent="-285750">
              <a:buFont typeface="Arial" panose="020B0604020202020204" pitchFamily="34" charset="0"/>
              <a:buChar char="•"/>
            </a:pPr>
            <a:r>
              <a:rPr lang="it-IT" dirty="0" smtClean="0"/>
              <a:t>Possibilità di </a:t>
            </a:r>
            <a:r>
              <a:rPr lang="it-IT" dirty="0" smtClean="0">
                <a:solidFill>
                  <a:srgbClr val="FF0000"/>
                </a:solidFill>
              </a:rPr>
              <a:t>accesso</a:t>
            </a:r>
            <a:r>
              <a:rPr lang="it-IT" dirty="0" smtClean="0"/>
              <a:t> alle </a:t>
            </a:r>
            <a:r>
              <a:rPr lang="it-IT" dirty="0"/>
              <a:t>Pubblicazioni storiche in formato digitale e Link utili di </a:t>
            </a:r>
            <a:r>
              <a:rPr lang="it-IT" dirty="0" smtClean="0"/>
              <a:t>approfondimento</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1" y="601238"/>
            <a:ext cx="7978140" cy="204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ccia a destra 5"/>
          <p:cNvSpPr/>
          <p:nvPr/>
        </p:nvSpPr>
        <p:spPr>
          <a:xfrm>
            <a:off x="4892040" y="601238"/>
            <a:ext cx="601980" cy="19124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chemeClr val="accent2"/>
              </a:solidFill>
            </a:endParaRPr>
          </a:p>
        </p:txBody>
      </p:sp>
      <p:sp>
        <p:nvSpPr>
          <p:cNvPr id="9" name="CasellaDiTesto 8"/>
          <p:cNvSpPr txBox="1"/>
          <p:nvPr/>
        </p:nvSpPr>
        <p:spPr>
          <a:xfrm>
            <a:off x="548374" y="-31372"/>
            <a:ext cx="8235882" cy="400110"/>
          </a:xfrm>
          <a:prstGeom prst="rect">
            <a:avLst/>
          </a:prstGeom>
          <a:noFill/>
        </p:spPr>
        <p:txBody>
          <a:bodyPr wrap="square" rtlCol="0">
            <a:spAutoFit/>
          </a:bodyPr>
          <a:lstStyle/>
          <a:p>
            <a:pPr algn="ctr">
              <a:spcAft>
                <a:spcPts val="2400"/>
              </a:spcAft>
              <a:buClr>
                <a:srgbClr val="C00000"/>
              </a:buClr>
            </a:pPr>
            <a:r>
              <a:rPr lang="it-IT" sz="2000" b="1" dirty="0" smtClean="0">
                <a:solidFill>
                  <a:schemeClr val="bg1"/>
                </a:solidFill>
              </a:rPr>
              <a:t>Serie storiche</a:t>
            </a:r>
            <a:r>
              <a:rPr lang="it-IT" sz="2000" b="1" dirty="0">
                <a:solidFill>
                  <a:schemeClr val="bg1"/>
                </a:solidFill>
              </a:rPr>
              <a:t> </a:t>
            </a:r>
            <a:r>
              <a:rPr lang="it-IT" sz="2000" b="1" dirty="0" smtClean="0">
                <a:solidFill>
                  <a:schemeClr val="bg1"/>
                </a:solidFill>
              </a:rPr>
              <a:t>Istat</a:t>
            </a:r>
          </a:p>
        </p:txBody>
      </p:sp>
    </p:spTree>
    <p:extLst>
      <p:ext uri="{BB962C8B-B14F-4D97-AF65-F5344CB8AC3E}">
        <p14:creationId xmlns:p14="http://schemas.microsoft.com/office/powerpoint/2010/main" val="22934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ttangolo 5"/>
          <p:cNvSpPr/>
          <p:nvPr/>
        </p:nvSpPr>
        <p:spPr>
          <a:xfrm>
            <a:off x="828135" y="873861"/>
            <a:ext cx="7496355" cy="3416320"/>
          </a:xfrm>
          <a:prstGeom prst="rect">
            <a:avLst/>
          </a:prstGeom>
        </p:spPr>
        <p:txBody>
          <a:bodyPr wrap="square">
            <a:spAutoFit/>
          </a:bodyPr>
          <a:lstStyle/>
          <a:p>
            <a:pPr algn="just">
              <a:spcBef>
                <a:spcPts val="200"/>
              </a:spcBef>
              <a:spcAft>
                <a:spcPts val="200"/>
              </a:spcAft>
            </a:pPr>
            <a:r>
              <a:rPr lang="it-IT" dirty="0">
                <a:solidFill>
                  <a:prstClr val="black">
                    <a:lumMod val="85000"/>
                    <a:lumOff val="15000"/>
                  </a:prstClr>
                </a:solidFill>
                <a:ea typeface="Tahoma" pitchFamily="34" charset="0"/>
                <a:cs typeface="Tahoma" pitchFamily="34" charset="0"/>
              </a:rPr>
              <a:t/>
            </a:r>
            <a:br>
              <a:rPr lang="it-IT" dirty="0">
                <a:solidFill>
                  <a:prstClr val="black">
                    <a:lumMod val="85000"/>
                    <a:lumOff val="15000"/>
                  </a:prstClr>
                </a:solidFill>
                <a:ea typeface="Tahoma" pitchFamily="34" charset="0"/>
                <a:cs typeface="Tahoma" pitchFamily="34" charset="0"/>
              </a:rPr>
            </a:br>
            <a:r>
              <a:rPr lang="it-IT" dirty="0">
                <a:solidFill>
                  <a:prstClr val="black">
                    <a:lumMod val="85000"/>
                    <a:lumOff val="15000"/>
                  </a:prstClr>
                </a:solidFill>
                <a:ea typeface="Tahoma" pitchFamily="34" charset="0"/>
                <a:cs typeface="Tahoma" pitchFamily="34" charset="0"/>
              </a:rPr>
              <a:t>Il </a:t>
            </a:r>
            <a:r>
              <a:rPr lang="it-IT" b="1" dirty="0">
                <a:solidFill>
                  <a:prstClr val="black">
                    <a:lumMod val="85000"/>
                    <a:lumOff val="15000"/>
                  </a:prstClr>
                </a:solidFill>
                <a:ea typeface="Tahoma" pitchFamily="34" charset="0"/>
                <a:cs typeface="Tahoma" pitchFamily="34" charset="0"/>
              </a:rPr>
              <a:t>settore energetico </a:t>
            </a:r>
            <a:r>
              <a:rPr lang="it-IT" dirty="0">
                <a:solidFill>
                  <a:prstClr val="black">
                    <a:lumMod val="85000"/>
                    <a:lumOff val="15000"/>
                  </a:prstClr>
                </a:solidFill>
                <a:ea typeface="Tahoma" pitchFamily="34" charset="0"/>
                <a:cs typeface="Tahoma" pitchFamily="34" charset="0"/>
              </a:rPr>
              <a:t>ha un ruolo determinante nello </a:t>
            </a:r>
            <a:r>
              <a:rPr lang="it-IT" b="1" dirty="0">
                <a:solidFill>
                  <a:prstClr val="black">
                    <a:lumMod val="85000"/>
                    <a:lumOff val="15000"/>
                  </a:prstClr>
                </a:solidFill>
                <a:ea typeface="Tahoma" pitchFamily="34" charset="0"/>
                <a:cs typeface="Tahoma" pitchFamily="34" charset="0"/>
              </a:rPr>
              <a:t>sviluppo economico sostenibile </a:t>
            </a:r>
            <a:r>
              <a:rPr lang="it-IT" dirty="0">
                <a:solidFill>
                  <a:prstClr val="black">
                    <a:lumMod val="85000"/>
                    <a:lumOff val="15000"/>
                  </a:prstClr>
                </a:solidFill>
                <a:ea typeface="Tahoma" pitchFamily="34" charset="0"/>
                <a:cs typeface="Tahoma" pitchFamily="34" charset="0"/>
              </a:rPr>
              <a:t>di un paese, sia per quanto riguarda la disponibilità delle fonti, sia per l'impatto sull'ambiente. L'Italia si caratterizza per la forte dipendenza dai mercati energetici esteri e per la consistente quota di energia elettrica prodotta da fonte termoelettrica.</a:t>
            </a:r>
            <a:br>
              <a:rPr lang="it-IT" dirty="0">
                <a:solidFill>
                  <a:prstClr val="black">
                    <a:lumMod val="85000"/>
                    <a:lumOff val="15000"/>
                  </a:prstClr>
                </a:solidFill>
                <a:ea typeface="Tahoma" pitchFamily="34" charset="0"/>
                <a:cs typeface="Tahoma" pitchFamily="34" charset="0"/>
              </a:rPr>
            </a:br>
            <a:r>
              <a:rPr lang="it-IT" dirty="0">
                <a:solidFill>
                  <a:prstClr val="black">
                    <a:lumMod val="85000"/>
                    <a:lumOff val="15000"/>
                  </a:prstClr>
                </a:solidFill>
                <a:ea typeface="Tahoma" pitchFamily="34" charset="0"/>
                <a:cs typeface="Tahoma" pitchFamily="34" charset="0"/>
              </a:rPr>
              <a:t/>
            </a:r>
            <a:br>
              <a:rPr lang="it-IT" dirty="0">
                <a:solidFill>
                  <a:prstClr val="black">
                    <a:lumMod val="85000"/>
                    <a:lumOff val="15000"/>
                  </a:prstClr>
                </a:solidFill>
                <a:ea typeface="Tahoma" pitchFamily="34" charset="0"/>
                <a:cs typeface="Tahoma" pitchFamily="34" charset="0"/>
              </a:rPr>
            </a:br>
            <a:r>
              <a:rPr lang="it-IT" dirty="0" smtClean="0">
                <a:solidFill>
                  <a:prstClr val="black">
                    <a:lumMod val="85000"/>
                    <a:lumOff val="15000"/>
                  </a:prstClr>
                </a:solidFill>
                <a:ea typeface="Tahoma" pitchFamily="34" charset="0"/>
                <a:cs typeface="Tahoma" pitchFamily="34" charset="0"/>
              </a:rPr>
              <a:t>Nell'ambito </a:t>
            </a:r>
            <a:r>
              <a:rPr lang="it-IT" dirty="0">
                <a:solidFill>
                  <a:prstClr val="black">
                    <a:lumMod val="85000"/>
                    <a:lumOff val="15000"/>
                  </a:prstClr>
                </a:solidFill>
                <a:ea typeface="Tahoma" pitchFamily="34" charset="0"/>
                <a:cs typeface="Tahoma" pitchFamily="34" charset="0"/>
              </a:rPr>
              <a:t>della strategia europea per la promozione di una crescita economica sostenibile, lo sviluppo delle fonti rinnovabili rappresenta un obiettivo prioritario per tutti gli Stati membri. </a:t>
            </a:r>
            <a:r>
              <a:rPr lang="it-IT" dirty="0" smtClean="0">
                <a:solidFill>
                  <a:prstClr val="black">
                    <a:lumMod val="85000"/>
                    <a:lumOff val="15000"/>
                  </a:prstClr>
                </a:solidFill>
                <a:ea typeface="Tahoma" pitchFamily="34" charset="0"/>
                <a:cs typeface="Tahoma" pitchFamily="34" charset="0"/>
              </a:rPr>
              <a:t>Secondo quanto stabilito dalla direttiva 2009/28/CE, nel 2020 l'Italia dovrà coprire il 17 % dei consumi finali di energia mediante fonti rinnovabili. </a:t>
            </a:r>
          </a:p>
        </p:txBody>
      </p:sp>
      <p:sp>
        <p:nvSpPr>
          <p:cNvPr id="7" name="CasellaDiTesto 6"/>
          <p:cNvSpPr txBox="1"/>
          <p:nvPr/>
        </p:nvSpPr>
        <p:spPr>
          <a:xfrm>
            <a:off x="1480457" y="29030"/>
            <a:ext cx="6444343" cy="369332"/>
          </a:xfrm>
          <a:prstGeom prst="rect">
            <a:avLst/>
          </a:prstGeom>
          <a:noFill/>
        </p:spPr>
        <p:txBody>
          <a:bodyPr wrap="square" rtlCol="0">
            <a:spAutoFit/>
          </a:bodyPr>
          <a:lstStyle/>
          <a:p>
            <a:pPr algn="ctr"/>
            <a:r>
              <a:rPr lang="it-IT" b="1" dirty="0" smtClean="0">
                <a:solidFill>
                  <a:prstClr val="white"/>
                </a:solidFill>
                <a:ea typeface="Tahoma" pitchFamily="34" charset="0"/>
                <a:cs typeface="Tahoma" pitchFamily="34" charset="0"/>
              </a:rPr>
              <a:t>La produzione e consumo di energia elettrica</a:t>
            </a:r>
            <a:endParaRPr lang="it-IT" b="1" dirty="0">
              <a:solidFill>
                <a:prstClr val="white"/>
              </a:solidFill>
              <a:ea typeface="Tahoma" pitchFamily="34" charset="0"/>
              <a:cs typeface="Tahoma" pitchFamily="34" charset="0"/>
            </a:endParaRPr>
          </a:p>
        </p:txBody>
      </p:sp>
    </p:spTree>
    <p:extLst>
      <p:ext uri="{BB962C8B-B14F-4D97-AF65-F5344CB8AC3E}">
        <p14:creationId xmlns:p14="http://schemas.microsoft.com/office/powerpoint/2010/main" val="1906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4" y="1268534"/>
            <a:ext cx="7955820" cy="471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480457" y="29030"/>
            <a:ext cx="6444343" cy="369332"/>
          </a:xfrm>
          <a:prstGeom prst="rect">
            <a:avLst/>
          </a:prstGeom>
          <a:noFill/>
        </p:spPr>
        <p:txBody>
          <a:bodyPr wrap="square" rtlCol="0">
            <a:spAutoFit/>
          </a:bodyPr>
          <a:lstStyle/>
          <a:p>
            <a:pPr algn="ctr"/>
            <a:r>
              <a:rPr lang="it-IT" b="1" dirty="0" smtClean="0">
                <a:solidFill>
                  <a:prstClr val="white"/>
                </a:solidFill>
                <a:ea typeface="Tahoma" pitchFamily="34" charset="0"/>
                <a:cs typeface="Tahoma" pitchFamily="34" charset="0"/>
              </a:rPr>
              <a:t>La produzione e consumo di energia elettrica</a:t>
            </a:r>
            <a:endParaRPr lang="it-IT" b="1" dirty="0">
              <a:solidFill>
                <a:prstClr val="white"/>
              </a:solidFill>
              <a:ea typeface="Tahoma" pitchFamily="34" charset="0"/>
              <a:cs typeface="Tahoma" pitchFamily="34" charset="0"/>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853" y="1298531"/>
            <a:ext cx="7363771" cy="43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ttangolo 23"/>
          <p:cNvSpPr/>
          <p:nvPr/>
        </p:nvSpPr>
        <p:spPr>
          <a:xfrm>
            <a:off x="155274" y="1447025"/>
            <a:ext cx="338554" cy="4164697"/>
          </a:xfrm>
          <a:prstGeom prst="rect">
            <a:avLst/>
          </a:prstGeom>
        </p:spPr>
        <p:txBody>
          <a:bodyPr vert="vert270" wrap="square">
            <a:spAutoFit/>
          </a:bodyPr>
          <a:lstStyle/>
          <a:p>
            <a:pPr lvl="2"/>
            <a:r>
              <a:rPr lang="it-IT" sz="1000" b="1" dirty="0" smtClean="0">
                <a:solidFill>
                  <a:prstClr val="black"/>
                </a:solidFill>
                <a:latin typeface="Tahoma" pitchFamily="34" charset="0"/>
                <a:ea typeface="Tahoma" pitchFamily="34" charset="0"/>
                <a:cs typeface="Tahoma" pitchFamily="34" charset="0"/>
              </a:rPr>
              <a:t>Produzione di energia </a:t>
            </a:r>
            <a:r>
              <a:rPr lang="it-IT" sz="1000" b="1" dirty="0">
                <a:solidFill>
                  <a:prstClr val="black"/>
                </a:solidFill>
                <a:latin typeface="Tahoma" pitchFamily="34" charset="0"/>
                <a:ea typeface="Tahoma" pitchFamily="34" charset="0"/>
                <a:cs typeface="Tahoma" pitchFamily="34" charset="0"/>
              </a:rPr>
              <a:t>elettrica </a:t>
            </a:r>
            <a:r>
              <a:rPr lang="it-IT" sz="1000" b="1" dirty="0" smtClean="0">
                <a:solidFill>
                  <a:prstClr val="black"/>
                </a:solidFill>
                <a:latin typeface="Tahoma" pitchFamily="34" charset="0"/>
                <a:ea typeface="Tahoma" pitchFamily="34" charset="0"/>
                <a:cs typeface="Tahoma" pitchFamily="34" charset="0"/>
              </a:rPr>
              <a:t>[milioni </a:t>
            </a:r>
            <a:r>
              <a:rPr lang="it-IT" sz="1000" b="1" dirty="0">
                <a:solidFill>
                  <a:prstClr val="black"/>
                </a:solidFill>
                <a:latin typeface="Tahoma" pitchFamily="34" charset="0"/>
                <a:ea typeface="Tahoma" pitchFamily="34" charset="0"/>
                <a:cs typeface="Tahoma" pitchFamily="34" charset="0"/>
              </a:rPr>
              <a:t>di </a:t>
            </a:r>
            <a:r>
              <a:rPr lang="it-IT" sz="1000" b="1" dirty="0" smtClean="0">
                <a:solidFill>
                  <a:prstClr val="black"/>
                </a:solidFill>
                <a:latin typeface="Tahoma" pitchFamily="34" charset="0"/>
                <a:ea typeface="Tahoma" pitchFamily="34" charset="0"/>
                <a:cs typeface="Tahoma" pitchFamily="34" charset="0"/>
              </a:rPr>
              <a:t>kWh]</a:t>
            </a:r>
            <a:endParaRPr lang="it-IT" sz="1000" b="1" dirty="0">
              <a:solidFill>
                <a:prstClr val="black"/>
              </a:solidFill>
              <a:latin typeface="Tahoma" pitchFamily="34" charset="0"/>
              <a:ea typeface="Tahoma" pitchFamily="34" charset="0"/>
              <a:cs typeface="Tahoma" pitchFamily="34" charset="0"/>
            </a:endParaRPr>
          </a:p>
        </p:txBody>
      </p:sp>
      <p:sp>
        <p:nvSpPr>
          <p:cNvPr id="44" name="Rettangolo 43"/>
          <p:cNvSpPr/>
          <p:nvPr/>
        </p:nvSpPr>
        <p:spPr>
          <a:xfrm>
            <a:off x="871268" y="6096817"/>
            <a:ext cx="4572000" cy="646331"/>
          </a:xfrm>
          <a:prstGeom prst="rect">
            <a:avLst/>
          </a:prstGeom>
        </p:spPr>
        <p:txBody>
          <a:bodyPr>
            <a:spAutoFit/>
          </a:bodyPr>
          <a:lstStyle/>
          <a:p>
            <a:r>
              <a:rPr lang="it-IT" sz="900" dirty="0">
                <a:solidFill>
                  <a:prstClr val="black"/>
                </a:solidFill>
                <a:latin typeface="Tahoma" pitchFamily="34" charset="0"/>
                <a:ea typeface="Tahoma" pitchFamily="34" charset="0"/>
                <a:cs typeface="Tahoma" pitchFamily="34" charset="0"/>
              </a:rPr>
              <a:t>Fonte: </a:t>
            </a:r>
            <a:r>
              <a:rPr lang="it-IT" sz="900" dirty="0" err="1">
                <a:solidFill>
                  <a:prstClr val="black"/>
                </a:solidFill>
                <a:latin typeface="Tahoma" pitchFamily="34" charset="0"/>
                <a:ea typeface="Tahoma" pitchFamily="34" charset="0"/>
                <a:cs typeface="Tahoma" pitchFamily="34" charset="0"/>
              </a:rPr>
              <a:t>Anidel</a:t>
            </a:r>
            <a:r>
              <a:rPr lang="it-IT" sz="900" dirty="0">
                <a:solidFill>
                  <a:prstClr val="black"/>
                </a:solidFill>
                <a:latin typeface="Tahoma" pitchFamily="34" charset="0"/>
                <a:ea typeface="Tahoma" pitchFamily="34" charset="0"/>
                <a:cs typeface="Tahoma" pitchFamily="34" charset="0"/>
              </a:rPr>
              <a:t> (dal 1883 al 1962); Enel, "Dati statistici sull'energia elettrica in Italia" (dal 1963 al 1998); </a:t>
            </a:r>
            <a:r>
              <a:rPr lang="it-IT" sz="900" dirty="0" err="1">
                <a:solidFill>
                  <a:prstClr val="black"/>
                </a:solidFill>
                <a:latin typeface="Tahoma" pitchFamily="34" charset="0"/>
                <a:ea typeface="Tahoma" pitchFamily="34" charset="0"/>
                <a:cs typeface="Tahoma" pitchFamily="34" charset="0"/>
              </a:rPr>
              <a:t>Grtn</a:t>
            </a:r>
            <a:r>
              <a:rPr lang="it-IT" sz="900" dirty="0">
                <a:solidFill>
                  <a:prstClr val="black"/>
                </a:solidFill>
                <a:latin typeface="Tahoma" pitchFamily="34" charset="0"/>
                <a:ea typeface="Tahoma" pitchFamily="34" charset="0"/>
                <a:cs typeface="Tahoma" pitchFamily="34" charset="0"/>
              </a:rPr>
              <a:t>, "Dati statistici sull'energia </a:t>
            </a:r>
          </a:p>
          <a:p>
            <a:r>
              <a:rPr lang="it-IT" sz="900" dirty="0">
                <a:solidFill>
                  <a:prstClr val="black"/>
                </a:solidFill>
                <a:latin typeface="Tahoma" pitchFamily="34" charset="0"/>
                <a:ea typeface="Tahoma" pitchFamily="34" charset="0"/>
                <a:cs typeface="Tahoma" pitchFamily="34" charset="0"/>
              </a:rPr>
              <a:t>elettrica in Italia" (dal 1999 al 31 ottobre 2005); Terna "Dati statistici sull'energia elettrica in Italia" (dal 1° novembre 2005)</a:t>
            </a:r>
          </a:p>
        </p:txBody>
      </p:sp>
      <p:sp>
        <p:nvSpPr>
          <p:cNvPr id="40" name="CasellaDiTesto 39"/>
          <p:cNvSpPr txBox="1"/>
          <p:nvPr/>
        </p:nvSpPr>
        <p:spPr>
          <a:xfrm>
            <a:off x="542776" y="510501"/>
            <a:ext cx="8135399" cy="738664"/>
          </a:xfrm>
          <a:prstGeom prst="rect">
            <a:avLst/>
          </a:prstGeom>
          <a:noFill/>
        </p:spPr>
        <p:txBody>
          <a:bodyPr wrap="square" rtlCol="0">
            <a:spAutoFit/>
          </a:bodyPr>
          <a:lstStyle/>
          <a:p>
            <a:pPr algn="ctr"/>
            <a:r>
              <a:rPr lang="it-IT" sz="1400" b="1" dirty="0" smtClean="0">
                <a:solidFill>
                  <a:prstClr val="black"/>
                </a:solidFill>
                <a:ea typeface="Tahoma" pitchFamily="34" charset="0"/>
                <a:cs typeface="Tahoma" pitchFamily="34" charset="0"/>
              </a:rPr>
              <a:t>Il ‘motore’ della seconda rivoluzione industriale. I trend attraverso</a:t>
            </a:r>
          </a:p>
          <a:p>
            <a:pPr algn="ctr"/>
            <a:r>
              <a:rPr lang="it-IT" sz="1400" b="1" dirty="0" smtClean="0">
                <a:solidFill>
                  <a:prstClr val="black"/>
                </a:solidFill>
                <a:ea typeface="Tahoma" pitchFamily="34" charset="0"/>
                <a:cs typeface="Tahoma" pitchFamily="34" charset="0"/>
              </a:rPr>
              <a:t>tre secoli | </a:t>
            </a:r>
            <a:r>
              <a:rPr lang="it-IT" sz="1400" dirty="0" smtClean="0">
                <a:solidFill>
                  <a:prstClr val="black"/>
                </a:solidFill>
                <a:ea typeface="Tahoma" pitchFamily="34" charset="0"/>
                <a:cs typeface="Tahoma" pitchFamily="34" charset="0"/>
              </a:rPr>
              <a:t>Italia. Anni 1883 - 2011</a:t>
            </a:r>
            <a:endParaRPr lang="it-IT" sz="1400" dirty="0">
              <a:solidFill>
                <a:prstClr val="black"/>
              </a:solidFill>
              <a:ea typeface="Tahoma" pitchFamily="34" charset="0"/>
              <a:cs typeface="Tahoma" pitchFamily="34" charset="0"/>
            </a:endParaRPr>
          </a:p>
          <a:p>
            <a:pPr algn="ctr"/>
            <a:r>
              <a:rPr lang="it-IT" sz="1400" b="1" dirty="0" smtClean="0">
                <a:solidFill>
                  <a:prstClr val="black"/>
                </a:solidFill>
                <a:ea typeface="Tahoma" pitchFamily="34" charset="0"/>
                <a:cs typeface="Tahoma" pitchFamily="34" charset="0"/>
              </a:rPr>
              <a:t> </a:t>
            </a:r>
            <a:endParaRPr lang="it-IT" sz="1400" b="1" dirty="0">
              <a:solidFill>
                <a:prstClr val="black"/>
              </a:solidFill>
              <a:ea typeface="Tahoma" pitchFamily="34" charset="0"/>
              <a:cs typeface="Tahoma" pitchFamily="34" charset="0"/>
            </a:endParaRPr>
          </a:p>
        </p:txBody>
      </p:sp>
      <p:grpSp>
        <p:nvGrpSpPr>
          <p:cNvPr id="5" name="Gruppo 4"/>
          <p:cNvGrpSpPr/>
          <p:nvPr/>
        </p:nvGrpSpPr>
        <p:grpSpPr>
          <a:xfrm>
            <a:off x="948225" y="1299106"/>
            <a:ext cx="8118146" cy="4350535"/>
            <a:chOff x="948225" y="1447968"/>
            <a:chExt cx="8118146" cy="4350535"/>
          </a:xfrm>
        </p:grpSpPr>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225" y="1447968"/>
              <a:ext cx="7355147" cy="435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ttangolo 58"/>
            <p:cNvSpPr/>
            <p:nvPr/>
          </p:nvSpPr>
          <p:spPr>
            <a:xfrm rot="5400000">
              <a:off x="7717356" y="4075048"/>
              <a:ext cx="800219" cy="1897811"/>
            </a:xfrm>
            <a:prstGeom prst="rect">
              <a:avLst/>
            </a:prstGeom>
          </p:spPr>
          <p:txBody>
            <a:bodyPr vert="vert270" wrap="square">
              <a:spAutoFit/>
            </a:bodyPr>
            <a:lstStyle/>
            <a:p>
              <a:pPr lvl="2"/>
              <a:r>
                <a:rPr lang="it-IT" sz="1000" b="1" dirty="0">
                  <a:solidFill>
                    <a:prstClr val="black"/>
                  </a:solidFill>
                  <a:latin typeface="Tahoma" pitchFamily="34" charset="0"/>
                  <a:ea typeface="Tahoma" pitchFamily="34" charset="0"/>
                  <a:cs typeface="Tahoma" pitchFamily="34" charset="0"/>
                </a:rPr>
                <a:t>Popolazione </a:t>
              </a:r>
              <a:r>
                <a:rPr lang="it-IT" sz="1000" b="1" dirty="0" smtClean="0">
                  <a:solidFill>
                    <a:prstClr val="black"/>
                  </a:solidFill>
                  <a:latin typeface="Tahoma" pitchFamily="34" charset="0"/>
                  <a:ea typeface="Tahoma" pitchFamily="34" charset="0"/>
                  <a:cs typeface="Tahoma" pitchFamily="34" charset="0"/>
                </a:rPr>
                <a:t>residente </a:t>
              </a:r>
              <a:r>
                <a:rPr lang="it-IT" sz="1000" b="1" dirty="0" smtClean="0">
                  <a:solidFill>
                    <a:prstClr val="black">
                      <a:lumMod val="65000"/>
                      <a:lumOff val="35000"/>
                    </a:prstClr>
                  </a:solidFill>
                  <a:latin typeface="Tahoma" pitchFamily="34" charset="0"/>
                  <a:ea typeface="Tahoma" pitchFamily="34" charset="0"/>
                  <a:cs typeface="Tahoma" pitchFamily="34" charset="0"/>
                </a:rPr>
                <a:t>[valori in migliaia]</a:t>
              </a:r>
              <a:endParaRPr lang="it-IT" sz="1000" b="1" dirty="0">
                <a:solidFill>
                  <a:prstClr val="black">
                    <a:lumMod val="65000"/>
                    <a:lumOff val="35000"/>
                  </a:prstClr>
                </a:solidFill>
                <a:latin typeface="Tahoma" pitchFamily="34" charset="0"/>
                <a:ea typeface="Tahoma" pitchFamily="34" charset="0"/>
                <a:cs typeface="Tahoma" pitchFamily="34" charset="0"/>
              </a:endParaRPr>
            </a:p>
          </p:txBody>
        </p:sp>
      </p:grpSp>
      <p:grpSp>
        <p:nvGrpSpPr>
          <p:cNvPr id="60" name="Gruppo 59"/>
          <p:cNvGrpSpPr/>
          <p:nvPr/>
        </p:nvGrpSpPr>
        <p:grpSpPr>
          <a:xfrm>
            <a:off x="1150084" y="2434454"/>
            <a:ext cx="7191662" cy="3054778"/>
            <a:chOff x="1184588" y="2540186"/>
            <a:chExt cx="7191662" cy="3054778"/>
          </a:xfrm>
        </p:grpSpPr>
        <p:sp>
          <p:nvSpPr>
            <p:cNvPr id="61" name="CasellaDiTesto 60"/>
            <p:cNvSpPr txBox="1"/>
            <p:nvPr/>
          </p:nvSpPr>
          <p:spPr>
            <a:xfrm>
              <a:off x="5535170" y="2725343"/>
              <a:ext cx="1339098" cy="646331"/>
            </a:xfrm>
            <a:prstGeom prst="rect">
              <a:avLst/>
            </a:prstGeom>
            <a:noFill/>
          </p:spPr>
          <p:txBody>
            <a:bodyPr wrap="square" rtlCol="0">
              <a:spAutoFit/>
            </a:bodyPr>
            <a:lstStyle/>
            <a:p>
              <a:r>
                <a:rPr lang="it-IT" sz="1200" dirty="0" smtClean="0">
                  <a:solidFill>
                    <a:prstClr val="black">
                      <a:lumMod val="75000"/>
                      <a:lumOff val="25000"/>
                    </a:prstClr>
                  </a:solidFill>
                  <a:latin typeface="Tahoma" pitchFamily="34" charset="0"/>
                  <a:ea typeface="Tahoma" pitchFamily="34" charset="0"/>
                  <a:cs typeface="Tahoma" pitchFamily="34" charset="0"/>
                </a:rPr>
                <a:t>1965: nasce </a:t>
              </a:r>
              <a:r>
                <a:rPr lang="it-IT" sz="1200" dirty="0">
                  <a:solidFill>
                    <a:prstClr val="black">
                      <a:lumMod val="75000"/>
                      <a:lumOff val="25000"/>
                    </a:prstClr>
                  </a:solidFill>
                  <a:latin typeface="Tahoma" pitchFamily="34" charset="0"/>
                  <a:ea typeface="Tahoma" pitchFamily="34" charset="0"/>
                  <a:cs typeface="Tahoma" pitchFamily="34" charset="0"/>
                </a:rPr>
                <a:t>in Olivetti </a:t>
              </a:r>
              <a:r>
                <a:rPr lang="it-IT" sz="1200" dirty="0" smtClean="0">
                  <a:solidFill>
                    <a:prstClr val="black">
                      <a:lumMod val="75000"/>
                      <a:lumOff val="25000"/>
                    </a:prstClr>
                  </a:solidFill>
                  <a:latin typeface="Tahoma" pitchFamily="34" charset="0"/>
                  <a:ea typeface="Tahoma" pitchFamily="34" charset="0"/>
                  <a:cs typeface="Tahoma" pitchFamily="34" charset="0"/>
                </a:rPr>
                <a:t>il primo prototipo di PC</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62" name="Connettore 1 61"/>
            <p:cNvCxnSpPr/>
            <p:nvPr/>
          </p:nvCxnSpPr>
          <p:spPr>
            <a:xfrm flipV="1">
              <a:off x="5578299" y="2812210"/>
              <a:ext cx="1" cy="2724351"/>
            </a:xfrm>
            <a:prstGeom prst="line">
              <a:avLst/>
            </a:prstGeom>
            <a:ln w="2222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flipH="1" flipV="1">
              <a:off x="6550091" y="3929514"/>
              <a:ext cx="1" cy="1604977"/>
            </a:xfrm>
            <a:prstGeom prst="line">
              <a:avLst/>
            </a:prstGeom>
            <a:ln w="2222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4" name="CasellaDiTesto 63"/>
            <p:cNvSpPr txBox="1"/>
            <p:nvPr/>
          </p:nvSpPr>
          <p:spPr>
            <a:xfrm>
              <a:off x="6521163" y="3910337"/>
              <a:ext cx="1855087" cy="461665"/>
            </a:xfrm>
            <a:prstGeom prst="rect">
              <a:avLst/>
            </a:prstGeom>
            <a:noFill/>
          </p:spPr>
          <p:txBody>
            <a:bodyPr wrap="square" rtlCol="0">
              <a:spAutoFit/>
            </a:bodyPr>
            <a:lstStyle/>
            <a:p>
              <a:r>
                <a:rPr lang="it-IT" sz="1200" dirty="0" smtClean="0">
                  <a:solidFill>
                    <a:prstClr val="black">
                      <a:lumMod val="75000"/>
                      <a:lumOff val="25000"/>
                    </a:prstClr>
                  </a:solidFill>
                  <a:latin typeface="Tahoma" pitchFamily="34" charset="0"/>
                  <a:ea typeface="Tahoma" pitchFamily="34" charset="0"/>
                  <a:cs typeface="Tahoma" pitchFamily="34" charset="0"/>
                </a:rPr>
                <a:t>1985: </a:t>
              </a:r>
              <a:r>
                <a:rPr lang="it-IT" sz="1200" dirty="0">
                  <a:solidFill>
                    <a:prstClr val="black">
                      <a:lumMod val="75000"/>
                      <a:lumOff val="25000"/>
                    </a:prstClr>
                  </a:solidFill>
                  <a:latin typeface="Tahoma" pitchFamily="34" charset="0"/>
                  <a:ea typeface="Tahoma" pitchFamily="34" charset="0"/>
                  <a:cs typeface="Tahoma" pitchFamily="34" charset="0"/>
                </a:rPr>
                <a:t>La Microsoft sviluppa Windows 1.0</a:t>
              </a:r>
              <a:r>
                <a:rPr lang="it-IT" sz="1200" dirty="0">
                  <a:solidFill>
                    <a:prstClr val="black"/>
                  </a:solidFill>
                </a:rPr>
                <a:t> </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65" name="Connettore 1 64"/>
            <p:cNvCxnSpPr/>
            <p:nvPr/>
          </p:nvCxnSpPr>
          <p:spPr>
            <a:xfrm flipV="1">
              <a:off x="1201840" y="2643698"/>
              <a:ext cx="0" cy="2873539"/>
            </a:xfrm>
            <a:prstGeom prst="line">
              <a:avLst/>
            </a:prstGeom>
            <a:ln w="2222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6" name="CasellaDiTesto 65"/>
            <p:cNvSpPr txBox="1"/>
            <p:nvPr/>
          </p:nvSpPr>
          <p:spPr>
            <a:xfrm>
              <a:off x="1184588" y="2540186"/>
              <a:ext cx="1610108" cy="830997"/>
            </a:xfrm>
            <a:prstGeom prst="rect">
              <a:avLst/>
            </a:prstGeom>
            <a:noFill/>
          </p:spPr>
          <p:txBody>
            <a:bodyPr wrap="square" rtlCol="0">
              <a:spAutoFit/>
            </a:bodyPr>
            <a:lstStyle/>
            <a:p>
              <a:r>
                <a:rPr lang="it-IT" sz="1200" dirty="0" smtClean="0">
                  <a:solidFill>
                    <a:prstClr val="black">
                      <a:lumMod val="75000"/>
                      <a:lumOff val="25000"/>
                    </a:prstClr>
                  </a:solidFill>
                  <a:latin typeface="Tahoma" pitchFamily="34" charset="0"/>
                  <a:ea typeface="Tahoma" pitchFamily="34" charset="0"/>
                  <a:cs typeface="Tahoma" pitchFamily="34" charset="0"/>
                </a:rPr>
                <a:t>Milano primo impianto di centrale elettrica in Europa, </a:t>
              </a:r>
              <a:r>
                <a:rPr lang="it-IT" sz="1200" dirty="0">
                  <a:solidFill>
                    <a:prstClr val="black">
                      <a:lumMod val="75000"/>
                      <a:lumOff val="25000"/>
                    </a:prstClr>
                  </a:solidFill>
                  <a:latin typeface="Tahoma" pitchFamily="34" charset="0"/>
                  <a:ea typeface="Tahoma" pitchFamily="34" charset="0"/>
                  <a:cs typeface="Tahoma" pitchFamily="34" charset="0"/>
                </a:rPr>
                <a:t>il secondo al Mondo. </a:t>
              </a:r>
            </a:p>
          </p:txBody>
        </p:sp>
        <p:cxnSp>
          <p:nvCxnSpPr>
            <p:cNvPr id="67" name="Connettore 1 66"/>
            <p:cNvCxnSpPr/>
            <p:nvPr/>
          </p:nvCxnSpPr>
          <p:spPr>
            <a:xfrm flipV="1">
              <a:off x="2165124" y="4538681"/>
              <a:ext cx="0" cy="997802"/>
            </a:xfrm>
            <a:prstGeom prst="line">
              <a:avLst/>
            </a:prstGeom>
            <a:ln w="2222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8" name="CasellaDiTesto 67"/>
            <p:cNvSpPr txBox="1"/>
            <p:nvPr/>
          </p:nvSpPr>
          <p:spPr>
            <a:xfrm>
              <a:off x="2139246" y="4460297"/>
              <a:ext cx="1018022" cy="646331"/>
            </a:xfrm>
            <a:prstGeom prst="rect">
              <a:avLst/>
            </a:prstGeom>
            <a:noFill/>
          </p:spPr>
          <p:txBody>
            <a:bodyPr wrap="square" rtlCol="0">
              <a:spAutoFit/>
            </a:bodyPr>
            <a:lstStyle/>
            <a:p>
              <a:r>
                <a:rPr lang="it-IT" sz="1200" dirty="0" smtClean="0">
                  <a:solidFill>
                    <a:prstClr val="black">
                      <a:lumMod val="75000"/>
                      <a:lumOff val="25000"/>
                    </a:prstClr>
                  </a:solidFill>
                  <a:latin typeface="Tahoma" pitchFamily="34" charset="0"/>
                  <a:ea typeface="Tahoma" pitchFamily="34" charset="0"/>
                  <a:cs typeface="Tahoma" pitchFamily="34" charset="0"/>
                </a:rPr>
                <a:t>1901: nasce la radio |G. Marconi. </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sp>
          <p:nvSpPr>
            <p:cNvPr id="69" name="CasellaDiTesto 68"/>
            <p:cNvSpPr txBox="1"/>
            <p:nvPr/>
          </p:nvSpPr>
          <p:spPr>
            <a:xfrm>
              <a:off x="3234418" y="3290848"/>
              <a:ext cx="1759978" cy="646331"/>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1954: il 3 gennaio inizia la</a:t>
              </a:r>
              <a:r>
                <a:rPr lang="it-IT" sz="1200" dirty="0">
                  <a:solidFill>
                    <a:prstClr val="black">
                      <a:lumMod val="75000"/>
                      <a:lumOff val="25000"/>
                    </a:prstClr>
                  </a:solidFill>
                  <a:latin typeface="Tahoma" pitchFamily="34" charset="0"/>
                  <a:ea typeface="Tahoma" pitchFamily="34" charset="0"/>
                  <a:cs typeface="Tahoma" pitchFamily="34" charset="0"/>
                </a:rPr>
                <a:t> </a:t>
              </a:r>
              <a:r>
                <a:rPr lang="it-IT" sz="1200" dirty="0" smtClean="0">
                  <a:solidFill>
                    <a:prstClr val="black">
                      <a:lumMod val="75000"/>
                      <a:lumOff val="25000"/>
                    </a:prstClr>
                  </a:solidFill>
                  <a:latin typeface="Tahoma" pitchFamily="34" charset="0"/>
                  <a:ea typeface="Tahoma" pitchFamily="34" charset="0"/>
                  <a:cs typeface="Tahoma" pitchFamily="34" charset="0"/>
                </a:rPr>
                <a:t>trasmissione ufficiale</a:t>
              </a:r>
              <a:r>
                <a:rPr lang="it-IT" sz="1200" dirty="0">
                  <a:solidFill>
                    <a:prstClr val="black">
                      <a:lumMod val="75000"/>
                      <a:lumOff val="25000"/>
                    </a:prstClr>
                  </a:solidFill>
                  <a:latin typeface="Tahoma" pitchFamily="34" charset="0"/>
                  <a:ea typeface="Tahoma" pitchFamily="34" charset="0"/>
                  <a:cs typeface="Tahoma" pitchFamily="34" charset="0"/>
                </a:rPr>
                <a:t> della </a:t>
              </a:r>
              <a:r>
                <a:rPr lang="it-IT" sz="1200" dirty="0" smtClean="0">
                  <a:solidFill>
                    <a:prstClr val="black">
                      <a:lumMod val="75000"/>
                      <a:lumOff val="25000"/>
                    </a:prstClr>
                  </a:solidFill>
                  <a:latin typeface="Tahoma" pitchFamily="34" charset="0"/>
                  <a:ea typeface="Tahoma" pitchFamily="34" charset="0"/>
                  <a:cs typeface="Tahoma" pitchFamily="34" charset="0"/>
                </a:rPr>
                <a:t>Rai</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70" name="Connettore 1 69"/>
            <p:cNvCxnSpPr/>
            <p:nvPr/>
          </p:nvCxnSpPr>
          <p:spPr>
            <a:xfrm flipV="1">
              <a:off x="4980237" y="3371183"/>
              <a:ext cx="0" cy="2162510"/>
            </a:xfrm>
            <a:prstGeom prst="line">
              <a:avLst/>
            </a:prstGeom>
            <a:ln w="2222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71" name="CasellaDiTesto 70"/>
            <p:cNvSpPr txBox="1"/>
            <p:nvPr/>
          </p:nvSpPr>
          <p:spPr>
            <a:xfrm>
              <a:off x="2337757" y="3943556"/>
              <a:ext cx="2464000" cy="461665"/>
            </a:xfrm>
            <a:prstGeom prst="rect">
              <a:avLst/>
            </a:prstGeom>
            <a:noFill/>
          </p:spPr>
          <p:txBody>
            <a:bodyPr wrap="square" rtlCol="0">
              <a:spAutoFit/>
            </a:bodyPr>
            <a:lstStyle/>
            <a:p>
              <a:pPr algn="r"/>
              <a:r>
                <a:rPr lang="it-IT" sz="1200" dirty="0" smtClean="0">
                  <a:solidFill>
                    <a:prstClr val="black">
                      <a:lumMod val="75000"/>
                      <a:lumOff val="25000"/>
                    </a:prstClr>
                  </a:solidFill>
                  <a:latin typeface="Tahoma" pitchFamily="34" charset="0"/>
                  <a:ea typeface="Tahoma" pitchFamily="34" charset="0"/>
                  <a:cs typeface="Tahoma" pitchFamily="34" charset="0"/>
                </a:rPr>
                <a:t>1950: inizia il boom dei frigoriferi nelle case degli italiani</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cxnSp>
          <p:nvCxnSpPr>
            <p:cNvPr id="72" name="Connettore 1 71"/>
            <p:cNvCxnSpPr/>
            <p:nvPr/>
          </p:nvCxnSpPr>
          <p:spPr>
            <a:xfrm flipV="1">
              <a:off x="4753093" y="3993242"/>
              <a:ext cx="0" cy="1546207"/>
            </a:xfrm>
            <a:prstGeom prst="line">
              <a:avLst/>
            </a:prstGeom>
            <a:ln w="2222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73" name="CasellaDiTesto 72"/>
            <p:cNvSpPr txBox="1"/>
            <p:nvPr/>
          </p:nvSpPr>
          <p:spPr>
            <a:xfrm>
              <a:off x="6521162" y="4441010"/>
              <a:ext cx="1656679" cy="461665"/>
            </a:xfrm>
            <a:prstGeom prst="rect">
              <a:avLst/>
            </a:prstGeom>
            <a:noFill/>
          </p:spPr>
          <p:txBody>
            <a:bodyPr wrap="square" rtlCol="0">
              <a:spAutoFit/>
            </a:bodyPr>
            <a:lstStyle/>
            <a:p>
              <a:r>
                <a:rPr lang="it-IT" sz="1200" dirty="0" smtClean="0">
                  <a:solidFill>
                    <a:prstClr val="black">
                      <a:lumMod val="75000"/>
                      <a:lumOff val="25000"/>
                    </a:prstClr>
                  </a:solidFill>
                  <a:latin typeface="Tahoma" pitchFamily="34" charset="0"/>
                  <a:ea typeface="Tahoma" pitchFamily="34" charset="0"/>
                  <a:cs typeface="Tahoma" pitchFamily="34" charset="0"/>
                </a:rPr>
                <a:t>1989: </a:t>
              </a:r>
              <a:r>
                <a:rPr lang="en-US" sz="1200" dirty="0">
                  <a:solidFill>
                    <a:prstClr val="black">
                      <a:lumMod val="75000"/>
                      <a:lumOff val="25000"/>
                    </a:prstClr>
                  </a:solidFill>
                  <a:latin typeface="Tahoma" pitchFamily="34" charset="0"/>
                  <a:ea typeface="Tahoma" pitchFamily="34" charset="0"/>
                  <a:cs typeface="Tahoma" pitchFamily="34" charset="0"/>
                </a:rPr>
                <a:t>World Wide Web (WWW) al CERN</a:t>
              </a:r>
              <a:endParaRPr lang="it-IT" sz="1200" dirty="0">
                <a:solidFill>
                  <a:prstClr val="black">
                    <a:lumMod val="75000"/>
                    <a:lumOff val="25000"/>
                  </a:prstClr>
                </a:solidFill>
                <a:latin typeface="Tahoma" pitchFamily="34" charset="0"/>
                <a:ea typeface="Tahoma" pitchFamily="34" charset="0"/>
                <a:cs typeface="Tahoma" pitchFamily="34" charset="0"/>
              </a:endParaRPr>
            </a:p>
          </p:txBody>
        </p:sp>
        <p:sp>
          <p:nvSpPr>
            <p:cNvPr id="74" name="CasellaDiTesto 73"/>
            <p:cNvSpPr txBox="1"/>
            <p:nvPr/>
          </p:nvSpPr>
          <p:spPr>
            <a:xfrm>
              <a:off x="6521162" y="4948633"/>
              <a:ext cx="1656679" cy="646331"/>
            </a:xfrm>
            <a:prstGeom prst="rect">
              <a:avLst/>
            </a:prstGeom>
            <a:noFill/>
          </p:spPr>
          <p:txBody>
            <a:bodyPr wrap="square" rtlCol="0">
              <a:spAutoFit/>
            </a:bodyPr>
            <a:lstStyle/>
            <a:p>
              <a:r>
                <a:rPr lang="it-IT" sz="1200" dirty="0" smtClean="0">
                  <a:solidFill>
                    <a:prstClr val="black">
                      <a:lumMod val="75000"/>
                      <a:lumOff val="25000"/>
                    </a:prstClr>
                  </a:solidFill>
                  <a:latin typeface="Tahoma" pitchFamily="34" charset="0"/>
                  <a:ea typeface="Tahoma" pitchFamily="34" charset="0"/>
                  <a:cs typeface="Tahoma" pitchFamily="34" charset="0"/>
                </a:rPr>
                <a:t>1994:  </a:t>
              </a:r>
              <a:r>
                <a:rPr lang="it-IT" sz="1200" dirty="0">
                  <a:solidFill>
                    <a:prstClr val="black">
                      <a:lumMod val="75000"/>
                      <a:lumOff val="25000"/>
                    </a:prstClr>
                  </a:solidFill>
                  <a:latin typeface="Tahoma" pitchFamily="34" charset="0"/>
                  <a:ea typeface="Tahoma" pitchFamily="34" charset="0"/>
                  <a:cs typeface="Tahoma" pitchFamily="34" charset="0"/>
                </a:rPr>
                <a:t>esce il browser Netscape Navigator </a:t>
              </a:r>
            </a:p>
          </p:txBody>
        </p:sp>
      </p:grpSp>
      <p:grpSp>
        <p:nvGrpSpPr>
          <p:cNvPr id="10" name="Gruppo 9"/>
          <p:cNvGrpSpPr/>
          <p:nvPr/>
        </p:nvGrpSpPr>
        <p:grpSpPr>
          <a:xfrm>
            <a:off x="1172259" y="1506351"/>
            <a:ext cx="5469380" cy="2759919"/>
            <a:chOff x="1172259" y="1655213"/>
            <a:chExt cx="5469380" cy="2759919"/>
          </a:xfrm>
        </p:grpSpPr>
        <p:grpSp>
          <p:nvGrpSpPr>
            <p:cNvPr id="4" name="Gruppo 3"/>
            <p:cNvGrpSpPr/>
            <p:nvPr/>
          </p:nvGrpSpPr>
          <p:grpSpPr>
            <a:xfrm>
              <a:off x="1172259" y="1655213"/>
              <a:ext cx="5469380" cy="2759919"/>
              <a:chOff x="1181784" y="1655213"/>
              <a:chExt cx="5469380" cy="2759919"/>
            </a:xfrm>
          </p:grpSpPr>
          <p:sp>
            <p:nvSpPr>
              <p:cNvPr id="13" name="Rettangolo 12"/>
              <p:cNvSpPr/>
              <p:nvPr/>
            </p:nvSpPr>
            <p:spPr>
              <a:xfrm>
                <a:off x="5704385" y="1698210"/>
                <a:ext cx="946779" cy="430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784" y="1655213"/>
                <a:ext cx="4674266" cy="275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CasellaDiTesto 5"/>
            <p:cNvSpPr txBox="1"/>
            <p:nvPr/>
          </p:nvSpPr>
          <p:spPr>
            <a:xfrm>
              <a:off x="1764638" y="1828800"/>
              <a:ext cx="1883437" cy="369332"/>
            </a:xfrm>
            <a:prstGeom prst="rect">
              <a:avLst/>
            </a:prstGeom>
            <a:noFill/>
          </p:spPr>
          <p:txBody>
            <a:bodyPr wrap="square" rtlCol="0">
              <a:spAutoFit/>
            </a:bodyPr>
            <a:lstStyle/>
            <a:p>
              <a:r>
                <a:rPr lang="it-IT" b="1" dirty="0" smtClean="0">
                  <a:solidFill>
                    <a:prstClr val="black"/>
                  </a:solidFill>
                </a:rPr>
                <a:t>Consumi</a:t>
              </a:r>
              <a:endParaRPr lang="en-GB" b="1" dirty="0">
                <a:solidFill>
                  <a:prstClr val="black"/>
                </a:solidFill>
              </a:endParaRPr>
            </a:p>
          </p:txBody>
        </p:sp>
      </p:grpSp>
    </p:spTree>
    <p:extLst>
      <p:ext uri="{BB962C8B-B14F-4D97-AF65-F5344CB8AC3E}">
        <p14:creationId xmlns:p14="http://schemas.microsoft.com/office/powerpoint/2010/main" val="31575396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left)">
                                      <p:cBhvr>
                                        <p:cTn id="7" dur="40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3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down)">
                                      <p:cBhvr>
                                        <p:cTn id="17" dur="15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784367" y="29030"/>
            <a:ext cx="7533723" cy="369332"/>
          </a:xfrm>
          <a:prstGeom prst="rect">
            <a:avLst/>
          </a:prstGeom>
          <a:noFill/>
        </p:spPr>
        <p:txBody>
          <a:bodyPr wrap="square" rtlCol="0">
            <a:spAutoFit/>
          </a:bodyPr>
          <a:lstStyle/>
          <a:p>
            <a:pPr algn="ctr"/>
            <a:r>
              <a:rPr lang="it-IT" b="1" dirty="0" smtClean="0">
                <a:solidFill>
                  <a:prstClr val="white"/>
                </a:solidFill>
                <a:ea typeface="Tahoma" pitchFamily="34" charset="0"/>
                <a:cs typeface="Tahoma" pitchFamily="34" charset="0"/>
              </a:rPr>
              <a:t>La produzione di energia elettrica in Italia</a:t>
            </a:r>
            <a:endParaRPr lang="it-IT" b="1" dirty="0">
              <a:solidFill>
                <a:prstClr val="white"/>
              </a:solidFill>
              <a:ea typeface="Tahoma" pitchFamily="34" charset="0"/>
              <a:cs typeface="Tahoma" pitchFamily="34" charset="0"/>
            </a:endParaRPr>
          </a:p>
        </p:txBody>
      </p:sp>
      <p:sp>
        <p:nvSpPr>
          <p:cNvPr id="10" name="CasellaDiTesto 9"/>
          <p:cNvSpPr txBox="1"/>
          <p:nvPr/>
        </p:nvSpPr>
        <p:spPr>
          <a:xfrm>
            <a:off x="4935529" y="536393"/>
            <a:ext cx="4075735" cy="1815882"/>
          </a:xfrm>
          <a:prstGeom prst="rect">
            <a:avLst/>
          </a:prstGeom>
          <a:noFill/>
        </p:spPr>
        <p:txBody>
          <a:bodyPr wrap="square" rtlCol="0">
            <a:spAutoFit/>
          </a:bodyPr>
          <a:lstStyle/>
          <a:p>
            <a:r>
              <a:rPr lang="it-IT" sz="1600" b="1" dirty="0" smtClean="0">
                <a:solidFill>
                  <a:prstClr val="black"/>
                </a:solidFill>
                <a:ea typeface="Tahoma" pitchFamily="34" charset="0"/>
                <a:cs typeface="Tahoma" pitchFamily="34" charset="0"/>
              </a:rPr>
              <a:t>La produzione di </a:t>
            </a:r>
            <a:r>
              <a:rPr lang="it-IT" sz="1600" b="1" dirty="0">
                <a:solidFill>
                  <a:prstClr val="black"/>
                </a:solidFill>
                <a:ea typeface="Tahoma" pitchFamily="34" charset="0"/>
                <a:cs typeface="Tahoma" pitchFamily="34" charset="0"/>
              </a:rPr>
              <a:t>energia </a:t>
            </a:r>
            <a:r>
              <a:rPr lang="it-IT" sz="1600" b="1" dirty="0" smtClean="0">
                <a:solidFill>
                  <a:prstClr val="black"/>
                </a:solidFill>
                <a:ea typeface="Tahoma" pitchFamily="34" charset="0"/>
                <a:cs typeface="Tahoma" pitchFamily="34" charset="0"/>
              </a:rPr>
              <a:t>Termo-elettrica tradizionale </a:t>
            </a:r>
            <a:r>
              <a:rPr lang="it-IT" sz="1600" b="1" dirty="0">
                <a:solidFill>
                  <a:prstClr val="black"/>
                </a:solidFill>
                <a:ea typeface="Tahoma" pitchFamily="34" charset="0"/>
                <a:cs typeface="Tahoma" pitchFamily="34" charset="0"/>
              </a:rPr>
              <a:t>e </a:t>
            </a:r>
            <a:r>
              <a:rPr lang="it-IT" sz="1600" b="1" dirty="0" smtClean="0">
                <a:solidFill>
                  <a:prstClr val="black"/>
                </a:solidFill>
                <a:ea typeface="Tahoma" pitchFamily="34" charset="0"/>
                <a:cs typeface="Tahoma" pitchFamily="34" charset="0"/>
              </a:rPr>
              <a:t>Geo-termo-elettrica </a:t>
            </a:r>
          </a:p>
          <a:p>
            <a:endParaRPr lang="it-IT" sz="1600" b="1" dirty="0" smtClean="0">
              <a:solidFill>
                <a:prstClr val="black"/>
              </a:solidFill>
              <a:ea typeface="Tahoma" pitchFamily="34" charset="0"/>
              <a:cs typeface="Tahoma" pitchFamily="34" charset="0"/>
            </a:endParaRPr>
          </a:p>
          <a:p>
            <a:pPr marL="0" lvl="2"/>
            <a:r>
              <a:rPr lang="it-IT" sz="1600" b="1" dirty="0" smtClean="0">
                <a:solidFill>
                  <a:prstClr val="black">
                    <a:lumMod val="75000"/>
                    <a:lumOff val="25000"/>
                  </a:prstClr>
                </a:solidFill>
                <a:ea typeface="Tahoma" pitchFamily="34" charset="0"/>
                <a:cs typeface="Tahoma" pitchFamily="34" charset="0"/>
              </a:rPr>
              <a:t>Italia</a:t>
            </a:r>
            <a:r>
              <a:rPr lang="it-IT" sz="1600" b="1" dirty="0">
                <a:solidFill>
                  <a:prstClr val="black">
                    <a:lumMod val="75000"/>
                    <a:lumOff val="25000"/>
                  </a:prstClr>
                </a:solidFill>
                <a:ea typeface="Tahoma" pitchFamily="34" charset="0"/>
                <a:cs typeface="Tahoma" pitchFamily="34" charset="0"/>
              </a:rPr>
              <a:t>. Anni 1883 – </a:t>
            </a:r>
            <a:r>
              <a:rPr lang="it-IT" sz="1600" b="1" dirty="0" smtClean="0">
                <a:solidFill>
                  <a:prstClr val="black">
                    <a:lumMod val="75000"/>
                    <a:lumOff val="25000"/>
                  </a:prstClr>
                </a:solidFill>
                <a:ea typeface="Tahoma" pitchFamily="34" charset="0"/>
                <a:cs typeface="Tahoma" pitchFamily="34" charset="0"/>
              </a:rPr>
              <a:t>2011</a:t>
            </a:r>
          </a:p>
          <a:p>
            <a:pPr marL="0" lvl="2"/>
            <a:r>
              <a:rPr lang="it-IT" sz="1600" b="1" dirty="0">
                <a:solidFill>
                  <a:prstClr val="black">
                    <a:lumMod val="75000"/>
                    <a:lumOff val="25000"/>
                  </a:prstClr>
                </a:solidFill>
                <a:ea typeface="Tahoma" pitchFamily="34" charset="0"/>
                <a:cs typeface="Tahoma" pitchFamily="34" charset="0"/>
              </a:rPr>
              <a:t>[milioni di kWh]</a:t>
            </a:r>
          </a:p>
          <a:p>
            <a:pPr marL="0" lvl="2"/>
            <a:endParaRPr lang="it-IT" sz="1600" b="1" dirty="0">
              <a:solidFill>
                <a:prstClr val="black">
                  <a:lumMod val="75000"/>
                  <a:lumOff val="25000"/>
                </a:prstClr>
              </a:solidFill>
              <a:ea typeface="Tahoma" pitchFamily="34" charset="0"/>
              <a:cs typeface="Tahoma" pitchFamily="34"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472" y="3263500"/>
            <a:ext cx="4726271" cy="27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784366" y="3691132"/>
            <a:ext cx="3615105" cy="1323439"/>
          </a:xfrm>
          <a:prstGeom prst="rect">
            <a:avLst/>
          </a:prstGeom>
          <a:noFill/>
        </p:spPr>
        <p:txBody>
          <a:bodyPr wrap="square" rtlCol="0">
            <a:spAutoFit/>
          </a:bodyPr>
          <a:lstStyle/>
          <a:p>
            <a:pPr algn="r"/>
            <a:r>
              <a:rPr lang="it-IT" sz="1600" b="1" dirty="0">
                <a:solidFill>
                  <a:prstClr val="black"/>
                </a:solidFill>
                <a:ea typeface="Tahoma" pitchFamily="34" charset="0"/>
                <a:cs typeface="Tahoma" pitchFamily="34" charset="0"/>
              </a:rPr>
              <a:t>Produzione lorda di energia elettrica da fonte rinnovabile </a:t>
            </a:r>
            <a:endParaRPr lang="it-IT" sz="1600" b="1" dirty="0" smtClean="0">
              <a:solidFill>
                <a:prstClr val="black"/>
              </a:solidFill>
              <a:ea typeface="Tahoma" pitchFamily="34" charset="0"/>
              <a:cs typeface="Tahoma" pitchFamily="34" charset="0"/>
            </a:endParaRPr>
          </a:p>
          <a:p>
            <a:pPr algn="r"/>
            <a:endParaRPr lang="it-IT" sz="1600" b="1" dirty="0" smtClean="0">
              <a:solidFill>
                <a:prstClr val="black"/>
              </a:solidFill>
              <a:ea typeface="Tahoma" pitchFamily="34" charset="0"/>
              <a:cs typeface="Tahoma" pitchFamily="34" charset="0"/>
            </a:endParaRPr>
          </a:p>
          <a:p>
            <a:pPr algn="r"/>
            <a:r>
              <a:rPr lang="it-IT" sz="1600" b="1" dirty="0" smtClean="0">
                <a:solidFill>
                  <a:prstClr val="black">
                    <a:lumMod val="75000"/>
                    <a:lumOff val="25000"/>
                  </a:prstClr>
                </a:solidFill>
                <a:ea typeface="Tahoma" pitchFamily="34" charset="0"/>
                <a:cs typeface="Tahoma" pitchFamily="34" charset="0"/>
              </a:rPr>
              <a:t>Italia. </a:t>
            </a:r>
            <a:r>
              <a:rPr lang="it-IT" sz="1600" b="1" dirty="0">
                <a:solidFill>
                  <a:prstClr val="black">
                    <a:lumMod val="75000"/>
                    <a:lumOff val="25000"/>
                  </a:prstClr>
                </a:solidFill>
                <a:ea typeface="Tahoma" pitchFamily="34" charset="0"/>
                <a:cs typeface="Tahoma" pitchFamily="34" charset="0"/>
              </a:rPr>
              <a:t>Anni </a:t>
            </a:r>
            <a:r>
              <a:rPr lang="it-IT" sz="1600" b="1" dirty="0" smtClean="0">
                <a:solidFill>
                  <a:prstClr val="black">
                    <a:lumMod val="75000"/>
                    <a:lumOff val="25000"/>
                  </a:prstClr>
                </a:solidFill>
                <a:ea typeface="Tahoma" pitchFamily="34" charset="0"/>
                <a:cs typeface="Tahoma" pitchFamily="34" charset="0"/>
              </a:rPr>
              <a:t>1991-2014</a:t>
            </a:r>
            <a:endParaRPr lang="it-IT" sz="1600" b="1" dirty="0">
              <a:solidFill>
                <a:prstClr val="black">
                  <a:lumMod val="75000"/>
                  <a:lumOff val="25000"/>
                </a:prstClr>
              </a:solidFill>
              <a:ea typeface="Tahoma" pitchFamily="34" charset="0"/>
              <a:cs typeface="Tahoma" pitchFamily="34" charset="0"/>
            </a:endParaRPr>
          </a:p>
          <a:p>
            <a:pPr algn="r"/>
            <a:r>
              <a:rPr lang="it-IT" sz="1600" b="1" dirty="0" smtClean="0">
                <a:solidFill>
                  <a:prstClr val="black">
                    <a:lumMod val="75000"/>
                    <a:lumOff val="25000"/>
                  </a:prstClr>
                </a:solidFill>
                <a:ea typeface="Tahoma" pitchFamily="34" charset="0"/>
                <a:cs typeface="Tahoma" pitchFamily="34" charset="0"/>
              </a:rPr>
              <a:t>[milioni </a:t>
            </a:r>
            <a:r>
              <a:rPr lang="it-IT" sz="1600" b="1" dirty="0">
                <a:solidFill>
                  <a:prstClr val="black">
                    <a:lumMod val="75000"/>
                    <a:lumOff val="25000"/>
                  </a:prstClr>
                </a:solidFill>
                <a:ea typeface="Tahoma" pitchFamily="34" charset="0"/>
                <a:cs typeface="Tahoma" pitchFamily="34" charset="0"/>
              </a:rPr>
              <a:t>di </a:t>
            </a:r>
            <a:r>
              <a:rPr lang="it-IT" sz="1600" b="1" dirty="0" smtClean="0">
                <a:solidFill>
                  <a:prstClr val="black">
                    <a:lumMod val="75000"/>
                    <a:lumOff val="25000"/>
                  </a:prstClr>
                </a:solidFill>
                <a:ea typeface="Tahoma" pitchFamily="34" charset="0"/>
                <a:cs typeface="Tahoma" pitchFamily="34" charset="0"/>
              </a:rPr>
              <a:t>kWh]</a:t>
            </a:r>
            <a:endParaRPr lang="it-IT" sz="1600" b="1" dirty="0">
              <a:solidFill>
                <a:prstClr val="black">
                  <a:lumMod val="75000"/>
                  <a:lumOff val="25000"/>
                </a:prstClr>
              </a:solidFill>
              <a:ea typeface="Tahoma" pitchFamily="34" charset="0"/>
              <a:cs typeface="Tahoma" pitchFamily="34" charset="0"/>
            </a:endParaRPr>
          </a:p>
        </p:txBody>
      </p:sp>
      <p:sp>
        <p:nvSpPr>
          <p:cNvPr id="7" name="Rettangolo 6"/>
          <p:cNvSpPr/>
          <p:nvPr/>
        </p:nvSpPr>
        <p:spPr>
          <a:xfrm>
            <a:off x="769619" y="6055309"/>
            <a:ext cx="5992988" cy="507831"/>
          </a:xfrm>
          <a:prstGeom prst="rect">
            <a:avLst/>
          </a:prstGeom>
        </p:spPr>
        <p:txBody>
          <a:bodyPr wrap="square">
            <a:spAutoFit/>
          </a:bodyPr>
          <a:lstStyle/>
          <a:p>
            <a:r>
              <a:rPr lang="it-IT" sz="900" b="1" dirty="0">
                <a:solidFill>
                  <a:prstClr val="black">
                    <a:lumMod val="75000"/>
                    <a:lumOff val="25000"/>
                  </a:prstClr>
                </a:solidFill>
                <a:latin typeface="Tahoma" pitchFamily="34" charset="0"/>
                <a:ea typeface="Tahoma" pitchFamily="34" charset="0"/>
                <a:cs typeface="Tahoma" pitchFamily="34" charset="0"/>
              </a:rPr>
              <a:t>Fonte: </a:t>
            </a:r>
            <a:r>
              <a:rPr lang="it-IT" sz="900" dirty="0" err="1">
                <a:solidFill>
                  <a:prstClr val="black">
                    <a:lumMod val="75000"/>
                    <a:lumOff val="25000"/>
                  </a:prstClr>
                </a:solidFill>
                <a:latin typeface="Tahoma" pitchFamily="34" charset="0"/>
                <a:ea typeface="Tahoma" pitchFamily="34" charset="0"/>
                <a:cs typeface="Tahoma" pitchFamily="34" charset="0"/>
              </a:rPr>
              <a:t>Anidel</a:t>
            </a:r>
            <a:r>
              <a:rPr lang="it-IT" sz="900" dirty="0">
                <a:solidFill>
                  <a:prstClr val="black">
                    <a:lumMod val="75000"/>
                    <a:lumOff val="25000"/>
                  </a:prstClr>
                </a:solidFill>
                <a:latin typeface="Tahoma" pitchFamily="34" charset="0"/>
                <a:ea typeface="Tahoma" pitchFamily="34" charset="0"/>
                <a:cs typeface="Tahoma" pitchFamily="34" charset="0"/>
              </a:rPr>
              <a:t> (dal 1883 al 1962); Enel, "Dati statistici sull'energia elettrica in Italia" (dal 1963 al 1998); </a:t>
            </a:r>
            <a:r>
              <a:rPr lang="it-IT" sz="900" dirty="0" err="1">
                <a:solidFill>
                  <a:prstClr val="black">
                    <a:lumMod val="75000"/>
                    <a:lumOff val="25000"/>
                  </a:prstClr>
                </a:solidFill>
                <a:latin typeface="Tahoma" pitchFamily="34" charset="0"/>
                <a:ea typeface="Tahoma" pitchFamily="34" charset="0"/>
                <a:cs typeface="Tahoma" pitchFamily="34" charset="0"/>
              </a:rPr>
              <a:t>Grtn</a:t>
            </a:r>
            <a:r>
              <a:rPr lang="it-IT" sz="900" dirty="0">
                <a:solidFill>
                  <a:prstClr val="black">
                    <a:lumMod val="75000"/>
                    <a:lumOff val="25000"/>
                  </a:prstClr>
                </a:solidFill>
                <a:latin typeface="Tahoma" pitchFamily="34" charset="0"/>
                <a:ea typeface="Tahoma" pitchFamily="34" charset="0"/>
                <a:cs typeface="Tahoma" pitchFamily="34" charset="0"/>
              </a:rPr>
              <a:t>, "Dati statistici sull'energia </a:t>
            </a:r>
            <a:r>
              <a:rPr lang="it-IT" sz="900" dirty="0" smtClean="0">
                <a:solidFill>
                  <a:prstClr val="black">
                    <a:lumMod val="75000"/>
                    <a:lumOff val="25000"/>
                  </a:prstClr>
                </a:solidFill>
                <a:latin typeface="Tahoma" pitchFamily="34" charset="0"/>
                <a:ea typeface="Tahoma" pitchFamily="34" charset="0"/>
                <a:cs typeface="Tahoma" pitchFamily="34" charset="0"/>
              </a:rPr>
              <a:t>elettrica </a:t>
            </a:r>
            <a:r>
              <a:rPr lang="it-IT" sz="900" dirty="0">
                <a:solidFill>
                  <a:prstClr val="black">
                    <a:lumMod val="75000"/>
                    <a:lumOff val="25000"/>
                  </a:prstClr>
                </a:solidFill>
                <a:latin typeface="Tahoma" pitchFamily="34" charset="0"/>
                <a:ea typeface="Tahoma" pitchFamily="34" charset="0"/>
                <a:cs typeface="Tahoma" pitchFamily="34" charset="0"/>
              </a:rPr>
              <a:t>in Italia" (dal 1999 al 31 ottobre 2005); Terna "Dati statistici sull'energia elettrica in Italia" (dal 1° novembre 2005</a:t>
            </a:r>
            <a:r>
              <a:rPr lang="it-IT" sz="900" dirty="0" smtClean="0">
                <a:solidFill>
                  <a:prstClr val="black">
                    <a:lumMod val="75000"/>
                    <a:lumOff val="25000"/>
                  </a:prstClr>
                </a:solidFill>
                <a:latin typeface="Tahoma" pitchFamily="34" charset="0"/>
                <a:ea typeface="Tahoma" pitchFamily="34" charset="0"/>
                <a:cs typeface="Tahoma" pitchFamily="34" charset="0"/>
              </a:rPr>
              <a:t>).</a:t>
            </a:r>
            <a:endParaRPr lang="it-IT" sz="900" dirty="0">
              <a:solidFill>
                <a:prstClr val="black">
                  <a:lumMod val="75000"/>
                  <a:lumOff val="25000"/>
                </a:prstClr>
              </a:solidFill>
              <a:latin typeface="Tahoma" pitchFamily="34" charset="0"/>
              <a:ea typeface="Tahoma" pitchFamily="34" charset="0"/>
              <a:cs typeface="Tahoma" pitchFamily="34" charset="0"/>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2" y="398362"/>
            <a:ext cx="5043485" cy="298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64935" y="5107027"/>
            <a:ext cx="4234537" cy="830997"/>
          </a:xfrm>
          <a:prstGeom prst="rect">
            <a:avLst/>
          </a:prstGeom>
        </p:spPr>
        <p:txBody>
          <a:bodyPr wrap="square">
            <a:spAutoFit/>
          </a:bodyPr>
          <a:lstStyle/>
          <a:p>
            <a:r>
              <a:rPr lang="it-IT" sz="1200" dirty="0">
                <a:solidFill>
                  <a:prstClr val="black">
                    <a:lumMod val="75000"/>
                    <a:lumOff val="25000"/>
                  </a:prstClr>
                </a:solidFill>
                <a:ea typeface="Tahoma" pitchFamily="34" charset="0"/>
                <a:cs typeface="Tahoma" pitchFamily="34" charset="0"/>
              </a:rPr>
              <a:t>Per produzione lorda si intende l'energia prodotta misurata ai morsetti di tutto il macchinario elettrico generatore installato nelle centrali</a:t>
            </a:r>
            <a:r>
              <a:rPr lang="it-IT" sz="1200" dirty="0" smtClean="0">
                <a:solidFill>
                  <a:prstClr val="black">
                    <a:lumMod val="75000"/>
                    <a:lumOff val="25000"/>
                  </a:prstClr>
                </a:solidFill>
                <a:ea typeface="Tahoma" pitchFamily="34" charset="0"/>
                <a:cs typeface="Tahoma" pitchFamily="34" charset="0"/>
              </a:rPr>
              <a:t>. Dal </a:t>
            </a:r>
            <a:r>
              <a:rPr lang="it-IT" sz="1200" dirty="0">
                <a:solidFill>
                  <a:prstClr val="black">
                    <a:lumMod val="75000"/>
                    <a:lumOff val="25000"/>
                  </a:prstClr>
                </a:solidFill>
                <a:ea typeface="Tahoma" pitchFamily="34" charset="0"/>
                <a:cs typeface="Tahoma" pitchFamily="34" charset="0"/>
              </a:rPr>
              <a:t>2000 non termoelettrica tradizionale ma termica tradizionale.</a:t>
            </a:r>
          </a:p>
        </p:txBody>
      </p:sp>
    </p:spTree>
    <p:extLst>
      <p:ext uri="{BB962C8B-B14F-4D97-AF65-F5344CB8AC3E}">
        <p14:creationId xmlns:p14="http://schemas.microsoft.com/office/powerpoint/2010/main" val="1353548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ttangolo 5"/>
          <p:cNvSpPr/>
          <p:nvPr/>
        </p:nvSpPr>
        <p:spPr>
          <a:xfrm>
            <a:off x="732971" y="546073"/>
            <a:ext cx="7591520" cy="4006225"/>
          </a:xfrm>
          <a:prstGeom prst="rect">
            <a:avLst/>
          </a:prstGeom>
        </p:spPr>
        <p:txBody>
          <a:bodyPr wrap="square">
            <a:spAutoFit/>
          </a:bodyPr>
          <a:lstStyle/>
          <a:p>
            <a:pPr algn="just">
              <a:spcBef>
                <a:spcPts val="200"/>
              </a:spcBef>
              <a:spcAft>
                <a:spcPts val="200"/>
              </a:spcAft>
            </a:pPr>
            <a:r>
              <a:rPr lang="it-IT" dirty="0">
                <a:solidFill>
                  <a:prstClr val="black">
                    <a:lumMod val="85000"/>
                    <a:lumOff val="15000"/>
                  </a:prstClr>
                </a:solidFill>
                <a:latin typeface="Tahoma" pitchFamily="34" charset="0"/>
                <a:ea typeface="Tahoma" pitchFamily="34" charset="0"/>
                <a:cs typeface="Tahoma" pitchFamily="34" charset="0"/>
              </a:rPr>
              <a:t/>
            </a:r>
            <a:br>
              <a:rPr lang="it-IT" dirty="0">
                <a:solidFill>
                  <a:prstClr val="black">
                    <a:lumMod val="85000"/>
                    <a:lumOff val="15000"/>
                  </a:prstClr>
                </a:solidFill>
                <a:latin typeface="Tahoma" pitchFamily="34" charset="0"/>
                <a:ea typeface="Tahoma" pitchFamily="34" charset="0"/>
                <a:cs typeface="Tahoma" pitchFamily="34" charset="0"/>
              </a:rPr>
            </a:br>
            <a:endParaRPr lang="it-IT" dirty="0">
              <a:solidFill>
                <a:prstClr val="black">
                  <a:lumMod val="85000"/>
                  <a:lumOff val="15000"/>
                </a:prstClr>
              </a:solidFill>
              <a:latin typeface="Tahoma" pitchFamily="34" charset="0"/>
              <a:ea typeface="Tahoma" pitchFamily="34" charset="0"/>
              <a:cs typeface="Tahoma" pitchFamily="34" charset="0"/>
            </a:endParaRPr>
          </a:p>
          <a:p>
            <a:pPr algn="just">
              <a:spcBef>
                <a:spcPts val="200"/>
              </a:spcBef>
              <a:spcAft>
                <a:spcPts val="200"/>
              </a:spcAft>
            </a:pPr>
            <a:r>
              <a:rPr lang="it-IT" dirty="0">
                <a:solidFill>
                  <a:prstClr val="black">
                    <a:lumMod val="85000"/>
                    <a:lumOff val="15000"/>
                  </a:prstClr>
                </a:solidFill>
                <a:latin typeface="Tahoma" pitchFamily="34" charset="0"/>
                <a:ea typeface="Tahoma" pitchFamily="34" charset="0"/>
                <a:cs typeface="Tahoma" pitchFamily="34" charset="0"/>
              </a:rPr>
              <a:t>L’analisi dei </a:t>
            </a:r>
            <a:r>
              <a:rPr lang="it-IT" b="1" dirty="0">
                <a:solidFill>
                  <a:prstClr val="black">
                    <a:lumMod val="85000"/>
                    <a:lumOff val="15000"/>
                  </a:prstClr>
                </a:solidFill>
                <a:latin typeface="Tahoma" pitchFamily="34" charset="0"/>
                <a:ea typeface="Tahoma" pitchFamily="34" charset="0"/>
                <a:cs typeface="Tahoma" pitchFamily="34" charset="0"/>
              </a:rPr>
              <a:t>flussi di materia </a:t>
            </a:r>
            <a:r>
              <a:rPr lang="it-IT" dirty="0">
                <a:solidFill>
                  <a:prstClr val="black">
                    <a:lumMod val="85000"/>
                    <a:lumOff val="15000"/>
                  </a:prstClr>
                </a:solidFill>
                <a:latin typeface="Tahoma" pitchFamily="34" charset="0"/>
                <a:ea typeface="Tahoma" pitchFamily="34" charset="0"/>
                <a:cs typeface="Tahoma" pitchFamily="34" charset="0"/>
              </a:rPr>
              <a:t>consente </a:t>
            </a:r>
            <a:r>
              <a:rPr lang="it-IT" dirty="0" smtClean="0">
                <a:solidFill>
                  <a:prstClr val="black">
                    <a:lumMod val="85000"/>
                    <a:lumOff val="15000"/>
                  </a:prstClr>
                </a:solidFill>
                <a:latin typeface="Tahoma" pitchFamily="34" charset="0"/>
                <a:ea typeface="Tahoma" pitchFamily="34" charset="0"/>
                <a:cs typeface="Tahoma" pitchFamily="34" charset="0"/>
              </a:rPr>
              <a:t>di misurare le </a:t>
            </a:r>
            <a:r>
              <a:rPr lang="it-IT" b="1" dirty="0" smtClean="0">
                <a:solidFill>
                  <a:prstClr val="black">
                    <a:lumMod val="85000"/>
                    <a:lumOff val="15000"/>
                  </a:prstClr>
                </a:solidFill>
                <a:latin typeface="Tahoma" pitchFamily="34" charset="0"/>
                <a:ea typeface="Tahoma" pitchFamily="34" charset="0"/>
                <a:cs typeface="Tahoma" pitchFamily="34" charset="0"/>
              </a:rPr>
              <a:t>sollecitazioni </a:t>
            </a:r>
            <a:r>
              <a:rPr lang="it-IT" b="1" dirty="0">
                <a:solidFill>
                  <a:prstClr val="black">
                    <a:lumMod val="85000"/>
                    <a:lumOff val="15000"/>
                  </a:prstClr>
                </a:solidFill>
                <a:latin typeface="Tahoma" pitchFamily="34" charset="0"/>
                <a:ea typeface="Tahoma" pitchFamily="34" charset="0"/>
                <a:cs typeface="Tahoma" pitchFamily="34" charset="0"/>
              </a:rPr>
              <a:t>del sistema </a:t>
            </a:r>
            <a:r>
              <a:rPr lang="it-IT" b="1" dirty="0" smtClean="0">
                <a:solidFill>
                  <a:prstClr val="black">
                    <a:lumMod val="85000"/>
                    <a:lumOff val="15000"/>
                  </a:prstClr>
                </a:solidFill>
                <a:latin typeface="Tahoma" pitchFamily="34" charset="0"/>
                <a:ea typeface="Tahoma" pitchFamily="34" charset="0"/>
                <a:cs typeface="Tahoma" pitchFamily="34" charset="0"/>
              </a:rPr>
              <a:t>socio-economico </a:t>
            </a:r>
            <a:r>
              <a:rPr lang="it-IT" dirty="0">
                <a:solidFill>
                  <a:prstClr val="black">
                    <a:lumMod val="85000"/>
                    <a:lumOff val="15000"/>
                  </a:prstClr>
                </a:solidFill>
                <a:latin typeface="Tahoma" pitchFamily="34" charset="0"/>
                <a:ea typeface="Tahoma" pitchFamily="34" charset="0"/>
                <a:cs typeface="Tahoma" pitchFamily="34" charset="0"/>
              </a:rPr>
              <a:t>sul </a:t>
            </a:r>
            <a:r>
              <a:rPr lang="it-IT" b="1" dirty="0">
                <a:solidFill>
                  <a:prstClr val="black">
                    <a:lumMod val="85000"/>
                    <a:lumOff val="15000"/>
                  </a:prstClr>
                </a:solidFill>
                <a:latin typeface="Tahoma" pitchFamily="34" charset="0"/>
                <a:ea typeface="Tahoma" pitchFamily="34" charset="0"/>
                <a:cs typeface="Tahoma" pitchFamily="34" charset="0"/>
              </a:rPr>
              <a:t>sistema naturale </a:t>
            </a:r>
            <a:r>
              <a:rPr lang="it-IT" dirty="0">
                <a:solidFill>
                  <a:prstClr val="black">
                    <a:lumMod val="85000"/>
                    <a:lumOff val="15000"/>
                  </a:prstClr>
                </a:solidFill>
                <a:latin typeface="Tahoma" pitchFamily="34" charset="0"/>
                <a:ea typeface="Tahoma" pitchFamily="34" charset="0"/>
                <a:cs typeface="Tahoma" pitchFamily="34" charset="0"/>
              </a:rPr>
              <a:t>– pressioni </a:t>
            </a:r>
            <a:r>
              <a:rPr lang="it-IT" dirty="0" smtClean="0">
                <a:solidFill>
                  <a:prstClr val="black">
                    <a:lumMod val="85000"/>
                    <a:lumOff val="15000"/>
                  </a:prstClr>
                </a:solidFill>
                <a:latin typeface="Tahoma" pitchFamily="34" charset="0"/>
                <a:ea typeface="Tahoma" pitchFamily="34" charset="0"/>
                <a:cs typeface="Tahoma" pitchFamily="34" charset="0"/>
              </a:rPr>
              <a:t>ambientali.</a:t>
            </a:r>
          </a:p>
          <a:p>
            <a:pPr algn="just">
              <a:spcBef>
                <a:spcPts val="200"/>
              </a:spcBef>
              <a:spcAft>
                <a:spcPts val="200"/>
              </a:spcAft>
            </a:pPr>
            <a:endParaRPr lang="it-IT" sz="600" dirty="0" smtClean="0">
              <a:solidFill>
                <a:prstClr val="black">
                  <a:lumMod val="85000"/>
                  <a:lumOff val="15000"/>
                </a:prstClr>
              </a:solidFill>
              <a:latin typeface="Tahoma" pitchFamily="34" charset="0"/>
              <a:ea typeface="Tahoma" pitchFamily="34" charset="0"/>
              <a:cs typeface="Tahoma" pitchFamily="34" charset="0"/>
            </a:endParaRPr>
          </a:p>
          <a:p>
            <a:pPr algn="just">
              <a:spcBef>
                <a:spcPts val="200"/>
              </a:spcBef>
              <a:spcAft>
                <a:spcPts val="200"/>
              </a:spcAft>
            </a:pPr>
            <a:r>
              <a:rPr lang="it-IT" dirty="0" smtClean="0">
                <a:solidFill>
                  <a:prstClr val="black">
                    <a:lumMod val="85000"/>
                    <a:lumOff val="15000"/>
                  </a:prstClr>
                </a:solidFill>
                <a:latin typeface="Tahoma" pitchFamily="34" charset="0"/>
                <a:ea typeface="Tahoma" pitchFamily="34" charset="0"/>
                <a:cs typeface="Tahoma" pitchFamily="34" charset="0"/>
              </a:rPr>
              <a:t>Si producono con appropriate analisi informazioni, </a:t>
            </a:r>
            <a:r>
              <a:rPr lang="it-IT" dirty="0">
                <a:solidFill>
                  <a:prstClr val="black">
                    <a:lumMod val="85000"/>
                    <a:lumOff val="15000"/>
                  </a:prstClr>
                </a:solidFill>
                <a:latin typeface="Tahoma" pitchFamily="34" charset="0"/>
                <a:ea typeface="Tahoma" pitchFamily="34" charset="0"/>
                <a:cs typeface="Tahoma" pitchFamily="34" charset="0"/>
              </a:rPr>
              <a:t>sulla </a:t>
            </a:r>
            <a:r>
              <a:rPr lang="it-IT" b="1" dirty="0">
                <a:solidFill>
                  <a:prstClr val="black">
                    <a:lumMod val="85000"/>
                    <a:lumOff val="15000"/>
                  </a:prstClr>
                </a:solidFill>
                <a:latin typeface="Tahoma" pitchFamily="34" charset="0"/>
                <a:ea typeface="Tahoma" pitchFamily="34" charset="0"/>
                <a:cs typeface="Tahoma" pitchFamily="34" charset="0"/>
              </a:rPr>
              <a:t>circolazione della materia all’interno del sistema antropico</a:t>
            </a:r>
            <a:r>
              <a:rPr lang="it-IT" dirty="0">
                <a:solidFill>
                  <a:prstClr val="black">
                    <a:lumMod val="85000"/>
                    <a:lumOff val="15000"/>
                  </a:prstClr>
                </a:solidFill>
                <a:latin typeface="Tahoma" pitchFamily="34" charset="0"/>
                <a:ea typeface="Tahoma" pitchFamily="34" charset="0"/>
                <a:cs typeface="Tahoma" pitchFamily="34" charset="0"/>
              </a:rPr>
              <a:t>, nonché sulla destinazione degli output materiali prodotti da tale sistema e sulle implicazioni ambientali dell’utilizzo della </a:t>
            </a:r>
            <a:r>
              <a:rPr lang="it-IT" dirty="0" smtClean="0">
                <a:solidFill>
                  <a:prstClr val="black">
                    <a:lumMod val="85000"/>
                    <a:lumOff val="15000"/>
                  </a:prstClr>
                </a:solidFill>
                <a:latin typeface="Tahoma" pitchFamily="34" charset="0"/>
                <a:ea typeface="Tahoma" pitchFamily="34" charset="0"/>
                <a:cs typeface="Tahoma" pitchFamily="34" charset="0"/>
              </a:rPr>
              <a:t>materia sui flussi di materiali indotti dalle attività umane utile </a:t>
            </a:r>
            <a:r>
              <a:rPr lang="it-IT" dirty="0">
                <a:solidFill>
                  <a:prstClr val="black">
                    <a:lumMod val="85000"/>
                    <a:lumOff val="15000"/>
                  </a:prstClr>
                </a:solidFill>
                <a:latin typeface="Tahoma" pitchFamily="34" charset="0"/>
                <a:ea typeface="Tahoma" pitchFamily="34" charset="0"/>
                <a:cs typeface="Tahoma" pitchFamily="34" charset="0"/>
              </a:rPr>
              <a:t>ai fini delle politiche per la </a:t>
            </a:r>
            <a:r>
              <a:rPr lang="it-IT" b="1" dirty="0">
                <a:solidFill>
                  <a:prstClr val="black">
                    <a:lumMod val="85000"/>
                    <a:lumOff val="15000"/>
                  </a:prstClr>
                </a:solidFill>
                <a:latin typeface="Tahoma" pitchFamily="34" charset="0"/>
                <a:ea typeface="Tahoma" pitchFamily="34" charset="0"/>
                <a:cs typeface="Tahoma" pitchFamily="34" charset="0"/>
              </a:rPr>
              <a:t>sostenibilità ambientale dello </a:t>
            </a:r>
            <a:r>
              <a:rPr lang="it-IT" b="1" dirty="0" smtClean="0">
                <a:solidFill>
                  <a:prstClr val="black">
                    <a:lumMod val="85000"/>
                    <a:lumOff val="15000"/>
                  </a:prstClr>
                </a:solidFill>
                <a:latin typeface="Tahoma" pitchFamily="34" charset="0"/>
                <a:ea typeface="Tahoma" pitchFamily="34" charset="0"/>
                <a:cs typeface="Tahoma" pitchFamily="34" charset="0"/>
              </a:rPr>
              <a:t>sviluppo </a:t>
            </a:r>
            <a:r>
              <a:rPr lang="it-IT" dirty="0" smtClean="0">
                <a:solidFill>
                  <a:prstClr val="black">
                    <a:lumMod val="85000"/>
                    <a:lumOff val="15000"/>
                  </a:prstClr>
                </a:solidFill>
                <a:latin typeface="Tahoma" pitchFamily="34" charset="0"/>
                <a:ea typeface="Tahoma" pitchFamily="34" charset="0"/>
                <a:cs typeface="Tahoma" pitchFamily="34" charset="0"/>
              </a:rPr>
              <a:t>[</a:t>
            </a:r>
            <a:r>
              <a:rPr lang="it-IT" dirty="0">
                <a:solidFill>
                  <a:prstClr val="black">
                    <a:lumMod val="85000"/>
                    <a:lumOff val="15000"/>
                  </a:prstClr>
                </a:solidFill>
                <a:latin typeface="Tahoma" pitchFamily="34" charset="0"/>
                <a:ea typeface="Tahoma" pitchFamily="34" charset="0"/>
                <a:cs typeface="Tahoma" pitchFamily="34" charset="0"/>
              </a:rPr>
              <a:t>Strategia di azione ambientale per lo sviluppo sostenibile in </a:t>
            </a:r>
            <a:r>
              <a:rPr lang="it-IT" dirty="0" smtClean="0">
                <a:solidFill>
                  <a:prstClr val="black">
                    <a:lumMod val="85000"/>
                    <a:lumOff val="15000"/>
                  </a:prstClr>
                </a:solidFill>
                <a:latin typeface="Tahoma" pitchFamily="34" charset="0"/>
                <a:ea typeface="Tahoma" pitchFamily="34" charset="0"/>
                <a:cs typeface="Tahoma" pitchFamily="34" charset="0"/>
              </a:rPr>
              <a:t>Italia]. </a:t>
            </a:r>
          </a:p>
          <a:p>
            <a:pPr algn="just">
              <a:spcBef>
                <a:spcPts val="200"/>
              </a:spcBef>
              <a:spcAft>
                <a:spcPts val="200"/>
              </a:spcAft>
            </a:pPr>
            <a:endParaRPr lang="it-IT" dirty="0" smtClean="0">
              <a:solidFill>
                <a:prstClr val="black">
                  <a:lumMod val="85000"/>
                  <a:lumOff val="15000"/>
                </a:prstClr>
              </a:solidFill>
              <a:latin typeface="Tahoma" pitchFamily="34" charset="0"/>
              <a:ea typeface="Tahoma" pitchFamily="34" charset="0"/>
              <a:cs typeface="Tahoma" pitchFamily="34" charset="0"/>
            </a:endParaRPr>
          </a:p>
        </p:txBody>
      </p:sp>
      <p:sp>
        <p:nvSpPr>
          <p:cNvPr id="7" name="CasellaDiTesto 6"/>
          <p:cNvSpPr txBox="1"/>
          <p:nvPr/>
        </p:nvSpPr>
        <p:spPr>
          <a:xfrm>
            <a:off x="1480457" y="29030"/>
            <a:ext cx="6444343" cy="369332"/>
          </a:xfrm>
          <a:prstGeom prst="rect">
            <a:avLst/>
          </a:prstGeom>
          <a:noFill/>
        </p:spPr>
        <p:txBody>
          <a:bodyPr wrap="square" rtlCol="0">
            <a:spAutoFit/>
          </a:bodyPr>
          <a:lstStyle>
            <a:defPPr>
              <a:defRPr lang="it-IT"/>
            </a:defPPr>
            <a:lvl1pPr>
              <a:defRPr b="1">
                <a:solidFill>
                  <a:schemeClr val="bg1"/>
                </a:solidFill>
                <a:latin typeface="Tahoma" pitchFamily="34" charset="0"/>
                <a:ea typeface="Tahoma" pitchFamily="34" charset="0"/>
                <a:cs typeface="Tahoma" pitchFamily="34" charset="0"/>
              </a:defRPr>
            </a:lvl1pPr>
          </a:lstStyle>
          <a:p>
            <a:r>
              <a:rPr lang="it-IT" dirty="0">
                <a:solidFill>
                  <a:prstClr val="white"/>
                </a:solidFill>
              </a:rPr>
              <a:t>Flussi di materia dell’economia italiana</a:t>
            </a:r>
          </a:p>
        </p:txBody>
      </p:sp>
    </p:spTree>
    <p:extLst>
      <p:ext uri="{BB962C8B-B14F-4D97-AF65-F5344CB8AC3E}">
        <p14:creationId xmlns:p14="http://schemas.microsoft.com/office/powerpoint/2010/main" val="184807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937636" y="20404"/>
            <a:ext cx="4963474" cy="369332"/>
          </a:xfrm>
          <a:prstGeom prst="rect">
            <a:avLst/>
          </a:prstGeom>
          <a:noFill/>
        </p:spPr>
        <p:txBody>
          <a:bodyPr wrap="square" rtlCol="0">
            <a:spAutoFit/>
          </a:bodyPr>
          <a:lstStyle>
            <a:defPPr>
              <a:defRPr lang="it-IT"/>
            </a:defPPr>
            <a:lvl1pPr>
              <a:defRPr b="1">
                <a:solidFill>
                  <a:schemeClr val="bg1"/>
                </a:solidFill>
                <a:latin typeface="Tahoma" pitchFamily="34" charset="0"/>
                <a:ea typeface="Tahoma" pitchFamily="34" charset="0"/>
                <a:cs typeface="Tahoma" pitchFamily="34" charset="0"/>
              </a:defRPr>
            </a:lvl1pPr>
          </a:lstStyle>
          <a:p>
            <a:r>
              <a:rPr lang="it-IT" dirty="0">
                <a:solidFill>
                  <a:prstClr val="white"/>
                </a:solidFill>
                <a:latin typeface="Arial"/>
              </a:rPr>
              <a:t>Flussi di materia dell’economia italiana</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 y="571389"/>
            <a:ext cx="4502860" cy="253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806306" y="964362"/>
            <a:ext cx="3344385" cy="1323439"/>
          </a:xfrm>
          <a:prstGeom prst="rect">
            <a:avLst/>
          </a:prstGeom>
          <a:noFill/>
        </p:spPr>
        <p:txBody>
          <a:bodyPr wrap="square" rtlCol="0">
            <a:spAutoFit/>
          </a:bodyPr>
          <a:lstStyle/>
          <a:p>
            <a:pPr marL="0" lvl="2"/>
            <a:r>
              <a:rPr lang="it-IT" sz="1600" b="1" dirty="0">
                <a:solidFill>
                  <a:prstClr val="black"/>
                </a:solidFill>
                <a:ea typeface="Tahoma" pitchFamily="34" charset="0"/>
                <a:cs typeface="Tahoma" pitchFamily="34" charset="0"/>
              </a:rPr>
              <a:t>Estrazione interna di materiali </a:t>
            </a:r>
            <a:r>
              <a:rPr lang="it-IT" sz="1600" b="1" dirty="0" smtClean="0">
                <a:solidFill>
                  <a:prstClr val="black"/>
                </a:solidFill>
                <a:ea typeface="Tahoma" pitchFamily="34" charset="0"/>
                <a:cs typeface="Tahoma" pitchFamily="34" charset="0"/>
              </a:rPr>
              <a:t>utilizzati</a:t>
            </a:r>
          </a:p>
          <a:p>
            <a:pPr marL="0" lvl="2"/>
            <a:r>
              <a:rPr lang="it-IT" sz="1600" b="1" dirty="0" smtClean="0">
                <a:solidFill>
                  <a:prstClr val="black"/>
                </a:solidFill>
                <a:ea typeface="Tahoma" pitchFamily="34" charset="0"/>
                <a:cs typeface="Tahoma" pitchFamily="34" charset="0"/>
              </a:rPr>
              <a:t> </a:t>
            </a:r>
          </a:p>
          <a:p>
            <a:pPr marL="0" lvl="2"/>
            <a:r>
              <a:rPr lang="it-IT" sz="1600" b="1" dirty="0">
                <a:solidFill>
                  <a:prstClr val="black">
                    <a:lumMod val="75000"/>
                    <a:lumOff val="25000"/>
                  </a:prstClr>
                </a:solidFill>
                <a:ea typeface="Tahoma" pitchFamily="34" charset="0"/>
                <a:cs typeface="Tahoma" pitchFamily="34" charset="0"/>
              </a:rPr>
              <a:t>Italia.  Anni </a:t>
            </a:r>
            <a:r>
              <a:rPr lang="it-IT" sz="1600" b="1" dirty="0" smtClean="0">
                <a:solidFill>
                  <a:prstClr val="black">
                    <a:lumMod val="75000"/>
                    <a:lumOff val="25000"/>
                  </a:prstClr>
                </a:solidFill>
                <a:ea typeface="Tahoma" pitchFamily="34" charset="0"/>
                <a:cs typeface="Tahoma" pitchFamily="34" charset="0"/>
              </a:rPr>
              <a:t>1951-2008</a:t>
            </a:r>
          </a:p>
          <a:p>
            <a:pPr marL="0" lvl="2"/>
            <a:r>
              <a:rPr lang="it-IT" sz="1600" b="1" dirty="0" smtClean="0">
                <a:solidFill>
                  <a:prstClr val="black">
                    <a:lumMod val="75000"/>
                    <a:lumOff val="25000"/>
                  </a:prstClr>
                </a:solidFill>
                <a:ea typeface="Tahoma" pitchFamily="34" charset="0"/>
                <a:cs typeface="Tahoma" pitchFamily="34" charset="0"/>
              </a:rPr>
              <a:t>[milioni </a:t>
            </a:r>
            <a:r>
              <a:rPr lang="it-IT" sz="1600" b="1" dirty="0">
                <a:solidFill>
                  <a:prstClr val="black">
                    <a:lumMod val="75000"/>
                    <a:lumOff val="25000"/>
                  </a:prstClr>
                </a:solidFill>
                <a:ea typeface="Tahoma" pitchFamily="34" charset="0"/>
                <a:cs typeface="Tahoma" pitchFamily="34" charset="0"/>
              </a:rPr>
              <a:t>di </a:t>
            </a:r>
            <a:r>
              <a:rPr lang="it-IT" sz="1600" b="1" dirty="0" smtClean="0">
                <a:solidFill>
                  <a:prstClr val="black">
                    <a:lumMod val="75000"/>
                    <a:lumOff val="25000"/>
                  </a:prstClr>
                </a:solidFill>
                <a:ea typeface="Tahoma" pitchFamily="34" charset="0"/>
                <a:cs typeface="Tahoma" pitchFamily="34" charset="0"/>
              </a:rPr>
              <a:t>tonnellate]</a:t>
            </a:r>
            <a:endParaRPr lang="it-IT" sz="1600" b="1" dirty="0">
              <a:solidFill>
                <a:prstClr val="black">
                  <a:lumMod val="75000"/>
                  <a:lumOff val="25000"/>
                </a:prstClr>
              </a:solidFill>
              <a:ea typeface="Tahoma" pitchFamily="34" charset="0"/>
              <a:cs typeface="Tahoma" pitchFamily="34" charset="0"/>
            </a:endParaRPr>
          </a:p>
        </p:txBody>
      </p:sp>
      <p:sp>
        <p:nvSpPr>
          <p:cNvPr id="3" name="Rettangolo 2"/>
          <p:cNvSpPr/>
          <p:nvPr/>
        </p:nvSpPr>
        <p:spPr>
          <a:xfrm>
            <a:off x="599951" y="3895543"/>
            <a:ext cx="3281864" cy="1569660"/>
          </a:xfrm>
          <a:prstGeom prst="rect">
            <a:avLst/>
          </a:prstGeom>
          <a:noFill/>
        </p:spPr>
        <p:txBody>
          <a:bodyPr wrap="square" rtlCol="0">
            <a:spAutoFit/>
          </a:bodyPr>
          <a:lstStyle/>
          <a:p>
            <a:pPr marL="0" lvl="2" algn="r"/>
            <a:r>
              <a:rPr lang="it-IT" sz="1600" b="1" dirty="0">
                <a:solidFill>
                  <a:prstClr val="black"/>
                </a:solidFill>
                <a:ea typeface="Tahoma" pitchFamily="34" charset="0"/>
                <a:cs typeface="Tahoma" pitchFamily="34" charset="0"/>
              </a:rPr>
              <a:t>Utilizzo di risorse materiali per tipo di </a:t>
            </a:r>
            <a:r>
              <a:rPr lang="it-IT" sz="1600" b="1" dirty="0" smtClean="0">
                <a:solidFill>
                  <a:prstClr val="black"/>
                </a:solidFill>
                <a:ea typeface="Tahoma" pitchFamily="34" charset="0"/>
                <a:cs typeface="Tahoma" pitchFamily="34" charset="0"/>
              </a:rPr>
              <a:t>flussi</a:t>
            </a:r>
          </a:p>
          <a:p>
            <a:pPr marL="0" lvl="2" algn="r"/>
            <a:endParaRPr lang="it-IT" sz="1600" b="1" dirty="0" smtClean="0">
              <a:solidFill>
                <a:prstClr val="black"/>
              </a:solidFill>
              <a:ea typeface="Tahoma" pitchFamily="34" charset="0"/>
              <a:cs typeface="Tahoma" pitchFamily="34" charset="0"/>
            </a:endParaRPr>
          </a:p>
          <a:p>
            <a:pPr marL="0" lvl="2" algn="r"/>
            <a:r>
              <a:rPr lang="it-IT" sz="1600" b="1" dirty="0" smtClean="0">
                <a:solidFill>
                  <a:prstClr val="black">
                    <a:lumMod val="75000"/>
                    <a:lumOff val="25000"/>
                  </a:prstClr>
                </a:solidFill>
                <a:ea typeface="Tahoma" pitchFamily="34" charset="0"/>
                <a:cs typeface="Tahoma" pitchFamily="34" charset="0"/>
              </a:rPr>
              <a:t>Italia</a:t>
            </a:r>
            <a:r>
              <a:rPr lang="it-IT" sz="1600" b="1" dirty="0">
                <a:solidFill>
                  <a:prstClr val="black">
                    <a:lumMod val="75000"/>
                    <a:lumOff val="25000"/>
                  </a:prstClr>
                </a:solidFill>
                <a:ea typeface="Tahoma" pitchFamily="34" charset="0"/>
                <a:cs typeface="Tahoma" pitchFamily="34" charset="0"/>
              </a:rPr>
              <a:t>.  Anni 1951-2008</a:t>
            </a:r>
          </a:p>
          <a:p>
            <a:pPr marL="0" lvl="2" algn="r"/>
            <a:r>
              <a:rPr lang="it-IT" sz="1600" b="1" dirty="0">
                <a:solidFill>
                  <a:prstClr val="black">
                    <a:lumMod val="75000"/>
                    <a:lumOff val="25000"/>
                  </a:prstClr>
                </a:solidFill>
                <a:ea typeface="Tahoma" pitchFamily="34" charset="0"/>
                <a:cs typeface="Tahoma" pitchFamily="34" charset="0"/>
              </a:rPr>
              <a:t>[milioni di tonnellate]</a:t>
            </a:r>
          </a:p>
          <a:p>
            <a:pPr marL="0" lvl="2" algn="r"/>
            <a:endParaRPr lang="it-IT" sz="1600" b="1" dirty="0" smtClean="0">
              <a:solidFill>
                <a:prstClr val="black"/>
              </a:solidFill>
              <a:ea typeface="Tahoma" pitchFamily="34" charset="0"/>
              <a:cs typeface="Tahoma" pitchFamily="34" charset="0"/>
            </a:endParaRPr>
          </a:p>
        </p:txBody>
      </p:sp>
      <p:sp>
        <p:nvSpPr>
          <p:cNvPr id="5" name="Rettangolo 4"/>
          <p:cNvSpPr/>
          <p:nvPr/>
        </p:nvSpPr>
        <p:spPr>
          <a:xfrm>
            <a:off x="715039" y="6064812"/>
            <a:ext cx="6186071" cy="784830"/>
          </a:xfrm>
          <a:prstGeom prst="rect">
            <a:avLst/>
          </a:prstGeom>
        </p:spPr>
        <p:txBody>
          <a:bodyPr wrap="square">
            <a:spAutoFit/>
          </a:bodyPr>
          <a:lstStyle/>
          <a:p>
            <a:r>
              <a:rPr lang="it-IT" sz="900" b="1" dirty="0">
                <a:solidFill>
                  <a:prstClr val="black">
                    <a:lumMod val="75000"/>
                    <a:lumOff val="25000"/>
                  </a:prstClr>
                </a:solidFill>
                <a:ea typeface="Tahoma" pitchFamily="34" charset="0"/>
                <a:cs typeface="Tahoma" pitchFamily="34" charset="0"/>
              </a:rPr>
              <a:t>Fonte: </a:t>
            </a:r>
            <a:r>
              <a:rPr lang="it-IT" sz="900" dirty="0">
                <a:solidFill>
                  <a:prstClr val="black">
                    <a:lumMod val="75000"/>
                    <a:lumOff val="25000"/>
                  </a:prstClr>
                </a:solidFill>
                <a:ea typeface="Tahoma" pitchFamily="34" charset="0"/>
                <a:cs typeface="Tahoma" pitchFamily="34" charset="0"/>
              </a:rPr>
              <a:t>Istat, Conti e indicatori dei flussi materiali</a:t>
            </a:r>
          </a:p>
          <a:p>
            <a:r>
              <a:rPr lang="it-IT" sz="900" dirty="0">
                <a:solidFill>
                  <a:prstClr val="black">
                    <a:lumMod val="75000"/>
                    <a:lumOff val="25000"/>
                  </a:prstClr>
                </a:solidFill>
                <a:ea typeface="Tahoma" pitchFamily="34" charset="0"/>
                <a:cs typeface="Tahoma" pitchFamily="34" charset="0"/>
              </a:rPr>
              <a:t>(Utilizzo di risorse materiali</a:t>
            </a:r>
            <a:r>
              <a:rPr lang="it-IT" sz="900" dirty="0" smtClean="0">
                <a:solidFill>
                  <a:prstClr val="black">
                    <a:lumMod val="75000"/>
                    <a:lumOff val="25000"/>
                  </a:prstClr>
                </a:solidFill>
                <a:ea typeface="Tahoma" pitchFamily="34" charset="0"/>
                <a:cs typeface="Tahoma" pitchFamily="34" charset="0"/>
              </a:rPr>
              <a:t>). </a:t>
            </a:r>
            <a:r>
              <a:rPr lang="it-IT" sz="900" dirty="0">
                <a:solidFill>
                  <a:prstClr val="black">
                    <a:lumMod val="75000"/>
                    <a:lumOff val="25000"/>
                  </a:prstClr>
                </a:solidFill>
                <a:ea typeface="Tahoma" pitchFamily="34" charset="0"/>
                <a:cs typeface="Tahoma" pitchFamily="34" charset="0"/>
              </a:rPr>
              <a:t>Fino all’anno di riferimento 1990 gli indicatori non incorporano le stime degli acquisti effettuati da unità residenti in Italia direttamente all’estero.</a:t>
            </a:r>
          </a:p>
          <a:p>
            <a:r>
              <a:rPr lang="it-IT" sz="900" dirty="0">
                <a:solidFill>
                  <a:prstClr val="black">
                    <a:lumMod val="75000"/>
                    <a:lumOff val="25000"/>
                  </a:prstClr>
                </a:solidFill>
                <a:ea typeface="Tahoma" pitchFamily="34" charset="0"/>
                <a:cs typeface="Tahoma" pitchFamily="34" charset="0"/>
              </a:rPr>
              <a:t>Utilizzo di risorse materiali per unità di risorse economiche totali</a:t>
            </a:r>
            <a:r>
              <a:rPr lang="it-IT" sz="900" dirty="0" smtClean="0">
                <a:solidFill>
                  <a:prstClr val="black">
                    <a:lumMod val="75000"/>
                    <a:lumOff val="25000"/>
                  </a:prstClr>
                </a:solidFill>
                <a:ea typeface="Tahoma" pitchFamily="34" charset="0"/>
                <a:cs typeface="Tahoma" pitchFamily="34" charset="0"/>
              </a:rPr>
              <a:t>). </a:t>
            </a:r>
            <a:r>
              <a:rPr lang="it-IT" sz="900" dirty="0">
                <a:solidFill>
                  <a:prstClr val="black">
                    <a:lumMod val="75000"/>
                    <a:lumOff val="25000"/>
                  </a:prstClr>
                </a:solidFill>
                <a:ea typeface="Tahoma" pitchFamily="34" charset="0"/>
                <a:cs typeface="Tahoma" pitchFamily="34" charset="0"/>
              </a:rPr>
              <a:t>Le risorse economiche totali sono pari alla somma tra il PIL e il valore delle importazioni.</a:t>
            </a:r>
          </a:p>
        </p:txBody>
      </p:sp>
      <p:grpSp>
        <p:nvGrpSpPr>
          <p:cNvPr id="8" name="Gruppo 7"/>
          <p:cNvGrpSpPr/>
          <p:nvPr/>
        </p:nvGrpSpPr>
        <p:grpSpPr>
          <a:xfrm>
            <a:off x="3972914" y="3252477"/>
            <a:ext cx="4769680" cy="2812335"/>
            <a:chOff x="3972914" y="3252477"/>
            <a:chExt cx="4769680" cy="2812335"/>
          </a:xfrm>
        </p:grpSpPr>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914" y="3252477"/>
              <a:ext cx="4769680" cy="281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243" y="3646763"/>
              <a:ext cx="1386202" cy="45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8717" y="5486142"/>
              <a:ext cx="1095555" cy="16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2833" y="4658644"/>
              <a:ext cx="1648256" cy="1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53026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37636" y="20404"/>
            <a:ext cx="4963474" cy="369332"/>
          </a:xfrm>
          <a:prstGeom prst="rect">
            <a:avLst/>
          </a:prstGeom>
          <a:noFill/>
        </p:spPr>
        <p:txBody>
          <a:bodyPr wrap="square" rtlCol="0">
            <a:spAutoFit/>
          </a:bodyPr>
          <a:lstStyle>
            <a:defPPr>
              <a:defRPr lang="it-IT"/>
            </a:defPPr>
            <a:lvl1pPr>
              <a:defRPr b="1">
                <a:solidFill>
                  <a:schemeClr val="bg1"/>
                </a:solidFill>
                <a:latin typeface="Tahoma" pitchFamily="34" charset="0"/>
                <a:ea typeface="Tahoma" pitchFamily="34" charset="0"/>
                <a:cs typeface="Tahoma" pitchFamily="34" charset="0"/>
              </a:defRPr>
            </a:lvl1pPr>
          </a:lstStyle>
          <a:p>
            <a:pPr algn="ctr"/>
            <a:r>
              <a:rPr lang="it-IT" dirty="0" smtClean="0">
                <a:solidFill>
                  <a:prstClr val="white"/>
                </a:solidFill>
              </a:rPr>
              <a:t>Conclusioni</a:t>
            </a:r>
            <a:endParaRPr lang="it-IT" dirty="0">
              <a:solidFill>
                <a:prstClr val="white"/>
              </a:solidFill>
            </a:endParaRPr>
          </a:p>
        </p:txBody>
      </p:sp>
      <p:sp>
        <p:nvSpPr>
          <p:cNvPr id="5" name="Segnaposto contenuto 2"/>
          <p:cNvSpPr txBox="1">
            <a:spLocks/>
          </p:cNvSpPr>
          <p:nvPr/>
        </p:nvSpPr>
        <p:spPr>
          <a:xfrm>
            <a:off x="2757277" y="447521"/>
            <a:ext cx="5664352" cy="3908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r">
              <a:spcBef>
                <a:spcPts val="0"/>
              </a:spcBef>
              <a:spcAft>
                <a:spcPts val="1200"/>
              </a:spcAft>
              <a:buFont typeface="Arial"/>
              <a:buNone/>
            </a:pPr>
            <a:r>
              <a:rPr lang="it-IT" sz="1600" b="1" dirty="0" smtClean="0">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rPr>
              <a:t>In questi 90 anni l’Italia è cambiata profondamente</a:t>
            </a:r>
          </a:p>
        </p:txBody>
      </p:sp>
      <p:sp>
        <p:nvSpPr>
          <p:cNvPr id="6" name="Segnaposto contenuto 2"/>
          <p:cNvSpPr txBox="1">
            <a:spLocks/>
          </p:cNvSpPr>
          <p:nvPr/>
        </p:nvSpPr>
        <p:spPr>
          <a:xfrm>
            <a:off x="5589453" y="3658157"/>
            <a:ext cx="2704385" cy="1275348"/>
          </a:xfrm>
          <a:prstGeom prst="rect">
            <a:avLst/>
          </a:prstGeom>
          <a:ln>
            <a:solidFill>
              <a:schemeClr val="tx2">
                <a:lumMod val="75000"/>
              </a:schemeClr>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spcAft>
                <a:spcPts val="1200"/>
              </a:spcAft>
              <a:buFont typeface="Arial"/>
              <a:buNone/>
            </a:pPr>
            <a:r>
              <a:rPr lang="it-IT" sz="1600" b="1" dirty="0" smtClean="0">
                <a:solidFill>
                  <a:srgbClr val="1F497D"/>
                </a:solidFill>
                <a:latin typeface="Tahoma" panose="020B0604030504040204" pitchFamily="34" charset="0"/>
                <a:ea typeface="Tahoma" panose="020B0604030504040204" pitchFamily="34" charset="0"/>
                <a:cs typeface="Tahoma" panose="020B0604030504040204" pitchFamily="34" charset="0"/>
              </a:rPr>
              <a:t>Stiamo imparando a costruire un rinnovato rapporto con l’</a:t>
            </a:r>
            <a:r>
              <a:rPr lang="it-IT" sz="1600" b="1" u="sng" dirty="0" smtClean="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ambiente</a:t>
            </a:r>
            <a:r>
              <a:rPr lang="it-IT" sz="1600" b="1" dirty="0" smtClean="0">
                <a:solidFill>
                  <a:srgbClr val="1F497D"/>
                </a:solidFill>
                <a:latin typeface="Tahoma" panose="020B0604030504040204" pitchFamily="34" charset="0"/>
                <a:ea typeface="Tahoma" panose="020B0604030504040204" pitchFamily="34" charset="0"/>
                <a:cs typeface="Tahoma" panose="020B0604030504040204" pitchFamily="34" charset="0"/>
              </a:rPr>
              <a:t> resici conto della sua fragilità. </a:t>
            </a:r>
            <a:endParaRPr lang="it-IT" sz="1600" b="1" dirty="0">
              <a:solidFill>
                <a:srgbClr val="1F497D"/>
              </a:solidFill>
              <a:latin typeface="Tahoma" panose="020B0604030504040204" pitchFamily="34" charset="0"/>
              <a:ea typeface="Tahoma" panose="020B0604030504040204" pitchFamily="34" charset="0"/>
              <a:cs typeface="Tahoma" panose="020B0604030504040204" pitchFamily="34" charset="0"/>
            </a:endParaRPr>
          </a:p>
        </p:txBody>
      </p:sp>
      <p:sp>
        <p:nvSpPr>
          <p:cNvPr id="3" name="Segnaposto contenuto 2"/>
          <p:cNvSpPr>
            <a:spLocks noGrp="1"/>
          </p:cNvSpPr>
          <p:nvPr>
            <p:ph idx="1"/>
          </p:nvPr>
        </p:nvSpPr>
        <p:spPr>
          <a:xfrm>
            <a:off x="378223" y="838415"/>
            <a:ext cx="4889750" cy="1032915"/>
          </a:xfrm>
          <a:solidFill>
            <a:schemeClr val="bg1"/>
          </a:solidFill>
          <a:ln>
            <a:solidFill>
              <a:schemeClr val="bg2">
                <a:lumMod val="25000"/>
              </a:schemeClr>
            </a:solidFill>
          </a:ln>
        </p:spPr>
        <p:txBody>
          <a:bodyPr/>
          <a:lstStyle/>
          <a:p>
            <a:pPr marL="0" lvl="1" indent="0">
              <a:spcBef>
                <a:spcPts val="0"/>
              </a:spcBef>
              <a:spcAft>
                <a:spcPts val="1200"/>
              </a:spcAft>
              <a:buNone/>
            </a:pPr>
            <a:r>
              <a:rPr lang="it-IT" sz="15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La </a:t>
            </a:r>
            <a:r>
              <a:rPr lang="it-IT" sz="1500" b="1"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popolazione</a:t>
            </a:r>
            <a:r>
              <a:rPr lang="it-IT" sz="15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è aumentata e più longeva in virtù delle molto migliorate condizioni di salute, ma è ora caratterizzata da una struttura invecchiata.</a:t>
            </a:r>
          </a:p>
        </p:txBody>
      </p:sp>
      <p:sp>
        <p:nvSpPr>
          <p:cNvPr id="7" name="Segnaposto contenuto 2"/>
          <p:cNvSpPr txBox="1">
            <a:spLocks/>
          </p:cNvSpPr>
          <p:nvPr/>
        </p:nvSpPr>
        <p:spPr>
          <a:xfrm>
            <a:off x="378224" y="1984680"/>
            <a:ext cx="4889750" cy="577768"/>
          </a:xfrm>
          <a:prstGeom prst="rect">
            <a:avLst/>
          </a:prstGeom>
          <a:solidFill>
            <a:schemeClr val="bg1"/>
          </a:solidFill>
          <a:ln>
            <a:solidFill>
              <a:schemeClr val="bg2">
                <a:lumMod val="25000"/>
              </a:schemeClr>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0"/>
              </a:spcBef>
              <a:spcAft>
                <a:spcPts val="1200"/>
              </a:spcAft>
              <a:buFont typeface="Arial"/>
              <a:buNone/>
            </a:pPr>
            <a:r>
              <a:rPr lang="it-IT" sz="1500" b="1" dirty="0" smtClean="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Il contributo degli </a:t>
            </a:r>
            <a:r>
              <a:rPr lang="it-IT" sz="1500" b="1" u="sng" dirty="0" smtClean="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rPr>
              <a:t>stranieri</a:t>
            </a:r>
            <a:r>
              <a:rPr lang="it-IT" sz="1500" b="1" dirty="0" smtClean="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 può solo mitigare questo effetto.</a:t>
            </a:r>
          </a:p>
          <a:p>
            <a:pPr marL="285750" lvl="1">
              <a:spcBef>
                <a:spcPts val="0"/>
              </a:spcBef>
              <a:spcAft>
                <a:spcPts val="1200"/>
              </a:spcAft>
              <a:buFont typeface="Wingdings" panose="05000000000000000000" pitchFamily="2" charset="2"/>
              <a:buChar char="§"/>
            </a:pPr>
            <a:endParaRPr lang="it-IT" sz="1500" b="1" dirty="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8" name="Rettangolo 7"/>
          <p:cNvSpPr/>
          <p:nvPr/>
        </p:nvSpPr>
        <p:spPr>
          <a:xfrm>
            <a:off x="378224" y="3435400"/>
            <a:ext cx="4889750" cy="1400383"/>
          </a:xfrm>
          <a:prstGeom prst="rect">
            <a:avLst/>
          </a:prstGeom>
          <a:ln>
            <a:solidFill>
              <a:schemeClr val="bg2">
                <a:lumMod val="25000"/>
              </a:schemeClr>
            </a:solidFill>
          </a:ln>
        </p:spPr>
        <p:txBody>
          <a:bodyPr wrap="square">
            <a:spAutoFit/>
          </a:bodyPr>
          <a:lstStyle/>
          <a:p>
            <a:pPr marL="285750" lvl="1">
              <a:spcAft>
                <a:spcPts val="1200"/>
              </a:spcAft>
            </a:pPr>
            <a:r>
              <a:rPr lang="it-IT" sz="1500" b="1" dirty="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…per la </a:t>
            </a:r>
            <a:r>
              <a:rPr lang="it-IT" sz="1500" b="1" u="sng"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rPr>
              <a:t>donne</a:t>
            </a:r>
            <a:r>
              <a:rPr lang="it-IT" sz="1500" b="1" dirty="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 in maniera radicale:</a:t>
            </a:r>
          </a:p>
          <a:p>
            <a:pPr marL="1200150" lvl="3" indent="-285750">
              <a:buFont typeface="Wingdings" panose="05000000000000000000" pitchFamily="2" charset="2"/>
              <a:buChar char="§"/>
            </a:pPr>
            <a:r>
              <a:rPr lang="it-IT" sz="1500" b="1" dirty="0" smtClean="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spostando </a:t>
            </a:r>
            <a:r>
              <a:rPr lang="it-IT" sz="1500" b="1" dirty="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in avanti le decisioni (matrimonio, figli</a:t>
            </a:r>
            <a:r>
              <a:rPr lang="it-IT" sz="1500" b="1" dirty="0" smtClean="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a:t>
            </a:r>
            <a:endParaRPr lang="it-IT" sz="1500" b="1" dirty="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endParaRPr>
          </a:p>
          <a:p>
            <a:pPr marL="1200150" lvl="3" indent="-285750">
              <a:buFont typeface="Wingdings" panose="05000000000000000000" pitchFamily="2" charset="2"/>
              <a:buChar char="§"/>
            </a:pPr>
            <a:r>
              <a:rPr lang="it-IT" sz="1500" b="1" dirty="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r</a:t>
            </a:r>
            <a:r>
              <a:rPr lang="it-IT" sz="1500" b="1" dirty="0" smtClean="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ecuperando </a:t>
            </a:r>
            <a:r>
              <a:rPr lang="it-IT" sz="1500" b="1" dirty="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un ruolo attivo nel sistema produttivo.</a:t>
            </a:r>
          </a:p>
        </p:txBody>
      </p:sp>
      <p:sp>
        <p:nvSpPr>
          <p:cNvPr id="9" name="Rettangolo 8"/>
          <p:cNvSpPr/>
          <p:nvPr/>
        </p:nvSpPr>
        <p:spPr>
          <a:xfrm>
            <a:off x="378223" y="5061101"/>
            <a:ext cx="7915615" cy="830997"/>
          </a:xfrm>
          <a:prstGeom prst="rect">
            <a:avLst/>
          </a:prstGeom>
          <a:ln>
            <a:solidFill>
              <a:schemeClr val="tx2">
                <a:lumMod val="75000"/>
              </a:schemeClr>
            </a:solidFill>
          </a:ln>
        </p:spPr>
        <p:txBody>
          <a:bodyPr wrap="square">
            <a:spAutoFit/>
          </a:bodyPr>
          <a:lstStyle/>
          <a:p>
            <a:pPr marL="285750" lvl="1">
              <a:spcAft>
                <a:spcPts val="1200"/>
              </a:spcAft>
            </a:pPr>
            <a:r>
              <a:rPr lang="it-IT" sz="1600" b="1" dirty="0">
                <a:solidFill>
                  <a:srgbClr val="1F497D"/>
                </a:solidFill>
                <a:latin typeface="Tahoma" panose="020B0604030504040204" pitchFamily="34" charset="0"/>
                <a:ea typeface="Tahoma" panose="020B0604030504040204" pitchFamily="34" charset="0"/>
                <a:cs typeface="Tahoma" panose="020B0604030504040204" pitchFamily="34" charset="0"/>
              </a:rPr>
              <a:t>Siamo passati da un’</a:t>
            </a:r>
            <a:r>
              <a:rPr lang="it-IT" sz="1600" b="1" u="sng"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economia</a:t>
            </a:r>
            <a:r>
              <a:rPr lang="it-IT" sz="1600" b="1" dirty="0">
                <a:solidFill>
                  <a:srgbClr val="1F497D"/>
                </a:solidFill>
                <a:latin typeface="Tahoma" panose="020B0604030504040204" pitchFamily="34" charset="0"/>
                <a:ea typeface="Tahoma" panose="020B0604030504040204" pitchFamily="34" charset="0"/>
                <a:cs typeface="Tahoma" panose="020B0604030504040204" pitchFamily="34" charset="0"/>
              </a:rPr>
              <a:t> agricola, ad una manifatturiera ed ora all’espansione dei servizi, vivendo la Grande depressione, il boom, l’espansione del welfare e la recente crisi e stagnazione.</a:t>
            </a:r>
          </a:p>
        </p:txBody>
      </p:sp>
      <p:sp>
        <p:nvSpPr>
          <p:cNvPr id="2" name="Rettangolo 1"/>
          <p:cNvSpPr/>
          <p:nvPr/>
        </p:nvSpPr>
        <p:spPr>
          <a:xfrm>
            <a:off x="378223" y="2685607"/>
            <a:ext cx="4889751" cy="553998"/>
          </a:xfrm>
          <a:prstGeom prst="rect">
            <a:avLst/>
          </a:prstGeom>
          <a:solidFill>
            <a:schemeClr val="bg1"/>
          </a:solidFill>
          <a:ln>
            <a:solidFill>
              <a:schemeClr val="bg2">
                <a:lumMod val="25000"/>
              </a:schemeClr>
            </a:solidFill>
          </a:ln>
        </p:spPr>
        <p:txBody>
          <a:bodyPr wrap="square">
            <a:spAutoFit/>
          </a:bodyPr>
          <a:lstStyle/>
          <a:p>
            <a:pPr marL="0" lvl="1">
              <a:spcAft>
                <a:spcPts val="1200"/>
              </a:spcAft>
            </a:pPr>
            <a:r>
              <a:rPr lang="it-IT" sz="1500" b="1" dirty="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I livelli di </a:t>
            </a:r>
            <a:r>
              <a:rPr lang="it-IT" sz="1500" b="1" u="sng"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rPr>
              <a:t>istruzione</a:t>
            </a:r>
            <a:r>
              <a:rPr lang="it-IT" sz="1500" b="1" dirty="0">
                <a:solidFill>
                  <a:srgbClr val="EEECE1">
                    <a:lumMod val="25000"/>
                  </a:srgbClr>
                </a:solidFill>
                <a:latin typeface="Tahoma" panose="020B0604030504040204" pitchFamily="34" charset="0"/>
                <a:ea typeface="Tahoma" panose="020B0604030504040204" pitchFamily="34" charset="0"/>
                <a:cs typeface="Tahoma" panose="020B0604030504040204" pitchFamily="34" charset="0"/>
              </a:rPr>
              <a:t> sono cresciuti (benché ancora inferiori rispetto al resto d’Europa)…</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683" y="787778"/>
            <a:ext cx="2584155" cy="279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0409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91963" y="707930"/>
            <a:ext cx="7772400" cy="5309411"/>
          </a:xfrm>
        </p:spPr>
        <p:txBody>
          <a:bodyPr/>
          <a:lstStyle/>
          <a:p>
            <a:pPr marL="0" lvl="1" indent="0">
              <a:spcBef>
                <a:spcPts val="0"/>
              </a:spcBef>
              <a:spcAft>
                <a:spcPts val="1200"/>
              </a:spcAft>
              <a:buNone/>
            </a:pP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In questi 90 anni l’Italia è cambiata profondamente:</a:t>
            </a:r>
          </a:p>
          <a:p>
            <a:pPr marL="285750" lvl="1">
              <a:spcBef>
                <a:spcPts val="0"/>
              </a:spcBef>
              <a:spcAft>
                <a:spcPts val="1200"/>
              </a:spcAft>
              <a:buFont typeface="Wingdings" panose="05000000000000000000" pitchFamily="2" charset="2"/>
              <a:buChar char="§"/>
            </a:pP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La </a:t>
            </a:r>
            <a:r>
              <a:rPr lang="it-IT" sz="1600" b="1"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popolazione</a:t>
            </a: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è aumentata e più longeva in virtù delle molto migliorate condizioni di salute, ma è ora caratterizzata da una struttura invecchiata.</a:t>
            </a:r>
          </a:p>
          <a:p>
            <a:pPr marL="285750" lvl="1">
              <a:spcBef>
                <a:spcPts val="0"/>
              </a:spcBef>
              <a:spcAft>
                <a:spcPts val="1200"/>
              </a:spcAft>
              <a:buFont typeface="Wingdings" panose="05000000000000000000" pitchFamily="2" charset="2"/>
              <a:buChar char="§"/>
            </a:pP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Il contributo degli </a:t>
            </a:r>
            <a:r>
              <a:rPr lang="it-IT" sz="1600" b="1"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stranieri</a:t>
            </a: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può solo mitigare questo effetto.</a:t>
            </a:r>
          </a:p>
          <a:p>
            <a:pPr marL="285750" lvl="1">
              <a:spcBef>
                <a:spcPts val="0"/>
              </a:spcBef>
              <a:spcAft>
                <a:spcPts val="1200"/>
              </a:spcAft>
              <a:buFont typeface="Wingdings" panose="05000000000000000000" pitchFamily="2" charset="2"/>
              <a:buChar char="§"/>
            </a:pP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I livelli di </a:t>
            </a:r>
            <a:r>
              <a:rPr lang="it-IT" sz="1600" b="1"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istruzione</a:t>
            </a: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sono cresciuti (benché ancora inferiori rispetto al resto d’Europa)…</a:t>
            </a:r>
          </a:p>
          <a:p>
            <a:pPr marL="285750" lvl="1">
              <a:spcBef>
                <a:spcPts val="0"/>
              </a:spcBef>
              <a:spcAft>
                <a:spcPts val="1200"/>
              </a:spcAft>
              <a:buFont typeface="Wingdings" panose="05000000000000000000" pitchFamily="2" charset="2"/>
              <a:buChar char="§"/>
            </a:pP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…per la </a:t>
            </a:r>
            <a:r>
              <a:rPr lang="it-IT" sz="1600" b="1"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donne</a:t>
            </a: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in maniera radicale:</a:t>
            </a:r>
          </a:p>
          <a:p>
            <a:pPr marL="1200150" lvl="3" indent="-285750">
              <a:spcBef>
                <a:spcPts val="0"/>
              </a:spcBef>
              <a:spcAft>
                <a:spcPts val="1200"/>
              </a:spcAft>
              <a:buFont typeface="Wingdings" panose="05000000000000000000" pitchFamily="2" charset="2"/>
              <a:buChar char="v"/>
            </a:pP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Spostando in avanti le decisioni (matrimonio, figli)</a:t>
            </a:r>
          </a:p>
          <a:p>
            <a:pPr marL="1200150" lvl="3" indent="-285750">
              <a:spcBef>
                <a:spcPts val="0"/>
              </a:spcBef>
              <a:spcAft>
                <a:spcPts val="1200"/>
              </a:spcAft>
              <a:buFont typeface="Wingdings" panose="05000000000000000000" pitchFamily="2" charset="2"/>
              <a:buChar char="v"/>
            </a:pP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Recuperando un ruolo attivo nel sistema produttivo.</a:t>
            </a:r>
            <a:endParaRPr lang="it-IT" sz="1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85750" lvl="1">
              <a:spcBef>
                <a:spcPts val="0"/>
              </a:spcBef>
              <a:spcAft>
                <a:spcPts val="1200"/>
              </a:spcAft>
              <a:buFont typeface="Wingdings" panose="05000000000000000000" pitchFamily="2" charset="2"/>
              <a:buChar char="§"/>
            </a:pP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Siamo passati da un’</a:t>
            </a:r>
            <a:r>
              <a:rPr lang="it-IT" sz="1600" b="1"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economia</a:t>
            </a: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agricola, ad una manifatturiera ed ora all’espansione dei servizi, vivendo la Grande depressione, il boom, l’espansione del welfare e la recente crisi e stagnazione.</a:t>
            </a:r>
          </a:p>
          <a:p>
            <a:pPr>
              <a:spcBef>
                <a:spcPts val="0"/>
              </a:spcBef>
              <a:spcAft>
                <a:spcPts val="1200"/>
              </a:spcAft>
              <a:buFont typeface="Wingdings" panose="05000000000000000000" pitchFamily="2" charset="2"/>
              <a:buChar char="§"/>
            </a:pP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Stiamo imparando a costruire un rinnovato rapporto con l’</a:t>
            </a:r>
            <a:r>
              <a:rPr lang="it-IT" sz="1600" b="1"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ambiente</a:t>
            </a:r>
            <a:r>
              <a:rPr lang="it-IT"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resici conto della sua fragilità. </a:t>
            </a:r>
            <a:endParaRPr lang="it-IT" sz="16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1937636" y="20404"/>
            <a:ext cx="4963474" cy="369332"/>
          </a:xfrm>
          <a:prstGeom prst="rect">
            <a:avLst/>
          </a:prstGeom>
          <a:noFill/>
        </p:spPr>
        <p:txBody>
          <a:bodyPr wrap="square" rtlCol="0">
            <a:spAutoFit/>
          </a:bodyPr>
          <a:lstStyle>
            <a:defPPr>
              <a:defRPr lang="it-IT"/>
            </a:defPPr>
            <a:lvl1pPr>
              <a:defRPr b="1">
                <a:solidFill>
                  <a:schemeClr val="bg1"/>
                </a:solidFill>
                <a:latin typeface="Tahoma" pitchFamily="34" charset="0"/>
                <a:ea typeface="Tahoma" pitchFamily="34" charset="0"/>
                <a:cs typeface="Tahoma" pitchFamily="34" charset="0"/>
              </a:defRPr>
            </a:lvl1pPr>
          </a:lstStyle>
          <a:p>
            <a:pPr algn="ctr"/>
            <a:r>
              <a:rPr lang="it-IT" dirty="0" smtClean="0">
                <a:solidFill>
                  <a:prstClr val="white"/>
                </a:solidFill>
              </a:rPr>
              <a:t>Conclusioni</a:t>
            </a:r>
            <a:endParaRPr lang="it-IT" dirty="0">
              <a:solidFill>
                <a:prstClr val="white"/>
              </a:solidFill>
            </a:endParaRPr>
          </a:p>
        </p:txBody>
      </p:sp>
    </p:spTree>
    <p:extLst>
      <p:ext uri="{BB962C8B-B14F-4D97-AF65-F5344CB8AC3E}">
        <p14:creationId xmlns:p14="http://schemas.microsoft.com/office/powerpoint/2010/main" val="603665793"/>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6534" y="1059030"/>
            <a:ext cx="7477433" cy="3693319"/>
          </a:xfrm>
          <a:prstGeom prst="rect">
            <a:avLst/>
          </a:prstGeom>
        </p:spPr>
        <p:txBody>
          <a:bodyPr wrap="square">
            <a:spAutoFit/>
          </a:bodyPr>
          <a:lstStyle/>
          <a:p>
            <a:pPr algn="ctr"/>
            <a:endParaRPr lang="it-IT" b="1" dirty="0">
              <a:solidFill>
                <a:srgbClr val="1F497D"/>
              </a:solidFill>
              <a:latin typeface="Tahoma" panose="020B0604030504040204" pitchFamily="34" charset="0"/>
              <a:ea typeface="Tahoma" panose="020B0604030504040204" pitchFamily="34" charset="0"/>
              <a:cs typeface="Tahoma" panose="020B0604030504040204" pitchFamily="34" charset="0"/>
            </a:endParaRPr>
          </a:p>
          <a:p>
            <a:pPr algn="ctr"/>
            <a:r>
              <a:rPr lang="it-IT" sz="2400" b="1" dirty="0" smtClean="0">
                <a:solidFill>
                  <a:srgbClr val="1F497D"/>
                </a:solidFill>
                <a:latin typeface="Tahoma" panose="020B0604030504040204" pitchFamily="34" charset="0"/>
                <a:ea typeface="Tahoma" panose="020B0604030504040204" pitchFamily="34" charset="0"/>
                <a:cs typeface="Tahoma" panose="020B0604030504040204" pitchFamily="34" charset="0"/>
              </a:rPr>
              <a:t>E questo non è che una minima parte del contributo informativo che l’Istat può offrire.</a:t>
            </a:r>
          </a:p>
          <a:p>
            <a:pPr algn="ctr"/>
            <a:endParaRPr lang="it-IT" sz="2400" b="1" dirty="0">
              <a:solidFill>
                <a:srgbClr val="1F497D"/>
              </a:solidFill>
              <a:latin typeface="Tahoma" panose="020B0604030504040204" pitchFamily="34" charset="0"/>
              <a:ea typeface="Tahoma" panose="020B0604030504040204" pitchFamily="34" charset="0"/>
              <a:cs typeface="Tahoma" panose="020B0604030504040204" pitchFamily="34" charset="0"/>
            </a:endParaRPr>
          </a:p>
          <a:p>
            <a:pPr algn="ctr"/>
            <a:r>
              <a:rPr lang="it-IT" sz="2400" b="1" dirty="0" smtClean="0">
                <a:solidFill>
                  <a:srgbClr val="1F497D"/>
                </a:solidFill>
                <a:latin typeface="Tahoma" panose="020B0604030504040204" pitchFamily="34" charset="0"/>
                <a:ea typeface="Tahoma" panose="020B0604030504040204" pitchFamily="34" charset="0"/>
                <a:cs typeface="Tahoma" panose="020B0604030504040204" pitchFamily="34" charset="0"/>
              </a:rPr>
              <a:t>Per continuare leggere </a:t>
            </a:r>
            <a:r>
              <a:rPr lang="it-IT" sz="2400" b="1" dirty="0">
                <a:solidFill>
                  <a:srgbClr val="1F497D"/>
                </a:solidFill>
                <a:latin typeface="Tahoma" panose="020B0604030504040204" pitchFamily="34" charset="0"/>
                <a:ea typeface="Tahoma" panose="020B0604030504040204" pitchFamily="34" charset="0"/>
                <a:cs typeface="Tahoma" panose="020B0604030504040204" pitchFamily="34" charset="0"/>
              </a:rPr>
              <a:t>i fenomeni di lungo periodo </a:t>
            </a:r>
            <a:r>
              <a:rPr lang="it-IT" sz="2400" b="1" dirty="0" smtClean="0">
                <a:solidFill>
                  <a:srgbClr val="1F497D"/>
                </a:solidFill>
                <a:latin typeface="Tahoma" panose="020B0604030504040204" pitchFamily="34" charset="0"/>
                <a:ea typeface="Tahoma" panose="020B0604030504040204" pitchFamily="34" charset="0"/>
                <a:cs typeface="Tahoma" panose="020B0604030504040204" pitchFamily="34" charset="0"/>
              </a:rPr>
              <a:t>senza perdersi nei dettagli:</a:t>
            </a:r>
          </a:p>
          <a:p>
            <a:pPr algn="ctr"/>
            <a:endParaRPr lang="it-IT" b="1" dirty="0" smtClean="0">
              <a:solidFill>
                <a:srgbClr val="1F497D"/>
              </a:solidFill>
              <a:latin typeface="Tahoma" panose="020B0604030504040204" pitchFamily="34" charset="0"/>
              <a:ea typeface="Tahoma" panose="020B0604030504040204" pitchFamily="34" charset="0"/>
              <a:cs typeface="Tahoma" panose="020B0604030504040204" pitchFamily="34" charset="0"/>
            </a:endParaRPr>
          </a:p>
          <a:p>
            <a:pPr algn="ctr"/>
            <a:endParaRPr lang="it-IT" sz="1200" b="1" dirty="0" smtClean="0">
              <a:solidFill>
                <a:srgbClr val="1F497D"/>
              </a:solidFill>
              <a:latin typeface="Tahoma" panose="020B0604030504040204" pitchFamily="34" charset="0"/>
              <a:ea typeface="Tahoma" panose="020B0604030504040204" pitchFamily="34" charset="0"/>
              <a:cs typeface="Tahoma" panose="020B0604030504040204" pitchFamily="34" charset="0"/>
            </a:endParaRPr>
          </a:p>
          <a:p>
            <a:pPr algn="ctr"/>
            <a:endParaRPr lang="it-IT" b="1"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endParaRPr>
          </a:p>
          <a:p>
            <a:pPr algn="ctr"/>
            <a:r>
              <a:rPr lang="it-IT" sz="2400" b="1" dirty="0" smtClean="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http://seriestoriche.istat.it</a:t>
            </a:r>
          </a:p>
          <a:p>
            <a:pPr algn="ctr"/>
            <a:endParaRPr lang="it-IT" b="1" dirty="0">
              <a:solidFill>
                <a:srgbClr val="1F497D"/>
              </a:solidFill>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29" y="5165761"/>
            <a:ext cx="6936287" cy="59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038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71" y="3723167"/>
            <a:ext cx="4748105" cy="216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48374" y="-72316"/>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21004"/>
          <a:stretch/>
        </p:blipFill>
        <p:spPr bwMode="auto">
          <a:xfrm>
            <a:off x="5011976" y="3716817"/>
            <a:ext cx="3969100" cy="229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5289586" y="2887995"/>
            <a:ext cx="3430590" cy="738664"/>
          </a:xfrm>
          <a:prstGeom prst="rect">
            <a:avLst/>
          </a:prstGeom>
          <a:noFill/>
        </p:spPr>
        <p:txBody>
          <a:bodyPr wrap="square" rtlCol="0">
            <a:spAutoFit/>
          </a:bodyPr>
          <a:lstStyle/>
          <a:p>
            <a:pPr algn="ctr"/>
            <a:r>
              <a:rPr lang="it-IT" sz="1400" b="1" dirty="0" smtClean="0">
                <a:solidFill>
                  <a:prstClr val="black"/>
                </a:solidFill>
                <a:latin typeface="Tahoma" pitchFamily="34" charset="0"/>
                <a:ea typeface="Tahoma" pitchFamily="34" charset="0"/>
                <a:cs typeface="Tahoma" pitchFamily="34" charset="0"/>
              </a:rPr>
              <a:t>Popolazione attiva in condizione professionale per settore d’attività</a:t>
            </a:r>
          </a:p>
          <a:p>
            <a:pPr algn="ctr"/>
            <a:r>
              <a:rPr lang="it-IT" sz="1400" b="1" dirty="0" smtClean="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Italia. Anni 1861 </a:t>
            </a:r>
            <a:r>
              <a:rPr lang="it-IT" sz="1400" dirty="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2001</a:t>
            </a:r>
            <a:endParaRPr lang="it-IT" sz="1400" dirty="0">
              <a:solidFill>
                <a:prstClr val="black"/>
              </a:solidFill>
              <a:latin typeface="Tahoma" pitchFamily="34" charset="0"/>
              <a:ea typeface="Tahoma" pitchFamily="34" charset="0"/>
              <a:cs typeface="Tahoma" pitchFamily="34" charset="0"/>
            </a:endParaRPr>
          </a:p>
        </p:txBody>
      </p:sp>
      <p:sp>
        <p:nvSpPr>
          <p:cNvPr id="9" name="CasellaDiTesto 8"/>
          <p:cNvSpPr txBox="1"/>
          <p:nvPr/>
        </p:nvSpPr>
        <p:spPr>
          <a:xfrm>
            <a:off x="505060" y="2873247"/>
            <a:ext cx="3210771" cy="738664"/>
          </a:xfrm>
          <a:prstGeom prst="rect">
            <a:avLst/>
          </a:prstGeom>
          <a:noFill/>
        </p:spPr>
        <p:txBody>
          <a:bodyPr wrap="square" rtlCol="0">
            <a:spAutoFit/>
          </a:bodyPr>
          <a:lstStyle/>
          <a:p>
            <a:pPr algn="ctr"/>
            <a:r>
              <a:rPr lang="it-IT" sz="1400" b="1" dirty="0" smtClean="0">
                <a:solidFill>
                  <a:prstClr val="black"/>
                </a:solidFill>
                <a:latin typeface="Tahoma" pitchFamily="34" charset="0"/>
                <a:ea typeface="Tahoma" pitchFamily="34" charset="0"/>
                <a:cs typeface="Tahoma" pitchFamily="34" charset="0"/>
              </a:rPr>
              <a:t>I settori d’attività economica in percentuale del valore aggiunto</a:t>
            </a:r>
          </a:p>
          <a:p>
            <a:pPr algn="ctr"/>
            <a:r>
              <a:rPr lang="it-IT" sz="1400" dirty="0" smtClean="0">
                <a:solidFill>
                  <a:prstClr val="black"/>
                </a:solidFill>
                <a:latin typeface="Tahoma" pitchFamily="34" charset="0"/>
                <a:ea typeface="Tahoma" pitchFamily="34" charset="0"/>
                <a:cs typeface="Tahoma" pitchFamily="34" charset="0"/>
              </a:rPr>
              <a:t> Italia. Anni 1861 </a:t>
            </a:r>
            <a:r>
              <a:rPr lang="it-IT" sz="1400" dirty="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2001</a:t>
            </a:r>
            <a:endParaRPr lang="it-IT" sz="1400" dirty="0">
              <a:solidFill>
                <a:prstClr val="black"/>
              </a:solidFill>
              <a:latin typeface="Tahoma" pitchFamily="34" charset="0"/>
              <a:ea typeface="Tahoma" pitchFamily="34" charset="0"/>
              <a:cs typeface="Tahoma" pitchFamily="34" charset="0"/>
            </a:endParaRPr>
          </a:p>
        </p:txBody>
      </p:sp>
      <p:sp>
        <p:nvSpPr>
          <p:cNvPr id="10" name="CasellaDiTesto 9"/>
          <p:cNvSpPr txBox="1"/>
          <p:nvPr/>
        </p:nvSpPr>
        <p:spPr>
          <a:xfrm>
            <a:off x="768406" y="1241541"/>
            <a:ext cx="2596752" cy="954107"/>
          </a:xfrm>
          <a:prstGeom prst="rect">
            <a:avLst/>
          </a:prstGeom>
          <a:noFill/>
        </p:spPr>
        <p:txBody>
          <a:bodyPr wrap="square" rtlCol="0">
            <a:spAutoFit/>
          </a:bodyPr>
          <a:lstStyle/>
          <a:p>
            <a:pPr algn="r"/>
            <a:r>
              <a:rPr lang="it-IT" sz="1400" b="1" dirty="0">
                <a:solidFill>
                  <a:prstClr val="black"/>
                </a:solidFill>
                <a:latin typeface="Tahoma" pitchFamily="34" charset="0"/>
                <a:ea typeface="Tahoma" pitchFamily="34" charset="0"/>
                <a:cs typeface="Tahoma" pitchFamily="34" charset="0"/>
              </a:rPr>
              <a:t>T</a:t>
            </a:r>
            <a:r>
              <a:rPr lang="it-IT" sz="1400" b="1" dirty="0" smtClean="0">
                <a:solidFill>
                  <a:prstClr val="black"/>
                </a:solidFill>
                <a:latin typeface="Tahoma" pitchFamily="34" charset="0"/>
                <a:ea typeface="Tahoma" pitchFamily="34" charset="0"/>
                <a:cs typeface="Tahoma" pitchFamily="34" charset="0"/>
              </a:rPr>
              <a:t>assi di attività per sesso ai Censimenti 1861-2011 (per 100 persone)</a:t>
            </a:r>
          </a:p>
          <a:p>
            <a:pPr algn="r"/>
            <a:r>
              <a:rPr lang="it-IT" sz="1400" b="1" dirty="0" smtClean="0">
                <a:solidFill>
                  <a:prstClr val="black"/>
                </a:solidFill>
                <a:latin typeface="Tahoma" pitchFamily="34" charset="0"/>
                <a:ea typeface="Tahoma" pitchFamily="34" charset="0"/>
                <a:cs typeface="Tahoma" pitchFamily="34" charset="0"/>
              </a:rPr>
              <a:t> </a:t>
            </a:r>
            <a:endParaRPr lang="it-IT" sz="1400" b="1" dirty="0">
              <a:solidFill>
                <a:prstClr val="black"/>
              </a:solidFill>
              <a:latin typeface="Tahoma" pitchFamily="34" charset="0"/>
              <a:ea typeface="Tahoma" pitchFamily="34" charset="0"/>
              <a:cs typeface="Tahoma" pitchFamily="34"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9863" y="540736"/>
            <a:ext cx="5284393" cy="242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262880" y="1241541"/>
            <a:ext cx="4782078" cy="3416320"/>
          </a:xfrm>
          <a:prstGeom prst="rect">
            <a:avLst/>
          </a:prstGeom>
          <a:noFill/>
        </p:spPr>
        <p:txBody>
          <a:bodyPr wrap="none" rtlCol="0">
            <a:spAutoFit/>
          </a:bodyPr>
          <a:lstStyle/>
          <a:p>
            <a:r>
              <a:rPr lang="it-IT" dirty="0" smtClean="0">
                <a:solidFill>
                  <a:prstClr val="black"/>
                </a:solidFill>
              </a:rPr>
              <a:t>Mettere la slide successiva.</a:t>
            </a:r>
          </a:p>
          <a:p>
            <a:r>
              <a:rPr lang="it-IT" dirty="0" smtClean="0">
                <a:solidFill>
                  <a:prstClr val="black"/>
                </a:solidFill>
              </a:rPr>
              <a:t>Da sottolineare che il tasso di attività</a:t>
            </a:r>
          </a:p>
          <a:p>
            <a:r>
              <a:rPr lang="it-IT" dirty="0" smtClean="0">
                <a:solidFill>
                  <a:prstClr val="black"/>
                </a:solidFill>
              </a:rPr>
              <a:t>Femminile cala drasticamente in funzione</a:t>
            </a:r>
          </a:p>
          <a:p>
            <a:r>
              <a:rPr lang="it-IT" dirty="0" smtClean="0">
                <a:solidFill>
                  <a:prstClr val="black"/>
                </a:solidFill>
              </a:rPr>
              <a:t>Del cambiamento sociale legato al calo</a:t>
            </a:r>
          </a:p>
          <a:p>
            <a:r>
              <a:rPr lang="it-IT" dirty="0" smtClean="0">
                <a:solidFill>
                  <a:prstClr val="black"/>
                </a:solidFill>
              </a:rPr>
              <a:t>Dell’agricoltura. Per cui i </a:t>
            </a:r>
            <a:r>
              <a:rPr lang="it-IT" dirty="0" err="1" smtClean="0">
                <a:solidFill>
                  <a:prstClr val="black"/>
                </a:solidFill>
              </a:rPr>
              <a:t>motiv</a:t>
            </a:r>
            <a:r>
              <a:rPr lang="it-IT" dirty="0" smtClean="0">
                <a:solidFill>
                  <a:prstClr val="black"/>
                </a:solidFill>
              </a:rPr>
              <a:t> del calo sono</a:t>
            </a:r>
          </a:p>
          <a:p>
            <a:r>
              <a:rPr lang="it-IT" dirty="0" smtClean="0">
                <a:solidFill>
                  <a:prstClr val="black"/>
                </a:solidFill>
              </a:rPr>
              <a:t>Legati</a:t>
            </a:r>
          </a:p>
          <a:p>
            <a:pPr marL="285750" indent="-285750">
              <a:buFontTx/>
              <a:buChar char="-"/>
            </a:pPr>
            <a:r>
              <a:rPr lang="it-IT" dirty="0" smtClean="0">
                <a:solidFill>
                  <a:prstClr val="black"/>
                </a:solidFill>
              </a:rPr>
              <a:t>Sia aspetti demografici</a:t>
            </a:r>
          </a:p>
          <a:p>
            <a:pPr marL="285750" indent="-285750">
              <a:buFontTx/>
              <a:buChar char="-"/>
            </a:pPr>
            <a:r>
              <a:rPr lang="it-IT" dirty="0">
                <a:solidFill>
                  <a:prstClr val="black"/>
                </a:solidFill>
              </a:rPr>
              <a:t> </a:t>
            </a:r>
            <a:r>
              <a:rPr lang="it-IT" dirty="0" smtClean="0">
                <a:solidFill>
                  <a:prstClr val="black"/>
                </a:solidFill>
              </a:rPr>
              <a:t>sia struttura economica soprattutto per le </a:t>
            </a:r>
          </a:p>
          <a:p>
            <a:r>
              <a:rPr lang="it-IT" dirty="0" smtClean="0">
                <a:solidFill>
                  <a:prstClr val="black"/>
                </a:solidFill>
              </a:rPr>
              <a:t>     donne</a:t>
            </a:r>
          </a:p>
          <a:p>
            <a:endParaRPr lang="it-IT" dirty="0">
              <a:solidFill>
                <a:prstClr val="black"/>
              </a:solidFill>
            </a:endParaRPr>
          </a:p>
          <a:p>
            <a:endParaRPr lang="it-IT" dirty="0" smtClean="0">
              <a:solidFill>
                <a:prstClr val="black"/>
              </a:solidFill>
            </a:endParaRPr>
          </a:p>
          <a:p>
            <a:r>
              <a:rPr lang="it-IT" dirty="0" smtClean="0">
                <a:solidFill>
                  <a:prstClr val="black"/>
                </a:solidFill>
              </a:rPr>
              <a:t>Mettere la prossima slide</a:t>
            </a:r>
            <a:endParaRPr lang="it-IT" dirty="0">
              <a:solidFill>
                <a:prstClr val="black"/>
              </a:solidFill>
            </a:endParaRPr>
          </a:p>
        </p:txBody>
      </p:sp>
    </p:spTree>
    <p:extLst>
      <p:ext uri="{BB962C8B-B14F-4D97-AF65-F5344CB8AC3E}">
        <p14:creationId xmlns:p14="http://schemas.microsoft.com/office/powerpoint/2010/main" val="732876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wipe(down)">
                                      <p:cBhvr>
                                        <p:cTn id="1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51" y="1490384"/>
            <a:ext cx="4684025" cy="213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48374" y="-72316"/>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21004"/>
          <a:stretch/>
        </p:blipFill>
        <p:spPr bwMode="auto">
          <a:xfrm>
            <a:off x="5076056" y="1484034"/>
            <a:ext cx="3969100" cy="229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5353666" y="655212"/>
            <a:ext cx="3430590" cy="738664"/>
          </a:xfrm>
          <a:prstGeom prst="rect">
            <a:avLst/>
          </a:prstGeom>
          <a:noFill/>
        </p:spPr>
        <p:txBody>
          <a:bodyPr wrap="square" rtlCol="0">
            <a:spAutoFit/>
          </a:bodyPr>
          <a:lstStyle/>
          <a:p>
            <a:pPr algn="ctr"/>
            <a:r>
              <a:rPr lang="it-IT" sz="1400" b="1" dirty="0" smtClean="0">
                <a:solidFill>
                  <a:prstClr val="black"/>
                </a:solidFill>
                <a:latin typeface="Tahoma" pitchFamily="34" charset="0"/>
                <a:ea typeface="Tahoma" pitchFamily="34" charset="0"/>
                <a:cs typeface="Tahoma" pitchFamily="34" charset="0"/>
              </a:rPr>
              <a:t>Popolazione attiva in condizione professionale per settore d’attività</a:t>
            </a:r>
          </a:p>
          <a:p>
            <a:pPr algn="ctr"/>
            <a:r>
              <a:rPr lang="it-IT" sz="1400" b="1" dirty="0" smtClean="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Italia. Anni 1861 </a:t>
            </a:r>
            <a:r>
              <a:rPr lang="it-IT" sz="1400" dirty="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2001</a:t>
            </a:r>
            <a:endParaRPr lang="it-IT" sz="1400" dirty="0">
              <a:solidFill>
                <a:prstClr val="black"/>
              </a:solidFill>
              <a:latin typeface="Tahoma" pitchFamily="34" charset="0"/>
              <a:ea typeface="Tahoma" pitchFamily="34" charset="0"/>
              <a:cs typeface="Tahoma" pitchFamily="34" charset="0"/>
            </a:endParaRPr>
          </a:p>
        </p:txBody>
      </p:sp>
      <p:sp>
        <p:nvSpPr>
          <p:cNvPr id="9" name="CasellaDiTesto 8"/>
          <p:cNvSpPr txBox="1"/>
          <p:nvPr/>
        </p:nvSpPr>
        <p:spPr>
          <a:xfrm>
            <a:off x="569140" y="640464"/>
            <a:ext cx="3210771" cy="738664"/>
          </a:xfrm>
          <a:prstGeom prst="rect">
            <a:avLst/>
          </a:prstGeom>
          <a:noFill/>
        </p:spPr>
        <p:txBody>
          <a:bodyPr wrap="square" rtlCol="0">
            <a:spAutoFit/>
          </a:bodyPr>
          <a:lstStyle/>
          <a:p>
            <a:pPr algn="ctr"/>
            <a:r>
              <a:rPr lang="it-IT" sz="1400" b="1" dirty="0" smtClean="0">
                <a:solidFill>
                  <a:prstClr val="black"/>
                </a:solidFill>
                <a:latin typeface="Tahoma" pitchFamily="34" charset="0"/>
                <a:ea typeface="Tahoma" pitchFamily="34" charset="0"/>
                <a:cs typeface="Tahoma" pitchFamily="34" charset="0"/>
              </a:rPr>
              <a:t>I settori d’attività economica in percentuale del valore aggiunto</a:t>
            </a:r>
          </a:p>
          <a:p>
            <a:pPr algn="ctr"/>
            <a:r>
              <a:rPr lang="it-IT" sz="1400" dirty="0" smtClean="0">
                <a:solidFill>
                  <a:prstClr val="black"/>
                </a:solidFill>
                <a:latin typeface="Tahoma" pitchFamily="34" charset="0"/>
                <a:ea typeface="Tahoma" pitchFamily="34" charset="0"/>
                <a:cs typeface="Tahoma" pitchFamily="34" charset="0"/>
              </a:rPr>
              <a:t> Italia. Anni 1861 </a:t>
            </a:r>
            <a:r>
              <a:rPr lang="it-IT" sz="1400" dirty="0">
                <a:solidFill>
                  <a:prstClr val="black"/>
                </a:solidFill>
                <a:latin typeface="Tahoma" pitchFamily="34" charset="0"/>
                <a:ea typeface="Tahoma" pitchFamily="34" charset="0"/>
                <a:cs typeface="Tahoma" pitchFamily="34" charset="0"/>
              </a:rPr>
              <a:t>- </a:t>
            </a:r>
            <a:r>
              <a:rPr lang="it-IT" sz="1400" dirty="0" smtClean="0">
                <a:solidFill>
                  <a:prstClr val="black"/>
                </a:solidFill>
                <a:latin typeface="Tahoma" pitchFamily="34" charset="0"/>
                <a:ea typeface="Tahoma" pitchFamily="34" charset="0"/>
                <a:cs typeface="Tahoma" pitchFamily="34" charset="0"/>
              </a:rPr>
              <a:t>2001</a:t>
            </a:r>
            <a:endParaRPr lang="it-IT" sz="1400" dirty="0">
              <a:solidFill>
                <a:prstClr val="black"/>
              </a:solidFill>
              <a:latin typeface="Tahoma" pitchFamily="34" charset="0"/>
              <a:ea typeface="Tahoma" pitchFamily="34" charset="0"/>
              <a:cs typeface="Tahoma" pitchFamily="34" charset="0"/>
            </a:endParaRPr>
          </a:p>
        </p:txBody>
      </p:sp>
      <p:sp>
        <p:nvSpPr>
          <p:cNvPr id="10" name="CasellaDiTesto 9"/>
          <p:cNvSpPr txBox="1"/>
          <p:nvPr/>
        </p:nvSpPr>
        <p:spPr>
          <a:xfrm>
            <a:off x="899592" y="4293096"/>
            <a:ext cx="2596752" cy="954107"/>
          </a:xfrm>
          <a:prstGeom prst="rect">
            <a:avLst/>
          </a:prstGeom>
          <a:noFill/>
        </p:spPr>
        <p:txBody>
          <a:bodyPr wrap="square" rtlCol="0">
            <a:spAutoFit/>
          </a:bodyPr>
          <a:lstStyle/>
          <a:p>
            <a:pPr algn="r"/>
            <a:r>
              <a:rPr lang="it-IT" sz="1400" b="1" dirty="0">
                <a:solidFill>
                  <a:prstClr val="black"/>
                </a:solidFill>
                <a:latin typeface="Tahoma" pitchFamily="34" charset="0"/>
                <a:ea typeface="Tahoma" pitchFamily="34" charset="0"/>
                <a:cs typeface="Tahoma" pitchFamily="34" charset="0"/>
              </a:rPr>
              <a:t>T</a:t>
            </a:r>
            <a:r>
              <a:rPr lang="it-IT" sz="1400" b="1" dirty="0" smtClean="0">
                <a:solidFill>
                  <a:prstClr val="black"/>
                </a:solidFill>
                <a:latin typeface="Tahoma" pitchFamily="34" charset="0"/>
                <a:ea typeface="Tahoma" pitchFamily="34" charset="0"/>
                <a:cs typeface="Tahoma" pitchFamily="34" charset="0"/>
              </a:rPr>
              <a:t>assi di attività per sesso ai Censimenti 1861-2011 (per 100 persone)</a:t>
            </a:r>
          </a:p>
          <a:p>
            <a:pPr algn="r"/>
            <a:r>
              <a:rPr lang="it-IT" sz="1400" b="1" dirty="0" smtClean="0">
                <a:solidFill>
                  <a:prstClr val="black"/>
                </a:solidFill>
                <a:latin typeface="Tahoma" pitchFamily="34" charset="0"/>
                <a:ea typeface="Tahoma" pitchFamily="34" charset="0"/>
                <a:cs typeface="Tahoma" pitchFamily="34" charset="0"/>
              </a:rPr>
              <a:t> </a:t>
            </a:r>
            <a:endParaRPr lang="it-IT" sz="1400" b="1" dirty="0">
              <a:solidFill>
                <a:prstClr val="black"/>
              </a:solidFill>
              <a:latin typeface="Tahoma" pitchFamily="34" charset="0"/>
              <a:ea typeface="Tahoma" pitchFamily="34" charset="0"/>
              <a:cs typeface="Tahoma" pitchFamily="34"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1049" y="3592291"/>
            <a:ext cx="5284393" cy="242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791200" y="1393876"/>
            <a:ext cx="2826415" cy="369332"/>
          </a:xfrm>
          <a:prstGeom prst="rect">
            <a:avLst/>
          </a:prstGeom>
          <a:noFill/>
        </p:spPr>
        <p:txBody>
          <a:bodyPr wrap="none" rtlCol="0">
            <a:spAutoFit/>
          </a:bodyPr>
          <a:lstStyle/>
          <a:p>
            <a:r>
              <a:rPr lang="it-IT" dirty="0" smtClean="0">
                <a:solidFill>
                  <a:prstClr val="black"/>
                </a:solidFill>
              </a:rPr>
              <a:t>Il ruolo degli stranieri????</a:t>
            </a:r>
            <a:endParaRPr lang="it-IT" dirty="0">
              <a:solidFill>
                <a:prstClr val="black"/>
              </a:solidFill>
            </a:endParaRPr>
          </a:p>
        </p:txBody>
      </p:sp>
    </p:spTree>
    <p:extLst>
      <p:ext uri="{BB962C8B-B14F-4D97-AF65-F5344CB8AC3E}">
        <p14:creationId xmlns:p14="http://schemas.microsoft.com/office/powerpoint/2010/main" val="23711911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48374" y="-4076"/>
            <a:ext cx="8235882" cy="400110"/>
          </a:xfrm>
          <a:prstGeom prst="rect">
            <a:avLst/>
          </a:prstGeom>
          <a:noFill/>
        </p:spPr>
        <p:txBody>
          <a:bodyPr wrap="square" rtlCol="0">
            <a:spAutoFit/>
          </a:bodyPr>
          <a:lstStyle>
            <a:defPPr>
              <a:defRPr lang="it-IT"/>
            </a:defPPr>
            <a:lvl1pPr algn="ctr">
              <a:spcAft>
                <a:spcPts val="2400"/>
              </a:spcAft>
              <a:buClr>
                <a:srgbClr val="C00000"/>
              </a:buClr>
              <a:defRPr sz="2000" b="1">
                <a:solidFill>
                  <a:schemeClr val="bg1"/>
                </a:solidFill>
              </a:defRPr>
            </a:lvl1pPr>
          </a:lstStyle>
          <a:p>
            <a:r>
              <a:rPr lang="it-IT" dirty="0" smtClean="0"/>
              <a:t>Serie storiche: quali?</a:t>
            </a:r>
            <a:endParaRPr lang="it-IT" dirty="0"/>
          </a:p>
        </p:txBody>
      </p:sp>
      <p:grpSp>
        <p:nvGrpSpPr>
          <p:cNvPr id="9" name="Gruppo 8"/>
          <p:cNvGrpSpPr/>
          <p:nvPr/>
        </p:nvGrpSpPr>
        <p:grpSpPr>
          <a:xfrm>
            <a:off x="799652" y="880815"/>
            <a:ext cx="7511835" cy="571952"/>
            <a:chOff x="806905" y="576021"/>
            <a:chExt cx="8523434" cy="571952"/>
          </a:xfrm>
        </p:grpSpPr>
        <p:sp>
          <p:nvSpPr>
            <p:cNvPr id="4" name="CasellaDiTesto 3"/>
            <p:cNvSpPr txBox="1"/>
            <p:nvPr/>
          </p:nvSpPr>
          <p:spPr>
            <a:xfrm>
              <a:off x="1593762" y="686308"/>
              <a:ext cx="7736577" cy="461665"/>
            </a:xfrm>
            <a:prstGeom prst="rect">
              <a:avLst/>
            </a:prstGeom>
            <a:solidFill>
              <a:schemeClr val="tx2"/>
            </a:solidFill>
            <a:ln>
              <a:noFill/>
            </a:ln>
          </p:spPr>
          <p:txBody>
            <a:bodyPr wrap="square" rtlCol="0">
              <a:spAutoFit/>
            </a:bodyPr>
            <a:lstStyle/>
            <a:p>
              <a:r>
                <a:rPr lang="it-IT" sz="2400" b="1" dirty="0">
                  <a:solidFill>
                    <a:schemeClr val="bg1"/>
                  </a:solidFill>
                </a:rPr>
                <a:t> </a:t>
              </a:r>
              <a:r>
                <a:rPr lang="it-IT" sz="2400" b="1" dirty="0" smtClean="0">
                  <a:solidFill>
                    <a:schemeClr val="bg1"/>
                  </a:solidFill>
                </a:rPr>
                <a:t>   Popolazione </a:t>
              </a:r>
              <a:endParaRPr lang="it-IT" sz="24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05" y="576021"/>
              <a:ext cx="786858" cy="57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uppo 15"/>
          <p:cNvGrpSpPr/>
          <p:nvPr/>
        </p:nvGrpSpPr>
        <p:grpSpPr>
          <a:xfrm>
            <a:off x="799652" y="5224857"/>
            <a:ext cx="7511835" cy="634128"/>
            <a:chOff x="806904" y="4033378"/>
            <a:chExt cx="8357998" cy="634128"/>
          </a:xfrm>
        </p:grpSpPr>
        <p:sp>
          <p:nvSpPr>
            <p:cNvPr id="7" name="CasellaDiTesto 6"/>
            <p:cNvSpPr txBox="1"/>
            <p:nvPr/>
          </p:nvSpPr>
          <p:spPr>
            <a:xfrm>
              <a:off x="1578489" y="4205841"/>
              <a:ext cx="7586413" cy="461665"/>
            </a:xfrm>
            <a:prstGeom prst="rect">
              <a:avLst/>
            </a:prstGeom>
            <a:solidFill>
              <a:schemeClr val="accent3">
                <a:lumMod val="50000"/>
              </a:schemeClr>
            </a:solidFill>
            <a:ln>
              <a:noFill/>
            </a:ln>
          </p:spPr>
          <p:txBody>
            <a:bodyPr wrap="square" rtlCol="0">
              <a:spAutoFit/>
            </a:bodyPr>
            <a:lstStyle/>
            <a:p>
              <a:r>
                <a:rPr lang="it-IT" sz="2400" b="1" dirty="0" smtClean="0">
                  <a:solidFill>
                    <a:schemeClr val="bg1"/>
                  </a:solidFill>
                </a:rPr>
                <a:t>      Ambiente</a:t>
              </a:r>
              <a:endParaRPr lang="it-IT" sz="2400" b="1" dirty="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04" y="4033378"/>
              <a:ext cx="771585" cy="63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uppo 10"/>
          <p:cNvGrpSpPr/>
          <p:nvPr/>
        </p:nvGrpSpPr>
        <p:grpSpPr>
          <a:xfrm>
            <a:off x="737136" y="3060709"/>
            <a:ext cx="7574352" cy="755985"/>
            <a:chOff x="737136" y="3060709"/>
            <a:chExt cx="7574352" cy="755985"/>
          </a:xfrm>
        </p:grpSpPr>
        <p:sp>
          <p:nvSpPr>
            <p:cNvPr id="17" name="CasellaDiTesto 16"/>
            <p:cNvSpPr txBox="1"/>
            <p:nvPr/>
          </p:nvSpPr>
          <p:spPr>
            <a:xfrm>
              <a:off x="1493122" y="3165838"/>
              <a:ext cx="6818366" cy="461665"/>
            </a:xfrm>
            <a:prstGeom prst="rect">
              <a:avLst/>
            </a:prstGeom>
            <a:solidFill>
              <a:schemeClr val="accent4">
                <a:lumMod val="75000"/>
              </a:schemeClr>
            </a:solidFill>
            <a:ln>
              <a:noFill/>
            </a:ln>
          </p:spPr>
          <p:txBody>
            <a:bodyPr wrap="square" rtlCol="0">
              <a:spAutoFit/>
            </a:bodyPr>
            <a:lstStyle/>
            <a:p>
              <a:r>
                <a:rPr lang="it-IT" sz="2400" b="1" dirty="0" smtClean="0">
                  <a:solidFill>
                    <a:schemeClr val="bg1"/>
                  </a:solidFill>
                </a:rPr>
                <a:t>    Istruzione</a:t>
              </a:r>
              <a:endParaRPr lang="it-IT" sz="2400" b="1" dirty="0">
                <a:solidFill>
                  <a:schemeClr val="bg1"/>
                </a:solidFill>
              </a:endParaRPr>
            </a:p>
          </p:txBody>
        </p:sp>
        <p:pic>
          <p:nvPicPr>
            <p:cNvPr id="2" name="Picture 2" descr="Image result for istruzi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136" y="3060709"/>
              <a:ext cx="755985" cy="7559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uppo 12"/>
          <p:cNvGrpSpPr/>
          <p:nvPr/>
        </p:nvGrpSpPr>
        <p:grpSpPr>
          <a:xfrm>
            <a:off x="836470" y="4254519"/>
            <a:ext cx="7475017" cy="557315"/>
            <a:chOff x="836470" y="4254519"/>
            <a:chExt cx="7475017" cy="557315"/>
          </a:xfrm>
        </p:grpSpPr>
        <p:sp>
          <p:nvSpPr>
            <p:cNvPr id="6" name="CasellaDiTesto 5"/>
            <p:cNvSpPr txBox="1"/>
            <p:nvPr/>
          </p:nvSpPr>
          <p:spPr>
            <a:xfrm>
              <a:off x="1493122" y="4254519"/>
              <a:ext cx="6818365" cy="461665"/>
            </a:xfrm>
            <a:prstGeom prst="rect">
              <a:avLst/>
            </a:prstGeom>
            <a:solidFill>
              <a:schemeClr val="accent2">
                <a:lumMod val="75000"/>
              </a:schemeClr>
            </a:solidFill>
            <a:ln>
              <a:noFill/>
            </a:ln>
          </p:spPr>
          <p:txBody>
            <a:bodyPr wrap="square" rtlCol="0">
              <a:spAutoFit/>
            </a:bodyPr>
            <a:lstStyle/>
            <a:p>
              <a:r>
                <a:rPr lang="it-IT" sz="2400" b="1" dirty="0" smtClean="0">
                  <a:solidFill>
                    <a:schemeClr val="bg1"/>
                  </a:solidFill>
                </a:rPr>
                <a:t>     Economia </a:t>
              </a:r>
              <a:endParaRPr lang="it-IT" sz="2400" b="1" dirty="0">
                <a:solidFill>
                  <a:schemeClr val="bg1"/>
                </a:solidFill>
              </a:endParaRPr>
            </a:p>
          </p:txBody>
        </p:sp>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470" y="4254519"/>
              <a:ext cx="557315" cy="557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po 9"/>
          <p:cNvGrpSpPr/>
          <p:nvPr/>
        </p:nvGrpSpPr>
        <p:grpSpPr>
          <a:xfrm>
            <a:off x="831732" y="2019298"/>
            <a:ext cx="7479755" cy="461665"/>
            <a:chOff x="831732" y="2019298"/>
            <a:chExt cx="7479755" cy="461665"/>
          </a:xfrm>
        </p:grpSpPr>
        <p:sp>
          <p:nvSpPr>
            <p:cNvPr id="12" name="CasellaDiTesto 11"/>
            <p:cNvSpPr txBox="1"/>
            <p:nvPr/>
          </p:nvSpPr>
          <p:spPr>
            <a:xfrm>
              <a:off x="1493122" y="2019298"/>
              <a:ext cx="6818365" cy="461665"/>
            </a:xfrm>
            <a:prstGeom prst="rect">
              <a:avLst/>
            </a:prstGeom>
            <a:solidFill>
              <a:schemeClr val="accent5">
                <a:lumMod val="75000"/>
              </a:schemeClr>
            </a:solidFill>
            <a:ln>
              <a:noFill/>
            </a:ln>
          </p:spPr>
          <p:txBody>
            <a:bodyPr wrap="square" rtlCol="0">
              <a:spAutoFit/>
            </a:bodyPr>
            <a:lstStyle/>
            <a:p>
              <a:r>
                <a:rPr lang="it-IT" sz="2400" b="1" dirty="0">
                  <a:solidFill>
                    <a:schemeClr val="bg1"/>
                  </a:solidFill>
                </a:rPr>
                <a:t> </a:t>
              </a:r>
              <a:r>
                <a:rPr lang="it-IT" sz="2400" b="1" dirty="0" smtClean="0">
                  <a:solidFill>
                    <a:schemeClr val="bg1"/>
                  </a:solidFill>
                </a:rPr>
                <a:t>   Salute </a:t>
              </a:r>
              <a:endParaRPr lang="it-IT" sz="2400" b="1" dirty="0">
                <a:solidFill>
                  <a:schemeClr val="bg1"/>
                </a:solidFill>
              </a:endParaRPr>
            </a:p>
          </p:txBody>
        </p:sp>
        <p:pic>
          <p:nvPicPr>
            <p:cNvPr id="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3838" t="6190" r="11322" b="6188"/>
            <a:stretch/>
          </p:blipFill>
          <p:spPr bwMode="auto">
            <a:xfrm>
              <a:off x="831732" y="2019298"/>
              <a:ext cx="65665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952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8" y="488019"/>
            <a:ext cx="5186149" cy="408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516290" y="-40232"/>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sp>
        <p:nvSpPr>
          <p:cNvPr id="4" name="CasellaDiTesto 3"/>
          <p:cNvSpPr txBox="1"/>
          <p:nvPr/>
        </p:nvSpPr>
        <p:spPr>
          <a:xfrm>
            <a:off x="5418163" y="488019"/>
            <a:ext cx="3630314" cy="2554545"/>
          </a:xfrm>
          <a:prstGeom prst="rect">
            <a:avLst/>
          </a:prstGeom>
          <a:solidFill>
            <a:schemeClr val="accent2">
              <a:lumMod val="75000"/>
            </a:schemeClr>
          </a:solidFill>
        </p:spPr>
        <p:txBody>
          <a:bodyPr wrap="square" rtlCol="0">
            <a:spAutoFit/>
          </a:bodyPr>
          <a:lstStyle/>
          <a:p>
            <a:r>
              <a:rPr lang="it-IT" sz="1600" b="1" dirty="0" smtClean="0">
                <a:solidFill>
                  <a:prstClr val="white"/>
                </a:solidFill>
              </a:rPr>
              <a:t>Il tasso di  attività e il tasso di </a:t>
            </a:r>
          </a:p>
          <a:p>
            <a:r>
              <a:rPr lang="it-IT" sz="1600" b="1" dirty="0">
                <a:solidFill>
                  <a:prstClr val="white"/>
                </a:solidFill>
              </a:rPr>
              <a:t>o</a:t>
            </a:r>
            <a:r>
              <a:rPr lang="it-IT" sz="1600" b="1" dirty="0" smtClean="0">
                <a:solidFill>
                  <a:prstClr val="white"/>
                </a:solidFill>
              </a:rPr>
              <a:t>ccupazione  restano relativamente costanti nel periodo considerato</a:t>
            </a:r>
          </a:p>
          <a:p>
            <a:endParaRPr lang="it-IT" sz="1600" b="1" dirty="0">
              <a:solidFill>
                <a:prstClr val="white"/>
              </a:solidFill>
            </a:endParaRPr>
          </a:p>
          <a:p>
            <a:r>
              <a:rPr lang="it-IT" sz="1600" b="1" dirty="0" smtClean="0">
                <a:solidFill>
                  <a:prstClr val="white"/>
                </a:solidFill>
              </a:rPr>
              <a:t>Il tasso di disoccupazione invece</a:t>
            </a:r>
          </a:p>
          <a:p>
            <a:r>
              <a:rPr lang="it-IT" sz="1600" b="1" dirty="0" smtClean="0">
                <a:solidFill>
                  <a:prstClr val="white"/>
                </a:solidFill>
              </a:rPr>
              <a:t>evidenza una fluttuazione più</a:t>
            </a:r>
          </a:p>
          <a:p>
            <a:r>
              <a:rPr lang="it-IT" sz="1600" b="1" dirty="0" smtClean="0">
                <a:solidFill>
                  <a:prstClr val="white"/>
                </a:solidFill>
              </a:rPr>
              <a:t>che ventennale </a:t>
            </a:r>
          </a:p>
          <a:p>
            <a:endParaRPr lang="it-IT" sz="1600" b="1" dirty="0">
              <a:solidFill>
                <a:prstClr val="white"/>
              </a:solidFill>
            </a:endParaRPr>
          </a:p>
          <a:p>
            <a:r>
              <a:rPr lang="it-IT" sz="1600" b="1" dirty="0" smtClean="0">
                <a:solidFill>
                  <a:prstClr val="white"/>
                </a:solidFill>
              </a:rPr>
              <a:t>- 1985 sale in doppia cifra(10,3%)</a:t>
            </a:r>
          </a:p>
          <a:p>
            <a:r>
              <a:rPr lang="it-IT" sz="1600" b="1" dirty="0" smtClean="0">
                <a:solidFill>
                  <a:prstClr val="white"/>
                </a:solidFill>
              </a:rPr>
              <a:t>- 2000 scende </a:t>
            </a:r>
            <a:r>
              <a:rPr lang="it-IT" sz="1600" b="1" dirty="0" err="1" smtClean="0">
                <a:solidFill>
                  <a:prstClr val="white"/>
                </a:solidFill>
              </a:rPr>
              <a:t>stab</a:t>
            </a:r>
            <a:r>
              <a:rPr lang="it-IT" sz="1600" b="1" dirty="0" smtClean="0">
                <a:solidFill>
                  <a:prstClr val="white"/>
                </a:solidFill>
              </a:rPr>
              <a:t>. </a:t>
            </a:r>
            <a:r>
              <a:rPr lang="it-IT" sz="1600" b="1" dirty="0">
                <a:solidFill>
                  <a:prstClr val="white"/>
                </a:solidFill>
              </a:rPr>
              <a:t>s</a:t>
            </a:r>
            <a:r>
              <a:rPr lang="it-IT" sz="1600" b="1" dirty="0" smtClean="0">
                <a:solidFill>
                  <a:prstClr val="white"/>
                </a:solidFill>
              </a:rPr>
              <a:t>otto il 10%</a:t>
            </a:r>
          </a:p>
        </p:txBody>
      </p:sp>
      <p:sp>
        <p:nvSpPr>
          <p:cNvPr id="5" name="Freccia in giù 4"/>
          <p:cNvSpPr/>
          <p:nvPr/>
        </p:nvSpPr>
        <p:spPr>
          <a:xfrm>
            <a:off x="6837528" y="3248167"/>
            <a:ext cx="764275" cy="423081"/>
          </a:xfrm>
          <a:prstGeom prst="downArrow">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19" name="CasellaDiTesto 18"/>
          <p:cNvSpPr txBox="1"/>
          <p:nvPr/>
        </p:nvSpPr>
        <p:spPr>
          <a:xfrm>
            <a:off x="5418163" y="3936121"/>
            <a:ext cx="3630320" cy="584775"/>
          </a:xfrm>
          <a:prstGeom prst="rect">
            <a:avLst/>
          </a:prstGeom>
          <a:solidFill>
            <a:schemeClr val="accent2">
              <a:lumMod val="75000"/>
            </a:schemeClr>
          </a:solidFill>
        </p:spPr>
        <p:txBody>
          <a:bodyPr wrap="square" rtlCol="0">
            <a:spAutoFit/>
          </a:bodyPr>
          <a:lstStyle/>
          <a:p>
            <a:r>
              <a:rPr lang="it-IT" sz="1600" b="1" dirty="0" smtClean="0">
                <a:solidFill>
                  <a:prstClr val="white"/>
                </a:solidFill>
              </a:rPr>
              <a:t>Il comportamento per età  e sesso di queste variabili è meno regolare</a:t>
            </a:r>
            <a:endParaRPr lang="it-IT" sz="1600" b="1" dirty="0">
              <a:solidFill>
                <a:prstClr val="white"/>
              </a:solidFill>
            </a:endParaRPr>
          </a:p>
        </p:txBody>
      </p:sp>
      <p:sp>
        <p:nvSpPr>
          <p:cNvPr id="23" name="CasellaDiTesto 22"/>
          <p:cNvSpPr txBox="1"/>
          <p:nvPr/>
        </p:nvSpPr>
        <p:spPr>
          <a:xfrm>
            <a:off x="94436" y="4691524"/>
            <a:ext cx="8954041" cy="830997"/>
          </a:xfrm>
          <a:prstGeom prst="rect">
            <a:avLst/>
          </a:prstGeom>
          <a:solidFill>
            <a:schemeClr val="accent2">
              <a:lumMod val="75000"/>
            </a:schemeClr>
          </a:solidFill>
        </p:spPr>
        <p:txBody>
          <a:bodyPr wrap="square" rtlCol="0">
            <a:spAutoFit/>
          </a:bodyPr>
          <a:lstStyle/>
          <a:p>
            <a:r>
              <a:rPr lang="it-IT" sz="1600" b="1" dirty="0" smtClean="0">
                <a:solidFill>
                  <a:prstClr val="white"/>
                </a:solidFill>
              </a:rPr>
              <a:t>A fronte di una riduzione della componente maschile al mondo del lavoro aumenta il tasso di attività della componente femminile.</a:t>
            </a:r>
          </a:p>
          <a:p>
            <a:endParaRPr lang="it-IT" sz="1600" b="1" dirty="0">
              <a:solidFill>
                <a:prstClr val="white"/>
              </a:solidFill>
            </a:endParaRPr>
          </a:p>
        </p:txBody>
      </p:sp>
    </p:spTree>
    <p:extLst>
      <p:ext uri="{BB962C8B-B14F-4D97-AF65-F5344CB8AC3E}">
        <p14:creationId xmlns:p14="http://schemas.microsoft.com/office/powerpoint/2010/main" val="137514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007" y="421433"/>
            <a:ext cx="4071468" cy="316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2369" y="3833632"/>
            <a:ext cx="4015444" cy="29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516290" y="-40232"/>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17" y="540325"/>
            <a:ext cx="4144135" cy="339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9286" y="540325"/>
            <a:ext cx="4001013" cy="341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964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9" y="485349"/>
            <a:ext cx="4071468" cy="316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728" y="485349"/>
            <a:ext cx="4015444" cy="29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516290" y="-40232"/>
            <a:ext cx="8235882" cy="461665"/>
          </a:xfrm>
          <a:prstGeom prst="rect">
            <a:avLst/>
          </a:prstGeom>
          <a:noFill/>
        </p:spPr>
        <p:txBody>
          <a:bodyPr wrap="square" rtlCol="0">
            <a:spAutoFit/>
          </a:bodyPr>
          <a:lstStyle/>
          <a:p>
            <a:pPr algn="ctr">
              <a:spcAft>
                <a:spcPts val="2400"/>
              </a:spcAft>
              <a:buClr>
                <a:srgbClr val="C00000"/>
              </a:buClr>
            </a:pPr>
            <a:r>
              <a:rPr lang="en-US" sz="2400" b="1" dirty="0" smtClean="0">
                <a:solidFill>
                  <a:prstClr val="white"/>
                </a:solidFill>
              </a:rPr>
              <a:t>La </a:t>
            </a:r>
            <a:r>
              <a:rPr lang="en-US" sz="2400" b="1" dirty="0" err="1" smtClean="0">
                <a:solidFill>
                  <a:prstClr val="white"/>
                </a:solidFill>
              </a:rPr>
              <a:t>struttura</a:t>
            </a:r>
            <a:r>
              <a:rPr lang="en-US" sz="2400" b="1" dirty="0" smtClean="0">
                <a:solidFill>
                  <a:prstClr val="white"/>
                </a:solidFill>
              </a:rPr>
              <a:t> </a:t>
            </a:r>
            <a:r>
              <a:rPr lang="en-US" sz="2400" b="1" dirty="0" err="1" smtClean="0">
                <a:solidFill>
                  <a:prstClr val="white"/>
                </a:solidFill>
              </a:rPr>
              <a:t>economica</a:t>
            </a:r>
            <a:endParaRPr lang="en-US" sz="2400" b="1" dirty="0" smtClean="0">
              <a:solidFill>
                <a:prstClr val="white"/>
              </a:solidFill>
            </a:endParaRPr>
          </a:p>
        </p:txBody>
      </p:sp>
    </p:spTree>
    <p:extLst>
      <p:ext uri="{BB962C8B-B14F-4D97-AF65-F5344CB8AC3E}">
        <p14:creationId xmlns:p14="http://schemas.microsoft.com/office/powerpoint/2010/main" val="370513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331" y="2945077"/>
            <a:ext cx="3185606" cy="294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45" y="426291"/>
            <a:ext cx="3465865" cy="238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853" y="426289"/>
            <a:ext cx="3553495" cy="251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60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713" y="3269417"/>
            <a:ext cx="3777962" cy="254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95" y="668443"/>
            <a:ext cx="3600738" cy="248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386" y="530660"/>
            <a:ext cx="3693227" cy="262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95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714063" y="3221848"/>
            <a:ext cx="2588108" cy="1200329"/>
          </a:xfrm>
          <a:prstGeom prst="rect">
            <a:avLst/>
          </a:prstGeom>
          <a:solidFill>
            <a:schemeClr val="tx2"/>
          </a:solidFill>
          <a:ln>
            <a:noFill/>
          </a:ln>
        </p:spPr>
        <p:txBody>
          <a:bodyPr wrap="square" rtlCol="0">
            <a:spAutoFit/>
          </a:bodyPr>
          <a:lstStyle/>
          <a:p>
            <a:r>
              <a:rPr lang="it-IT" b="1" dirty="0" smtClean="0">
                <a:solidFill>
                  <a:schemeClr val="bg1"/>
                </a:solidFill>
              </a:rPr>
              <a:t>Dal 1861 ad oggi la popolazione </a:t>
            </a:r>
          </a:p>
          <a:p>
            <a:r>
              <a:rPr lang="it-IT" b="1" dirty="0" smtClean="0">
                <a:solidFill>
                  <a:schemeClr val="bg1"/>
                </a:solidFill>
              </a:rPr>
              <a:t>italiana è quasi triplicata</a:t>
            </a:r>
            <a:endParaRPr lang="it-IT" b="1" dirty="0">
              <a:solidFill>
                <a:schemeClr val="bg1"/>
              </a:solidFill>
            </a:endParaRPr>
          </a:p>
        </p:txBody>
      </p:sp>
      <p:sp>
        <p:nvSpPr>
          <p:cNvPr id="9" name="CasellaDiTesto 8"/>
          <p:cNvSpPr txBox="1"/>
          <p:nvPr/>
        </p:nvSpPr>
        <p:spPr>
          <a:xfrm>
            <a:off x="548374" y="-14259"/>
            <a:ext cx="8235882" cy="400110"/>
          </a:xfrm>
          <a:prstGeom prst="rect">
            <a:avLst/>
          </a:prstGeom>
          <a:noFill/>
        </p:spPr>
        <p:txBody>
          <a:bodyPr wrap="square" rtlCol="0">
            <a:spAutoFit/>
          </a:bodyPr>
          <a:lstStyle/>
          <a:p>
            <a:pPr algn="ctr">
              <a:spcAft>
                <a:spcPts val="2400"/>
              </a:spcAft>
              <a:buClr>
                <a:srgbClr val="C00000"/>
              </a:buClr>
            </a:pPr>
            <a:r>
              <a:rPr lang="it-IT" sz="2000" b="1" dirty="0" smtClean="0">
                <a:solidFill>
                  <a:schemeClr val="bg1"/>
                </a:solidFill>
              </a:rPr>
              <a:t>Popolazione</a:t>
            </a:r>
          </a:p>
        </p:txBody>
      </p:sp>
      <p:grpSp>
        <p:nvGrpSpPr>
          <p:cNvPr id="2" name="Gruppo 1"/>
          <p:cNvGrpSpPr/>
          <p:nvPr/>
        </p:nvGrpSpPr>
        <p:grpSpPr>
          <a:xfrm>
            <a:off x="955787" y="5725235"/>
            <a:ext cx="6664748" cy="235012"/>
            <a:chOff x="5487240" y="3412887"/>
            <a:chExt cx="3754449" cy="235012"/>
          </a:xfrm>
        </p:grpSpPr>
        <p:sp>
          <p:nvSpPr>
            <p:cNvPr id="11" name="Rettangolo 10"/>
            <p:cNvSpPr/>
            <p:nvPr/>
          </p:nvSpPr>
          <p:spPr>
            <a:xfrm>
              <a:off x="5487240" y="3455929"/>
              <a:ext cx="219600" cy="151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00">
                <a:solidFill>
                  <a:schemeClr val="accent1"/>
                </a:solidFill>
              </a:endParaRPr>
            </a:p>
          </p:txBody>
        </p:sp>
        <p:sp>
          <p:nvSpPr>
            <p:cNvPr id="12" name="CasellaDiTesto 11"/>
            <p:cNvSpPr txBox="1"/>
            <p:nvPr/>
          </p:nvSpPr>
          <p:spPr>
            <a:xfrm>
              <a:off x="5681823" y="3432455"/>
              <a:ext cx="2235425" cy="215444"/>
            </a:xfrm>
            <a:prstGeom prst="rect">
              <a:avLst/>
            </a:prstGeom>
            <a:noFill/>
          </p:spPr>
          <p:txBody>
            <a:bodyPr wrap="square" rtlCol="0">
              <a:spAutoFit/>
            </a:bodyPr>
            <a:lstStyle/>
            <a:p>
              <a:r>
                <a:rPr lang="it-IT" sz="800" b="1" dirty="0" smtClean="0">
                  <a:solidFill>
                    <a:schemeClr val="accent1"/>
                  </a:solidFill>
                </a:rPr>
                <a:t>Censimenti</a:t>
              </a:r>
              <a:endParaRPr lang="it-IT" sz="1000" b="1" dirty="0">
                <a:solidFill>
                  <a:schemeClr val="accent1"/>
                </a:solidFill>
              </a:endParaRPr>
            </a:p>
          </p:txBody>
        </p:sp>
        <p:sp>
          <p:nvSpPr>
            <p:cNvPr id="14" name="CasellaDiTesto 13"/>
            <p:cNvSpPr txBox="1"/>
            <p:nvPr/>
          </p:nvSpPr>
          <p:spPr>
            <a:xfrm>
              <a:off x="6348815" y="3412887"/>
              <a:ext cx="2235425" cy="215444"/>
            </a:xfrm>
            <a:prstGeom prst="rect">
              <a:avLst/>
            </a:prstGeom>
            <a:noFill/>
          </p:spPr>
          <p:txBody>
            <a:bodyPr wrap="square" rtlCol="0">
              <a:spAutoFit/>
            </a:bodyPr>
            <a:lstStyle/>
            <a:p>
              <a:r>
                <a:rPr lang="it-IT" sz="800" b="1" dirty="0" smtClean="0">
                  <a:solidFill>
                    <a:schemeClr val="accent1"/>
                  </a:solidFill>
                </a:rPr>
                <a:t>Anagrafe</a:t>
              </a:r>
              <a:endParaRPr lang="it-IT" sz="1000" b="1" dirty="0">
                <a:solidFill>
                  <a:schemeClr val="accent1"/>
                </a:solidFill>
              </a:endParaRPr>
            </a:p>
          </p:txBody>
        </p:sp>
        <p:sp>
          <p:nvSpPr>
            <p:cNvPr id="15" name="Rettangolo 14"/>
            <p:cNvSpPr/>
            <p:nvPr/>
          </p:nvSpPr>
          <p:spPr>
            <a:xfrm>
              <a:off x="6143950" y="3450240"/>
              <a:ext cx="219600" cy="15120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000">
                <a:solidFill>
                  <a:schemeClr val="accent1"/>
                </a:solidFill>
              </a:endParaRPr>
            </a:p>
          </p:txBody>
        </p:sp>
        <p:sp>
          <p:nvSpPr>
            <p:cNvPr id="18" name="CasellaDiTesto 17"/>
            <p:cNvSpPr txBox="1"/>
            <p:nvPr/>
          </p:nvSpPr>
          <p:spPr>
            <a:xfrm>
              <a:off x="6916238" y="3421667"/>
              <a:ext cx="2325451" cy="215444"/>
            </a:xfrm>
            <a:prstGeom prst="rect">
              <a:avLst/>
            </a:prstGeom>
            <a:noFill/>
          </p:spPr>
          <p:txBody>
            <a:bodyPr wrap="square" rtlCol="0">
              <a:spAutoFit/>
            </a:bodyPr>
            <a:lstStyle/>
            <a:p>
              <a:r>
                <a:rPr lang="it-IT" sz="800" b="1" dirty="0" smtClean="0">
                  <a:solidFill>
                    <a:schemeClr val="accent1"/>
                  </a:solidFill>
                </a:rPr>
                <a:t>Previsioni ( 2011|scenario centrale)</a:t>
              </a:r>
              <a:endParaRPr lang="it-IT" sz="800" b="1" dirty="0">
                <a:solidFill>
                  <a:schemeClr val="accent1"/>
                </a:solidFill>
              </a:endParaRPr>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655" y="3450458"/>
              <a:ext cx="21907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CasellaDiTesto 21"/>
          <p:cNvSpPr txBox="1"/>
          <p:nvPr/>
        </p:nvSpPr>
        <p:spPr>
          <a:xfrm>
            <a:off x="5723586" y="4623869"/>
            <a:ext cx="2578584" cy="1200329"/>
          </a:xfrm>
          <a:prstGeom prst="rect">
            <a:avLst/>
          </a:prstGeom>
          <a:solidFill>
            <a:schemeClr val="accent2"/>
          </a:solidFill>
          <a:ln>
            <a:noFill/>
          </a:ln>
        </p:spPr>
        <p:txBody>
          <a:bodyPr wrap="square" rtlCol="0">
            <a:spAutoFit/>
          </a:bodyPr>
          <a:lstStyle/>
          <a:p>
            <a:r>
              <a:rPr lang="it-IT" b="1" dirty="0" smtClean="0">
                <a:solidFill>
                  <a:schemeClr val="bg1"/>
                </a:solidFill>
              </a:rPr>
              <a:t>Da oggi al 2065 la popolazione aumenterà  di circa 500.000 unità</a:t>
            </a:r>
            <a:endParaRPr lang="it-IT" b="1" dirty="0">
              <a:solidFill>
                <a:schemeClr val="bg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05" y="3069562"/>
            <a:ext cx="4752189" cy="257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ttangolo 19"/>
          <p:cNvSpPr/>
          <p:nvPr/>
        </p:nvSpPr>
        <p:spPr>
          <a:xfrm>
            <a:off x="1098965" y="591324"/>
            <a:ext cx="6432880" cy="307777"/>
          </a:xfrm>
          <a:prstGeom prst="rect">
            <a:avLst/>
          </a:prstGeom>
        </p:spPr>
        <p:txBody>
          <a:bodyPr wrap="square">
            <a:spAutoFit/>
          </a:bodyPr>
          <a:lstStyle/>
          <a:p>
            <a:r>
              <a:rPr lang="it-IT" sz="1400" b="1" dirty="0" smtClean="0">
                <a:solidFill>
                  <a:schemeClr val="tx1">
                    <a:lumMod val="75000"/>
                    <a:lumOff val="25000"/>
                  </a:schemeClr>
                </a:solidFill>
              </a:rPr>
              <a:t>Popolazione residente – </a:t>
            </a:r>
            <a:r>
              <a:rPr lang="it-IT" sz="1400" dirty="0" smtClean="0">
                <a:solidFill>
                  <a:schemeClr val="tx1">
                    <a:lumMod val="75000"/>
                    <a:lumOff val="25000"/>
                  </a:schemeClr>
                </a:solidFill>
              </a:rPr>
              <a:t>dal 1861 e proiezioni al 2065</a:t>
            </a:r>
            <a:endParaRPr lang="it-IT" sz="1400" dirty="0">
              <a:solidFill>
                <a:schemeClr val="tx1">
                  <a:lumMod val="75000"/>
                  <a:lumOff val="25000"/>
                </a:schemeClr>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196" y="899101"/>
            <a:ext cx="73247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1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1+#ppt_w/2"/>
                                          </p:val>
                                        </p:tav>
                                        <p:tav tm="100000">
                                          <p:val>
                                            <p:strVal val="#ppt_x"/>
                                          </p:val>
                                        </p:tav>
                                      </p:tavLst>
                                    </p:anim>
                                    <p:anim calcmode="lin" valueType="num">
                                      <p:cBhvr additive="base">
                                        <p:cTn id="14"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068" y="3874940"/>
            <a:ext cx="2465187" cy="199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arrotondato 1"/>
          <p:cNvSpPr/>
          <p:nvPr/>
        </p:nvSpPr>
        <p:spPr>
          <a:xfrm>
            <a:off x="6319068" y="3494278"/>
            <a:ext cx="2465187" cy="367297"/>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chemeClr val="bg1"/>
                </a:solidFill>
              </a:rPr>
              <a:t>2016</a:t>
            </a:r>
            <a:endParaRPr lang="it-IT" b="1" dirty="0">
              <a:solidFill>
                <a:schemeClr val="bg1"/>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04" y="1206051"/>
            <a:ext cx="2514817" cy="197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arrotondato 8"/>
          <p:cNvSpPr/>
          <p:nvPr/>
        </p:nvSpPr>
        <p:spPr>
          <a:xfrm>
            <a:off x="806905" y="866333"/>
            <a:ext cx="2514816" cy="33971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chemeClr val="bg1"/>
                </a:solidFill>
              </a:rPr>
              <a:t>1926</a:t>
            </a:r>
            <a:endParaRPr lang="it-IT" b="1" dirty="0">
              <a:solidFill>
                <a:schemeClr val="bg1"/>
              </a:solidFill>
            </a:endParaRPr>
          </a:p>
        </p:txBody>
      </p:sp>
      <p:sp>
        <p:nvSpPr>
          <p:cNvPr id="11" name="Rettangolo arrotondato 10"/>
          <p:cNvSpPr/>
          <p:nvPr/>
        </p:nvSpPr>
        <p:spPr>
          <a:xfrm>
            <a:off x="3579887" y="866333"/>
            <a:ext cx="2514815" cy="43208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chemeClr val="bg1"/>
                </a:solidFill>
              </a:rPr>
              <a:t>1952</a:t>
            </a:r>
            <a:endParaRPr lang="it-IT" b="1" dirty="0">
              <a:solidFill>
                <a:schemeClr val="bg1"/>
              </a:solidFill>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86" y="1220723"/>
            <a:ext cx="2514817" cy="201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ttangolo arrotondato 12"/>
          <p:cNvSpPr/>
          <p:nvPr/>
        </p:nvSpPr>
        <p:spPr>
          <a:xfrm>
            <a:off x="6319761" y="886263"/>
            <a:ext cx="2465187" cy="33971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chemeClr val="bg1"/>
                </a:solidFill>
              </a:rPr>
              <a:t>1966</a:t>
            </a:r>
            <a:endParaRPr lang="it-IT" b="1" dirty="0">
              <a:solidFill>
                <a:schemeClr val="bg1"/>
              </a:solidFill>
            </a:endParaRPr>
          </a:p>
        </p:txBody>
      </p:sp>
      <p:sp>
        <p:nvSpPr>
          <p:cNvPr id="18" name="Rettangolo arrotondato 17"/>
          <p:cNvSpPr/>
          <p:nvPr/>
        </p:nvSpPr>
        <p:spPr>
          <a:xfrm>
            <a:off x="806905" y="3494279"/>
            <a:ext cx="2465187" cy="33971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chemeClr val="bg1"/>
                </a:solidFill>
              </a:rPr>
              <a:t>1976</a:t>
            </a:r>
            <a:endParaRPr lang="it-IT" b="1" dirty="0">
              <a:solidFill>
                <a:schemeClr val="bg1"/>
              </a:solidFill>
            </a:endParaRPr>
          </a:p>
        </p:txBody>
      </p:sp>
      <p:sp>
        <p:nvSpPr>
          <p:cNvPr id="20" name="Rettangolo arrotondato 19"/>
          <p:cNvSpPr/>
          <p:nvPr/>
        </p:nvSpPr>
        <p:spPr>
          <a:xfrm>
            <a:off x="3629515" y="3494278"/>
            <a:ext cx="2465187" cy="33971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chemeClr val="bg1"/>
                </a:solidFill>
              </a:rPr>
              <a:t>1992</a:t>
            </a:r>
            <a:endParaRPr lang="it-IT" b="1" dirty="0">
              <a:solidFill>
                <a:schemeClr val="bg1"/>
              </a:solidFill>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068" y="1240653"/>
            <a:ext cx="2479459"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418" y="3848677"/>
            <a:ext cx="2428566"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514" y="3848668"/>
            <a:ext cx="2447937"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asellaDiTesto 24"/>
          <p:cNvSpPr txBox="1"/>
          <p:nvPr/>
        </p:nvSpPr>
        <p:spPr>
          <a:xfrm>
            <a:off x="548374" y="-14259"/>
            <a:ext cx="8235882" cy="400110"/>
          </a:xfrm>
          <a:prstGeom prst="rect">
            <a:avLst/>
          </a:prstGeom>
          <a:noFill/>
        </p:spPr>
        <p:txBody>
          <a:bodyPr wrap="square" rtlCol="0">
            <a:spAutoFit/>
          </a:bodyPr>
          <a:lstStyle/>
          <a:p>
            <a:pPr algn="ctr">
              <a:spcAft>
                <a:spcPts val="2400"/>
              </a:spcAft>
              <a:buClr>
                <a:srgbClr val="C00000"/>
              </a:buClr>
            </a:pPr>
            <a:r>
              <a:rPr lang="it-IT" sz="2000" b="1" dirty="0" smtClean="0">
                <a:solidFill>
                  <a:schemeClr val="bg1"/>
                </a:solidFill>
              </a:rPr>
              <a:t>Popolazione: la piramide in trasformazione</a:t>
            </a:r>
          </a:p>
        </p:txBody>
      </p:sp>
    </p:spTree>
    <p:extLst>
      <p:ext uri="{BB962C8B-B14F-4D97-AF65-F5344CB8AC3E}">
        <p14:creationId xmlns:p14="http://schemas.microsoft.com/office/powerpoint/2010/main" val="195492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3"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asellaDiTesto 125"/>
          <p:cNvSpPr txBox="1"/>
          <p:nvPr/>
        </p:nvSpPr>
        <p:spPr>
          <a:xfrm>
            <a:off x="806905" y="448383"/>
            <a:ext cx="8337095" cy="369332"/>
          </a:xfrm>
          <a:prstGeom prst="rect">
            <a:avLst/>
          </a:prstGeom>
          <a:solidFill>
            <a:schemeClr val="tx2"/>
          </a:solidFill>
          <a:ln>
            <a:noFill/>
          </a:ln>
        </p:spPr>
        <p:txBody>
          <a:bodyPr wrap="square" rtlCol="0">
            <a:spAutoFit/>
          </a:bodyPr>
          <a:lstStyle/>
          <a:p>
            <a:r>
              <a:rPr lang="it-IT" b="1" dirty="0" smtClean="0">
                <a:solidFill>
                  <a:schemeClr val="bg1"/>
                </a:solidFill>
              </a:rPr>
              <a:t>Nel nuovo millennio, gli ultra65enni superano i bambini tra 0 e 14 anni</a:t>
            </a:r>
            <a:endParaRPr lang="it-IT" b="1" dirty="0">
              <a:solidFill>
                <a:schemeClr val="bg1"/>
              </a:solidFill>
            </a:endParaRPr>
          </a:p>
        </p:txBody>
      </p:sp>
      <p:sp>
        <p:nvSpPr>
          <p:cNvPr id="130" name="CasellaDiTesto 129"/>
          <p:cNvSpPr txBox="1"/>
          <p:nvPr/>
        </p:nvSpPr>
        <p:spPr>
          <a:xfrm>
            <a:off x="806905" y="4181112"/>
            <a:ext cx="8337095" cy="369332"/>
          </a:xfrm>
          <a:prstGeom prst="rect">
            <a:avLst/>
          </a:prstGeom>
          <a:solidFill>
            <a:schemeClr val="accent5">
              <a:lumMod val="75000"/>
            </a:schemeClr>
          </a:solidFill>
          <a:ln>
            <a:noFill/>
          </a:ln>
        </p:spPr>
        <p:txBody>
          <a:bodyPr wrap="square" rtlCol="0">
            <a:spAutoFit/>
          </a:bodyPr>
          <a:lstStyle>
            <a:defPPr>
              <a:defRPr lang="it-IT"/>
            </a:defPPr>
            <a:lvl1pPr>
              <a:defRPr sz="2800" b="1">
                <a:solidFill>
                  <a:schemeClr val="bg1"/>
                </a:solidFill>
              </a:defRPr>
            </a:lvl1pPr>
          </a:lstStyle>
          <a:p>
            <a:r>
              <a:rPr lang="it-IT" sz="1800" dirty="0"/>
              <a:t>Perché?</a:t>
            </a:r>
          </a:p>
        </p:txBody>
      </p:sp>
      <p:sp>
        <p:nvSpPr>
          <p:cNvPr id="131" name="CasellaDiTesto 130"/>
          <p:cNvSpPr txBox="1"/>
          <p:nvPr/>
        </p:nvSpPr>
        <p:spPr>
          <a:xfrm>
            <a:off x="3331032" y="4183352"/>
            <a:ext cx="720000" cy="360000"/>
          </a:xfrm>
          <a:prstGeom prst="rect">
            <a:avLst/>
          </a:prstGeom>
          <a:solidFill>
            <a:schemeClr val="tx2"/>
          </a:solidFill>
          <a:ln>
            <a:noFill/>
          </a:ln>
        </p:spPr>
        <p:txBody>
          <a:bodyPr wrap="square" rtlCol="0">
            <a:spAutoFit/>
          </a:bodyPr>
          <a:lstStyle/>
          <a:p>
            <a:r>
              <a:rPr lang="it-IT" b="1" dirty="0" smtClean="0">
                <a:solidFill>
                  <a:schemeClr val="bg1"/>
                </a:solidFill>
              </a:rPr>
              <a:t>1952</a:t>
            </a:r>
            <a:endParaRPr lang="it-IT" b="1" dirty="0">
              <a:solidFill>
                <a:schemeClr val="bg1"/>
              </a:solidFill>
            </a:endParaRPr>
          </a:p>
        </p:txBody>
      </p:sp>
      <p:sp>
        <p:nvSpPr>
          <p:cNvPr id="132" name="CasellaDiTesto 131"/>
          <p:cNvSpPr txBox="1"/>
          <p:nvPr/>
        </p:nvSpPr>
        <p:spPr>
          <a:xfrm>
            <a:off x="5199713" y="4179298"/>
            <a:ext cx="720000" cy="360000"/>
          </a:xfrm>
          <a:prstGeom prst="rect">
            <a:avLst/>
          </a:prstGeom>
          <a:solidFill>
            <a:schemeClr val="tx2"/>
          </a:solidFill>
          <a:ln>
            <a:noFill/>
          </a:ln>
        </p:spPr>
        <p:txBody>
          <a:bodyPr wrap="square" rtlCol="0">
            <a:spAutoFit/>
          </a:bodyPr>
          <a:lstStyle/>
          <a:p>
            <a:r>
              <a:rPr lang="it-IT" b="1" dirty="0" smtClean="0">
                <a:solidFill>
                  <a:schemeClr val="bg1"/>
                </a:solidFill>
              </a:rPr>
              <a:t>1977</a:t>
            </a:r>
            <a:endParaRPr lang="it-IT" b="1" dirty="0">
              <a:solidFill>
                <a:schemeClr val="bg1"/>
              </a:solidFill>
            </a:endParaRPr>
          </a:p>
        </p:txBody>
      </p:sp>
      <p:sp>
        <p:nvSpPr>
          <p:cNvPr id="133" name="CasellaDiTesto 132"/>
          <p:cNvSpPr txBox="1"/>
          <p:nvPr/>
        </p:nvSpPr>
        <p:spPr>
          <a:xfrm>
            <a:off x="806905" y="4671763"/>
            <a:ext cx="2355395" cy="307777"/>
          </a:xfrm>
          <a:prstGeom prst="rect">
            <a:avLst/>
          </a:prstGeom>
          <a:solidFill>
            <a:schemeClr val="accent1"/>
          </a:solidFill>
          <a:ln>
            <a:noFill/>
          </a:ln>
        </p:spPr>
        <p:txBody>
          <a:bodyPr wrap="square" rtlCol="0">
            <a:spAutoFit/>
          </a:bodyPr>
          <a:lstStyle/>
          <a:p>
            <a:r>
              <a:rPr lang="it-IT" sz="1400" b="1" dirty="0" smtClean="0">
                <a:solidFill>
                  <a:schemeClr val="bg1"/>
                </a:solidFill>
              </a:rPr>
              <a:t>Tasso di fecondità totale</a:t>
            </a:r>
            <a:endParaRPr lang="it-IT" sz="1400" b="1" dirty="0">
              <a:solidFill>
                <a:schemeClr val="bg1"/>
              </a:solidFill>
            </a:endParaRPr>
          </a:p>
        </p:txBody>
      </p:sp>
      <p:sp>
        <p:nvSpPr>
          <p:cNvPr id="134" name="CasellaDiTesto 133"/>
          <p:cNvSpPr txBox="1"/>
          <p:nvPr/>
        </p:nvSpPr>
        <p:spPr>
          <a:xfrm>
            <a:off x="4345186" y="4183352"/>
            <a:ext cx="720000" cy="360000"/>
          </a:xfrm>
          <a:prstGeom prst="rect">
            <a:avLst/>
          </a:prstGeom>
          <a:solidFill>
            <a:schemeClr val="tx2"/>
          </a:solidFill>
          <a:ln>
            <a:noFill/>
          </a:ln>
        </p:spPr>
        <p:txBody>
          <a:bodyPr wrap="square" rtlCol="0">
            <a:spAutoFit/>
          </a:bodyPr>
          <a:lstStyle/>
          <a:p>
            <a:r>
              <a:rPr lang="it-IT" b="1" dirty="0" smtClean="0">
                <a:solidFill>
                  <a:schemeClr val="bg1"/>
                </a:solidFill>
              </a:rPr>
              <a:t>1961</a:t>
            </a:r>
            <a:endParaRPr lang="it-IT" b="1" dirty="0">
              <a:solidFill>
                <a:schemeClr val="bg1"/>
              </a:solidFill>
            </a:endParaRPr>
          </a:p>
        </p:txBody>
      </p:sp>
      <p:sp>
        <p:nvSpPr>
          <p:cNvPr id="135" name="CasellaDiTesto 134"/>
          <p:cNvSpPr txBox="1"/>
          <p:nvPr/>
        </p:nvSpPr>
        <p:spPr>
          <a:xfrm>
            <a:off x="6904690" y="4179298"/>
            <a:ext cx="720000" cy="360000"/>
          </a:xfrm>
          <a:prstGeom prst="rect">
            <a:avLst/>
          </a:prstGeom>
          <a:solidFill>
            <a:schemeClr val="tx2"/>
          </a:solidFill>
          <a:ln>
            <a:noFill/>
          </a:ln>
        </p:spPr>
        <p:txBody>
          <a:bodyPr wrap="square" rtlCol="0">
            <a:spAutoFit/>
          </a:bodyPr>
          <a:lstStyle/>
          <a:p>
            <a:r>
              <a:rPr lang="it-IT" b="1" dirty="0" smtClean="0">
                <a:solidFill>
                  <a:schemeClr val="bg1"/>
                </a:solidFill>
              </a:rPr>
              <a:t>2009</a:t>
            </a:r>
            <a:endParaRPr lang="it-IT" b="1" dirty="0">
              <a:solidFill>
                <a:schemeClr val="bg1"/>
              </a:solidFill>
            </a:endParaRPr>
          </a:p>
        </p:txBody>
      </p:sp>
      <p:sp>
        <p:nvSpPr>
          <p:cNvPr id="137" name="CasellaDiTesto 136"/>
          <p:cNvSpPr txBox="1"/>
          <p:nvPr/>
        </p:nvSpPr>
        <p:spPr>
          <a:xfrm>
            <a:off x="806905" y="5215630"/>
            <a:ext cx="2355395" cy="307777"/>
          </a:xfrm>
          <a:prstGeom prst="rect">
            <a:avLst/>
          </a:prstGeom>
          <a:solidFill>
            <a:schemeClr val="accent1">
              <a:lumMod val="75000"/>
            </a:schemeClr>
          </a:solidFill>
          <a:ln>
            <a:noFill/>
          </a:ln>
        </p:spPr>
        <p:txBody>
          <a:bodyPr wrap="square" rtlCol="0">
            <a:spAutoFit/>
          </a:bodyPr>
          <a:lstStyle/>
          <a:p>
            <a:r>
              <a:rPr lang="it-IT" sz="1400" b="1" dirty="0" smtClean="0">
                <a:solidFill>
                  <a:schemeClr val="bg1"/>
                </a:solidFill>
              </a:rPr>
              <a:t>Aspettativa di vita</a:t>
            </a:r>
            <a:endParaRPr lang="it-IT" sz="1400" b="1" dirty="0">
              <a:solidFill>
                <a:schemeClr val="bg1"/>
              </a:solidFill>
            </a:endParaRPr>
          </a:p>
        </p:txBody>
      </p:sp>
      <p:sp>
        <p:nvSpPr>
          <p:cNvPr id="138" name="CasellaDiTesto 137"/>
          <p:cNvSpPr txBox="1"/>
          <p:nvPr/>
        </p:nvSpPr>
        <p:spPr>
          <a:xfrm>
            <a:off x="3331032" y="4671763"/>
            <a:ext cx="684000" cy="288000"/>
          </a:xfrm>
          <a:prstGeom prst="rect">
            <a:avLst/>
          </a:prstGeom>
          <a:solidFill>
            <a:schemeClr val="accent1"/>
          </a:solidFill>
          <a:ln>
            <a:noFill/>
          </a:ln>
        </p:spPr>
        <p:txBody>
          <a:bodyPr wrap="square" rtlCol="0">
            <a:spAutoFit/>
          </a:bodyPr>
          <a:lstStyle/>
          <a:p>
            <a:pPr algn="ctr"/>
            <a:r>
              <a:rPr lang="it-IT" sz="1400" b="1" dirty="0" smtClean="0">
                <a:solidFill>
                  <a:schemeClr val="bg1"/>
                </a:solidFill>
              </a:rPr>
              <a:t>2,3</a:t>
            </a:r>
            <a:endParaRPr lang="it-IT" sz="1400" b="1" dirty="0">
              <a:solidFill>
                <a:schemeClr val="bg1"/>
              </a:solidFill>
            </a:endParaRPr>
          </a:p>
        </p:txBody>
      </p:sp>
      <p:sp>
        <p:nvSpPr>
          <p:cNvPr id="140" name="CasellaDiTesto 139"/>
          <p:cNvSpPr txBox="1"/>
          <p:nvPr/>
        </p:nvSpPr>
        <p:spPr>
          <a:xfrm>
            <a:off x="4345187" y="4681287"/>
            <a:ext cx="684000" cy="288000"/>
          </a:xfrm>
          <a:prstGeom prst="rect">
            <a:avLst/>
          </a:prstGeom>
          <a:solidFill>
            <a:schemeClr val="accent1"/>
          </a:solidFill>
          <a:ln>
            <a:noFill/>
          </a:ln>
        </p:spPr>
        <p:txBody>
          <a:bodyPr wrap="square" rtlCol="0">
            <a:spAutoFit/>
          </a:bodyPr>
          <a:lstStyle/>
          <a:p>
            <a:pPr algn="ctr"/>
            <a:r>
              <a:rPr lang="it-IT" sz="1400" b="1" dirty="0" smtClean="0">
                <a:solidFill>
                  <a:schemeClr val="bg1"/>
                </a:solidFill>
              </a:rPr>
              <a:t>2,4</a:t>
            </a:r>
            <a:endParaRPr lang="it-IT" sz="1400" b="1" dirty="0">
              <a:solidFill>
                <a:schemeClr val="bg1"/>
              </a:solidFill>
            </a:endParaRPr>
          </a:p>
        </p:txBody>
      </p:sp>
      <p:sp>
        <p:nvSpPr>
          <p:cNvPr id="141" name="CasellaDiTesto 140"/>
          <p:cNvSpPr txBox="1"/>
          <p:nvPr/>
        </p:nvSpPr>
        <p:spPr>
          <a:xfrm>
            <a:off x="5202437" y="4690812"/>
            <a:ext cx="684000" cy="288000"/>
          </a:xfrm>
          <a:prstGeom prst="rect">
            <a:avLst/>
          </a:prstGeom>
          <a:solidFill>
            <a:schemeClr val="bg2"/>
          </a:solidFill>
          <a:ln>
            <a:noFill/>
          </a:ln>
        </p:spPr>
        <p:txBody>
          <a:bodyPr wrap="square" rtlCol="0">
            <a:spAutoFit/>
          </a:bodyPr>
          <a:lstStyle>
            <a:defPPr>
              <a:defRPr lang="it-IT"/>
            </a:defPPr>
            <a:lvl1pPr>
              <a:defRPr sz="1400" b="1">
                <a:solidFill>
                  <a:schemeClr val="tx2"/>
                </a:solidFill>
              </a:defRPr>
            </a:lvl1pPr>
          </a:lstStyle>
          <a:p>
            <a:pPr algn="ctr"/>
            <a:r>
              <a:rPr lang="it-IT" dirty="0" smtClean="0"/>
              <a:t>2,0</a:t>
            </a:r>
            <a:endParaRPr lang="it-IT" dirty="0"/>
          </a:p>
        </p:txBody>
      </p:sp>
      <p:sp>
        <p:nvSpPr>
          <p:cNvPr id="142" name="CasellaDiTesto 141"/>
          <p:cNvSpPr txBox="1"/>
          <p:nvPr/>
        </p:nvSpPr>
        <p:spPr>
          <a:xfrm>
            <a:off x="6057898" y="4184866"/>
            <a:ext cx="720000" cy="360000"/>
          </a:xfrm>
          <a:prstGeom prst="rect">
            <a:avLst/>
          </a:prstGeom>
          <a:solidFill>
            <a:schemeClr val="tx2"/>
          </a:solidFill>
          <a:ln>
            <a:noFill/>
          </a:ln>
        </p:spPr>
        <p:txBody>
          <a:bodyPr wrap="square" rtlCol="0">
            <a:spAutoFit/>
          </a:bodyPr>
          <a:lstStyle/>
          <a:p>
            <a:r>
              <a:rPr lang="it-IT" b="1" dirty="0" smtClean="0">
                <a:solidFill>
                  <a:schemeClr val="bg1"/>
                </a:solidFill>
              </a:rPr>
              <a:t>1995</a:t>
            </a:r>
            <a:endParaRPr lang="it-IT" b="1" dirty="0">
              <a:solidFill>
                <a:schemeClr val="bg1"/>
              </a:solidFill>
            </a:endParaRPr>
          </a:p>
        </p:txBody>
      </p:sp>
      <p:sp>
        <p:nvSpPr>
          <p:cNvPr id="143" name="CasellaDiTesto 142"/>
          <p:cNvSpPr txBox="1"/>
          <p:nvPr/>
        </p:nvSpPr>
        <p:spPr>
          <a:xfrm>
            <a:off x="6057899" y="4690812"/>
            <a:ext cx="684000" cy="288000"/>
          </a:xfrm>
          <a:prstGeom prst="rect">
            <a:avLst/>
          </a:prstGeom>
          <a:solidFill>
            <a:schemeClr val="bg2"/>
          </a:solidFill>
          <a:ln>
            <a:solidFill>
              <a:srgbClr val="FF0000"/>
            </a:solidFill>
          </a:ln>
        </p:spPr>
        <p:txBody>
          <a:bodyPr wrap="square" rtlCol="0">
            <a:spAutoFit/>
          </a:bodyPr>
          <a:lstStyle>
            <a:defPPr>
              <a:defRPr lang="it-IT"/>
            </a:defPPr>
            <a:lvl1pPr>
              <a:defRPr sz="1400" b="1">
                <a:solidFill>
                  <a:schemeClr val="tx2"/>
                </a:solidFill>
              </a:defRPr>
            </a:lvl1pPr>
          </a:lstStyle>
          <a:p>
            <a:pPr algn="ctr"/>
            <a:r>
              <a:rPr lang="it-IT" dirty="0" smtClean="0"/>
              <a:t>1,2</a:t>
            </a:r>
            <a:endParaRPr lang="it-IT" dirty="0"/>
          </a:p>
        </p:txBody>
      </p:sp>
      <p:sp>
        <p:nvSpPr>
          <p:cNvPr id="144" name="CasellaDiTesto 143"/>
          <p:cNvSpPr txBox="1"/>
          <p:nvPr/>
        </p:nvSpPr>
        <p:spPr>
          <a:xfrm>
            <a:off x="7762875" y="4184866"/>
            <a:ext cx="720000" cy="360000"/>
          </a:xfrm>
          <a:prstGeom prst="rect">
            <a:avLst/>
          </a:prstGeom>
          <a:solidFill>
            <a:schemeClr val="tx2"/>
          </a:solidFill>
          <a:ln>
            <a:noFill/>
          </a:ln>
        </p:spPr>
        <p:txBody>
          <a:bodyPr wrap="square" rtlCol="0">
            <a:spAutoFit/>
          </a:bodyPr>
          <a:lstStyle/>
          <a:p>
            <a:r>
              <a:rPr lang="it-IT" b="1" dirty="0" smtClean="0">
                <a:solidFill>
                  <a:schemeClr val="bg1"/>
                </a:solidFill>
              </a:rPr>
              <a:t>2016</a:t>
            </a:r>
            <a:endParaRPr lang="it-IT" b="1" dirty="0">
              <a:solidFill>
                <a:schemeClr val="bg1"/>
              </a:solidFill>
            </a:endParaRPr>
          </a:p>
        </p:txBody>
      </p:sp>
      <p:sp>
        <p:nvSpPr>
          <p:cNvPr id="145" name="CasellaDiTesto 144"/>
          <p:cNvSpPr txBox="1"/>
          <p:nvPr/>
        </p:nvSpPr>
        <p:spPr>
          <a:xfrm>
            <a:off x="6926460" y="4698302"/>
            <a:ext cx="684000" cy="288000"/>
          </a:xfrm>
          <a:prstGeom prst="rect">
            <a:avLst/>
          </a:prstGeom>
          <a:solidFill>
            <a:schemeClr val="bg2"/>
          </a:solidFill>
          <a:ln>
            <a:noFill/>
          </a:ln>
        </p:spPr>
        <p:txBody>
          <a:bodyPr wrap="square" rtlCol="0">
            <a:spAutoFit/>
          </a:bodyPr>
          <a:lstStyle>
            <a:defPPr>
              <a:defRPr lang="it-IT"/>
            </a:defPPr>
            <a:lvl1pPr>
              <a:defRPr sz="1400" b="1">
                <a:solidFill>
                  <a:schemeClr val="tx2"/>
                </a:solidFill>
              </a:defRPr>
            </a:lvl1pPr>
          </a:lstStyle>
          <a:p>
            <a:pPr algn="ctr"/>
            <a:r>
              <a:rPr lang="it-IT" dirty="0" smtClean="0"/>
              <a:t>1,4</a:t>
            </a:r>
            <a:endParaRPr lang="it-IT" dirty="0"/>
          </a:p>
        </p:txBody>
      </p:sp>
      <p:sp>
        <p:nvSpPr>
          <p:cNvPr id="146" name="CasellaDiTesto 145"/>
          <p:cNvSpPr txBox="1"/>
          <p:nvPr/>
        </p:nvSpPr>
        <p:spPr>
          <a:xfrm>
            <a:off x="7784860" y="4698302"/>
            <a:ext cx="684000" cy="288000"/>
          </a:xfrm>
          <a:prstGeom prst="rect">
            <a:avLst/>
          </a:prstGeom>
          <a:solidFill>
            <a:schemeClr val="bg2"/>
          </a:solidFill>
          <a:ln>
            <a:noFill/>
          </a:ln>
        </p:spPr>
        <p:txBody>
          <a:bodyPr wrap="square" rtlCol="0">
            <a:spAutoFit/>
          </a:bodyPr>
          <a:lstStyle>
            <a:defPPr>
              <a:defRPr lang="it-IT"/>
            </a:defPPr>
            <a:lvl1pPr>
              <a:defRPr sz="1400" b="1">
                <a:solidFill>
                  <a:schemeClr val="tx2"/>
                </a:solidFill>
              </a:defRPr>
            </a:lvl1pPr>
          </a:lstStyle>
          <a:p>
            <a:pPr algn="ctr"/>
            <a:r>
              <a:rPr lang="it-IT" dirty="0" smtClean="0"/>
              <a:t>1,3</a:t>
            </a:r>
            <a:endParaRPr lang="it-IT" dirty="0"/>
          </a:p>
        </p:txBody>
      </p:sp>
      <p:sp>
        <p:nvSpPr>
          <p:cNvPr id="147" name="CasellaDiTesto 146"/>
          <p:cNvSpPr txBox="1"/>
          <p:nvPr/>
        </p:nvSpPr>
        <p:spPr>
          <a:xfrm>
            <a:off x="3331031" y="5213594"/>
            <a:ext cx="684000" cy="288000"/>
          </a:xfrm>
          <a:prstGeom prst="rect">
            <a:avLst/>
          </a:prstGeom>
          <a:solidFill>
            <a:schemeClr val="accent1">
              <a:lumMod val="75000"/>
            </a:schemeClr>
          </a:solidFill>
          <a:ln>
            <a:noFill/>
          </a:ln>
        </p:spPr>
        <p:txBody>
          <a:bodyPr wrap="square" rtlCol="0">
            <a:spAutoFit/>
          </a:bodyPr>
          <a:lstStyle>
            <a:defPPr>
              <a:defRPr lang="it-IT"/>
            </a:defPPr>
            <a:lvl1pPr>
              <a:defRPr sz="1400" b="1">
                <a:solidFill>
                  <a:schemeClr val="bg1"/>
                </a:solidFill>
              </a:defRPr>
            </a:lvl1pPr>
          </a:lstStyle>
          <a:p>
            <a:pPr algn="ctr"/>
            <a:r>
              <a:rPr lang="it-IT" dirty="0" smtClean="0"/>
              <a:t>65,4</a:t>
            </a:r>
            <a:endParaRPr lang="it-IT" dirty="0"/>
          </a:p>
        </p:txBody>
      </p:sp>
      <p:sp>
        <p:nvSpPr>
          <p:cNvPr id="148" name="CasellaDiTesto 147"/>
          <p:cNvSpPr txBox="1"/>
          <p:nvPr/>
        </p:nvSpPr>
        <p:spPr>
          <a:xfrm>
            <a:off x="4345186" y="5223118"/>
            <a:ext cx="684000" cy="288000"/>
          </a:xfrm>
          <a:prstGeom prst="rect">
            <a:avLst/>
          </a:prstGeom>
          <a:solidFill>
            <a:schemeClr val="accent1">
              <a:lumMod val="75000"/>
            </a:schemeClr>
          </a:solidFill>
          <a:ln>
            <a:noFill/>
          </a:ln>
        </p:spPr>
        <p:txBody>
          <a:bodyPr wrap="square" rtlCol="0">
            <a:spAutoFit/>
          </a:bodyPr>
          <a:lstStyle>
            <a:defPPr>
              <a:defRPr lang="it-IT"/>
            </a:defPPr>
            <a:lvl1pPr>
              <a:defRPr sz="1400" b="1">
                <a:solidFill>
                  <a:schemeClr val="bg1"/>
                </a:solidFill>
              </a:defRPr>
            </a:lvl1pPr>
          </a:lstStyle>
          <a:p>
            <a:pPr algn="ctr"/>
            <a:r>
              <a:rPr lang="it-IT" dirty="0" smtClean="0"/>
              <a:t>69,7</a:t>
            </a:r>
            <a:endParaRPr lang="it-IT" dirty="0"/>
          </a:p>
        </p:txBody>
      </p:sp>
      <p:sp>
        <p:nvSpPr>
          <p:cNvPr id="149" name="CasellaDiTesto 148"/>
          <p:cNvSpPr txBox="1"/>
          <p:nvPr/>
        </p:nvSpPr>
        <p:spPr>
          <a:xfrm>
            <a:off x="5202436" y="5232643"/>
            <a:ext cx="684000" cy="288000"/>
          </a:xfrm>
          <a:prstGeom prst="rect">
            <a:avLst/>
          </a:prstGeom>
          <a:solidFill>
            <a:schemeClr val="accent1">
              <a:lumMod val="75000"/>
            </a:schemeClr>
          </a:solidFill>
          <a:ln>
            <a:noFill/>
          </a:ln>
        </p:spPr>
        <p:txBody>
          <a:bodyPr wrap="square" rtlCol="0">
            <a:spAutoFit/>
          </a:bodyPr>
          <a:lstStyle>
            <a:defPPr>
              <a:defRPr lang="it-IT"/>
            </a:defPPr>
            <a:lvl1pPr>
              <a:defRPr sz="1400" b="1">
                <a:solidFill>
                  <a:schemeClr val="bg1"/>
                </a:solidFill>
              </a:defRPr>
            </a:lvl1pPr>
          </a:lstStyle>
          <a:p>
            <a:pPr algn="ctr"/>
            <a:r>
              <a:rPr lang="it-IT" dirty="0" smtClean="0"/>
              <a:t>72,0</a:t>
            </a:r>
            <a:endParaRPr lang="it-IT" dirty="0"/>
          </a:p>
        </p:txBody>
      </p:sp>
      <p:sp>
        <p:nvSpPr>
          <p:cNvPr id="150" name="CasellaDiTesto 149"/>
          <p:cNvSpPr txBox="1"/>
          <p:nvPr/>
        </p:nvSpPr>
        <p:spPr>
          <a:xfrm>
            <a:off x="6057898" y="5232643"/>
            <a:ext cx="684000" cy="288000"/>
          </a:xfrm>
          <a:prstGeom prst="rect">
            <a:avLst/>
          </a:prstGeom>
          <a:solidFill>
            <a:schemeClr val="accent1">
              <a:lumMod val="75000"/>
            </a:schemeClr>
          </a:solidFill>
          <a:ln>
            <a:noFill/>
          </a:ln>
        </p:spPr>
        <p:txBody>
          <a:bodyPr wrap="square" rtlCol="0">
            <a:spAutoFit/>
          </a:bodyPr>
          <a:lstStyle>
            <a:defPPr>
              <a:defRPr lang="it-IT"/>
            </a:defPPr>
            <a:lvl1pPr>
              <a:defRPr sz="1400" b="1">
                <a:solidFill>
                  <a:schemeClr val="bg1"/>
                </a:solidFill>
              </a:defRPr>
            </a:lvl1pPr>
          </a:lstStyle>
          <a:p>
            <a:pPr algn="ctr"/>
            <a:r>
              <a:rPr lang="it-IT" dirty="0" smtClean="0"/>
              <a:t>78,5</a:t>
            </a:r>
            <a:endParaRPr lang="it-IT" dirty="0"/>
          </a:p>
        </p:txBody>
      </p:sp>
      <p:sp>
        <p:nvSpPr>
          <p:cNvPr id="151" name="CasellaDiTesto 150"/>
          <p:cNvSpPr txBox="1"/>
          <p:nvPr/>
        </p:nvSpPr>
        <p:spPr>
          <a:xfrm>
            <a:off x="6926459" y="5240133"/>
            <a:ext cx="684000" cy="288000"/>
          </a:xfrm>
          <a:prstGeom prst="rect">
            <a:avLst/>
          </a:prstGeom>
          <a:solidFill>
            <a:schemeClr val="bg2"/>
          </a:solidFill>
          <a:ln>
            <a:solidFill>
              <a:srgbClr val="FF0000"/>
            </a:solidFill>
          </a:ln>
        </p:spPr>
        <p:txBody>
          <a:bodyPr wrap="square" rtlCol="0">
            <a:spAutoFit/>
          </a:bodyPr>
          <a:lstStyle/>
          <a:p>
            <a:pPr algn="ctr"/>
            <a:r>
              <a:rPr lang="it-IT" sz="1400" b="1" dirty="0" smtClean="0">
                <a:solidFill>
                  <a:schemeClr val="tx2"/>
                </a:solidFill>
              </a:rPr>
              <a:t>81,4</a:t>
            </a:r>
            <a:endParaRPr lang="it-IT" sz="1400" b="1" dirty="0">
              <a:solidFill>
                <a:schemeClr val="tx2"/>
              </a:solidFill>
            </a:endParaRPr>
          </a:p>
        </p:txBody>
      </p:sp>
      <p:sp>
        <p:nvSpPr>
          <p:cNvPr id="152" name="CasellaDiTesto 151"/>
          <p:cNvSpPr txBox="1"/>
          <p:nvPr/>
        </p:nvSpPr>
        <p:spPr>
          <a:xfrm>
            <a:off x="7784859" y="5240133"/>
            <a:ext cx="684000" cy="288000"/>
          </a:xfrm>
          <a:prstGeom prst="rect">
            <a:avLst/>
          </a:prstGeom>
          <a:solidFill>
            <a:schemeClr val="bg2"/>
          </a:solidFill>
          <a:ln>
            <a:noFill/>
          </a:ln>
        </p:spPr>
        <p:txBody>
          <a:bodyPr wrap="square" rtlCol="0">
            <a:spAutoFit/>
          </a:bodyPr>
          <a:lstStyle/>
          <a:p>
            <a:pPr algn="ctr"/>
            <a:r>
              <a:rPr lang="it-IT" sz="1400" b="1" dirty="0" smtClean="0">
                <a:solidFill>
                  <a:schemeClr val="tx2"/>
                </a:solidFill>
              </a:rPr>
              <a:t>82,4</a:t>
            </a:r>
            <a:endParaRPr lang="it-IT" sz="1400" b="1" dirty="0">
              <a:solidFill>
                <a:schemeClr val="tx2"/>
              </a:solidFill>
            </a:endParaRPr>
          </a:p>
        </p:txBody>
      </p:sp>
      <p:pic>
        <p:nvPicPr>
          <p:cNvPr id="2249" name="Picture 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05" y="1264627"/>
            <a:ext cx="8020050" cy="235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asellaDiTesto 24"/>
          <p:cNvSpPr txBox="1"/>
          <p:nvPr/>
        </p:nvSpPr>
        <p:spPr>
          <a:xfrm>
            <a:off x="548374" y="-14259"/>
            <a:ext cx="8235882" cy="400110"/>
          </a:xfrm>
          <a:prstGeom prst="rect">
            <a:avLst/>
          </a:prstGeom>
          <a:noFill/>
        </p:spPr>
        <p:txBody>
          <a:bodyPr wrap="square" rtlCol="0">
            <a:spAutoFit/>
          </a:bodyPr>
          <a:lstStyle/>
          <a:p>
            <a:pPr algn="ctr">
              <a:spcAft>
                <a:spcPts val="2400"/>
              </a:spcAft>
              <a:buClr>
                <a:srgbClr val="C00000"/>
              </a:buClr>
            </a:pPr>
            <a:r>
              <a:rPr lang="it-IT" sz="2000" b="1" dirty="0" smtClean="0">
                <a:solidFill>
                  <a:schemeClr val="bg1"/>
                </a:solidFill>
              </a:rPr>
              <a:t>Principali determinati del cambiamento</a:t>
            </a:r>
          </a:p>
        </p:txBody>
      </p:sp>
    </p:spTree>
    <p:extLst>
      <p:ext uri="{BB962C8B-B14F-4D97-AF65-F5344CB8AC3E}">
        <p14:creationId xmlns:p14="http://schemas.microsoft.com/office/powerpoint/2010/main" val="20191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1000" fill="hold"/>
                                        <p:tgtEl>
                                          <p:spTgt spid="126"/>
                                        </p:tgtEl>
                                        <p:attrNameLst>
                                          <p:attrName>ppt_x</p:attrName>
                                        </p:attrNameLst>
                                      </p:cBhvr>
                                      <p:tavLst>
                                        <p:tav tm="0">
                                          <p:val>
                                            <p:strVal val="1+#ppt_w/2"/>
                                          </p:val>
                                        </p:tav>
                                        <p:tav tm="100000">
                                          <p:val>
                                            <p:strVal val="#ppt_x"/>
                                          </p:val>
                                        </p:tav>
                                      </p:tavLst>
                                    </p:anim>
                                    <p:anim calcmode="lin" valueType="num">
                                      <p:cBhvr additive="base">
                                        <p:cTn id="8" dur="1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additive="base">
                                        <p:cTn id="13" dur="1000" fill="hold"/>
                                        <p:tgtEl>
                                          <p:spTgt spid="130"/>
                                        </p:tgtEl>
                                        <p:attrNameLst>
                                          <p:attrName>ppt_x</p:attrName>
                                        </p:attrNameLst>
                                      </p:cBhvr>
                                      <p:tavLst>
                                        <p:tav tm="0">
                                          <p:val>
                                            <p:strVal val="1+#ppt_w/2"/>
                                          </p:val>
                                        </p:tav>
                                        <p:tav tm="100000">
                                          <p:val>
                                            <p:strVal val="#ppt_x"/>
                                          </p:val>
                                        </p:tav>
                                      </p:tavLst>
                                    </p:anim>
                                    <p:anim calcmode="lin" valueType="num">
                                      <p:cBhvr additive="base">
                                        <p:cTn id="14" dur="1000" fill="hold"/>
                                        <p:tgtEl>
                                          <p:spTgt spid="13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33"/>
                                        </p:tgtEl>
                                        <p:attrNameLst>
                                          <p:attrName>style.visibility</p:attrName>
                                        </p:attrNameLst>
                                      </p:cBhvr>
                                      <p:to>
                                        <p:strVal val="visible"/>
                                      </p:to>
                                    </p:set>
                                    <p:anim calcmode="lin" valueType="num">
                                      <p:cBhvr additive="base">
                                        <p:cTn id="17" dur="500" fill="hold"/>
                                        <p:tgtEl>
                                          <p:spTgt spid="133"/>
                                        </p:tgtEl>
                                        <p:attrNameLst>
                                          <p:attrName>ppt_x</p:attrName>
                                        </p:attrNameLst>
                                      </p:cBhvr>
                                      <p:tavLst>
                                        <p:tav tm="0">
                                          <p:val>
                                            <p:strVal val="1+#ppt_w/2"/>
                                          </p:val>
                                        </p:tav>
                                        <p:tav tm="100000">
                                          <p:val>
                                            <p:strVal val="#ppt_x"/>
                                          </p:val>
                                        </p:tav>
                                      </p:tavLst>
                                    </p:anim>
                                    <p:anim calcmode="lin" valueType="num">
                                      <p:cBhvr additive="base">
                                        <p:cTn id="18" dur="500" fill="hold"/>
                                        <p:tgtEl>
                                          <p:spTgt spid="13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37"/>
                                        </p:tgtEl>
                                        <p:attrNameLst>
                                          <p:attrName>style.visibility</p:attrName>
                                        </p:attrNameLst>
                                      </p:cBhvr>
                                      <p:to>
                                        <p:strVal val="visible"/>
                                      </p:to>
                                    </p:set>
                                    <p:anim calcmode="lin" valueType="num">
                                      <p:cBhvr additive="base">
                                        <p:cTn id="21" dur="500" fill="hold"/>
                                        <p:tgtEl>
                                          <p:spTgt spid="137"/>
                                        </p:tgtEl>
                                        <p:attrNameLst>
                                          <p:attrName>ppt_x</p:attrName>
                                        </p:attrNameLst>
                                      </p:cBhvr>
                                      <p:tavLst>
                                        <p:tav tm="0">
                                          <p:val>
                                            <p:strVal val="1+#ppt_w/2"/>
                                          </p:val>
                                        </p:tav>
                                        <p:tav tm="100000">
                                          <p:val>
                                            <p:strVal val="#ppt_x"/>
                                          </p:val>
                                        </p:tav>
                                      </p:tavLst>
                                    </p:anim>
                                    <p:anim calcmode="lin" valueType="num">
                                      <p:cBhvr additive="base">
                                        <p:cTn id="22" dur="500" fill="hold"/>
                                        <p:tgtEl>
                                          <p:spTgt spid="13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500" fill="hold"/>
                                        <p:tgtEl>
                                          <p:spTgt spid="131"/>
                                        </p:tgtEl>
                                        <p:attrNameLst>
                                          <p:attrName>ppt_x</p:attrName>
                                        </p:attrNameLst>
                                      </p:cBhvr>
                                      <p:tavLst>
                                        <p:tav tm="0">
                                          <p:val>
                                            <p:strVal val="1+#ppt_w/2"/>
                                          </p:val>
                                        </p:tav>
                                        <p:tav tm="100000">
                                          <p:val>
                                            <p:strVal val="#ppt_x"/>
                                          </p:val>
                                        </p:tav>
                                      </p:tavLst>
                                    </p:anim>
                                    <p:anim calcmode="lin" valueType="num">
                                      <p:cBhvr additive="base">
                                        <p:cTn id="28" dur="500" fill="hold"/>
                                        <p:tgtEl>
                                          <p:spTgt spid="13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1+#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 calcmode="lin" valueType="num">
                                      <p:cBhvr additive="base">
                                        <p:cTn id="35" dur="500" fill="hold"/>
                                        <p:tgtEl>
                                          <p:spTgt spid="147"/>
                                        </p:tgtEl>
                                        <p:attrNameLst>
                                          <p:attrName>ppt_x</p:attrName>
                                        </p:attrNameLst>
                                      </p:cBhvr>
                                      <p:tavLst>
                                        <p:tav tm="0">
                                          <p:val>
                                            <p:strVal val="1+#ppt_w/2"/>
                                          </p:val>
                                        </p:tav>
                                        <p:tav tm="100000">
                                          <p:val>
                                            <p:strVal val="#ppt_x"/>
                                          </p:val>
                                        </p:tav>
                                      </p:tavLst>
                                    </p:anim>
                                    <p:anim calcmode="lin" valueType="num">
                                      <p:cBhvr additive="base">
                                        <p:cTn id="36"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34"/>
                                        </p:tgtEl>
                                        <p:attrNameLst>
                                          <p:attrName>style.visibility</p:attrName>
                                        </p:attrNameLst>
                                      </p:cBhvr>
                                      <p:to>
                                        <p:strVal val="visible"/>
                                      </p:to>
                                    </p:set>
                                    <p:anim calcmode="lin" valueType="num">
                                      <p:cBhvr additive="base">
                                        <p:cTn id="41" dur="500" fill="hold"/>
                                        <p:tgtEl>
                                          <p:spTgt spid="134"/>
                                        </p:tgtEl>
                                        <p:attrNameLst>
                                          <p:attrName>ppt_x</p:attrName>
                                        </p:attrNameLst>
                                      </p:cBhvr>
                                      <p:tavLst>
                                        <p:tav tm="0">
                                          <p:val>
                                            <p:strVal val="1+#ppt_w/2"/>
                                          </p:val>
                                        </p:tav>
                                        <p:tav tm="100000">
                                          <p:val>
                                            <p:strVal val="#ppt_x"/>
                                          </p:val>
                                        </p:tav>
                                      </p:tavLst>
                                    </p:anim>
                                    <p:anim calcmode="lin" valueType="num">
                                      <p:cBhvr additive="base">
                                        <p:cTn id="42" dur="500" fill="hold"/>
                                        <p:tgtEl>
                                          <p:spTgt spid="13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500" fill="hold"/>
                                        <p:tgtEl>
                                          <p:spTgt spid="140"/>
                                        </p:tgtEl>
                                        <p:attrNameLst>
                                          <p:attrName>ppt_x</p:attrName>
                                        </p:attrNameLst>
                                      </p:cBhvr>
                                      <p:tavLst>
                                        <p:tav tm="0">
                                          <p:val>
                                            <p:strVal val="1+#ppt_w/2"/>
                                          </p:val>
                                        </p:tav>
                                        <p:tav tm="100000">
                                          <p:val>
                                            <p:strVal val="#ppt_x"/>
                                          </p:val>
                                        </p:tav>
                                      </p:tavLst>
                                    </p:anim>
                                    <p:anim calcmode="lin" valueType="num">
                                      <p:cBhvr additive="base">
                                        <p:cTn id="46" dur="500" fill="hold"/>
                                        <p:tgtEl>
                                          <p:spTgt spid="14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48"/>
                                        </p:tgtEl>
                                        <p:attrNameLst>
                                          <p:attrName>style.visibility</p:attrName>
                                        </p:attrNameLst>
                                      </p:cBhvr>
                                      <p:to>
                                        <p:strVal val="visible"/>
                                      </p:to>
                                    </p:set>
                                    <p:anim calcmode="lin" valueType="num">
                                      <p:cBhvr additive="base">
                                        <p:cTn id="49" dur="500" fill="hold"/>
                                        <p:tgtEl>
                                          <p:spTgt spid="148"/>
                                        </p:tgtEl>
                                        <p:attrNameLst>
                                          <p:attrName>ppt_x</p:attrName>
                                        </p:attrNameLst>
                                      </p:cBhvr>
                                      <p:tavLst>
                                        <p:tav tm="0">
                                          <p:val>
                                            <p:strVal val="1+#ppt_w/2"/>
                                          </p:val>
                                        </p:tav>
                                        <p:tav tm="100000">
                                          <p:val>
                                            <p:strVal val="#ppt_x"/>
                                          </p:val>
                                        </p:tav>
                                      </p:tavLst>
                                    </p:anim>
                                    <p:anim calcmode="lin" valueType="num">
                                      <p:cBhvr additive="base">
                                        <p:cTn id="50" dur="5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32"/>
                                        </p:tgtEl>
                                        <p:attrNameLst>
                                          <p:attrName>style.visibility</p:attrName>
                                        </p:attrNameLst>
                                      </p:cBhvr>
                                      <p:to>
                                        <p:strVal val="visible"/>
                                      </p:to>
                                    </p:set>
                                    <p:anim calcmode="lin" valueType="num">
                                      <p:cBhvr additive="base">
                                        <p:cTn id="55" dur="500" fill="hold"/>
                                        <p:tgtEl>
                                          <p:spTgt spid="132"/>
                                        </p:tgtEl>
                                        <p:attrNameLst>
                                          <p:attrName>ppt_x</p:attrName>
                                        </p:attrNameLst>
                                      </p:cBhvr>
                                      <p:tavLst>
                                        <p:tav tm="0">
                                          <p:val>
                                            <p:strVal val="1+#ppt_w/2"/>
                                          </p:val>
                                        </p:tav>
                                        <p:tav tm="100000">
                                          <p:val>
                                            <p:strVal val="#ppt_x"/>
                                          </p:val>
                                        </p:tav>
                                      </p:tavLst>
                                    </p:anim>
                                    <p:anim calcmode="lin" valueType="num">
                                      <p:cBhvr additive="base">
                                        <p:cTn id="56" dur="500" fill="hold"/>
                                        <p:tgtEl>
                                          <p:spTgt spid="13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 calcmode="lin" valueType="num">
                                      <p:cBhvr additive="base">
                                        <p:cTn id="59" dur="500" fill="hold"/>
                                        <p:tgtEl>
                                          <p:spTgt spid="141"/>
                                        </p:tgtEl>
                                        <p:attrNameLst>
                                          <p:attrName>ppt_x</p:attrName>
                                        </p:attrNameLst>
                                      </p:cBhvr>
                                      <p:tavLst>
                                        <p:tav tm="0">
                                          <p:val>
                                            <p:strVal val="1+#ppt_w/2"/>
                                          </p:val>
                                        </p:tav>
                                        <p:tav tm="100000">
                                          <p:val>
                                            <p:strVal val="#ppt_x"/>
                                          </p:val>
                                        </p:tav>
                                      </p:tavLst>
                                    </p:anim>
                                    <p:anim calcmode="lin" valueType="num">
                                      <p:cBhvr additive="base">
                                        <p:cTn id="60" dur="500" fill="hold"/>
                                        <p:tgtEl>
                                          <p:spTgt spid="141"/>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49"/>
                                        </p:tgtEl>
                                        <p:attrNameLst>
                                          <p:attrName>style.visibility</p:attrName>
                                        </p:attrNameLst>
                                      </p:cBhvr>
                                      <p:to>
                                        <p:strVal val="visible"/>
                                      </p:to>
                                    </p:set>
                                    <p:anim calcmode="lin" valueType="num">
                                      <p:cBhvr additive="base">
                                        <p:cTn id="63" dur="500" fill="hold"/>
                                        <p:tgtEl>
                                          <p:spTgt spid="149"/>
                                        </p:tgtEl>
                                        <p:attrNameLst>
                                          <p:attrName>ppt_x</p:attrName>
                                        </p:attrNameLst>
                                      </p:cBhvr>
                                      <p:tavLst>
                                        <p:tav tm="0">
                                          <p:val>
                                            <p:strVal val="1+#ppt_w/2"/>
                                          </p:val>
                                        </p:tav>
                                        <p:tav tm="100000">
                                          <p:val>
                                            <p:strVal val="#ppt_x"/>
                                          </p:val>
                                        </p:tav>
                                      </p:tavLst>
                                    </p:anim>
                                    <p:anim calcmode="lin" valueType="num">
                                      <p:cBhvr additive="base">
                                        <p:cTn id="64"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42"/>
                                        </p:tgtEl>
                                        <p:attrNameLst>
                                          <p:attrName>style.visibility</p:attrName>
                                        </p:attrNameLst>
                                      </p:cBhvr>
                                      <p:to>
                                        <p:strVal val="visible"/>
                                      </p:to>
                                    </p:set>
                                    <p:anim calcmode="lin" valueType="num">
                                      <p:cBhvr additive="base">
                                        <p:cTn id="69" dur="500" fill="hold"/>
                                        <p:tgtEl>
                                          <p:spTgt spid="142"/>
                                        </p:tgtEl>
                                        <p:attrNameLst>
                                          <p:attrName>ppt_x</p:attrName>
                                        </p:attrNameLst>
                                      </p:cBhvr>
                                      <p:tavLst>
                                        <p:tav tm="0">
                                          <p:val>
                                            <p:strVal val="1+#ppt_w/2"/>
                                          </p:val>
                                        </p:tav>
                                        <p:tav tm="100000">
                                          <p:val>
                                            <p:strVal val="#ppt_x"/>
                                          </p:val>
                                        </p:tav>
                                      </p:tavLst>
                                    </p:anim>
                                    <p:anim calcmode="lin" valueType="num">
                                      <p:cBhvr additive="base">
                                        <p:cTn id="70" dur="500" fill="hold"/>
                                        <p:tgtEl>
                                          <p:spTgt spid="142"/>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43"/>
                                        </p:tgtEl>
                                        <p:attrNameLst>
                                          <p:attrName>style.visibility</p:attrName>
                                        </p:attrNameLst>
                                      </p:cBhvr>
                                      <p:to>
                                        <p:strVal val="visible"/>
                                      </p:to>
                                    </p:set>
                                    <p:anim calcmode="lin" valueType="num">
                                      <p:cBhvr additive="base">
                                        <p:cTn id="73" dur="500" fill="hold"/>
                                        <p:tgtEl>
                                          <p:spTgt spid="143"/>
                                        </p:tgtEl>
                                        <p:attrNameLst>
                                          <p:attrName>ppt_x</p:attrName>
                                        </p:attrNameLst>
                                      </p:cBhvr>
                                      <p:tavLst>
                                        <p:tav tm="0">
                                          <p:val>
                                            <p:strVal val="1+#ppt_w/2"/>
                                          </p:val>
                                        </p:tav>
                                        <p:tav tm="100000">
                                          <p:val>
                                            <p:strVal val="#ppt_x"/>
                                          </p:val>
                                        </p:tav>
                                      </p:tavLst>
                                    </p:anim>
                                    <p:anim calcmode="lin" valueType="num">
                                      <p:cBhvr additive="base">
                                        <p:cTn id="74" dur="500" fill="hold"/>
                                        <p:tgtEl>
                                          <p:spTgt spid="143"/>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 calcmode="lin" valueType="num">
                                      <p:cBhvr additive="base">
                                        <p:cTn id="77" dur="500" fill="hold"/>
                                        <p:tgtEl>
                                          <p:spTgt spid="150"/>
                                        </p:tgtEl>
                                        <p:attrNameLst>
                                          <p:attrName>ppt_x</p:attrName>
                                        </p:attrNameLst>
                                      </p:cBhvr>
                                      <p:tavLst>
                                        <p:tav tm="0">
                                          <p:val>
                                            <p:strVal val="1+#ppt_w/2"/>
                                          </p:val>
                                        </p:tav>
                                        <p:tav tm="100000">
                                          <p:val>
                                            <p:strVal val="#ppt_x"/>
                                          </p:val>
                                        </p:tav>
                                      </p:tavLst>
                                    </p:anim>
                                    <p:anim calcmode="lin" valueType="num">
                                      <p:cBhvr additive="base">
                                        <p:cTn id="7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500" fill="hold"/>
                                        <p:tgtEl>
                                          <p:spTgt spid="135"/>
                                        </p:tgtEl>
                                        <p:attrNameLst>
                                          <p:attrName>ppt_x</p:attrName>
                                        </p:attrNameLst>
                                      </p:cBhvr>
                                      <p:tavLst>
                                        <p:tav tm="0">
                                          <p:val>
                                            <p:strVal val="1+#ppt_w/2"/>
                                          </p:val>
                                        </p:tav>
                                        <p:tav tm="100000">
                                          <p:val>
                                            <p:strVal val="#ppt_x"/>
                                          </p:val>
                                        </p:tav>
                                      </p:tavLst>
                                    </p:anim>
                                    <p:anim calcmode="lin" valueType="num">
                                      <p:cBhvr additive="base">
                                        <p:cTn id="84" dur="500" fill="hold"/>
                                        <p:tgtEl>
                                          <p:spTgt spid="13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145"/>
                                        </p:tgtEl>
                                        <p:attrNameLst>
                                          <p:attrName>style.visibility</p:attrName>
                                        </p:attrNameLst>
                                      </p:cBhvr>
                                      <p:to>
                                        <p:strVal val="visible"/>
                                      </p:to>
                                    </p:set>
                                    <p:anim calcmode="lin" valueType="num">
                                      <p:cBhvr additive="base">
                                        <p:cTn id="87" dur="500" fill="hold"/>
                                        <p:tgtEl>
                                          <p:spTgt spid="145"/>
                                        </p:tgtEl>
                                        <p:attrNameLst>
                                          <p:attrName>ppt_x</p:attrName>
                                        </p:attrNameLst>
                                      </p:cBhvr>
                                      <p:tavLst>
                                        <p:tav tm="0">
                                          <p:val>
                                            <p:strVal val="1+#ppt_w/2"/>
                                          </p:val>
                                        </p:tav>
                                        <p:tav tm="100000">
                                          <p:val>
                                            <p:strVal val="#ppt_x"/>
                                          </p:val>
                                        </p:tav>
                                      </p:tavLst>
                                    </p:anim>
                                    <p:anim calcmode="lin" valueType="num">
                                      <p:cBhvr additive="base">
                                        <p:cTn id="88" dur="500" fill="hold"/>
                                        <p:tgtEl>
                                          <p:spTgt spid="14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151"/>
                                        </p:tgtEl>
                                        <p:attrNameLst>
                                          <p:attrName>style.visibility</p:attrName>
                                        </p:attrNameLst>
                                      </p:cBhvr>
                                      <p:to>
                                        <p:strVal val="visible"/>
                                      </p:to>
                                    </p:set>
                                    <p:anim calcmode="lin" valueType="num">
                                      <p:cBhvr additive="base">
                                        <p:cTn id="91" dur="500" fill="hold"/>
                                        <p:tgtEl>
                                          <p:spTgt spid="151"/>
                                        </p:tgtEl>
                                        <p:attrNameLst>
                                          <p:attrName>ppt_x</p:attrName>
                                        </p:attrNameLst>
                                      </p:cBhvr>
                                      <p:tavLst>
                                        <p:tav tm="0">
                                          <p:val>
                                            <p:strVal val="1+#ppt_w/2"/>
                                          </p:val>
                                        </p:tav>
                                        <p:tav tm="100000">
                                          <p:val>
                                            <p:strVal val="#ppt_x"/>
                                          </p:val>
                                        </p:tav>
                                      </p:tavLst>
                                    </p:anim>
                                    <p:anim calcmode="lin" valueType="num">
                                      <p:cBhvr additive="base">
                                        <p:cTn id="92" dur="5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44"/>
                                        </p:tgtEl>
                                        <p:attrNameLst>
                                          <p:attrName>style.visibility</p:attrName>
                                        </p:attrNameLst>
                                      </p:cBhvr>
                                      <p:to>
                                        <p:strVal val="visible"/>
                                      </p:to>
                                    </p:set>
                                    <p:anim calcmode="lin" valueType="num">
                                      <p:cBhvr additive="base">
                                        <p:cTn id="97" dur="500" fill="hold"/>
                                        <p:tgtEl>
                                          <p:spTgt spid="144"/>
                                        </p:tgtEl>
                                        <p:attrNameLst>
                                          <p:attrName>ppt_x</p:attrName>
                                        </p:attrNameLst>
                                      </p:cBhvr>
                                      <p:tavLst>
                                        <p:tav tm="0">
                                          <p:val>
                                            <p:strVal val="1+#ppt_w/2"/>
                                          </p:val>
                                        </p:tav>
                                        <p:tav tm="100000">
                                          <p:val>
                                            <p:strVal val="#ppt_x"/>
                                          </p:val>
                                        </p:tav>
                                      </p:tavLst>
                                    </p:anim>
                                    <p:anim calcmode="lin" valueType="num">
                                      <p:cBhvr additive="base">
                                        <p:cTn id="98" dur="500" fill="hold"/>
                                        <p:tgtEl>
                                          <p:spTgt spid="144"/>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 calcmode="lin" valueType="num">
                                      <p:cBhvr additive="base">
                                        <p:cTn id="101" dur="500" fill="hold"/>
                                        <p:tgtEl>
                                          <p:spTgt spid="146"/>
                                        </p:tgtEl>
                                        <p:attrNameLst>
                                          <p:attrName>ppt_x</p:attrName>
                                        </p:attrNameLst>
                                      </p:cBhvr>
                                      <p:tavLst>
                                        <p:tav tm="0">
                                          <p:val>
                                            <p:strVal val="1+#ppt_w/2"/>
                                          </p:val>
                                        </p:tav>
                                        <p:tav tm="100000">
                                          <p:val>
                                            <p:strVal val="#ppt_x"/>
                                          </p:val>
                                        </p:tav>
                                      </p:tavLst>
                                    </p:anim>
                                    <p:anim calcmode="lin" valueType="num">
                                      <p:cBhvr additive="base">
                                        <p:cTn id="102" dur="500" fill="hold"/>
                                        <p:tgtEl>
                                          <p:spTgt spid="146"/>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152"/>
                                        </p:tgtEl>
                                        <p:attrNameLst>
                                          <p:attrName>style.visibility</p:attrName>
                                        </p:attrNameLst>
                                      </p:cBhvr>
                                      <p:to>
                                        <p:strVal val="visible"/>
                                      </p:to>
                                    </p:set>
                                    <p:anim calcmode="lin" valueType="num">
                                      <p:cBhvr additive="base">
                                        <p:cTn id="105" dur="500" fill="hold"/>
                                        <p:tgtEl>
                                          <p:spTgt spid="152"/>
                                        </p:tgtEl>
                                        <p:attrNameLst>
                                          <p:attrName>ppt_x</p:attrName>
                                        </p:attrNameLst>
                                      </p:cBhvr>
                                      <p:tavLst>
                                        <p:tav tm="0">
                                          <p:val>
                                            <p:strVal val="1+#ppt_w/2"/>
                                          </p:val>
                                        </p:tav>
                                        <p:tav tm="100000">
                                          <p:val>
                                            <p:strVal val="#ppt_x"/>
                                          </p:val>
                                        </p:tav>
                                      </p:tavLst>
                                    </p:anim>
                                    <p:anim calcmode="lin" valueType="num">
                                      <p:cBhvr additive="base">
                                        <p:cTn id="106" dur="5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30" grpId="0" animBg="1"/>
      <p:bldP spid="131" grpId="0" animBg="1"/>
      <p:bldP spid="132" grpId="0" animBg="1"/>
      <p:bldP spid="133" grpId="0" animBg="1"/>
      <p:bldP spid="134" grpId="0" animBg="1"/>
      <p:bldP spid="135" grpId="0" animBg="1"/>
      <p:bldP spid="137" grpId="0" animBg="1"/>
      <p:bldP spid="138"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797918" y="-12226"/>
            <a:ext cx="7554511" cy="400110"/>
          </a:xfrm>
          <a:prstGeom prst="rect">
            <a:avLst/>
          </a:prstGeom>
          <a:noFill/>
        </p:spPr>
        <p:txBody>
          <a:bodyPr wrap="square" rtlCol="0">
            <a:spAutoFit/>
          </a:bodyPr>
          <a:lstStyle/>
          <a:p>
            <a:pPr algn="ctr"/>
            <a:r>
              <a:rPr lang="it-IT" sz="2000" b="1" dirty="0" smtClean="0">
                <a:solidFill>
                  <a:schemeClr val="bg1"/>
                </a:solidFill>
              </a:rPr>
              <a:t>Salute: la speranza di vita</a:t>
            </a:r>
            <a:endParaRPr lang="it-IT" sz="2000" b="1" dirty="0">
              <a:solidFill>
                <a:schemeClr val="bg1"/>
              </a:solidFill>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9" t="34955" r="38134" b="2448"/>
          <a:stretch/>
        </p:blipFill>
        <p:spPr bwMode="auto">
          <a:xfrm>
            <a:off x="797918" y="551090"/>
            <a:ext cx="5254172" cy="333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502" t="35226" r="2455" b="2722"/>
          <a:stretch/>
        </p:blipFill>
        <p:spPr bwMode="auto">
          <a:xfrm>
            <a:off x="6033167" y="3495675"/>
            <a:ext cx="2319262" cy="254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0"/>
          <p:cNvSpPr txBox="1"/>
          <p:nvPr/>
        </p:nvSpPr>
        <p:spPr>
          <a:xfrm>
            <a:off x="841461" y="4020460"/>
            <a:ext cx="5191706" cy="2308324"/>
          </a:xfrm>
          <a:prstGeom prst="rect">
            <a:avLst/>
          </a:prstGeom>
          <a:noFill/>
          <a:ln>
            <a:solidFill>
              <a:schemeClr val="bg1"/>
            </a:solidFill>
          </a:ln>
        </p:spPr>
        <p:txBody>
          <a:bodyPr wrap="square" rtlCol="0">
            <a:spAutoFit/>
          </a:bodyPr>
          <a:lstStyle/>
          <a:p>
            <a:pPr marL="285750" indent="-285750">
              <a:buFont typeface="Wingdings" panose="05000000000000000000" pitchFamily="2" charset="2"/>
              <a:buChar char="v"/>
            </a:pPr>
            <a:r>
              <a:rPr lang="it-IT" b="1" dirty="0" smtClean="0">
                <a:solidFill>
                  <a:schemeClr val="tx2"/>
                </a:solidFill>
              </a:rPr>
              <a:t>In un secolo la speranza di vita è raddoppiata</a:t>
            </a:r>
          </a:p>
          <a:p>
            <a:pPr marL="285750" indent="-285750">
              <a:buFont typeface="Wingdings" panose="05000000000000000000" pitchFamily="2" charset="2"/>
              <a:buChar char="v"/>
            </a:pPr>
            <a:endParaRPr lang="it-IT" b="1" dirty="0">
              <a:solidFill>
                <a:schemeClr val="tx2"/>
              </a:solidFill>
            </a:endParaRPr>
          </a:p>
          <a:p>
            <a:pPr marL="285750" indent="-285750">
              <a:buFont typeface="Wingdings" panose="05000000000000000000" pitchFamily="2" charset="2"/>
              <a:buChar char="v"/>
            </a:pPr>
            <a:r>
              <a:rPr lang="it-IT" b="1" dirty="0">
                <a:solidFill>
                  <a:schemeClr val="tx2"/>
                </a:solidFill>
              </a:rPr>
              <a:t>È più alta per le </a:t>
            </a:r>
            <a:r>
              <a:rPr lang="it-IT" b="1" dirty="0" smtClean="0">
                <a:solidFill>
                  <a:schemeClr val="tx2"/>
                </a:solidFill>
              </a:rPr>
              <a:t>donne</a:t>
            </a:r>
          </a:p>
          <a:p>
            <a:pPr marL="285750" indent="-285750">
              <a:buFont typeface="Wingdings" panose="05000000000000000000" pitchFamily="2" charset="2"/>
              <a:buChar char="v"/>
            </a:pPr>
            <a:endParaRPr lang="it-IT" b="1" dirty="0">
              <a:solidFill>
                <a:schemeClr val="tx2"/>
              </a:solidFill>
            </a:endParaRPr>
          </a:p>
          <a:p>
            <a:pPr marL="285750" indent="-285750">
              <a:buFont typeface="Wingdings" panose="05000000000000000000" pitchFamily="2" charset="2"/>
              <a:buChar char="v"/>
            </a:pPr>
            <a:r>
              <a:rPr lang="it-IT" b="1" dirty="0" smtClean="0">
                <a:solidFill>
                  <a:schemeClr val="tx2"/>
                </a:solidFill>
              </a:rPr>
              <a:t>È tra le più alte d'Europa</a:t>
            </a:r>
          </a:p>
          <a:p>
            <a:pPr marL="285750" indent="-285750">
              <a:buFont typeface="Wingdings" panose="05000000000000000000" pitchFamily="2" charset="2"/>
              <a:buChar char="v"/>
            </a:pPr>
            <a:endParaRPr lang="it-IT" b="1" dirty="0">
              <a:solidFill>
                <a:schemeClr val="tx2"/>
              </a:solidFill>
            </a:endParaRPr>
          </a:p>
          <a:p>
            <a:pPr marL="285750" indent="-285750">
              <a:buFont typeface="Wingdings" panose="05000000000000000000" pitchFamily="2" charset="2"/>
              <a:buChar char="v"/>
            </a:pPr>
            <a:endParaRPr lang="it-IT" b="1" dirty="0">
              <a:solidFill>
                <a:schemeClr val="tx2"/>
              </a:solidFill>
            </a:endParaRPr>
          </a:p>
        </p:txBody>
      </p:sp>
    </p:spTree>
    <p:extLst>
      <p:ext uri="{BB962C8B-B14F-4D97-AF65-F5344CB8AC3E}">
        <p14:creationId xmlns:p14="http://schemas.microsoft.com/office/powerpoint/2010/main" val="114336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4373" y="1422"/>
            <a:ext cx="7570761" cy="400110"/>
          </a:xfrm>
          <a:prstGeom prst="rect">
            <a:avLst/>
          </a:prstGeom>
          <a:noFill/>
        </p:spPr>
        <p:txBody>
          <a:bodyPr wrap="square" rtlCol="0">
            <a:spAutoFit/>
          </a:bodyPr>
          <a:lstStyle/>
          <a:p>
            <a:pPr algn="ctr"/>
            <a:r>
              <a:rPr lang="it-IT" sz="2000" b="1" dirty="0" smtClean="0">
                <a:solidFill>
                  <a:schemeClr val="bg1"/>
                </a:solidFill>
              </a:rPr>
              <a:t>Salute: la sopravvivenza</a:t>
            </a:r>
            <a:endParaRPr lang="it-IT" sz="2000" b="1" dirty="0">
              <a:solidFill>
                <a:schemeClr val="bg1"/>
              </a:solidFill>
            </a:endParaRPr>
          </a:p>
        </p:txBody>
      </p:sp>
      <p:sp>
        <p:nvSpPr>
          <p:cNvPr id="16" name="CasellaDiTesto 15"/>
          <p:cNvSpPr txBox="1"/>
          <p:nvPr/>
        </p:nvSpPr>
        <p:spPr>
          <a:xfrm>
            <a:off x="754373" y="6183091"/>
            <a:ext cx="5735866" cy="400110"/>
          </a:xfrm>
          <a:prstGeom prst="rect">
            <a:avLst/>
          </a:prstGeom>
          <a:noFill/>
        </p:spPr>
        <p:txBody>
          <a:bodyPr wrap="none" rtlCol="0">
            <a:spAutoFit/>
          </a:bodyPr>
          <a:lstStyle/>
          <a:p>
            <a:r>
              <a:rPr lang="it-IT" sz="1000" b="1" dirty="0" smtClean="0"/>
              <a:t>Le serie disponibili, non rappresentate per non appesantire il grafico, riguardano i periodi: </a:t>
            </a:r>
          </a:p>
          <a:p>
            <a:r>
              <a:rPr lang="it-IT" sz="1000" b="1" dirty="0" smtClean="0"/>
              <a:t>1899-1902; 1921-21; 1930-32; 1950-52; 1960-62; 1970-72; 1981; 1991; 2001; 2007</a:t>
            </a:r>
            <a:endParaRPr lang="it-IT" sz="1000" b="1" dirty="0"/>
          </a:p>
        </p:txBody>
      </p:sp>
      <p:sp>
        <p:nvSpPr>
          <p:cNvPr id="17" name="CasellaDiTesto 16"/>
          <p:cNvSpPr txBox="1"/>
          <p:nvPr/>
        </p:nvSpPr>
        <p:spPr>
          <a:xfrm>
            <a:off x="95478" y="5603730"/>
            <a:ext cx="4204989" cy="415498"/>
          </a:xfrm>
          <a:prstGeom prst="rect">
            <a:avLst/>
          </a:prstGeom>
          <a:noFill/>
        </p:spPr>
        <p:txBody>
          <a:bodyPr wrap="square" rtlCol="0">
            <a:spAutoFit/>
          </a:bodyPr>
          <a:lstStyle/>
          <a:p>
            <a:r>
              <a:rPr lang="it-IT" sz="1050" b="1" dirty="0">
                <a:solidFill>
                  <a:schemeClr val="bg1"/>
                </a:solidFill>
              </a:rPr>
              <a:t>Fonte: Ministero di agricoltura, industria e commercio (fino  </a:t>
            </a:r>
            <a:r>
              <a:rPr lang="it-IT" sz="1050" b="1" dirty="0" smtClean="0">
                <a:solidFill>
                  <a:schemeClr val="bg1"/>
                </a:solidFill>
              </a:rPr>
              <a:t>al </a:t>
            </a:r>
            <a:r>
              <a:rPr lang="it-IT" sz="1050" b="1" dirty="0">
                <a:solidFill>
                  <a:schemeClr val="bg1"/>
                </a:solidFill>
              </a:rPr>
              <a:t>1922); Istat, Tavole di mortalità (dal 1930)</a:t>
            </a:r>
          </a:p>
        </p:txBody>
      </p:sp>
      <p:sp>
        <p:nvSpPr>
          <p:cNvPr id="19" name="CasellaDiTesto 18"/>
          <p:cNvSpPr txBox="1"/>
          <p:nvPr/>
        </p:nvSpPr>
        <p:spPr>
          <a:xfrm>
            <a:off x="5007430" y="682187"/>
            <a:ext cx="3788228" cy="4770537"/>
          </a:xfrm>
          <a:prstGeom prst="rect">
            <a:avLst/>
          </a:prstGeom>
          <a:noFill/>
        </p:spPr>
        <p:txBody>
          <a:bodyPr wrap="square" rtlCol="0">
            <a:spAutoFit/>
          </a:bodyPr>
          <a:lstStyle/>
          <a:p>
            <a:pPr marL="342900" indent="-342900" algn="just">
              <a:buFont typeface="Wingdings" panose="05000000000000000000" pitchFamily="2" charset="2"/>
              <a:buChar char="v"/>
            </a:pPr>
            <a:endParaRPr lang="it-IT" sz="2000" b="1" dirty="0" smtClean="0">
              <a:solidFill>
                <a:schemeClr val="tx2"/>
              </a:solidFill>
            </a:endParaRPr>
          </a:p>
          <a:p>
            <a:pPr marL="342900" indent="-342900" algn="just">
              <a:buFont typeface="Wingdings" panose="05000000000000000000" pitchFamily="2" charset="2"/>
              <a:buChar char="v"/>
            </a:pPr>
            <a:r>
              <a:rPr lang="it-IT" sz="2000" b="1" dirty="0">
                <a:solidFill>
                  <a:schemeClr val="tx2"/>
                </a:solidFill>
              </a:rPr>
              <a:t> forte </a:t>
            </a:r>
            <a:r>
              <a:rPr lang="it-IT" sz="2000" b="1" dirty="0" smtClean="0">
                <a:solidFill>
                  <a:schemeClr val="tx2"/>
                </a:solidFill>
              </a:rPr>
              <a:t>aumento della sopravvivenza al </a:t>
            </a:r>
            <a:r>
              <a:rPr lang="it-IT" sz="2000" b="1" dirty="0">
                <a:solidFill>
                  <a:schemeClr val="tx2"/>
                </a:solidFill>
              </a:rPr>
              <a:t>primo anno di </a:t>
            </a:r>
            <a:r>
              <a:rPr lang="it-IT" sz="2000" b="1" dirty="0" smtClean="0">
                <a:solidFill>
                  <a:schemeClr val="tx2"/>
                </a:solidFill>
              </a:rPr>
              <a:t>vita</a:t>
            </a:r>
          </a:p>
          <a:p>
            <a:pPr marL="342900" indent="-342900" algn="just">
              <a:buFont typeface="Wingdings" panose="05000000000000000000" pitchFamily="2" charset="2"/>
              <a:buChar char="v"/>
            </a:pPr>
            <a:endParaRPr lang="it-IT" sz="2000" b="1" dirty="0" smtClean="0">
              <a:solidFill>
                <a:schemeClr val="tx2"/>
              </a:solidFill>
            </a:endParaRPr>
          </a:p>
          <a:p>
            <a:pPr marL="342900" indent="-342900" algn="just">
              <a:buFont typeface="Wingdings" panose="05000000000000000000" pitchFamily="2" charset="2"/>
              <a:buChar char="v"/>
            </a:pPr>
            <a:r>
              <a:rPr lang="it-IT" sz="2000" b="1" dirty="0" smtClean="0">
                <a:solidFill>
                  <a:schemeClr val="tx2"/>
                </a:solidFill>
              </a:rPr>
              <a:t>appiattimento nelle età centrali (3 anni – 40 anni)</a:t>
            </a:r>
          </a:p>
          <a:p>
            <a:pPr marL="342900" indent="-342900" algn="just">
              <a:buFont typeface="Wingdings" panose="05000000000000000000" pitchFamily="2" charset="2"/>
              <a:buChar char="v"/>
            </a:pPr>
            <a:endParaRPr lang="it-IT" sz="2000" b="1" dirty="0">
              <a:solidFill>
                <a:schemeClr val="tx2"/>
              </a:solidFill>
            </a:endParaRPr>
          </a:p>
          <a:p>
            <a:pPr marL="342900" indent="-342900" algn="just">
              <a:buFont typeface="Wingdings" panose="05000000000000000000" pitchFamily="2" charset="2"/>
              <a:buChar char="v"/>
            </a:pPr>
            <a:r>
              <a:rPr lang="it-IT" sz="2000" b="1" dirty="0">
                <a:solidFill>
                  <a:schemeClr val="tx2"/>
                </a:solidFill>
              </a:rPr>
              <a:t>c</a:t>
            </a:r>
            <a:r>
              <a:rPr lang="it-IT" sz="2000" b="1" dirty="0" smtClean="0">
                <a:solidFill>
                  <a:schemeClr val="tx2"/>
                </a:solidFill>
              </a:rPr>
              <a:t>onseguente accumulo di mortalità nelle classi di età finali </a:t>
            </a:r>
            <a:r>
              <a:rPr lang="it-IT" sz="2000" dirty="0" smtClean="0">
                <a:solidFill>
                  <a:schemeClr val="tx2"/>
                </a:solidFill>
              </a:rPr>
              <a:t>sebbene con </a:t>
            </a:r>
            <a:r>
              <a:rPr lang="it-IT" sz="2000" dirty="0">
                <a:solidFill>
                  <a:schemeClr val="tx2"/>
                </a:solidFill>
              </a:rPr>
              <a:t>un`incidenza maggiore per i maschi rispetto alle femmine (circa </a:t>
            </a:r>
            <a:r>
              <a:rPr lang="it-IT" sz="2000" dirty="0" smtClean="0">
                <a:solidFill>
                  <a:schemeClr val="tx2"/>
                </a:solidFill>
              </a:rPr>
              <a:t>200 ‰ vs 150</a:t>
            </a:r>
            <a:r>
              <a:rPr lang="it-IT" sz="2000" dirty="0">
                <a:solidFill>
                  <a:schemeClr val="tx2"/>
                </a:solidFill>
              </a:rPr>
              <a:t> ‰</a:t>
            </a:r>
            <a:r>
              <a:rPr lang="it-IT" sz="2000" dirty="0" smtClean="0">
                <a:solidFill>
                  <a:schemeClr val="tx2"/>
                </a:solidFill>
              </a:rPr>
              <a:t>)</a:t>
            </a:r>
          </a:p>
          <a:p>
            <a:pPr marL="342900" indent="-342900" algn="just">
              <a:buFont typeface="Wingdings" panose="05000000000000000000" pitchFamily="2" charset="2"/>
              <a:buChar char="v"/>
            </a:pPr>
            <a:endParaRPr lang="it-IT" sz="2400" b="1" dirty="0">
              <a:solidFill>
                <a:schemeClr val="tx2"/>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36" y="462034"/>
            <a:ext cx="4583435" cy="275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36" y="3208091"/>
            <a:ext cx="4583435" cy="275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05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16027</TotalTime>
  <Words>6435</Words>
  <Application>Microsoft Office PowerPoint</Application>
  <PresentationFormat>Presentazione su schermo (4:3)</PresentationFormat>
  <Paragraphs>649</Paragraphs>
  <Slides>44</Slides>
  <Notes>15</Notes>
  <HiddenSlides>14</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luca</cp:lastModifiedBy>
  <cp:revision>679</cp:revision>
  <cp:lastPrinted>2015-07-06T12:48:26Z</cp:lastPrinted>
  <dcterms:created xsi:type="dcterms:W3CDTF">2012-12-11T11:00:35Z</dcterms:created>
  <dcterms:modified xsi:type="dcterms:W3CDTF">2016-11-28T16:48:28Z</dcterms:modified>
</cp:coreProperties>
</file>