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84" r:id="rId2"/>
    <p:sldId id="486" r:id="rId3"/>
    <p:sldId id="487" r:id="rId4"/>
    <p:sldId id="489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6" r:id="rId29"/>
    <p:sldId id="517" r:id="rId30"/>
    <p:sldId id="518" r:id="rId31"/>
    <p:sldId id="519" r:id="rId32"/>
    <p:sldId id="520" r:id="rId33"/>
  </p:sldIdLst>
  <p:sldSz cx="9144000" cy="6858000" type="screen4x3"/>
  <p:notesSz cx="6810375" cy="99425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3950" autoAdjust="0"/>
  </p:normalViewPr>
  <p:slideViewPr>
    <p:cSldViewPr snapToGrid="0" snapToObjects="1" showGuides="1">
      <p:cViewPr>
        <p:scale>
          <a:sx n="66" d="100"/>
          <a:sy n="66" d="100"/>
        </p:scale>
        <p:origin x="-1422" y="-90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19B21-3554-4A1E-AE12-92C3C239F6EB}" type="doc">
      <dgm:prSet loTypeId="urn:microsoft.com/office/officeart/2005/8/layout/matrix3" loCatId="matrix" qsTypeId="urn:microsoft.com/office/officeart/2005/8/quickstyle/simple1" qsCatId="simple" csTypeId="urn:microsoft.com/office/officeart/2005/8/colors/colorful1#32" csCatId="colorful" phldr="1"/>
      <dgm:spPr/>
      <dgm:t>
        <a:bodyPr/>
        <a:lstStyle/>
        <a:p>
          <a:endParaRPr lang="pt-BR"/>
        </a:p>
      </dgm:t>
    </dgm:pt>
    <dgm:pt modelId="{904371DF-E0C9-4DE4-AE5B-B9FAB5710799}">
      <dgm:prSet phldrT="[Text]" custT="1"/>
      <dgm:spPr/>
      <dgm:t>
        <a:bodyPr/>
        <a:lstStyle/>
        <a:p>
          <a:r>
            <a:rPr lang="pt-BR" sz="1400" dirty="0" smtClean="0"/>
            <a:t>Individui e famiglie</a:t>
          </a:r>
          <a:endParaRPr lang="pt-BR" sz="1400" dirty="0"/>
        </a:p>
      </dgm:t>
    </dgm:pt>
    <dgm:pt modelId="{BF55CFCB-F2B2-4EEC-9629-E74170CB08C2}" type="parTrans" cxnId="{E085746E-BFC5-4079-8838-BE7957E76399}">
      <dgm:prSet/>
      <dgm:spPr/>
      <dgm:t>
        <a:bodyPr/>
        <a:lstStyle/>
        <a:p>
          <a:endParaRPr lang="pt-BR"/>
        </a:p>
      </dgm:t>
    </dgm:pt>
    <dgm:pt modelId="{01C3D9C7-37E8-4EA9-9426-BE3ADB6393BF}" type="sibTrans" cxnId="{E085746E-BFC5-4079-8838-BE7957E76399}">
      <dgm:prSet/>
      <dgm:spPr/>
      <dgm:t>
        <a:bodyPr/>
        <a:lstStyle/>
        <a:p>
          <a:endParaRPr lang="pt-BR"/>
        </a:p>
      </dgm:t>
    </dgm:pt>
    <dgm:pt modelId="{45AF73BF-8D29-461A-9FE1-DBF79D935EC1}">
      <dgm:prSet phldrT="[Text]" custT="1"/>
      <dgm:spPr/>
      <dgm:t>
        <a:bodyPr/>
        <a:lstStyle/>
        <a:p>
          <a:r>
            <a:rPr lang="pt-BR" sz="1800" dirty="0" smtClean="0"/>
            <a:t>Attività</a:t>
          </a:r>
          <a:endParaRPr lang="pt-BR" sz="1800" dirty="0"/>
        </a:p>
      </dgm:t>
    </dgm:pt>
    <dgm:pt modelId="{A09EE077-ED49-4CEF-833F-A57EA75792E7}" type="parTrans" cxnId="{1B807427-95ED-4270-8039-5E5EE70F368D}">
      <dgm:prSet/>
      <dgm:spPr/>
      <dgm:t>
        <a:bodyPr/>
        <a:lstStyle/>
        <a:p>
          <a:endParaRPr lang="pt-BR"/>
        </a:p>
      </dgm:t>
    </dgm:pt>
    <dgm:pt modelId="{70A11E72-5FA6-4AAC-9551-52BC06163DC6}" type="sibTrans" cxnId="{1B807427-95ED-4270-8039-5E5EE70F368D}">
      <dgm:prSet/>
      <dgm:spPr/>
      <dgm:t>
        <a:bodyPr/>
        <a:lstStyle/>
        <a:p>
          <a:endParaRPr lang="pt-BR"/>
        </a:p>
      </dgm:t>
    </dgm:pt>
    <dgm:pt modelId="{0E227A62-6896-4F57-9921-72640F3A7F3F}">
      <dgm:prSet phldrT="[Text]" custT="1"/>
      <dgm:spPr/>
      <dgm:t>
        <a:bodyPr/>
        <a:lstStyle/>
        <a:p>
          <a:r>
            <a:rPr lang="pt-BR" sz="1600" dirty="0" smtClean="0"/>
            <a:t>Territorio</a:t>
          </a:r>
          <a:endParaRPr lang="pt-BR" sz="1600" dirty="0"/>
        </a:p>
      </dgm:t>
    </dgm:pt>
    <dgm:pt modelId="{9CE1362C-72DC-4203-B90E-C0759DFC5EB2}" type="parTrans" cxnId="{D45DA393-4A2A-494B-A75A-07B28471DB2E}">
      <dgm:prSet/>
      <dgm:spPr/>
      <dgm:t>
        <a:bodyPr/>
        <a:lstStyle/>
        <a:p>
          <a:endParaRPr lang="pt-BR"/>
        </a:p>
      </dgm:t>
    </dgm:pt>
    <dgm:pt modelId="{1792DFB2-6FF4-4EE7-8668-B1BCBDF83498}" type="sibTrans" cxnId="{D45DA393-4A2A-494B-A75A-07B28471DB2E}">
      <dgm:prSet/>
      <dgm:spPr/>
      <dgm:t>
        <a:bodyPr/>
        <a:lstStyle/>
        <a:p>
          <a:endParaRPr lang="pt-BR"/>
        </a:p>
      </dgm:t>
    </dgm:pt>
    <dgm:pt modelId="{824BC202-80FD-44B7-B297-61FFA1E8B0BB}">
      <dgm:prSet phldrT="[Text]" custT="1"/>
      <dgm:spPr/>
      <dgm:t>
        <a:bodyPr/>
        <a:lstStyle/>
        <a:p>
          <a:r>
            <a:rPr lang="pt-BR" sz="1600" dirty="0" smtClean="0"/>
            <a:t>Imprese</a:t>
          </a:r>
          <a:endParaRPr lang="pt-BR" sz="1600" dirty="0"/>
        </a:p>
      </dgm:t>
    </dgm:pt>
    <dgm:pt modelId="{0E8C7B5D-E899-4031-B3A2-F368393A4F52}" type="parTrans" cxnId="{9029C5DA-AE84-4DE1-90F7-40930A50D2AA}">
      <dgm:prSet/>
      <dgm:spPr/>
      <dgm:t>
        <a:bodyPr/>
        <a:lstStyle/>
        <a:p>
          <a:endParaRPr lang="pt-BR"/>
        </a:p>
      </dgm:t>
    </dgm:pt>
    <dgm:pt modelId="{6823BD40-C21C-41CE-8656-9F9F561B06B8}" type="sibTrans" cxnId="{9029C5DA-AE84-4DE1-90F7-40930A50D2AA}">
      <dgm:prSet/>
      <dgm:spPr/>
      <dgm:t>
        <a:bodyPr/>
        <a:lstStyle/>
        <a:p>
          <a:endParaRPr lang="pt-BR"/>
        </a:p>
      </dgm:t>
    </dgm:pt>
    <dgm:pt modelId="{03C62DF7-89B4-4FAE-B494-157C804A7C27}" type="pres">
      <dgm:prSet presAssocID="{ED619B21-3554-4A1E-AE12-92C3C239F6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0F29F4-F5F7-4EC7-B84E-A225C8DD1FAD}" type="pres">
      <dgm:prSet presAssocID="{ED619B21-3554-4A1E-AE12-92C3C239F6EB}" presName="diamond" presStyleLbl="bgShp" presStyleIdx="0" presStyleCnt="1"/>
      <dgm:spPr/>
    </dgm:pt>
    <dgm:pt modelId="{375D6995-0130-4C3B-B5FD-C4899056E81C}" type="pres">
      <dgm:prSet presAssocID="{ED619B21-3554-4A1E-AE12-92C3C239F6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91ACE3-255A-409A-9C43-76705D23267A}" type="pres">
      <dgm:prSet presAssocID="{ED619B21-3554-4A1E-AE12-92C3C239F6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A3402-2927-4B6D-BE19-2B92FCE414B3}" type="pres">
      <dgm:prSet presAssocID="{ED619B21-3554-4A1E-AE12-92C3C239F6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3BC9E-B5D2-46B2-8008-0E61C9997E72}" type="pres">
      <dgm:prSet presAssocID="{ED619B21-3554-4A1E-AE12-92C3C239F6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C5F872-2AAE-41CD-956A-266FCEA9CBBD}" type="presOf" srcId="{0E227A62-6896-4F57-9921-72640F3A7F3F}" destId="{212A3402-2927-4B6D-BE19-2B92FCE414B3}" srcOrd="0" destOrd="0" presId="urn:microsoft.com/office/officeart/2005/8/layout/matrix3"/>
    <dgm:cxn modelId="{9029C5DA-AE84-4DE1-90F7-40930A50D2AA}" srcId="{ED619B21-3554-4A1E-AE12-92C3C239F6EB}" destId="{824BC202-80FD-44B7-B297-61FFA1E8B0BB}" srcOrd="3" destOrd="0" parTransId="{0E8C7B5D-E899-4031-B3A2-F368393A4F52}" sibTransId="{6823BD40-C21C-41CE-8656-9F9F561B06B8}"/>
    <dgm:cxn modelId="{1B807427-95ED-4270-8039-5E5EE70F368D}" srcId="{ED619B21-3554-4A1E-AE12-92C3C239F6EB}" destId="{45AF73BF-8D29-461A-9FE1-DBF79D935EC1}" srcOrd="1" destOrd="0" parTransId="{A09EE077-ED49-4CEF-833F-A57EA75792E7}" sibTransId="{70A11E72-5FA6-4AAC-9551-52BC06163DC6}"/>
    <dgm:cxn modelId="{D45DA393-4A2A-494B-A75A-07B28471DB2E}" srcId="{ED619B21-3554-4A1E-AE12-92C3C239F6EB}" destId="{0E227A62-6896-4F57-9921-72640F3A7F3F}" srcOrd="2" destOrd="0" parTransId="{9CE1362C-72DC-4203-B90E-C0759DFC5EB2}" sibTransId="{1792DFB2-6FF4-4EE7-8668-B1BCBDF83498}"/>
    <dgm:cxn modelId="{A9A5EA59-BD7D-4E0B-A900-31D55226D5D3}" type="presOf" srcId="{ED619B21-3554-4A1E-AE12-92C3C239F6EB}" destId="{03C62DF7-89B4-4FAE-B494-157C804A7C27}" srcOrd="0" destOrd="0" presId="urn:microsoft.com/office/officeart/2005/8/layout/matrix3"/>
    <dgm:cxn modelId="{FF77369F-F8CF-4FCE-AE9E-55443A111484}" type="presOf" srcId="{904371DF-E0C9-4DE4-AE5B-B9FAB5710799}" destId="{375D6995-0130-4C3B-B5FD-C4899056E81C}" srcOrd="0" destOrd="0" presId="urn:microsoft.com/office/officeart/2005/8/layout/matrix3"/>
    <dgm:cxn modelId="{925B526B-53F9-49C3-B316-BE02B3F3933D}" type="presOf" srcId="{45AF73BF-8D29-461A-9FE1-DBF79D935EC1}" destId="{D191ACE3-255A-409A-9C43-76705D23267A}" srcOrd="0" destOrd="0" presId="urn:microsoft.com/office/officeart/2005/8/layout/matrix3"/>
    <dgm:cxn modelId="{5CB75834-DF14-43E3-A528-C0A163588E29}" type="presOf" srcId="{824BC202-80FD-44B7-B297-61FFA1E8B0BB}" destId="{2103BC9E-B5D2-46B2-8008-0E61C9997E72}" srcOrd="0" destOrd="0" presId="urn:microsoft.com/office/officeart/2005/8/layout/matrix3"/>
    <dgm:cxn modelId="{E085746E-BFC5-4079-8838-BE7957E76399}" srcId="{ED619B21-3554-4A1E-AE12-92C3C239F6EB}" destId="{904371DF-E0C9-4DE4-AE5B-B9FAB5710799}" srcOrd="0" destOrd="0" parTransId="{BF55CFCB-F2B2-4EEC-9629-E74170CB08C2}" sibTransId="{01C3D9C7-37E8-4EA9-9426-BE3ADB6393BF}"/>
    <dgm:cxn modelId="{F2842EF9-48D2-42AB-B2D0-19F02491150D}" type="presParOf" srcId="{03C62DF7-89B4-4FAE-B494-157C804A7C27}" destId="{0B0F29F4-F5F7-4EC7-B84E-A225C8DD1FAD}" srcOrd="0" destOrd="0" presId="urn:microsoft.com/office/officeart/2005/8/layout/matrix3"/>
    <dgm:cxn modelId="{4BD517A4-B53B-4E32-98DE-1D803A80837C}" type="presParOf" srcId="{03C62DF7-89B4-4FAE-B494-157C804A7C27}" destId="{375D6995-0130-4C3B-B5FD-C4899056E81C}" srcOrd="1" destOrd="0" presId="urn:microsoft.com/office/officeart/2005/8/layout/matrix3"/>
    <dgm:cxn modelId="{0F601EBD-779E-4AD1-B72F-96FF738E7CFD}" type="presParOf" srcId="{03C62DF7-89B4-4FAE-B494-157C804A7C27}" destId="{D191ACE3-255A-409A-9C43-76705D23267A}" srcOrd="2" destOrd="0" presId="urn:microsoft.com/office/officeart/2005/8/layout/matrix3"/>
    <dgm:cxn modelId="{CE68B3A6-EAD5-4B0E-9F19-1D7C3EF0C867}" type="presParOf" srcId="{03C62DF7-89B4-4FAE-B494-157C804A7C27}" destId="{212A3402-2927-4B6D-BE19-2B92FCE414B3}" srcOrd="3" destOrd="0" presId="urn:microsoft.com/office/officeart/2005/8/layout/matrix3"/>
    <dgm:cxn modelId="{47E3AA60-8664-4FB6-91A4-5C9B9E6FBCAC}" type="presParOf" srcId="{03C62DF7-89B4-4FAE-B494-157C804A7C27}" destId="{2103BC9E-B5D2-46B2-8008-0E61C9997E7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F29F4-F5F7-4EC7-B84E-A225C8DD1FAD}">
      <dsp:nvSpPr>
        <dsp:cNvPr id="0" name=""/>
        <dsp:cNvSpPr/>
      </dsp:nvSpPr>
      <dsp:spPr>
        <a:xfrm>
          <a:off x="0" y="385169"/>
          <a:ext cx="3293660" cy="329366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D6995-0130-4C3B-B5FD-C4899056E81C}">
      <dsp:nvSpPr>
        <dsp:cNvPr id="0" name=""/>
        <dsp:cNvSpPr/>
      </dsp:nvSpPr>
      <dsp:spPr>
        <a:xfrm>
          <a:off x="312897" y="698067"/>
          <a:ext cx="1284527" cy="1284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Individui e famiglie</a:t>
          </a:r>
          <a:endParaRPr lang="pt-BR" sz="1400" kern="1200" dirty="0"/>
        </a:p>
      </dsp:txBody>
      <dsp:txXfrm>
        <a:off x="375602" y="760772"/>
        <a:ext cx="1159117" cy="1159117"/>
      </dsp:txXfrm>
    </dsp:sp>
    <dsp:sp modelId="{D191ACE3-255A-409A-9C43-76705D23267A}">
      <dsp:nvSpPr>
        <dsp:cNvPr id="0" name=""/>
        <dsp:cNvSpPr/>
      </dsp:nvSpPr>
      <dsp:spPr>
        <a:xfrm>
          <a:off x="1696234" y="698067"/>
          <a:ext cx="1284527" cy="12845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Attività</a:t>
          </a:r>
          <a:endParaRPr lang="pt-BR" sz="1800" kern="1200" dirty="0"/>
        </a:p>
      </dsp:txBody>
      <dsp:txXfrm>
        <a:off x="1758939" y="760772"/>
        <a:ext cx="1159117" cy="1159117"/>
      </dsp:txXfrm>
    </dsp:sp>
    <dsp:sp modelId="{212A3402-2927-4B6D-BE19-2B92FCE414B3}">
      <dsp:nvSpPr>
        <dsp:cNvPr id="0" name=""/>
        <dsp:cNvSpPr/>
      </dsp:nvSpPr>
      <dsp:spPr>
        <a:xfrm>
          <a:off x="312897" y="2081404"/>
          <a:ext cx="1284527" cy="12845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Territorio</a:t>
          </a:r>
          <a:endParaRPr lang="pt-BR" sz="1600" kern="1200" dirty="0"/>
        </a:p>
      </dsp:txBody>
      <dsp:txXfrm>
        <a:off x="375602" y="2144109"/>
        <a:ext cx="1159117" cy="1159117"/>
      </dsp:txXfrm>
    </dsp:sp>
    <dsp:sp modelId="{2103BC9E-B5D2-46B2-8008-0E61C9997E72}">
      <dsp:nvSpPr>
        <dsp:cNvPr id="0" name=""/>
        <dsp:cNvSpPr/>
      </dsp:nvSpPr>
      <dsp:spPr>
        <a:xfrm>
          <a:off x="1696234" y="2081404"/>
          <a:ext cx="1284527" cy="12845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Imprese</a:t>
          </a:r>
          <a:endParaRPr lang="pt-BR" sz="1600" kern="1200" dirty="0"/>
        </a:p>
      </dsp:txBody>
      <dsp:txXfrm>
        <a:off x="1758939" y="2144109"/>
        <a:ext cx="1159117" cy="1159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DAD1-1A25-4A30-80B2-B996B0D245E0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F2BF-5918-4931-8A24-31911A943A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89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B2F7-22DE-4A2F-B575-09DC9F708F30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1C41-DF12-4146-8527-87C904E509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56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1C41-DF12-4146-8527-87C904E509A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57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logo90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14" y="6377306"/>
            <a:ext cx="1236567" cy="3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tat.it/it/files/2011/05/01_esportazioni.swf" TargetMode="External"/><Relationship Id="rId3" Type="http://schemas.openxmlformats.org/officeDocument/2006/relationships/hyperlink" Target="http://www.istat.it/it/files/2011/05/03_nascite.swf" TargetMode="External"/><Relationship Id="rId7" Type="http://schemas.openxmlformats.org/officeDocument/2006/relationships/hyperlink" Target="http://www.istat.it/it/files/2011/05/01_densita.swf" TargetMode="External"/><Relationship Id="rId2" Type="http://schemas.openxmlformats.org/officeDocument/2006/relationships/hyperlink" Target="http://www.istat.it/it/files/2011/05/01_residenti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tat.it/it/files/2011/05/01_occupazione.swf" TargetMode="External"/><Relationship Id="rId5" Type="http://schemas.openxmlformats.org/officeDocument/2006/relationships/hyperlink" Target="http://www.istat.it/it/files/2011/05/05_biglietti.swf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istat.it/it/files/2011/05/02_scuola.swf" TargetMode="External"/><Relationship Id="rId9" Type="http://schemas.openxmlformats.org/officeDocument/2006/relationships/hyperlink" Target="http://www.istat.it/it/files/2011/05/06_materiale.sw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lvalent@istat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434125"/>
            <a:ext cx="77643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400" b="1" dirty="0" smtClean="0">
                <a:solidFill>
                  <a:srgbClr val="505150"/>
                </a:solidFill>
              </a:rPr>
              <a:t>Il </a:t>
            </a:r>
            <a:r>
              <a:rPr lang="it-IT" sz="2400" b="1" dirty="0">
                <a:solidFill>
                  <a:srgbClr val="505150"/>
                </a:solidFill>
              </a:rPr>
              <a:t>valore dei </a:t>
            </a:r>
            <a:r>
              <a:rPr lang="it-IT" sz="2400" b="1" dirty="0" smtClean="0">
                <a:solidFill>
                  <a:srgbClr val="505150"/>
                </a:solidFill>
              </a:rPr>
              <a:t>dati:</a:t>
            </a:r>
            <a:endParaRPr lang="it-IT" sz="2400" b="1" dirty="0">
              <a:solidFill>
                <a:srgbClr val="505150"/>
              </a:solidFill>
            </a:endParaRPr>
          </a:p>
          <a:p>
            <a:pPr algn="ctr" defTabSz="457200"/>
            <a:r>
              <a:rPr lang="it-IT" sz="2400" b="1" dirty="0">
                <a:solidFill>
                  <a:srgbClr val="505150"/>
                </a:solidFill>
              </a:rPr>
              <a:t>L’Istat </a:t>
            </a:r>
            <a:r>
              <a:rPr lang="it-IT" sz="2400" b="1" dirty="0" smtClean="0">
                <a:solidFill>
                  <a:srgbClr val="505150"/>
                </a:solidFill>
              </a:rPr>
              <a:t>patrimonio del Paese</a:t>
            </a:r>
            <a:endParaRPr lang="it-IT" sz="2400" b="1" dirty="0">
              <a:solidFill>
                <a:srgbClr val="505150"/>
              </a:solidFill>
            </a:endParaRPr>
          </a:p>
          <a:p>
            <a:pPr defTabSz="457200"/>
            <a:endParaRPr lang="en-US" sz="2800" b="1" dirty="0" smtClean="0">
              <a:solidFill>
                <a:srgbClr val="505150"/>
              </a:solidFill>
            </a:endParaRPr>
          </a:p>
          <a:p>
            <a:pPr defTabSz="457200"/>
            <a:endParaRPr lang="en-US" sz="2800" b="1" dirty="0" smtClean="0">
              <a:solidFill>
                <a:srgbClr val="505150"/>
              </a:solidFill>
            </a:endParaRPr>
          </a:p>
          <a:p>
            <a:pPr defTabSz="457200"/>
            <a:endParaRPr lang="en-US" sz="2800" b="1" dirty="0">
              <a:solidFill>
                <a:srgbClr val="505150"/>
              </a:solidFill>
            </a:endParaRPr>
          </a:p>
          <a:p>
            <a:pPr defTabSz="457200"/>
            <a:endParaRPr lang="it-IT" sz="2800" dirty="0" smtClean="0">
              <a:solidFill>
                <a:srgbClr val="505150"/>
              </a:solidFill>
            </a:endParaRPr>
          </a:p>
          <a:p>
            <a:pPr defTabSz="457200"/>
            <a:endParaRPr lang="it-IT" sz="2800" dirty="0">
              <a:solidFill>
                <a:srgbClr val="505150"/>
              </a:solidFill>
            </a:endParaRPr>
          </a:p>
          <a:p>
            <a:pPr defTabSz="457200"/>
            <a:r>
              <a:rPr lang="it-IT" sz="2800" b="1" dirty="0" smtClean="0">
                <a:solidFill>
                  <a:srgbClr val="7F142A"/>
                </a:solidFill>
              </a:rPr>
              <a:t>I 90 anni dell’Istat tra passato e futuro</a:t>
            </a:r>
            <a:endParaRPr lang="it-IT" sz="2800" b="1" dirty="0">
              <a:solidFill>
                <a:srgbClr val="7F142A"/>
              </a:solidFill>
            </a:endParaRPr>
          </a:p>
          <a:p>
            <a:pPr defTabSz="457200"/>
            <a:endParaRPr lang="it-IT" sz="2400" dirty="0">
              <a:solidFill>
                <a:srgbClr val="505150"/>
              </a:solidFill>
            </a:endParaRPr>
          </a:p>
          <a:p>
            <a:endParaRPr lang="it-IT" dirty="0"/>
          </a:p>
          <a:p>
            <a:r>
              <a:rPr lang="en-US" dirty="0"/>
              <a:t>Alessandro </a:t>
            </a:r>
            <a:r>
              <a:rPr lang="en-US" dirty="0" err="1"/>
              <a:t>Valentini</a:t>
            </a:r>
            <a:endParaRPr lang="en-US" dirty="0"/>
          </a:p>
          <a:p>
            <a:pPr defTabSz="457200"/>
            <a:endParaRPr lang="en-US" dirty="0">
              <a:solidFill>
                <a:srgbClr val="505150"/>
              </a:solidFill>
            </a:endParaRPr>
          </a:p>
          <a:p>
            <a:pPr defTabSz="457200"/>
            <a:r>
              <a:rPr lang="en-US" dirty="0" smtClean="0"/>
              <a:t>Pisa, 29 </a:t>
            </a:r>
            <a:r>
              <a:rPr lang="en-US" dirty="0" err="1"/>
              <a:t>novembre</a:t>
            </a:r>
            <a:r>
              <a:rPr lang="en-US" dirty="0"/>
              <a:t> </a:t>
            </a:r>
            <a:r>
              <a:rPr lang="en-US" dirty="0" smtClean="0"/>
              <a:t>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05" y="1362810"/>
            <a:ext cx="6543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12372" y="781665"/>
            <a:ext cx="643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Divisione statistica presso il Ministero dell’Agricoltura</a:t>
            </a:r>
            <a:endParaRPr lang="it-IT" b="1" i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07460" y="1854905"/>
            <a:ext cx="691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Legge 1162: Nasce l’Istituto Centrale di Statistica (Istat)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La statistica strumento di conoscenza dei fenomeni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Concentrare le indagini verso una organizzazione indipendente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Produzione e diffusione dei dati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1861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309716" y="2151113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1926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3568" y="3605050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1957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92711" y="3627481"/>
            <a:ext cx="643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Nasce l’Indagine sulle Forze di lavoro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0943" y="4163961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1966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6194" y="4801425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1983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8316" y="5485778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1986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12372" y="4156082"/>
            <a:ext cx="690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/>
              <a:t>Prendono avvio le prime indagini campionarie sulle </a:t>
            </a:r>
            <a:r>
              <a:rPr lang="it-IT" b="1" i="1" dirty="0" smtClean="0"/>
              <a:t>famiglie</a:t>
            </a:r>
            <a:endParaRPr lang="it-IT" b="1" i="1" dirty="0"/>
          </a:p>
        </p:txBody>
      </p:sp>
      <p:sp>
        <p:nvSpPr>
          <p:cNvPr id="16" name="Rettangolo 15"/>
          <p:cNvSpPr/>
          <p:nvPr/>
        </p:nvSpPr>
        <p:spPr>
          <a:xfrm>
            <a:off x="1882876" y="4777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/>
              <a:t>Le banche dati sono aperte al </a:t>
            </a:r>
            <a:r>
              <a:rPr lang="it-IT" b="1" i="1" dirty="0" smtClean="0"/>
              <a:t>pubblico</a:t>
            </a:r>
            <a:endParaRPr lang="it-IT" b="1" i="1" dirty="0"/>
          </a:p>
        </p:txBody>
      </p:sp>
      <p:sp>
        <p:nvSpPr>
          <p:cNvPr id="17" name="Rettangolo 16"/>
          <p:cNvSpPr/>
          <p:nvPr/>
        </p:nvSpPr>
        <p:spPr>
          <a:xfrm>
            <a:off x="1892711" y="5485778"/>
            <a:ext cx="4463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/>
              <a:t>L’Istat entra nel comparto della ricerca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Breve storia della statistica ufficiale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912372" y="684650"/>
            <a:ext cx="691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Decreto Legislativo 322: 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it-IT" b="1" i="1" dirty="0"/>
              <a:t>L’Istat diventa Istituto Nazionale di Statistica </a:t>
            </a:r>
            <a:r>
              <a:rPr lang="it-IT" b="1" i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/>
              <a:t>Nasce il </a:t>
            </a:r>
            <a:r>
              <a:rPr lang="it-IT" b="1" i="1" dirty="0" err="1" smtClean="0"/>
              <a:t>Sistan</a:t>
            </a:r>
            <a:r>
              <a:rPr lang="it-IT" b="1" i="1" dirty="0" smtClean="0"/>
              <a:t> (Sistema Statistico Nazionale)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/>
              <a:t>L’Istat è al centro del sistema statistico</a:t>
            </a:r>
          </a:p>
        </p:txBody>
      </p: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1989</a:t>
            </a:r>
            <a:endParaRPr lang="it-IT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72" y="2245210"/>
            <a:ext cx="7031352" cy="34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Breve storia della statistica ufficiale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912372" y="684650"/>
            <a:ext cx="691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Decreto Legislativo 322: 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it-IT" b="1" i="1" dirty="0"/>
              <a:t>L’Istat diventa Istituto Nazionale di Statistica </a:t>
            </a:r>
            <a:r>
              <a:rPr lang="it-IT" b="1" i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/>
              <a:t>Nasce il </a:t>
            </a:r>
            <a:r>
              <a:rPr lang="it-IT" b="1" i="1" dirty="0" err="1" smtClean="0"/>
              <a:t>Sistan</a:t>
            </a:r>
            <a:r>
              <a:rPr lang="it-IT" b="1" i="1" dirty="0" smtClean="0"/>
              <a:t> (Sistema Statistico Nazionale)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/>
              <a:t>L’Istat è al centro del sistema statistico</a:t>
            </a:r>
          </a:p>
        </p:txBody>
      </p: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1989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35199" y="2206171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statistica ufficiale è …</a:t>
            </a:r>
          </a:p>
          <a:p>
            <a:r>
              <a:rPr lang="it-IT" b="1" dirty="0" smtClean="0"/>
              <a:t>… quella prodotta dagli Enti ed Uffici del </a:t>
            </a:r>
            <a:r>
              <a:rPr lang="it-IT" b="1" dirty="0" err="1" smtClean="0"/>
              <a:t>Sistan</a:t>
            </a:r>
            <a:endParaRPr lang="it-IT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72" y="3194536"/>
            <a:ext cx="2762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799776" y="3461656"/>
            <a:ext cx="41845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7F142A"/>
              </a:buClr>
              <a:buFont typeface="Wingdings" panose="05000000000000000000" pitchFamily="2" charset="2"/>
              <a:buChar char="q"/>
            </a:pPr>
            <a:r>
              <a:rPr lang="it-IT" sz="2400" b="1" dirty="0" smtClean="0"/>
              <a:t>Bene pubblico</a:t>
            </a:r>
          </a:p>
          <a:p>
            <a:pPr marL="285750" indent="-285750">
              <a:spcAft>
                <a:spcPts val="600"/>
              </a:spcAft>
              <a:buClr>
                <a:srgbClr val="7F142A"/>
              </a:buClr>
              <a:buFont typeface="Wingdings" panose="05000000000000000000" pitchFamily="2" charset="2"/>
              <a:buChar char="q"/>
            </a:pPr>
            <a:r>
              <a:rPr lang="it-IT" sz="2400" b="1" dirty="0" smtClean="0"/>
              <a:t>Supporto decisionale</a:t>
            </a:r>
          </a:p>
          <a:p>
            <a:pPr marL="285750" indent="-285750">
              <a:spcAft>
                <a:spcPts val="600"/>
              </a:spcAft>
              <a:buClr>
                <a:srgbClr val="7F142A"/>
              </a:buClr>
              <a:buFont typeface="Wingdings" panose="05000000000000000000" pitchFamily="2" charset="2"/>
              <a:buChar char="q"/>
            </a:pPr>
            <a:r>
              <a:rPr lang="it-IT" sz="2400" b="1" dirty="0" smtClean="0"/>
              <a:t>Strumento di democrazia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42741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Breve storia della statistica ufficiale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882875" y="3667619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L’Istat inizia a calcolare per l’Italia gli indicatori di convergenza di Maastricht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12372" y="684650"/>
            <a:ext cx="691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Decreto Legislativo 322: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/>
              <a:t> Nasce il </a:t>
            </a:r>
            <a:r>
              <a:rPr lang="it-IT" b="1" i="1" dirty="0" err="1" smtClean="0"/>
              <a:t>Sistan</a:t>
            </a:r>
            <a:r>
              <a:rPr lang="it-IT" b="1" i="1" dirty="0" smtClean="0"/>
              <a:t> (Sistema Statistico Nazionale)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L’Istat diventa Istituto Nazionale di Statistica 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L’Istat è al centro del sistema statistico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Nasce il confronto tra produttori e utilizzatori della statistica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1989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316" y="2660170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1995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82876" y="2615926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Aprono i Centri di Informazione statistica presso le sedi territoriali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16193" y="370332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1998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8317" y="4387289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2010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17284" y="3333991"/>
            <a:ext cx="690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Apre il sito web dell’Istituto</a:t>
            </a:r>
            <a:endParaRPr lang="it-IT" b="1" i="1" dirty="0"/>
          </a:p>
        </p:txBody>
      </p:sp>
      <p:sp>
        <p:nvSpPr>
          <p:cNvPr id="16" name="Rettangolo 15"/>
          <p:cNvSpPr/>
          <p:nvPr/>
        </p:nvSpPr>
        <p:spPr>
          <a:xfrm>
            <a:off x="1882876" y="44156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Riordino dell’Istat</a:t>
            </a:r>
            <a:endParaRPr lang="it-IT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38317" y="329942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1996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Breve storia della statistica ufficiale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1989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316" y="2660170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1995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6193" y="370332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1998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8317" y="4387289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2010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8317" y="329942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1996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Breve storia della statistica ufficiale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26" y="664024"/>
            <a:ext cx="2565669" cy="211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4506173" y="589187"/>
            <a:ext cx="4434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F142A"/>
              </a:buClr>
            </a:pPr>
            <a:r>
              <a:rPr lang="it-IT" sz="2000" b="1" dirty="0" smtClean="0"/>
              <a:t>Alcuni </a:t>
            </a:r>
            <a:r>
              <a:rPr lang="it-IT" sz="2000" b="1" i="1" dirty="0" smtClean="0"/>
              <a:t>numeri</a:t>
            </a:r>
            <a:r>
              <a:rPr lang="it-IT" sz="2000" b="1" dirty="0" smtClean="0"/>
              <a:t> dell’Istat</a:t>
            </a:r>
          </a:p>
          <a:p>
            <a:pPr marL="285750" indent="-285750" algn="just">
              <a:spcAft>
                <a:spcPts val="600"/>
              </a:spcAft>
              <a:buClr>
                <a:srgbClr val="7F142A"/>
              </a:buClr>
              <a:buFont typeface="Wingdings" pitchFamily="2" charset="2"/>
              <a:buChar char="q"/>
            </a:pPr>
            <a:r>
              <a:rPr lang="it-IT" sz="2000" b="1" dirty="0" smtClean="0"/>
              <a:t>La sede centrale è a Roma, ma è presente in altre </a:t>
            </a:r>
            <a:r>
              <a:rPr lang="it-IT" sz="2000" b="1" dirty="0" smtClean="0">
                <a:solidFill>
                  <a:srgbClr val="C00000"/>
                </a:solidFill>
              </a:rPr>
              <a:t>17</a:t>
            </a:r>
            <a:r>
              <a:rPr lang="it-IT" sz="2000" b="1" dirty="0" smtClean="0"/>
              <a:t> regioni </a:t>
            </a:r>
          </a:p>
          <a:p>
            <a:pPr marL="285750" indent="-285750" algn="just">
              <a:spcAft>
                <a:spcPts val="600"/>
              </a:spcAft>
              <a:buClr>
                <a:srgbClr val="7F142A"/>
              </a:buClr>
              <a:buFont typeface="Wingdings" pitchFamily="2" charset="2"/>
              <a:buChar char="q"/>
            </a:pPr>
            <a:r>
              <a:rPr lang="it-IT" sz="2000" b="1" dirty="0" smtClean="0"/>
              <a:t>Il </a:t>
            </a:r>
            <a:r>
              <a:rPr lang="it-IT" sz="2000" b="1" dirty="0"/>
              <a:t>personale complessivo è di </a:t>
            </a:r>
            <a:r>
              <a:rPr lang="it-IT" sz="2000" b="1" dirty="0">
                <a:solidFill>
                  <a:srgbClr val="C00000"/>
                </a:solidFill>
              </a:rPr>
              <a:t>2.246 </a:t>
            </a:r>
            <a:r>
              <a:rPr lang="it-IT" sz="2000" b="1" dirty="0"/>
              <a:t>dipendenti (60% donne)</a:t>
            </a:r>
          </a:p>
          <a:p>
            <a:pPr marL="285750" indent="-285750" algn="just">
              <a:spcAft>
                <a:spcPts val="600"/>
              </a:spcAft>
              <a:buClr>
                <a:srgbClr val="7F142A"/>
              </a:buClr>
              <a:buFont typeface="Wingdings" pitchFamily="2" charset="2"/>
              <a:buChar char="q"/>
            </a:pPr>
            <a:r>
              <a:rPr lang="it-IT" sz="2000" b="1" dirty="0"/>
              <a:t>Bilancio di previsione (circa) </a:t>
            </a:r>
            <a:r>
              <a:rPr lang="it-IT" sz="2000" b="1" dirty="0">
                <a:solidFill>
                  <a:srgbClr val="C00000"/>
                </a:solidFill>
              </a:rPr>
              <a:t>180 milioni di </a:t>
            </a:r>
            <a:r>
              <a:rPr lang="it-IT" sz="2000" b="1" dirty="0" smtClean="0">
                <a:solidFill>
                  <a:srgbClr val="C00000"/>
                </a:solidFill>
              </a:rPr>
              <a:t>Euro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885368" y="3044052"/>
            <a:ext cx="725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000" b="1" dirty="0" smtClean="0"/>
              <a:t>Principali </a:t>
            </a:r>
            <a:r>
              <a:rPr lang="it-IT" sz="2000" b="1" i="1" dirty="0" smtClean="0"/>
              <a:t>compiti: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000" b="1" dirty="0" smtClean="0"/>
              <a:t>Predisposizione del </a:t>
            </a:r>
            <a:r>
              <a:rPr lang="it-IT" sz="2000" b="1" dirty="0" smtClean="0">
                <a:solidFill>
                  <a:srgbClr val="C00000"/>
                </a:solidFill>
              </a:rPr>
              <a:t>Programma Statistico Nazionale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000" b="1" dirty="0" smtClean="0"/>
              <a:t>Esecuzione dei </a:t>
            </a:r>
            <a:r>
              <a:rPr lang="it-IT" sz="2000" b="1" dirty="0" smtClean="0">
                <a:solidFill>
                  <a:srgbClr val="C00000"/>
                </a:solidFill>
              </a:rPr>
              <a:t>censimenti </a:t>
            </a:r>
            <a:r>
              <a:rPr lang="it-IT" sz="2000" b="1" dirty="0" smtClean="0"/>
              <a:t>e delle altre rilevazioni statistiche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000" b="1" dirty="0" smtClean="0"/>
              <a:t>Pubblicazione e </a:t>
            </a:r>
            <a:r>
              <a:rPr lang="it-IT" sz="2000" b="1" dirty="0" smtClean="0">
                <a:solidFill>
                  <a:srgbClr val="C00000"/>
                </a:solidFill>
              </a:rPr>
              <a:t>diffusione dei dati</a:t>
            </a:r>
            <a:r>
              <a:rPr lang="it-IT" sz="2000" b="1" dirty="0" smtClean="0"/>
              <a:t>, delle analisi e degli studi effettuati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Ricerca e studio </a:t>
            </a:r>
            <a:r>
              <a:rPr lang="it-IT" sz="2000" b="1" dirty="0" smtClean="0"/>
              <a:t>sui risultati dei censimenti e delle rilevazioni effettuate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882875" y="3667619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L’Istat inizia a calcolare per l’Italia gli indicatori di convergenza di Maastricht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12372" y="684650"/>
            <a:ext cx="691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Decreto Legislativo 322: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/>
              <a:t> Nasce il </a:t>
            </a:r>
            <a:r>
              <a:rPr lang="it-IT" b="1" i="1" dirty="0" err="1" smtClean="0"/>
              <a:t>Sistan</a:t>
            </a:r>
            <a:r>
              <a:rPr lang="it-IT" b="1" i="1" dirty="0" smtClean="0"/>
              <a:t> (Sistema Statistico Nazionale)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L’Istat diventa Istituto Nazionale di Statistica 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L’Istat è al centro del sistema statistico</a:t>
            </a:r>
          </a:p>
          <a:p>
            <a:pPr marL="354013" lvl="1" indent="-354013">
              <a:buFont typeface="Wingdings" pitchFamily="2" charset="2"/>
              <a:buChar char="ü"/>
            </a:pPr>
            <a:r>
              <a:rPr lang="it-IT" b="1" i="1" dirty="0" smtClean="0"/>
              <a:t>Nasce il confronto tra produttori e utilizzatori della statistica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1989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235976" y="5247285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2016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316" y="2660170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1995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82876" y="2615926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Aprono i Centri di Informazione statistica presso le sedi territoriali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16193" y="370332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1998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8317" y="4387289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2010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17284" y="3333991"/>
            <a:ext cx="690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Apre il sito web dell’Istituto</a:t>
            </a:r>
            <a:endParaRPr lang="it-IT" b="1" i="1" dirty="0"/>
          </a:p>
        </p:txBody>
      </p:sp>
      <p:sp>
        <p:nvSpPr>
          <p:cNvPr id="16" name="Rettangolo 15"/>
          <p:cNvSpPr/>
          <p:nvPr/>
        </p:nvSpPr>
        <p:spPr>
          <a:xfrm>
            <a:off x="1882876" y="44156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Riordino dell’Istat</a:t>
            </a:r>
            <a:endParaRPr lang="it-IT" b="1" i="1" dirty="0"/>
          </a:p>
        </p:txBody>
      </p:sp>
      <p:sp>
        <p:nvSpPr>
          <p:cNvPr id="17" name="Rettangolo 16"/>
          <p:cNvSpPr/>
          <p:nvPr/>
        </p:nvSpPr>
        <p:spPr>
          <a:xfrm>
            <a:off x="1892711" y="5485778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Prende avvio il processo di modernizzazione</a:t>
            </a:r>
            <a:endParaRPr lang="it-IT" b="1" i="1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8317" y="329942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1996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5690" y="4830921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2012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937079" y="4837984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Dlsg</a:t>
            </a:r>
            <a:r>
              <a:rPr lang="it-IT" b="1" i="1" dirty="0" smtClean="0"/>
              <a:t> 179: introdotto il Censimento Permanente</a:t>
            </a:r>
            <a:endParaRPr lang="it-IT" b="1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Breve storia della statistica ufficiale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912372" y="684650"/>
            <a:ext cx="69120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Mission</a:t>
            </a:r>
            <a:r>
              <a:rPr lang="it-IT" b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>
                <a:solidFill>
                  <a:srgbClr val="7F142A"/>
                </a:solidFill>
              </a:rPr>
              <a:t>S</a:t>
            </a:r>
            <a:r>
              <a:rPr lang="it-IT" b="1" dirty="0" smtClean="0">
                <a:solidFill>
                  <a:srgbClr val="7F142A"/>
                </a:solidFill>
              </a:rPr>
              <a:t>ervire </a:t>
            </a:r>
            <a:r>
              <a:rPr lang="it-IT" b="1" dirty="0">
                <a:solidFill>
                  <a:srgbClr val="7F142A"/>
                </a:solidFill>
              </a:rPr>
              <a:t>la collettività </a:t>
            </a:r>
            <a:r>
              <a:rPr lang="it-IT" b="1" dirty="0"/>
              <a:t>attraverso la produzione e la comunicazione di informazioni statistiche, analisi e previsioni di elevata </a:t>
            </a:r>
            <a:r>
              <a:rPr lang="it-IT" b="1" dirty="0" smtClean="0"/>
              <a:t>qualità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 smtClean="0"/>
              <a:t>Piena </a:t>
            </a:r>
            <a:r>
              <a:rPr lang="it-IT" b="1" dirty="0" smtClean="0">
                <a:solidFill>
                  <a:srgbClr val="7F142A"/>
                </a:solidFill>
              </a:rPr>
              <a:t>autonomia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 smtClean="0"/>
              <a:t>Rispetto </a:t>
            </a:r>
            <a:r>
              <a:rPr lang="it-IT" b="1" dirty="0" smtClean="0">
                <a:solidFill>
                  <a:srgbClr val="7F142A"/>
                </a:solidFill>
              </a:rPr>
              <a:t>principi </a:t>
            </a:r>
            <a:r>
              <a:rPr lang="it-IT" b="1" dirty="0" smtClean="0"/>
              <a:t>etico-professionali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 smtClean="0"/>
              <a:t>Utilizzo avanzati </a:t>
            </a:r>
            <a:r>
              <a:rPr lang="it-IT" b="1" dirty="0">
                <a:solidFill>
                  <a:srgbClr val="7F142A"/>
                </a:solidFill>
              </a:rPr>
              <a:t>standard </a:t>
            </a:r>
            <a:r>
              <a:rPr lang="it-IT" b="1" dirty="0" smtClean="0">
                <a:solidFill>
                  <a:srgbClr val="7F142A"/>
                </a:solidFill>
              </a:rPr>
              <a:t>scientifici</a:t>
            </a:r>
            <a:endParaRPr lang="it-IT" dirty="0" smtClean="0">
              <a:solidFill>
                <a:srgbClr val="7F142A"/>
              </a:solidFill>
            </a:endParaRPr>
          </a:p>
          <a:p>
            <a:endParaRPr lang="it-IT" dirty="0"/>
          </a:p>
          <a:p>
            <a:r>
              <a:rPr lang="it-IT" b="1" dirty="0" smtClean="0"/>
              <a:t>Lo </a:t>
            </a:r>
            <a:r>
              <a:rPr lang="it-IT" b="1" dirty="0"/>
              <a:t>scopo è quello di sviluppare un’approfondita conoscenza della realtà ambientale, economica e sociale dell’Italia ai diversi livelli territoriali e favorire i processi decisionali di tutti i soggetti della società (cittadini, amministratori, ecc.).</a:t>
            </a:r>
            <a:endParaRPr lang="it-IT" b="1" dirty="0" smtClean="0"/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8" name="Ovale 7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2016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101599" y="5109029"/>
            <a:ext cx="1371602" cy="8587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Futuro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912372" y="4286250"/>
            <a:ext cx="6641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Vision</a:t>
            </a:r>
            <a:r>
              <a:rPr lang="it-IT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/>
              <a:t>Innovazioni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/>
              <a:t>Protezione privacy dei rispondenti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/>
              <a:t>Efficacia ed efficienza nell’utilizzo delle risorse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/>
              <a:t>Piena integrazione internazionale nel SSE</a:t>
            </a:r>
            <a:endParaRPr lang="it-IT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Le prospettive di sviluppo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60" y="995826"/>
            <a:ext cx="7389812" cy="37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29819" y="461665"/>
            <a:ext cx="6787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Vision europea (Europe 2020):</a:t>
            </a:r>
          </a:p>
          <a:p>
            <a:endParaRPr lang="it-IT" b="1" i="1" dirty="0" smtClean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2016</a:t>
            </a:r>
            <a:endParaRPr lang="it-IT" b="1" dirty="0"/>
          </a:p>
        </p:txBody>
      </p:sp>
      <p:sp>
        <p:nvSpPr>
          <p:cNvPr id="13" name="Ovale 12"/>
          <p:cNvSpPr/>
          <p:nvPr/>
        </p:nvSpPr>
        <p:spPr>
          <a:xfrm>
            <a:off x="101599" y="5109029"/>
            <a:ext cx="1371602" cy="8587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Futuro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Le prospettive di sviluppo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30222" y="5099012"/>
            <a:ext cx="63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Cambiare per adattarsi ad un mondo che cambia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29819" y="507670"/>
            <a:ext cx="67870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Miglioramento continuo:</a:t>
            </a:r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>
              <a:solidFill>
                <a:srgbClr val="C00000"/>
              </a:solidFill>
            </a:endParaRPr>
          </a:p>
          <a:p>
            <a:r>
              <a:rPr lang="it-IT" b="1" i="1" dirty="0" smtClean="0">
                <a:solidFill>
                  <a:srgbClr val="C00000"/>
                </a:solidFill>
              </a:rPr>
              <a:t>Nuove esigenze 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conoscitive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b="1" i="1" dirty="0" smtClean="0">
              <a:solidFill>
                <a:srgbClr val="C00000"/>
              </a:solidFill>
            </a:endParaRPr>
          </a:p>
          <a:p>
            <a:endParaRPr lang="it-IT" b="1" i="1" dirty="0" smtClean="0">
              <a:solidFill>
                <a:srgbClr val="C00000"/>
              </a:solidFill>
            </a:endParaRPr>
          </a:p>
          <a:p>
            <a:r>
              <a:rPr lang="it-IT" b="1" i="1" dirty="0" smtClean="0">
                <a:solidFill>
                  <a:srgbClr val="C00000"/>
                </a:solidFill>
              </a:rPr>
              <a:t>Sviluppo 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Tecnologico</a:t>
            </a:r>
            <a:endParaRPr lang="it-IT" b="1" i="1" dirty="0">
              <a:solidFill>
                <a:srgbClr val="C00000"/>
              </a:solidFill>
            </a:endParaRPr>
          </a:p>
          <a:p>
            <a:endParaRPr lang="it-IT" b="1" i="1" dirty="0" smtClean="0">
              <a:solidFill>
                <a:srgbClr val="C00000"/>
              </a:solidFill>
            </a:endParaRPr>
          </a:p>
          <a:p>
            <a:endParaRPr lang="it-IT" b="1" i="1" dirty="0" smtClean="0">
              <a:solidFill>
                <a:srgbClr val="C00000"/>
              </a:solidFill>
            </a:endParaRPr>
          </a:p>
          <a:p>
            <a:endParaRPr lang="it-IT" b="1" i="1" dirty="0">
              <a:solidFill>
                <a:srgbClr val="C00000"/>
              </a:solidFill>
            </a:endParaRPr>
          </a:p>
          <a:p>
            <a:r>
              <a:rPr lang="it-IT" b="1" i="1" dirty="0" smtClean="0">
                <a:solidFill>
                  <a:srgbClr val="C00000"/>
                </a:solidFill>
              </a:rPr>
              <a:t>Innovazioni 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organizzative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i="1" dirty="0">
              <a:solidFill>
                <a:srgbClr val="C000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362435" y="3003577"/>
            <a:ext cx="0" cy="66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362435" y="1601842"/>
            <a:ext cx="0" cy="7712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692635" y="15256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Temi emergenti</a:t>
            </a:r>
            <a:endParaRPr lang="it-IT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Dettaglio di analisi</a:t>
            </a:r>
            <a:endParaRPr lang="it-IT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Attenzione ai processi decisionali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14409" y="29464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Nuovi metodi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Nuovi strumenti</a:t>
            </a:r>
            <a:endParaRPr lang="it-IT" b="1" i="1" dirty="0">
              <a:solidFill>
                <a:srgbClr val="002060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4369695" y="4520293"/>
            <a:ext cx="0" cy="66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1607569" y="635562"/>
            <a:ext cx="44244" cy="5219548"/>
          </a:xfrm>
          <a:prstGeom prst="straightConnector1">
            <a:avLst/>
          </a:prstGeom>
          <a:ln w="38100" cap="rnd">
            <a:solidFill>
              <a:srgbClr val="7F142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235973" y="635562"/>
            <a:ext cx="1135626" cy="7205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2016</a:t>
            </a:r>
            <a:endParaRPr lang="it-IT" b="1" dirty="0"/>
          </a:p>
        </p:txBody>
      </p:sp>
      <p:sp>
        <p:nvSpPr>
          <p:cNvPr id="13" name="Ovale 12"/>
          <p:cNvSpPr/>
          <p:nvPr/>
        </p:nvSpPr>
        <p:spPr>
          <a:xfrm>
            <a:off x="101599" y="5109029"/>
            <a:ext cx="1371602" cy="8587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Futuro</a:t>
            </a:r>
            <a:endParaRPr lang="it-IT" b="1" dirty="0"/>
          </a:p>
        </p:txBody>
      </p:sp>
      <p:sp>
        <p:nvSpPr>
          <p:cNvPr id="14" name="Rettangolo 13"/>
          <p:cNvSpPr/>
          <p:nvPr/>
        </p:nvSpPr>
        <p:spPr>
          <a:xfrm>
            <a:off x="4771559" y="41725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Efficienza processi</a:t>
            </a:r>
            <a:endParaRPr lang="it-IT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02060"/>
                </a:solidFill>
              </a:rPr>
              <a:t>Qualità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Le prospettive di sviluppo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5" y="485775"/>
            <a:ext cx="8294757" cy="5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i temi | un esempio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4981" y="0"/>
            <a:ext cx="765908" cy="378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1861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69304" y="1669395"/>
            <a:ext cx="82358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/>
              <a:t>Introduzione</a:t>
            </a:r>
            <a:r>
              <a:rPr lang="en-US" sz="2400" dirty="0" smtClean="0"/>
              <a:t>: </a:t>
            </a:r>
            <a:r>
              <a:rPr lang="en-US" sz="2400" dirty="0" err="1" smtClean="0"/>
              <a:t>possibili</a:t>
            </a:r>
            <a:r>
              <a:rPr lang="en-US" sz="2400" dirty="0" smtClean="0"/>
              <a:t> </a:t>
            </a:r>
            <a:r>
              <a:rPr lang="en-US" sz="2400" dirty="0" err="1" smtClean="0"/>
              <a:t>usi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statistiche</a:t>
            </a:r>
            <a:endParaRPr lang="en-US" sz="2400" dirty="0" smtClean="0"/>
          </a:p>
          <a:p>
            <a:pPr marL="342900" indent="-3429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Breve </a:t>
            </a:r>
            <a:r>
              <a:rPr lang="en-US" sz="2400" dirty="0" err="1" smtClean="0"/>
              <a:t>storia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statistica</a:t>
            </a:r>
            <a:r>
              <a:rPr lang="en-US" sz="2400" dirty="0" smtClean="0"/>
              <a:t> </a:t>
            </a:r>
            <a:r>
              <a:rPr lang="en-US" sz="2400" dirty="0" err="1" smtClean="0"/>
              <a:t>ufficiale</a:t>
            </a:r>
            <a:endParaRPr lang="en-US" sz="2400" dirty="0" smtClean="0"/>
          </a:p>
          <a:p>
            <a:pPr marL="342900" indent="-3429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/>
              <a:t>Ruolo</a:t>
            </a:r>
            <a:r>
              <a:rPr lang="en-US" sz="2400" dirty="0" smtClean="0"/>
              <a:t> e </a:t>
            </a:r>
            <a:r>
              <a:rPr lang="en-US" sz="2400" dirty="0" err="1" smtClean="0"/>
              <a:t>funzioni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dell’Istat</a:t>
            </a:r>
            <a:endParaRPr lang="en-US" sz="2400" dirty="0"/>
          </a:p>
          <a:p>
            <a:pPr marL="342900" indent="-3429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/>
              <a:t>Prospettive</a:t>
            </a:r>
            <a:r>
              <a:rPr lang="en-US" sz="2400" dirty="0" smtClean="0"/>
              <a:t>  di </a:t>
            </a:r>
            <a:r>
              <a:rPr lang="en-US" sz="2400" dirty="0" err="1" smtClean="0"/>
              <a:t>sviluppo</a:t>
            </a:r>
            <a:r>
              <a:rPr lang="en-US" sz="2400" dirty="0" smtClean="0"/>
              <a:t> del </a:t>
            </a:r>
            <a:r>
              <a:rPr lang="en-US" sz="2400" dirty="0" err="1" smtClean="0"/>
              <a:t>sistema</a:t>
            </a:r>
            <a:endParaRPr lang="en-US" sz="2400" dirty="0" smtClean="0"/>
          </a:p>
          <a:p>
            <a:pPr marL="342900" indent="-3429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/>
              <a:t>Direzioni</a:t>
            </a:r>
            <a:r>
              <a:rPr lang="en-US" sz="2400" dirty="0" smtClean="0"/>
              <a:t>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lavoro</a:t>
            </a:r>
            <a:r>
              <a:rPr lang="en-US" sz="2400" dirty="0" smtClean="0"/>
              <a:t> </a:t>
            </a:r>
            <a:r>
              <a:rPr lang="en-US" sz="2400" dirty="0" err="1" smtClean="0"/>
              <a:t>futuro</a:t>
            </a:r>
            <a:endParaRPr lang="en-US" sz="2400" dirty="0" smtClean="0"/>
          </a:p>
          <a:p>
            <a:endParaRPr lang="en-US" sz="2400" dirty="0" smtClean="0">
              <a:solidFill>
                <a:srgbClr val="5051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9304" y="-26426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Sommario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9304" y="560640"/>
            <a:ext cx="776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valore dei dati: l’Istat patrimonio del Paese</a:t>
            </a:r>
          </a:p>
          <a:p>
            <a:r>
              <a:rPr lang="it-IT" sz="2000" dirty="0" smtClean="0"/>
              <a:t>I 90 anni dell’Istat tra passato e futuro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194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9" y="439009"/>
            <a:ext cx="4457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" y="1245005"/>
            <a:ext cx="8861771" cy="354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4981" y="0"/>
            <a:ext cx="765908" cy="378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1951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i temi | un esempio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7" y="467962"/>
            <a:ext cx="6229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7" y="1668669"/>
            <a:ext cx="68294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4981" y="0"/>
            <a:ext cx="765908" cy="378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2011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917371" y="5640594"/>
            <a:ext cx="39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Tra tradizione … 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i temi | un esempio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461665"/>
            <a:ext cx="70199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4981" y="0"/>
            <a:ext cx="765908" cy="378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2011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17371" y="5671840"/>
            <a:ext cx="39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… e innovazione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i temi | un esempio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dettaglio di analisi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9" y="1690686"/>
            <a:ext cx="24479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76" y="696685"/>
            <a:ext cx="4803873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53187" y="5582538"/>
            <a:ext cx="39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Sovrapposizione di strati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93741" y="5604312"/>
            <a:ext cx="39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Micro-dettaglio geografico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650" y="620713"/>
            <a:ext cx="7559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200" b="1" dirty="0" smtClean="0">
                <a:latin typeface="Tahoma" pitchFamily="34" charset="0"/>
              </a:rPr>
              <a:t>Sfide | Indipendenza dagli organismi politici</a:t>
            </a:r>
            <a:endParaRPr lang="it-IT" altLang="it-IT" sz="2200" b="1" dirty="0">
              <a:latin typeface="Tahoma" pitchFamily="34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827088" y="1052513"/>
            <a:ext cx="20161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D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19" y="2421459"/>
            <a:ext cx="1501654" cy="17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9" y="2298907"/>
            <a:ext cx="1355272" cy="19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551999" y="2850322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0800000">
            <a:off x="7843295" y="2852296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-277312" y="2811726"/>
            <a:ext cx="11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politica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8039620" y="2783108"/>
            <a:ext cx="1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statistica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0667" y="1146880"/>
            <a:ext cx="8441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Chiara </a:t>
            </a:r>
            <a:r>
              <a:rPr lang="it-IT" sz="2000" b="1" dirty="0">
                <a:solidFill>
                  <a:srgbClr val="C00000"/>
                </a:solidFill>
              </a:rPr>
              <a:t>distinzione dei ruoli tra policy </a:t>
            </a:r>
            <a:r>
              <a:rPr lang="it-IT" sz="2000" b="1" dirty="0" err="1">
                <a:solidFill>
                  <a:srgbClr val="C00000"/>
                </a:solidFill>
              </a:rPr>
              <a:t>makers</a:t>
            </a:r>
            <a:r>
              <a:rPr lang="it-IT" sz="2000" b="1" dirty="0">
                <a:solidFill>
                  <a:srgbClr val="C00000"/>
                </a:solidFill>
              </a:rPr>
              <a:t> e statistici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</a:t>
            </a:r>
            <a:r>
              <a:rPr lang="it-IT" sz="2000" b="1" i="1" dirty="0" smtClean="0">
                <a:solidFill>
                  <a:schemeClr val="bg1"/>
                </a:solidFill>
              </a:rPr>
              <a:t>Attenzione ai processi decisionali</a:t>
            </a:r>
            <a:endParaRPr lang="it-IT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650" y="620713"/>
            <a:ext cx="7559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200" b="1" dirty="0" smtClean="0">
                <a:latin typeface="Tahoma" pitchFamily="34" charset="0"/>
              </a:rPr>
              <a:t>Sfide | Indipendenza dagli organismi politici</a:t>
            </a:r>
            <a:endParaRPr lang="it-IT" altLang="it-IT" sz="2200" b="1" dirty="0">
              <a:latin typeface="Tahoma" pitchFamily="34" charset="0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827088" y="1052513"/>
            <a:ext cx="20161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D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40667" y="1146880"/>
            <a:ext cx="8441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Chiara </a:t>
            </a:r>
            <a:r>
              <a:rPr lang="it-IT" sz="2000" b="1" dirty="0">
                <a:solidFill>
                  <a:srgbClr val="C00000"/>
                </a:solidFill>
              </a:rPr>
              <a:t>distinzione dei ruoli tra policy </a:t>
            </a:r>
            <a:r>
              <a:rPr lang="it-IT" sz="2000" b="1" dirty="0" err="1">
                <a:solidFill>
                  <a:srgbClr val="C00000"/>
                </a:solidFill>
              </a:rPr>
              <a:t>makers</a:t>
            </a:r>
            <a:r>
              <a:rPr lang="it-IT" sz="2000" b="1" dirty="0">
                <a:solidFill>
                  <a:srgbClr val="C00000"/>
                </a:solidFill>
              </a:rPr>
              <a:t> e statistici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83" y="2284393"/>
            <a:ext cx="1355272" cy="19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ccia a destra 17"/>
          <p:cNvSpPr/>
          <p:nvPr/>
        </p:nvSpPr>
        <p:spPr>
          <a:xfrm>
            <a:off x="2671043" y="2835808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29" y="2406945"/>
            <a:ext cx="1501654" cy="17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ccia a destra 19"/>
          <p:cNvSpPr/>
          <p:nvPr/>
        </p:nvSpPr>
        <p:spPr>
          <a:xfrm rot="10800000">
            <a:off x="5883905" y="2837782"/>
            <a:ext cx="604140" cy="46445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278946" y="2887391"/>
            <a:ext cx="11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politica</a:t>
            </a:r>
            <a:endParaRPr lang="it-IT" b="1" dirty="0">
              <a:solidFill>
                <a:srgbClr val="1104BC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688882" y="2887391"/>
            <a:ext cx="127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1104BC"/>
                </a:solidFill>
              </a:rPr>
              <a:t>statistica</a:t>
            </a:r>
            <a:endParaRPr lang="it-IT" b="1" dirty="0">
              <a:solidFill>
                <a:srgbClr val="1104BC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4561422" y="3976914"/>
            <a:ext cx="0" cy="1669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191634" y="4141765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Identificazione di</a:t>
            </a:r>
          </a:p>
          <a:p>
            <a:pPr algn="r"/>
            <a:r>
              <a:rPr lang="it-IT" dirty="0" smtClean="0"/>
              <a:t>obiettivi misurabili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840442" y="4204479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Proposta di indicatori rilevanti per le politiche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Nuove esigenze | </a:t>
            </a:r>
            <a:r>
              <a:rPr lang="it-IT" sz="2000" b="1" i="1" dirty="0" smtClean="0">
                <a:solidFill>
                  <a:schemeClr val="bg1"/>
                </a:solidFill>
              </a:rPr>
              <a:t>Attenzione ai processi decisionali</a:t>
            </a:r>
            <a:endParaRPr lang="it-IT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4981" y="0"/>
            <a:ext cx="765908" cy="378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2011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48616" y="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Sviluppo tecnologico | Nuovi metodi e strumenti</a:t>
            </a:r>
          </a:p>
        </p:txBody>
      </p:sp>
      <p:pic>
        <p:nvPicPr>
          <p:cNvPr id="10" name="Picture 10" descr="C:\Documents and Settings\Corrado\Documenti\AA-Storia\CORSI UNIVERSITA\Corso UDINE UNIV\CORSO 2009-10\FIGURE LEZ 5-6\Foto depoca 1 _ Operatore Holl _ Ri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624838" y="3587920"/>
            <a:ext cx="3274139" cy="198250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624838" y="5570426"/>
            <a:ext cx="4519813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it-IT" altLang="it-IT" sz="1400" dirty="0" smtClean="0"/>
              <a:t> Fonte immagini: </a:t>
            </a:r>
          </a:p>
          <a:p>
            <a:r>
              <a:rPr lang="it-IT" altLang="it-IT" sz="1400" dirty="0" smtClean="0"/>
              <a:t> Corrado </a:t>
            </a:r>
            <a:r>
              <a:rPr lang="it-IT" altLang="it-IT" sz="1400" dirty="0" err="1" smtClean="0"/>
              <a:t>Bonfanti</a:t>
            </a:r>
            <a:r>
              <a:rPr lang="it-IT" altLang="it-IT" sz="1400" dirty="0"/>
              <a:t>, storia </a:t>
            </a:r>
            <a:r>
              <a:rPr lang="it-IT" altLang="it-IT" sz="1400" dirty="0" smtClean="0"/>
              <a:t>dell'informatica</a:t>
            </a:r>
            <a:endParaRPr lang="it-IT" altLang="it-IT" sz="1400" dirty="0"/>
          </a:p>
        </p:txBody>
      </p:sp>
      <p:pic>
        <p:nvPicPr>
          <p:cNvPr id="15" name="Picture 11" descr="C:\Documents and Settings\Corrado\Documenti\AA-Storia\CORSI UNIVERSITA\Corso UDINE UNIV\CORSO 2009-10\FIGURE LEZ 5-6\Foto depoca 2 _ Perforatrice a tastiera _ Riduz.jpg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/>
          <a:stretch>
            <a:fillRect/>
          </a:stretch>
        </p:blipFill>
        <p:spPr bwMode="auto">
          <a:xfrm>
            <a:off x="1059783" y="841829"/>
            <a:ext cx="2404247" cy="2617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59" y="841829"/>
            <a:ext cx="2158107" cy="49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455886" y="378768"/>
            <a:ext cx="87085" cy="564885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32229" y="461665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DA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749627" y="472497"/>
            <a:ext cx="84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… 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517836" y="947630"/>
            <a:ext cx="2160000" cy="2205553"/>
            <a:chOff x="6438328" y="1056808"/>
            <a:chExt cx="2160000" cy="2205553"/>
          </a:xfrm>
        </p:grpSpPr>
        <p:sp>
          <p:nvSpPr>
            <p:cNvPr id="5" name="CasellaDiTesto 4"/>
            <p:cNvSpPr txBox="1"/>
            <p:nvPr/>
          </p:nvSpPr>
          <p:spPr>
            <a:xfrm>
              <a:off x="6495789" y="2893029"/>
              <a:ext cx="168507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i="1" dirty="0">
                  <a:solidFill>
                    <a:srgbClr val="7F142A"/>
                  </a:solidFill>
                </a:rPr>
                <a:t>Social network</a:t>
              </a:r>
            </a:p>
          </p:txBody>
        </p:sp>
        <p:pic>
          <p:nvPicPr>
            <p:cNvPr id="6" name="Picture 5" descr="Risultati immagini per immagini social networ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328" y="1056808"/>
              <a:ext cx="216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o 6"/>
          <p:cNvGrpSpPr/>
          <p:nvPr/>
        </p:nvGrpSpPr>
        <p:grpSpPr>
          <a:xfrm>
            <a:off x="3390222" y="3258769"/>
            <a:ext cx="2165684" cy="2086211"/>
            <a:chOff x="3390222" y="3984469"/>
            <a:chExt cx="2165684" cy="2086211"/>
          </a:xfrm>
        </p:grpSpPr>
        <p:sp>
          <p:nvSpPr>
            <p:cNvPr id="8" name="CasellaDiTesto 7"/>
            <p:cNvSpPr txBox="1"/>
            <p:nvPr/>
          </p:nvSpPr>
          <p:spPr>
            <a:xfrm>
              <a:off x="3390222" y="5701348"/>
              <a:ext cx="216568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smtClean="0">
                  <a:solidFill>
                    <a:srgbClr val="7F142A"/>
                  </a:solidFill>
                </a:rPr>
                <a:t>Big Data</a:t>
              </a:r>
              <a:endParaRPr lang="it-IT" i="1" dirty="0">
                <a:solidFill>
                  <a:srgbClr val="7F142A"/>
                </a:solidFill>
              </a:endParaRPr>
            </a:p>
          </p:txBody>
        </p:sp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532" y="3984469"/>
              <a:ext cx="1933374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o 9"/>
          <p:cNvGrpSpPr/>
          <p:nvPr/>
        </p:nvGrpSpPr>
        <p:grpSpPr>
          <a:xfrm>
            <a:off x="6166751" y="3546846"/>
            <a:ext cx="2431577" cy="1775647"/>
            <a:chOff x="6166751" y="4272546"/>
            <a:chExt cx="2431577" cy="177564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166751" y="5678883"/>
              <a:ext cx="2431577" cy="3693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>
                  <a:solidFill>
                    <a:srgbClr val="7F142A"/>
                  </a:solidFill>
                </a:rPr>
                <a:t>Machine to machine</a:t>
              </a:r>
            </a:p>
          </p:txBody>
        </p:sp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328" y="4272546"/>
              <a:ext cx="1800000" cy="134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uppo 12"/>
          <p:cNvGrpSpPr/>
          <p:nvPr/>
        </p:nvGrpSpPr>
        <p:grpSpPr>
          <a:xfrm>
            <a:off x="3296710" y="983851"/>
            <a:ext cx="1872006" cy="2169332"/>
            <a:chOff x="307975" y="1190985"/>
            <a:chExt cx="1872006" cy="216933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469255" y="2990985"/>
              <a:ext cx="1710726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i="1" dirty="0" smtClean="0">
                  <a:solidFill>
                    <a:srgbClr val="7F142A"/>
                  </a:solidFill>
                </a:rPr>
                <a:t>Mobile </a:t>
              </a:r>
              <a:r>
                <a:rPr lang="en-US" i="1" dirty="0" smtClean="0">
                  <a:solidFill>
                    <a:srgbClr val="7F142A"/>
                  </a:solidFill>
                </a:rPr>
                <a:t>devices</a:t>
              </a:r>
              <a:endParaRPr lang="en-US" i="1" dirty="0">
                <a:solidFill>
                  <a:srgbClr val="7F142A"/>
                </a:solidFill>
              </a:endParaRP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1190985"/>
              <a:ext cx="185756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po 15"/>
          <p:cNvGrpSpPr/>
          <p:nvPr/>
        </p:nvGrpSpPr>
        <p:grpSpPr>
          <a:xfrm>
            <a:off x="5712260" y="1131218"/>
            <a:ext cx="2910204" cy="2021965"/>
            <a:chOff x="3064041" y="1320997"/>
            <a:chExt cx="2910204" cy="2021965"/>
          </a:xfrm>
        </p:grpSpPr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312" y="1320997"/>
              <a:ext cx="1936933" cy="153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3185044" y="2973630"/>
              <a:ext cx="2300631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i="1" dirty="0" smtClean="0">
                  <a:solidFill>
                    <a:srgbClr val="7F142A"/>
                  </a:solidFill>
                </a:rPr>
                <a:t>Network of detectors</a:t>
              </a:r>
              <a:endParaRPr lang="it-IT" i="1" dirty="0">
                <a:solidFill>
                  <a:srgbClr val="7F142A"/>
                </a:solidFill>
              </a:endParaRP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41" y="1320997"/>
              <a:ext cx="1525177" cy="1495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uppo 19"/>
          <p:cNvGrpSpPr/>
          <p:nvPr/>
        </p:nvGrpSpPr>
        <p:grpSpPr>
          <a:xfrm>
            <a:off x="674437" y="3153183"/>
            <a:ext cx="1924075" cy="2199956"/>
            <a:chOff x="674437" y="3878883"/>
            <a:chExt cx="1924075" cy="2199956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674437" y="5709507"/>
              <a:ext cx="1595309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err="1" smtClean="0">
                  <a:solidFill>
                    <a:srgbClr val="7F142A"/>
                  </a:solidFill>
                </a:rPr>
                <a:t>Cloud</a:t>
              </a:r>
              <a:endParaRPr lang="it-IT" i="1" dirty="0">
                <a:solidFill>
                  <a:srgbClr val="7F142A"/>
                </a:solidFill>
              </a:endParaRPr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2" y="3878883"/>
              <a:ext cx="18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asellaDiTesto 22"/>
          <p:cNvSpPr txBox="1"/>
          <p:nvPr/>
        </p:nvSpPr>
        <p:spPr>
          <a:xfrm>
            <a:off x="848616" y="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Sviluppo tecnologico | Nuovi metodi e strumenti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8616" y="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Innovazioni organizzative | la modernizzazione</a:t>
            </a:r>
          </a:p>
        </p:txBody>
      </p:sp>
      <p:graphicFrame>
        <p:nvGraphicFramePr>
          <p:cNvPr id="3" name="Diagram 3"/>
          <p:cNvGraphicFramePr/>
          <p:nvPr>
            <p:extLst>
              <p:ext uri="{D42A27DB-BD31-4B8C-83A1-F6EECF244321}">
                <p14:modId xmlns:p14="http://schemas.microsoft.com/office/powerpoint/2010/main" val="1115941792"/>
              </p:ext>
            </p:extLst>
          </p:nvPr>
        </p:nvGraphicFramePr>
        <p:xfrm>
          <a:off x="1061114" y="1489987"/>
          <a:ext cx="32936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 bwMode="auto">
          <a:xfrm>
            <a:off x="457200" y="608307"/>
            <a:ext cx="8229600" cy="69724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2800" b="1" dirty="0" smtClean="0">
                <a:solidFill>
                  <a:srgbClr val="002060"/>
                </a:solidFill>
              </a:rPr>
              <a:t>Valorizzazione degli archivi amministrativi</a:t>
            </a:r>
            <a:endParaRPr lang="it-IT" alt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Segnaposto contenuto 1"/>
          <p:cNvSpPr>
            <a:spLocks noGrp="1"/>
          </p:cNvSpPr>
          <p:nvPr>
            <p:ph idx="1"/>
          </p:nvPr>
        </p:nvSpPr>
        <p:spPr>
          <a:xfrm>
            <a:off x="4940492" y="1654175"/>
            <a:ext cx="3746309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t-IT" sz="2400" dirty="0" smtClean="0"/>
              <a:t>Registri di base collegati a livello di unità elementari.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Aggiornamento continuo da fonti amministrative e sistema integrato di indagini.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Metodi di controllo e correzione della qualità.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61665"/>
            <a:ext cx="68103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48" y="3181713"/>
            <a:ext cx="7090909" cy="27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48616" y="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Innovazioni organizzative | la modernizzazione</a:t>
            </a: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404859" y="1327273"/>
            <a:ext cx="210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Sequenza logica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3327" y="4060994"/>
            <a:ext cx="132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Flussi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 bwMode="auto">
          <a:xfrm>
            <a:off x="479283" y="259684"/>
            <a:ext cx="7148286" cy="69724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2800" b="1" dirty="0" smtClean="0">
                <a:solidFill>
                  <a:srgbClr val="002060"/>
                </a:solidFill>
              </a:rPr>
              <a:t>Integrazione tra indagini e archivi</a:t>
            </a:r>
            <a:endParaRPr lang="it-IT" altLang="it-IT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>
            <a:hlinkClick r:id="rId2"/>
          </p:cNvPr>
          <p:cNvSpPr/>
          <p:nvPr/>
        </p:nvSpPr>
        <p:spPr>
          <a:xfrm>
            <a:off x="1087994" y="1764885"/>
            <a:ext cx="2176307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Popolazione e famiglie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arrotondato 5">
            <a:hlinkClick r:id="rId3"/>
          </p:cNvPr>
          <p:cNvSpPr/>
          <p:nvPr/>
        </p:nvSpPr>
        <p:spPr>
          <a:xfrm>
            <a:off x="1087994" y="2605545"/>
            <a:ext cx="2176307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Nascite e decessi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arrotondato 6">
            <a:hlinkClick r:id="rId4"/>
          </p:cNvPr>
          <p:cNvSpPr/>
          <p:nvPr/>
        </p:nvSpPr>
        <p:spPr>
          <a:xfrm>
            <a:off x="1091378" y="4065633"/>
            <a:ext cx="2176307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Iscritti a scuola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Rettangolo arrotondato 7">
            <a:hlinkClick r:id="rId5"/>
          </p:cNvPr>
          <p:cNvSpPr/>
          <p:nvPr/>
        </p:nvSpPr>
        <p:spPr>
          <a:xfrm>
            <a:off x="1094762" y="4980032"/>
            <a:ext cx="2172923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Visitatori di cinema e musei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Rettangolo arrotondato 8">
            <a:hlinkClick r:id="rId6"/>
          </p:cNvPr>
          <p:cNvSpPr/>
          <p:nvPr/>
        </p:nvSpPr>
        <p:spPr>
          <a:xfrm>
            <a:off x="5332318" y="1764884"/>
            <a:ext cx="2172923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Attivi per settore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Rettangolo arrotondato 9">
            <a:hlinkClick r:id="rId7"/>
          </p:cNvPr>
          <p:cNvSpPr/>
          <p:nvPr/>
        </p:nvSpPr>
        <p:spPr>
          <a:xfrm>
            <a:off x="5332315" y="4065633"/>
            <a:ext cx="2172924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Densità abitativa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Rettangolo arrotondato 10">
            <a:hlinkClick r:id="rId8"/>
          </p:cNvPr>
          <p:cNvSpPr/>
          <p:nvPr/>
        </p:nvSpPr>
        <p:spPr>
          <a:xfrm>
            <a:off x="5332318" y="2585877"/>
            <a:ext cx="2172923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Interscambio con l’Estero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Rettangolo arrotondato 11">
            <a:hlinkClick r:id="rId9"/>
          </p:cNvPr>
          <p:cNvSpPr/>
          <p:nvPr/>
        </p:nvSpPr>
        <p:spPr>
          <a:xfrm>
            <a:off x="5332318" y="4967734"/>
            <a:ext cx="2172921" cy="707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Sfruttamento dell’ambiente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6" y="578258"/>
            <a:ext cx="4667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52025" y="1327354"/>
            <a:ext cx="26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7F142A"/>
                </a:solidFill>
              </a:rPr>
              <a:t>Popolazione</a:t>
            </a:r>
            <a:endParaRPr lang="it-IT" b="1" i="1" dirty="0">
              <a:solidFill>
                <a:srgbClr val="7F142A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52026" y="1297858"/>
            <a:ext cx="2628593" cy="2138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66926" y="3719046"/>
            <a:ext cx="26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7F142A"/>
                </a:solidFill>
              </a:rPr>
              <a:t>Cultura</a:t>
            </a:r>
            <a:endParaRPr lang="it-IT" b="1" i="1" dirty="0">
              <a:solidFill>
                <a:srgbClr val="7F142A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66927" y="3689550"/>
            <a:ext cx="2628593" cy="2138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104483" y="1356850"/>
            <a:ext cx="26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7F142A"/>
                </a:solidFill>
              </a:rPr>
              <a:t>Economia</a:t>
            </a:r>
            <a:endParaRPr lang="it-IT" b="1" i="1" dirty="0">
              <a:solidFill>
                <a:srgbClr val="7F142A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104484" y="1327354"/>
            <a:ext cx="2628593" cy="2138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104481" y="3719046"/>
            <a:ext cx="26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7F142A"/>
                </a:solidFill>
              </a:rPr>
              <a:t>Ambiente</a:t>
            </a:r>
            <a:endParaRPr lang="it-IT" b="1" i="1" dirty="0">
              <a:solidFill>
                <a:srgbClr val="7F142A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104482" y="3689550"/>
            <a:ext cx="2628593" cy="2138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L’uso delle statistiche…per… raccontare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278104" y="3569904"/>
            <a:ext cx="2073209" cy="852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Standardizza-zione dei processi</a:t>
            </a:r>
            <a:endParaRPr lang="it-IT" sz="1600" dirty="0"/>
          </a:p>
        </p:txBody>
      </p:sp>
      <p:sp>
        <p:nvSpPr>
          <p:cNvPr id="6" name="Ovale 5"/>
          <p:cNvSpPr/>
          <p:nvPr/>
        </p:nvSpPr>
        <p:spPr>
          <a:xfrm>
            <a:off x="2351313" y="3006222"/>
            <a:ext cx="2353380" cy="7820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Integrazione con dati da archivio</a:t>
            </a:r>
            <a:endParaRPr lang="it-IT" sz="1600" dirty="0"/>
          </a:p>
        </p:txBody>
      </p:sp>
      <p:sp>
        <p:nvSpPr>
          <p:cNvPr id="7" name="Ovale 6"/>
          <p:cNvSpPr/>
          <p:nvPr/>
        </p:nvSpPr>
        <p:spPr>
          <a:xfrm>
            <a:off x="4587368" y="2340942"/>
            <a:ext cx="2130183" cy="6652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Eliminazione ridondanze informative</a:t>
            </a:r>
            <a:endParaRPr lang="it-IT" sz="1400" b="1" dirty="0"/>
          </a:p>
        </p:txBody>
      </p:sp>
      <p:sp>
        <p:nvSpPr>
          <p:cNvPr id="8" name="Ovale 7"/>
          <p:cNvSpPr/>
          <p:nvPr/>
        </p:nvSpPr>
        <p:spPr>
          <a:xfrm>
            <a:off x="7171788" y="2037504"/>
            <a:ext cx="1929635" cy="6652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Esplorazione nuove fonti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4904" y="115321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BE1520"/>
                </a:solidFill>
              </a:rPr>
              <a:t>CRESCITA DELLA </a:t>
            </a:r>
          </a:p>
          <a:p>
            <a:pPr algn="ctr"/>
            <a:r>
              <a:rPr lang="it-IT" b="1" dirty="0" smtClean="0">
                <a:solidFill>
                  <a:srgbClr val="BE1520"/>
                </a:solidFill>
              </a:rPr>
              <a:t>QUALITA’</a:t>
            </a:r>
            <a:endParaRPr lang="it-IT" b="1" dirty="0">
              <a:solidFill>
                <a:srgbClr val="BE152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73386" y="489198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BE1520"/>
                </a:solidFill>
              </a:rPr>
              <a:t>CRESCITA </a:t>
            </a:r>
          </a:p>
          <a:p>
            <a:pPr algn="ctr"/>
            <a:r>
              <a:rPr lang="it-IT" b="1" dirty="0" smtClean="0">
                <a:solidFill>
                  <a:srgbClr val="BE1520"/>
                </a:solidFill>
              </a:rPr>
              <a:t>DELL’EFFICIENZA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0736" y="1710750"/>
            <a:ext cx="9113264" cy="888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30736" y="4674270"/>
            <a:ext cx="9113264" cy="326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48616" y="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Prospettive future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Kotsema\vision 2.0\VIG\images\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71"/>
            <a:ext cx="3454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ttotitolo 2"/>
          <p:cNvSpPr>
            <a:spLocks noGrp="1"/>
          </p:cNvSpPr>
          <p:nvPr/>
        </p:nvSpPr>
        <p:spPr bwMode="auto">
          <a:xfrm>
            <a:off x="3294743" y="566171"/>
            <a:ext cx="5849258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1800" b="1" dirty="0" smtClean="0"/>
              <a:t>L’Istat da 90 anni è un </a:t>
            </a:r>
            <a:r>
              <a:rPr lang="it-IT" altLang="it-IT" sz="1800" b="1" dirty="0" smtClean="0">
                <a:solidFill>
                  <a:srgbClr val="C00000"/>
                </a:solidFill>
              </a:rPr>
              <a:t>punto di riferimento </a:t>
            </a:r>
            <a:r>
              <a:rPr lang="it-IT" altLang="it-IT" sz="1800" b="1" dirty="0" smtClean="0"/>
              <a:t>per il Paese</a:t>
            </a:r>
          </a:p>
          <a:p>
            <a:pPr marL="0" indent="0">
              <a:buNone/>
            </a:pPr>
            <a:r>
              <a:rPr lang="it-IT" altLang="it-IT" sz="1800" b="1" dirty="0" smtClean="0"/>
              <a:t>Il processo di modernizzazione consentirà di </a:t>
            </a:r>
            <a:r>
              <a:rPr lang="it-IT" altLang="it-IT" sz="1800" b="1" dirty="0" smtClean="0">
                <a:solidFill>
                  <a:srgbClr val="C00000"/>
                </a:solidFill>
              </a:rPr>
              <a:t>irrobustire ulteriormente </a:t>
            </a:r>
            <a:r>
              <a:rPr lang="it-IT" altLang="it-IT" sz="1800" b="1" dirty="0" smtClean="0"/>
              <a:t>il ruolo dell’Istituto:</a:t>
            </a:r>
          </a:p>
          <a:p>
            <a:pPr marL="174625" lvl="1" indent="-174625"/>
            <a:r>
              <a:rPr lang="it-IT" altLang="it-IT" sz="1800" b="1" dirty="0" smtClean="0"/>
              <a:t>Grazie ad un più intensivo utilizzo dei registri</a:t>
            </a:r>
          </a:p>
          <a:p>
            <a:pPr marL="174625" lvl="1" indent="-174625"/>
            <a:r>
              <a:rPr lang="it-IT" altLang="it-IT" sz="1800" b="1" dirty="0" smtClean="0"/>
              <a:t>Mediante l’arricchimento dei processi produttivi</a:t>
            </a:r>
          </a:p>
          <a:p>
            <a:pPr marL="174625" lvl="1" indent="-174625"/>
            <a:r>
              <a:rPr lang="it-IT" altLang="it-IT" sz="1800" b="1" dirty="0" smtClean="0"/>
              <a:t>Attraverso la riduzione dei costi a carico della società</a:t>
            </a:r>
          </a:p>
          <a:p>
            <a:pPr marL="0" indent="0">
              <a:buNone/>
            </a:pPr>
            <a:r>
              <a:rPr lang="it-IT" altLang="it-IT" sz="1800" b="1" dirty="0" err="1" smtClean="0"/>
              <a:t>L’istat</a:t>
            </a:r>
            <a:r>
              <a:rPr lang="it-IT" altLang="it-IT" sz="1800" b="1" dirty="0" smtClean="0"/>
              <a:t> del futuro avrà un </a:t>
            </a:r>
            <a:r>
              <a:rPr lang="it-IT" altLang="it-IT" sz="1800" b="1" i="1" dirty="0" smtClean="0">
                <a:solidFill>
                  <a:srgbClr val="C00000"/>
                </a:solidFill>
              </a:rPr>
              <a:t>vantaggio competitivo</a:t>
            </a:r>
            <a:r>
              <a:rPr lang="it-IT" altLang="it-IT" sz="1800" b="1" dirty="0" smtClean="0"/>
              <a:t> in termini di integrazione, semplicità, flessibilità e velocità di reazione. </a:t>
            </a:r>
          </a:p>
          <a:p>
            <a:pPr eaLnBrk="1" hangingPunct="1">
              <a:buFont typeface="Arial" pitchFamily="34" charset="0"/>
              <a:buNone/>
            </a:pPr>
            <a:endParaRPr lang="it-IT" altLang="it-IT" sz="2000" dirty="0" smtClean="0">
              <a:ea typeface="Signika Light"/>
              <a:cs typeface="Signika 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48616" y="1524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Conclusioni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35" y="4286248"/>
            <a:ext cx="3681822" cy="157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5435" y="4613343"/>
            <a:ext cx="4483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/>
              <a:t>La giusta prospettiva per </a:t>
            </a:r>
            <a:r>
              <a:rPr lang="it-IT" altLang="it-IT" b="1" i="1" dirty="0">
                <a:solidFill>
                  <a:srgbClr val="C00000"/>
                </a:solidFill>
              </a:rPr>
              <a:t>gestire al meglio le sfide dell’oggi e prepararsi con fiducia alle sfide del futuro.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7699" y="925755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dirty="0" smtClean="0"/>
          </a:p>
          <a:p>
            <a:endParaRPr lang="it-IT" sz="2200" dirty="0" smtClean="0"/>
          </a:p>
          <a:p>
            <a:pPr>
              <a:spcAft>
                <a:spcPts val="800"/>
              </a:spcAft>
            </a:pPr>
            <a:r>
              <a:rPr lang="it-IT" sz="2200" i="1" dirty="0" smtClean="0"/>
              <a:t>Grazie per la vostra attenzione</a:t>
            </a:r>
            <a:r>
              <a:rPr lang="en-US" sz="2200" i="1" dirty="0" smtClean="0"/>
              <a:t>!</a:t>
            </a:r>
          </a:p>
          <a:p>
            <a:pPr>
              <a:spcAft>
                <a:spcPts val="800"/>
              </a:spcAft>
            </a:pPr>
            <a:endParaRPr lang="en-US" sz="2200" dirty="0"/>
          </a:p>
          <a:p>
            <a:pPr>
              <a:spcAft>
                <a:spcPts val="800"/>
              </a:spcAft>
            </a:pPr>
            <a:endParaRPr lang="en-US" dirty="0" smtClean="0"/>
          </a:p>
          <a:p>
            <a:pPr>
              <a:spcAft>
                <a:spcPts val="800"/>
              </a:spcAft>
            </a:pPr>
            <a:r>
              <a:rPr lang="en-US" dirty="0" smtClean="0"/>
              <a:t>							Alessandro </a:t>
            </a:r>
            <a:r>
              <a:rPr lang="en-US" dirty="0" err="1" smtClean="0"/>
              <a:t>Valentini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alvalent@istat.it</a:t>
            </a:r>
            <a:r>
              <a:rPr lang="en-US" dirty="0" smtClean="0"/>
              <a:t>)</a:t>
            </a:r>
          </a:p>
          <a:p>
            <a:pPr>
              <a:spcAft>
                <a:spcPts val="800"/>
              </a:spcAft>
            </a:pPr>
            <a:endParaRPr lang="en-US" dirty="0" smtClean="0"/>
          </a:p>
          <a:p>
            <a:pPr>
              <a:spcAft>
                <a:spcPts val="800"/>
              </a:spcAft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err="1" smtClean="0"/>
              <a:t>Responsabile</a:t>
            </a:r>
            <a:r>
              <a:rPr lang="en-US" dirty="0" smtClean="0"/>
              <a:t> </a:t>
            </a:r>
            <a:r>
              <a:rPr lang="en-US" dirty="0" err="1" smtClean="0"/>
              <a:t>Ufficio</a:t>
            </a:r>
            <a:r>
              <a:rPr lang="en-US" dirty="0" smtClean="0"/>
              <a:t> </a:t>
            </a:r>
            <a:r>
              <a:rPr lang="en-US" dirty="0" err="1" smtClean="0"/>
              <a:t>territoriale</a:t>
            </a:r>
            <a:r>
              <a:rPr lang="en-US" dirty="0" smtClean="0"/>
              <a:t> </a:t>
            </a:r>
            <a:r>
              <a:rPr lang="en-US" dirty="0" err="1" smtClean="0"/>
              <a:t>Istat</a:t>
            </a:r>
            <a:r>
              <a:rPr lang="en-US" dirty="0" smtClean="0"/>
              <a:t> per la 								Toscana, le Marche e </a:t>
            </a:r>
            <a:r>
              <a:rPr lang="en-US" dirty="0" err="1" smtClean="0"/>
              <a:t>l’Umbria</a:t>
            </a:r>
            <a:r>
              <a:rPr lang="en-US" dirty="0" smtClean="0"/>
              <a:t> (Centro)</a:t>
            </a:r>
          </a:p>
          <a:p>
            <a:pPr>
              <a:spcAft>
                <a:spcPts val="800"/>
              </a:spcAft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sz="2200" dirty="0" smtClean="0"/>
              <a:t>				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8616" y="0"/>
            <a:ext cx="754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Conclusioni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6" y="945882"/>
            <a:ext cx="8963024" cy="501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48616" y="0"/>
            <a:ext cx="743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Raccontare … </a:t>
            </a:r>
            <a:r>
              <a:rPr lang="it-IT" sz="2000" b="1" i="1" dirty="0" smtClean="0">
                <a:solidFill>
                  <a:schemeClr val="bg1"/>
                </a:solidFill>
              </a:rPr>
              <a:t>le trasformazioni nei consumi culturali</a:t>
            </a:r>
            <a:endParaRPr lang="it-IT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L’utilizzo delle statistiche…per… descrivere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78997"/>
            <a:ext cx="23241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678997"/>
            <a:ext cx="2314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73" y="825500"/>
            <a:ext cx="2028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74" y="1573439"/>
            <a:ext cx="2277156" cy="34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44" y="2449286"/>
            <a:ext cx="2009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2" y="588510"/>
            <a:ext cx="7730085" cy="527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L’utilizzo delle statistiche…per… descrivere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30" y="744085"/>
            <a:ext cx="6555283" cy="527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1" y="2988470"/>
            <a:ext cx="12477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L’utilizzo delle statistiche…per… descrivere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72730" y="1756229"/>
            <a:ext cx="6555283" cy="2902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557617" y="5014686"/>
            <a:ext cx="6555283" cy="61685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2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8741" y="783896"/>
            <a:ext cx="570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Previsioni demografiche</a:t>
            </a:r>
            <a:endParaRPr lang="it-IT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6" y="1835715"/>
            <a:ext cx="2705325" cy="31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48" y="1364343"/>
            <a:ext cx="5620602" cy="455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8108" y="3456322"/>
            <a:ext cx="42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43309" y="1680077"/>
            <a:ext cx="42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58413" y="3381313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B2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58413" y="2567370"/>
            <a:ext cx="52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B1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94232" y="4159922"/>
            <a:ext cx="4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B3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51033" y="3932071"/>
            <a:ext cx="48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B3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179498" y="1864743"/>
            <a:ext cx="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B2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194478" y="3900602"/>
            <a:ext cx="52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B1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L’utilizzo delle statistiche…per… prevedere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" y="948304"/>
            <a:ext cx="51911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4" y="2202997"/>
            <a:ext cx="56292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09576"/>
            <a:ext cx="643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Prospettive per l’economia italiana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8616" y="0"/>
            <a:ext cx="691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L’utilizzo delle statistiche…per… prevedere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98896" y="6221880"/>
            <a:ext cx="701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I 90 </a:t>
            </a:r>
            <a:r>
              <a:rPr lang="en-US" sz="1000" dirty="0" err="1" smtClean="0">
                <a:solidFill>
                  <a:srgbClr val="7F7F7F"/>
                </a:solidFill>
              </a:rPr>
              <a:t>anni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dell’Istat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tra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passato</a:t>
            </a:r>
            <a:r>
              <a:rPr lang="en-US" sz="1000" dirty="0" smtClean="0">
                <a:solidFill>
                  <a:srgbClr val="7F7F7F"/>
                </a:solidFill>
              </a:rPr>
              <a:t> e </a:t>
            </a:r>
            <a:r>
              <a:rPr lang="en-US" sz="1000" dirty="0" err="1" smtClean="0">
                <a:solidFill>
                  <a:srgbClr val="7F7F7F"/>
                </a:solidFill>
              </a:rPr>
              <a:t>futuro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>
                <a:solidFill>
                  <a:srgbClr val="7F7F7F"/>
                </a:solidFill>
              </a:rPr>
              <a:t> </a:t>
            </a:r>
            <a:r>
              <a:rPr lang="en-US" sz="1000" dirty="0" smtClean="0">
                <a:solidFill>
                  <a:srgbClr val="7F7F7F"/>
                </a:solidFill>
              </a:rPr>
              <a:t>Alessandro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Valentini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– Pisa, 29 </a:t>
            </a:r>
            <a:r>
              <a:rPr lang="en-US" sz="1000" baseline="0" dirty="0" err="1" smtClean="0">
                <a:solidFill>
                  <a:srgbClr val="7F7F7F"/>
                </a:solidFill>
              </a:rPr>
              <a:t>Novembre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baseline="0" dirty="0" smtClean="0">
                <a:solidFill>
                  <a:srgbClr val="7F7F7F"/>
                </a:solidFill>
              </a:rPr>
              <a:t>2016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12517</TotalTime>
  <Words>1554</Words>
  <Application>Microsoft Office PowerPoint</Application>
  <PresentationFormat>Presentazione su schermo (4:3)</PresentationFormat>
  <Paragraphs>300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Valorizzazione degli archivi amministrativi</vt:lpstr>
      <vt:lpstr>Integrazione tra indagini e archivi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utente</cp:lastModifiedBy>
  <cp:revision>600</cp:revision>
  <cp:lastPrinted>2015-07-06T12:48:26Z</cp:lastPrinted>
  <dcterms:created xsi:type="dcterms:W3CDTF">2012-12-11T11:00:35Z</dcterms:created>
  <dcterms:modified xsi:type="dcterms:W3CDTF">2016-11-27T21:30:56Z</dcterms:modified>
</cp:coreProperties>
</file>