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62" r:id="rId3"/>
    <p:sldId id="260" r:id="rId4"/>
    <p:sldId id="263" r:id="rId5"/>
    <p:sldId id="264" r:id="rId6"/>
    <p:sldId id="265" r:id="rId7"/>
    <p:sldId id="266" r:id="rId8"/>
    <p:sldId id="269" r:id="rId9"/>
    <p:sldId id="267" r:id="rId10"/>
    <p:sldId id="268" r:id="rId11"/>
    <p:sldId id="270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081">
          <p15:clr>
            <a:srgbClr val="A4A3A4"/>
          </p15:clr>
        </p15:guide>
        <p15:guide id="4" pos="3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94640" autoAdjust="0"/>
  </p:normalViewPr>
  <p:slideViewPr>
    <p:cSldViewPr snapToGrid="0" snapToObjects="1">
      <p:cViewPr varScale="1">
        <p:scale>
          <a:sx n="70" d="100"/>
          <a:sy n="70" d="100"/>
        </p:scale>
        <p:origin x="522" y="54"/>
      </p:cViewPr>
      <p:guideLst>
        <p:guide orient="horz" pos="2160"/>
        <p:guide pos="3840"/>
        <p:guide orient="horz" pos="4081"/>
        <p:guide pos="3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etro\Desktop\LAVORI%20IN%20CORSO\FEDERCULTURE%202016\Eurostat%20Culture%20Statistics\DATI%20TABELLE%20TESTO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etro\Desktop\LAVORI%20IN%20CORSO\FEDERCULTURE%202016\Eurostat%20Culture%20Statistics\DATI%20TABELLE%20TESTO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Titolo grafico</a:t>
            </a:r>
          </a:p>
        </c:rich>
      </c:tx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800"/>
              <a:t>Italia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'Table 2'!$B$38</c:f>
              <c:strCache>
                <c:ptCount val="1"/>
                <c:pt idx="0">
                  <c:v> Cultura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'Table 2'!$C$29:$G$29</c:f>
              <c:strCache>
                <c:ptCount val="5"/>
                <c:pt idx="0">
                  <c:v>2008–09 </c:v>
                </c:pt>
                <c:pt idx="1">
                  <c:v>2009–10</c:v>
                </c:pt>
                <c:pt idx="2">
                  <c:v>2011–12</c:v>
                </c:pt>
                <c:pt idx="3">
                  <c:v>2012–13</c:v>
                </c:pt>
                <c:pt idx="4">
                  <c:v>2013–14 </c:v>
                </c:pt>
              </c:strCache>
            </c:strRef>
          </c:cat>
          <c:val>
            <c:numRef>
              <c:f>'Table 2'!$C$38:$G$38</c:f>
              <c:numCache>
                <c:formatCode>0.0_ ;[Red]\-0.0\ </c:formatCode>
                <c:ptCount val="5"/>
                <c:pt idx="0">
                  <c:v>-8.1</c:v>
                </c:pt>
                <c:pt idx="1">
                  <c:v>3.5</c:v>
                </c:pt>
                <c:pt idx="2">
                  <c:v>5.3</c:v>
                </c:pt>
                <c:pt idx="3">
                  <c:v>-3.1</c:v>
                </c:pt>
                <c:pt idx="4">
                  <c:v>-0.3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01-448A-8638-73004ABFDE2D}"/>
            </c:ext>
          </c:extLst>
        </c:ser>
        <c:ser>
          <c:idx val="1"/>
          <c:order val="1"/>
          <c:tx>
            <c:strRef>
              <c:f>'Table 2'!$B$39</c:f>
              <c:strCache>
                <c:ptCount val="1"/>
                <c:pt idx="0">
                  <c:v>Totale economia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'Table 2'!$C$29:$G$29</c:f>
              <c:strCache>
                <c:ptCount val="5"/>
                <c:pt idx="0">
                  <c:v>2008–09 </c:v>
                </c:pt>
                <c:pt idx="1">
                  <c:v>2009–10</c:v>
                </c:pt>
                <c:pt idx="2">
                  <c:v>2011–12</c:v>
                </c:pt>
                <c:pt idx="3">
                  <c:v>2012–13</c:v>
                </c:pt>
                <c:pt idx="4">
                  <c:v>2013–14 </c:v>
                </c:pt>
              </c:strCache>
            </c:strRef>
          </c:cat>
          <c:val>
            <c:numRef>
              <c:f>'Table 2'!$C$39:$G$39</c:f>
              <c:numCache>
                <c:formatCode>0.0_ ;[Red]\-0.0\ </c:formatCode>
                <c:ptCount val="5"/>
                <c:pt idx="0">
                  <c:v>-1.7</c:v>
                </c:pt>
                <c:pt idx="1">
                  <c:v>-0.8</c:v>
                </c:pt>
                <c:pt idx="2">
                  <c:v>-0.1</c:v>
                </c:pt>
                <c:pt idx="3">
                  <c:v>-1.7</c:v>
                </c:pt>
                <c:pt idx="4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01-448A-8638-73004ABFDE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7673360"/>
        <c:axId val="307677296"/>
      </c:lineChart>
      <c:catAx>
        <c:axId val="307673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07677296"/>
        <c:crosses val="autoZero"/>
        <c:auto val="1"/>
        <c:lblAlgn val="ctr"/>
        <c:lblOffset val="100"/>
        <c:noMultiLvlLbl val="0"/>
      </c:catAx>
      <c:valAx>
        <c:axId val="30767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;[Red]\-0.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07673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800"/>
              <a:t>Europa 28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'Table 2'!$B$30</c:f>
              <c:strCache>
                <c:ptCount val="1"/>
                <c:pt idx="0">
                  <c:v> Cultura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'Table 2'!$C$29:$G$29</c:f>
              <c:strCache>
                <c:ptCount val="5"/>
                <c:pt idx="0">
                  <c:v>2008–09 </c:v>
                </c:pt>
                <c:pt idx="1">
                  <c:v>2009–10</c:v>
                </c:pt>
                <c:pt idx="2">
                  <c:v>2011–12</c:v>
                </c:pt>
                <c:pt idx="3">
                  <c:v>2012–13</c:v>
                </c:pt>
                <c:pt idx="4">
                  <c:v>2013–14 </c:v>
                </c:pt>
              </c:strCache>
            </c:strRef>
          </c:cat>
          <c:val>
            <c:numRef>
              <c:f>'Table 2'!$C$30:$G$30</c:f>
              <c:numCache>
                <c:formatCode>0.0_ ;[Red]\-0.0\ </c:formatCode>
                <c:ptCount val="5"/>
                <c:pt idx="0">
                  <c:v>0.8</c:v>
                </c:pt>
                <c:pt idx="1">
                  <c:v>0.5</c:v>
                </c:pt>
                <c:pt idx="2">
                  <c:v>1.7</c:v>
                </c:pt>
                <c:pt idx="3">
                  <c:v>0.8</c:v>
                </c:pt>
                <c:pt idx="4">
                  <c:v>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BD-4AA1-B873-95257007EF46}"/>
            </c:ext>
          </c:extLst>
        </c:ser>
        <c:ser>
          <c:idx val="1"/>
          <c:order val="1"/>
          <c:tx>
            <c:strRef>
              <c:f>'Table 2'!$B$31</c:f>
              <c:strCache>
                <c:ptCount val="1"/>
                <c:pt idx="0">
                  <c:v>Totale economia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'Table 2'!$C$29:$G$29</c:f>
              <c:strCache>
                <c:ptCount val="5"/>
                <c:pt idx="0">
                  <c:v>2008–09 </c:v>
                </c:pt>
                <c:pt idx="1">
                  <c:v>2009–10</c:v>
                </c:pt>
                <c:pt idx="2">
                  <c:v>2011–12</c:v>
                </c:pt>
                <c:pt idx="3">
                  <c:v>2012–13</c:v>
                </c:pt>
                <c:pt idx="4">
                  <c:v>2013–14 </c:v>
                </c:pt>
              </c:strCache>
            </c:strRef>
          </c:cat>
          <c:val>
            <c:numRef>
              <c:f>'Table 2'!$C$31:$G$31</c:f>
              <c:numCache>
                <c:formatCode>0.0_ ;[Red]\-0.0\ </c:formatCode>
                <c:ptCount val="5"/>
                <c:pt idx="0">
                  <c:v>-1.8</c:v>
                </c:pt>
                <c:pt idx="1">
                  <c:v>-1</c:v>
                </c:pt>
                <c:pt idx="2">
                  <c:v>-0.2</c:v>
                </c:pt>
                <c:pt idx="3">
                  <c:v>-0.2</c:v>
                </c:pt>
                <c:pt idx="4">
                  <c:v>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BD-4AA1-B873-95257007EF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4444488"/>
        <c:axId val="364445800"/>
      </c:lineChart>
      <c:catAx>
        <c:axId val="36444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64445800"/>
        <c:crosses val="autoZero"/>
        <c:auto val="1"/>
        <c:lblAlgn val="ctr"/>
        <c:lblOffset val="100"/>
        <c:noMultiLvlLbl val="0"/>
      </c:catAx>
      <c:valAx>
        <c:axId val="364445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;[Red]\-0.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64444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28/09/2016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923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910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976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7075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258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39972" y="1122363"/>
            <a:ext cx="10512056" cy="1748428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39972" y="3306726"/>
            <a:ext cx="10512056" cy="19510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7FE145-5F5F-9146-8268-470DD024125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3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132288" y="5806038"/>
            <a:ext cx="1059712" cy="1051961"/>
          </a:xfrm>
          <a:prstGeom prst="rect">
            <a:avLst/>
          </a:prstGeo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949D1-937A-1F49-BD79-4A54BE61718F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3" y="395270"/>
            <a:ext cx="5050820" cy="46380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100"/>
              </a:lnSpc>
              <a:spcAft>
                <a:spcPts val="300"/>
              </a:spcAft>
            </a:pPr>
            <a:r>
              <a:rPr lang="it-IT" sz="1000" b="1" dirty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ROMA 3 MAGGIO 2016 | ISTAT</a:t>
            </a:r>
          </a:p>
          <a:p>
            <a:pPr>
              <a:lnSpc>
                <a:spcPts val="1100"/>
              </a:lnSpc>
            </a:pPr>
            <a:r>
              <a:rPr lang="it-IT" sz="1000" b="1" dirty="0">
                <a:solidFill>
                  <a:schemeClr val="tx1"/>
                </a:solidFill>
                <a:latin typeface="Signika" charset="0"/>
                <a:ea typeface="Signika" charset="0"/>
                <a:cs typeface="Signika" charset="0"/>
              </a:rPr>
              <a:t>COMPORTAMENTI INDIVIDUALI E RELAZIONI SOCIALI IN TRASFORMAZIONE </a:t>
            </a:r>
            <a:br>
              <a:rPr lang="it-IT" sz="1000" b="1" dirty="0">
                <a:solidFill>
                  <a:schemeClr val="tx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1000" dirty="0">
                <a:solidFill>
                  <a:schemeClr val="tx1"/>
                </a:solidFill>
                <a:latin typeface="Signika" charset="0"/>
                <a:ea typeface="Signika" charset="0"/>
                <a:cs typeface="Signika" charset="0"/>
              </a:rPr>
              <a:t>UNA SFIDA PER LA STATISTICA UFFICIALE </a:t>
            </a:r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1"/>
            <a:ext cx="6462944" cy="3635406"/>
          </a:xfrm>
          <a:prstGeom prst="rect">
            <a:avLst/>
          </a:prstGeom>
          <a:solidFill>
            <a:srgbClr val="C72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DA304A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11254" y="5993223"/>
            <a:ext cx="407672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CONVEGNO SCIENTIFICO</a:t>
            </a:r>
          </a:p>
          <a:p>
            <a:r>
              <a:rPr lang="it-IT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LE TRASFORMAZIONI CULTURALI  IN ITALIA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611254" y="5130721"/>
            <a:ext cx="852256" cy="0"/>
          </a:xfrm>
          <a:prstGeom prst="line">
            <a:avLst/>
          </a:prstGeom>
          <a:ln w="53975" cap="rnd">
            <a:solidFill>
              <a:srgbClr val="C72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40" r="25403" b="3079"/>
          <a:stretch/>
        </p:blipFill>
        <p:spPr>
          <a:xfrm>
            <a:off x="5168567" y="0"/>
            <a:ext cx="7023433" cy="6858001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72"/>
          <a:stretch/>
        </p:blipFill>
        <p:spPr>
          <a:xfrm>
            <a:off x="10478763" y="6065091"/>
            <a:ext cx="1235400" cy="729412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611254" y="5296533"/>
            <a:ext cx="338017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1200" b="1" dirty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FONDAZIONE UNIVERSITÀ DI MANTOVA</a:t>
            </a:r>
          </a:p>
          <a:p>
            <a:r>
              <a:rPr lang="it-IT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29 SETTEMBRE 2016</a:t>
            </a:r>
          </a:p>
        </p:txBody>
      </p:sp>
      <p:cxnSp>
        <p:nvCxnSpPr>
          <p:cNvPr id="12" name="Connettore 1 11"/>
          <p:cNvCxnSpPr/>
          <p:nvPr/>
        </p:nvCxnSpPr>
        <p:spPr>
          <a:xfrm>
            <a:off x="611254" y="5833444"/>
            <a:ext cx="852256" cy="0"/>
          </a:xfrm>
          <a:prstGeom prst="line">
            <a:avLst/>
          </a:prstGeom>
          <a:ln w="53975" cap="rnd">
            <a:solidFill>
              <a:srgbClr val="C72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80470" y="3241214"/>
            <a:ext cx="6471138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1400" dirty="0">
                <a:solidFill>
                  <a:schemeClr val="bg1"/>
                </a:solidFill>
                <a:latin typeface="Signika regular"/>
                <a:ea typeface="Signika Light" charset="0"/>
                <a:cs typeface="Signika regular"/>
              </a:rPr>
              <a:t>Pietro Antonio Valentino</a:t>
            </a:r>
            <a:r>
              <a:rPr lang="it-IT" sz="1400" dirty="0">
                <a:solidFill>
                  <a:schemeClr val="bg1"/>
                </a:solidFill>
                <a:latin typeface="Signika Light" charset="0"/>
                <a:ea typeface="Signika Light" charset="0"/>
                <a:cs typeface="Signika Light" charset="0"/>
              </a:rPr>
              <a:t> </a:t>
            </a:r>
            <a:r>
              <a:rPr lang="it-IT" sz="1400" b="1" i="1" dirty="0">
                <a:solidFill>
                  <a:schemeClr val="bg1"/>
                </a:solidFill>
                <a:latin typeface="Signika Light" charset="0"/>
                <a:ea typeface="Signika Light" charset="0"/>
                <a:cs typeface="Signika Light" charset="0"/>
              </a:rPr>
              <a:t>In </a:t>
            </a:r>
            <a:r>
              <a:rPr lang="it-IT" sz="1400" b="1" i="1" dirty="0" err="1">
                <a:solidFill>
                  <a:schemeClr val="bg1"/>
                </a:solidFill>
                <a:latin typeface="Signika Light" charset="0"/>
                <a:ea typeface="Signika Light" charset="0"/>
                <a:cs typeface="Signika Light" charset="0"/>
              </a:rPr>
              <a:t>Unam</a:t>
            </a:r>
            <a:r>
              <a:rPr lang="it-IT" sz="1400" b="1" i="1" dirty="0">
                <a:solidFill>
                  <a:schemeClr val="bg1"/>
                </a:solidFill>
                <a:latin typeface="Signika Light" charset="0"/>
                <a:ea typeface="Signika Light" charset="0"/>
                <a:cs typeface="Signika Light" charset="0"/>
              </a:rPr>
              <a:t> </a:t>
            </a:r>
            <a:r>
              <a:rPr lang="it-IT" sz="1400" b="1" i="1" dirty="0" err="1">
                <a:solidFill>
                  <a:schemeClr val="bg1"/>
                </a:solidFill>
                <a:latin typeface="Signika Light" charset="0"/>
                <a:ea typeface="Signika Light" charset="0"/>
                <a:cs typeface="Signika Light" charset="0"/>
              </a:rPr>
              <a:t>Sapientiam</a:t>
            </a:r>
            <a:r>
              <a:rPr lang="it-IT" sz="1400" b="1" i="1" dirty="0">
                <a:solidFill>
                  <a:schemeClr val="bg1"/>
                </a:solidFill>
                <a:latin typeface="Signika Light" charset="0"/>
                <a:ea typeface="Signika Light" charset="0"/>
                <a:cs typeface="Signika Light" charset="0"/>
              </a:rPr>
              <a:t> </a:t>
            </a:r>
            <a:r>
              <a:rPr lang="it-IT" sz="1400" dirty="0">
                <a:solidFill>
                  <a:schemeClr val="bg1"/>
                </a:solidFill>
                <a:latin typeface="Signika Light" charset="0"/>
                <a:ea typeface="Signika Light" charset="0"/>
                <a:cs typeface="Signika Light" charset="0"/>
              </a:rPr>
              <a:t>- </a:t>
            </a:r>
            <a:r>
              <a:rPr lang="it-IT" sz="1400" b="1" i="1" dirty="0">
                <a:solidFill>
                  <a:schemeClr val="bg1"/>
                </a:solidFill>
                <a:latin typeface="Signika Light" charset="0"/>
                <a:ea typeface="Signika Light" charset="0"/>
                <a:cs typeface="Signika Light" charset="0"/>
              </a:rPr>
              <a:t>Economia della cultura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2669" y="402497"/>
            <a:ext cx="5050820" cy="961802"/>
          </a:xfr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>
                <a:solidFill>
                  <a:schemeClr val="bg1"/>
                </a:solidFill>
                <a:latin typeface="Signika"/>
              </a:rPr>
              <a:t>Il ruolo dell’industria culturale nell’economia territoriale italiana</a:t>
            </a:r>
            <a:br>
              <a:rPr lang="it-IT" dirty="0"/>
            </a:b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4792" y="1672607"/>
            <a:ext cx="11071754" cy="673314"/>
          </a:xfrm>
        </p:spPr>
        <p:txBody>
          <a:bodyPr lIns="0" tIns="0" rIns="0" bIns="0" anchor="t" anchorCtr="0"/>
          <a:lstStyle/>
          <a:p>
            <a:pPr algn="l"/>
            <a:r>
              <a:rPr lang="it-IT" sz="3200" dirty="0"/>
              <a:t>UL e occupati dell’ICC in Italia per Ripartizione geografica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7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Pietro Antonio Valentino | </a:t>
            </a:r>
            <a:r>
              <a:rPr lang="it-IT" i="1" dirty="0"/>
              <a:t>In </a:t>
            </a:r>
            <a:r>
              <a:rPr lang="it-IT" i="1" dirty="0" err="1"/>
              <a:t>unam</a:t>
            </a:r>
            <a:r>
              <a:rPr lang="it-IT" i="1" dirty="0"/>
              <a:t> </a:t>
            </a:r>
            <a:r>
              <a:rPr lang="it-IT" i="1" dirty="0" err="1"/>
              <a:t>Sapientiam</a:t>
            </a:r>
            <a:r>
              <a:rPr lang="it-IT" i="1" dirty="0"/>
              <a:t> – Economia della cultura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69913" y="401283"/>
            <a:ext cx="5071004" cy="5078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it-IT" sz="1100" b="1" dirty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FONDAZIONE UNIVERSITÀ DI MANTOVA  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29 SETTEMBRE 2016</a:t>
            </a:r>
          </a:p>
          <a:p>
            <a:r>
              <a:rPr lang="it-IT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CONVEGNO SCIENTIFICO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LE TRASFORMAZIONI CULTURALI  IN ITALIA</a:t>
            </a:r>
          </a:p>
          <a:p>
            <a:endParaRPr lang="it-IT" sz="1100" b="1" dirty="0">
              <a:solidFill>
                <a:schemeClr val="tx1">
                  <a:lumMod val="85000"/>
                  <a:lumOff val="15000"/>
                </a:schemeClr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33415" y="4912603"/>
            <a:ext cx="1832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Fonte: Istat</a:t>
            </a: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865875"/>
              </p:ext>
            </p:extLst>
          </p:nvPr>
        </p:nvGraphicFramePr>
        <p:xfrm>
          <a:off x="716543" y="2345921"/>
          <a:ext cx="10331367" cy="23777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70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1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9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9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9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9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0193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UL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Addetti UL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800" b="0" i="1" u="none" strike="noStrike" dirty="0" err="1">
                          <a:effectLst/>
                          <a:latin typeface="+mn-lt"/>
                        </a:rPr>
                        <a:t>Comp</a:t>
                      </a:r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. 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1" u="none" strike="noStrike" dirty="0" err="1">
                          <a:effectLst/>
                          <a:latin typeface="+mn-lt"/>
                        </a:rPr>
                        <a:t>Var</a:t>
                      </a:r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. % annua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800" b="0" i="1" u="none" strike="noStrike" dirty="0" err="1">
                          <a:effectLst/>
                          <a:latin typeface="+mn-lt"/>
                        </a:rPr>
                        <a:t>Comp</a:t>
                      </a:r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. 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1" u="none" strike="noStrike" dirty="0" err="1">
                          <a:effectLst/>
                          <a:latin typeface="+mn-lt"/>
                        </a:rPr>
                        <a:t>Var</a:t>
                      </a:r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. % annua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775041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2013/2012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2013/2012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959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Nord-ovest</a:t>
                      </a:r>
                      <a:endParaRPr lang="it-IT" sz="18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35,9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35,8</a:t>
                      </a:r>
                      <a:endParaRPr lang="it-IT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-4,1</a:t>
                      </a:r>
                      <a:endParaRPr lang="it-IT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38,7</a:t>
                      </a:r>
                      <a:endParaRPr lang="it-IT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39,2</a:t>
                      </a:r>
                      <a:endParaRPr lang="it-IT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-0,5</a:t>
                      </a:r>
                      <a:endParaRPr lang="it-IT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888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Nord-est</a:t>
                      </a:r>
                      <a:endParaRPr lang="it-IT" sz="18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21,2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21,2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-3,8</a:t>
                      </a:r>
                      <a:endParaRPr lang="it-IT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it-IT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18,9</a:t>
                      </a:r>
                      <a:endParaRPr lang="it-IT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-2,5</a:t>
                      </a:r>
                      <a:endParaRPr lang="it-IT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Centro</a:t>
                      </a:r>
                      <a:endParaRPr lang="it-IT" sz="18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25,4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-3,3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27,1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27,0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-2,1</a:t>
                      </a:r>
                      <a:endParaRPr lang="it-IT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Sud</a:t>
                      </a:r>
                      <a:endParaRPr lang="it-IT" sz="18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it-IT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-2,9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-4,4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Isole</a:t>
                      </a:r>
                      <a:endParaRPr lang="it-IT" sz="18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it-IT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it-IT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-5,6</a:t>
                      </a:r>
                      <a:endParaRPr lang="it-IT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it-IT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-1,7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264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01664" y="996907"/>
            <a:ext cx="11071754" cy="673314"/>
          </a:xfrm>
        </p:spPr>
        <p:txBody>
          <a:bodyPr lIns="0" tIns="0" rIns="0" bIns="0" anchor="t" anchorCtr="0"/>
          <a:lstStyle/>
          <a:p>
            <a:pPr algn="l"/>
            <a:r>
              <a:rPr lang="it-IT" sz="2800" dirty="0"/>
              <a:t>Rilevanza occupati </a:t>
            </a:r>
            <a:r>
              <a:rPr lang="it-IT" sz="2800"/>
              <a:t>dell’ICC per </a:t>
            </a:r>
            <a:r>
              <a:rPr lang="it-IT" sz="2800" dirty="0"/>
              <a:t>Regione e Province Autonome (anno 2013)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7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Pietro Antonio Valentino | </a:t>
            </a:r>
            <a:r>
              <a:rPr lang="it-IT" i="1" dirty="0"/>
              <a:t>In </a:t>
            </a:r>
            <a:r>
              <a:rPr lang="it-IT" i="1" dirty="0" err="1"/>
              <a:t>unam</a:t>
            </a:r>
            <a:r>
              <a:rPr lang="it-IT" i="1" dirty="0"/>
              <a:t> </a:t>
            </a:r>
            <a:r>
              <a:rPr lang="it-IT" i="1" dirty="0" err="1"/>
              <a:t>Sapientiam</a:t>
            </a:r>
            <a:r>
              <a:rPr lang="it-IT" i="1" dirty="0"/>
              <a:t> – Economia della cultura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69913" y="401283"/>
            <a:ext cx="5071004" cy="5078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it-IT" sz="1100" b="1" dirty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FONDAZIONE UNIVERSITÀ DI MANTOVA  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29 SETTEMBRE 2016</a:t>
            </a:r>
          </a:p>
          <a:p>
            <a:r>
              <a:rPr lang="it-IT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CONVEGNO SCIENTIFICO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LE TRASFORMAZIONI CULTURALI  IN ITALIA</a:t>
            </a:r>
          </a:p>
          <a:p>
            <a:endParaRPr lang="it-IT" sz="1100" b="1" dirty="0">
              <a:solidFill>
                <a:schemeClr val="tx1">
                  <a:lumMod val="85000"/>
                  <a:lumOff val="15000"/>
                </a:schemeClr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33415" y="5915265"/>
            <a:ext cx="1832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Fonte: Istat</a:t>
            </a: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318245"/>
              </p:ext>
            </p:extLst>
          </p:nvPr>
        </p:nvGraphicFramePr>
        <p:xfrm>
          <a:off x="569913" y="1392201"/>
          <a:ext cx="11040008" cy="45410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26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26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26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26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0193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UL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Addetti UL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775041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ICC Regione/</a:t>
                      </a:r>
                    </a:p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ICC ITALIA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ICC Regione/</a:t>
                      </a:r>
                    </a:p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Occupati Regione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ICC Regione/</a:t>
                      </a:r>
                    </a:p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ICC ITALIA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ICC Regione/</a:t>
                      </a:r>
                    </a:p>
                    <a:p>
                      <a:pPr algn="ctr" fontAlgn="b"/>
                      <a:r>
                        <a:rPr lang="it-IT" sz="1600" b="0" i="0" u="none" strike="noStrike">
                          <a:effectLst/>
                          <a:latin typeface="+mn-lt"/>
                        </a:rPr>
                        <a:t>Occupati Regione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959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Piemonte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8,0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2,5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Marche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2,1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2,0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888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Valle d'Aosta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0,3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2,2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Lazio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17,7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3,9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Liguria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2,0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Abruzzo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Lombardia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28,8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3,4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Molise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0,3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Provincia Autonoma Bolzano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2,2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Campania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4,2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Provincia Autonoma Trento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Puglia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2,9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461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Veneto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7,8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2,1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Basilicata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0,3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872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Friuli-Venezia Giulia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Calabria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700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Emilia-Romagna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7,6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2,1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Sicilia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3,6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871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Toscana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6,0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2,1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Sardegna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600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  Umbria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368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1" i="0" u="none" strike="noStrike" dirty="0">
                          <a:effectLst/>
                          <a:latin typeface="+mn-lt"/>
                        </a:rPr>
                        <a:t>ITALIA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effectLst/>
                          <a:latin typeface="+mn-lt"/>
                        </a:rPr>
                        <a:t>2,4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051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801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3001" y="1274239"/>
            <a:ext cx="5586736" cy="1036107"/>
          </a:xfrm>
        </p:spPr>
        <p:txBody>
          <a:bodyPr lIns="0" tIns="0" rIns="0" bIns="0" anchor="t" anchorCtr="0"/>
          <a:lstStyle/>
          <a:p>
            <a:pPr algn="l"/>
            <a:r>
              <a:rPr lang="it-IT" sz="3200" b="1" dirty="0"/>
              <a:t>Industria culturale e creativa (ICC)</a:t>
            </a:r>
            <a:br>
              <a:rPr lang="it-IT" sz="3200" dirty="0"/>
            </a:br>
            <a:r>
              <a:rPr lang="it-IT" sz="3200" i="1" dirty="0"/>
              <a:t>verso una definizione condivisa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Pietro Antonio Valentino | </a:t>
            </a:r>
            <a:r>
              <a:rPr lang="it-IT" i="1" dirty="0"/>
              <a:t>In </a:t>
            </a:r>
            <a:r>
              <a:rPr lang="it-IT" i="1" dirty="0" err="1"/>
              <a:t>unam</a:t>
            </a:r>
            <a:r>
              <a:rPr lang="it-IT" i="1" dirty="0"/>
              <a:t> </a:t>
            </a:r>
            <a:r>
              <a:rPr lang="it-IT" i="1" dirty="0" err="1"/>
              <a:t>Sapientiam</a:t>
            </a:r>
            <a:r>
              <a:rPr lang="it-IT" i="1" dirty="0"/>
              <a:t> – Economia della cultura</a:t>
            </a:r>
          </a:p>
          <a:p>
            <a:endParaRPr lang="it-IT" dirty="0"/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60559407"/>
              </p:ext>
            </p:extLst>
          </p:nvPr>
        </p:nvGraphicFramePr>
        <p:xfrm>
          <a:off x="6915838" y="1918308"/>
          <a:ext cx="4916221" cy="3277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1667" y="1149784"/>
            <a:ext cx="6580333" cy="275286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6773335" y="1221968"/>
            <a:ext cx="434194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400" dirty="0"/>
              <a:t>Definizione di occupati ICC - </a:t>
            </a:r>
            <a:r>
              <a:rPr lang="it-IT" sz="1400" i="1" dirty="0"/>
              <a:t>Eurostat (</a:t>
            </a:r>
            <a:r>
              <a:rPr lang="it-IT" sz="1400" i="1" dirty="0" err="1"/>
              <a:t>ESSnet</a:t>
            </a:r>
            <a:r>
              <a:rPr lang="it-IT" sz="1400" i="1" dirty="0"/>
              <a:t> Culture)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001" y="3603490"/>
            <a:ext cx="6580333" cy="2752860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1825254" y="3675674"/>
            <a:ext cx="395448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400" dirty="0"/>
              <a:t>Definizione di occupati ICC - </a:t>
            </a:r>
            <a:r>
              <a:rPr lang="it-IT" sz="1400" i="1" dirty="0"/>
              <a:t>Indagine Civita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3833659" y="5179639"/>
            <a:ext cx="66501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3833659" y="5580743"/>
            <a:ext cx="66501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69913" y="401283"/>
            <a:ext cx="5071004" cy="5078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it-IT" sz="1100" b="1" dirty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FONDAZIONE UNIVERSITÀ DI MANTOVA  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29 SETTEMBRE 2016</a:t>
            </a:r>
          </a:p>
          <a:p>
            <a:r>
              <a:rPr lang="it-IT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CONVEGNO SCIENTIFICO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LE TRASFORMAZIONI CULTURALI  IN ITALIA</a:t>
            </a:r>
          </a:p>
          <a:p>
            <a:endParaRPr lang="it-IT" sz="1100" b="1" dirty="0">
              <a:solidFill>
                <a:schemeClr val="tx1">
                  <a:lumMod val="85000"/>
                  <a:lumOff val="15000"/>
                </a:schemeClr>
              </a:solidFill>
              <a:latin typeface="Signika" charset="0"/>
              <a:ea typeface="Signika" charset="0"/>
              <a:cs typeface="Signik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342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01664" y="1274239"/>
            <a:ext cx="11071754" cy="1036107"/>
          </a:xfrm>
        </p:spPr>
        <p:txBody>
          <a:bodyPr lIns="0" tIns="0" rIns="0" bIns="0" anchor="t" anchorCtr="0"/>
          <a:lstStyle/>
          <a:p>
            <a:pPr algn="l"/>
            <a:r>
              <a:rPr lang="it-IT" sz="3200" dirty="0"/>
              <a:t>L’ICC in Italia in Europa: l’occupazione (</a:t>
            </a:r>
            <a:r>
              <a:rPr lang="it-IT" sz="3200" i="1" dirty="0"/>
              <a:t>v.a. in migliaia</a:t>
            </a:r>
            <a:r>
              <a:rPr lang="it-IT" sz="3200" dirty="0"/>
              <a:t>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87875"/>
              </p:ext>
            </p:extLst>
          </p:nvPr>
        </p:nvGraphicFramePr>
        <p:xfrm>
          <a:off x="601664" y="2145053"/>
          <a:ext cx="10976503" cy="26639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7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1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1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12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12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812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6838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2008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2009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2010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2011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2012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2013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2014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838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UE-28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5.342,1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5.386,5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5.415,2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6.039,6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6.139,6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6.188,3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6.273,1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95982"/>
                  </a:ext>
                </a:extLst>
              </a:tr>
              <a:tr h="386838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Germania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1.010,3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1.027,1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1.047,7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1.243,5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1.187,8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1.178,5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1.183,0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888318"/>
                  </a:ext>
                </a:extLst>
              </a:tr>
              <a:tr h="386838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Spagna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442,4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409,0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393,2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398,2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396,4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393,7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428,5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20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Francia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513,5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528,9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541,0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733,4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725,0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744,9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713,7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838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Italia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537,7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494,4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511,8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591,7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622,9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603,7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602,1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838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Regno Unito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829,2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932,3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928,8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924,0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984,6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1.034,3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1.062,1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Pietro Antonio Valentino | </a:t>
            </a:r>
            <a:r>
              <a:rPr lang="it-IT" i="1" dirty="0"/>
              <a:t>In </a:t>
            </a:r>
            <a:r>
              <a:rPr lang="it-IT" i="1" dirty="0" err="1"/>
              <a:t>unam</a:t>
            </a:r>
            <a:r>
              <a:rPr lang="it-IT" i="1" dirty="0"/>
              <a:t> </a:t>
            </a:r>
            <a:r>
              <a:rPr lang="it-IT" i="1" dirty="0" err="1"/>
              <a:t>Sapientiam</a:t>
            </a:r>
            <a:r>
              <a:rPr lang="it-IT" i="1" dirty="0"/>
              <a:t> – Economia della cultura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69913" y="401283"/>
            <a:ext cx="5071004" cy="5078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it-IT" sz="1100" b="1" dirty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FONDAZIONE UNIVERSITÀ DI MANTOVA  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29 SETTEMBRE 2016</a:t>
            </a:r>
          </a:p>
          <a:p>
            <a:r>
              <a:rPr lang="it-IT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CONVEGNO SCIENTIFICO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LE TRASFORMAZIONI CULTURALI  IN ITALIA</a:t>
            </a:r>
          </a:p>
          <a:p>
            <a:endParaRPr lang="it-IT" sz="1100" b="1" dirty="0">
              <a:solidFill>
                <a:schemeClr val="tx1">
                  <a:lumMod val="85000"/>
                  <a:lumOff val="15000"/>
                </a:schemeClr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69913" y="4798121"/>
            <a:ext cx="1832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Fonte: Eurostat</a:t>
            </a:r>
          </a:p>
        </p:txBody>
      </p:sp>
    </p:spTree>
    <p:extLst>
      <p:ext uri="{BB962C8B-B14F-4D97-AF65-F5344CB8AC3E}">
        <p14:creationId xmlns:p14="http://schemas.microsoft.com/office/powerpoint/2010/main" val="2224148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5054" y="1356056"/>
            <a:ext cx="11071754" cy="673314"/>
          </a:xfrm>
        </p:spPr>
        <p:txBody>
          <a:bodyPr lIns="0" tIns="0" rIns="0" bIns="0" anchor="t" anchorCtr="0"/>
          <a:lstStyle/>
          <a:p>
            <a:pPr algn="l"/>
            <a:r>
              <a:rPr lang="it-IT" sz="3200" dirty="0"/>
              <a:t>L’ICC in Italia in Europa: la rilevanza dell’occupazione settoriale (% occupati ICC su totale occupati)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020201"/>
              </p:ext>
            </p:extLst>
          </p:nvPr>
        </p:nvGraphicFramePr>
        <p:xfrm>
          <a:off x="617538" y="2591787"/>
          <a:ext cx="10976503" cy="26639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7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1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1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12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12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812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6838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2008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2009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2010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2011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2012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2013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2014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838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UE-28</a:t>
                      </a:r>
                      <a:endParaRPr lang="it-IT" sz="18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2,4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2,5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2,9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95982"/>
                  </a:ext>
                </a:extLst>
              </a:tr>
              <a:tr h="386838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Germania</a:t>
                      </a:r>
                      <a:endParaRPr lang="it-IT" sz="1800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2,6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3,2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888318"/>
                  </a:ext>
                </a:extLst>
              </a:tr>
              <a:tr h="386838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Spagna</a:t>
                      </a:r>
                      <a:endParaRPr lang="it-IT" sz="1800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2,2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2,2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2,3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2,5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20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Francia</a:t>
                      </a:r>
                      <a:endParaRPr lang="it-IT" sz="1800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1,9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2,8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2,8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2,8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838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Italia</a:t>
                      </a:r>
                      <a:endParaRPr lang="it-IT" sz="1800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2,3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2,2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2,3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2,6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2,7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838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Regno Unito</a:t>
                      </a:r>
                      <a:endParaRPr lang="it-IT" sz="18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3,3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Pietro Antonio Valentino | </a:t>
            </a:r>
            <a:r>
              <a:rPr lang="it-IT" i="1" dirty="0"/>
              <a:t>In </a:t>
            </a:r>
            <a:r>
              <a:rPr lang="it-IT" i="1" dirty="0" err="1"/>
              <a:t>unam</a:t>
            </a:r>
            <a:r>
              <a:rPr lang="it-IT" i="1" dirty="0"/>
              <a:t> </a:t>
            </a:r>
            <a:r>
              <a:rPr lang="it-IT" i="1" dirty="0" err="1"/>
              <a:t>Sapientiam</a:t>
            </a:r>
            <a:r>
              <a:rPr lang="it-IT" i="1" dirty="0"/>
              <a:t> – Economia della cultura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69913" y="401283"/>
            <a:ext cx="5071004" cy="5078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it-IT" sz="1100" b="1" dirty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FONDAZIONE UNIVERSITÀ DI MANTOVA  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29 SETTEMBRE 2016</a:t>
            </a:r>
          </a:p>
          <a:p>
            <a:r>
              <a:rPr lang="it-IT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CONVEGNO SCIENTIFICO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LE TRASFORMAZIONI CULTURALI  IN ITALIA</a:t>
            </a:r>
          </a:p>
          <a:p>
            <a:endParaRPr lang="it-IT" sz="1100" b="1" dirty="0">
              <a:solidFill>
                <a:schemeClr val="tx1">
                  <a:lumMod val="85000"/>
                  <a:lumOff val="15000"/>
                </a:schemeClr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01664" y="5279206"/>
            <a:ext cx="1832778" cy="325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Fonte: </a:t>
            </a:r>
            <a:r>
              <a:rPr lang="it-IT" sz="1522" dirty="0"/>
              <a:t>Eurostat</a:t>
            </a:r>
          </a:p>
        </p:txBody>
      </p:sp>
    </p:spTree>
    <p:extLst>
      <p:ext uri="{BB962C8B-B14F-4D97-AF65-F5344CB8AC3E}">
        <p14:creationId xmlns:p14="http://schemas.microsoft.com/office/powerpoint/2010/main" val="1548863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0924" y="1327476"/>
            <a:ext cx="7064931" cy="673314"/>
          </a:xfrm>
        </p:spPr>
        <p:txBody>
          <a:bodyPr lIns="0" tIns="0" rIns="0" bIns="0" anchor="t" anchorCtr="0"/>
          <a:lstStyle/>
          <a:p>
            <a:pPr algn="l"/>
            <a:r>
              <a:rPr lang="it-IT" sz="3200" dirty="0"/>
              <a:t>ICC in Italia in Europa: per 1.000 abitanti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64911"/>
              </p:ext>
            </p:extLst>
          </p:nvPr>
        </p:nvGraphicFramePr>
        <p:xfrm>
          <a:off x="1361684" y="2091919"/>
          <a:ext cx="6951044" cy="2963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2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4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4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838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it-IT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marR="22733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2011</a:t>
                      </a:r>
                      <a:endParaRPr lang="it-IT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marR="22733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838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UE-28</a:t>
                      </a:r>
                      <a:endParaRPr lang="it-IT" sz="24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22733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12,0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22733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95982"/>
                  </a:ext>
                </a:extLst>
              </a:tr>
              <a:tr h="386838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Germania</a:t>
                      </a:r>
                      <a:endParaRPr lang="it-IT" sz="2400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2733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15,5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2733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888318"/>
                  </a:ext>
                </a:extLst>
              </a:tr>
              <a:tr h="386838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Spagna</a:t>
                      </a:r>
                      <a:endParaRPr lang="it-IT" sz="2400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2733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8,5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2733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2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Francia</a:t>
                      </a:r>
                      <a:endParaRPr lang="it-IT" sz="2400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2733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11,3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2733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838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Italia</a:t>
                      </a:r>
                      <a:endParaRPr lang="it-IT" sz="2400" i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2733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10,0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2733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838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Regno Unito</a:t>
                      </a:r>
                      <a:endParaRPr lang="it-IT" sz="24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2733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14,7</a:t>
                      </a:r>
                      <a:endParaRPr lang="it-IT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2733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Pietro Antonio Valentino | </a:t>
            </a:r>
            <a:r>
              <a:rPr lang="it-IT" i="1" dirty="0"/>
              <a:t>In </a:t>
            </a:r>
            <a:r>
              <a:rPr lang="it-IT" i="1" dirty="0" err="1"/>
              <a:t>unam</a:t>
            </a:r>
            <a:r>
              <a:rPr lang="it-IT" i="1" dirty="0"/>
              <a:t> </a:t>
            </a:r>
            <a:r>
              <a:rPr lang="it-IT" i="1" dirty="0" err="1"/>
              <a:t>Sapientiam</a:t>
            </a:r>
            <a:r>
              <a:rPr lang="it-IT" i="1" dirty="0"/>
              <a:t> – Economia della cultura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69913" y="401283"/>
            <a:ext cx="5071004" cy="5078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it-IT" sz="1100" b="1" dirty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FONDAZIONE UNIVERSITÀ DI MANTOVA  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29 SETTEMBRE 2016</a:t>
            </a:r>
          </a:p>
          <a:p>
            <a:r>
              <a:rPr lang="it-IT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CONVEGNO SCIENTIFICO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LE TRASFORMAZIONI CULTURALI  IN ITALIA</a:t>
            </a:r>
          </a:p>
          <a:p>
            <a:endParaRPr lang="it-IT" sz="1100" b="1" dirty="0">
              <a:solidFill>
                <a:schemeClr val="tx1">
                  <a:lumMod val="85000"/>
                  <a:lumOff val="15000"/>
                </a:schemeClr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361684" y="5871695"/>
            <a:ext cx="1832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Fonte: Eurostat</a:t>
            </a:r>
          </a:p>
        </p:txBody>
      </p:sp>
    </p:spTree>
    <p:extLst>
      <p:ext uri="{BB962C8B-B14F-4D97-AF65-F5344CB8AC3E}">
        <p14:creationId xmlns:p14="http://schemas.microsoft.com/office/powerpoint/2010/main" val="2327492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04591" y="1263137"/>
            <a:ext cx="7206393" cy="1036107"/>
          </a:xfrm>
        </p:spPr>
        <p:txBody>
          <a:bodyPr lIns="0" tIns="0" rIns="0" bIns="0" anchor="t" anchorCtr="0"/>
          <a:lstStyle/>
          <a:p>
            <a:pPr algn="l"/>
            <a:r>
              <a:rPr lang="it-IT" sz="3200" b="1" dirty="0"/>
              <a:t>La «resilienza» dell’ICC in Italia e in Europa</a:t>
            </a:r>
            <a:br>
              <a:rPr lang="it-IT" sz="3200" dirty="0"/>
            </a:br>
            <a:endParaRPr lang="it-IT" sz="3200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Pietro Antonio Valentino | </a:t>
            </a:r>
            <a:r>
              <a:rPr lang="it-IT" i="1" dirty="0"/>
              <a:t>In </a:t>
            </a:r>
            <a:r>
              <a:rPr lang="it-IT" i="1" dirty="0" err="1"/>
              <a:t>unam</a:t>
            </a:r>
            <a:r>
              <a:rPr lang="it-IT" i="1" dirty="0"/>
              <a:t> </a:t>
            </a:r>
            <a:r>
              <a:rPr lang="it-IT" i="1" dirty="0" err="1"/>
              <a:t>Sapientiam</a:t>
            </a:r>
            <a:r>
              <a:rPr lang="it-IT" i="1" dirty="0"/>
              <a:t> – Economia della cultura</a:t>
            </a:r>
          </a:p>
          <a:p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69913" y="401283"/>
            <a:ext cx="5071004" cy="5078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it-IT" sz="1100" b="1" dirty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FONDAZIONE UNIVERSITÀ DI MANTOVA  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29 SETTEMBRE 2016</a:t>
            </a:r>
          </a:p>
          <a:p>
            <a:r>
              <a:rPr lang="it-IT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CONVEGNO SCIENTIFICO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LE TRASFORMAZIONI CULTURALI  IN ITALIA</a:t>
            </a:r>
          </a:p>
          <a:p>
            <a:endParaRPr lang="it-IT" sz="1100" b="1" dirty="0">
              <a:solidFill>
                <a:schemeClr val="tx1">
                  <a:lumMod val="85000"/>
                  <a:lumOff val="15000"/>
                </a:schemeClr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graphicFrame>
        <p:nvGraphicFramePr>
          <p:cNvPr id="15" name="Grafic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735855"/>
              </p:ext>
            </p:extLst>
          </p:nvPr>
        </p:nvGraphicFramePr>
        <p:xfrm>
          <a:off x="6508665" y="2244014"/>
          <a:ext cx="5260356" cy="3654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fic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589478"/>
              </p:ext>
            </p:extLst>
          </p:nvPr>
        </p:nvGraphicFramePr>
        <p:xfrm>
          <a:off x="383114" y="2334376"/>
          <a:ext cx="5710896" cy="3474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6652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69913" y="1297991"/>
            <a:ext cx="11071754" cy="673314"/>
          </a:xfrm>
        </p:spPr>
        <p:txBody>
          <a:bodyPr lIns="0" tIns="0" rIns="0" bIns="0" anchor="t" anchorCtr="0"/>
          <a:lstStyle/>
          <a:p>
            <a:pPr algn="l"/>
            <a:r>
              <a:rPr lang="it-IT" sz="3200" dirty="0"/>
              <a:t>UL e occupati ICC in Italia per Comuni (classi dimensionali)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7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Pietro Antonio Valentino | </a:t>
            </a:r>
            <a:r>
              <a:rPr lang="it-IT" i="1" dirty="0"/>
              <a:t>In </a:t>
            </a:r>
            <a:r>
              <a:rPr lang="it-IT" i="1" dirty="0" err="1"/>
              <a:t>unam</a:t>
            </a:r>
            <a:r>
              <a:rPr lang="it-IT" i="1" dirty="0"/>
              <a:t> </a:t>
            </a:r>
            <a:r>
              <a:rPr lang="it-IT" i="1" dirty="0" err="1"/>
              <a:t>Sapientiam</a:t>
            </a:r>
            <a:r>
              <a:rPr lang="it-IT" i="1" dirty="0"/>
              <a:t> – Economia della cultura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69913" y="401283"/>
            <a:ext cx="5071004" cy="5078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it-IT" sz="1100" b="1" dirty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FONDAZIONE UNIVERSITÀ DI MANTOVA  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29 SETTEMBRE 2016</a:t>
            </a:r>
          </a:p>
          <a:p>
            <a:r>
              <a:rPr lang="it-IT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CONVEGNO SCIENTIFICO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LE TRASFORMAZIONI CULTURALI  IN ITALIA</a:t>
            </a:r>
          </a:p>
          <a:p>
            <a:endParaRPr lang="it-IT" sz="1100" b="1" dirty="0">
              <a:solidFill>
                <a:schemeClr val="tx1">
                  <a:lumMod val="85000"/>
                  <a:lumOff val="15000"/>
                </a:schemeClr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69913" y="5836501"/>
            <a:ext cx="1832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Fonte: Istat</a:t>
            </a: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062479"/>
              </p:ext>
            </p:extLst>
          </p:nvPr>
        </p:nvGraphicFramePr>
        <p:xfrm>
          <a:off x="601664" y="1895083"/>
          <a:ext cx="10331367" cy="3940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3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9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9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9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9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0193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UL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Addetti UL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err="1">
                          <a:effectLst/>
                          <a:latin typeface="+mn-lt"/>
                        </a:rPr>
                        <a:t>Comp</a:t>
                      </a:r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. 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err="1">
                          <a:effectLst/>
                          <a:latin typeface="+mn-lt"/>
                        </a:rPr>
                        <a:t>Var</a:t>
                      </a:r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. % annua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err="1">
                          <a:effectLst/>
                          <a:latin typeface="+mn-lt"/>
                        </a:rPr>
                        <a:t>Comp</a:t>
                      </a:r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. 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err="1">
                          <a:effectLst/>
                          <a:latin typeface="+mn-lt"/>
                        </a:rPr>
                        <a:t>Var</a:t>
                      </a:r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. % annua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775041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2013/2012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2013/2012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95982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fino a 1.000 ab.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-5,0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0,5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0,5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-3,4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888318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1.001 - 5.000 ab.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8,3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8,2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-5,5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5,7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5,3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-7,5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5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5.001 - 10.000 ab.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9,5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9,5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-4,0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7,4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7,7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10.001 - 20.000 ab.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12,0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11,9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-4,7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9,8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9,7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-3,4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20.001 - 50.000 ab.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15,5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15,5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-4,2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14,3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13,9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-4,8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50.001 - 100.000 ab.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10,4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10,3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-4,5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8,9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8,6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-4,3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461234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100.001 - 250.000 ab.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10,4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10,4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-3,9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10,5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10,7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872287"/>
                  </a:ext>
                </a:extLst>
              </a:tr>
              <a:tr h="318877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250.001 ab. e più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33,0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33,5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-2,4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42,9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43,7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70062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1" u="none" strike="noStrike" dirty="0">
                          <a:effectLst/>
                          <a:latin typeface="+mn-lt"/>
                        </a:rPr>
                        <a:t>TOTALE ITALIA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effectLst/>
                          <a:latin typeface="+mn-lt"/>
                        </a:rPr>
                        <a:t>-3,8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effectLst/>
                          <a:latin typeface="+mn-lt"/>
                        </a:rPr>
                        <a:t>-1,8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871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25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79083" y="1174384"/>
            <a:ext cx="8533832" cy="673314"/>
          </a:xfrm>
        </p:spPr>
        <p:txBody>
          <a:bodyPr lIns="0" tIns="0" rIns="0" bIns="0" anchor="t" anchorCtr="0"/>
          <a:lstStyle/>
          <a:p>
            <a:pPr algn="l"/>
            <a:r>
              <a:rPr lang="it-IT" sz="3200" dirty="0"/>
              <a:t>Addetti/ UL per Comuni (classi dimensionali)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7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Pietro Antonio Valentino | </a:t>
            </a:r>
            <a:r>
              <a:rPr lang="it-IT" i="1" dirty="0"/>
              <a:t>In </a:t>
            </a:r>
            <a:r>
              <a:rPr lang="it-IT" i="1" dirty="0" err="1"/>
              <a:t>unam</a:t>
            </a:r>
            <a:r>
              <a:rPr lang="it-IT" i="1" dirty="0"/>
              <a:t> </a:t>
            </a:r>
            <a:r>
              <a:rPr lang="it-IT" i="1" dirty="0" err="1"/>
              <a:t>Sapientiam</a:t>
            </a:r>
            <a:r>
              <a:rPr lang="it-IT" i="1" dirty="0"/>
              <a:t> – Economia della cultura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69913" y="401283"/>
            <a:ext cx="5071004" cy="5078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it-IT" sz="1100" b="1" dirty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FONDAZIONE UNIVERSITÀ DI MANTOVA  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29 SETTEMBRE 2016</a:t>
            </a:r>
          </a:p>
          <a:p>
            <a:r>
              <a:rPr lang="it-IT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CONVEGNO SCIENTIFICO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LE TRASFORMAZIONI CULTURALI  IN ITALIA</a:t>
            </a:r>
          </a:p>
          <a:p>
            <a:endParaRPr lang="it-IT" sz="1100" b="1" dirty="0">
              <a:solidFill>
                <a:schemeClr val="tx1">
                  <a:lumMod val="85000"/>
                  <a:lumOff val="15000"/>
                </a:schemeClr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842856" y="5688550"/>
            <a:ext cx="1832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Fonte: Istat</a:t>
            </a: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06640"/>
              </p:ext>
            </p:extLst>
          </p:nvPr>
        </p:nvGraphicFramePr>
        <p:xfrm>
          <a:off x="1842856" y="1711237"/>
          <a:ext cx="7000893" cy="3940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5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2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2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0193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Addetti per UL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v.a.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775041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95982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fino a 1.000 ab.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         1,2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         1,2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888318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1.001 - 5.000 ab.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         1,3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         1,3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5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5.001 - 10.000 ab.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         1,5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         1,6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10.001 - 20.000 ab.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         1,6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         1,6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20.001 - 50.000 ab.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         1,8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         1,8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50.001 - 100.000 ab.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         1,6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         1,6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461234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100.001 - 250.000 ab.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         1,9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         2,0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872287"/>
                  </a:ext>
                </a:extLst>
              </a:tr>
              <a:tr h="318877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effectLst/>
                          <a:latin typeface="+mn-lt"/>
                        </a:rPr>
                        <a:t>  250.001 ab. e più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         2,5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effectLst/>
                          <a:latin typeface="+mn-lt"/>
                        </a:rPr>
                        <a:t>         2,5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70062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1" u="none" strike="noStrike" dirty="0">
                          <a:effectLst/>
                          <a:latin typeface="+mn-lt"/>
                        </a:rPr>
                        <a:t>TOTALE ITALIA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effectLst/>
                          <a:latin typeface="+mn-lt"/>
                        </a:rPr>
                        <a:t>         1,9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effectLst/>
                          <a:latin typeface="+mn-lt"/>
                        </a:rPr>
                        <a:t>         2,0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871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100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01664" y="996907"/>
            <a:ext cx="11071754" cy="673314"/>
          </a:xfrm>
        </p:spPr>
        <p:txBody>
          <a:bodyPr lIns="0" tIns="0" rIns="0" bIns="0" anchor="t" anchorCtr="0"/>
          <a:lstStyle/>
          <a:p>
            <a:pPr algn="l"/>
            <a:r>
              <a:rPr lang="it-IT" sz="2524" dirty="0"/>
              <a:t>UL e occupati dell’ICC in Italia per </a:t>
            </a:r>
            <a:r>
              <a:rPr lang="it-IT" sz="2800" dirty="0"/>
              <a:t>Aree metropolitane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7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88358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Pietro Antonio Valentino | </a:t>
            </a:r>
            <a:r>
              <a:rPr lang="it-IT" i="1" dirty="0"/>
              <a:t>In </a:t>
            </a:r>
            <a:r>
              <a:rPr lang="it-IT" i="1" dirty="0" err="1"/>
              <a:t>unam</a:t>
            </a:r>
            <a:r>
              <a:rPr lang="it-IT" i="1" dirty="0"/>
              <a:t> </a:t>
            </a:r>
            <a:r>
              <a:rPr lang="it-IT" i="1" dirty="0" err="1"/>
              <a:t>Sapientiam</a:t>
            </a:r>
            <a:r>
              <a:rPr lang="it-IT" i="1" dirty="0"/>
              <a:t> – Economia della cultura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69913" y="401283"/>
            <a:ext cx="5071004" cy="5078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it-IT" sz="1100" b="1" dirty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FONDAZIONE UNIVERSITÀ DI MANTOVA  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29 SETTEMBRE 2016</a:t>
            </a:r>
          </a:p>
          <a:p>
            <a:r>
              <a:rPr lang="it-IT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CONVEGNO SCIENTIFICO 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LE TRASFORMAZIONI CULTURALI  IN ITALIA</a:t>
            </a:r>
          </a:p>
          <a:p>
            <a:endParaRPr lang="it-IT" sz="1100" b="1" dirty="0">
              <a:solidFill>
                <a:schemeClr val="tx1">
                  <a:lumMod val="85000"/>
                  <a:lumOff val="15000"/>
                </a:schemeClr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01664" y="6096407"/>
            <a:ext cx="1832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Fonte: Istat</a:t>
            </a: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072789"/>
              </p:ext>
            </p:extLst>
          </p:nvPr>
        </p:nvGraphicFramePr>
        <p:xfrm>
          <a:off x="633415" y="1356717"/>
          <a:ext cx="10331367" cy="48075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70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1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9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9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9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9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0193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UL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it-I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Addetti UL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600" b="0" i="1" u="none" strike="noStrike" dirty="0" err="1">
                          <a:effectLst/>
                          <a:latin typeface="+mn-lt"/>
                        </a:rPr>
                        <a:t>Comp</a:t>
                      </a:r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. 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1" u="none" strike="noStrike" dirty="0" err="1">
                          <a:effectLst/>
                          <a:latin typeface="+mn-lt"/>
                        </a:rPr>
                        <a:t>Var</a:t>
                      </a:r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. % annua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600" b="0" i="1" u="none" strike="noStrike" dirty="0" err="1">
                          <a:effectLst/>
                          <a:latin typeface="+mn-lt"/>
                        </a:rPr>
                        <a:t>Comp</a:t>
                      </a:r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. 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1" u="none" strike="noStrike" dirty="0" err="1">
                          <a:effectLst/>
                          <a:latin typeface="+mn-lt"/>
                        </a:rPr>
                        <a:t>Var</a:t>
                      </a:r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. % annua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775041"/>
                  </a:ext>
                </a:extLst>
              </a:tr>
              <a:tr h="337560"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2013/2012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2013/2012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959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      Torino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4,6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4,6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-4,3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5,3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5,5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2,4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888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      Genova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1,6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1,6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-4,2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1,3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-5,9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      Milano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13,4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13,6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-2,2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19,0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19,4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      Venezia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-3,1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1,7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1,6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-5,8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      Bologna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2,4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2,4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-4,5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2,4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2,3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-2,3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126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      Firenze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3,1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3,1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-4,1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2,7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2,6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-6,2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461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0" i="1" u="none" strike="noStrike">
                          <a:effectLst/>
                          <a:latin typeface="+mn-lt"/>
                        </a:rPr>
                        <a:t>      Roma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12,7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12,8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-2,8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16,5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16,5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-1,8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872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      Napoli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2,7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2,8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-1,4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2,6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2,6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-3,1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700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      Bari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-5,5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1,3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-3,0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871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      Reggio di Calabria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-3,0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-7,2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600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      Palermo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-4,5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1,1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12,3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368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      Messina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-8,1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-1,5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5238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      Catania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-2,3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-7,6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432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      Cagliari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-7,2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0,5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-7,6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9141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0" i="1" u="none" strike="noStrike" dirty="0">
                          <a:effectLst/>
                          <a:latin typeface="+mn-lt"/>
                        </a:rPr>
                        <a:t>TOTALE AREE METROPOLITANE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46,7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47,0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-3,1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56,0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56,4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+mn-lt"/>
                        </a:rPr>
                        <a:t>-1,0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051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514242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</TotalTime>
  <Words>1177</Words>
  <Application>Microsoft Office PowerPoint</Application>
  <PresentationFormat>Widescreen</PresentationFormat>
  <Paragraphs>549</Paragraphs>
  <Slides>11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Signika</vt:lpstr>
      <vt:lpstr>Signika Light</vt:lpstr>
      <vt:lpstr>Signika regular</vt:lpstr>
      <vt:lpstr>Times New Roman</vt:lpstr>
      <vt:lpstr>Personalizza struttura</vt:lpstr>
      <vt:lpstr>Il ruolo dell’industria culturale nell’economia territoriale italiana </vt:lpstr>
      <vt:lpstr>Industria culturale e creativa (ICC) verso una definizione condivisa</vt:lpstr>
      <vt:lpstr>L’ICC in Italia in Europa: l’occupazione (v.a. in migliaia)</vt:lpstr>
      <vt:lpstr>L’ICC in Italia in Europa: la rilevanza dell’occupazione settoriale (% occupati ICC su totale occupati)</vt:lpstr>
      <vt:lpstr>ICC in Italia in Europa: per 1.000 abitanti</vt:lpstr>
      <vt:lpstr>La «resilienza» dell’ICC in Italia e in Europa </vt:lpstr>
      <vt:lpstr>UL e occupati ICC in Italia per Comuni (classi dimensionali)</vt:lpstr>
      <vt:lpstr>Addetti/ UL per Comuni (classi dimensionali)</vt:lpstr>
      <vt:lpstr>UL e occupati dell’ICC in Italia per Aree metropolitane</vt:lpstr>
      <vt:lpstr>UL e occupati dell’ICC in Italia per Ripartizione geografica</vt:lpstr>
      <vt:lpstr>Rilevanza occupati dell’ICC per Regione e Province Autonome (anno 2013)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pietro antonio valentino</cp:lastModifiedBy>
  <cp:revision>62</cp:revision>
  <cp:lastPrinted>2016-03-21T17:06:08Z</cp:lastPrinted>
  <dcterms:created xsi:type="dcterms:W3CDTF">2016-03-11T16:10:26Z</dcterms:created>
  <dcterms:modified xsi:type="dcterms:W3CDTF">2016-09-28T21:58:00Z</dcterms:modified>
</cp:coreProperties>
</file>