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8" r:id="rId3"/>
    <p:sldId id="286" r:id="rId4"/>
    <p:sldId id="274" r:id="rId5"/>
    <p:sldId id="276" r:id="rId6"/>
    <p:sldId id="275" r:id="rId7"/>
    <p:sldId id="277" r:id="rId8"/>
    <p:sldId id="278" r:id="rId9"/>
    <p:sldId id="291" r:id="rId10"/>
    <p:sldId id="281" r:id="rId11"/>
    <p:sldId id="292" r:id="rId12"/>
    <p:sldId id="282" r:id="rId13"/>
    <p:sldId id="267" r:id="rId14"/>
    <p:sldId id="263" r:id="rId15"/>
    <p:sldId id="271" r:id="rId16"/>
    <p:sldId id="272" r:id="rId17"/>
    <p:sldId id="293" r:id="rId18"/>
    <p:sldId id="284" r:id="rId19"/>
    <p:sldId id="283" r:id="rId20"/>
    <p:sldId id="268" r:id="rId2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72A31"/>
    <a:srgbClr val="DA30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40" autoAdjust="0"/>
  </p:normalViewPr>
  <p:slideViewPr>
    <p:cSldViewPr snapToGrid="0" snapToObjects="1">
      <p:cViewPr>
        <p:scale>
          <a:sx n="66" d="100"/>
          <a:sy n="66" d="100"/>
        </p:scale>
        <p:origin x="18" y="-156"/>
      </p:cViewPr>
      <p:guideLst>
        <p:guide orient="horz" pos="4081"/>
        <p:guide pos="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artel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9469964664310966E-2"/>
          <c:y val="4.0342908367913363E-2"/>
          <c:w val="0.8209430269979503"/>
          <c:h val="0.86262572613264321"/>
        </c:manualLayout>
      </c:layout>
      <c:barChart>
        <c:barDir val="col"/>
        <c:grouping val="stacked"/>
        <c:ser>
          <c:idx val="0"/>
          <c:order val="0"/>
          <c:tx>
            <c:strRef>
              <c:f>Foglio1!$J$10</c:f>
              <c:strCache>
                <c:ptCount val="1"/>
                <c:pt idx="0">
                  <c:v>Sud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Foglio1!$K$9:$L$9</c:f>
              <c:strCache>
                <c:ptCount val="2"/>
                <c:pt idx="0">
                  <c:v>Musei Statali</c:v>
                </c:pt>
                <c:pt idx="1">
                  <c:v>Musei Non Statali</c:v>
                </c:pt>
              </c:strCache>
            </c:strRef>
          </c:cat>
          <c:val>
            <c:numRef>
              <c:f>Foglio1!$K$10:$L$10</c:f>
              <c:numCache>
                <c:formatCode>#,#00</c:formatCode>
                <c:ptCount val="2"/>
                <c:pt idx="0">
                  <c:v>35.85</c:v>
                </c:pt>
                <c:pt idx="1">
                  <c:v>25.21</c:v>
                </c:pt>
              </c:numCache>
            </c:numRef>
          </c:val>
        </c:ser>
        <c:ser>
          <c:idx val="1"/>
          <c:order val="1"/>
          <c:tx>
            <c:strRef>
              <c:f>Foglio1!$J$11</c:f>
              <c:strCache>
                <c:ptCount val="1"/>
                <c:pt idx="0">
                  <c:v>Centro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Foglio1!$K$9:$L$9</c:f>
              <c:strCache>
                <c:ptCount val="2"/>
                <c:pt idx="0">
                  <c:v>Musei Statali</c:v>
                </c:pt>
                <c:pt idx="1">
                  <c:v>Musei Non Statali</c:v>
                </c:pt>
              </c:strCache>
            </c:strRef>
          </c:cat>
          <c:val>
            <c:numRef>
              <c:f>Foglio1!$K$11:$L$11</c:f>
              <c:numCache>
                <c:formatCode>#,#00</c:formatCode>
                <c:ptCount val="2"/>
                <c:pt idx="0">
                  <c:v>38.230000000000011</c:v>
                </c:pt>
                <c:pt idx="1">
                  <c:v>27.279999999999994</c:v>
                </c:pt>
              </c:numCache>
            </c:numRef>
          </c:val>
        </c:ser>
        <c:ser>
          <c:idx val="2"/>
          <c:order val="2"/>
          <c:tx>
            <c:strRef>
              <c:f>Foglio1!$J$12</c:f>
              <c:strCache>
                <c:ptCount val="1"/>
                <c:pt idx="0">
                  <c:v>Nord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48%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Foglio1!$K$9:$L$9</c:f>
              <c:strCache>
                <c:ptCount val="2"/>
                <c:pt idx="0">
                  <c:v>Musei Statali</c:v>
                </c:pt>
                <c:pt idx="1">
                  <c:v>Musei Non Statali</c:v>
                </c:pt>
              </c:strCache>
            </c:strRef>
          </c:cat>
          <c:val>
            <c:numRef>
              <c:f>Foglio1!$K$12:$L$12</c:f>
              <c:numCache>
                <c:formatCode>#,#00</c:formatCode>
                <c:ptCount val="2"/>
                <c:pt idx="0">
                  <c:v>25.919999999999995</c:v>
                </c:pt>
                <c:pt idx="1">
                  <c:v>47.51</c:v>
                </c:pt>
              </c:numCache>
            </c:numRef>
          </c:val>
        </c:ser>
        <c:dLbls/>
        <c:overlap val="100"/>
        <c:axId val="70532480"/>
        <c:axId val="70538368"/>
      </c:barChart>
      <c:catAx>
        <c:axId val="70532480"/>
        <c:scaling>
          <c:orientation val="minMax"/>
        </c:scaling>
        <c:axPos val="b"/>
        <c:tickLblPos val="nextTo"/>
        <c:crossAx val="70538368"/>
        <c:crosses val="autoZero"/>
        <c:auto val="1"/>
        <c:lblAlgn val="ctr"/>
        <c:lblOffset val="100"/>
      </c:catAx>
      <c:valAx>
        <c:axId val="70538368"/>
        <c:scaling>
          <c:orientation val="minMax"/>
        </c:scaling>
        <c:delete val="1"/>
        <c:axPos val="l"/>
        <c:numFmt formatCode="#,#00" sourceLinked="1"/>
        <c:tickLblPos val="none"/>
        <c:crossAx val="7053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47079936562698"/>
          <c:y val="0.25744080472348746"/>
          <c:w val="0.12639492501599842"/>
          <c:h val="0.35198679293891122"/>
        </c:manualLayout>
      </c:layout>
    </c:legend>
    <c:plotVisOnly val="1"/>
    <c:dispBlanksAs val="gap"/>
  </c:chart>
  <c:txPr>
    <a:bodyPr/>
    <a:lstStyle/>
    <a:p>
      <a:pPr>
        <a:defRPr sz="1200" b="1"/>
      </a:pPr>
      <a:endParaRPr lang="it-IT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500FA-180F-4E5A-9CB0-394787D72ACF}" type="doc">
      <dgm:prSet loTypeId="urn:microsoft.com/office/officeart/2005/8/layout/arrow2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A1F0294-5842-4C03-A2E2-B954E2083267}">
      <dgm:prSet phldrT="[Testo]" custT="1"/>
      <dgm:spPr/>
      <dgm:t>
        <a:bodyPr/>
        <a:lstStyle/>
        <a:p>
          <a:r>
            <a:rPr lang="it-IT" sz="1600" b="1" dirty="0" smtClean="0"/>
            <a:t>1927</a:t>
          </a:r>
          <a:r>
            <a:rPr lang="it-IT" sz="1600" dirty="0" smtClean="0"/>
            <a:t>: </a:t>
          </a:r>
          <a:r>
            <a:rPr lang="it-IT" sz="1300" dirty="0" smtClean="0"/>
            <a:t>Popolazione: </a:t>
          </a:r>
          <a:r>
            <a:rPr lang="it-IT" sz="1300" u="sng" dirty="0" smtClean="0"/>
            <a:t>musei, pinacoteche, gallerie e collezioni d’arte dipendenti dal Ministero competente e</a:t>
          </a:r>
          <a:br>
            <a:rPr lang="it-IT" sz="1300" u="sng" dirty="0" smtClean="0"/>
          </a:br>
          <a:r>
            <a:rPr lang="it-IT" sz="1300" u="sng" dirty="0" smtClean="0"/>
            <a:t>dalle Soprintendenze.</a:t>
          </a:r>
          <a:endParaRPr lang="it-IT" sz="1100" u="sng" dirty="0"/>
        </a:p>
      </dgm:t>
    </dgm:pt>
    <dgm:pt modelId="{0AAA777D-055A-4371-A653-E2A67EF2B234}" type="parTrans" cxnId="{02C29E1B-22F1-4B68-B6CD-683C14B5EE77}">
      <dgm:prSet/>
      <dgm:spPr/>
      <dgm:t>
        <a:bodyPr/>
        <a:lstStyle/>
        <a:p>
          <a:endParaRPr lang="it-IT"/>
        </a:p>
      </dgm:t>
    </dgm:pt>
    <dgm:pt modelId="{3EA8DEA2-D8CA-4041-84D0-77F2132B2DFB}" type="sibTrans" cxnId="{02C29E1B-22F1-4B68-B6CD-683C14B5EE77}">
      <dgm:prSet/>
      <dgm:spPr/>
      <dgm:t>
        <a:bodyPr/>
        <a:lstStyle/>
        <a:p>
          <a:endParaRPr lang="it-IT"/>
        </a:p>
      </dgm:t>
    </dgm:pt>
    <dgm:pt modelId="{1DF44B70-8FBA-42A9-B8C5-43E42D22BA39}">
      <dgm:prSet phldrT="[Testo]" custT="1"/>
      <dgm:spPr/>
      <dgm:t>
        <a:bodyPr/>
        <a:lstStyle/>
        <a:p>
          <a:r>
            <a:rPr lang="it-IT" sz="1300" b="1" i="0" dirty="0" smtClean="0"/>
            <a:t>2011: </a:t>
          </a:r>
          <a:r>
            <a:rPr lang="it-IT" sz="1300" b="0" i="0" dirty="0" smtClean="0"/>
            <a:t>è</a:t>
          </a:r>
          <a:r>
            <a:rPr lang="it-IT" sz="1300" b="1" i="0" dirty="0" smtClean="0"/>
            <a:t> </a:t>
          </a:r>
          <a:r>
            <a:rPr lang="it-IT" sz="1300" b="0" i="0" dirty="0" smtClean="0"/>
            <a:t>per</a:t>
          </a:r>
          <a:r>
            <a:rPr lang="it-IT" sz="1300" dirty="0" smtClean="0"/>
            <a:t> la prima volta possibile tracciare un quadro complessivo non solo dei </a:t>
          </a:r>
          <a:r>
            <a:rPr lang="it-IT" sz="1300" u="sng" dirty="0" smtClean="0"/>
            <a:t>musei</a:t>
          </a:r>
          <a:r>
            <a:rPr lang="it-IT" sz="1300" dirty="0" smtClean="0"/>
            <a:t> presenti in Italia, ma anche degli altri </a:t>
          </a:r>
          <a:r>
            <a:rPr lang="it-IT" sz="1300" i="0" u="sng" dirty="0" smtClean="0"/>
            <a:t>istituti similari a carattere museale pubblici o privati, statali e non statali.</a:t>
          </a:r>
          <a:endParaRPr lang="it-IT" sz="1300" i="0" u="sng" dirty="0"/>
        </a:p>
      </dgm:t>
    </dgm:pt>
    <dgm:pt modelId="{69AECC01-A591-4B91-93A3-D0B5AB803D93}" type="parTrans" cxnId="{F35B23CE-A789-4EFE-A5AC-F66BEC62351E}">
      <dgm:prSet/>
      <dgm:spPr/>
      <dgm:t>
        <a:bodyPr/>
        <a:lstStyle/>
        <a:p>
          <a:endParaRPr lang="it-IT"/>
        </a:p>
      </dgm:t>
    </dgm:pt>
    <dgm:pt modelId="{9306A311-BAA9-42DC-A547-EFBB8CF07280}" type="sibTrans" cxnId="{F35B23CE-A789-4EFE-A5AC-F66BEC62351E}">
      <dgm:prSet/>
      <dgm:spPr/>
      <dgm:t>
        <a:bodyPr/>
        <a:lstStyle/>
        <a:p>
          <a:endParaRPr lang="it-IT"/>
        </a:p>
      </dgm:t>
    </dgm:pt>
    <dgm:pt modelId="{A384115A-C51C-4E5C-ADF0-F1B73963BB69}">
      <dgm:prSet phldrT="[Testo]" custT="1"/>
      <dgm:spPr/>
      <dgm:t>
        <a:bodyPr/>
        <a:lstStyle/>
        <a:p>
          <a:pPr algn="l"/>
          <a:r>
            <a:rPr lang="it-IT" sz="1500" b="1" dirty="0" smtClean="0"/>
            <a:t>2006:  </a:t>
          </a:r>
        </a:p>
        <a:p>
          <a:pPr algn="l"/>
          <a:r>
            <a:rPr lang="it-IT" sz="1300" dirty="0" smtClean="0"/>
            <a:t>Standardizzazione europea  secondo le indicazioni formulate da </a:t>
          </a:r>
          <a:r>
            <a:rPr lang="it-IT" sz="1300" dirty="0" err="1" smtClean="0"/>
            <a:t>Egmus</a:t>
          </a:r>
          <a:r>
            <a:rPr lang="it-IT" sz="1300" dirty="0" smtClean="0"/>
            <a:t> e </a:t>
          </a:r>
          <a:r>
            <a:rPr lang="it-IT" sz="1300" dirty="0" err="1" smtClean="0"/>
            <a:t>Icom</a:t>
          </a:r>
          <a:r>
            <a:rPr lang="it-IT" sz="1300" dirty="0" smtClean="0"/>
            <a:t>.</a:t>
          </a:r>
          <a:endParaRPr lang="it-IT" sz="1300" b="1" dirty="0" smtClean="0"/>
        </a:p>
        <a:p>
          <a:pPr algn="l"/>
          <a:r>
            <a:rPr lang="it-IT" sz="1300" dirty="0" smtClean="0"/>
            <a:t>Popolazione: </a:t>
          </a:r>
          <a:r>
            <a:rPr lang="it-IT" sz="1300" u="sng" dirty="0" smtClean="0"/>
            <a:t>musei e istituti similari non statali.</a:t>
          </a:r>
        </a:p>
        <a:p>
          <a:pPr algn="l"/>
          <a:r>
            <a:rPr lang="it-IT" sz="1300" i="1" dirty="0" smtClean="0"/>
            <a:t>Rilevazione</a:t>
          </a:r>
          <a:r>
            <a:rPr lang="it-IT" sz="1300" dirty="0" smtClean="0"/>
            <a:t> </a:t>
          </a:r>
          <a:r>
            <a:rPr lang="it-IT" sz="1300" i="1" dirty="0" smtClean="0"/>
            <a:t>di aree archeologiche, parchi archeologici, monumenti e complessi monumentali</a:t>
          </a:r>
          <a:r>
            <a:rPr lang="it-IT" sz="1300" dirty="0" smtClean="0"/>
            <a:t>. </a:t>
          </a:r>
        </a:p>
        <a:p>
          <a:pPr algn="l"/>
          <a:r>
            <a:rPr lang="it-IT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Sono esclusi: gli istituti che espongono esclusivamente esemplari viventi animali o vegetali (ad esempio: orti botanici, giardini zoologici, acquari, riserve naturali).</a:t>
          </a:r>
          <a:endParaRPr lang="it-IT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9031D3-E8D2-4F08-AA11-1D7B29C3FAB2}" type="parTrans" cxnId="{AD5A2FD2-0D4D-49D8-9405-7C153D549253}">
      <dgm:prSet/>
      <dgm:spPr/>
      <dgm:t>
        <a:bodyPr/>
        <a:lstStyle/>
        <a:p>
          <a:endParaRPr lang="it-IT"/>
        </a:p>
      </dgm:t>
    </dgm:pt>
    <dgm:pt modelId="{DEBA5EEB-CC44-4554-A037-5B4673605366}" type="sibTrans" cxnId="{AD5A2FD2-0D4D-49D8-9405-7C153D549253}">
      <dgm:prSet/>
      <dgm:spPr/>
      <dgm:t>
        <a:bodyPr/>
        <a:lstStyle/>
        <a:p>
          <a:endParaRPr lang="it-IT"/>
        </a:p>
      </dgm:t>
    </dgm:pt>
    <dgm:pt modelId="{B9CA48CE-9377-4062-AE78-ACF022AAF0E8}">
      <dgm:prSet phldrT="[Testo]" custT="1"/>
      <dgm:spPr/>
      <dgm:t>
        <a:bodyPr/>
        <a:lstStyle/>
        <a:p>
          <a:pPr algn="l"/>
          <a:r>
            <a:rPr lang="it-IT" sz="1500" b="1" dirty="0" smtClean="0"/>
            <a:t>1992: </a:t>
          </a:r>
          <a:r>
            <a:rPr lang="it-IT" sz="1200" dirty="0" smtClean="0"/>
            <a:t>Popolazione: </a:t>
          </a:r>
          <a:r>
            <a:rPr lang="it-IT" sz="1200" u="sng" dirty="0" smtClean="0"/>
            <a:t>musei statali e non statali in Italia.</a:t>
          </a:r>
        </a:p>
        <a:p>
          <a:pPr algn="l"/>
          <a:r>
            <a:rPr lang="it-IT" sz="1200" b="0" dirty="0" smtClean="0"/>
            <a:t>Informazioni </a:t>
          </a:r>
          <a:r>
            <a:rPr lang="it-IT" sz="1200" dirty="0" smtClean="0"/>
            <a:t>aggiuntive sui musei esistenti nello Stato della Città del Vaticano e nella Repubblica di San Marino. </a:t>
          </a:r>
        </a:p>
        <a:p>
          <a:pPr algn="l"/>
          <a:r>
            <a:rPr lang="it-IT" sz="1300" i="1" dirty="0" smtClean="0"/>
            <a:t>Rilevati anche: biblioteche, archivi, scuole, accademie ed altre Istituzioni scientifiche, istituzioni con specie viventi (giardini zoologici, orti botanici, acquari, </a:t>
          </a:r>
          <a:r>
            <a:rPr lang="it-IT" sz="1300" i="1" dirty="0" err="1" smtClean="0"/>
            <a:t>ecc</a:t>
          </a:r>
          <a:r>
            <a:rPr lang="it-IT" sz="1300" i="1" dirty="0" smtClean="0"/>
            <a:t>…), riserve naturali, planetari.</a:t>
          </a:r>
        </a:p>
        <a:p>
          <a:pPr algn="l"/>
          <a:r>
            <a:rPr lang="it-IT" sz="1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Sono esclusi i monumenti e i siti storici e archeologici. </a:t>
          </a:r>
          <a:endParaRPr lang="it-IT" sz="12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0C3938-F449-4F55-B303-669975D8C040}" type="parTrans" cxnId="{D3F0C07E-52AF-41C5-8F69-1CD9E6B64489}">
      <dgm:prSet/>
      <dgm:spPr/>
      <dgm:t>
        <a:bodyPr/>
        <a:lstStyle/>
        <a:p>
          <a:endParaRPr lang="it-IT"/>
        </a:p>
      </dgm:t>
    </dgm:pt>
    <dgm:pt modelId="{33765B39-6858-4015-BFF6-1FFCBE1A6F1D}" type="sibTrans" cxnId="{D3F0C07E-52AF-41C5-8F69-1CD9E6B64489}">
      <dgm:prSet/>
      <dgm:spPr/>
      <dgm:t>
        <a:bodyPr/>
        <a:lstStyle/>
        <a:p>
          <a:endParaRPr lang="it-IT"/>
        </a:p>
      </dgm:t>
    </dgm:pt>
    <dgm:pt modelId="{B259F238-33F6-4E06-B629-F92B4FD09C3F}">
      <dgm:prSet phldrT="[Testo]" custT="1"/>
      <dgm:spPr/>
      <dgm:t>
        <a:bodyPr/>
        <a:lstStyle/>
        <a:p>
          <a:r>
            <a:rPr lang="it-IT" sz="1600" b="1" dirty="0" smtClean="0"/>
            <a:t>1979</a:t>
          </a:r>
          <a:r>
            <a:rPr lang="it-IT" sz="1600" dirty="0" smtClean="0"/>
            <a:t>: Popolazione: </a:t>
          </a:r>
          <a:r>
            <a:rPr lang="it-IT" sz="1600" u="sng" dirty="0" smtClean="0"/>
            <a:t>musei statali e non statali in Italia</a:t>
          </a:r>
          <a:endParaRPr lang="it-IT" sz="1600" u="sng" dirty="0"/>
        </a:p>
      </dgm:t>
    </dgm:pt>
    <dgm:pt modelId="{90BF26D8-6709-4009-943E-0D40430EC317}" type="parTrans" cxnId="{185358F3-E32D-443F-8691-E626EC84FF98}">
      <dgm:prSet/>
      <dgm:spPr/>
      <dgm:t>
        <a:bodyPr/>
        <a:lstStyle/>
        <a:p>
          <a:endParaRPr lang="it-IT"/>
        </a:p>
      </dgm:t>
    </dgm:pt>
    <dgm:pt modelId="{FFC7F3CA-B97E-4273-861A-9DA66D8E8ABC}" type="sibTrans" cxnId="{185358F3-E32D-443F-8691-E626EC84FF98}">
      <dgm:prSet/>
      <dgm:spPr/>
      <dgm:t>
        <a:bodyPr/>
        <a:lstStyle/>
        <a:p>
          <a:endParaRPr lang="it-IT"/>
        </a:p>
      </dgm:t>
    </dgm:pt>
    <dgm:pt modelId="{F64AD616-77B9-40F9-9DB0-B6C76346C567}">
      <dgm:prSet phldrT="[Testo]" custLinFactNeighborX="-15331" custLinFactNeighborY="-52434"/>
      <dgm:spPr/>
      <dgm:t>
        <a:bodyPr/>
        <a:lstStyle/>
        <a:p>
          <a:endParaRPr lang="it-IT"/>
        </a:p>
      </dgm:t>
    </dgm:pt>
    <dgm:pt modelId="{84C6A9E0-AECA-4D94-B52C-9C4331382C77}" type="parTrans" cxnId="{98E6BB22-8985-4C18-AD15-CDE89A8A0055}">
      <dgm:prSet/>
      <dgm:spPr/>
      <dgm:t>
        <a:bodyPr/>
        <a:lstStyle/>
        <a:p>
          <a:endParaRPr lang="it-IT"/>
        </a:p>
      </dgm:t>
    </dgm:pt>
    <dgm:pt modelId="{90FB2AD8-D666-4146-931D-EFEE311A5667}" type="sibTrans" cxnId="{98E6BB22-8985-4C18-AD15-CDE89A8A0055}">
      <dgm:prSet/>
      <dgm:spPr/>
      <dgm:t>
        <a:bodyPr/>
        <a:lstStyle/>
        <a:p>
          <a:endParaRPr lang="it-IT"/>
        </a:p>
      </dgm:t>
    </dgm:pt>
    <dgm:pt modelId="{67CCA16D-193C-4CA7-A9C1-FEB23B240A3B}">
      <dgm:prSet phldrT="[Testo]" custLinFactNeighborX="-15331" custLinFactNeighborY="-52434"/>
      <dgm:spPr/>
      <dgm:t>
        <a:bodyPr/>
        <a:lstStyle/>
        <a:p>
          <a:endParaRPr lang="it-IT"/>
        </a:p>
      </dgm:t>
    </dgm:pt>
    <dgm:pt modelId="{AE41FFBF-7A1B-49DE-AFDA-4753FDDD5AC2}" type="parTrans" cxnId="{BA283853-8D1B-495C-9841-E32259D0EAC2}">
      <dgm:prSet/>
      <dgm:spPr/>
      <dgm:t>
        <a:bodyPr/>
        <a:lstStyle/>
        <a:p>
          <a:endParaRPr lang="it-IT"/>
        </a:p>
      </dgm:t>
    </dgm:pt>
    <dgm:pt modelId="{E3B4CA09-06F8-4B0D-B555-F027650301CF}" type="sibTrans" cxnId="{BA283853-8D1B-495C-9841-E32259D0EAC2}">
      <dgm:prSet/>
      <dgm:spPr/>
      <dgm:t>
        <a:bodyPr/>
        <a:lstStyle/>
        <a:p>
          <a:endParaRPr lang="it-IT"/>
        </a:p>
      </dgm:t>
    </dgm:pt>
    <dgm:pt modelId="{2C148969-0C61-40B5-A136-A3652D7D0C5E}">
      <dgm:prSet phldrT="[Testo]" custLinFactNeighborX="-15331" custLinFactNeighborY="-52434"/>
      <dgm:spPr/>
      <dgm:t>
        <a:bodyPr/>
        <a:lstStyle/>
        <a:p>
          <a:endParaRPr lang="it-IT"/>
        </a:p>
      </dgm:t>
    </dgm:pt>
    <dgm:pt modelId="{1BFD264E-F236-4283-80F6-E2FF5A1C48B4}" type="parTrans" cxnId="{E5602F6A-89F7-4595-81DE-1BEAAD103C03}">
      <dgm:prSet/>
      <dgm:spPr/>
      <dgm:t>
        <a:bodyPr/>
        <a:lstStyle/>
        <a:p>
          <a:endParaRPr lang="it-IT"/>
        </a:p>
      </dgm:t>
    </dgm:pt>
    <dgm:pt modelId="{9FEEFA99-6246-4990-B388-AEFECD36344E}" type="sibTrans" cxnId="{E5602F6A-89F7-4595-81DE-1BEAAD103C03}">
      <dgm:prSet/>
      <dgm:spPr/>
      <dgm:t>
        <a:bodyPr/>
        <a:lstStyle/>
        <a:p>
          <a:endParaRPr lang="it-IT"/>
        </a:p>
      </dgm:t>
    </dgm:pt>
    <dgm:pt modelId="{4AFDD155-B329-4A27-BB9C-153FEA6875BB}">
      <dgm:prSet phldrT="[Testo]" custLinFactNeighborX="-37619" custLinFactNeighborY="-22599"/>
      <dgm:spPr/>
      <dgm:t>
        <a:bodyPr/>
        <a:lstStyle/>
        <a:p>
          <a:endParaRPr lang="it-IT"/>
        </a:p>
      </dgm:t>
    </dgm:pt>
    <dgm:pt modelId="{AEA47483-41FF-4DFD-A315-FE323FC3C38D}" type="parTrans" cxnId="{C185C80E-2B74-4DCE-9EAA-566C38F295C5}">
      <dgm:prSet/>
      <dgm:spPr/>
      <dgm:t>
        <a:bodyPr/>
        <a:lstStyle/>
        <a:p>
          <a:endParaRPr lang="it-IT"/>
        </a:p>
      </dgm:t>
    </dgm:pt>
    <dgm:pt modelId="{196BD221-DE44-4ACC-9DB5-9AE5CECA1AD7}" type="sibTrans" cxnId="{C185C80E-2B74-4DCE-9EAA-566C38F295C5}">
      <dgm:prSet/>
      <dgm:spPr/>
      <dgm:t>
        <a:bodyPr/>
        <a:lstStyle/>
        <a:p>
          <a:endParaRPr lang="it-IT"/>
        </a:p>
      </dgm:t>
    </dgm:pt>
    <dgm:pt modelId="{BE2BE70C-2FC3-46E0-A936-DEE6EFFD4E5E}">
      <dgm:prSet phldrT="[Testo]" custScaleY="157865" custLinFactNeighborX="-37619" custLinFactNeighborY="-22599"/>
      <dgm:spPr/>
      <dgm:t>
        <a:bodyPr/>
        <a:lstStyle/>
        <a:p>
          <a:endParaRPr lang="it-IT"/>
        </a:p>
      </dgm:t>
    </dgm:pt>
    <dgm:pt modelId="{7BD8BA2F-E4FC-4038-9163-668968E8EA9C}" type="parTrans" cxnId="{B54DE15E-B261-4C06-8856-74B97A8111BD}">
      <dgm:prSet/>
      <dgm:spPr/>
      <dgm:t>
        <a:bodyPr/>
        <a:lstStyle/>
        <a:p>
          <a:endParaRPr lang="it-IT"/>
        </a:p>
      </dgm:t>
    </dgm:pt>
    <dgm:pt modelId="{82B65332-1BB3-46FC-AAD9-C3C90B8E0B90}" type="sibTrans" cxnId="{B54DE15E-B261-4C06-8856-74B97A8111BD}">
      <dgm:prSet/>
      <dgm:spPr/>
      <dgm:t>
        <a:bodyPr/>
        <a:lstStyle/>
        <a:p>
          <a:endParaRPr lang="it-IT"/>
        </a:p>
      </dgm:t>
    </dgm:pt>
    <dgm:pt modelId="{CE37F38A-BE1A-464C-9266-999F554C5924}">
      <dgm:prSet phldrT="[Testo]" custScaleY="67655" custLinFactNeighborX="84365" custLinFactNeighborY="-49902"/>
      <dgm:spPr/>
      <dgm:t>
        <a:bodyPr/>
        <a:lstStyle/>
        <a:p>
          <a:endParaRPr lang="it-IT"/>
        </a:p>
      </dgm:t>
    </dgm:pt>
    <dgm:pt modelId="{58C5D534-B8C7-4FF7-8542-43BB533EAD82}" type="parTrans" cxnId="{8E6DAEEB-E76F-424F-B33D-F4C8C8D16BB3}">
      <dgm:prSet/>
      <dgm:spPr/>
      <dgm:t>
        <a:bodyPr/>
        <a:lstStyle/>
        <a:p>
          <a:endParaRPr lang="it-IT"/>
        </a:p>
      </dgm:t>
    </dgm:pt>
    <dgm:pt modelId="{FD0FF266-BA36-461E-98B6-202DAB0CFF95}" type="sibTrans" cxnId="{8E6DAEEB-E76F-424F-B33D-F4C8C8D16BB3}">
      <dgm:prSet/>
      <dgm:spPr/>
      <dgm:t>
        <a:bodyPr/>
        <a:lstStyle/>
        <a:p>
          <a:endParaRPr lang="it-IT"/>
        </a:p>
      </dgm:t>
    </dgm:pt>
    <dgm:pt modelId="{44AD7E18-4D97-4E28-9115-ED3930EB290F}">
      <dgm:prSet phldrT="[Testo]" custScaleY="67655" custLinFactNeighborX="7679" custLinFactNeighborY="1830"/>
      <dgm:spPr/>
      <dgm:t>
        <a:bodyPr/>
        <a:lstStyle/>
        <a:p>
          <a:endParaRPr lang="it-IT"/>
        </a:p>
      </dgm:t>
    </dgm:pt>
    <dgm:pt modelId="{53406268-637D-4C0F-B620-6E585B9DAFF4}" type="parTrans" cxnId="{4C8E104C-70D0-4FD8-A572-791941BEB2FA}">
      <dgm:prSet/>
      <dgm:spPr/>
      <dgm:t>
        <a:bodyPr/>
        <a:lstStyle/>
        <a:p>
          <a:endParaRPr lang="it-IT"/>
        </a:p>
      </dgm:t>
    </dgm:pt>
    <dgm:pt modelId="{CDD5741F-0A0F-4E96-AAC1-B4B131BAA6CA}" type="sibTrans" cxnId="{4C8E104C-70D0-4FD8-A572-791941BEB2FA}">
      <dgm:prSet/>
      <dgm:spPr/>
      <dgm:t>
        <a:bodyPr/>
        <a:lstStyle/>
        <a:p>
          <a:endParaRPr lang="it-IT"/>
        </a:p>
      </dgm:t>
    </dgm:pt>
    <dgm:pt modelId="{F59BB825-875B-4CEE-B27F-9E3DA06F97CA}" type="pres">
      <dgm:prSet presAssocID="{341500FA-180F-4E5A-9CB0-394787D72AC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818E2BB-1D71-4F7A-BCCD-4F42E1E5873D}" type="pres">
      <dgm:prSet presAssocID="{341500FA-180F-4E5A-9CB0-394787D72ACF}" presName="arrow" presStyleLbl="bgShp" presStyleIdx="0" presStyleCnt="1" custScaleX="123297" custLinFactNeighborX="-5572" custLinFactNeighborY="-2942"/>
      <dgm:spPr/>
    </dgm:pt>
    <dgm:pt modelId="{DF3BF51F-E09D-4E72-A649-63A3AE500BB8}" type="pres">
      <dgm:prSet presAssocID="{341500FA-180F-4E5A-9CB0-394787D72ACF}" presName="arrowDiagram5" presStyleCnt="0"/>
      <dgm:spPr/>
    </dgm:pt>
    <dgm:pt modelId="{346C4376-3787-42FD-8493-993A0563237E}" type="pres">
      <dgm:prSet presAssocID="{EA1F0294-5842-4C03-A2E2-B954E2083267}" presName="bullet5a" presStyleLbl="node1" presStyleIdx="0" presStyleCnt="5" custLinFactX="-100000" custLinFactY="-100000" custLinFactNeighborX="-153573" custLinFactNeighborY="-107971"/>
      <dgm:spPr/>
      <dgm:t>
        <a:bodyPr/>
        <a:lstStyle/>
        <a:p>
          <a:endParaRPr lang="it-IT"/>
        </a:p>
      </dgm:t>
    </dgm:pt>
    <dgm:pt modelId="{DC059F8B-0B4B-4D3B-81AB-1D1551CFDCFD}" type="pres">
      <dgm:prSet presAssocID="{EA1F0294-5842-4C03-A2E2-B954E2083267}" presName="textBox5a" presStyleLbl="revTx" presStyleIdx="0" presStyleCnt="5" custScaleX="112928" custScaleY="157865" custLinFactNeighborX="-37619" custLinFactNeighborY="-225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B49AA7-5840-4383-87C7-345CE01B462B}" type="pres">
      <dgm:prSet presAssocID="{B259F238-33F6-4E06-B629-F92B4FD09C3F}" presName="bullet5b" presStyleLbl="node1" presStyleIdx="1" presStyleCnt="5" custLinFactX="194463" custLinFactY="-100000" custLinFactNeighborX="200000" custLinFactNeighborY="-190669"/>
      <dgm:spPr/>
    </dgm:pt>
    <dgm:pt modelId="{DC2E5A1B-A35D-495C-A42D-CEE8EA491D12}" type="pres">
      <dgm:prSet presAssocID="{B259F238-33F6-4E06-B629-F92B4FD09C3F}" presName="textBox5b" presStyleLbl="revTx" presStyleIdx="1" presStyleCnt="5" custScaleY="67655" custLinFactNeighborX="84365" custLinFactNeighborY="-504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748AD1-D8EC-4998-B84B-91E8439BF151}" type="pres">
      <dgm:prSet presAssocID="{B9CA48CE-9377-4062-AE78-ACF022AAF0E8}" presName="bullet5c" presStyleLbl="node1" presStyleIdx="2" presStyleCnt="5" custLinFactX="100000" custLinFactY="-59788" custLinFactNeighborX="191762" custLinFactNeighborY="-100000"/>
      <dgm:spPr/>
    </dgm:pt>
    <dgm:pt modelId="{1622BA5B-2C66-438C-B171-6357D0B4621B}" type="pres">
      <dgm:prSet presAssocID="{B9CA48CE-9377-4062-AE78-ACF022AAF0E8}" presName="textBox5c" presStyleLbl="revTx" presStyleIdx="2" presStyleCnt="5" custScaleY="145520" custLinFactNeighborX="76982" custLinFactNeighborY="-82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560803-38AF-4AA7-96C8-E5C425B66464}" type="pres">
      <dgm:prSet presAssocID="{A384115A-C51C-4E5C-ADF0-F1B73963BB69}" presName="bullet5d" presStyleLbl="node1" presStyleIdx="3" presStyleCnt="5" custLinFactX="100000" custLinFactNeighborX="132408" custLinFactNeighborY="-81439"/>
      <dgm:spPr/>
    </dgm:pt>
    <dgm:pt modelId="{1D4A0D0B-FCE6-4000-B738-F33863A7CDC6}" type="pres">
      <dgm:prSet presAssocID="{A384115A-C51C-4E5C-ADF0-F1B73963BB69}" presName="textBox5d" presStyleLbl="revTx" presStyleIdx="3" presStyleCnt="5" custLinFactNeighborX="73280" custLinFactNeighborY="-194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17DB83-A15B-46F8-B583-1D3F7ADE4B87}" type="pres">
      <dgm:prSet presAssocID="{1DF44B70-8FBA-42A9-B8C5-43E42D22BA39}" presName="bullet5e" presStyleLbl="node1" presStyleIdx="4" presStyleCnt="5" custLinFactX="100000" custLinFactNeighborX="137648" custLinFactNeighborY="-69190"/>
      <dgm:spPr/>
    </dgm:pt>
    <dgm:pt modelId="{6A0410A8-70A0-4F0A-9132-6605073F7721}" type="pres">
      <dgm:prSet presAssocID="{1DF44B70-8FBA-42A9-B8C5-43E42D22BA39}" presName="textBox5e" presStyleLbl="revTx" presStyleIdx="4" presStyleCnt="5" custLinFactNeighborX="61988" custLinFactNeighborY="-10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2C29E1B-22F1-4B68-B6CD-683C14B5EE77}" srcId="{341500FA-180F-4E5A-9CB0-394787D72ACF}" destId="{EA1F0294-5842-4C03-A2E2-B954E2083267}" srcOrd="0" destOrd="0" parTransId="{0AAA777D-055A-4371-A653-E2A67EF2B234}" sibTransId="{3EA8DEA2-D8CA-4041-84D0-77F2132B2DFB}"/>
    <dgm:cxn modelId="{F20B5982-F484-431E-96DC-1A1313263400}" type="presOf" srcId="{A384115A-C51C-4E5C-ADF0-F1B73963BB69}" destId="{1D4A0D0B-FCE6-4000-B738-F33863A7CDC6}" srcOrd="0" destOrd="0" presId="urn:microsoft.com/office/officeart/2005/8/layout/arrow2"/>
    <dgm:cxn modelId="{185358F3-E32D-443F-8691-E626EC84FF98}" srcId="{341500FA-180F-4E5A-9CB0-394787D72ACF}" destId="{B259F238-33F6-4E06-B629-F92B4FD09C3F}" srcOrd="1" destOrd="0" parTransId="{90BF26D8-6709-4009-943E-0D40430EC317}" sibTransId="{FFC7F3CA-B97E-4273-861A-9DA66D8E8ABC}"/>
    <dgm:cxn modelId="{3CFECB22-4FF6-413F-A7A6-45EEB8A55FC6}" type="presOf" srcId="{1DF44B70-8FBA-42A9-B8C5-43E42D22BA39}" destId="{6A0410A8-70A0-4F0A-9132-6605073F7721}" srcOrd="0" destOrd="0" presId="urn:microsoft.com/office/officeart/2005/8/layout/arrow2"/>
    <dgm:cxn modelId="{F35B23CE-A789-4EFE-A5AC-F66BEC62351E}" srcId="{341500FA-180F-4E5A-9CB0-394787D72ACF}" destId="{1DF44B70-8FBA-42A9-B8C5-43E42D22BA39}" srcOrd="4" destOrd="0" parTransId="{69AECC01-A591-4B91-93A3-D0B5AB803D93}" sibTransId="{9306A311-BAA9-42DC-A547-EFBB8CF07280}"/>
    <dgm:cxn modelId="{8E6DAEEB-E76F-424F-B33D-F4C8C8D16BB3}" srcId="{341500FA-180F-4E5A-9CB0-394787D72ACF}" destId="{CE37F38A-BE1A-464C-9266-999F554C5924}" srcOrd="10" destOrd="0" parTransId="{58C5D534-B8C7-4FF7-8542-43BB533EAD82}" sibTransId="{FD0FF266-BA36-461E-98B6-202DAB0CFF95}"/>
    <dgm:cxn modelId="{E5602F6A-89F7-4595-81DE-1BEAAD103C03}" srcId="{341500FA-180F-4E5A-9CB0-394787D72ACF}" destId="{2C148969-0C61-40B5-A136-A3652D7D0C5E}" srcOrd="7" destOrd="0" parTransId="{1BFD264E-F236-4283-80F6-E2FF5A1C48B4}" sibTransId="{9FEEFA99-6246-4990-B388-AEFECD36344E}"/>
    <dgm:cxn modelId="{503A3B90-0A4B-4983-9F27-2260F6D233FE}" type="presOf" srcId="{B9CA48CE-9377-4062-AE78-ACF022AAF0E8}" destId="{1622BA5B-2C66-438C-B171-6357D0B4621B}" srcOrd="0" destOrd="0" presId="urn:microsoft.com/office/officeart/2005/8/layout/arrow2"/>
    <dgm:cxn modelId="{B54DE15E-B261-4C06-8856-74B97A8111BD}" srcId="{341500FA-180F-4E5A-9CB0-394787D72ACF}" destId="{BE2BE70C-2FC3-46E0-A936-DEE6EFFD4E5E}" srcOrd="9" destOrd="0" parTransId="{7BD8BA2F-E4FC-4038-9163-668968E8EA9C}" sibTransId="{82B65332-1BB3-46FC-AAD9-C3C90B8E0B90}"/>
    <dgm:cxn modelId="{AD5A2FD2-0D4D-49D8-9405-7C153D549253}" srcId="{341500FA-180F-4E5A-9CB0-394787D72ACF}" destId="{A384115A-C51C-4E5C-ADF0-F1B73963BB69}" srcOrd="3" destOrd="0" parTransId="{299031D3-E8D2-4F08-AA11-1D7B29C3FAB2}" sibTransId="{DEBA5EEB-CC44-4554-A037-5B4673605366}"/>
    <dgm:cxn modelId="{D3F0C07E-52AF-41C5-8F69-1CD9E6B64489}" srcId="{341500FA-180F-4E5A-9CB0-394787D72ACF}" destId="{B9CA48CE-9377-4062-AE78-ACF022AAF0E8}" srcOrd="2" destOrd="0" parTransId="{740C3938-F449-4F55-B303-669975D8C040}" sibTransId="{33765B39-6858-4015-BFF6-1FFCBE1A6F1D}"/>
    <dgm:cxn modelId="{98E6BB22-8985-4C18-AD15-CDE89A8A0055}" srcId="{341500FA-180F-4E5A-9CB0-394787D72ACF}" destId="{F64AD616-77B9-40F9-9DB0-B6C76346C567}" srcOrd="5" destOrd="0" parTransId="{84C6A9E0-AECA-4D94-B52C-9C4331382C77}" sibTransId="{90FB2AD8-D666-4146-931D-EFEE311A5667}"/>
    <dgm:cxn modelId="{4C8E104C-70D0-4FD8-A572-791941BEB2FA}" srcId="{341500FA-180F-4E5A-9CB0-394787D72ACF}" destId="{44AD7E18-4D97-4E28-9115-ED3930EB290F}" srcOrd="11" destOrd="0" parTransId="{53406268-637D-4C0F-B620-6E585B9DAFF4}" sibTransId="{CDD5741F-0A0F-4E96-AAC1-B4B131BAA6CA}"/>
    <dgm:cxn modelId="{7380AD3E-58A2-471D-9536-6E32DE31F5DF}" type="presOf" srcId="{341500FA-180F-4E5A-9CB0-394787D72ACF}" destId="{F59BB825-875B-4CEE-B27F-9E3DA06F97CA}" srcOrd="0" destOrd="0" presId="urn:microsoft.com/office/officeart/2005/8/layout/arrow2"/>
    <dgm:cxn modelId="{C185C80E-2B74-4DCE-9EAA-566C38F295C5}" srcId="{341500FA-180F-4E5A-9CB0-394787D72ACF}" destId="{4AFDD155-B329-4A27-BB9C-153FEA6875BB}" srcOrd="8" destOrd="0" parTransId="{AEA47483-41FF-4DFD-A315-FE323FC3C38D}" sibTransId="{196BD221-DE44-4ACC-9DB5-9AE5CECA1AD7}"/>
    <dgm:cxn modelId="{BA283853-8D1B-495C-9841-E32259D0EAC2}" srcId="{341500FA-180F-4E5A-9CB0-394787D72ACF}" destId="{67CCA16D-193C-4CA7-A9C1-FEB23B240A3B}" srcOrd="6" destOrd="0" parTransId="{AE41FFBF-7A1B-49DE-AFDA-4753FDDD5AC2}" sibTransId="{E3B4CA09-06F8-4B0D-B555-F027650301CF}"/>
    <dgm:cxn modelId="{AC2046E5-F99A-48BF-A0CD-B3BAA92E68D7}" type="presOf" srcId="{EA1F0294-5842-4C03-A2E2-B954E2083267}" destId="{DC059F8B-0B4B-4D3B-81AB-1D1551CFDCFD}" srcOrd="0" destOrd="0" presId="urn:microsoft.com/office/officeart/2005/8/layout/arrow2"/>
    <dgm:cxn modelId="{76F3A3B6-1E90-4118-908E-40882CE1550D}" type="presOf" srcId="{B259F238-33F6-4E06-B629-F92B4FD09C3F}" destId="{DC2E5A1B-A35D-495C-A42D-CEE8EA491D12}" srcOrd="0" destOrd="0" presId="urn:microsoft.com/office/officeart/2005/8/layout/arrow2"/>
    <dgm:cxn modelId="{F5186366-34A7-4517-B640-E21AFC65380C}" type="presParOf" srcId="{F59BB825-875B-4CEE-B27F-9E3DA06F97CA}" destId="{E818E2BB-1D71-4F7A-BCCD-4F42E1E5873D}" srcOrd="0" destOrd="0" presId="urn:microsoft.com/office/officeart/2005/8/layout/arrow2"/>
    <dgm:cxn modelId="{317AC0D3-419A-4282-BB3D-431F49BAE600}" type="presParOf" srcId="{F59BB825-875B-4CEE-B27F-9E3DA06F97CA}" destId="{DF3BF51F-E09D-4E72-A649-63A3AE500BB8}" srcOrd="1" destOrd="0" presId="urn:microsoft.com/office/officeart/2005/8/layout/arrow2"/>
    <dgm:cxn modelId="{4F44D923-36A1-49D3-9361-50C2A30319E5}" type="presParOf" srcId="{DF3BF51F-E09D-4E72-A649-63A3AE500BB8}" destId="{346C4376-3787-42FD-8493-993A0563237E}" srcOrd="0" destOrd="0" presId="urn:microsoft.com/office/officeart/2005/8/layout/arrow2"/>
    <dgm:cxn modelId="{627A9E38-3FC0-42C0-BDB0-23DB838BBF12}" type="presParOf" srcId="{DF3BF51F-E09D-4E72-A649-63A3AE500BB8}" destId="{DC059F8B-0B4B-4D3B-81AB-1D1551CFDCFD}" srcOrd="1" destOrd="0" presId="urn:microsoft.com/office/officeart/2005/8/layout/arrow2"/>
    <dgm:cxn modelId="{B5C2A34A-71F9-4E78-AB40-9A4FF84270C9}" type="presParOf" srcId="{DF3BF51F-E09D-4E72-A649-63A3AE500BB8}" destId="{D3B49AA7-5840-4383-87C7-345CE01B462B}" srcOrd="2" destOrd="0" presId="urn:microsoft.com/office/officeart/2005/8/layout/arrow2"/>
    <dgm:cxn modelId="{26016DA8-089A-4D44-803E-DA03C1299AA0}" type="presParOf" srcId="{DF3BF51F-E09D-4E72-A649-63A3AE500BB8}" destId="{DC2E5A1B-A35D-495C-A42D-CEE8EA491D12}" srcOrd="3" destOrd="0" presId="urn:microsoft.com/office/officeart/2005/8/layout/arrow2"/>
    <dgm:cxn modelId="{7629FDEE-8AA0-44C8-A738-C8131BD571A9}" type="presParOf" srcId="{DF3BF51F-E09D-4E72-A649-63A3AE500BB8}" destId="{63748AD1-D8EC-4998-B84B-91E8439BF151}" srcOrd="4" destOrd="0" presId="urn:microsoft.com/office/officeart/2005/8/layout/arrow2"/>
    <dgm:cxn modelId="{395C7A35-2FB1-4FBB-A10B-1B048CEB3383}" type="presParOf" srcId="{DF3BF51F-E09D-4E72-A649-63A3AE500BB8}" destId="{1622BA5B-2C66-438C-B171-6357D0B4621B}" srcOrd="5" destOrd="0" presId="urn:microsoft.com/office/officeart/2005/8/layout/arrow2"/>
    <dgm:cxn modelId="{6B7A58DD-EE61-4EC6-A62A-64289C0138D3}" type="presParOf" srcId="{DF3BF51F-E09D-4E72-A649-63A3AE500BB8}" destId="{9B560803-38AF-4AA7-96C8-E5C425B66464}" srcOrd="6" destOrd="0" presId="urn:microsoft.com/office/officeart/2005/8/layout/arrow2"/>
    <dgm:cxn modelId="{5C3F4C88-448D-4A7E-A660-83B39365642C}" type="presParOf" srcId="{DF3BF51F-E09D-4E72-A649-63A3AE500BB8}" destId="{1D4A0D0B-FCE6-4000-B738-F33863A7CDC6}" srcOrd="7" destOrd="0" presId="urn:microsoft.com/office/officeart/2005/8/layout/arrow2"/>
    <dgm:cxn modelId="{BF878F54-6C9D-4B90-B692-D26D443C49FB}" type="presParOf" srcId="{DF3BF51F-E09D-4E72-A649-63A3AE500BB8}" destId="{7017DB83-A15B-46F8-B583-1D3F7ADE4B87}" srcOrd="8" destOrd="0" presId="urn:microsoft.com/office/officeart/2005/8/layout/arrow2"/>
    <dgm:cxn modelId="{A60EB897-3A49-49E7-82DC-9BB599014DEA}" type="presParOf" srcId="{DF3BF51F-E09D-4E72-A649-63A3AE500BB8}" destId="{6A0410A8-70A0-4F0A-9132-6605073F772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18E2BB-1D71-4F7A-BCCD-4F42E1E5873D}">
      <dsp:nvSpPr>
        <dsp:cNvPr id="0" name=""/>
        <dsp:cNvSpPr/>
      </dsp:nvSpPr>
      <dsp:spPr>
        <a:xfrm>
          <a:off x="0" y="-363914"/>
          <a:ext cx="11225187" cy="56901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4376-3787-42FD-8493-993A0563237E}">
      <dsp:nvSpPr>
        <dsp:cNvPr id="0" name=""/>
        <dsp:cNvSpPr/>
      </dsp:nvSpPr>
      <dsp:spPr>
        <a:xfrm>
          <a:off x="1494491" y="3431771"/>
          <a:ext cx="209396" cy="2093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059F8B-0B4B-4D3B-81AB-1D1551CFDCFD}">
      <dsp:nvSpPr>
        <dsp:cNvPr id="0" name=""/>
        <dsp:cNvSpPr/>
      </dsp:nvSpPr>
      <dsp:spPr>
        <a:xfrm>
          <a:off x="1604406" y="3274089"/>
          <a:ext cx="1346833" cy="213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5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1927</a:t>
          </a:r>
          <a:r>
            <a:rPr lang="it-IT" sz="1600" kern="1200" dirty="0" smtClean="0"/>
            <a:t>: </a:t>
          </a:r>
          <a:r>
            <a:rPr lang="it-IT" sz="1300" kern="1200" dirty="0" smtClean="0"/>
            <a:t>Popolazione: </a:t>
          </a:r>
          <a:r>
            <a:rPr lang="it-IT" sz="1300" u="sng" kern="1200" dirty="0" smtClean="0"/>
            <a:t>musei, pinacoteche, gallerie e collezioni d’arte dipendenti dal Ministero competente e</a:t>
          </a:r>
          <a:br>
            <a:rPr lang="it-IT" sz="1300" u="sng" kern="1200" dirty="0" smtClean="0"/>
          </a:br>
          <a:r>
            <a:rPr lang="it-IT" sz="1300" u="sng" kern="1200" dirty="0" smtClean="0"/>
            <a:t>dalle Soprintendenze.</a:t>
          </a:r>
          <a:endParaRPr lang="it-IT" sz="1100" u="sng" kern="1200" dirty="0"/>
        </a:p>
      </dsp:txBody>
      <dsp:txXfrm>
        <a:off x="1604406" y="3274089"/>
        <a:ext cx="1346833" cy="2137882"/>
      </dsp:txXfrm>
    </dsp:sp>
    <dsp:sp modelId="{D3B49AA7-5840-4383-87C7-345CE01B462B}">
      <dsp:nvSpPr>
        <dsp:cNvPr id="0" name=""/>
        <dsp:cNvSpPr/>
      </dsp:nvSpPr>
      <dsp:spPr>
        <a:xfrm>
          <a:off x="4451790" y="1825497"/>
          <a:ext cx="327750" cy="327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2E5A1B-A35D-495C-A42D-CEE8EA491D12}">
      <dsp:nvSpPr>
        <dsp:cNvPr id="0" name=""/>
        <dsp:cNvSpPr/>
      </dsp:nvSpPr>
      <dsp:spPr>
        <a:xfrm>
          <a:off x="4597814" y="2124407"/>
          <a:ext cx="1511294" cy="161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6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1979</a:t>
          </a:r>
          <a:r>
            <a:rPr lang="it-IT" sz="1600" kern="1200" dirty="0" smtClean="0"/>
            <a:t>: Popolazione: </a:t>
          </a:r>
          <a:r>
            <a:rPr lang="it-IT" sz="1600" u="sng" kern="1200" dirty="0" smtClean="0"/>
            <a:t>musei statali e non statali in Italia</a:t>
          </a:r>
          <a:endParaRPr lang="it-IT" sz="1600" u="sng" kern="1200" dirty="0"/>
        </a:p>
      </dsp:txBody>
      <dsp:txXfrm>
        <a:off x="4597814" y="2124407"/>
        <a:ext cx="1511294" cy="1613002"/>
      </dsp:txXfrm>
    </dsp:sp>
    <dsp:sp modelId="{63748AD1-D8EC-4998-B84B-91E8439BF151}">
      <dsp:nvSpPr>
        <dsp:cNvPr id="0" name=""/>
        <dsp:cNvSpPr/>
      </dsp:nvSpPr>
      <dsp:spPr>
        <a:xfrm>
          <a:off x="5890607" y="1211580"/>
          <a:ext cx="437000" cy="437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22BA5B-2C66-438C-B171-6357D0B4621B}">
      <dsp:nvSpPr>
        <dsp:cNvPr id="0" name=""/>
        <dsp:cNvSpPr/>
      </dsp:nvSpPr>
      <dsp:spPr>
        <a:xfrm>
          <a:off x="6186761" y="1137695"/>
          <a:ext cx="1757107" cy="4653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55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1992: </a:t>
          </a:r>
          <a:r>
            <a:rPr lang="it-IT" sz="1200" kern="1200" dirty="0" smtClean="0"/>
            <a:t>Popolazione: </a:t>
          </a:r>
          <a:r>
            <a:rPr lang="it-IT" sz="1200" u="sng" kern="1200" dirty="0" smtClean="0"/>
            <a:t>musei statali e non statali in Italia.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/>
            <a:t>Informazioni </a:t>
          </a:r>
          <a:r>
            <a:rPr lang="it-IT" sz="1200" kern="1200" dirty="0" smtClean="0"/>
            <a:t>aggiuntive sui musei esistenti nello Stato della Città del Vaticano e nella Repubblica di San Marino.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i="1" kern="1200" dirty="0" smtClean="0"/>
            <a:t>Rilevati anche: biblioteche, archivi, scuole, accademie ed altre Istituzioni scientifiche, istituzioni con specie viventi (giardini zoologici, orti botanici, acquari, </a:t>
          </a:r>
          <a:r>
            <a:rPr lang="it-IT" sz="1300" i="1" kern="1200" dirty="0" err="1" smtClean="0"/>
            <a:t>ecc</a:t>
          </a:r>
          <a:r>
            <a:rPr lang="it-IT" sz="1300" i="1" kern="1200" dirty="0" smtClean="0"/>
            <a:t>…), riserve naturali, planetari.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Sono esclusi i monumenti e i siti storici e archeologici. </a:t>
          </a:r>
          <a:endParaRPr lang="it-IT" sz="12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86761" y="1137695"/>
        <a:ext cx="1757107" cy="4653504"/>
      </dsp:txXfrm>
    </dsp:sp>
    <dsp:sp modelId="{9B560803-38AF-4AA7-96C8-E5C425B66464}">
      <dsp:nvSpPr>
        <dsp:cNvPr id="0" name=""/>
        <dsp:cNvSpPr/>
      </dsp:nvSpPr>
      <dsp:spPr>
        <a:xfrm>
          <a:off x="7620832" y="771903"/>
          <a:ext cx="564459" cy="5644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4A0D0B-FCE6-4000-B738-F33863A7CDC6}">
      <dsp:nvSpPr>
        <dsp:cNvPr id="0" name=""/>
        <dsp:cNvSpPr/>
      </dsp:nvSpPr>
      <dsp:spPr>
        <a:xfrm>
          <a:off x="7925522" y="771896"/>
          <a:ext cx="1820837" cy="381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95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2006: 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Standardizzazione europea  secondo le indicazioni formulate da </a:t>
          </a:r>
          <a:r>
            <a:rPr lang="it-IT" sz="1300" kern="1200" dirty="0" err="1" smtClean="0"/>
            <a:t>Egmus</a:t>
          </a:r>
          <a:r>
            <a:rPr lang="it-IT" sz="1300" kern="1200" dirty="0" smtClean="0"/>
            <a:t> e </a:t>
          </a:r>
          <a:r>
            <a:rPr lang="it-IT" sz="1300" kern="1200" dirty="0" err="1" smtClean="0"/>
            <a:t>Icom</a:t>
          </a:r>
          <a:r>
            <a:rPr lang="it-IT" sz="1300" kern="1200" dirty="0" smtClean="0"/>
            <a:t>.</a:t>
          </a:r>
          <a:endParaRPr lang="it-IT" sz="13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Popolazione: </a:t>
          </a:r>
          <a:r>
            <a:rPr lang="it-IT" sz="1300" u="sng" kern="1200" dirty="0" smtClean="0"/>
            <a:t>musei e istituti similari non statali.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i="1" kern="1200" dirty="0" smtClean="0"/>
            <a:t>Rilevazione</a:t>
          </a:r>
          <a:r>
            <a:rPr lang="it-IT" sz="1300" kern="1200" dirty="0" smtClean="0"/>
            <a:t> </a:t>
          </a:r>
          <a:r>
            <a:rPr lang="it-IT" sz="1300" i="1" kern="1200" dirty="0" smtClean="0"/>
            <a:t>di aree archeologiche, parchi archeologici, monumenti e complessi monumentali</a:t>
          </a:r>
          <a:r>
            <a:rPr lang="it-IT" sz="1300" kern="1200" dirty="0" smtClean="0"/>
            <a:t>.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Sono esclusi: gli istituti che espongono esclusivamente esemplari viventi animali o vegetali (ad esempio: orti botanici, giardini zoologici, acquari, riserve naturali).</a:t>
          </a:r>
          <a:endParaRPr lang="it-IT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25522" y="771896"/>
        <a:ext cx="1820837" cy="3812377"/>
      </dsp:txXfrm>
    </dsp:sp>
    <dsp:sp modelId="{7017DB83-A15B-46F8-B583-1D3F7ADE4B87}">
      <dsp:nvSpPr>
        <dsp:cNvPr id="0" name=""/>
        <dsp:cNvSpPr/>
      </dsp:nvSpPr>
      <dsp:spPr>
        <a:xfrm>
          <a:off x="9761672" y="281024"/>
          <a:ext cx="719230" cy="719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0410A8-70A0-4F0A-9132-6605073F7721}">
      <dsp:nvSpPr>
        <dsp:cNvPr id="0" name=""/>
        <dsp:cNvSpPr/>
      </dsp:nvSpPr>
      <dsp:spPr>
        <a:xfrm>
          <a:off x="9540750" y="1094553"/>
          <a:ext cx="1820837" cy="418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105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i="0" kern="1200" dirty="0" smtClean="0"/>
            <a:t>2011: </a:t>
          </a:r>
          <a:r>
            <a:rPr lang="it-IT" sz="1300" b="0" i="0" kern="1200" dirty="0" smtClean="0"/>
            <a:t>è</a:t>
          </a:r>
          <a:r>
            <a:rPr lang="it-IT" sz="1300" b="1" i="0" kern="1200" dirty="0" smtClean="0"/>
            <a:t> </a:t>
          </a:r>
          <a:r>
            <a:rPr lang="it-IT" sz="1300" b="0" i="0" kern="1200" dirty="0" smtClean="0"/>
            <a:t>per</a:t>
          </a:r>
          <a:r>
            <a:rPr lang="it-IT" sz="1300" kern="1200" dirty="0" smtClean="0"/>
            <a:t> la prima volta possibile tracciare un quadro complessivo non solo dei </a:t>
          </a:r>
          <a:r>
            <a:rPr lang="it-IT" sz="1300" u="sng" kern="1200" dirty="0" smtClean="0"/>
            <a:t>musei</a:t>
          </a:r>
          <a:r>
            <a:rPr lang="it-IT" sz="1300" kern="1200" dirty="0" smtClean="0"/>
            <a:t> presenti in Italia, ma anche degli altri </a:t>
          </a:r>
          <a:r>
            <a:rPr lang="it-IT" sz="1300" i="0" u="sng" kern="1200" dirty="0" smtClean="0"/>
            <a:t>istituti similari a carattere museale pubblici o privati, statali e non statali.</a:t>
          </a:r>
          <a:endParaRPr lang="it-IT" sz="1300" i="0" u="sng" kern="1200" dirty="0"/>
        </a:p>
      </dsp:txBody>
      <dsp:txXfrm>
        <a:off x="9540750" y="1094553"/>
        <a:ext cx="1820837" cy="4187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0F77D-85D6-4768-8B56-4683BB0C1B98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5711-5B61-4056-9A7F-D9E102D8A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699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pPr/>
              <a:t>29/09/2016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9972" y="1122363"/>
            <a:ext cx="10512056" cy="174842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9972" y="3306726"/>
            <a:ext cx="10512056" cy="1951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3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1132288" y="5806038"/>
            <a:ext cx="1059712" cy="1051961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3" y="395270"/>
            <a:ext cx="5050820" cy="4638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100"/>
              </a:lnSpc>
              <a:spcAft>
                <a:spcPts val="300"/>
              </a:spcAft>
            </a:pPr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29 SETTEMBRE 2016 | MANTOVA</a:t>
            </a:r>
          </a:p>
          <a:p>
            <a:pPr>
              <a:lnSpc>
                <a:spcPts val="1100"/>
              </a:lnSpc>
            </a:pPr>
            <a:r>
              <a:rPr lang="it-IT" sz="1000" b="1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I Musei, le aree archeologiche e i monumenti in Italia</a:t>
            </a:r>
          </a:p>
          <a:p>
            <a:pPr>
              <a:lnSpc>
                <a:spcPts val="1100"/>
              </a:lnSpc>
            </a:pPr>
            <a:r>
              <a:rPr lang="it-IT" sz="1000" b="1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 </a:t>
            </a:r>
            <a:r>
              <a:rPr lang="it-IT" sz="1000" b="0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prime</a:t>
            </a:r>
            <a:r>
              <a:rPr lang="it-IT" sz="1000" b="0" baseline="0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 valutazioni emerse dall</a:t>
            </a:r>
            <a:r>
              <a:rPr lang="it-IT" sz="1000" b="0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’indagine</a:t>
            </a:r>
            <a:r>
              <a:rPr lang="it-IT" sz="1000" b="0" baseline="0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 </a:t>
            </a:r>
            <a:r>
              <a:rPr lang="it-IT" sz="1000" b="0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Istat 2015 </a:t>
            </a:r>
            <a:endParaRPr lang="it-IT" sz="1000" b="0" dirty="0">
              <a:solidFill>
                <a:schemeClr val="tx1"/>
              </a:solidFill>
              <a:latin typeface="Signika" charset="0"/>
              <a:ea typeface="Signika" charset="0"/>
              <a:cs typeface="Signi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1"/>
            <a:ext cx="6462944" cy="3635406"/>
          </a:xfrm>
          <a:prstGeom prst="rect">
            <a:avLst/>
          </a:prstGeom>
          <a:solidFill>
            <a:srgbClr val="C72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DA304A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254" y="5993223"/>
            <a:ext cx="40767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CONVEGNO SCIENTIFICO</a:t>
            </a:r>
          </a:p>
          <a:p>
            <a:r>
              <a:rPr lang="it-I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LE TRASFORMAZIONI CULTURALI  IN ITALIA</a:t>
            </a:r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611254" y="5130721"/>
            <a:ext cx="852256" cy="0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40" r="25403" b="3079"/>
          <a:stretch/>
        </p:blipFill>
        <p:spPr>
          <a:xfrm>
            <a:off x="5168567" y="0"/>
            <a:ext cx="7023433" cy="68580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372"/>
          <a:stretch/>
        </p:blipFill>
        <p:spPr>
          <a:xfrm>
            <a:off x="10478763" y="6065091"/>
            <a:ext cx="1235400" cy="7294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11254" y="5296533"/>
            <a:ext cx="3380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FONDAZIONE 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UNIVERSITÀ DI MANTOVA</a:t>
            </a:r>
          </a:p>
          <a:p>
            <a:r>
              <a:rPr lang="it-I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29 SETTEMBRE 2016</a:t>
            </a:r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611254" y="5833444"/>
            <a:ext cx="852256" cy="0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38683" y="3241214"/>
            <a:ext cx="5484747" cy="223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1400" dirty="0" smtClean="0">
                <a:solidFill>
                  <a:schemeClr val="bg1"/>
                </a:solidFill>
                <a:latin typeface="Signika Light" charset="0"/>
                <a:ea typeface="Signika Light" charset="0"/>
                <a:cs typeface="Signika Light" charset="0"/>
              </a:rPr>
              <a:t> Silvia Talice | Istat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4114" y="384211"/>
            <a:ext cx="5544274" cy="1282402"/>
          </a:xfr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 MUSEI, LE AREE ARCHEOLOGICHE E I MONUMENTI IN ITALIA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PRIME VALUTAZIONI EMERSE DALL’INDAGINE ISTAT 2015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882" y="1737657"/>
            <a:ext cx="6541641" cy="479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6880" y="1137493"/>
            <a:ext cx="5758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La polverizzazione dell’offerta e la concentrazione della domanda</a:t>
            </a:r>
            <a:endParaRPr lang="it-IT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6879" y="2493867"/>
            <a:ext cx="44234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+mj-lt"/>
                <a:ea typeface="+mj-ea"/>
                <a:cs typeface="+mj-cs"/>
              </a:rPr>
              <a:t>I poli urbani assorbono tre quarti dell’utenza.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+mj-lt"/>
                <a:ea typeface="+mj-ea"/>
                <a:cs typeface="+mj-cs"/>
              </a:rPr>
              <a:t>Nei comuni intermedi, periferici e ultraperiferici sono presenti il 40% dei musei e il 14% dei visitatori.</a:t>
            </a:r>
            <a:endParaRPr lang="it-IT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310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35129">
            <a:off x="467041" y="1834720"/>
            <a:ext cx="4982845" cy="38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21" name="Sottotitolo 2"/>
          <p:cNvSpPr txBox="1">
            <a:spLocks/>
          </p:cNvSpPr>
          <p:nvPr/>
        </p:nvSpPr>
        <p:spPr>
          <a:xfrm>
            <a:off x="738363" y="1346241"/>
            <a:ext cx="11119809" cy="51390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200" b="1" dirty="0" smtClean="0"/>
              <a:t>Il </a:t>
            </a:r>
            <a:r>
              <a:rPr lang="it-IT" sz="3200" b="1" dirty="0" smtClean="0">
                <a:solidFill>
                  <a:srgbClr val="FF0000"/>
                </a:solidFill>
              </a:rPr>
              <a:t>76%</a:t>
            </a:r>
            <a:r>
              <a:rPr lang="it-IT" sz="3200" b="1" dirty="0" smtClean="0"/>
              <a:t> dei musei censiti è stato visitato da turisti </a:t>
            </a:r>
            <a:r>
              <a:rPr lang="it-IT" sz="3200" b="1" dirty="0" smtClean="0">
                <a:solidFill>
                  <a:srgbClr val="A50021"/>
                </a:solidFill>
              </a:rPr>
              <a:t>stranieri</a:t>
            </a:r>
          </a:p>
          <a:p>
            <a:pPr algn="r"/>
            <a:endParaRPr lang="it-IT" sz="3200" b="1" dirty="0" smtClean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82152" y="2279440"/>
            <a:ext cx="5791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Sono stranieri il </a:t>
            </a:r>
            <a:r>
              <a:rPr lang="it-IT" sz="2800" b="1" dirty="0" smtClean="0">
                <a:solidFill>
                  <a:srgbClr val="FF0000"/>
                </a:solidFill>
              </a:rPr>
              <a:t>35%</a:t>
            </a:r>
            <a:r>
              <a:rPr lang="it-IT" sz="2800" b="1" dirty="0" smtClean="0"/>
              <a:t> dei visitatori totali (circa 39 milioni):</a:t>
            </a:r>
            <a:endParaRPr lang="it-IT" sz="2800" b="1" dirty="0"/>
          </a:p>
          <a:p>
            <a:r>
              <a:rPr lang="it-IT" sz="2800" b="1" dirty="0" smtClean="0">
                <a:solidFill>
                  <a:srgbClr val="FF0000"/>
                </a:solidFill>
              </a:rPr>
              <a:t>3</a:t>
            </a:r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rgbClr val="FF0000"/>
                </a:solidFill>
              </a:rPr>
              <a:t>su </a:t>
            </a:r>
            <a:r>
              <a:rPr lang="it-IT" sz="2800" b="1" dirty="0">
                <a:solidFill>
                  <a:srgbClr val="FF0000"/>
                </a:solidFill>
              </a:rPr>
              <a:t>10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800" b="1" dirty="0" smtClean="0"/>
              <a:t>preferiscono </a:t>
            </a:r>
            <a:r>
              <a:rPr lang="it-IT" sz="2800" b="1" dirty="0"/>
              <a:t>visitare un museo, galleria o raccolta </a:t>
            </a:r>
            <a:r>
              <a:rPr lang="it-IT" sz="2800" b="1" dirty="0" smtClean="0"/>
              <a:t>d’arte;</a:t>
            </a:r>
            <a:endParaRPr lang="it-IT" sz="2800" b="1" dirty="0"/>
          </a:p>
        </p:txBody>
      </p:sp>
      <p:sp>
        <p:nvSpPr>
          <p:cNvPr id="8" name="Rettangolo 7"/>
          <p:cNvSpPr/>
          <p:nvPr/>
        </p:nvSpPr>
        <p:spPr>
          <a:xfrm>
            <a:off x="2014817" y="5227811"/>
            <a:ext cx="9727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Il </a:t>
            </a:r>
            <a:r>
              <a:rPr lang="it-IT" sz="2800" b="1" dirty="0" smtClean="0">
                <a:solidFill>
                  <a:srgbClr val="FF0000"/>
                </a:solidFill>
              </a:rPr>
              <a:t>47%</a:t>
            </a:r>
            <a:r>
              <a:rPr lang="it-IT" sz="2800" b="1" dirty="0" smtClean="0"/>
              <a:t> sceglie i musei/istituti localizzati al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Centro-Italia</a:t>
            </a:r>
          </a:p>
          <a:p>
            <a:r>
              <a:rPr lang="it-IT" sz="2800" b="1" dirty="0" smtClean="0"/>
              <a:t>Il </a:t>
            </a:r>
            <a:r>
              <a:rPr lang="it-IT" sz="2800" b="1" dirty="0" smtClean="0">
                <a:solidFill>
                  <a:srgbClr val="FF0000"/>
                </a:solidFill>
              </a:rPr>
              <a:t>21%</a:t>
            </a:r>
            <a:r>
              <a:rPr lang="it-IT" sz="2800" b="1" dirty="0" smtClean="0"/>
              <a:t> visita quelli del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Sud</a:t>
            </a:r>
            <a:r>
              <a:rPr lang="it-IT" sz="2800" b="1" dirty="0" smtClean="0"/>
              <a:t> e delle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Isole</a:t>
            </a:r>
            <a:endParaRPr lang="it-IT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353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Alessandra Federici  |  Istat  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5242528"/>
              </p:ext>
            </p:extLst>
          </p:nvPr>
        </p:nvGraphicFramePr>
        <p:xfrm>
          <a:off x="569911" y="1524726"/>
          <a:ext cx="11186659" cy="5130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58318"/>
                <a:gridCol w="595085"/>
                <a:gridCol w="537029"/>
                <a:gridCol w="174171"/>
                <a:gridCol w="4122056"/>
              </a:tblGrid>
              <a:tr h="25457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8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TUTTI I MUSEI CENSITI</a:t>
                      </a:r>
                      <a:endParaRPr lang="en-US" sz="18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MUSEI</a:t>
                      </a:r>
                      <a:r>
                        <a:rPr lang="it-IT" sz="18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CON PIU’ DI </a:t>
                      </a:r>
                    </a:p>
                    <a:p>
                      <a:pPr algn="ctr" fontAlgn="b"/>
                      <a:r>
                        <a:rPr lang="it-IT" sz="18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500MILA VISITATORI L’ANNO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Sito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web </a:t>
                      </a:r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dedicato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0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Account sui social media (Facebook, Twitter, </a:t>
                      </a:r>
                      <a:r>
                        <a:rPr lang="en-US" sz="18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Instragram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US" sz="18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ecc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Newsletter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Allestimenti interattivi e/o ricostruzioni virtuali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Connessione Wi-Fi gratuita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Merchandising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39%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06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QR Code e/o sistemi di prossimità (Bluetooth, </a:t>
                      </a:r>
                      <a:r>
                        <a:rPr lang="it-IT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Wifi</a:t>
                      </a: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ecc.)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PC e/o tablet a disposizione del pubblico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Catalogo accessibile on line per i visitatori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06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Possibilità di visita virtuale del museo/istituto tramite Internet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Community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Applicativi per dispositivi digitali mobili</a:t>
                      </a:r>
                      <a:endParaRPr lang="it-IT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Vendita foto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5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Servizio di biglietteria on line</a:t>
                      </a:r>
                      <a:endParaRPr lang="it-IT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1" y="1122786"/>
            <a:ext cx="11071754" cy="1036107"/>
          </a:xfrm>
        </p:spPr>
        <p:txBody>
          <a:bodyPr lIns="0" tIns="0" rIns="0" bIns="0" anchor="t" anchorCtr="0"/>
          <a:lstStyle/>
          <a:p>
            <a:pPr algn="l"/>
            <a:r>
              <a:rPr lang="it-IT" sz="3200" b="1" dirty="0" smtClean="0"/>
              <a:t>Servizi disponibili al pubblico  nel 2015</a:t>
            </a:r>
            <a:endParaRPr lang="it-IT" sz="3200" b="1" dirty="0"/>
          </a:p>
        </p:txBody>
      </p:sp>
      <p:sp>
        <p:nvSpPr>
          <p:cNvPr id="6" name="Croce 5"/>
          <p:cNvSpPr/>
          <p:nvPr/>
        </p:nvSpPr>
        <p:spPr>
          <a:xfrm>
            <a:off x="7866742" y="5646058"/>
            <a:ext cx="1074056" cy="994368"/>
          </a:xfrm>
          <a:prstGeom prst="mathPlus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6161314" y="4209142"/>
            <a:ext cx="4415972" cy="140788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6161314" y="5646057"/>
            <a:ext cx="4557486" cy="12278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guale 8"/>
          <p:cNvSpPr/>
          <p:nvPr/>
        </p:nvSpPr>
        <p:spPr>
          <a:xfrm>
            <a:off x="7866742" y="4586514"/>
            <a:ext cx="1190172" cy="653143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831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15429" y="1146629"/>
            <a:ext cx="6105070" cy="5384799"/>
          </a:xfrm>
        </p:spPr>
        <p:txBody>
          <a:bodyPr lIns="0" tIns="0" rIns="0" bIns="0"/>
          <a:lstStyle/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1. </a:t>
            </a:r>
            <a:r>
              <a:rPr lang="it-IT" sz="1400" b="1" dirty="0" smtClean="0"/>
              <a:t>PRESENZA </a:t>
            </a:r>
            <a:r>
              <a:rPr lang="it-IT" sz="1400" b="1" dirty="0"/>
              <a:t>DEI BENI</a:t>
            </a:r>
            <a:r>
              <a:rPr lang="it-IT" sz="1400" dirty="0"/>
              <a:t>. </a:t>
            </a:r>
            <a:endParaRPr lang="it-IT" sz="1400" dirty="0" smtClean="0"/>
          </a:p>
          <a:p>
            <a:pPr algn="just">
              <a:buClr>
                <a:srgbClr val="DA304A"/>
              </a:buClr>
              <a:buSzPct val="160000"/>
            </a:pPr>
            <a:r>
              <a:rPr lang="it-IT" sz="1400" dirty="0" smtClean="0"/>
              <a:t>Ottenere </a:t>
            </a:r>
            <a:r>
              <a:rPr lang="it-IT" sz="1400" dirty="0"/>
              <a:t>una mappatura del patrimonio culturale italiano  (georeferenziazione di musei, beni architettonici, aree protette, cinema, teatri, ecc.)</a:t>
            </a:r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 smtClean="0"/>
          </a:p>
          <a:p>
            <a:pPr marL="285750" indent="-285750"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2. </a:t>
            </a:r>
            <a:r>
              <a:rPr lang="it-IT" sz="1400" b="1" dirty="0" smtClean="0"/>
              <a:t>DENSITA</a:t>
            </a:r>
            <a:r>
              <a:rPr lang="it-IT" sz="1400" b="1" dirty="0"/>
              <a:t>’ E DISPONIBILITA’ DEI BENI</a:t>
            </a:r>
            <a:r>
              <a:rPr lang="it-IT" sz="1400" dirty="0"/>
              <a:t>. </a:t>
            </a:r>
            <a:endParaRPr lang="it-IT" sz="1400" dirty="0" smtClean="0"/>
          </a:p>
          <a:p>
            <a:pPr algn="just">
              <a:buClr>
                <a:srgbClr val="DA304A"/>
              </a:buClr>
              <a:buSzPct val="160000"/>
            </a:pPr>
            <a:r>
              <a:rPr lang="it-IT" sz="1400" dirty="0" smtClean="0"/>
              <a:t>Fornire </a:t>
            </a:r>
            <a:r>
              <a:rPr lang="it-IT" sz="1400" dirty="0"/>
              <a:t>una rappresentazione del patrimonio culturale contestualizzata a livello locale attraverso una serie di indicatori specifici delle diverse realtà territoriali </a:t>
            </a:r>
            <a:r>
              <a:rPr lang="it-IT" sz="1400" dirty="0" smtClean="0"/>
              <a:t>. Per esempio:</a:t>
            </a:r>
          </a:p>
          <a:p>
            <a:pPr marL="628650" lvl="1" indent="-171450" algn="l">
              <a:buClr>
                <a:srgbClr val="DA304A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sz="1400" dirty="0" smtClean="0"/>
              <a:t>n. </a:t>
            </a:r>
            <a:r>
              <a:rPr lang="it-IT" sz="1400" dirty="0"/>
              <a:t>di beni museali per </a:t>
            </a:r>
            <a:r>
              <a:rPr lang="it-IT" sz="1400" dirty="0" smtClean="0"/>
              <a:t>kmq, n</a:t>
            </a:r>
            <a:r>
              <a:rPr lang="it-IT" sz="1400" dirty="0"/>
              <a:t>. di beni museali per 1000 </a:t>
            </a:r>
            <a:r>
              <a:rPr lang="it-IT" sz="1400" dirty="0" smtClean="0"/>
              <a:t>abitanti, </a:t>
            </a:r>
          </a:p>
          <a:p>
            <a:pPr marL="628650" lvl="1" indent="-171450" algn="l">
              <a:buClr>
                <a:srgbClr val="DA304A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sz="1400" dirty="0" smtClean="0"/>
              <a:t>n</a:t>
            </a:r>
            <a:r>
              <a:rPr lang="it-IT" sz="1400" dirty="0"/>
              <a:t>. di visitatori dei beni </a:t>
            </a:r>
            <a:r>
              <a:rPr lang="it-IT" sz="1400" dirty="0" smtClean="0"/>
              <a:t>museali/turisti, n</a:t>
            </a:r>
            <a:r>
              <a:rPr lang="it-IT" sz="1400" dirty="0"/>
              <a:t>. di visitatori dei beni </a:t>
            </a:r>
            <a:r>
              <a:rPr lang="it-IT" sz="1400" dirty="0" smtClean="0"/>
              <a:t>museali/abitanti, </a:t>
            </a:r>
          </a:p>
          <a:p>
            <a:pPr marL="628650" lvl="1" indent="-171450" algn="l">
              <a:buClr>
                <a:srgbClr val="DA304A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sz="1400" dirty="0" smtClean="0"/>
              <a:t>occupati </a:t>
            </a:r>
            <a:r>
              <a:rPr lang="it-IT" sz="1400" dirty="0"/>
              <a:t>per settore culturale/occupati </a:t>
            </a:r>
            <a:r>
              <a:rPr lang="it-IT" sz="1400" dirty="0" smtClean="0"/>
              <a:t>totali, </a:t>
            </a:r>
          </a:p>
          <a:p>
            <a:pPr marL="628650" lvl="1" indent="-171450" algn="l">
              <a:buClr>
                <a:srgbClr val="DA304A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sz="1400" dirty="0" smtClean="0"/>
              <a:t>presenza </a:t>
            </a:r>
            <a:r>
              <a:rPr lang="it-IT" sz="1400" dirty="0"/>
              <a:t>di porti, aeroporti, strade e autostrade, linee pubbliche </a:t>
            </a:r>
            <a:r>
              <a:rPr lang="it-IT" sz="1400" dirty="0" smtClean="0"/>
              <a:t>urbane, </a:t>
            </a:r>
          </a:p>
          <a:p>
            <a:pPr marL="628650" lvl="1" indent="-171450" algn="l">
              <a:buClr>
                <a:srgbClr val="DA304A"/>
              </a:buClr>
              <a:buSzPct val="160000"/>
              <a:buFont typeface="Arial" panose="020B0604020202020204" pitchFamily="34" charset="0"/>
              <a:buChar char="•"/>
            </a:pPr>
            <a:r>
              <a:rPr lang="it-IT" sz="1400" dirty="0" smtClean="0"/>
              <a:t>spesa </a:t>
            </a:r>
            <a:r>
              <a:rPr lang="it-IT" sz="1400" dirty="0"/>
              <a:t>per cultura delle amministrazioni </a:t>
            </a:r>
            <a:r>
              <a:rPr lang="it-IT" sz="1400" dirty="0" smtClean="0"/>
              <a:t>locali.</a:t>
            </a:r>
            <a:endParaRPr lang="it-IT" sz="1400" dirty="0"/>
          </a:p>
          <a:p>
            <a:pPr algn="just">
              <a:buClr>
                <a:srgbClr val="DA304A"/>
              </a:buClr>
              <a:buSzPct val="160000"/>
            </a:pPr>
            <a:endParaRPr lang="it-IT" sz="1400" dirty="0" smtClean="0"/>
          </a:p>
          <a:p>
            <a:pPr algn="just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dirty="0" smtClean="0"/>
              <a:t>3. </a:t>
            </a:r>
            <a:r>
              <a:rPr lang="it-IT" sz="1400" b="1" dirty="0" smtClean="0"/>
              <a:t>IDENTIFICAZIONE </a:t>
            </a:r>
            <a:r>
              <a:rPr lang="it-IT" sz="1400" b="1" dirty="0"/>
              <a:t>DI CLUSTER TERRITORIALI</a:t>
            </a:r>
            <a:r>
              <a:rPr lang="it-IT" sz="1400" dirty="0"/>
              <a:t>. </a:t>
            </a:r>
            <a:endParaRPr lang="it-IT" sz="1400" dirty="0" smtClean="0"/>
          </a:p>
          <a:p>
            <a:pPr algn="just">
              <a:buClr>
                <a:srgbClr val="DA304A"/>
              </a:buClr>
              <a:buSzPct val="160000"/>
            </a:pPr>
            <a:r>
              <a:rPr lang="it-IT" sz="1400" dirty="0" smtClean="0"/>
              <a:t>Analizzare </a:t>
            </a:r>
            <a:r>
              <a:rPr lang="it-IT" sz="1400" dirty="0"/>
              <a:t>le relazioni tra gli indicatori </a:t>
            </a:r>
            <a:r>
              <a:rPr lang="it-IT" sz="1400" dirty="0" smtClean="0"/>
              <a:t>attraverso </a:t>
            </a:r>
            <a:r>
              <a:rPr lang="it-IT" sz="1400" dirty="0"/>
              <a:t>l’analisi spaziale per pervenire ad una visione più complessa del ruolo dei beni museali e in generale del patrimonio culturale nel contesto locale.</a:t>
            </a:r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379458" cy="11194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>
                <a:latin typeface="+mj-lt"/>
              </a:rPr>
              <a:t>I musei e il patrimonio culturale in generale costituiscono una risorsa materiale e immateriale  fondamentale per lo sviluppo e l’identità locale.</a:t>
            </a:r>
          </a:p>
          <a:p>
            <a:pPr algn="just"/>
            <a:r>
              <a:rPr lang="it-IT" dirty="0" smtClean="0">
                <a:latin typeface="+mj-lt"/>
              </a:rPr>
              <a:t>Una risorsa «data» ma anche da preservare e valorizzare attraverso adeguate politiche rivolte non soltanto al settore museale ma a quello turistico e infrastrutturale e alla loro sostenibilità. 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569913" y="1274239"/>
            <a:ext cx="5071004" cy="1036107"/>
          </a:xfrm>
        </p:spPr>
        <p:txBody>
          <a:bodyPr lIns="0" tIns="0" rIns="0" bIns="0" anchor="t" anchorCtr="0"/>
          <a:lstStyle/>
          <a:p>
            <a:pPr algn="l"/>
            <a:r>
              <a:rPr lang="it-IT" sz="3200" b="1" dirty="0" smtClean="0"/>
              <a:t>Identificare profili territoriali</a:t>
            </a:r>
            <a:endParaRPr lang="it-IT" sz="3200" b="1" dirty="0"/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59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71" y="3104310"/>
            <a:ext cx="4354708" cy="2564395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1216" y="2735520"/>
            <a:ext cx="5143499" cy="3092136"/>
          </a:xfr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latin typeface="+mj-lt"/>
              </a:rPr>
              <a:t>Scelta della base cartografica: Basi Territoriali Istat 2015, sistema di riferimento WGS84.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latin typeface="+mj-lt"/>
              </a:rPr>
              <a:t>Normalizzazione degli indirizzi attraverso </a:t>
            </a:r>
            <a:r>
              <a:rPr lang="it-IT" sz="1600" dirty="0" err="1" smtClean="0">
                <a:latin typeface="+mj-lt"/>
              </a:rPr>
              <a:t>Egon</a:t>
            </a:r>
            <a:r>
              <a:rPr lang="it-IT" sz="1600" dirty="0" smtClean="0">
                <a:latin typeface="+mj-lt"/>
              </a:rPr>
              <a:t> (particolarmente onerosa a causa della libertà con cui i rispondenti hanno potuto compilare il campo indirizzo.)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latin typeface="+mj-lt"/>
              </a:rPr>
              <a:t>Geocodifica degli indirizzi alla sezione di censimento 2011 tramite il DB ANNCSU (legge </a:t>
            </a:r>
            <a:r>
              <a:rPr lang="it-IT" sz="1600" dirty="0">
                <a:latin typeface="+mj-lt"/>
              </a:rPr>
              <a:t>17 dicembre 2012, n. </a:t>
            </a:r>
            <a:r>
              <a:rPr lang="it-IT" sz="1600" dirty="0" smtClean="0">
                <a:latin typeface="+mj-lt"/>
              </a:rPr>
              <a:t>221) 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latin typeface="+mj-lt"/>
              </a:rPr>
              <a:t>Georeferenziazione attraverso il reperimento degli indirizzi sul grafo </a:t>
            </a:r>
            <a:r>
              <a:rPr lang="it-IT" sz="1600" dirty="0" err="1" smtClean="0">
                <a:latin typeface="+mj-lt"/>
              </a:rPr>
              <a:t>TeleAtlas</a:t>
            </a:r>
            <a:endParaRPr lang="it-IT" sz="1600" dirty="0" smtClean="0">
              <a:latin typeface="+mj-lt"/>
            </a:endParaRP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600" dirty="0" smtClean="0">
                <a:latin typeface="+mj-lt"/>
              </a:rPr>
              <a:t>Geocodifica alla griglia regolare Eurostat tramite sovrapposizione (join spaziale)</a:t>
            </a:r>
          </a:p>
          <a:p>
            <a:pPr algn="l">
              <a:buClr>
                <a:srgbClr val="DA304A"/>
              </a:buClr>
              <a:buSzPct val="160000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38537" y="1748841"/>
            <a:ext cx="4065587" cy="115586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dirty="0" smtClean="0">
                <a:latin typeface="+mj-lt"/>
              </a:rPr>
              <a:t>Qualunque analisi di tipo territoriale presuppone la conoscenza della collocazione geografica degli oggetti da studiare.</a:t>
            </a:r>
          </a:p>
          <a:p>
            <a:pPr algn="l"/>
            <a:endParaRPr lang="it-IT" sz="1800" dirty="0" smtClean="0">
              <a:latin typeface="+mj-lt"/>
            </a:endParaRPr>
          </a:p>
          <a:p>
            <a:pPr algn="l"/>
            <a:endParaRPr lang="it-IT" sz="1800" dirty="0" smtClean="0">
              <a:latin typeface="+mj-lt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438537" y="1218577"/>
            <a:ext cx="5071004" cy="741356"/>
          </a:xfrm>
        </p:spPr>
        <p:txBody>
          <a:bodyPr lIns="0" tIns="0" rIns="0" bIns="0" anchor="t" anchorCtr="0"/>
          <a:lstStyle/>
          <a:p>
            <a:pPr algn="l"/>
            <a:r>
              <a:rPr lang="it-IT" sz="3200" b="1" dirty="0" smtClean="0"/>
              <a:t>Cartografare i musei</a:t>
            </a:r>
            <a:endParaRPr lang="it-IT" sz="32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6036" y="3823743"/>
            <a:ext cx="4300730" cy="253260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3543" y="1274241"/>
            <a:ext cx="3185943" cy="187613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243" y="1061939"/>
            <a:ext cx="4295742" cy="252967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200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468618" y="1597306"/>
            <a:ext cx="3917223" cy="474943"/>
          </a:xfrm>
        </p:spPr>
        <p:txBody>
          <a:bodyPr/>
          <a:lstStyle/>
          <a:p>
            <a:pPr algn="l"/>
            <a:r>
              <a:rPr lang="it-IT" sz="3200" b="1" dirty="0" smtClean="0"/>
              <a:t>Chi ce l’ha fatto fare?</a:t>
            </a:r>
            <a:endParaRPr lang="it-IT" sz="32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01663" y="2638207"/>
            <a:ext cx="3264281" cy="2308324"/>
          </a:xfrm>
          <a:prstGeom prst="rect">
            <a:avLst/>
          </a:prstGeom>
          <a:noFill/>
        </p:spPr>
        <p:txBody>
          <a:bodyPr wrap="square" lIns="3600" rIns="3600" rtlCol="0">
            <a:spAutoFit/>
          </a:bodyPr>
          <a:lstStyle/>
          <a:p>
            <a:r>
              <a:rPr lang="it-IT" dirty="0" smtClean="0">
                <a:latin typeface="+mj-lt"/>
              </a:rPr>
              <a:t>La georeferenziazione e la geocodifica all’indirizzo, alla sezione di censimento, alla griglia regolare Eurostat, permettono il confronto immediato con informazioni territoriali provenienti da altre fonti a qualsiasi livello di dettaglio</a:t>
            </a:r>
            <a:endParaRPr lang="it-IT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40" t="15522" r="17740" b="5476"/>
          <a:stretch/>
        </p:blipFill>
        <p:spPr bwMode="auto">
          <a:xfrm>
            <a:off x="4385841" y="289366"/>
            <a:ext cx="6967959" cy="639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89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Silvia Talice  |  Istat 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01664" y="1111170"/>
            <a:ext cx="36693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+mj-lt"/>
              </a:rPr>
              <a:t>Totale visitatori dei musei rispetto alla popolazione nei comuni della Lombardia</a:t>
            </a:r>
            <a:endParaRPr lang="it-IT" sz="32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00" t="15573" r="17197" b="5297"/>
          <a:stretch/>
        </p:blipFill>
        <p:spPr bwMode="auto">
          <a:xfrm>
            <a:off x="4944761" y="509286"/>
            <a:ext cx="6617384" cy="611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" t="40313" r="86857" b="52229"/>
          <a:stretch/>
        </p:blipFill>
        <p:spPr bwMode="auto">
          <a:xfrm>
            <a:off x="1296363" y="5000263"/>
            <a:ext cx="2974695" cy="109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73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40" t="17574" r="66736" b="60051"/>
          <a:stretch/>
        </p:blipFill>
        <p:spPr bwMode="auto">
          <a:xfrm>
            <a:off x="407866" y="3727048"/>
            <a:ext cx="360000" cy="250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Silvia Talice  |  Istat  </a:t>
            </a:r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1815625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latin typeface="+mj-lt"/>
              </a:rPr>
              <a:t>Al fine di dare letture significative del territorio saranno via via utilizzati i risultati di altre indagini come quelle riguardanti i trasporti, la qualità delle acque, le aree interne, i parchi e le aree protette….Tutte cartografate a diversi livelli territoriali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569913" y="1274239"/>
            <a:ext cx="5071004" cy="1036107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 smtClean="0"/>
              <a:t>Confronto con il turismo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42156" y="3854370"/>
            <a:ext cx="52637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Comune con strutture esclusivamente turistiche</a:t>
            </a:r>
          </a:p>
          <a:p>
            <a:endParaRPr lang="it-IT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Comune con offerta turistica e museale equilibrata</a:t>
            </a:r>
          </a:p>
          <a:p>
            <a:endParaRPr lang="it-IT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Comune con offerta museale importante</a:t>
            </a:r>
          </a:p>
          <a:p>
            <a:endParaRPr lang="it-IT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Comune con offerta museale ed assenza di strutture turistiche</a:t>
            </a:r>
          </a:p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74" t="14845" r="17415" b="5476"/>
          <a:stretch/>
        </p:blipFill>
        <p:spPr bwMode="auto">
          <a:xfrm>
            <a:off x="5370652" y="541867"/>
            <a:ext cx="6659301" cy="617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526156" y="5650721"/>
            <a:ext cx="223200" cy="435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91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1274239"/>
            <a:ext cx="5071004" cy="1036107"/>
          </a:xfrm>
        </p:spPr>
        <p:txBody>
          <a:bodyPr lIns="0" tIns="0" rIns="0" bIns="0" anchor="t" anchorCtr="0"/>
          <a:lstStyle/>
          <a:p>
            <a:pPr algn="l"/>
            <a:r>
              <a:rPr lang="it-IT" sz="3200" b="1" dirty="0" smtClean="0"/>
              <a:t>Itinerario ottimizzato</a:t>
            </a:r>
            <a:endParaRPr lang="it-IT" sz="32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Silvia Talice  |  Istat  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661178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latin typeface="+mj-lt"/>
              </a:rPr>
              <a:t>Una interessante elaborazione cartografica.</a:t>
            </a:r>
          </a:p>
          <a:p>
            <a:pPr algn="l"/>
            <a:r>
              <a:rPr lang="it-IT" sz="1800" dirty="0" smtClean="0">
                <a:latin typeface="+mj-lt"/>
              </a:rPr>
              <a:t>I 12 musei censiti nel centro di Mantova possono essere raggiunti a piedi dalla stazione ferroviaria lungo percorsi che includono più istituti; il percorso più lungo è circa 2 kilometri.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5" t="15937" r="19041" b="5657"/>
          <a:stretch/>
        </p:blipFill>
        <p:spPr bwMode="auto">
          <a:xfrm>
            <a:off x="4635500" y="705203"/>
            <a:ext cx="7089655" cy="541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40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1274239"/>
            <a:ext cx="5071004" cy="796717"/>
          </a:xfrm>
        </p:spPr>
        <p:txBody>
          <a:bodyPr lIns="0" tIns="0" rIns="0" bIns="0" anchor="t" anchorCtr="0"/>
          <a:lstStyle/>
          <a:p>
            <a:pPr algn="l"/>
            <a:r>
              <a:rPr lang="it-IT" sz="3200" b="1" dirty="0" smtClean="0"/>
              <a:t>Legami spaziali</a:t>
            </a:r>
            <a:endParaRPr lang="it-IT" sz="32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Silvia Talice  |  Istat  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477316" y="2070956"/>
            <a:ext cx="4065587" cy="369517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latin typeface="+mj-lt"/>
              </a:rPr>
              <a:t>Ad esempio si possono definire aree comprendenti più Comuni tra i quali i tempi di percorrenza siano inferiori a, supponiamo, 1 ora. Tali aree sono centrate in un Comune fortemente attrattivo ma comprendono diverse realtà più piccole che possono beneficiare della vicinanza al polo centrale.</a:t>
            </a:r>
          </a:p>
          <a:p>
            <a:pPr algn="l"/>
            <a:r>
              <a:rPr lang="it-IT" sz="1800" dirty="0" smtClean="0">
                <a:latin typeface="+mj-lt"/>
              </a:rPr>
              <a:t>Si potranno anche «clusterizzare» gli istituti museali con l’indice di autocorrelazione spaziale di Moran per evidenziare influenze del territorio come l’accessibilità, la collocazione in aree interne, la pericolosità sismica, 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9" t="15921" r="12207" b="10388"/>
          <a:stretch/>
        </p:blipFill>
        <p:spPr bwMode="auto">
          <a:xfrm>
            <a:off x="4745620" y="1365813"/>
            <a:ext cx="7060557" cy="468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11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1663" y="1060730"/>
            <a:ext cx="9384165" cy="1036107"/>
          </a:xfrm>
        </p:spPr>
        <p:txBody>
          <a:bodyPr lIns="0" tIns="0" rIns="0" bIns="0" anchor="t" anchorCtr="0"/>
          <a:lstStyle/>
          <a:p>
            <a:pPr algn="l"/>
            <a:r>
              <a:rPr lang="it-IT" sz="3200" b="1" i="1" dirty="0" smtClean="0">
                <a:solidFill>
                  <a:srgbClr val="C00000"/>
                </a:solidFill>
              </a:rPr>
              <a:t>Indagine sui musei </a:t>
            </a:r>
            <a:r>
              <a:rPr lang="it-IT" sz="3200" b="1" i="1" dirty="0">
                <a:solidFill>
                  <a:srgbClr val="C00000"/>
                </a:solidFill>
              </a:rPr>
              <a:t>e le istituzioni similari 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4630057" y="1578783"/>
            <a:ext cx="6836607" cy="3406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b="1" dirty="0" smtClean="0">
                <a:solidFill>
                  <a:srgbClr val="C00000"/>
                </a:solidFill>
              </a:rPr>
              <a:t>Collaborazione  Interistituzionale: </a:t>
            </a:r>
            <a:r>
              <a:rPr lang="it-IT" sz="2200" dirty="0" smtClean="0"/>
              <a:t>Protocollo d’intesa triennale con il Ministero dei beni e delle attività culturali e del turismo, le Regioni e le Province autonome.</a:t>
            </a:r>
          </a:p>
          <a:p>
            <a:pPr algn="l"/>
            <a:r>
              <a:rPr lang="it-IT" sz="2200" b="1" dirty="0" smtClean="0">
                <a:solidFill>
                  <a:srgbClr val="C00000"/>
                </a:solidFill>
              </a:rPr>
              <a:t>Carattere censuario</a:t>
            </a:r>
            <a:r>
              <a:rPr lang="it-IT" sz="2200" dirty="0" smtClean="0"/>
              <a:t>: si rilevano non solo </a:t>
            </a:r>
            <a:r>
              <a:rPr lang="it-IT" sz="2200" b="1" dirty="0" smtClean="0"/>
              <a:t>i musei </a:t>
            </a:r>
            <a:r>
              <a:rPr lang="it-IT" sz="2200" dirty="0" smtClean="0"/>
              <a:t>presenti in Italia ma anche gli </a:t>
            </a:r>
            <a:r>
              <a:rPr lang="it-IT" sz="2200" b="1" dirty="0" smtClean="0"/>
              <a:t>altri istituti similari </a:t>
            </a:r>
            <a:r>
              <a:rPr lang="it-IT" sz="2200" dirty="0" smtClean="0"/>
              <a:t>a carattere museale </a:t>
            </a:r>
            <a:r>
              <a:rPr lang="it-IT" sz="2200" b="1" dirty="0" smtClean="0"/>
              <a:t>pubblici </a:t>
            </a:r>
            <a:r>
              <a:rPr lang="it-IT" sz="2200" dirty="0" smtClean="0"/>
              <a:t>o</a:t>
            </a:r>
            <a:r>
              <a:rPr lang="it-IT" sz="2200" b="1" dirty="0" smtClean="0"/>
              <a:t> privati</a:t>
            </a:r>
            <a:r>
              <a:rPr lang="it-IT" sz="2200" dirty="0" smtClean="0"/>
              <a:t>, </a:t>
            </a:r>
            <a:r>
              <a:rPr lang="it-IT" sz="2200" b="1" dirty="0" smtClean="0"/>
              <a:t>statali</a:t>
            </a:r>
            <a:r>
              <a:rPr lang="it-IT" sz="2200" dirty="0" smtClean="0"/>
              <a:t> e </a:t>
            </a:r>
            <a:r>
              <a:rPr lang="it-IT" sz="2200" b="1" dirty="0" smtClean="0"/>
              <a:t>non statali.</a:t>
            </a:r>
          </a:p>
          <a:p>
            <a:pPr algn="l"/>
            <a:r>
              <a:rPr lang="it-IT" sz="2200" b="1" dirty="0" smtClean="0">
                <a:solidFill>
                  <a:srgbClr val="C00000"/>
                </a:solidFill>
              </a:rPr>
              <a:t>Tasso di risposta del 98% </a:t>
            </a:r>
            <a:r>
              <a:rPr lang="it-IT" sz="2200" dirty="0" smtClean="0"/>
              <a:t>tra musei e istituti statali e non statali</a:t>
            </a:r>
          </a:p>
          <a:p>
            <a:pPr algn="l"/>
            <a:endParaRPr lang="it-IT" sz="2200" b="1" dirty="0" smtClean="0"/>
          </a:p>
        </p:txBody>
      </p:sp>
      <p:sp>
        <p:nvSpPr>
          <p:cNvPr id="11" name="AutoShape 4" descr="Risultati immagini per immagini mus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568200" y="4477657"/>
            <a:ext cx="6960320" cy="1490436"/>
          </a:xfrm>
          <a:prstGeom prst="rect">
            <a:avLst/>
          </a:prstGeom>
          <a:ln w="19050" cmpd="thickThin">
            <a:noFill/>
            <a:prstDash val="dashDot"/>
          </a:ln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b="1" dirty="0" smtClean="0">
                <a:solidFill>
                  <a:srgbClr val="C00000"/>
                </a:solidFill>
              </a:rPr>
              <a:t>I dati presentati sono provvisori. </a:t>
            </a:r>
          </a:p>
          <a:p>
            <a:pPr algn="l"/>
            <a:r>
              <a:rPr lang="it-IT" sz="2200" dirty="0" smtClean="0"/>
              <a:t>Una volta validati, i dati definitivi saranno diffusi con il massimo livello di dettaglio grazie al </a:t>
            </a:r>
            <a:r>
              <a:rPr lang="it-IT" sz="2200" b="1" dirty="0" smtClean="0"/>
              <a:t>Datawarehouse </a:t>
            </a:r>
            <a:r>
              <a:rPr lang="it-IT" sz="2200" dirty="0" smtClean="0"/>
              <a:t>realizzato in collaborazione con </a:t>
            </a:r>
            <a:r>
              <a:rPr lang="it-IT" sz="2200" b="1" dirty="0" smtClean="0"/>
              <a:t>MiBACT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e </a:t>
            </a:r>
            <a:r>
              <a:rPr lang="it-IT" sz="2200" b="1" dirty="0" smtClean="0"/>
              <a:t>Regioni</a:t>
            </a:r>
            <a:r>
              <a:rPr lang="it-IT" sz="2200" dirty="0" smtClean="0"/>
              <a:t>.</a:t>
            </a:r>
            <a:endParaRPr lang="it-IT" sz="2200" dirty="0" smtClean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88036">
            <a:off x="783771" y="1791725"/>
            <a:ext cx="2841399" cy="367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 rot="20737213">
            <a:off x="854372" y="2233836"/>
            <a:ext cx="2362863" cy="892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it-IT" sz="7200" dirty="0" smtClean="0">
                <a:solidFill>
                  <a:srgbClr val="A50021"/>
                </a:solidFill>
                <a:latin typeface="Bodoni MT" panose="02070603080606020203" pitchFamily="18" charset="0"/>
              </a:rPr>
              <a:t>2015</a:t>
            </a:r>
            <a:endParaRPr lang="en-US" sz="7200" dirty="0">
              <a:solidFill>
                <a:srgbClr val="A5002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3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505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773346" y="2870790"/>
            <a:ext cx="7580453" cy="775773"/>
          </a:xfrm>
        </p:spPr>
        <p:txBody>
          <a:bodyPr/>
          <a:lstStyle/>
          <a:p>
            <a:r>
              <a:rPr lang="it-IT" dirty="0" smtClean="0"/>
              <a:t>Ringraziamenti</a:t>
            </a:r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3773346" y="3601845"/>
            <a:ext cx="7578681" cy="2754505"/>
          </a:xfrm>
        </p:spPr>
        <p:txBody>
          <a:bodyPr/>
          <a:lstStyle/>
          <a:p>
            <a:pPr algn="l"/>
            <a:r>
              <a:rPr lang="it-IT" dirty="0">
                <a:latin typeface="+mj-lt"/>
              </a:rPr>
              <a:t>Donatella Berna per infrastrutture e trasporti</a:t>
            </a:r>
          </a:p>
          <a:p>
            <a:pPr algn="l"/>
            <a:r>
              <a:rPr lang="it-IT" dirty="0">
                <a:latin typeface="+mj-lt"/>
              </a:rPr>
              <a:t>Marina Bertollini per la lettura di «Vincoli in Rete»</a:t>
            </a:r>
          </a:p>
          <a:p>
            <a:pPr algn="l"/>
            <a:r>
              <a:rPr lang="it-IT" dirty="0">
                <a:latin typeface="+mj-lt"/>
              </a:rPr>
              <a:t>Lorenzo Cavallo per l’indagine sul turismo</a:t>
            </a:r>
          </a:p>
          <a:p>
            <a:pPr algn="l"/>
            <a:r>
              <a:rPr lang="it-IT" dirty="0">
                <a:latin typeface="+mj-lt"/>
              </a:rPr>
              <a:t>Alessandro Cimbelli per i suggerimenti GIS</a:t>
            </a:r>
          </a:p>
          <a:p>
            <a:pPr algn="l"/>
            <a:r>
              <a:rPr lang="it-IT" dirty="0" smtClean="0">
                <a:latin typeface="+mj-lt"/>
              </a:rPr>
              <a:t>Alessandra </a:t>
            </a:r>
            <a:r>
              <a:rPr lang="it-IT" dirty="0">
                <a:latin typeface="+mj-lt"/>
              </a:rPr>
              <a:t>Tentoni per la normalizzazione degli indirizzi</a:t>
            </a:r>
          </a:p>
          <a:p>
            <a:pPr algn="l"/>
            <a:r>
              <a:rPr lang="it-IT" dirty="0" smtClean="0">
                <a:latin typeface="+mj-lt"/>
              </a:rPr>
              <a:t>Valerio Vitale per il rischio sismico</a:t>
            </a:r>
          </a:p>
          <a:p>
            <a:pPr algn="l"/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703005" y="997623"/>
            <a:ext cx="10512056" cy="9700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dirty="0" smtClean="0"/>
          </a:p>
        </p:txBody>
      </p:sp>
      <p:sp>
        <p:nvSpPr>
          <p:cNvPr id="2" name="AutoShape 2" descr="https://webmail.istat.it/service/home/~/?auth=co&amp;loc=it&amp;id=40824&amp;part=2"/>
          <p:cNvSpPr>
            <a:spLocks noChangeAspect="1" noChangeArrowheads="1"/>
          </p:cNvSpPr>
          <p:nvPr/>
        </p:nvSpPr>
        <p:spPr bwMode="auto">
          <a:xfrm>
            <a:off x="155575" y="-3336925"/>
            <a:ext cx="49244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01663" y="997623"/>
            <a:ext cx="2731845" cy="2815687"/>
          </a:xfrm>
          <a:prstGeom prst="rect">
            <a:avLst/>
          </a:prstGeom>
          <a:noFill/>
        </p:spPr>
        <p:txBody>
          <a:bodyPr wrap="square" tIns="3600" rtlCol="0">
            <a:spAutoFit/>
          </a:bodyPr>
          <a:lstStyle/>
          <a:p>
            <a:pPr algn="ctr"/>
            <a:r>
              <a:rPr lang="it-IT" sz="6000" dirty="0" smtClean="0">
                <a:latin typeface="+mj-lt"/>
              </a:rPr>
              <a:t>Autori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400" dirty="0" smtClean="0">
                <a:latin typeface="+mj-lt"/>
              </a:rPr>
              <a:t>Alessandro Caramis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400" dirty="0" smtClean="0">
                <a:latin typeface="+mj-lt"/>
              </a:rPr>
              <a:t>Alessandra Federici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400" dirty="0" smtClean="0">
                <a:latin typeface="+mj-lt"/>
              </a:rPr>
              <a:t>Maria Rosaria Prisco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400" dirty="0" smtClean="0">
                <a:latin typeface="+mj-lt"/>
              </a:rPr>
              <a:t>Silvia Talice</a:t>
            </a:r>
            <a:endParaRPr lang="it-I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9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697504" y="1312383"/>
            <a:ext cx="5926580" cy="814130"/>
          </a:xfrm>
        </p:spPr>
        <p:txBody>
          <a:bodyPr lIns="0" tIns="0" rIns="0" bIns="0" anchor="t" anchorCtr="0"/>
          <a:lstStyle/>
          <a:p>
            <a:pPr algn="l"/>
            <a:r>
              <a:rPr lang="it-IT" sz="2800" b="1" dirty="0" smtClean="0">
                <a:solidFill>
                  <a:srgbClr val="C72A31"/>
                </a:solidFill>
                <a:latin typeface="Signika Semibold" charset="0"/>
                <a:ea typeface="Signika Semibold" charset="0"/>
                <a:cs typeface="Signika Semibold" charset="0"/>
              </a:rPr>
              <a:t>Indagini </a:t>
            </a:r>
            <a:r>
              <a:rPr lang="it-IT" sz="2800" b="1" dirty="0">
                <a:solidFill>
                  <a:srgbClr val="C72A31"/>
                </a:solidFill>
                <a:latin typeface="Signika Semibold" charset="0"/>
                <a:ea typeface="Signika Semibold" charset="0"/>
                <a:cs typeface="Signika Semibold" charset="0"/>
              </a:rPr>
              <a:t>Istat sui </a:t>
            </a:r>
            <a:r>
              <a:rPr lang="it-IT" sz="2800" b="1" dirty="0" smtClean="0">
                <a:solidFill>
                  <a:srgbClr val="C72A31"/>
                </a:solidFill>
                <a:latin typeface="Signika Semibold" charset="0"/>
                <a:ea typeface="Signika Semibold" charset="0"/>
                <a:cs typeface="Signika Semibold" charset="0"/>
              </a:rPr>
              <a:t>musei: </a:t>
            </a:r>
            <a:r>
              <a:rPr lang="it-IT" sz="2800" b="1" dirty="0">
                <a:solidFill>
                  <a:srgbClr val="C72A31"/>
                </a:solidFill>
                <a:latin typeface="Signika Semibold" charset="0"/>
                <a:ea typeface="Signika Semibold" charset="0"/>
                <a:cs typeface="Signika Semibold" charset="0"/>
              </a:rPr>
              <a:t>un breve cenno di </a:t>
            </a:r>
            <a:r>
              <a:rPr lang="it-IT" sz="2800" b="1" dirty="0" smtClean="0">
                <a:solidFill>
                  <a:srgbClr val="C72A31"/>
                </a:solidFill>
                <a:latin typeface="Signika Semibold" charset="0"/>
                <a:ea typeface="Signika Semibold" charset="0"/>
                <a:cs typeface="Signika Semibold" charset="0"/>
              </a:rPr>
              <a:t>storia…</a:t>
            </a:r>
            <a:endParaRPr lang="it-IT" sz="2800" b="1" dirty="0">
              <a:solidFill>
                <a:srgbClr val="C72A31"/>
              </a:solidFill>
              <a:latin typeface="Signika Semibold" charset="0"/>
              <a:ea typeface="Signika Semibold" charset="0"/>
              <a:cs typeface="Signika Semibold" charset="0"/>
            </a:endParaRPr>
          </a:p>
        </p:txBody>
      </p:sp>
      <p:graphicFrame>
        <p:nvGraphicFramePr>
          <p:cNvPr id="7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425396"/>
              </p:ext>
            </p:extLst>
          </p:nvPr>
        </p:nvGraphicFramePr>
        <p:xfrm>
          <a:off x="514977" y="1031359"/>
          <a:ext cx="11361589" cy="569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e 7"/>
          <p:cNvSpPr/>
          <p:nvPr/>
        </p:nvSpPr>
        <p:spPr>
          <a:xfrm>
            <a:off x="3528381" y="3722153"/>
            <a:ext cx="209396" cy="209396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tangolo 2"/>
          <p:cNvSpPr/>
          <p:nvPr/>
        </p:nvSpPr>
        <p:spPr>
          <a:xfrm>
            <a:off x="3737777" y="3999177"/>
            <a:ext cx="1392865" cy="235717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1929</a:t>
            </a:r>
            <a:r>
              <a:rPr lang="it-IT" sz="1200" dirty="0" smtClean="0">
                <a:solidFill>
                  <a:schemeClr val="tx1"/>
                </a:solidFill>
              </a:rPr>
              <a:t>: </a:t>
            </a:r>
            <a:r>
              <a:rPr lang="it-IT" sz="1400" dirty="0" smtClean="0">
                <a:solidFill>
                  <a:schemeClr val="tx1"/>
                </a:solidFill>
              </a:rPr>
              <a:t>Popolazione: </a:t>
            </a:r>
            <a:r>
              <a:rPr lang="it-IT" sz="1300" u="sng" dirty="0" smtClean="0">
                <a:solidFill>
                  <a:schemeClr val="tx1"/>
                </a:solidFill>
              </a:rPr>
              <a:t>musei</a:t>
            </a:r>
            <a:r>
              <a:rPr lang="it-IT" sz="1300" u="sng" dirty="0">
                <a:solidFill>
                  <a:schemeClr val="tx1"/>
                </a:solidFill>
              </a:rPr>
              <a:t>, </a:t>
            </a:r>
            <a:r>
              <a:rPr lang="it-IT" sz="1300" u="sng" dirty="0" smtClean="0">
                <a:solidFill>
                  <a:schemeClr val="tx1"/>
                </a:solidFill>
              </a:rPr>
              <a:t> pinacoteche, raccolte </a:t>
            </a:r>
            <a:r>
              <a:rPr lang="it-IT" sz="1300" u="sng" dirty="0">
                <a:solidFill>
                  <a:schemeClr val="tx1"/>
                </a:solidFill>
              </a:rPr>
              <a:t>d’antichità e d’arte appartenenti allo Stato, nonché agli altri enti pubblici”, con </a:t>
            </a:r>
            <a:r>
              <a:rPr lang="it-IT" sz="1300" u="sng" dirty="0" smtClean="0">
                <a:solidFill>
                  <a:schemeClr val="tx1"/>
                </a:solidFill>
              </a:rPr>
              <a:t>riferimento.</a:t>
            </a:r>
            <a:endParaRPr lang="it-IT" sz="1300" u="sng" dirty="0">
              <a:solidFill>
                <a:schemeClr val="tx1"/>
              </a:solidFill>
            </a:endParaRPr>
          </a:p>
        </p:txBody>
      </p:sp>
      <p:sp>
        <p:nvSpPr>
          <p:cNvPr id="9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546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07" t="16873" r="4827" b="16605"/>
          <a:stretch/>
        </p:blipFill>
        <p:spPr>
          <a:xfrm>
            <a:off x="5428528" y="96210"/>
            <a:ext cx="6076708" cy="6691580"/>
          </a:xfrm>
          <a:prstGeom prst="rect">
            <a:avLst/>
          </a:prstGeom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479878" y="1113581"/>
            <a:ext cx="11169422" cy="104904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u="sng" dirty="0"/>
              <a:t>Sono</a:t>
            </a:r>
            <a:r>
              <a:rPr lang="it-IT" sz="2800" b="1" u="sng" dirty="0" smtClean="0">
                <a:latin typeface="+mj-lt"/>
              </a:rPr>
              <a:t> </a:t>
            </a:r>
            <a:r>
              <a:rPr lang="it-IT" sz="2800" b="1" u="sng" dirty="0" smtClean="0">
                <a:solidFill>
                  <a:srgbClr val="C00000"/>
                </a:solidFill>
              </a:rPr>
              <a:t>5.235</a:t>
            </a:r>
            <a:r>
              <a:rPr lang="it-IT" sz="2800" b="1" u="sng" dirty="0" smtClean="0"/>
              <a:t> i musei </a:t>
            </a:r>
            <a:r>
              <a:rPr lang="it-IT" sz="2800" b="1" u="sng" dirty="0"/>
              <a:t>censiti </a:t>
            </a:r>
            <a:endParaRPr lang="it-IT" sz="2800" b="1" u="sng" dirty="0" smtClean="0"/>
          </a:p>
          <a:p>
            <a:pPr algn="l"/>
            <a:r>
              <a:rPr lang="it-IT" sz="2800" b="1" dirty="0" smtClean="0"/>
              <a:t>(4.773 </a:t>
            </a:r>
            <a:r>
              <a:rPr lang="it-IT" sz="2800" b="1" dirty="0"/>
              <a:t>non statali e </a:t>
            </a:r>
            <a:r>
              <a:rPr lang="it-IT" sz="2800" b="1" dirty="0" smtClean="0"/>
              <a:t>462 </a:t>
            </a:r>
            <a:r>
              <a:rPr lang="it-IT" sz="2800" b="1" dirty="0"/>
              <a:t>statali) </a:t>
            </a:r>
            <a:endParaRPr lang="it-IT" sz="2800" b="1" dirty="0" smtClean="0"/>
          </a:p>
          <a:p>
            <a:pPr algn="l"/>
            <a:r>
              <a:rPr lang="it-IT" b="1" dirty="0" smtClean="0"/>
              <a:t>di </a:t>
            </a:r>
            <a:r>
              <a:rPr lang="it-IT" b="1" dirty="0"/>
              <a:t>cui </a:t>
            </a:r>
            <a:r>
              <a:rPr lang="it-IT" b="1" dirty="0" smtClean="0">
                <a:solidFill>
                  <a:srgbClr val="C00000"/>
                </a:solidFill>
              </a:rPr>
              <a:t>4.762</a:t>
            </a:r>
            <a:r>
              <a:rPr lang="it-IT" b="1" dirty="0" smtClean="0"/>
              <a:t> </a:t>
            </a:r>
            <a:r>
              <a:rPr lang="it-IT" b="1" dirty="0"/>
              <a:t>aperti </a:t>
            </a:r>
            <a:r>
              <a:rPr lang="it-IT" b="1" dirty="0" smtClean="0"/>
              <a:t>al pubblico nel 2015 </a:t>
            </a:r>
          </a:p>
          <a:p>
            <a:pPr algn="l"/>
            <a:r>
              <a:rPr lang="it-IT" b="1" dirty="0" smtClean="0"/>
              <a:t>(4.342 </a:t>
            </a:r>
            <a:r>
              <a:rPr lang="it-IT" b="1" dirty="0"/>
              <a:t>non </a:t>
            </a:r>
            <a:r>
              <a:rPr lang="it-IT" b="1" dirty="0" smtClean="0"/>
              <a:t>statali; 420 </a:t>
            </a:r>
            <a:r>
              <a:rPr lang="it-IT" b="1" dirty="0"/>
              <a:t>statali) </a:t>
            </a:r>
          </a:p>
          <a:p>
            <a:pPr algn="l"/>
            <a:endParaRPr lang="it-IT" sz="2800" dirty="0" smtClean="0">
              <a:latin typeface="+mj-lt"/>
            </a:endParaRPr>
          </a:p>
        </p:txBody>
      </p:sp>
      <p:sp>
        <p:nvSpPr>
          <p:cNvPr id="11" name="AutoShape 4" descr="Risultati immagini per immagini muse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1035274" y="3349835"/>
            <a:ext cx="3673021" cy="84230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>
                <a:solidFill>
                  <a:srgbClr val="C00000"/>
                </a:solidFill>
              </a:rPr>
              <a:t>85% </a:t>
            </a:r>
            <a:r>
              <a:rPr lang="it-IT" dirty="0" smtClean="0"/>
              <a:t>musei, gallerie o collezioni</a:t>
            </a:r>
            <a:endParaRPr lang="it-IT" dirty="0" smtClean="0">
              <a:latin typeface="+mj-lt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3002411" y="5027112"/>
            <a:ext cx="3114221" cy="83645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>
                <a:solidFill>
                  <a:srgbClr val="C00000"/>
                </a:solidFill>
              </a:rPr>
              <a:t>5% </a:t>
            </a:r>
            <a:r>
              <a:rPr lang="it-IT" dirty="0" smtClean="0"/>
              <a:t>aree o parchi archeologici</a:t>
            </a:r>
            <a:endParaRPr lang="it-IT" dirty="0" smtClean="0">
              <a:latin typeface="+mj-lt"/>
            </a:endParaRPr>
          </a:p>
        </p:txBody>
      </p:sp>
      <p:sp>
        <p:nvSpPr>
          <p:cNvPr id="18" name="Sottotitolo 2"/>
          <p:cNvSpPr txBox="1">
            <a:spLocks/>
          </p:cNvSpPr>
          <p:nvPr/>
        </p:nvSpPr>
        <p:spPr>
          <a:xfrm>
            <a:off x="1828186" y="4234203"/>
            <a:ext cx="3114221" cy="83645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>
                <a:solidFill>
                  <a:srgbClr val="C00000"/>
                </a:solidFill>
              </a:rPr>
              <a:t>10% </a:t>
            </a:r>
            <a:r>
              <a:rPr lang="it-IT" dirty="0" smtClean="0"/>
              <a:t>monumenti e complessi monumentali</a:t>
            </a:r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479878" y="5828675"/>
            <a:ext cx="6302887" cy="543984"/>
          </a:xfrm>
          <a:prstGeom prst="rect">
            <a:avLst/>
          </a:prstGeom>
          <a:ln w="19050" cmpd="thickThin">
            <a:solidFill>
              <a:srgbClr val="A50021"/>
            </a:solidFill>
            <a:prstDash val="dashDot"/>
          </a:ln>
        </p:spPr>
        <p:txBody>
          <a:bodyPr lIns="0" tIns="9000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/>
              <a:t>    </a:t>
            </a:r>
            <a:r>
              <a:rPr lang="it-IT" b="1" dirty="0" smtClean="0">
                <a:solidFill>
                  <a:srgbClr val="A50021"/>
                </a:solidFill>
              </a:rPr>
              <a:t>Quasi </a:t>
            </a:r>
            <a:r>
              <a:rPr lang="it-IT" b="1" dirty="0" smtClean="0"/>
              <a:t>2 </a:t>
            </a:r>
            <a:r>
              <a:rPr lang="it-IT" b="1" dirty="0" smtClean="0">
                <a:solidFill>
                  <a:srgbClr val="A50021"/>
                </a:solidFill>
              </a:rPr>
              <a:t> musei o istituti similari </a:t>
            </a:r>
            <a:r>
              <a:rPr lang="it-IT" b="1" dirty="0" smtClean="0"/>
              <a:t>ogni</a:t>
            </a:r>
            <a:r>
              <a:rPr lang="it-IT" b="1" dirty="0" smtClean="0">
                <a:solidFill>
                  <a:srgbClr val="A50021"/>
                </a:solidFill>
              </a:rPr>
              <a:t> 100 kmq</a:t>
            </a:r>
          </a:p>
          <a:p>
            <a:pPr algn="l"/>
            <a:endParaRPr lang="it-IT" b="1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AutoShape 2" descr="https://webmail.istat.it/service/home/~/?auth=co&amp;loc=it&amp;id=40824&amp;part=2"/>
          <p:cNvSpPr>
            <a:spLocks noChangeAspect="1" noChangeArrowheads="1"/>
          </p:cNvSpPr>
          <p:nvPr/>
        </p:nvSpPr>
        <p:spPr bwMode="auto">
          <a:xfrm>
            <a:off x="155575" y="-3336925"/>
            <a:ext cx="49244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https://webmail.istat.it/service/home/~/?auth=co&amp;loc=it&amp;id=40824&amp;part=2"/>
          <p:cNvSpPr>
            <a:spLocks noChangeAspect="1" noChangeArrowheads="1"/>
          </p:cNvSpPr>
          <p:nvPr/>
        </p:nvSpPr>
        <p:spPr bwMode="auto">
          <a:xfrm>
            <a:off x="307975" y="-3184525"/>
            <a:ext cx="49244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9241766" y="1839463"/>
            <a:ext cx="240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Numero di musei censiti per comune</a:t>
            </a:r>
            <a:endParaRPr lang="it-IT" dirty="0">
              <a:latin typeface="+mj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5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404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immagini tosc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932" y="1989273"/>
            <a:ext cx="1777043" cy="19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21" y="3164940"/>
            <a:ext cx="2398562" cy="137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202" y="4505514"/>
            <a:ext cx="1426710" cy="18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569912" y="1144030"/>
            <a:ext cx="5511573" cy="826617"/>
          </a:xfrm>
        </p:spPr>
        <p:txBody>
          <a:bodyPr lIns="0" tIns="0" rIns="0" bIns="0" anchor="t" anchorCtr="0"/>
          <a:lstStyle/>
          <a:p>
            <a:pPr algn="l"/>
            <a:r>
              <a:rPr lang="it-IT" sz="2800" b="1" dirty="0" smtClean="0"/>
              <a:t>Le regioni con il maggior numero di istituti censiti sono:</a:t>
            </a:r>
            <a:endParaRPr lang="it-IT" sz="2800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751489" y="2000467"/>
            <a:ext cx="1836510" cy="533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C00000"/>
                </a:solidFill>
              </a:rPr>
              <a:t>Toscana</a:t>
            </a:r>
            <a:r>
              <a:rPr lang="it-IT" dirty="0" smtClean="0"/>
              <a:t>: </a:t>
            </a:r>
            <a:r>
              <a:rPr lang="it-IT" b="1" dirty="0" smtClean="0"/>
              <a:t>564</a:t>
            </a:r>
            <a:endParaRPr lang="it-IT" b="1" dirty="0" smtClean="0">
              <a:latin typeface="+mj-lt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740229" y="2426007"/>
            <a:ext cx="1951061" cy="79120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C00000"/>
                </a:solidFill>
              </a:rPr>
              <a:t>Emilia-Romagna</a:t>
            </a:r>
            <a:r>
              <a:rPr lang="it-IT" dirty="0" smtClean="0"/>
              <a:t>: </a:t>
            </a:r>
            <a:r>
              <a:rPr lang="it-IT" b="1" dirty="0" smtClean="0"/>
              <a:t>501</a:t>
            </a:r>
            <a:endParaRPr lang="it-IT" b="1" dirty="0" smtClean="0">
              <a:latin typeface="+mj-lt"/>
            </a:endParaRPr>
          </a:p>
        </p:txBody>
      </p:sp>
      <p:sp>
        <p:nvSpPr>
          <p:cNvPr id="15" name="Sottotitolo 2"/>
          <p:cNvSpPr txBox="1">
            <a:spLocks/>
          </p:cNvSpPr>
          <p:nvPr/>
        </p:nvSpPr>
        <p:spPr>
          <a:xfrm>
            <a:off x="569912" y="4564264"/>
            <a:ext cx="1836510" cy="533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C00000"/>
                </a:solidFill>
              </a:rPr>
              <a:t>Piemonte</a:t>
            </a:r>
            <a:r>
              <a:rPr lang="it-IT" dirty="0" smtClean="0"/>
              <a:t>: </a:t>
            </a:r>
            <a:r>
              <a:rPr lang="it-IT" b="1" dirty="0" smtClean="0"/>
              <a:t>437</a:t>
            </a:r>
            <a:endParaRPr lang="it-IT" b="1" dirty="0" smtClean="0">
              <a:latin typeface="+mj-lt"/>
            </a:endParaRPr>
          </a:p>
        </p:txBody>
      </p:sp>
      <p:cxnSp>
        <p:nvCxnSpPr>
          <p:cNvPr id="8" name="Connettore 1 7"/>
          <p:cNvCxnSpPr/>
          <p:nvPr/>
        </p:nvCxnSpPr>
        <p:spPr>
          <a:xfrm flipH="1">
            <a:off x="2753483" y="1360449"/>
            <a:ext cx="3396343" cy="4966484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ottotitolo 2"/>
          <p:cNvSpPr txBox="1">
            <a:spLocks/>
          </p:cNvSpPr>
          <p:nvPr/>
        </p:nvSpPr>
        <p:spPr>
          <a:xfrm>
            <a:off x="6593112" y="1176612"/>
            <a:ext cx="5071005" cy="76849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/>
              <a:t>Al </a:t>
            </a:r>
            <a:r>
              <a:rPr lang="it-IT" b="1" dirty="0" smtClean="0"/>
              <a:t>Sud</a:t>
            </a:r>
            <a:r>
              <a:rPr lang="it-IT" dirty="0" smtClean="0"/>
              <a:t> sono concentrate il 52% delle aree archeologiche</a:t>
            </a:r>
            <a:endParaRPr lang="it-IT" dirty="0" smtClean="0">
              <a:latin typeface="+mj-lt"/>
            </a:endParaRPr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6075097" y="1964256"/>
            <a:ext cx="5071005" cy="46175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/>
              <a:t>Al </a:t>
            </a:r>
            <a:r>
              <a:rPr lang="it-IT" b="1" dirty="0" smtClean="0"/>
              <a:t>Nord</a:t>
            </a:r>
            <a:r>
              <a:rPr lang="it-IT" dirty="0" smtClean="0"/>
              <a:t> sono presenti il 48% dei musei  e il 38% dei monumenti</a:t>
            </a:r>
          </a:p>
          <a:p>
            <a:pPr algn="l"/>
            <a:endParaRPr lang="it-IT" dirty="0" smtClean="0">
              <a:latin typeface="+mj-lt"/>
            </a:endParaRPr>
          </a:p>
        </p:txBody>
      </p:sp>
      <p:sp>
        <p:nvSpPr>
          <p:cNvPr id="22" name="Sottotitolo 2"/>
          <p:cNvSpPr txBox="1">
            <a:spLocks/>
          </p:cNvSpPr>
          <p:nvPr/>
        </p:nvSpPr>
        <p:spPr>
          <a:xfrm>
            <a:off x="5116889" y="2990864"/>
            <a:ext cx="6712254" cy="106196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/>
              <a:t>Il maggior numero di musei </a:t>
            </a:r>
            <a:r>
              <a:rPr lang="it-IT" b="1" dirty="0" smtClean="0"/>
              <a:t>non statali (48%) </a:t>
            </a:r>
            <a:r>
              <a:rPr lang="it-IT" dirty="0" smtClean="0"/>
              <a:t>sono localizzati </a:t>
            </a:r>
            <a:r>
              <a:rPr lang="it-IT" b="1" dirty="0" smtClean="0"/>
              <a:t>al Nord, </a:t>
            </a:r>
            <a:r>
              <a:rPr lang="it-IT" dirty="0" smtClean="0"/>
              <a:t>mentre gli </a:t>
            </a:r>
            <a:r>
              <a:rPr lang="it-IT" b="1" dirty="0"/>
              <a:t>statali </a:t>
            </a:r>
            <a:r>
              <a:rPr lang="it-IT" dirty="0" smtClean="0"/>
              <a:t>sono soprattutto </a:t>
            </a:r>
            <a:r>
              <a:rPr lang="it-IT" dirty="0"/>
              <a:t>al </a:t>
            </a:r>
            <a:r>
              <a:rPr lang="it-IT" b="1" dirty="0"/>
              <a:t>Centro</a:t>
            </a:r>
            <a:r>
              <a:rPr lang="it-IT" dirty="0"/>
              <a:t> </a:t>
            </a:r>
            <a:r>
              <a:rPr lang="it-IT" b="1" dirty="0" smtClean="0"/>
              <a:t>(38%)</a:t>
            </a:r>
          </a:p>
          <a:p>
            <a:pPr algn="l"/>
            <a:endParaRPr lang="it-IT" dirty="0" smtClean="0">
              <a:latin typeface="+mj-lt"/>
            </a:endParaRPr>
          </a:p>
        </p:txBody>
      </p:sp>
      <p:graphicFrame>
        <p:nvGraphicFramePr>
          <p:cNvPr id="23" name="Gra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2556192"/>
              </p:ext>
            </p:extLst>
          </p:nvPr>
        </p:nvGraphicFramePr>
        <p:xfrm>
          <a:off x="4669744" y="3763336"/>
          <a:ext cx="5173740" cy="266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6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929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411" y="1195127"/>
            <a:ext cx="9972513" cy="536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ottotitolo 2"/>
          <p:cNvSpPr txBox="1">
            <a:spLocks/>
          </p:cNvSpPr>
          <p:nvPr/>
        </p:nvSpPr>
        <p:spPr>
          <a:xfrm>
            <a:off x="600411" y="1332982"/>
            <a:ext cx="6192273" cy="66880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Anno di fondazione del </a:t>
            </a:r>
            <a:r>
              <a:rPr lang="it-IT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museo</a:t>
            </a:r>
          </a:p>
          <a:p>
            <a:pPr algn="l"/>
            <a:r>
              <a:rPr lang="it-IT" sz="1600" i="1" dirty="0" smtClean="0">
                <a:latin typeface="+mj-lt"/>
                <a:ea typeface="+mj-ea"/>
                <a:cs typeface="+mj-cs"/>
              </a:rPr>
              <a:t>(valori % sul totale delle unità censite)</a:t>
            </a:r>
            <a:endParaRPr lang="it-IT" sz="1600" i="1" dirty="0">
              <a:latin typeface="+mj-lt"/>
              <a:ea typeface="+mj-ea"/>
              <a:cs typeface="+mj-cs"/>
            </a:endParaRPr>
          </a:p>
          <a:p>
            <a:pPr algn="l"/>
            <a:endParaRPr lang="it-IT" dirty="0" smtClean="0">
              <a:latin typeface="+mj-lt"/>
            </a:endParaRPr>
          </a:p>
        </p:txBody>
      </p:sp>
      <p:sp>
        <p:nvSpPr>
          <p:cNvPr id="2" name="Ovale 1"/>
          <p:cNvSpPr/>
          <p:nvPr/>
        </p:nvSpPr>
        <p:spPr>
          <a:xfrm rot="2943153">
            <a:off x="5333088" y="3865518"/>
            <a:ext cx="970917" cy="23334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750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547914" y="1792350"/>
            <a:ext cx="3588657" cy="315471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b="1" dirty="0" smtClean="0"/>
          </a:p>
          <a:p>
            <a:r>
              <a:rPr lang="it-IT" sz="2000" b="1" dirty="0" smtClean="0"/>
              <a:t>Un istituto censito su tre </a:t>
            </a:r>
            <a:r>
              <a:rPr lang="it-IT" sz="2000" b="1" dirty="0">
                <a:solidFill>
                  <a:srgbClr val="FF0000"/>
                </a:solidFill>
              </a:rPr>
              <a:t>(3</a:t>
            </a:r>
            <a:r>
              <a:rPr lang="it-IT" sz="2000" b="1" dirty="0" smtClean="0">
                <a:solidFill>
                  <a:srgbClr val="FF0000"/>
                </a:solidFill>
              </a:rPr>
              <a:t>3%) </a:t>
            </a:r>
            <a:br>
              <a:rPr lang="it-IT" sz="2000" b="1" dirty="0" smtClean="0">
                <a:solidFill>
                  <a:srgbClr val="FF0000"/>
                </a:solidFill>
              </a:rPr>
            </a:br>
            <a:r>
              <a:rPr lang="it-IT" sz="2000" b="1" dirty="0" smtClean="0"/>
              <a:t>fa parte di reti o sistemi museali organizzati per la condivisione di risorse umane, tecnologiche e/o finanziarie </a:t>
            </a:r>
          </a:p>
          <a:p>
            <a:r>
              <a:rPr lang="it-IT" sz="2000" b="1" dirty="0" smtClean="0"/>
              <a:t>e </a:t>
            </a:r>
          </a:p>
          <a:p>
            <a:r>
              <a:rPr lang="it-IT" sz="2000" b="1" dirty="0" smtClean="0"/>
              <a:t>negli ultimi 5 anni ha aderito, con attività di vario genere, a sistemi museali sul territorio</a:t>
            </a:r>
            <a:endParaRPr lang="it-IT" sz="2000" b="1" dirty="0" smtClean="0">
              <a:latin typeface="+mj-lt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9115997" y="1472282"/>
            <a:ext cx="1890713" cy="51390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/>
              <a:t>(48% al </a:t>
            </a:r>
            <a:r>
              <a:rPr lang="it-IT" b="1" dirty="0" smtClean="0">
                <a:solidFill>
                  <a:srgbClr val="FF0000"/>
                </a:solidFill>
              </a:rPr>
              <a:t>Nord</a:t>
            </a:r>
            <a:r>
              <a:rPr lang="it-IT" b="1" dirty="0" smtClean="0"/>
              <a:t>)</a:t>
            </a:r>
          </a:p>
          <a:p>
            <a:pPr algn="l"/>
            <a:endParaRPr lang="it-IT" b="1" dirty="0" smtClean="0">
              <a:latin typeface="+mj-lt"/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9115997" y="2532404"/>
            <a:ext cx="2074517" cy="51390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/>
              <a:t>(36% al </a:t>
            </a:r>
            <a:r>
              <a:rPr lang="it-IT" b="1" dirty="0" smtClean="0">
                <a:solidFill>
                  <a:srgbClr val="FF0000"/>
                </a:solidFill>
              </a:rPr>
              <a:t>Centro</a:t>
            </a:r>
            <a:r>
              <a:rPr lang="it-IT" b="1" dirty="0" smtClean="0"/>
              <a:t>)</a:t>
            </a:r>
          </a:p>
          <a:p>
            <a:pPr algn="l"/>
            <a:endParaRPr lang="it-IT" b="1" dirty="0" smtClean="0">
              <a:latin typeface="+mj-lt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9115995" y="3897810"/>
            <a:ext cx="1890713" cy="51390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/>
              <a:t>(16% al </a:t>
            </a:r>
            <a:r>
              <a:rPr lang="it-IT" b="1" dirty="0" smtClean="0">
                <a:solidFill>
                  <a:srgbClr val="FF0000"/>
                </a:solidFill>
              </a:rPr>
              <a:t>Sud</a:t>
            </a:r>
            <a:r>
              <a:rPr lang="it-IT" b="1" dirty="0" smtClean="0"/>
              <a:t>)</a:t>
            </a:r>
          </a:p>
          <a:p>
            <a:pPr algn="l"/>
            <a:endParaRPr lang="it-IT" b="1" dirty="0" smtClean="0">
              <a:latin typeface="+mj-lt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136571" y="4617534"/>
            <a:ext cx="5384800" cy="208942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Il </a:t>
            </a:r>
            <a:r>
              <a:rPr lang="it-IT" sz="2400" b="1" dirty="0">
                <a:solidFill>
                  <a:srgbClr val="FF0000"/>
                </a:solidFill>
              </a:rPr>
              <a:t>38</a:t>
            </a:r>
            <a:r>
              <a:rPr lang="it-IT" sz="2400" b="1" dirty="0" smtClean="0">
                <a:solidFill>
                  <a:srgbClr val="FF0000"/>
                </a:solidFill>
              </a:rPr>
              <a:t>%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invece   </a:t>
            </a:r>
          </a:p>
          <a:p>
            <a:pPr algn="ctr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NON si è organizzato in reti museali di nessun tipo </a:t>
            </a:r>
          </a:p>
          <a:p>
            <a:pPr algn="ctr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né nel 2015 </a:t>
            </a:r>
            <a:endParaRPr lang="it-IT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né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negli ultimi 5 anni</a:t>
            </a:r>
          </a:p>
        </p:txBody>
      </p:sp>
      <p:pic>
        <p:nvPicPr>
          <p:cNvPr id="9218" name="Picture 2" descr="ready"/>
          <p:cNvPicPr>
            <a:picLocks noChangeAspect="1" noChangeArrowheads="1"/>
          </p:cNvPicPr>
          <p:nvPr/>
        </p:nvPicPr>
        <p:blipFill>
          <a:blip r:embed="rId2"/>
          <a:srcRect l="26219" t="37957"/>
          <a:stretch>
            <a:fillRect/>
          </a:stretch>
        </p:blipFill>
        <p:spPr bwMode="auto">
          <a:xfrm>
            <a:off x="4795156" y="1472282"/>
            <a:ext cx="4067630" cy="2939431"/>
          </a:xfrm>
          <a:prstGeom prst="rect">
            <a:avLst/>
          </a:prstGeom>
          <a:noFill/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547914" y="1107776"/>
            <a:ext cx="6192273" cy="66880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 reti di musei/istituti</a:t>
            </a:r>
            <a:endParaRPr lang="it-IT" sz="1600" dirty="0">
              <a:latin typeface="+mj-lt"/>
              <a:ea typeface="+mj-ea"/>
              <a:cs typeface="+mj-cs"/>
            </a:endParaRPr>
          </a:p>
          <a:p>
            <a:pPr algn="l"/>
            <a:endParaRPr lang="it-IT" dirty="0" smtClean="0">
              <a:latin typeface="+mj-l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5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566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3918857" y="1269163"/>
            <a:ext cx="7649029" cy="137885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 smtClean="0"/>
              <a:t>Circa </a:t>
            </a:r>
            <a:r>
              <a:rPr lang="it-IT" b="1" dirty="0" smtClean="0">
                <a:solidFill>
                  <a:srgbClr val="FF0000"/>
                </a:solidFill>
              </a:rPr>
              <a:t>110 milioni</a:t>
            </a:r>
            <a:r>
              <a:rPr lang="it-IT" b="1" dirty="0" smtClean="0"/>
              <a:t> </a:t>
            </a:r>
            <a:r>
              <a:rPr lang="it-IT" dirty="0" smtClean="0"/>
              <a:t>di</a:t>
            </a:r>
            <a:r>
              <a:rPr lang="it-IT" b="1" dirty="0"/>
              <a:t> </a:t>
            </a:r>
            <a:r>
              <a:rPr lang="it-IT" dirty="0" smtClean="0"/>
              <a:t>visitatori hanno visitato nel 2015 musei o istituti similari </a:t>
            </a:r>
            <a:r>
              <a:rPr lang="it-IT" b="1" dirty="0" smtClean="0">
                <a:solidFill>
                  <a:srgbClr val="FF0000"/>
                </a:solidFill>
              </a:rPr>
              <a:t>italiani</a:t>
            </a:r>
            <a:r>
              <a:rPr lang="it-IT" dirty="0" smtClean="0"/>
              <a:t>.</a:t>
            </a:r>
          </a:p>
          <a:p>
            <a:pPr algn="r"/>
            <a:r>
              <a:rPr lang="it-IT" dirty="0" smtClean="0"/>
              <a:t>Una media di </a:t>
            </a:r>
            <a:r>
              <a:rPr lang="it-IT" b="1" dirty="0" smtClean="0">
                <a:solidFill>
                  <a:srgbClr val="FF0000"/>
                </a:solidFill>
              </a:rPr>
              <a:t>182</a:t>
            </a:r>
            <a:r>
              <a:rPr lang="it-IT" b="1" dirty="0" smtClean="0"/>
              <a:t> </a:t>
            </a:r>
            <a:r>
              <a:rPr lang="it-IT" dirty="0" smtClean="0"/>
              <a:t>visitatori ogni 100 abitanti.</a:t>
            </a:r>
          </a:p>
          <a:p>
            <a:pPr algn="r"/>
            <a:endParaRPr lang="it-IT" dirty="0" smtClean="0">
              <a:latin typeface="+mj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8359277"/>
              </p:ext>
            </p:extLst>
          </p:nvPr>
        </p:nvGraphicFramePr>
        <p:xfrm>
          <a:off x="4408485" y="2811045"/>
          <a:ext cx="2674485" cy="1952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8396"/>
                <a:gridCol w="976089"/>
              </a:tblGrid>
              <a:tr h="650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Lazio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24.2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650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Toscana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17.8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650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Campania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9.8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6" name="Freccia a destra con strisce 5"/>
          <p:cNvSpPr/>
          <p:nvPr/>
        </p:nvSpPr>
        <p:spPr>
          <a:xfrm>
            <a:off x="591228" y="2659595"/>
            <a:ext cx="3585028" cy="2278743"/>
          </a:xfrm>
          <a:prstGeom prst="striped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La metà dei visitatori si concentra in 3 regioni</a:t>
            </a:r>
            <a:endParaRPr lang="en-US" b="1" dirty="0"/>
          </a:p>
        </p:txBody>
      </p:sp>
      <p:sp>
        <p:nvSpPr>
          <p:cNvPr id="22" name="Sottotitolo 2"/>
          <p:cNvSpPr txBox="1">
            <a:spLocks/>
          </p:cNvSpPr>
          <p:nvPr/>
        </p:nvSpPr>
        <p:spPr>
          <a:xfrm>
            <a:off x="2158772" y="5110136"/>
            <a:ext cx="8233457" cy="51390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/>
              <a:t>Il 55% dei visitatori totali sono «paganti»  </a:t>
            </a:r>
          </a:p>
          <a:p>
            <a:pPr algn="l"/>
            <a:endParaRPr lang="it-IT" b="1" dirty="0" smtClean="0"/>
          </a:p>
          <a:p>
            <a:pPr algn="l"/>
            <a:endParaRPr lang="it-IT" b="1" dirty="0" smtClean="0">
              <a:latin typeface="+mj-lt"/>
            </a:endParaRPr>
          </a:p>
        </p:txBody>
      </p:sp>
      <p:sp>
        <p:nvSpPr>
          <p:cNvPr id="23" name="Sottotitolo 2"/>
          <p:cNvSpPr txBox="1">
            <a:spLocks/>
          </p:cNvSpPr>
          <p:nvPr/>
        </p:nvSpPr>
        <p:spPr>
          <a:xfrm>
            <a:off x="7311573" y="2842017"/>
            <a:ext cx="3704770" cy="18907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</a:rPr>
              <a:t>I primi 30 musei per numero di 	visitatori l’anno 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raccolgono  il 38% del pubblico totale (circa 42milioni)</a:t>
            </a:r>
          </a:p>
          <a:p>
            <a:pPr algn="l"/>
            <a:endParaRPr lang="it-IT" sz="2000" b="1" dirty="0" smtClean="0">
              <a:solidFill>
                <a:schemeClr val="bg1"/>
              </a:solidFill>
            </a:endParaRPr>
          </a:p>
          <a:p>
            <a:pPr algn="l"/>
            <a:endParaRPr lang="it-IT" sz="20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Sottotitolo 2"/>
          <p:cNvSpPr txBox="1">
            <a:spLocks/>
          </p:cNvSpPr>
          <p:nvPr/>
        </p:nvSpPr>
        <p:spPr>
          <a:xfrm>
            <a:off x="2158772" y="5749255"/>
            <a:ext cx="8233457" cy="78696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/>
              <a:t>L’86% degli istituti, offre la possibilità di accesso con «biglietto singolo gratuito»  </a:t>
            </a:r>
          </a:p>
          <a:p>
            <a:pPr algn="l"/>
            <a:endParaRPr lang="it-IT" b="1" dirty="0" smtClean="0"/>
          </a:p>
          <a:p>
            <a:pPr algn="l"/>
            <a:endParaRPr lang="it-IT" b="1" dirty="0" smtClean="0">
              <a:latin typeface="+mj-lt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91228" y="1117599"/>
            <a:ext cx="2659971" cy="689429"/>
          </a:xfrm>
        </p:spPr>
        <p:txBody>
          <a:bodyPr lIns="0" tIns="0" rIns="0" bIns="0" anchor="t" anchorCtr="0"/>
          <a:lstStyle/>
          <a:p>
            <a:pPr algn="l"/>
            <a:r>
              <a:rPr lang="it-IT" sz="4400" b="1" dirty="0" smtClean="0">
                <a:solidFill>
                  <a:srgbClr val="C00000"/>
                </a:solidFill>
              </a:rPr>
              <a:t>I </a:t>
            </a:r>
            <a:r>
              <a:rPr lang="it-IT" sz="4000" b="1" dirty="0" smtClean="0">
                <a:solidFill>
                  <a:srgbClr val="C00000"/>
                </a:solidFill>
              </a:rPr>
              <a:t>Visitatori</a:t>
            </a:r>
            <a:r>
              <a:rPr lang="it-IT" sz="4400" b="1" dirty="0" smtClean="0">
                <a:solidFill>
                  <a:srgbClr val="C00000"/>
                </a:solidFill>
              </a:rPr>
              <a:t> 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1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859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771" y="1088567"/>
            <a:ext cx="3232815" cy="215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7922" y="1420260"/>
            <a:ext cx="3518421" cy="23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26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7179" y="2725864"/>
            <a:ext cx="3518421" cy="234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1664" y="1122787"/>
            <a:ext cx="4701799" cy="488300"/>
          </a:xfrm>
        </p:spPr>
        <p:txBody>
          <a:bodyPr lIns="0" tIns="0" rIns="0" bIns="0" anchor="t" anchorCtr="0"/>
          <a:lstStyle/>
          <a:p>
            <a:pPr algn="l"/>
            <a:r>
              <a:rPr lang="it-IT" sz="3200" b="1" dirty="0" smtClean="0">
                <a:solidFill>
                  <a:srgbClr val="C00000"/>
                </a:solidFill>
              </a:rPr>
              <a:t>I Visitatori 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9" name="Cornice 8"/>
          <p:cNvSpPr/>
          <p:nvPr/>
        </p:nvSpPr>
        <p:spPr>
          <a:xfrm>
            <a:off x="1376670" y="4701721"/>
            <a:ext cx="10089616" cy="1306286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Il  </a:t>
            </a:r>
            <a:r>
              <a:rPr lang="it-IT" sz="2000" b="1" dirty="0" smtClean="0">
                <a:solidFill>
                  <a:srgbClr val="FF0000"/>
                </a:solidFill>
              </a:rPr>
              <a:t>32%</a:t>
            </a:r>
            <a:r>
              <a:rPr lang="it-IT" sz="2000" b="1" dirty="0" smtClean="0">
                <a:solidFill>
                  <a:schemeClr val="tx1"/>
                </a:solidFill>
              </a:rPr>
              <a:t> dei musei e istituti similari italiani ha </a:t>
            </a:r>
            <a:r>
              <a:rPr lang="it-IT" sz="2000" b="1" dirty="0">
                <a:solidFill>
                  <a:schemeClr val="tx1"/>
                </a:solidFill>
              </a:rPr>
              <a:t>non più </a:t>
            </a:r>
            <a:r>
              <a:rPr lang="it-IT" sz="2000" b="1" dirty="0" smtClean="0">
                <a:solidFill>
                  <a:schemeClr val="tx1"/>
                </a:solidFill>
              </a:rPr>
              <a:t>di 1.000 visitatori all’anno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Cornice 10"/>
          <p:cNvSpPr/>
          <p:nvPr/>
        </p:nvSpPr>
        <p:spPr>
          <a:xfrm>
            <a:off x="717778" y="1939924"/>
            <a:ext cx="3091576" cy="130628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Roma attrae il 19% del </a:t>
            </a:r>
            <a:br>
              <a:rPr lang="it-IT" sz="2000" b="1" dirty="0" smtClean="0">
                <a:solidFill>
                  <a:schemeClr val="tx1"/>
                </a:solidFill>
              </a:rPr>
            </a:br>
            <a:r>
              <a:rPr lang="it-IT" sz="2000" b="1" dirty="0" smtClean="0">
                <a:solidFill>
                  <a:schemeClr val="tx1"/>
                </a:solidFill>
              </a:rPr>
              <a:t>totale di visitatori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Cornice 11"/>
          <p:cNvSpPr/>
          <p:nvPr/>
        </p:nvSpPr>
        <p:spPr>
          <a:xfrm>
            <a:off x="717778" y="3315833"/>
            <a:ext cx="3418793" cy="1175657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Segue Firenze con il 13%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8"/>
          <p:cNvSpPr>
            <a:spLocks noGrp="1"/>
          </p:cNvSpPr>
          <p:nvPr>
            <p:ph type="ftr" sz="quarter" idx="13"/>
          </p:nvPr>
        </p:nvSpPr>
        <p:spPr>
          <a:xfrm>
            <a:off x="601663" y="6356350"/>
            <a:ext cx="7551737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Silvia Talice  |  Istat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359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2430</TotalTime>
  <Words>1660</Words>
  <Application>Microsoft Office PowerPoint</Application>
  <PresentationFormat>Personalizzato</PresentationFormat>
  <Paragraphs>243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Personalizza struttura</vt:lpstr>
      <vt:lpstr>I MUSEI, LE AREE ARCHEOLOGICHE E I MONUMENTI IN ITALIA PRIME VALUTAZIONI EMERSE DALL’INDAGINE ISTAT 2015</vt:lpstr>
      <vt:lpstr>Indagine sui musei e le istituzioni similari </vt:lpstr>
      <vt:lpstr>Indagini Istat sui musei: un breve cenno di storia…</vt:lpstr>
      <vt:lpstr>Diapositiva 4</vt:lpstr>
      <vt:lpstr>Le regioni con il maggior numero di istituti censiti sono:</vt:lpstr>
      <vt:lpstr>Diapositiva 6</vt:lpstr>
      <vt:lpstr>Diapositiva 7</vt:lpstr>
      <vt:lpstr>I Visitatori </vt:lpstr>
      <vt:lpstr>I Visitatori </vt:lpstr>
      <vt:lpstr>Diapositiva 10</vt:lpstr>
      <vt:lpstr>Diapositiva 11</vt:lpstr>
      <vt:lpstr>Servizi disponibili al pubblico  nel 2015</vt:lpstr>
      <vt:lpstr>Identificare profili territoriali</vt:lpstr>
      <vt:lpstr>Cartografare i musei</vt:lpstr>
      <vt:lpstr>Chi ce l’ha fatto fare?</vt:lpstr>
      <vt:lpstr>Diapositiva 16</vt:lpstr>
      <vt:lpstr>Confronto con il turismo</vt:lpstr>
      <vt:lpstr>Itinerario ottimizzato</vt:lpstr>
      <vt:lpstr>Legami spaziali</vt:lpstr>
      <vt:lpstr>Ringraziamenti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Aula Magna</cp:lastModifiedBy>
  <cp:revision>102</cp:revision>
  <cp:lastPrinted>2016-09-28T08:01:38Z</cp:lastPrinted>
  <dcterms:created xsi:type="dcterms:W3CDTF">2016-03-11T16:10:26Z</dcterms:created>
  <dcterms:modified xsi:type="dcterms:W3CDTF">2016-09-29T07:34:54Z</dcterms:modified>
</cp:coreProperties>
</file>