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67" r:id="rId4"/>
    <p:sldId id="264" r:id="rId5"/>
    <p:sldId id="268" r:id="rId6"/>
    <p:sldId id="265" r:id="rId7"/>
    <p:sldId id="270" r:id="rId8"/>
    <p:sldId id="271" r:id="rId9"/>
    <p:sldId id="266" r:id="rId10"/>
    <p:sldId id="269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81">
          <p15:clr>
            <a:srgbClr val="A4A3A4"/>
          </p15:clr>
        </p15:guide>
        <p15:guide id="4" pos="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0" autoAdjust="0"/>
  </p:normalViewPr>
  <p:slideViewPr>
    <p:cSldViewPr snapToGrid="0" snapToObjects="1">
      <p:cViewPr>
        <p:scale>
          <a:sx n="104" d="100"/>
          <a:sy n="104" d="100"/>
        </p:scale>
        <p:origin x="-108" y="-60"/>
      </p:cViewPr>
      <p:guideLst>
        <p:guide orient="horz" pos="2160"/>
        <p:guide orient="horz" pos="4081"/>
        <p:guide pos="3840"/>
        <p:guide pos="3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400" dirty="0" smtClean="0"/>
              <a:t>Lettori</a:t>
            </a:r>
            <a:r>
              <a:rPr lang="it-IT" sz="1400" baseline="0" dirty="0" smtClean="0"/>
              <a:t> di almeno un libro all’anno 1965-2015 </a:t>
            </a:r>
          </a:p>
          <a:p>
            <a:pPr>
              <a:defRPr/>
            </a:pPr>
            <a:r>
              <a:rPr lang="it-IT" sz="1400" baseline="0" dirty="0" smtClean="0"/>
              <a:t>(% sulla popolazione dai 6 anni in su)</a:t>
            </a:r>
            <a:endParaRPr lang="it-IT" sz="1400" dirty="0"/>
          </a:p>
        </c:rich>
      </c:tx>
      <c:layout>
        <c:manualLayout>
          <c:xMode val="edge"/>
          <c:yMode val="edge"/>
          <c:x val="0.2364192796132443"/>
          <c:y val="3.227888934048803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marker>
            <c:symbol val="none"/>
          </c:marker>
          <c:cat>
            <c:strRef>
              <c:f>Foglio1!$A$2:$A$26</c:f>
              <c:strCache>
                <c:ptCount val="25"/>
                <c:pt idx="0">
                  <c:v>1965</c:v>
                </c:pt>
                <c:pt idx="1">
                  <c:v>1973</c:v>
                </c:pt>
                <c:pt idx="2">
                  <c:v>1987-88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Foglio1!$B$2:$B$26</c:f>
              <c:numCache>
                <c:formatCode>General</c:formatCode>
                <c:ptCount val="25"/>
                <c:pt idx="0">
                  <c:v>16.600000000000001</c:v>
                </c:pt>
                <c:pt idx="1">
                  <c:v>25</c:v>
                </c:pt>
                <c:pt idx="2">
                  <c:v>36.6</c:v>
                </c:pt>
                <c:pt idx="3">
                  <c:v>38.1</c:v>
                </c:pt>
                <c:pt idx="4">
                  <c:v>38.5</c:v>
                </c:pt>
                <c:pt idx="5">
                  <c:v>38.9</c:v>
                </c:pt>
                <c:pt idx="6">
                  <c:v>40.700000000000003</c:v>
                </c:pt>
                <c:pt idx="7">
                  <c:v>41.2</c:v>
                </c:pt>
                <c:pt idx="8">
                  <c:v>41.7</c:v>
                </c:pt>
                <c:pt idx="9">
                  <c:v>38</c:v>
                </c:pt>
                <c:pt idx="10">
                  <c:v>38.299999999999997</c:v>
                </c:pt>
                <c:pt idx="11">
                  <c:v>40.4</c:v>
                </c:pt>
                <c:pt idx="12">
                  <c:v>41.1</c:v>
                </c:pt>
                <c:pt idx="13">
                  <c:v>41.2</c:v>
                </c:pt>
                <c:pt idx="14">
                  <c:v>42.1</c:v>
                </c:pt>
                <c:pt idx="15">
                  <c:v>43.9</c:v>
                </c:pt>
                <c:pt idx="16">
                  <c:v>42.9</c:v>
                </c:pt>
                <c:pt idx="17">
                  <c:v>43.6</c:v>
                </c:pt>
                <c:pt idx="18">
                  <c:v>44.7</c:v>
                </c:pt>
                <c:pt idx="19">
                  <c:v>46.5</c:v>
                </c:pt>
                <c:pt idx="20">
                  <c:v>45.3</c:v>
                </c:pt>
                <c:pt idx="21">
                  <c:v>46</c:v>
                </c:pt>
                <c:pt idx="22">
                  <c:v>43</c:v>
                </c:pt>
                <c:pt idx="23">
                  <c:v>41.4</c:v>
                </c:pt>
                <c:pt idx="24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40-4FA1-8972-69674334E4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100352"/>
        <c:axId val="78123008"/>
      </c:lineChart>
      <c:catAx>
        <c:axId val="7810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78123008"/>
        <c:crosses val="autoZero"/>
        <c:auto val="1"/>
        <c:lblAlgn val="ctr"/>
        <c:lblOffset val="100"/>
        <c:noMultiLvlLbl val="0"/>
      </c:catAx>
      <c:valAx>
        <c:axId val="78123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781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B3C-4300-81C3-3932D98035A9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3C-4300-81C3-3932D98035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40E-44E9-B566-646D90618A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3C-4300-81C3-3932D98035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40E-44E9-B566-646D90618A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Foglio1!$A$2:$A$6</c:f>
              <c:strCache>
                <c:ptCount val="5"/>
                <c:pt idx="0">
                  <c:v>Non lettori</c:v>
                </c:pt>
                <c:pt idx="1">
                  <c:v>1-3 libri</c:v>
                </c:pt>
                <c:pt idx="2">
                  <c:v>4-6 libri</c:v>
                </c:pt>
                <c:pt idx="3">
                  <c:v>7-11 libri</c:v>
                </c:pt>
                <c:pt idx="4">
                  <c:v>oltre 12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58.01</c:v>
                </c:pt>
                <c:pt idx="1">
                  <c:v>19.11</c:v>
                </c:pt>
                <c:pt idx="2">
                  <c:v>10.79</c:v>
                </c:pt>
                <c:pt idx="3">
                  <c:v>6.33</c:v>
                </c:pt>
                <c:pt idx="4">
                  <c:v>5.76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3C-4300-81C3-3932D98035A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27/09/2016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9972" y="1122363"/>
            <a:ext cx="10512056" cy="174842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39972" y="3306726"/>
            <a:ext cx="10512056" cy="19510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7FE145-5F5F-9146-8268-470DD024125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3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Giovanni Solimine, Sapienza Università di Roma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132288" y="5806038"/>
            <a:ext cx="1059712" cy="1051961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Giovanni Solimine </a:t>
            </a:r>
            <a:fld id="{ADA949D1-937A-1F49-BD79-4A54BE61718F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3" y="395270"/>
            <a:ext cx="5050820" cy="46380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it-IT" sz="1000" b="1" dirty="0" smtClean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 | MANTOVA</a:t>
            </a:r>
          </a:p>
          <a:p>
            <a:pPr>
              <a:lnSpc>
                <a:spcPts val="1100"/>
              </a:lnSpc>
            </a:pPr>
            <a:r>
              <a:rPr lang="it-IT" sz="1000" b="1" dirty="0" err="1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LlBRI</a:t>
            </a:r>
            <a:r>
              <a:rPr lang="it-IT" sz="1000" b="1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,</a:t>
            </a:r>
            <a:r>
              <a:rPr lang="it-IT" sz="1000" b="1" baseline="0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 LETTURE E BIBLIOTECHE</a:t>
            </a:r>
            <a:r>
              <a:rPr lang="it-IT" sz="1000" b="1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1000" b="1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1000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 </a:t>
            </a:r>
            <a:endParaRPr lang="it-IT" sz="1000" dirty="0">
              <a:solidFill>
                <a:schemeClr val="tx1"/>
              </a:solidFill>
              <a:latin typeface="Signika" charset="0"/>
              <a:ea typeface="Signika" charset="0"/>
              <a:cs typeface="Signi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1"/>
            <a:ext cx="6462944" cy="3635406"/>
          </a:xfrm>
          <a:prstGeom prst="rect">
            <a:avLst/>
          </a:prstGeom>
          <a:solidFill>
            <a:srgbClr val="C72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DA304A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254" y="5993223"/>
            <a:ext cx="40767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</a:t>
            </a:r>
          </a:p>
          <a:p>
            <a:r>
              <a:rPr lang="it-IT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611254" y="5130721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0" r="25403" b="3079"/>
          <a:stretch/>
        </p:blipFill>
        <p:spPr>
          <a:xfrm>
            <a:off x="5168567" y="0"/>
            <a:ext cx="7023433" cy="685800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72"/>
          <a:stretch/>
        </p:blipFill>
        <p:spPr>
          <a:xfrm>
            <a:off x="10478763" y="6065091"/>
            <a:ext cx="1235400" cy="72941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11254" y="5296533"/>
            <a:ext cx="338017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 smtClean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</a:t>
            </a:r>
            <a:r>
              <a:rPr lang="it-IT" sz="12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UNIVERSITÀ DI MANTOVA</a:t>
            </a:r>
          </a:p>
          <a:p>
            <a:r>
              <a:rPr lang="it-IT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611254" y="5833444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11253" y="3241214"/>
            <a:ext cx="5484747" cy="2235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1400" dirty="0" smtClean="0">
                <a:solidFill>
                  <a:schemeClr val="bg1"/>
                </a:solidFill>
                <a:latin typeface="Signika regular"/>
                <a:ea typeface="Signika Light" charset="0"/>
                <a:cs typeface="Signika regular"/>
              </a:rPr>
              <a:t>Giovanni Solimine  </a:t>
            </a:r>
            <a:r>
              <a:rPr lang="it-IT" sz="1400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| </a:t>
            </a:r>
            <a:r>
              <a:rPr lang="it-IT" sz="1400" dirty="0" smtClean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Sapienza Università di Roma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254" y="384211"/>
            <a:ext cx="5050820" cy="320601"/>
          </a:xfr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LIBRI, LETTURE E BIBLIOTECHE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079673" y="1274239"/>
            <a:ext cx="4540826" cy="4038593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settore che ruota intorno al libro (in tutte le sue forme, dal cartaceo al digitale) segue l’andamento delle trasformazioni culturali del Paese. Tutti gli </a:t>
            </a:r>
            <a:r>
              <a:rPr lang="it-IT" sz="1400" dirty="0"/>
              <a:t>indicatori di istruzione, formazione e partecipazione culturale sono fortemente correlati. </a:t>
            </a: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</a:t>
            </a:r>
            <a:r>
              <a:rPr lang="it-IT" sz="1400" dirty="0"/>
              <a:t>calo della lettura di libri e </a:t>
            </a:r>
            <a:r>
              <a:rPr lang="it-IT" sz="1400" dirty="0" smtClean="0"/>
              <a:t>giornali (fino a 10 anni fa quasi il 60% degli italiani leggeva un </a:t>
            </a:r>
            <a:r>
              <a:rPr lang="it-IT" sz="1400" dirty="0"/>
              <a:t>q</a:t>
            </a:r>
            <a:r>
              <a:rPr lang="it-IT" sz="1400" dirty="0" smtClean="0"/>
              <a:t>uotidiano almeno una volta a settimana; ora siamo parecchio al di sotto del 50%, mentre supera il 30% la quota di persone che consulta notizie online) che si manifesta negli ultimi anni è solo </a:t>
            </a:r>
            <a:r>
              <a:rPr lang="it-IT" sz="1400" dirty="0"/>
              <a:t>in parte un effetto della crisi economica e del calo dei </a:t>
            </a:r>
            <a:r>
              <a:rPr lang="it-IT" sz="1400" dirty="0" smtClean="0"/>
              <a:t>consumi.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La diffusione delle </a:t>
            </a:r>
            <a:r>
              <a:rPr lang="it-IT" sz="1400" dirty="0"/>
              <a:t>tecnologie digitali e la connessione in mobilità </a:t>
            </a:r>
            <a:r>
              <a:rPr lang="it-IT" sz="1400" dirty="0" smtClean="0"/>
              <a:t>stanno </a:t>
            </a:r>
            <a:r>
              <a:rPr lang="it-IT" sz="1400" dirty="0"/>
              <a:t>producendo trasformazioni </a:t>
            </a:r>
            <a:r>
              <a:rPr lang="it-IT" sz="1400" dirty="0" smtClean="0"/>
              <a:t>profonde nei comportamenti delle persone, nel </a:t>
            </a:r>
            <a:r>
              <a:rPr lang="it-IT" sz="1400" dirty="0"/>
              <a:t>modo in cui ci informiamo e ci rapportiamo alle fonti del sapere.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</a:t>
            </a:r>
            <a:r>
              <a:rPr lang="it-IT" sz="1400" dirty="0"/>
              <a:t>condizionamento </a:t>
            </a:r>
            <a:r>
              <a:rPr lang="it-IT" sz="1400" dirty="0" smtClean="0"/>
              <a:t>dovuto all’area geografica e alla </a:t>
            </a:r>
            <a:r>
              <a:rPr lang="it-IT" sz="1400" dirty="0"/>
              <a:t>classe sociale di provenienza influisce ancora pesantemente sui percorsi scolastici e formativi, producendo una trasmissione intergenerazionale delle </a:t>
            </a:r>
            <a:r>
              <a:rPr lang="it-IT" sz="1400" dirty="0" smtClean="0"/>
              <a:t>disuguaglianze.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Per </a:t>
            </a:r>
            <a:r>
              <a:rPr lang="it-IT" sz="1400" dirty="0"/>
              <a:t>tutti gli indicatori, sia quelli di segno positivo sia quelli di segno negativo, il ritardo del </a:t>
            </a:r>
            <a:r>
              <a:rPr lang="it-IT" sz="1400" dirty="0" smtClean="0"/>
              <a:t>sud </a:t>
            </a:r>
            <a:r>
              <a:rPr lang="it-IT" sz="1400" dirty="0"/>
              <a:t>rispetto al c</a:t>
            </a:r>
            <a:r>
              <a:rPr lang="it-IT" sz="1400" dirty="0" smtClean="0"/>
              <a:t>entro-nord </a:t>
            </a:r>
            <a:r>
              <a:rPr lang="it-IT" sz="1400" dirty="0"/>
              <a:t>è </a:t>
            </a:r>
            <a:r>
              <a:rPr lang="it-IT" sz="1400" dirty="0" smtClean="0"/>
              <a:t>fortissimo e in molti casi si sta aggravando. </a:t>
            </a: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2" y="2826327"/>
            <a:ext cx="6177251" cy="2245735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I dati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su acquisto e lettura dei libri e sull’uso delle biblioteche sono al tempo stesso causa ed effetto dei livelli di </a:t>
            </a:r>
            <a:r>
              <a:rPr kumimoji="0" lang="it-IT" sz="1800" b="0" i="1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literacy</a:t>
            </a:r>
            <a:r>
              <a:rPr kumimoji="0" lang="it-IT" sz="1800" b="0" i="1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lang="it-IT" sz="1800" smtClean="0">
                <a:solidFill>
                  <a:prstClr val="black"/>
                </a:solidFill>
                <a:latin typeface="Calibri Light"/>
              </a:rPr>
              <a:t>degli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italiani, ma anche dei livelli di partecipazione culturale e di senso civico.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Ritardi storici hanno fortemente condizionato l’andamento di questi indicatori, che sono fortemente cresciuti nella seconda metà del Novecento, cui ha fatto seguito un periodo di stagnazione e un sensibile calo negli ultimi anni.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Mancano un’organica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«politica per la conoscenza» e una «cultura della documentazione»,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al cui interno dovrebbe collocarsi un’attività sistematica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di promozione della lettura, come strumento per impadronirsi della complessità e per sviluppare competenze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.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07100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Intersezioni </a:t>
            </a:r>
            <a:br>
              <a:rPr lang="it-IT" sz="3200" dirty="0" smtClean="0"/>
            </a:br>
            <a:r>
              <a:rPr lang="it-IT" sz="3200" dirty="0" smtClean="0"/>
              <a:t>con le trasformazioni culturali</a:t>
            </a:r>
            <a:br>
              <a:rPr lang="it-IT" sz="3200" dirty="0" smtClean="0"/>
            </a:br>
            <a:r>
              <a:rPr lang="it-IT" sz="3200" dirty="0" smtClean="0"/>
              <a:t>del Paese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883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  </a:t>
            </a:r>
            <a:r>
              <a:rPr kumimoji="0" lang="it-IT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Sapienza Università di Roma</a:t>
            </a: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5430982" y="1302330"/>
            <a:ext cx="6180154" cy="2265680"/>
          </a:xfrm>
        </p:spPr>
        <p:txBody>
          <a:bodyPr/>
          <a:lstStyle/>
          <a:p>
            <a:pPr algn="just"/>
            <a:r>
              <a:rPr lang="it-IT" sz="2000" dirty="0">
                <a:latin typeface="Signika Light"/>
              </a:rPr>
              <a:t>Si propone una mappatura delle forme e delle pratiche di lettura, dell'uso delle biblioteche e del loro funzionamento in Italia nell’ultimo mezzo secolo (dai servizi di “pubblica lettura” erogati dalle biblioteche al “social </a:t>
            </a:r>
            <a:r>
              <a:rPr lang="it-IT" sz="2000" dirty="0" err="1">
                <a:latin typeface="Signika Light"/>
              </a:rPr>
              <a:t>reading</a:t>
            </a:r>
            <a:r>
              <a:rPr lang="it-IT" sz="2000" dirty="0">
                <a:latin typeface="Signika Light"/>
              </a:rPr>
              <a:t>” in ambiente digitale</a:t>
            </a:r>
            <a:r>
              <a:rPr lang="it-IT" sz="2000" dirty="0" smtClean="0">
                <a:latin typeface="Signika Light"/>
              </a:rPr>
              <a:t>), anche in rapporto con altre forme di partecipazione culturale.</a:t>
            </a:r>
            <a:endParaRPr lang="it-IT" sz="2000" dirty="0">
              <a:latin typeface="Signika Light"/>
            </a:endParaRPr>
          </a:p>
          <a:p>
            <a:pPr algn="just"/>
            <a:r>
              <a:rPr lang="it-IT" sz="2000" dirty="0">
                <a:latin typeface="Signika Light"/>
              </a:rPr>
              <a:t>Si intende rilevare la specificità della realtà italiana (caratterizzata rispetto agli altri paesi avanzati da livelli di lettura e di uso delle biblioteche decisamente più bassi). A tale scopo si fa un ampio uso delle fonti </a:t>
            </a:r>
            <a:r>
              <a:rPr lang="it-IT" sz="2000" dirty="0" smtClean="0">
                <a:latin typeface="Signika Light"/>
              </a:rPr>
              <a:t>Istat (in primo luogo i risultati dell’indagine campionaria annuale </a:t>
            </a:r>
            <a:r>
              <a:rPr lang="it-IT" sz="2000" i="1" dirty="0" smtClean="0">
                <a:latin typeface="Signika Light"/>
              </a:rPr>
              <a:t>Aspetti della vita quotidiana</a:t>
            </a:r>
            <a:r>
              <a:rPr lang="it-IT" sz="2000" dirty="0" smtClean="0">
                <a:latin typeface="Signika Light"/>
              </a:rPr>
              <a:t>). </a:t>
            </a:r>
            <a:endParaRPr lang="it-IT" sz="2000" dirty="0">
              <a:latin typeface="Signika Light"/>
            </a:endParaRPr>
          </a:p>
          <a:p>
            <a:pPr algn="just"/>
            <a:r>
              <a:rPr lang="it-IT" sz="2000" dirty="0">
                <a:latin typeface="Signika Light"/>
              </a:rPr>
              <a:t>A partire da questi dati è possibile evidenziare vari aspetti dei fenomeni analizzati: impatto sociale, evoluzione storica, aspetti tecnologici, e quindi la dimensione "culturale" della lettura e dei servizi bibliotecari.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569913" y="1302329"/>
            <a:ext cx="4380614" cy="2971220"/>
          </a:xfrm>
        </p:spPr>
        <p:txBody>
          <a:bodyPr lIns="0" tIns="0" rIns="0" bIns="0" anchor="t" anchorCtr="0"/>
          <a:lstStyle/>
          <a:p>
            <a:pPr algn="l"/>
            <a:r>
              <a:rPr lang="it-IT" sz="54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Produzione editoriale, pratiche </a:t>
            </a:r>
            <a:br>
              <a:rPr lang="it-IT" sz="54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sz="54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di lettura </a:t>
            </a:r>
            <a:br>
              <a:rPr lang="it-IT" sz="54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sz="54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e uso delle biblioteche</a:t>
            </a:r>
            <a:endParaRPr lang="it-IT" sz="5400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07100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La produzione editoriale in Italia negli ultimi novant’anni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2661178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Lo sviluppo della produzione editoriale ha accompagnato, ovviamente,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l’andamento della società italiana e i suoi principali fenomeni evolutivi: in particolare, la sconfitta dell’analfabetismo e la crescita del livello di istruzione.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Nel 1967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si pubblicavano 2,9 libri ogni 10.000 abitanti (erano 1,7 l’anno precedente). Nel periodo 1985-95 si passa da 4 a 9. Nel 2005 si superano i 10 libri pubblicati ogni 10.000 abitanti.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532" y="2022764"/>
            <a:ext cx="6444777" cy="358832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 flipH="1">
            <a:off x="6373085" y="1731818"/>
            <a:ext cx="4807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Libri pubblicati in Italia 1926-2008 (per 10.000 ab.)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592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91200" y="1259945"/>
            <a:ext cx="5829299" cy="4052888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Produzione annua assestata su circa 60.000 titoli all’anno (35% narrativa).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Calo vertiginoso delle tirature (in media 8.500 copie negli anni ’80, 6.200 a metà degli anni ’90, per scendere a 4.000 nei primi anni del nuovo millennio, e ridursi negli ultimi anni a circa 3.000 copie). Il fenomeno è dovuto non solo alla crisi delle vendite ma anche a trasformazioni nei meccanismi produttivi e distributivi. Solo i libri con un prezzo di copertina sotto i 10 Euro o sopra i 50 tirano più di 4.000 copie.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fatturato complessivo è sceso da circa 3,5 miliardi nel 2010 a 2,6 nel 2015.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Oltre il 25% dei libri stampati viene prodotto anche in formato </a:t>
            </a:r>
            <a:r>
              <a:rPr lang="it-IT" sz="1400" dirty="0" err="1" smtClean="0"/>
              <a:t>ebook</a:t>
            </a:r>
            <a:r>
              <a:rPr lang="it-IT" sz="1400" dirty="0" smtClean="0"/>
              <a:t>. Ma le vendite del libro digitale, sia pure in forte crescita, rappresentano ancora una quota marginale del mercato.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Gli editori attivi sono circa 1.600 (erano 1.482 nel 1990). Ogni anno aprono e chiudono molte nuove sigle editoriali. Crescono i piccolissimi (il cui venduto si aggira complessivamente sui 13 milioni di Euro) e aumentano le concentrazioni nei grossi gruppi editoriali (Mondadori-Rizzoli, GEMS, Giunti e Feltrinelli da soli coprono il 60% del mercato). Metà della produzione libraria viene realizzata in Lombardia e circa l’80% al Nord.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La libreria rimane il principale canale di approvvigionamento (oltre il 70%), il commercio elettronico è arrivato al 13,8%. Grosse difficoltà nella GDO.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Crescita dell’editoria per ragazzi.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Cresce la vendita di </a:t>
            </a:r>
            <a:r>
              <a:rPr lang="it-IT" sz="1400" dirty="0" smtClean="0"/>
              <a:t>diritti per traduzioni </a:t>
            </a:r>
            <a:r>
              <a:rPr lang="it-IT" sz="1400" dirty="0"/>
              <a:t>all’estero.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Oggi l’apparente vivacità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e dinamicità del mondo editoriale e della produzione libraria non riesce a nascondere una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situazione di profonda crisi.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Il mercato editoriale 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aveva sempre avuto un andamento anticiclico: per la prima volta il calo dei consumi riguarda anche la vendita dei libri.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Gli editori cercano di stimolare la domanda immettendo sul mercato un numero elevato di novità, riducendo però in questo modo il mercato potenziale di ciascun titolo.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L’editoria digitale e le vendite online, pur in forte crescita, stentano ad affermarsi.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07100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Produzione editoriale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8698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9913" y="1080655"/>
            <a:ext cx="5071004" cy="1229691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La lettura in Italia</a:t>
            </a:r>
            <a:br>
              <a:rPr lang="it-IT" sz="3200" dirty="0" smtClean="0"/>
            </a:br>
            <a:r>
              <a:rPr lang="it-IT" sz="3200" dirty="0" smtClean="0"/>
              <a:t>nell’ultimo mezzo secolo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2202874"/>
            <a:ext cx="4065587" cy="351477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Meno della metà degli italiani legge almeno un libro all’anno: i lettori non sono mai stati maggioranza nel Paese.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Si parte da un 16,6% della popolazione che leggeva almeno un libro all’anno nel 1965. In un ventennio il dato si è più che raddoppiato (36,6% nel 1987).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Crescita lenta nel trentennio successivo, fino a toccare nel 2010 il punto più alto (46,5%).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Calo nell’ultimo quinquennio.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Rivoluzione digitale anche nella lettura e nello studio: sul fenomeno mancano però dati certi e valutazioni attendibili.</a:t>
            </a: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432960545"/>
              </p:ext>
            </p:extLst>
          </p:nvPr>
        </p:nvGraphicFramePr>
        <p:xfrm>
          <a:off x="4825218" y="1274239"/>
          <a:ext cx="6864337" cy="5082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9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21715" y="1510145"/>
            <a:ext cx="5298785" cy="4475018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58% degli italiani non legge libri; quasi il 20% sono lettori occasionali o «intermittenti»; soltanto il 23% degli italiani può definirsi «lettore abituale» (più di 3 libri all’anno). I lettori forti da soli acquistano quasi la metà dei libri che si vendono in Italia.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24% dei laureati e il 49% dei diplomati non legge libri.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Differenze di genere: legge il 35% dei maschi e il 48,6% delle femmine</a:t>
            </a:r>
            <a:r>
              <a:rPr lang="it-IT" sz="1400" dirty="0"/>
              <a:t>. La differenza di comportamento fra i generi comincia a </a:t>
            </a:r>
            <a:r>
              <a:rPr lang="it-IT" sz="1400" dirty="0" smtClean="0"/>
              <a:t>manifestarsi molto presto </a:t>
            </a:r>
            <a:r>
              <a:rPr lang="it-IT" sz="1400" dirty="0"/>
              <a:t>e tende a ridursi solo dopo i </a:t>
            </a:r>
            <a:r>
              <a:rPr lang="it-IT" sz="1400" dirty="0" smtClean="0"/>
              <a:t>75 anni. </a:t>
            </a:r>
            <a:r>
              <a:rPr lang="it-IT" sz="1400" dirty="0"/>
              <a:t>Fino </a:t>
            </a:r>
            <a:r>
              <a:rPr lang="it-IT" sz="1400" dirty="0" smtClean="0"/>
              <a:t>al 1973 i maschi leggevano più delle femmine. Nel 2010 si è completato il sorpasso anche nelle classi d’età più elevate.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Solo tra gli 11 e i 19 anni la quota dei lettori supera il </a:t>
            </a:r>
            <a:r>
              <a:rPr lang="it-IT" sz="1400" dirty="0"/>
              <a:t>5</a:t>
            </a:r>
            <a:r>
              <a:rPr lang="it-IT" sz="1400" dirty="0" smtClean="0"/>
              <a:t>0%. La fascia d’età in cui si legge di più è 15-17 (53,9%). Nettissimo calo negli ultimi anni: dal 2010 si sono persi 8,5 punti percentuali nella fascia d’età 6-10; 9,9 nella fascia 11-14; 5,2 punti nella fascia 15-17; 4,5 nella fascia 18-19.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Forti squilibri territoriali: al nord-ovest legge il 49,6% degli abitanti; al nord-est il 48,8; al centro il 45,9; al sud il 28,8; nelle isole il </a:t>
            </a:r>
            <a:r>
              <a:rPr lang="it-IT" sz="1400" dirty="0"/>
              <a:t>35,1 (ma 42,2% in Sardegna); </a:t>
            </a:r>
            <a:r>
              <a:rPr lang="it-IT" sz="1400" dirty="0" smtClean="0"/>
              <a:t>nelle aree metropolitane il 51; nelle periferie urbane il 42,8; nei comuni con meno di 2.000 ab. il 35,5.  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Fattori che influenzano la lettura: livello di istruzione, competenze linguistiche, condizione socio-economica, contesto ambientale e abitudini familiari (genitori lettori e libri presenti in casa).</a:t>
            </a:r>
            <a:endParaRPr lang="it-IT" sz="1400" dirty="0"/>
          </a:p>
          <a:p>
            <a:pPr algn="l">
              <a:buClr>
                <a:srgbClr val="DA304A"/>
              </a:buClr>
              <a:buSzPct val="160000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07100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Lettori e non lettori</a:t>
            </a:r>
            <a:endParaRPr lang="it-IT" sz="3200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2210224"/>
              </p:ext>
            </p:extLst>
          </p:nvPr>
        </p:nvGraphicFramePr>
        <p:xfrm>
          <a:off x="601664" y="1828800"/>
          <a:ext cx="56883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5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77000" y="1259945"/>
            <a:ext cx="5143499" cy="4052888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Nei Paesi confrontabili al nostro la percentuale dei lettori, anche se in calo ovunque, è molto più elevata che da noi: 10 punti in più in Spagna, oltre 20 nel regno Unito, quasi 30 in Francia e USA, circa 40 in Germania.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In Europa solo Portogallo, Grecia, Romania, Cipro, Malta e Bulgaria fanno peggio di noi.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La differenza è nello stile di vita e non tra chi legge e chi preferisce altre attività culturali: nei paesi dove si legge di più, sono alte anche le percentuali di chi va a cinema o a teatro, assiste a concerti o altre forme di spettacolo dal vivo, visita musei o monumenti, frequenta le biblioteche.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Anche in Italia i lettori forti sono molto attivi e hanno consumi culturali più intensi della media.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Tendenza a condividere le esperienze di lettura: il </a:t>
            </a:r>
            <a:r>
              <a:rPr lang="it-IT" sz="1400" i="1" dirty="0"/>
              <a:t>social </a:t>
            </a:r>
            <a:r>
              <a:rPr lang="it-IT" sz="1400" i="1" dirty="0" err="1"/>
              <a:t>reading</a:t>
            </a:r>
            <a:r>
              <a:rPr lang="it-IT" sz="1400" i="1" dirty="0"/>
              <a:t> </a:t>
            </a:r>
            <a:r>
              <a:rPr lang="it-IT" sz="1400" dirty="0"/>
              <a:t>comincia a diventare un fenomeno interessante.</a:t>
            </a: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La principale motivazione della non lettura («Non ho tempo») copre un sostanziale disinteresse ed è in parte dovuta alle deboli competenze linguistiche degli italiani (agli ultimi posti nelle indagini OCSE).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«Migrazione» verso il digitale, anche per effetto della diffusione della connessione in mobilità: siamo ai primi posti per uso dei social network e per numero medio di ore spese online da dispositivi mobili.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2" y="2507673"/>
            <a:ext cx="5221287" cy="256438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La pratica della lettura corrisponde a stili di vita «attivi» ed è fortemente condizionata dagli stimoli ambientali.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La percentuale dei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lettori in Italia è molto inferiore rispetto al resto d’Europa e ai Paesi confrontabili al nostro.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I ritardi storici non sono ancora stati recuperati del tutto: specie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in alcune aree geografiche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pesano ancora molto i bassi livelli di istruzione e le scarse competenze linguistiche di gran parte delle popolazione.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Ma abbiamo «saltato» un passaggio: da analfabeti a forti utilizzatori dei social media, senza passare attraverso la lettura.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07100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Qualche confronto con altri Paesi e altre attività culturali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94126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77000" y="1510145"/>
            <a:ext cx="5143499" cy="3802688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Circa 14.000 biblioteche, con 200 milioni di documenti: </a:t>
            </a:r>
            <a:r>
              <a:rPr lang="it-IT" sz="1400" dirty="0"/>
              <a:t>il 48,8 </a:t>
            </a:r>
            <a:r>
              <a:rPr lang="it-IT" sz="1400" dirty="0" smtClean="0"/>
              <a:t>% </a:t>
            </a:r>
            <a:r>
              <a:rPr lang="it-IT" sz="1400" dirty="0"/>
              <a:t>delle </a:t>
            </a:r>
            <a:r>
              <a:rPr lang="it-IT" sz="1400" dirty="0" smtClean="0"/>
              <a:t>strutture si </a:t>
            </a:r>
            <a:r>
              <a:rPr lang="it-IT" sz="1400" dirty="0"/>
              <a:t>trova al nord, </a:t>
            </a:r>
            <a:r>
              <a:rPr lang="it-IT" sz="1400" dirty="0" smtClean="0"/>
              <a:t>il </a:t>
            </a:r>
            <a:r>
              <a:rPr lang="it-IT" sz="1400" dirty="0"/>
              <a:t>21,3 </a:t>
            </a:r>
            <a:r>
              <a:rPr lang="it-IT" sz="1400" dirty="0" smtClean="0"/>
              <a:t>al </a:t>
            </a:r>
            <a:r>
              <a:rPr lang="it-IT" sz="1400" dirty="0"/>
              <a:t>centro, </a:t>
            </a:r>
            <a:r>
              <a:rPr lang="it-IT" sz="1400" dirty="0" smtClean="0"/>
              <a:t>il 29,7 al sud.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Dal </a:t>
            </a:r>
            <a:r>
              <a:rPr lang="it-IT" sz="1400" dirty="0" err="1" smtClean="0"/>
              <a:t>MiBACT</a:t>
            </a:r>
            <a:r>
              <a:rPr lang="it-IT" sz="1400" dirty="0" smtClean="0"/>
              <a:t> dipendono 46 biblioteche pubbliche statali. Un’anomalia tutta italiana: 2 biblioteche nazionali centrali e altre 7 biblioteche «nazionali».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Alle </a:t>
            </a:r>
            <a:r>
              <a:rPr lang="it-IT" sz="1400" dirty="0"/>
              <a:t>U</a:t>
            </a:r>
            <a:r>
              <a:rPr lang="it-IT" sz="1400" dirty="0" smtClean="0"/>
              <a:t>niversità fanno capo circa 1.000 biblioteche, sulle quali si sta operando un costante lavoro di accorpamento e razionalizzazione (erano il triplo negli anni ’70, con un numero minore di Atenei).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 servizi di base sul territorio sono di pertinenza delle biblioteche comunali. Alle tradizionali biblioteche civiche si sono aggiunte nell’ultimo mezzo secolo molte strutture, diffuse capillarmente, anche in piccoli comuni: delle 7.000 biblioteche di ente locali che si stima esistano attualmente 353 sono nate nel periodo 1956-60, 1.180 nel periodo 1961-72 e ben 1.700 nel periodo 1973-80, all’indomani del trasferimento delle competenze alle Regioni. Lo sviluppo è avvenuto principalmente nel centro-nord e la forbice col sud si è allargata.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Dal 1986 la rete SBN (Servizio bibliotecario nazionale) garantisce i servizi cooperativi e la condivisione dei servizi; vi aderiscono 5.948 biblioteche, raggruppate in 97 poli locali (16 milioni di «notizie bibliografiche» e 82 milioni di esemplari, 380.000 utenti al giorno, 40 milioni di ricerche all’anno). </a:t>
            </a: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175164"/>
            <a:ext cx="4680960" cy="289689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Il comparto è </a:t>
            </a:r>
            <a:r>
              <a:rPr lang="it-IT" sz="1800" dirty="0"/>
              <a:t>fortemente caratterizzato dagli istituti storici (biblioteche statali, ecclesiastiche, di accademie e istituti culturali, etc.) e dal loro patrimonio di </a:t>
            </a:r>
            <a:r>
              <a:rPr lang="it-IT" sz="1800" dirty="0" smtClean="0"/>
              <a:t>pregio: un «monumento» della storia culturale policentrica dell’Italia.  </a:t>
            </a:r>
          </a:p>
          <a:p>
            <a:pPr algn="l">
              <a:defRPr/>
            </a:pPr>
            <a:r>
              <a:rPr lang="it-IT" sz="1800" dirty="0" smtClean="0"/>
              <a:t>Frammentazione delle competenze fra amministrazioni centrali e enti locali.</a:t>
            </a:r>
          </a:p>
          <a:p>
            <a:pPr algn="l">
              <a:defRPr/>
            </a:pPr>
            <a:r>
              <a:rPr lang="it-IT" sz="1800" dirty="0" smtClean="0"/>
              <a:t>Budget modesti e in calo. Età media del personale molto elevata (nelle strutture statali il 63% dei bibliotecari ha più di 60 anni).</a:t>
            </a:r>
          </a:p>
          <a:p>
            <a:pPr algn="l">
              <a:defRPr/>
            </a:pPr>
            <a:r>
              <a:rPr lang="it-IT" sz="1800" dirty="0" smtClean="0"/>
              <a:t>Tradizionalmente debole orientamento al servizio e presenza non incisiva nel tessuto della società italiana. Ne deriva un impatto culturale e sociale piuttosto modesto. </a:t>
            </a:r>
            <a:endParaRPr lang="it-IT" sz="1800" dirty="0"/>
          </a:p>
          <a:p>
            <a:pPr algn="l">
              <a:defRPr/>
            </a:pPr>
            <a:endParaRPr lang="it-IT" sz="1800" dirty="0"/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274239"/>
            <a:ext cx="5359832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Panorama bibliotecario italiano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656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8509" y="1259945"/>
            <a:ext cx="5191990" cy="4052888"/>
          </a:xfr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Mancano dati completi e omogenei a livello nazionale. Indicatori al ribasso, anche se il calo dell’utenza è spesso inferiore a quello di altri servizi culturali.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 frequentatori delle biblioteche statali sono stati circa un milione all’anno dall’inizio del Novecento fino agli anni ’50, hanno superato i due milioni dagli anni ‘70 fino alla fine del secolo, negli ultimi 15 anni sono scesi a 1,3 milioni; le opere consultate sono calate da oltre 4 milioni negli anni ’70 a 1,7 milioni nell’ultimo anno. Risorse dimezzate dall’inizio di questo secolo; inversione di tendenza solo nel 2016.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Il comparto più dinamico è quello delle biblioteche universitarie. Riorganizzazione dei servizi, attraverso la creazione di Sistemi bibliotecari di Ateneo: cresce l’utenza, sono stabili o in leggera flessione i servizi tradizionali, forte sviluppo dei servizi online e  dell’uso di pubblicazioni elettroniche, che assorbono ormai il 70% dei bilanci destinati all’incremento delle collezioni (la quota era del 10% all’inizio degli anni duemila).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Diminuiscono gli utenti delle biblioteche pubbliche di base, ma non si tratta di un fenomeno solo italiano. Nel Regno Unito, patria della </a:t>
            </a:r>
            <a:r>
              <a:rPr lang="it-IT" sz="1400" i="1" dirty="0" smtClean="0"/>
              <a:t>public </a:t>
            </a:r>
            <a:r>
              <a:rPr lang="it-IT" sz="1400" i="1" dirty="0" err="1" smtClean="0"/>
              <a:t>library</a:t>
            </a:r>
            <a:r>
              <a:rPr lang="it-IT" sz="1400" dirty="0" smtClean="0"/>
              <a:t>, in un decennio si sono persi oltre il 30% degli utenti e dei prestiti: ormai le biblioteche pubbliche più utilizzate d’Europa sono quelle tedesche e francesi.</a:t>
            </a: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FE145-5F5F-9146-8268-470DD024125C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Giovanni Solimine  |  Sapienza Università di Roma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2" y="1773382"/>
            <a:ext cx="5332123" cy="329868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Si stima che i frequentatori delle biblioteche italiane siano meno del 15% della popolazione (</a:t>
            </a: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la media europea è intorno al 35%).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Le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biblioteche di ricerca (statali, di istituti culturali, civiche di tradizione, universitarie) erano fino a quarant’anni fa un punto di riferimento certo per una élite di studiosi e per gli studenti, che in parte si sono trasferiti sulla rete.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baseline="0" dirty="0" smtClean="0">
                <a:solidFill>
                  <a:prstClr val="black"/>
                </a:solidFill>
                <a:latin typeface="Calibri Light"/>
              </a:rPr>
              <a:t>Nuovi pubblici a partire dagli anni ’70 (scolarizzazione di massa e desiderio di maggiore partecipazione culturale) hanno riempito le nuove biblioteche pubbliche.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Strutture usate spesso come luogo di condivisione e di studio, ma senza utilizzare i loro servizi e il loro potenziale documentario.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dirty="0" smtClean="0">
                <a:solidFill>
                  <a:prstClr val="black"/>
                </a:solidFill>
                <a:latin typeface="Calibri Light"/>
              </a:rPr>
              <a:t>Dibattito internazionale sulla n</a:t>
            </a:r>
            <a:r>
              <a:rPr lang="it-IT" sz="1800" baseline="0" dirty="0" smtClean="0">
                <a:solidFill>
                  <a:prstClr val="black"/>
                </a:solidFill>
                <a:latin typeface="Calibri Light"/>
              </a:rPr>
              <a:t>ecessità di riposizionare il servizio bibliotecario rispetto all’ambiente digitale e ai cambiamenti negli stili di vita.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569913" y="1149927"/>
            <a:ext cx="5071004" cy="1160419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 smtClean="0"/>
              <a:t>Uso delle biblioteche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166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2476</Words>
  <Application>Microsoft Office PowerPoint</Application>
  <PresentationFormat>Personalizzato</PresentationFormat>
  <Paragraphs>103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Personalizza struttura</vt:lpstr>
      <vt:lpstr>LIBRI, LETTURE E BIBLIOTECHE</vt:lpstr>
      <vt:lpstr>Produzione editoriale, pratiche  di lettura  e uso delle biblioteche</vt:lpstr>
      <vt:lpstr>La produzione editoriale in Italia negli ultimi novant’anni</vt:lpstr>
      <vt:lpstr>Produzione editoriale</vt:lpstr>
      <vt:lpstr>La lettura in Italia nell’ultimo mezzo secolo</vt:lpstr>
      <vt:lpstr>Lettori e non lettori</vt:lpstr>
      <vt:lpstr>Qualche confronto con altri Paesi e altre attività culturali</vt:lpstr>
      <vt:lpstr>Panorama bibliotecario italiano</vt:lpstr>
      <vt:lpstr>Uso delle biblioteche</vt:lpstr>
      <vt:lpstr>Intersezioni  con le trasformazioni culturali del Paese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Federica Navarra</cp:lastModifiedBy>
  <cp:revision>108</cp:revision>
  <cp:lastPrinted>2016-03-21T17:06:08Z</cp:lastPrinted>
  <dcterms:created xsi:type="dcterms:W3CDTF">2016-03-11T16:10:26Z</dcterms:created>
  <dcterms:modified xsi:type="dcterms:W3CDTF">2016-09-27T12:25:07Z</dcterms:modified>
</cp:coreProperties>
</file>