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3" r:id="rId4"/>
    <p:sldId id="261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0" autoAdjust="0"/>
  </p:normalViewPr>
  <p:slideViewPr>
    <p:cSldViewPr snapToGrid="0" snapToObjects="1">
      <p:cViewPr>
        <p:scale>
          <a:sx n="98" d="100"/>
          <a:sy n="98" d="100"/>
        </p:scale>
        <p:origin x="-348" y="-204"/>
      </p:cViewPr>
      <p:guideLst>
        <p:guide orient="horz" pos="4081"/>
        <p:guide pos="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27/09/2016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9972" y="1122363"/>
            <a:ext cx="10512056" cy="174842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9972" y="3306726"/>
            <a:ext cx="10512056" cy="1951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7FE145-5F5F-9146-8268-470DD024125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32288" y="5806038"/>
            <a:ext cx="1059712" cy="105196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49D1-937A-1F49-BD79-4A54BE61718F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3" y="395270"/>
            <a:ext cx="5050820" cy="3206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100"/>
              </a:lnSpc>
              <a:spcAft>
                <a:spcPts val="300"/>
              </a:spcAft>
            </a:pPr>
            <a:r>
              <a:rPr lang="it-IT" sz="10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 | MANTOVA</a:t>
            </a:r>
          </a:p>
          <a:p>
            <a:pPr>
              <a:lnSpc>
                <a:spcPts val="1100"/>
              </a:lnSpc>
            </a:pPr>
            <a:r>
              <a:rPr lang="it-IT" sz="1000" b="1" dirty="0" smtClean="0">
                <a:solidFill>
                  <a:schemeClr val="tx1"/>
                </a:solidFill>
                <a:latin typeface="Signika" charset="0"/>
                <a:ea typeface="Signika" charset="0"/>
                <a:cs typeface="Signika" charset="0"/>
              </a:rPr>
              <a:t>I SISTEMI PRODUTTIVI CULTURALI</a:t>
            </a:r>
            <a:endParaRPr lang="it-IT" sz="1000" dirty="0">
              <a:solidFill>
                <a:schemeClr val="tx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6462944" cy="3635406"/>
          </a:xfrm>
          <a:prstGeom prst="rect">
            <a:avLst/>
          </a:prstGeom>
          <a:solidFill>
            <a:srgbClr val="C72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A304A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254" y="5993223"/>
            <a:ext cx="40767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CONVEGNO SCIENTIFICO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LE TRASFORMAZIONI CULTURALI  IN ITALIA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11254" y="5130721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25403" b="3079"/>
          <a:stretch/>
        </p:blipFill>
        <p:spPr>
          <a:xfrm>
            <a:off x="5168567" y="0"/>
            <a:ext cx="7023433" cy="685800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2"/>
          <a:stretch/>
        </p:blipFill>
        <p:spPr>
          <a:xfrm>
            <a:off x="10478763" y="6065091"/>
            <a:ext cx="1235400" cy="7294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1254" y="5296533"/>
            <a:ext cx="33801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FONDAZIONE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UNIVERSITÀ DI MANTOVA</a:t>
            </a:r>
          </a:p>
          <a:p>
            <a:r>
              <a:rPr lang="it-IT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" charset="0"/>
                <a:ea typeface="Signika" charset="0"/>
                <a:cs typeface="Signika" charset="0"/>
              </a:rPr>
              <a:t>29 SETTEMBRE 2016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611254" y="5833444"/>
            <a:ext cx="852256" cy="0"/>
          </a:xfrm>
          <a:prstGeom prst="line">
            <a:avLst/>
          </a:prstGeom>
          <a:ln w="53975" cap="rnd">
            <a:solidFill>
              <a:srgbClr val="C72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11253" y="3241214"/>
            <a:ext cx="5484747" cy="223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1400" dirty="0" smtClean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Alessandro </a:t>
            </a:r>
            <a:r>
              <a:rPr lang="it-IT" sz="1400" dirty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Rinaldi </a:t>
            </a:r>
            <a:r>
              <a:rPr lang="it-IT" sz="1400" dirty="0" smtClean="0">
                <a:solidFill>
                  <a:schemeClr val="bg1"/>
                </a:solidFill>
                <a:latin typeface="Signika Light" charset="0"/>
                <a:ea typeface="Signika Light" charset="0"/>
                <a:cs typeface="Signika Light" charset="0"/>
              </a:rPr>
              <a:t>| </a:t>
            </a:r>
            <a:r>
              <a:rPr lang="it-IT" sz="1400" dirty="0" smtClean="0">
                <a:solidFill>
                  <a:schemeClr val="bg1"/>
                </a:solidFill>
                <a:latin typeface="Signika regular"/>
                <a:ea typeface="Signika Light" charset="0"/>
                <a:cs typeface="Signika regular"/>
              </a:rPr>
              <a:t>Si.Camera-Unioncamere</a:t>
            </a:r>
            <a:endParaRPr lang="it-IT" sz="1400" dirty="0" smtClean="0">
              <a:solidFill>
                <a:schemeClr val="bg1"/>
              </a:solidFill>
              <a:latin typeface="Signika Light" charset="0"/>
              <a:ea typeface="Signika Light" charset="0"/>
              <a:cs typeface="Signika Light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254" y="384211"/>
            <a:ext cx="5050820" cy="641201"/>
          </a:xfr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 SISTEMI PRODUTTIVI CULTURALI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4" y="1377191"/>
            <a:ext cx="2046826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 smtClean="0"/>
              <a:t>Il ruolo dei settori del SPCC nelle province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40" y="1274239"/>
            <a:ext cx="9407559" cy="38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4" y="1274239"/>
            <a:ext cx="3583798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Le dinamiche regionali nell’ultimo quinquennio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03" y="1274239"/>
            <a:ext cx="8076568" cy="491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6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2795857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La struttura imprenditoriale del Sistema Produttivo Culturale e Creativo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/>
        </p:blipFill>
        <p:spPr bwMode="auto">
          <a:xfrm>
            <a:off x="3287947" y="1094918"/>
            <a:ext cx="8540887" cy="46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8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3535159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Il lavoro nel Sistema Produttivo Culturale e Creativo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28" y="1274239"/>
            <a:ext cx="7419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626086" y="3153746"/>
            <a:ext cx="3109335" cy="152823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latin typeface="+mj-lt"/>
              </a:rPr>
              <a:t>Le professioni Culturale e Creative </a:t>
            </a:r>
            <a:r>
              <a:rPr lang="it-IT" sz="1800" b="1" dirty="0">
                <a:latin typeface="+mj-lt"/>
              </a:rPr>
              <a:t>premiano l’impiego dei </a:t>
            </a:r>
            <a:r>
              <a:rPr lang="it-IT" sz="1800" b="1" dirty="0" smtClean="0">
                <a:latin typeface="+mj-lt"/>
              </a:rPr>
              <a:t>giovani</a:t>
            </a:r>
            <a:r>
              <a:rPr lang="it-IT" sz="1800" dirty="0" smtClean="0">
                <a:latin typeface="+mj-lt"/>
              </a:rPr>
              <a:t>: </a:t>
            </a:r>
            <a:r>
              <a:rPr lang="it-IT" sz="1800" dirty="0">
                <a:latin typeface="+mj-lt"/>
              </a:rPr>
              <a:t>gli occupati tra 24-34 e 35-44 anni sono relativamente più presenti rispetto al resto dell’economia.</a:t>
            </a:r>
            <a:endParaRPr lang="it-IT" sz="1800" dirty="0" smtClean="0">
              <a:latin typeface="+mj-lt"/>
            </a:endParaRPr>
          </a:p>
          <a:p>
            <a:pPr algn="l"/>
            <a:endParaRPr lang="it-IT" sz="1800" dirty="0">
              <a:latin typeface="+mj-lt"/>
            </a:endParaRPr>
          </a:p>
          <a:p>
            <a:pPr algn="l"/>
            <a:endParaRPr lang="it-I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3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4" y="1274239"/>
            <a:ext cx="3632436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Gli effetti moltiplicativi del Sistema Produttivo Culturale e </a:t>
            </a:r>
            <a:r>
              <a:rPr lang="it-IT" sz="3200" dirty="0" smtClean="0"/>
              <a:t>Creativo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616358" y="3396946"/>
            <a:ext cx="3410893" cy="25855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latin typeface="+mj-lt"/>
              </a:rPr>
              <a:t>Per ogni euro di valore aggiunto prodotto dal SPCC, se ne attivano altri 1,8 nel resto dell’economia,</a:t>
            </a:r>
          </a:p>
          <a:p>
            <a:pPr algn="l"/>
            <a:r>
              <a:rPr lang="it-IT" sz="1800" dirty="0" smtClean="0">
                <a:latin typeface="+mj-lt"/>
              </a:rPr>
              <a:t>E’ così che dagli 89,7 miliardi di euro di valore aggiunto del settore si arriva a un totale di filiera pari a 249,8 miliardi, equivalenti al 17% del valore aggiunto complessivo del Paese.</a:t>
            </a:r>
            <a:endParaRPr lang="it-IT" sz="1800" dirty="0">
              <a:latin typeface="+mj-l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941651" y="1293755"/>
            <a:ext cx="5778230" cy="5062596"/>
            <a:chOff x="4941651" y="1293755"/>
            <a:chExt cx="5778230" cy="506259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23" y="1293755"/>
              <a:ext cx="5698258" cy="506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4941651" y="1400783"/>
              <a:ext cx="1206230" cy="276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439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4" y="1274239"/>
            <a:ext cx="2251106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 smtClean="0"/>
              <a:t>Cultura e spesa turistica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787"/>
          <a:stretch/>
        </p:blipFill>
        <p:spPr bwMode="auto">
          <a:xfrm>
            <a:off x="2607011" y="1196415"/>
            <a:ext cx="9032943" cy="515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4" y="1354199"/>
            <a:ext cx="2299746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 smtClean="0"/>
              <a:t>In conclusione:</a:t>
            </a:r>
            <a:br>
              <a:rPr lang="it-IT" sz="3200" dirty="0" smtClean="0"/>
            </a:br>
            <a:r>
              <a:rPr lang="it-IT" sz="3200" dirty="0" smtClean="0"/>
              <a:t>alcuni spunti di rilievo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86" y="1354199"/>
            <a:ext cx="8880229" cy="43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26596" y="1776019"/>
            <a:ext cx="1946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C72A31"/>
                </a:solidFill>
                <a:latin typeface="Brush Script MT" panose="03060802040406070304" pitchFamily="66" charset="0"/>
              </a:rPr>
              <a:t>Grazie</a:t>
            </a:r>
            <a:endParaRPr lang="it-IT" sz="6600" dirty="0">
              <a:solidFill>
                <a:srgbClr val="C72A31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19779" y="3170804"/>
            <a:ext cx="3002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a.rinaldi@sicamera.camcom.it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71352" y="41063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  <a:latin typeface="Agency FB" pitchFamily="34" charset="0"/>
                <a:cs typeface="CordiaUPC" pitchFamily="34" charset="-34"/>
              </a:rPr>
              <a:t>Rapporto disponibile su:</a:t>
            </a:r>
            <a:endParaRPr lang="it-IT" sz="2800" dirty="0">
              <a:solidFill>
                <a:srgbClr val="C00000"/>
              </a:solidFill>
              <a:latin typeface="Agency FB" pitchFamily="34" charset="0"/>
              <a:cs typeface="CordiaUPC" pitchFamily="34" charset="-34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88904" y="453842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cs typeface="CordiaUPC" pitchFamily="34" charset="-34"/>
              </a:rPr>
              <a:t>www.unioncamere.gov.it</a:t>
            </a:r>
          </a:p>
          <a:p>
            <a:r>
              <a:rPr lang="it-IT" sz="3200" b="1" dirty="0">
                <a:solidFill>
                  <a:srgbClr val="C00000"/>
                </a:solidFill>
                <a:cs typeface="CordiaUPC" pitchFamily="34" charset="-34"/>
              </a:rPr>
              <a:t>www.symbola.net</a:t>
            </a:r>
          </a:p>
          <a:p>
            <a:endParaRPr lang="it-IT" sz="3200" b="1" dirty="0">
              <a:solidFill>
                <a:srgbClr val="C00000"/>
              </a:solidFill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7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46622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569912" y="1628867"/>
            <a:ext cx="4335917" cy="2557129"/>
          </a:xfrm>
        </p:spPr>
        <p:txBody>
          <a:bodyPr lIns="0" tIns="0" rIns="0" bIns="0" anchor="t" anchorCtr="0"/>
          <a:lstStyle/>
          <a:p>
            <a:pPr algn="l"/>
            <a:r>
              <a:rPr lang="it-IT" b="1" dirty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Il Rapporto </a:t>
            </a:r>
            <a:r>
              <a:rPr lang="it-IT" b="1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/>
            </a:r>
            <a:br>
              <a:rPr lang="it-IT" b="1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</a:br>
            <a:r>
              <a:rPr lang="it-IT" b="1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«Io </a:t>
            </a:r>
            <a:r>
              <a:rPr lang="it-IT" b="1" dirty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sono </a:t>
            </a:r>
            <a:r>
              <a:rPr lang="it-IT" b="1" dirty="0" smtClean="0">
                <a:solidFill>
                  <a:srgbClr val="C72A31"/>
                </a:solidFill>
                <a:ea typeface="Signika Semibold" charset="0"/>
                <a:cs typeface="Signika Semibold" charset="0"/>
              </a:rPr>
              <a:t>cultura»</a:t>
            </a:r>
            <a:endParaRPr lang="it-IT" b="1" dirty="0">
              <a:solidFill>
                <a:srgbClr val="C72A31"/>
              </a:solidFill>
              <a:ea typeface="Signika Semibold" charset="0"/>
              <a:cs typeface="Signika Semibold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6" y="3678145"/>
            <a:ext cx="800893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97" y="6001686"/>
            <a:ext cx="3428546" cy="7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803233" y="1749895"/>
            <a:ext cx="6890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Signika Light" charset="0"/>
                <a:ea typeface="Signika Light" charset="0"/>
                <a:cs typeface="Signika Light" charset="0"/>
              </a:rPr>
              <a:t>Dal 2011 Unioncamere e Fondazione Symbola realizzano un rapporto di monitoraggio del sistema produttivo culturale e creativo condiviso e discusso con i principali attori dell’economia </a:t>
            </a:r>
            <a:r>
              <a:rPr lang="it-IT" sz="2400" dirty="0" smtClean="0">
                <a:latin typeface="Signika Light" charset="0"/>
                <a:ea typeface="Signika Light" charset="0"/>
                <a:cs typeface="Signika Light" charset="0"/>
              </a:rPr>
              <a:t>italiana.</a:t>
            </a:r>
            <a:endParaRPr lang="it-IT" sz="2400" dirty="0">
              <a:latin typeface="Signika Light" charset="0"/>
              <a:ea typeface="Signika Light" charset="0"/>
              <a:cs typeface="Signik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569913" y="1397429"/>
            <a:ext cx="4568144" cy="1058679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Il Sistema Produttivo Culturale e Creativo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94" y="1488236"/>
            <a:ext cx="5284754" cy="48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2261548"/>
            <a:ext cx="4122891" cy="42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5071004" cy="1036107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Il confronto con gli approcci internazionali</a:t>
            </a:r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2"/>
          <a:stretch/>
        </p:blipFill>
        <p:spPr bwMode="auto">
          <a:xfrm>
            <a:off x="3870993" y="1253947"/>
            <a:ext cx="2317156" cy="50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1" y="1433697"/>
            <a:ext cx="5568011" cy="46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569913" y="1397429"/>
            <a:ext cx="2715547" cy="1069324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 numeri del Sistema Produttivo Culturale e Creativo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61" y="1397429"/>
            <a:ext cx="8639618" cy="491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400703"/>
            <a:ext cx="3656755" cy="2996204"/>
          </a:xfrm>
        </p:spPr>
        <p:txBody>
          <a:bodyPr lIns="0" tIns="0" rIns="0" bIns="0" anchor="t" anchorCtr="0"/>
          <a:lstStyle/>
          <a:p>
            <a:pPr algn="l"/>
            <a:r>
              <a:rPr lang="it-IT" sz="3200" smtClean="0"/>
              <a:t>Le cinque dimensioni del Sistema Produttivo Culturale e Creativo: valore aggiunto e occupazione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Alessandro Rinaldi   |  Si.Camera-Unioncamere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"/>
          <a:stretch/>
        </p:blipFill>
        <p:spPr bwMode="auto">
          <a:xfrm>
            <a:off x="4226668" y="1461508"/>
            <a:ext cx="7816175" cy="448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4150943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Le dinamiche </a:t>
            </a:r>
            <a:r>
              <a:rPr lang="it-IT" sz="3200" dirty="0" smtClean="0"/>
              <a:t>del Sistema </a:t>
            </a:r>
            <a:r>
              <a:rPr lang="it-IT" sz="3200" dirty="0"/>
              <a:t>Produttivo Culturale e </a:t>
            </a:r>
            <a:r>
              <a:rPr lang="it-IT" sz="3200" dirty="0" smtClean="0"/>
              <a:t>Creativo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626085" y="3153746"/>
            <a:ext cx="4065587" cy="152823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latin typeface="+mj-lt"/>
              </a:rPr>
              <a:t>Molto positive le dinamiche delle attività </a:t>
            </a:r>
            <a:r>
              <a:rPr lang="it-IT" sz="1800" b="1" dirty="0">
                <a:latin typeface="+mj-lt"/>
              </a:rPr>
              <a:t>creative driven</a:t>
            </a:r>
            <a:r>
              <a:rPr lang="it-IT" sz="1800" dirty="0">
                <a:latin typeface="+mj-lt"/>
              </a:rPr>
              <a:t>, nel core cultura spiccano le variazioni positive del </a:t>
            </a:r>
            <a:r>
              <a:rPr lang="it-IT" sz="1800" b="1" dirty="0">
                <a:latin typeface="+mj-lt"/>
              </a:rPr>
              <a:t>design</a:t>
            </a:r>
            <a:r>
              <a:rPr lang="it-IT" sz="1800" dirty="0">
                <a:latin typeface="+mj-lt"/>
              </a:rPr>
              <a:t> (imprese di design di moda, design industriale, disegnatori grafici, disegnatori tecnici, ecc.).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/>
          <a:stretch/>
        </p:blipFill>
        <p:spPr bwMode="auto">
          <a:xfrm>
            <a:off x="5428033" y="1273194"/>
            <a:ext cx="6536988" cy="490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40"/>
            <a:ext cx="2513755" cy="690748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 dati positivi del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60" y="1196415"/>
            <a:ext cx="8614151" cy="52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9913" y="1274239"/>
            <a:ext cx="3097415" cy="1734775"/>
          </a:xfrm>
        </p:spPr>
        <p:txBody>
          <a:bodyPr lIns="0" tIns="0" rIns="0" bIns="0" anchor="t" anchorCtr="0"/>
          <a:lstStyle/>
          <a:p>
            <a:pPr algn="l"/>
            <a:r>
              <a:rPr lang="it-IT" sz="3200" dirty="0"/>
              <a:t>Il ruolo del Sistema Produttivo Culturale e Creativo nei territori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4294967295"/>
          </p:nvPr>
        </p:nvSpPr>
        <p:spPr>
          <a:xfrm>
            <a:off x="601664" y="6356350"/>
            <a:ext cx="75517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Alessandro </a:t>
            </a:r>
            <a:r>
              <a:rPr lang="it-IT" dirty="0"/>
              <a:t>Rinaldi </a:t>
            </a:r>
            <a:r>
              <a:rPr lang="it-IT" dirty="0" smtClean="0"/>
              <a:t>  </a:t>
            </a:r>
            <a:r>
              <a:rPr lang="it-IT" dirty="0"/>
              <a:t>|  Si.Camera-Unioncamere</a:t>
            </a:r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49" y="1238497"/>
            <a:ext cx="8162127" cy="49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5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361</Words>
  <Application>Microsoft Office PowerPoint</Application>
  <PresentationFormat>Personalizzato</PresentationFormat>
  <Paragraphs>64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Personalizza struttura</vt:lpstr>
      <vt:lpstr>I SISTEMI PRODUTTIVI CULTURALI </vt:lpstr>
      <vt:lpstr>Il Rapporto  «Io sono cultura»</vt:lpstr>
      <vt:lpstr>Il Sistema Produttivo Culturale e Creativo</vt:lpstr>
      <vt:lpstr>Il confronto con gli approcci internazionali</vt:lpstr>
      <vt:lpstr>I numeri del Sistema Produttivo Culturale e Creativo </vt:lpstr>
      <vt:lpstr>Le cinque dimensioni del Sistema Produttivo Culturale e Creativo: valore aggiunto e occupazione</vt:lpstr>
      <vt:lpstr>Le dinamiche del Sistema Produttivo Culturale e Creativo</vt:lpstr>
      <vt:lpstr>I dati positivi del design</vt:lpstr>
      <vt:lpstr>Il ruolo del Sistema Produttivo Culturale e Creativo nei territori</vt:lpstr>
      <vt:lpstr>Il ruolo dei settori del SPCC nelle province</vt:lpstr>
      <vt:lpstr>Le dinamiche regionali nell’ultimo quinquennio</vt:lpstr>
      <vt:lpstr>La struttura imprenditoriale del Sistema Produttivo Culturale e Creativo </vt:lpstr>
      <vt:lpstr>Il lavoro nel Sistema Produttivo Culturale e Creativo </vt:lpstr>
      <vt:lpstr>Gli effetti moltiplicativi del Sistema Produttivo Culturale e Creativo</vt:lpstr>
      <vt:lpstr>Cultura e spesa turistica</vt:lpstr>
      <vt:lpstr>In conclusione: alcuni spunti di rilievo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Federica Navarra</cp:lastModifiedBy>
  <cp:revision>63</cp:revision>
  <cp:lastPrinted>2016-03-21T17:06:08Z</cp:lastPrinted>
  <dcterms:created xsi:type="dcterms:W3CDTF">2016-03-11T16:10:26Z</dcterms:created>
  <dcterms:modified xsi:type="dcterms:W3CDTF">2016-09-27T12:27:05Z</dcterms:modified>
</cp:coreProperties>
</file>