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tiff" ContentType="image/tiff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62" r:id="rId3"/>
    <p:sldId id="265" r:id="rId4"/>
    <p:sldId id="266" r:id="rId5"/>
    <p:sldId id="267" r:id="rId6"/>
    <p:sldId id="271" r:id="rId7"/>
    <p:sldId id="269" r:id="rId8"/>
    <p:sldId id="268" r:id="rId9"/>
    <p:sldId id="257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484384"/>
    <a:srgbClr val="1C385A"/>
    <a:srgbClr val="BE1520"/>
    <a:srgbClr val="CF1E24"/>
    <a:srgbClr val="C72A31"/>
    <a:srgbClr val="DA304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3768" autoAdjust="0"/>
  </p:normalViewPr>
  <p:slideViewPr>
    <p:cSldViewPr snapToGrid="0" snapToObjects="1">
      <p:cViewPr>
        <p:scale>
          <a:sx n="100" d="100"/>
          <a:sy n="100" d="100"/>
        </p:scale>
        <p:origin x="-144" y="-78"/>
      </p:cViewPr>
      <p:guideLst>
        <p:guide orient="horz" pos="907"/>
        <p:guide pos="19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Romano\AppData\Local\Temp\notes1B8056\Dati_LP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Romano\AppData\Local\Temp\notes1B8056\Dati_LP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Romano\AppData\Local\Temp\notes1B8056\Dati_LP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Romano\AppData\Local\Temp\notes1B8056\Dati_L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/>
          <a:lstStyle/>
          <a:p>
            <a: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Fino a 9 addetti</a:t>
            </a:r>
          </a:p>
        </c:rich>
      </c:tx>
      <c:layout>
        <c:manualLayout>
          <c:xMode val="edge"/>
          <c:yMode val="edge"/>
          <c:x val="0.34006403481585146"/>
          <c:y val="3.7215756772952358E-2"/>
        </c:manualLayout>
      </c:layout>
    </c:title>
    <c:plotArea>
      <c:layout>
        <c:manualLayout>
          <c:layoutTarget val="inner"/>
          <c:xMode val="edge"/>
          <c:yMode val="edge"/>
          <c:x val="9.8288762889441481E-2"/>
          <c:y val="0.16644078683473734"/>
          <c:w val="0.86668269022392264"/>
          <c:h val="0.60827684116494452"/>
        </c:manualLayout>
      </c:layout>
      <c:stockChart>
        <c:ser>
          <c:idx val="1"/>
          <c:order val="0"/>
          <c:tx>
            <c:strRef>
              <c:f>'Figura 2.10a'!$E$4</c:f>
              <c:strCache>
                <c:ptCount val="1"/>
                <c:pt idx="0">
                  <c:v>3° Quartile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7"/>
            <c:spPr>
              <a:solidFill>
                <a:srgbClr val="00324B"/>
              </a:solidFill>
              <a:ln>
                <a:noFill/>
              </a:ln>
            </c:spPr>
          </c:marker>
          <c:cat>
            <c:numRef>
              <c:f>'Figura 2.10a'!$B$6:$B$28</c:f>
              <c:numCache>
                <c:formatCode>General</c:formatCode>
                <c:ptCount val="23"/>
                <c:pt idx="0">
                  <c:v>10</c:v>
                </c:pt>
                <c:pt idx="1">
                  <c:v>11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  <c:pt idx="5">
                  <c:v>16</c:v>
                </c:pt>
                <c:pt idx="6">
                  <c:v>17</c:v>
                </c:pt>
                <c:pt idx="7">
                  <c:v>18</c:v>
                </c:pt>
                <c:pt idx="8">
                  <c:v>19</c:v>
                </c:pt>
                <c:pt idx="9">
                  <c:v>20</c:v>
                </c:pt>
                <c:pt idx="10">
                  <c:v>21</c:v>
                </c:pt>
                <c:pt idx="11">
                  <c:v>22</c:v>
                </c:pt>
                <c:pt idx="12">
                  <c:v>23</c:v>
                </c:pt>
                <c:pt idx="13">
                  <c:v>24</c:v>
                </c:pt>
                <c:pt idx="14">
                  <c:v>25</c:v>
                </c:pt>
                <c:pt idx="15">
                  <c:v>26</c:v>
                </c:pt>
                <c:pt idx="16">
                  <c:v>27</c:v>
                </c:pt>
                <c:pt idx="17">
                  <c:v>28</c:v>
                </c:pt>
                <c:pt idx="18">
                  <c:v>29</c:v>
                </c:pt>
                <c:pt idx="19">
                  <c:v>30</c:v>
                </c:pt>
                <c:pt idx="20">
                  <c:v>31</c:v>
                </c:pt>
                <c:pt idx="21">
                  <c:v>32</c:v>
                </c:pt>
                <c:pt idx="22">
                  <c:v>33</c:v>
                </c:pt>
              </c:numCache>
            </c:numRef>
          </c:cat>
          <c:val>
            <c:numRef>
              <c:f>'Figura 2.10a'!$E$6:$E$28</c:f>
              <c:numCache>
                <c:formatCode>General</c:formatCode>
                <c:ptCount val="23"/>
                <c:pt idx="0">
                  <c:v>20</c:v>
                </c:pt>
                <c:pt idx="1">
                  <c:v>25</c:v>
                </c:pt>
                <c:pt idx="2">
                  <c:v>20</c:v>
                </c:pt>
                <c:pt idx="3">
                  <c:v>36.4</c:v>
                </c:pt>
                <c:pt idx="4">
                  <c:v>33.300000000000004</c:v>
                </c:pt>
                <c:pt idx="5">
                  <c:v>5</c:v>
                </c:pt>
                <c:pt idx="6">
                  <c:v>16.7</c:v>
                </c:pt>
                <c:pt idx="7">
                  <c:v>4.2</c:v>
                </c:pt>
                <c:pt idx="8">
                  <c:v>15.4</c:v>
                </c:pt>
                <c:pt idx="9">
                  <c:v>25</c:v>
                </c:pt>
                <c:pt idx="10">
                  <c:v>48.3</c:v>
                </c:pt>
                <c:pt idx="11">
                  <c:v>22.2</c:v>
                </c:pt>
                <c:pt idx="12">
                  <c:v>0</c:v>
                </c:pt>
                <c:pt idx="13">
                  <c:v>14.3</c:v>
                </c:pt>
                <c:pt idx="14">
                  <c:v>20</c:v>
                </c:pt>
                <c:pt idx="15">
                  <c:v>30.8</c:v>
                </c:pt>
                <c:pt idx="16">
                  <c:v>20</c:v>
                </c:pt>
                <c:pt idx="17">
                  <c:v>25</c:v>
                </c:pt>
                <c:pt idx="18">
                  <c:v>25</c:v>
                </c:pt>
                <c:pt idx="19">
                  <c:v>33.300000000000004</c:v>
                </c:pt>
                <c:pt idx="20">
                  <c:v>12.5</c:v>
                </c:pt>
                <c:pt idx="21">
                  <c:v>4.3</c:v>
                </c:pt>
                <c:pt idx="22">
                  <c:v>25</c:v>
                </c:pt>
              </c:numCache>
            </c:numRef>
          </c:val>
        </c:ser>
        <c:ser>
          <c:idx val="2"/>
          <c:order val="1"/>
          <c:tx>
            <c:strRef>
              <c:f>'Figura 2.10a'!$F$4</c:f>
              <c:strCache>
                <c:ptCount val="1"/>
                <c:pt idx="0">
                  <c:v>1° Quartile</c:v>
                </c:pt>
              </c:strCache>
            </c:strRef>
          </c:tx>
          <c:spPr>
            <a:ln w="28575">
              <a:noFill/>
            </a:ln>
          </c:spPr>
          <c:marker>
            <c:symbol val="dash"/>
            <c:size val="7"/>
            <c:spPr>
              <a:solidFill>
                <a:srgbClr val="00324B"/>
              </a:solidFill>
              <a:ln>
                <a:noFill/>
              </a:ln>
            </c:spPr>
          </c:marker>
          <c:cat>
            <c:numRef>
              <c:f>'Figura 2.10a'!$B$6:$B$28</c:f>
              <c:numCache>
                <c:formatCode>General</c:formatCode>
                <c:ptCount val="23"/>
                <c:pt idx="0">
                  <c:v>10</c:v>
                </c:pt>
                <c:pt idx="1">
                  <c:v>11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  <c:pt idx="5">
                  <c:v>16</c:v>
                </c:pt>
                <c:pt idx="6">
                  <c:v>17</c:v>
                </c:pt>
                <c:pt idx="7">
                  <c:v>18</c:v>
                </c:pt>
                <c:pt idx="8">
                  <c:v>19</c:v>
                </c:pt>
                <c:pt idx="9">
                  <c:v>20</c:v>
                </c:pt>
                <c:pt idx="10">
                  <c:v>21</c:v>
                </c:pt>
                <c:pt idx="11">
                  <c:v>22</c:v>
                </c:pt>
                <c:pt idx="12">
                  <c:v>23</c:v>
                </c:pt>
                <c:pt idx="13">
                  <c:v>24</c:v>
                </c:pt>
                <c:pt idx="14">
                  <c:v>25</c:v>
                </c:pt>
                <c:pt idx="15">
                  <c:v>26</c:v>
                </c:pt>
                <c:pt idx="16">
                  <c:v>27</c:v>
                </c:pt>
                <c:pt idx="17">
                  <c:v>28</c:v>
                </c:pt>
                <c:pt idx="18">
                  <c:v>29</c:v>
                </c:pt>
                <c:pt idx="19">
                  <c:v>30</c:v>
                </c:pt>
                <c:pt idx="20">
                  <c:v>31</c:v>
                </c:pt>
                <c:pt idx="21">
                  <c:v>32</c:v>
                </c:pt>
                <c:pt idx="22">
                  <c:v>33</c:v>
                </c:pt>
              </c:numCache>
            </c:numRef>
          </c:cat>
          <c:val>
            <c:numRef>
              <c:f>'Figura 2.10a'!$F$6:$F$28</c:f>
              <c:numCache>
                <c:formatCode>General</c:formatCode>
                <c:ptCount val="23"/>
                <c:pt idx="0">
                  <c:v>-10</c:v>
                </c:pt>
                <c:pt idx="1">
                  <c:v>0</c:v>
                </c:pt>
                <c:pt idx="2">
                  <c:v>-1.3</c:v>
                </c:pt>
                <c:pt idx="3">
                  <c:v>-10</c:v>
                </c:pt>
                <c:pt idx="4">
                  <c:v>-13.6</c:v>
                </c:pt>
                <c:pt idx="5">
                  <c:v>-11.8</c:v>
                </c:pt>
                <c:pt idx="6">
                  <c:v>-7.1</c:v>
                </c:pt>
                <c:pt idx="7">
                  <c:v>-5.6</c:v>
                </c:pt>
                <c:pt idx="8">
                  <c:v>-15.6</c:v>
                </c:pt>
                <c:pt idx="9">
                  <c:v>0</c:v>
                </c:pt>
                <c:pt idx="10">
                  <c:v>-2.1</c:v>
                </c:pt>
                <c:pt idx="11">
                  <c:v>-4</c:v>
                </c:pt>
                <c:pt idx="12">
                  <c:v>-16.7</c:v>
                </c:pt>
                <c:pt idx="13">
                  <c:v>-8.3000000000000007</c:v>
                </c:pt>
                <c:pt idx="14">
                  <c:v>-5.6</c:v>
                </c:pt>
                <c:pt idx="15">
                  <c:v>0</c:v>
                </c:pt>
                <c:pt idx="16">
                  <c:v>-9.1</c:v>
                </c:pt>
                <c:pt idx="17">
                  <c:v>0</c:v>
                </c:pt>
                <c:pt idx="18">
                  <c:v>-7.7</c:v>
                </c:pt>
                <c:pt idx="19">
                  <c:v>-10</c:v>
                </c:pt>
                <c:pt idx="20">
                  <c:v>-8.3000000000000007</c:v>
                </c:pt>
                <c:pt idx="21">
                  <c:v>0</c:v>
                </c:pt>
                <c:pt idx="22">
                  <c:v>0</c:v>
                </c:pt>
              </c:numCache>
            </c:numRef>
          </c:val>
        </c:ser>
        <c:ser>
          <c:idx val="3"/>
          <c:order val="2"/>
          <c:tx>
            <c:strRef>
              <c:f>'Figura 2.10a'!$G$4</c:f>
              <c:strCache>
                <c:ptCount val="1"/>
                <c:pt idx="0">
                  <c:v>Mediana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00324B"/>
              </a:solidFill>
              <a:ln>
                <a:noFill/>
              </a:ln>
            </c:spPr>
          </c:marker>
          <c:dPt>
            <c:idx val="1"/>
            <c:marker>
              <c:symbol val="circle"/>
              <c:size val="6"/>
            </c:marker>
          </c:dPt>
          <c:cat>
            <c:numRef>
              <c:f>'Figura 2.10a'!$B$6:$B$28</c:f>
              <c:numCache>
                <c:formatCode>General</c:formatCode>
                <c:ptCount val="23"/>
                <c:pt idx="0">
                  <c:v>10</c:v>
                </c:pt>
                <c:pt idx="1">
                  <c:v>11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  <c:pt idx="5">
                  <c:v>16</c:v>
                </c:pt>
                <c:pt idx="6">
                  <c:v>17</c:v>
                </c:pt>
                <c:pt idx="7">
                  <c:v>18</c:v>
                </c:pt>
                <c:pt idx="8">
                  <c:v>19</c:v>
                </c:pt>
                <c:pt idx="9">
                  <c:v>20</c:v>
                </c:pt>
                <c:pt idx="10">
                  <c:v>21</c:v>
                </c:pt>
                <c:pt idx="11">
                  <c:v>22</c:v>
                </c:pt>
                <c:pt idx="12">
                  <c:v>23</c:v>
                </c:pt>
                <c:pt idx="13">
                  <c:v>24</c:v>
                </c:pt>
                <c:pt idx="14">
                  <c:v>25</c:v>
                </c:pt>
                <c:pt idx="15">
                  <c:v>26</c:v>
                </c:pt>
                <c:pt idx="16">
                  <c:v>27</c:v>
                </c:pt>
                <c:pt idx="17">
                  <c:v>28</c:v>
                </c:pt>
                <c:pt idx="18">
                  <c:v>29</c:v>
                </c:pt>
                <c:pt idx="19">
                  <c:v>30</c:v>
                </c:pt>
                <c:pt idx="20">
                  <c:v>31</c:v>
                </c:pt>
                <c:pt idx="21">
                  <c:v>32</c:v>
                </c:pt>
                <c:pt idx="22">
                  <c:v>33</c:v>
                </c:pt>
              </c:numCache>
            </c:numRef>
          </c:cat>
          <c:val>
            <c:numRef>
              <c:f>'Figura 2.10a'!$G$6:$G$28</c:f>
              <c:numCache>
                <c:formatCode>General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</c:numCache>
            </c:numRef>
          </c:val>
        </c:ser>
        <c:hiLowLines>
          <c:spPr>
            <a:ln>
              <a:solidFill>
                <a:srgbClr val="00324B"/>
              </a:solidFill>
            </a:ln>
          </c:spPr>
        </c:hiLowLines>
        <c:axId val="73205248"/>
        <c:axId val="73206784"/>
      </c:stockChart>
      <c:catAx>
        <c:axId val="73205248"/>
        <c:scaling>
          <c:orientation val="minMax"/>
        </c:scaling>
        <c:axPos val="b"/>
        <c:numFmt formatCode="General" sourceLinked="1"/>
        <c:tickLblPos val="low"/>
        <c:txPr>
          <a:bodyPr/>
          <a:lstStyle/>
          <a:p>
            <a:pPr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it-IT"/>
          </a:p>
        </c:txPr>
        <c:crossAx val="73206784"/>
        <c:crosses val="autoZero"/>
        <c:auto val="1"/>
        <c:lblAlgn val="ctr"/>
        <c:lblOffset val="100"/>
        <c:tickLblSkip val="2"/>
        <c:tickMarkSkip val="1"/>
      </c:catAx>
      <c:valAx>
        <c:axId val="73206784"/>
        <c:scaling>
          <c:orientation val="minMax"/>
          <c:max val="50"/>
          <c:min val="-30"/>
        </c:scaling>
        <c:axPos val="l"/>
        <c:numFmt formatCode="#,##0" sourceLinked="0"/>
        <c:tickLblPos val="nextTo"/>
        <c:txPr>
          <a:bodyPr/>
          <a:lstStyle/>
          <a:p>
            <a:pPr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it-IT"/>
          </a:p>
        </c:txPr>
        <c:crossAx val="73205248"/>
        <c:crosses val="autoZero"/>
        <c:crossBetween val="between"/>
      </c:val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.1568652405700712"/>
          <c:y val="0.91336080305089262"/>
          <c:w val="0.68626951885985843"/>
          <c:h val="6.7105859155406164E-2"/>
        </c:manualLayout>
      </c:layout>
      <c:spPr>
        <a:noFill/>
        <a:ln>
          <a:noFill/>
        </a:ln>
      </c:spPr>
      <c:txPr>
        <a:bodyPr/>
        <a:lstStyle/>
        <a:p>
          <a:pPr>
            <a:defRPr sz="700">
              <a:latin typeface="Arial" panose="020B0604020202020204" pitchFamily="34" charset="0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</c:chart>
  <c:spPr>
    <a:noFill/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/>
          <a:lstStyle/>
          <a:p>
            <a: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10-49 addetti</a:t>
            </a:r>
          </a:p>
        </c:rich>
      </c:tx>
      <c:layout>
        <c:manualLayout>
          <c:xMode val="edge"/>
          <c:yMode val="edge"/>
          <c:x val="0.39899041639056165"/>
          <c:y val="3.2043397357050508E-2"/>
        </c:manualLayout>
      </c:layout>
    </c:title>
    <c:plotArea>
      <c:layout>
        <c:manualLayout>
          <c:layoutTarget val="inner"/>
          <c:xMode val="edge"/>
          <c:yMode val="edge"/>
          <c:x val="9.8988095238095264E-2"/>
          <c:y val="0.15362404978329314"/>
          <c:w val="0.86415753968253972"/>
          <c:h val="0.61657331632904655"/>
        </c:manualLayout>
      </c:layout>
      <c:stockChart>
        <c:ser>
          <c:idx val="1"/>
          <c:order val="0"/>
          <c:tx>
            <c:strRef>
              <c:f>'Figura 2.10a'!$N$4</c:f>
              <c:strCache>
                <c:ptCount val="1"/>
                <c:pt idx="0">
                  <c:v>3° Quartile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7"/>
            <c:spPr>
              <a:solidFill>
                <a:srgbClr val="FABB00"/>
              </a:solidFill>
              <a:ln>
                <a:noFill/>
              </a:ln>
            </c:spPr>
          </c:marker>
          <c:cat>
            <c:numRef>
              <c:f>'Figura 2.10a'!$K$6:$K$28</c:f>
              <c:numCache>
                <c:formatCode>General</c:formatCode>
                <c:ptCount val="23"/>
                <c:pt idx="0">
                  <c:v>10</c:v>
                </c:pt>
                <c:pt idx="1">
                  <c:v>11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  <c:pt idx="5">
                  <c:v>16</c:v>
                </c:pt>
                <c:pt idx="6">
                  <c:v>17</c:v>
                </c:pt>
                <c:pt idx="7">
                  <c:v>18</c:v>
                </c:pt>
                <c:pt idx="8">
                  <c:v>19</c:v>
                </c:pt>
                <c:pt idx="9">
                  <c:v>20</c:v>
                </c:pt>
                <c:pt idx="10">
                  <c:v>21</c:v>
                </c:pt>
                <c:pt idx="11">
                  <c:v>22</c:v>
                </c:pt>
                <c:pt idx="12">
                  <c:v>23</c:v>
                </c:pt>
                <c:pt idx="13">
                  <c:v>24</c:v>
                </c:pt>
                <c:pt idx="14">
                  <c:v>25</c:v>
                </c:pt>
                <c:pt idx="15">
                  <c:v>26</c:v>
                </c:pt>
                <c:pt idx="16">
                  <c:v>27</c:v>
                </c:pt>
                <c:pt idx="17">
                  <c:v>28</c:v>
                </c:pt>
                <c:pt idx="18">
                  <c:v>29</c:v>
                </c:pt>
                <c:pt idx="19">
                  <c:v>30</c:v>
                </c:pt>
                <c:pt idx="20">
                  <c:v>31</c:v>
                </c:pt>
                <c:pt idx="21">
                  <c:v>32</c:v>
                </c:pt>
                <c:pt idx="22">
                  <c:v>33</c:v>
                </c:pt>
              </c:numCache>
            </c:numRef>
          </c:cat>
          <c:val>
            <c:numRef>
              <c:f>'Figura 2.10a'!$N$6:$N$28</c:f>
              <c:numCache>
                <c:formatCode>0.0</c:formatCode>
                <c:ptCount val="23"/>
                <c:pt idx="0">
                  <c:v>12.9</c:v>
                </c:pt>
                <c:pt idx="1">
                  <c:v>13</c:v>
                </c:pt>
                <c:pt idx="2">
                  <c:v>9.6</c:v>
                </c:pt>
                <c:pt idx="3">
                  <c:v>10.5</c:v>
                </c:pt>
                <c:pt idx="4">
                  <c:v>12.5</c:v>
                </c:pt>
                <c:pt idx="5">
                  <c:v>7.4</c:v>
                </c:pt>
                <c:pt idx="6">
                  <c:v>9.8000000000000007</c:v>
                </c:pt>
                <c:pt idx="7">
                  <c:v>8.8000000000000007</c:v>
                </c:pt>
                <c:pt idx="8">
                  <c:v>6.1</c:v>
                </c:pt>
                <c:pt idx="9">
                  <c:v>12.8</c:v>
                </c:pt>
                <c:pt idx="10">
                  <c:v>18.399999999999999</c:v>
                </c:pt>
                <c:pt idx="11">
                  <c:v>11.1</c:v>
                </c:pt>
                <c:pt idx="12">
                  <c:v>5.2</c:v>
                </c:pt>
                <c:pt idx="13">
                  <c:v>9.8000000000000007</c:v>
                </c:pt>
                <c:pt idx="14">
                  <c:v>12</c:v>
                </c:pt>
                <c:pt idx="15">
                  <c:v>12.7</c:v>
                </c:pt>
                <c:pt idx="16">
                  <c:v>11.1</c:v>
                </c:pt>
                <c:pt idx="17">
                  <c:v>13.3</c:v>
                </c:pt>
                <c:pt idx="18">
                  <c:v>12.5</c:v>
                </c:pt>
                <c:pt idx="19">
                  <c:v>20</c:v>
                </c:pt>
                <c:pt idx="20">
                  <c:v>8.6</c:v>
                </c:pt>
                <c:pt idx="21">
                  <c:v>12.5</c:v>
                </c:pt>
                <c:pt idx="22">
                  <c:v>14.3</c:v>
                </c:pt>
              </c:numCache>
            </c:numRef>
          </c:val>
        </c:ser>
        <c:ser>
          <c:idx val="2"/>
          <c:order val="1"/>
          <c:tx>
            <c:strRef>
              <c:f>'Figura 2.10a'!$O$4</c:f>
              <c:strCache>
                <c:ptCount val="1"/>
                <c:pt idx="0">
                  <c:v>1° Quartile</c:v>
                </c:pt>
              </c:strCache>
            </c:strRef>
          </c:tx>
          <c:spPr>
            <a:ln w="28575">
              <a:noFill/>
            </a:ln>
          </c:spPr>
          <c:marker>
            <c:symbol val="dash"/>
            <c:size val="7"/>
            <c:spPr>
              <a:solidFill>
                <a:srgbClr val="FABB00"/>
              </a:solidFill>
              <a:ln>
                <a:noFill/>
              </a:ln>
            </c:spPr>
          </c:marker>
          <c:cat>
            <c:numRef>
              <c:f>'Figura 2.10a'!$K$6:$K$28</c:f>
              <c:numCache>
                <c:formatCode>General</c:formatCode>
                <c:ptCount val="23"/>
                <c:pt idx="0">
                  <c:v>10</c:v>
                </c:pt>
                <c:pt idx="1">
                  <c:v>11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  <c:pt idx="5">
                  <c:v>16</c:v>
                </c:pt>
                <c:pt idx="6">
                  <c:v>17</c:v>
                </c:pt>
                <c:pt idx="7">
                  <c:v>18</c:v>
                </c:pt>
                <c:pt idx="8">
                  <c:v>19</c:v>
                </c:pt>
                <c:pt idx="9">
                  <c:v>20</c:v>
                </c:pt>
                <c:pt idx="10">
                  <c:v>21</c:v>
                </c:pt>
                <c:pt idx="11">
                  <c:v>22</c:v>
                </c:pt>
                <c:pt idx="12">
                  <c:v>23</c:v>
                </c:pt>
                <c:pt idx="13">
                  <c:v>24</c:v>
                </c:pt>
                <c:pt idx="14">
                  <c:v>25</c:v>
                </c:pt>
                <c:pt idx="15">
                  <c:v>26</c:v>
                </c:pt>
                <c:pt idx="16">
                  <c:v>27</c:v>
                </c:pt>
                <c:pt idx="17">
                  <c:v>28</c:v>
                </c:pt>
                <c:pt idx="18">
                  <c:v>29</c:v>
                </c:pt>
                <c:pt idx="19">
                  <c:v>30</c:v>
                </c:pt>
                <c:pt idx="20">
                  <c:v>31</c:v>
                </c:pt>
                <c:pt idx="21">
                  <c:v>32</c:v>
                </c:pt>
                <c:pt idx="22">
                  <c:v>33</c:v>
                </c:pt>
              </c:numCache>
            </c:numRef>
          </c:cat>
          <c:val>
            <c:numRef>
              <c:f>'Figura 2.10a'!$O$6:$O$28</c:f>
              <c:numCache>
                <c:formatCode>0.0</c:formatCode>
                <c:ptCount val="23"/>
                <c:pt idx="0">
                  <c:v>-8.3000000000000007</c:v>
                </c:pt>
                <c:pt idx="1">
                  <c:v>-4.5</c:v>
                </c:pt>
                <c:pt idx="2">
                  <c:v>-7.9</c:v>
                </c:pt>
                <c:pt idx="3">
                  <c:v>-12.8</c:v>
                </c:pt>
                <c:pt idx="4">
                  <c:v>-9.2000000000000011</c:v>
                </c:pt>
                <c:pt idx="5">
                  <c:v>-14.3</c:v>
                </c:pt>
                <c:pt idx="6">
                  <c:v>-6</c:v>
                </c:pt>
                <c:pt idx="7">
                  <c:v>-11.9</c:v>
                </c:pt>
                <c:pt idx="8">
                  <c:v>-7.1</c:v>
                </c:pt>
                <c:pt idx="9">
                  <c:v>-5.6</c:v>
                </c:pt>
                <c:pt idx="10">
                  <c:v>-2.7</c:v>
                </c:pt>
                <c:pt idx="11">
                  <c:v>-6.9</c:v>
                </c:pt>
                <c:pt idx="12">
                  <c:v>-17</c:v>
                </c:pt>
                <c:pt idx="13">
                  <c:v>-7.7</c:v>
                </c:pt>
                <c:pt idx="14">
                  <c:v>-7.6</c:v>
                </c:pt>
                <c:pt idx="15">
                  <c:v>-7.1</c:v>
                </c:pt>
                <c:pt idx="16">
                  <c:v>-7.7</c:v>
                </c:pt>
                <c:pt idx="17">
                  <c:v>-4.9000000000000004</c:v>
                </c:pt>
                <c:pt idx="18">
                  <c:v>-10</c:v>
                </c:pt>
                <c:pt idx="19">
                  <c:v>-12.5</c:v>
                </c:pt>
                <c:pt idx="20">
                  <c:v>-12.1</c:v>
                </c:pt>
                <c:pt idx="21">
                  <c:v>-8.9</c:v>
                </c:pt>
                <c:pt idx="22">
                  <c:v>-11.1</c:v>
                </c:pt>
              </c:numCache>
            </c:numRef>
          </c:val>
        </c:ser>
        <c:ser>
          <c:idx val="3"/>
          <c:order val="2"/>
          <c:tx>
            <c:strRef>
              <c:f>'Figura 2.10a'!$P$4</c:f>
              <c:strCache>
                <c:ptCount val="1"/>
                <c:pt idx="0">
                  <c:v>Mediana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FABB00"/>
              </a:solidFill>
              <a:ln>
                <a:noFill/>
              </a:ln>
            </c:spPr>
          </c:marker>
          <c:dPt>
            <c:idx val="1"/>
            <c:marker>
              <c:symbol val="circle"/>
              <c:size val="6"/>
            </c:marker>
          </c:dPt>
          <c:cat>
            <c:numRef>
              <c:f>'Figura 2.10a'!$K$6:$K$28</c:f>
              <c:numCache>
                <c:formatCode>General</c:formatCode>
                <c:ptCount val="23"/>
                <c:pt idx="0">
                  <c:v>10</c:v>
                </c:pt>
                <c:pt idx="1">
                  <c:v>11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  <c:pt idx="5">
                  <c:v>16</c:v>
                </c:pt>
                <c:pt idx="6">
                  <c:v>17</c:v>
                </c:pt>
                <c:pt idx="7">
                  <c:v>18</c:v>
                </c:pt>
                <c:pt idx="8">
                  <c:v>19</c:v>
                </c:pt>
                <c:pt idx="9">
                  <c:v>20</c:v>
                </c:pt>
                <c:pt idx="10">
                  <c:v>21</c:v>
                </c:pt>
                <c:pt idx="11">
                  <c:v>22</c:v>
                </c:pt>
                <c:pt idx="12">
                  <c:v>23</c:v>
                </c:pt>
                <c:pt idx="13">
                  <c:v>24</c:v>
                </c:pt>
                <c:pt idx="14">
                  <c:v>25</c:v>
                </c:pt>
                <c:pt idx="15">
                  <c:v>26</c:v>
                </c:pt>
                <c:pt idx="16">
                  <c:v>27</c:v>
                </c:pt>
                <c:pt idx="17">
                  <c:v>28</c:v>
                </c:pt>
                <c:pt idx="18">
                  <c:v>29</c:v>
                </c:pt>
                <c:pt idx="19">
                  <c:v>30</c:v>
                </c:pt>
                <c:pt idx="20">
                  <c:v>31</c:v>
                </c:pt>
                <c:pt idx="21">
                  <c:v>32</c:v>
                </c:pt>
                <c:pt idx="22">
                  <c:v>33</c:v>
                </c:pt>
              </c:numCache>
            </c:numRef>
          </c:cat>
          <c:val>
            <c:numRef>
              <c:f>'Figura 2.10a'!$P$6:$P$28</c:f>
              <c:numCache>
                <c:formatCode>0.0</c:formatCode>
                <c:ptCount val="23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-1.7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2.8</c:v>
                </c:pt>
                <c:pt idx="10">
                  <c:v>8</c:v>
                </c:pt>
                <c:pt idx="11">
                  <c:v>0</c:v>
                </c:pt>
                <c:pt idx="12">
                  <c:v>-3.8</c:v>
                </c:pt>
                <c:pt idx="13">
                  <c:v>0</c:v>
                </c:pt>
                <c:pt idx="14">
                  <c:v>0</c:v>
                </c:pt>
                <c:pt idx="15">
                  <c:v>0.9</c:v>
                </c:pt>
                <c:pt idx="16">
                  <c:v>0</c:v>
                </c:pt>
                <c:pt idx="17">
                  <c:v>3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</c:numCache>
            </c:numRef>
          </c:val>
        </c:ser>
        <c:hiLowLines>
          <c:spPr>
            <a:ln>
              <a:solidFill>
                <a:srgbClr val="FABB00"/>
              </a:solidFill>
            </a:ln>
          </c:spPr>
        </c:hiLowLines>
        <c:axId val="74949376"/>
        <c:axId val="74950912"/>
      </c:stockChart>
      <c:catAx>
        <c:axId val="74949376"/>
        <c:scaling>
          <c:orientation val="minMax"/>
        </c:scaling>
        <c:axPos val="b"/>
        <c:numFmt formatCode="General" sourceLinked="1"/>
        <c:tickLblPos val="low"/>
        <c:txPr>
          <a:bodyPr/>
          <a:lstStyle/>
          <a:p>
            <a:pPr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it-IT"/>
          </a:p>
        </c:txPr>
        <c:crossAx val="74950912"/>
        <c:crosses val="autoZero"/>
        <c:auto val="1"/>
        <c:lblAlgn val="ctr"/>
        <c:lblOffset val="100"/>
        <c:tickLblSkip val="2"/>
      </c:catAx>
      <c:valAx>
        <c:axId val="74950912"/>
        <c:scaling>
          <c:orientation val="minMax"/>
          <c:max val="20"/>
          <c:min val="-25"/>
        </c:scaling>
        <c:axPos val="l"/>
        <c:numFmt formatCode="#,##0" sourceLinked="0"/>
        <c:tickLblPos val="nextTo"/>
        <c:txPr>
          <a:bodyPr/>
          <a:lstStyle/>
          <a:p>
            <a:pPr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it-IT"/>
          </a:p>
        </c:txPr>
        <c:crossAx val="74949376"/>
        <c:crosses val="autoZero"/>
        <c:crossBetween val="between"/>
      </c:val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.15442380952380966"/>
          <c:y val="0.91562658730158764"/>
          <c:w val="0.69115238095238019"/>
          <c:h val="6.9254365079365068E-2"/>
        </c:manualLayout>
      </c:layout>
      <c:spPr>
        <a:noFill/>
        <a:ln>
          <a:noFill/>
        </a:ln>
      </c:spPr>
      <c:txPr>
        <a:bodyPr/>
        <a:lstStyle/>
        <a:p>
          <a:pPr>
            <a:defRPr sz="700">
              <a:latin typeface="Arial" panose="020B0604020202020204" pitchFamily="34" charset="0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</c:chart>
  <c:spPr>
    <a:noFill/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/>
          <a:lstStyle/>
          <a:p>
            <a: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50-249 addetti</a:t>
            </a:r>
          </a:p>
        </c:rich>
      </c:tx>
      <c:layout>
        <c:manualLayout>
          <c:xMode val="edge"/>
          <c:yMode val="edge"/>
          <c:x val="0.33472866467914109"/>
          <c:y val="7.2612748266997262E-2"/>
        </c:manualLayout>
      </c:layout>
    </c:title>
    <c:plotArea>
      <c:layout>
        <c:manualLayout>
          <c:layoutTarget val="inner"/>
          <c:xMode val="edge"/>
          <c:yMode val="edge"/>
          <c:x val="9.8988095238095264E-2"/>
          <c:y val="0.1428289557112162"/>
          <c:w val="0.86573412698412755"/>
          <c:h val="0.63637891327847718"/>
        </c:manualLayout>
      </c:layout>
      <c:stockChart>
        <c:ser>
          <c:idx val="1"/>
          <c:order val="0"/>
          <c:tx>
            <c:strRef>
              <c:f>'Figura 2.10a'!$W$4</c:f>
              <c:strCache>
                <c:ptCount val="1"/>
                <c:pt idx="0">
                  <c:v>3° Quartile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7"/>
            <c:spPr>
              <a:solidFill>
                <a:srgbClr val="C00000"/>
              </a:solidFill>
              <a:ln>
                <a:noFill/>
              </a:ln>
            </c:spPr>
          </c:marker>
          <c:cat>
            <c:numRef>
              <c:f>'Figura 2.10a'!$T$6:$T$28</c:f>
              <c:numCache>
                <c:formatCode>General</c:formatCode>
                <c:ptCount val="23"/>
                <c:pt idx="0">
                  <c:v>10</c:v>
                </c:pt>
                <c:pt idx="1">
                  <c:v>11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  <c:pt idx="5">
                  <c:v>16</c:v>
                </c:pt>
                <c:pt idx="6">
                  <c:v>17</c:v>
                </c:pt>
                <c:pt idx="7">
                  <c:v>18</c:v>
                </c:pt>
                <c:pt idx="8">
                  <c:v>19</c:v>
                </c:pt>
                <c:pt idx="9">
                  <c:v>20</c:v>
                </c:pt>
                <c:pt idx="10">
                  <c:v>21</c:v>
                </c:pt>
                <c:pt idx="11">
                  <c:v>22</c:v>
                </c:pt>
                <c:pt idx="12">
                  <c:v>23</c:v>
                </c:pt>
                <c:pt idx="13">
                  <c:v>24</c:v>
                </c:pt>
                <c:pt idx="14">
                  <c:v>25</c:v>
                </c:pt>
                <c:pt idx="15">
                  <c:v>26</c:v>
                </c:pt>
                <c:pt idx="16">
                  <c:v>27</c:v>
                </c:pt>
                <c:pt idx="17">
                  <c:v>28</c:v>
                </c:pt>
                <c:pt idx="18">
                  <c:v>29</c:v>
                </c:pt>
                <c:pt idx="19">
                  <c:v>30</c:v>
                </c:pt>
                <c:pt idx="20">
                  <c:v>31</c:v>
                </c:pt>
                <c:pt idx="21">
                  <c:v>32</c:v>
                </c:pt>
                <c:pt idx="22">
                  <c:v>33</c:v>
                </c:pt>
              </c:numCache>
            </c:numRef>
          </c:cat>
          <c:val>
            <c:numRef>
              <c:f>'Figura 2.10a'!$W$6:$W$28</c:f>
              <c:numCache>
                <c:formatCode>General</c:formatCode>
                <c:ptCount val="23"/>
                <c:pt idx="0">
                  <c:v>11.8</c:v>
                </c:pt>
                <c:pt idx="1">
                  <c:v>8.7000000000000011</c:v>
                </c:pt>
                <c:pt idx="2">
                  <c:v>6.3</c:v>
                </c:pt>
                <c:pt idx="3">
                  <c:v>8.8000000000000007</c:v>
                </c:pt>
                <c:pt idx="4">
                  <c:v>11.1</c:v>
                </c:pt>
                <c:pt idx="5">
                  <c:v>4</c:v>
                </c:pt>
                <c:pt idx="6">
                  <c:v>6.7</c:v>
                </c:pt>
                <c:pt idx="7">
                  <c:v>4.8</c:v>
                </c:pt>
                <c:pt idx="8">
                  <c:v>3.1</c:v>
                </c:pt>
                <c:pt idx="9">
                  <c:v>8.8000000000000007</c:v>
                </c:pt>
                <c:pt idx="10">
                  <c:v>13.1</c:v>
                </c:pt>
                <c:pt idx="11">
                  <c:v>9.6</c:v>
                </c:pt>
                <c:pt idx="12">
                  <c:v>4.0999999999999996</c:v>
                </c:pt>
                <c:pt idx="13">
                  <c:v>8.1</c:v>
                </c:pt>
                <c:pt idx="14">
                  <c:v>9.4</c:v>
                </c:pt>
                <c:pt idx="15">
                  <c:v>9.6</c:v>
                </c:pt>
                <c:pt idx="16">
                  <c:v>9.8000000000000007</c:v>
                </c:pt>
                <c:pt idx="17">
                  <c:v>10.1</c:v>
                </c:pt>
                <c:pt idx="18">
                  <c:v>10</c:v>
                </c:pt>
                <c:pt idx="19">
                  <c:v>13.4</c:v>
                </c:pt>
                <c:pt idx="20">
                  <c:v>7.4</c:v>
                </c:pt>
                <c:pt idx="21">
                  <c:v>8.7000000000000011</c:v>
                </c:pt>
                <c:pt idx="22">
                  <c:v>14.9</c:v>
                </c:pt>
              </c:numCache>
            </c:numRef>
          </c:val>
        </c:ser>
        <c:ser>
          <c:idx val="2"/>
          <c:order val="1"/>
          <c:tx>
            <c:strRef>
              <c:f>'Figura 2.10a'!$X$4</c:f>
              <c:strCache>
                <c:ptCount val="1"/>
                <c:pt idx="0">
                  <c:v>1° Quartile</c:v>
                </c:pt>
              </c:strCache>
            </c:strRef>
          </c:tx>
          <c:spPr>
            <a:ln w="28575">
              <a:noFill/>
            </a:ln>
          </c:spPr>
          <c:marker>
            <c:symbol val="dash"/>
            <c:size val="7"/>
            <c:spPr>
              <a:solidFill>
                <a:srgbClr val="C00000"/>
              </a:solidFill>
              <a:ln>
                <a:noFill/>
              </a:ln>
            </c:spPr>
          </c:marker>
          <c:cat>
            <c:numRef>
              <c:f>'Figura 2.10a'!$T$6:$T$28</c:f>
              <c:numCache>
                <c:formatCode>General</c:formatCode>
                <c:ptCount val="23"/>
                <c:pt idx="0">
                  <c:v>10</c:v>
                </c:pt>
                <c:pt idx="1">
                  <c:v>11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  <c:pt idx="5">
                  <c:v>16</c:v>
                </c:pt>
                <c:pt idx="6">
                  <c:v>17</c:v>
                </c:pt>
                <c:pt idx="7">
                  <c:v>18</c:v>
                </c:pt>
                <c:pt idx="8">
                  <c:v>19</c:v>
                </c:pt>
                <c:pt idx="9">
                  <c:v>20</c:v>
                </c:pt>
                <c:pt idx="10">
                  <c:v>21</c:v>
                </c:pt>
                <c:pt idx="11">
                  <c:v>22</c:v>
                </c:pt>
                <c:pt idx="12">
                  <c:v>23</c:v>
                </c:pt>
                <c:pt idx="13">
                  <c:v>24</c:v>
                </c:pt>
                <c:pt idx="14">
                  <c:v>25</c:v>
                </c:pt>
                <c:pt idx="15">
                  <c:v>26</c:v>
                </c:pt>
                <c:pt idx="16">
                  <c:v>27</c:v>
                </c:pt>
                <c:pt idx="17">
                  <c:v>28</c:v>
                </c:pt>
                <c:pt idx="18">
                  <c:v>29</c:v>
                </c:pt>
                <c:pt idx="19">
                  <c:v>30</c:v>
                </c:pt>
                <c:pt idx="20">
                  <c:v>31</c:v>
                </c:pt>
                <c:pt idx="21">
                  <c:v>32</c:v>
                </c:pt>
                <c:pt idx="22">
                  <c:v>33</c:v>
                </c:pt>
              </c:numCache>
            </c:numRef>
          </c:cat>
          <c:val>
            <c:numRef>
              <c:f>'Figura 2.10a'!$X$6:$X$28</c:f>
              <c:numCache>
                <c:formatCode>General</c:formatCode>
                <c:ptCount val="23"/>
                <c:pt idx="0">
                  <c:v>-4</c:v>
                </c:pt>
                <c:pt idx="1">
                  <c:v>-5.3</c:v>
                </c:pt>
                <c:pt idx="2">
                  <c:v>-7.1</c:v>
                </c:pt>
                <c:pt idx="3">
                  <c:v>-11</c:v>
                </c:pt>
                <c:pt idx="4">
                  <c:v>-5.4</c:v>
                </c:pt>
                <c:pt idx="5">
                  <c:v>-20.2</c:v>
                </c:pt>
                <c:pt idx="6">
                  <c:v>-2.2999999999999998</c:v>
                </c:pt>
                <c:pt idx="7">
                  <c:v>-18.899999999999999</c:v>
                </c:pt>
                <c:pt idx="8">
                  <c:v>-7.4</c:v>
                </c:pt>
                <c:pt idx="9">
                  <c:v>-3.7</c:v>
                </c:pt>
                <c:pt idx="10">
                  <c:v>-3.7</c:v>
                </c:pt>
                <c:pt idx="11">
                  <c:v>-3.6</c:v>
                </c:pt>
                <c:pt idx="12">
                  <c:v>-12</c:v>
                </c:pt>
                <c:pt idx="13">
                  <c:v>-5.6</c:v>
                </c:pt>
                <c:pt idx="14">
                  <c:v>-5.2</c:v>
                </c:pt>
                <c:pt idx="15">
                  <c:v>-6.4</c:v>
                </c:pt>
                <c:pt idx="16">
                  <c:v>-6.4</c:v>
                </c:pt>
                <c:pt idx="17">
                  <c:v>-3.4</c:v>
                </c:pt>
                <c:pt idx="18">
                  <c:v>-7</c:v>
                </c:pt>
                <c:pt idx="19">
                  <c:v>-10.8</c:v>
                </c:pt>
                <c:pt idx="20">
                  <c:v>-8.2000000000000011</c:v>
                </c:pt>
                <c:pt idx="21">
                  <c:v>-4.5999999999999996</c:v>
                </c:pt>
                <c:pt idx="22">
                  <c:v>-8.7000000000000011</c:v>
                </c:pt>
              </c:numCache>
            </c:numRef>
          </c:val>
        </c:ser>
        <c:ser>
          <c:idx val="3"/>
          <c:order val="2"/>
          <c:tx>
            <c:strRef>
              <c:f>'Figura 2.10a'!$Y$4</c:f>
              <c:strCache>
                <c:ptCount val="1"/>
                <c:pt idx="0">
                  <c:v>Mediana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C00000"/>
              </a:solidFill>
              <a:ln>
                <a:noFill/>
              </a:ln>
            </c:spPr>
          </c:marker>
          <c:dPt>
            <c:idx val="1"/>
            <c:marker>
              <c:symbol val="circle"/>
              <c:size val="6"/>
            </c:marker>
          </c:dPt>
          <c:cat>
            <c:numRef>
              <c:f>'Figura 2.10a'!$T$6:$T$28</c:f>
              <c:numCache>
                <c:formatCode>General</c:formatCode>
                <c:ptCount val="23"/>
                <c:pt idx="0">
                  <c:v>10</c:v>
                </c:pt>
                <c:pt idx="1">
                  <c:v>11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  <c:pt idx="5">
                  <c:v>16</c:v>
                </c:pt>
                <c:pt idx="6">
                  <c:v>17</c:v>
                </c:pt>
                <c:pt idx="7">
                  <c:v>18</c:v>
                </c:pt>
                <c:pt idx="8">
                  <c:v>19</c:v>
                </c:pt>
                <c:pt idx="9">
                  <c:v>20</c:v>
                </c:pt>
                <c:pt idx="10">
                  <c:v>21</c:v>
                </c:pt>
                <c:pt idx="11">
                  <c:v>22</c:v>
                </c:pt>
                <c:pt idx="12">
                  <c:v>23</c:v>
                </c:pt>
                <c:pt idx="13">
                  <c:v>24</c:v>
                </c:pt>
                <c:pt idx="14">
                  <c:v>25</c:v>
                </c:pt>
                <c:pt idx="15">
                  <c:v>26</c:v>
                </c:pt>
                <c:pt idx="16">
                  <c:v>27</c:v>
                </c:pt>
                <c:pt idx="17">
                  <c:v>28</c:v>
                </c:pt>
                <c:pt idx="18">
                  <c:v>29</c:v>
                </c:pt>
                <c:pt idx="19">
                  <c:v>30</c:v>
                </c:pt>
                <c:pt idx="20">
                  <c:v>31</c:v>
                </c:pt>
                <c:pt idx="21">
                  <c:v>32</c:v>
                </c:pt>
                <c:pt idx="22">
                  <c:v>33</c:v>
                </c:pt>
              </c:numCache>
            </c:numRef>
          </c:cat>
          <c:val>
            <c:numRef>
              <c:f>'Figura 2.10a'!$Y$6:$Y$28</c:f>
              <c:numCache>
                <c:formatCode>General</c:formatCode>
                <c:ptCount val="23"/>
                <c:pt idx="0">
                  <c:v>2.6</c:v>
                </c:pt>
                <c:pt idx="1">
                  <c:v>2.8</c:v>
                </c:pt>
                <c:pt idx="2">
                  <c:v>-0.6000000000000002</c:v>
                </c:pt>
                <c:pt idx="3">
                  <c:v>-0.2</c:v>
                </c:pt>
                <c:pt idx="4">
                  <c:v>2.5</c:v>
                </c:pt>
                <c:pt idx="5">
                  <c:v>-3.7</c:v>
                </c:pt>
                <c:pt idx="6">
                  <c:v>1.8</c:v>
                </c:pt>
                <c:pt idx="7">
                  <c:v>-6.9</c:v>
                </c:pt>
                <c:pt idx="8">
                  <c:v>-1.9000000000000001</c:v>
                </c:pt>
                <c:pt idx="9">
                  <c:v>1.4</c:v>
                </c:pt>
                <c:pt idx="10">
                  <c:v>1.6</c:v>
                </c:pt>
                <c:pt idx="11">
                  <c:v>1.6</c:v>
                </c:pt>
                <c:pt idx="12">
                  <c:v>-3.5</c:v>
                </c:pt>
                <c:pt idx="13">
                  <c:v>1.1000000000000001</c:v>
                </c:pt>
                <c:pt idx="14">
                  <c:v>1.9000000000000001</c:v>
                </c:pt>
                <c:pt idx="15">
                  <c:v>1.1000000000000001</c:v>
                </c:pt>
                <c:pt idx="16">
                  <c:v>0.9</c:v>
                </c:pt>
                <c:pt idx="17">
                  <c:v>2.7</c:v>
                </c:pt>
                <c:pt idx="18">
                  <c:v>1</c:v>
                </c:pt>
                <c:pt idx="19">
                  <c:v>2.8</c:v>
                </c:pt>
                <c:pt idx="20">
                  <c:v>-1.2</c:v>
                </c:pt>
                <c:pt idx="21">
                  <c:v>1.4</c:v>
                </c:pt>
                <c:pt idx="22">
                  <c:v>2.8</c:v>
                </c:pt>
              </c:numCache>
            </c:numRef>
          </c:val>
        </c:ser>
        <c:hiLowLines>
          <c:spPr>
            <a:ln>
              <a:solidFill>
                <a:srgbClr val="C00000"/>
              </a:solidFill>
            </a:ln>
          </c:spPr>
        </c:hiLowLines>
        <c:axId val="75243520"/>
        <c:axId val="75245056"/>
      </c:stockChart>
      <c:catAx>
        <c:axId val="75243520"/>
        <c:scaling>
          <c:orientation val="minMax"/>
        </c:scaling>
        <c:axPos val="b"/>
        <c:numFmt formatCode="General" sourceLinked="1"/>
        <c:tickLblPos val="low"/>
        <c:txPr>
          <a:bodyPr/>
          <a:lstStyle/>
          <a:p>
            <a:pPr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it-IT"/>
          </a:p>
        </c:txPr>
        <c:crossAx val="75245056"/>
        <c:crosses val="autoZero"/>
        <c:auto val="1"/>
        <c:lblAlgn val="ctr"/>
        <c:lblOffset val="100"/>
        <c:tickLblSkip val="2"/>
      </c:catAx>
      <c:valAx>
        <c:axId val="75245056"/>
        <c:scaling>
          <c:orientation val="minMax"/>
        </c:scaling>
        <c:axPos val="l"/>
        <c:numFmt formatCode="#,##0" sourceLinked="0"/>
        <c:tickLblPos val="nextTo"/>
        <c:txPr>
          <a:bodyPr/>
          <a:lstStyle/>
          <a:p>
            <a:pPr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it-IT"/>
          </a:p>
        </c:txPr>
        <c:crossAx val="75243520"/>
        <c:crosses val="autoZero"/>
        <c:crossBetween val="between"/>
      </c:val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.15442380952380966"/>
          <c:y val="0.92066626984126865"/>
          <c:w val="0.69115238095238019"/>
          <c:h val="6.9254365079365068E-2"/>
        </c:manualLayout>
      </c:layout>
      <c:spPr>
        <a:noFill/>
        <a:ln>
          <a:noFill/>
        </a:ln>
      </c:spPr>
      <c:txPr>
        <a:bodyPr/>
        <a:lstStyle/>
        <a:p>
          <a:pPr>
            <a:defRPr sz="700">
              <a:latin typeface="Arial" panose="020B0604020202020204" pitchFamily="34" charset="0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</c:chart>
  <c:spPr>
    <a:noFill/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/>
          <a:lstStyle/>
          <a:p>
            <a: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250 addetti e oltre</a:t>
            </a:r>
          </a:p>
        </c:rich>
      </c:tx>
      <c:layout>
        <c:manualLayout>
          <c:xMode val="edge"/>
          <c:yMode val="edge"/>
          <c:x val="0.40534073014559785"/>
          <c:y val="7.2021261595843475E-2"/>
        </c:manualLayout>
      </c:layout>
    </c:title>
    <c:plotArea>
      <c:layout>
        <c:manualLayout>
          <c:layoutTarget val="inner"/>
          <c:xMode val="edge"/>
          <c:yMode val="edge"/>
          <c:x val="9.8988095238095264E-2"/>
          <c:y val="0.13719786071597379"/>
          <c:w val="0.85565476190476186"/>
          <c:h val="0.653863241542051"/>
        </c:manualLayout>
      </c:layout>
      <c:stockChart>
        <c:ser>
          <c:idx val="1"/>
          <c:order val="0"/>
          <c:tx>
            <c:strRef>
              <c:f>'Figura 2.10a'!$AF$4</c:f>
              <c:strCache>
                <c:ptCount val="1"/>
                <c:pt idx="0">
                  <c:v>3° Quartile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7"/>
            <c:spPr>
              <a:solidFill>
                <a:srgbClr val="838BBF"/>
              </a:solidFill>
              <a:ln>
                <a:noFill/>
              </a:ln>
            </c:spPr>
          </c:marker>
          <c:cat>
            <c:numRef>
              <c:f>'Figura 2.10a'!$AC$6:$AC$28</c:f>
              <c:numCache>
                <c:formatCode>General</c:formatCode>
                <c:ptCount val="23"/>
                <c:pt idx="0">
                  <c:v>10</c:v>
                </c:pt>
                <c:pt idx="1">
                  <c:v>11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  <c:pt idx="6">
                  <c:v>17</c:v>
                </c:pt>
                <c:pt idx="7">
                  <c:v>18</c:v>
                </c:pt>
                <c:pt idx="8">
                  <c:v>19</c:v>
                </c:pt>
                <c:pt idx="9">
                  <c:v>20</c:v>
                </c:pt>
                <c:pt idx="10">
                  <c:v>21</c:v>
                </c:pt>
                <c:pt idx="11">
                  <c:v>22</c:v>
                </c:pt>
                <c:pt idx="12">
                  <c:v>23</c:v>
                </c:pt>
                <c:pt idx="13">
                  <c:v>24</c:v>
                </c:pt>
                <c:pt idx="14">
                  <c:v>25</c:v>
                </c:pt>
                <c:pt idx="15">
                  <c:v>26</c:v>
                </c:pt>
                <c:pt idx="16">
                  <c:v>27</c:v>
                </c:pt>
                <c:pt idx="17">
                  <c:v>28</c:v>
                </c:pt>
                <c:pt idx="18">
                  <c:v>29</c:v>
                </c:pt>
                <c:pt idx="19">
                  <c:v>30</c:v>
                </c:pt>
                <c:pt idx="20">
                  <c:v>31</c:v>
                </c:pt>
                <c:pt idx="21">
                  <c:v>32</c:v>
                </c:pt>
                <c:pt idx="22">
                  <c:v>33</c:v>
                </c:pt>
              </c:numCache>
            </c:numRef>
          </c:cat>
          <c:val>
            <c:numRef>
              <c:f>'Figura 2.10a'!$AF$6:$AF$28</c:f>
              <c:numCache>
                <c:formatCode>General</c:formatCode>
                <c:ptCount val="23"/>
                <c:pt idx="0">
                  <c:v>3.5</c:v>
                </c:pt>
                <c:pt idx="1">
                  <c:v>3.7</c:v>
                </c:pt>
                <c:pt idx="2">
                  <c:v>3.9</c:v>
                </c:pt>
                <c:pt idx="3">
                  <c:v>8.2000000000000011</c:v>
                </c:pt>
                <c:pt idx="4">
                  <c:v>13.4</c:v>
                </c:pt>
                <c:pt idx="6">
                  <c:v>3.2</c:v>
                </c:pt>
                <c:pt idx="7">
                  <c:v>6.9</c:v>
                </c:pt>
                <c:pt idx="8">
                  <c:v>-0.1</c:v>
                </c:pt>
                <c:pt idx="9">
                  <c:v>3.7</c:v>
                </c:pt>
                <c:pt idx="10">
                  <c:v>8.7000000000000011</c:v>
                </c:pt>
                <c:pt idx="11">
                  <c:v>2.1</c:v>
                </c:pt>
                <c:pt idx="12">
                  <c:v>0.9</c:v>
                </c:pt>
                <c:pt idx="13">
                  <c:v>2</c:v>
                </c:pt>
                <c:pt idx="14">
                  <c:v>3.3</c:v>
                </c:pt>
                <c:pt idx="15">
                  <c:v>4.4000000000000004</c:v>
                </c:pt>
                <c:pt idx="16">
                  <c:v>1.6</c:v>
                </c:pt>
                <c:pt idx="17">
                  <c:v>5.8</c:v>
                </c:pt>
                <c:pt idx="18">
                  <c:v>5.2</c:v>
                </c:pt>
                <c:pt idx="19">
                  <c:v>2.2999999999999998</c:v>
                </c:pt>
                <c:pt idx="20">
                  <c:v>4.2</c:v>
                </c:pt>
                <c:pt idx="21">
                  <c:v>11.4</c:v>
                </c:pt>
                <c:pt idx="22">
                  <c:v>-2.2999999999999998</c:v>
                </c:pt>
              </c:numCache>
            </c:numRef>
          </c:val>
        </c:ser>
        <c:ser>
          <c:idx val="2"/>
          <c:order val="1"/>
          <c:tx>
            <c:strRef>
              <c:f>'Figura 2.10a'!$AG$4</c:f>
              <c:strCache>
                <c:ptCount val="1"/>
                <c:pt idx="0">
                  <c:v>1° Quartile</c:v>
                </c:pt>
              </c:strCache>
            </c:strRef>
          </c:tx>
          <c:spPr>
            <a:ln w="28575">
              <a:noFill/>
            </a:ln>
          </c:spPr>
          <c:marker>
            <c:symbol val="dash"/>
            <c:size val="7"/>
            <c:spPr>
              <a:solidFill>
                <a:srgbClr val="838BBF"/>
              </a:solidFill>
              <a:ln>
                <a:noFill/>
              </a:ln>
            </c:spPr>
          </c:marker>
          <c:cat>
            <c:numRef>
              <c:f>'Figura 2.10a'!$AC$6:$AC$28</c:f>
              <c:numCache>
                <c:formatCode>General</c:formatCode>
                <c:ptCount val="23"/>
                <c:pt idx="0">
                  <c:v>10</c:v>
                </c:pt>
                <c:pt idx="1">
                  <c:v>11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  <c:pt idx="6">
                  <c:v>17</c:v>
                </c:pt>
                <c:pt idx="7">
                  <c:v>18</c:v>
                </c:pt>
                <c:pt idx="8">
                  <c:v>19</c:v>
                </c:pt>
                <c:pt idx="9">
                  <c:v>20</c:v>
                </c:pt>
                <c:pt idx="10">
                  <c:v>21</c:v>
                </c:pt>
                <c:pt idx="11">
                  <c:v>22</c:v>
                </c:pt>
                <c:pt idx="12">
                  <c:v>23</c:v>
                </c:pt>
                <c:pt idx="13">
                  <c:v>24</c:v>
                </c:pt>
                <c:pt idx="14">
                  <c:v>25</c:v>
                </c:pt>
                <c:pt idx="15">
                  <c:v>26</c:v>
                </c:pt>
                <c:pt idx="16">
                  <c:v>27</c:v>
                </c:pt>
                <c:pt idx="17">
                  <c:v>28</c:v>
                </c:pt>
                <c:pt idx="18">
                  <c:v>29</c:v>
                </c:pt>
                <c:pt idx="19">
                  <c:v>30</c:v>
                </c:pt>
                <c:pt idx="20">
                  <c:v>31</c:v>
                </c:pt>
                <c:pt idx="21">
                  <c:v>32</c:v>
                </c:pt>
                <c:pt idx="22">
                  <c:v>33</c:v>
                </c:pt>
              </c:numCache>
            </c:numRef>
          </c:cat>
          <c:val>
            <c:numRef>
              <c:f>'Figura 2.10a'!$AG$6:$AG$28</c:f>
              <c:numCache>
                <c:formatCode>General</c:formatCode>
                <c:ptCount val="23"/>
                <c:pt idx="0">
                  <c:v>-7.3</c:v>
                </c:pt>
                <c:pt idx="1">
                  <c:v>-6.4</c:v>
                </c:pt>
                <c:pt idx="2">
                  <c:v>-4.5</c:v>
                </c:pt>
                <c:pt idx="3">
                  <c:v>-8.2000000000000011</c:v>
                </c:pt>
                <c:pt idx="4">
                  <c:v>-2.4</c:v>
                </c:pt>
                <c:pt idx="6">
                  <c:v>-5.6</c:v>
                </c:pt>
                <c:pt idx="7">
                  <c:v>-15.4</c:v>
                </c:pt>
                <c:pt idx="8">
                  <c:v>-9.1</c:v>
                </c:pt>
                <c:pt idx="9">
                  <c:v>-9</c:v>
                </c:pt>
                <c:pt idx="10">
                  <c:v>-4.3</c:v>
                </c:pt>
                <c:pt idx="11">
                  <c:v>-6.8</c:v>
                </c:pt>
                <c:pt idx="12">
                  <c:v>-15.1</c:v>
                </c:pt>
                <c:pt idx="13">
                  <c:v>-8.2000000000000011</c:v>
                </c:pt>
                <c:pt idx="14">
                  <c:v>-11.6</c:v>
                </c:pt>
                <c:pt idx="15">
                  <c:v>-7.8</c:v>
                </c:pt>
                <c:pt idx="16">
                  <c:v>-9.4</c:v>
                </c:pt>
                <c:pt idx="17">
                  <c:v>-5.9</c:v>
                </c:pt>
                <c:pt idx="18">
                  <c:v>-4.5</c:v>
                </c:pt>
                <c:pt idx="19">
                  <c:v>-8.7000000000000011</c:v>
                </c:pt>
                <c:pt idx="20">
                  <c:v>-4.2</c:v>
                </c:pt>
                <c:pt idx="21">
                  <c:v>-4</c:v>
                </c:pt>
                <c:pt idx="22">
                  <c:v>-23.6</c:v>
                </c:pt>
              </c:numCache>
            </c:numRef>
          </c:val>
        </c:ser>
        <c:ser>
          <c:idx val="3"/>
          <c:order val="2"/>
          <c:tx>
            <c:strRef>
              <c:f>'Figura 2.10a'!$AH$4</c:f>
              <c:strCache>
                <c:ptCount val="1"/>
                <c:pt idx="0">
                  <c:v>Mediana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838BBF"/>
              </a:solidFill>
              <a:ln>
                <a:noFill/>
              </a:ln>
            </c:spPr>
          </c:marker>
          <c:dPt>
            <c:idx val="1"/>
            <c:marker>
              <c:symbol val="circle"/>
              <c:size val="6"/>
            </c:marker>
          </c:dPt>
          <c:cat>
            <c:numRef>
              <c:f>'Figura 2.10a'!$AC$6:$AC$28</c:f>
              <c:numCache>
                <c:formatCode>General</c:formatCode>
                <c:ptCount val="23"/>
                <c:pt idx="0">
                  <c:v>10</c:v>
                </c:pt>
                <c:pt idx="1">
                  <c:v>11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  <c:pt idx="6">
                  <c:v>17</c:v>
                </c:pt>
                <c:pt idx="7">
                  <c:v>18</c:v>
                </c:pt>
                <c:pt idx="8">
                  <c:v>19</c:v>
                </c:pt>
                <c:pt idx="9">
                  <c:v>20</c:v>
                </c:pt>
                <c:pt idx="10">
                  <c:v>21</c:v>
                </c:pt>
                <c:pt idx="11">
                  <c:v>22</c:v>
                </c:pt>
                <c:pt idx="12">
                  <c:v>23</c:v>
                </c:pt>
                <c:pt idx="13">
                  <c:v>24</c:v>
                </c:pt>
                <c:pt idx="14">
                  <c:v>25</c:v>
                </c:pt>
                <c:pt idx="15">
                  <c:v>26</c:v>
                </c:pt>
                <c:pt idx="16">
                  <c:v>27</c:v>
                </c:pt>
                <c:pt idx="17">
                  <c:v>28</c:v>
                </c:pt>
                <c:pt idx="18">
                  <c:v>29</c:v>
                </c:pt>
                <c:pt idx="19">
                  <c:v>30</c:v>
                </c:pt>
                <c:pt idx="20">
                  <c:v>31</c:v>
                </c:pt>
                <c:pt idx="21">
                  <c:v>32</c:v>
                </c:pt>
                <c:pt idx="22">
                  <c:v>33</c:v>
                </c:pt>
              </c:numCache>
            </c:numRef>
          </c:cat>
          <c:val>
            <c:numRef>
              <c:f>'Figura 2.10a'!$AH$6:$AH$28</c:f>
              <c:numCache>
                <c:formatCode>General</c:formatCode>
                <c:ptCount val="23"/>
                <c:pt idx="0">
                  <c:v>-1.6</c:v>
                </c:pt>
                <c:pt idx="1">
                  <c:v>-1.9000000000000001</c:v>
                </c:pt>
                <c:pt idx="2">
                  <c:v>0.1</c:v>
                </c:pt>
                <c:pt idx="3">
                  <c:v>0.4</c:v>
                </c:pt>
                <c:pt idx="4">
                  <c:v>5.4</c:v>
                </c:pt>
                <c:pt idx="6">
                  <c:v>-0.1</c:v>
                </c:pt>
                <c:pt idx="7">
                  <c:v>-4.8</c:v>
                </c:pt>
                <c:pt idx="8">
                  <c:v>-2.9</c:v>
                </c:pt>
                <c:pt idx="9">
                  <c:v>-2</c:v>
                </c:pt>
                <c:pt idx="10">
                  <c:v>2.4</c:v>
                </c:pt>
                <c:pt idx="11">
                  <c:v>-2.5</c:v>
                </c:pt>
                <c:pt idx="12">
                  <c:v>-4.8</c:v>
                </c:pt>
                <c:pt idx="13">
                  <c:v>-1.6</c:v>
                </c:pt>
                <c:pt idx="14">
                  <c:v>-2.2000000000000002</c:v>
                </c:pt>
                <c:pt idx="15">
                  <c:v>-3</c:v>
                </c:pt>
                <c:pt idx="16">
                  <c:v>-2.2999999999999998</c:v>
                </c:pt>
                <c:pt idx="17">
                  <c:v>0.8</c:v>
                </c:pt>
                <c:pt idx="18">
                  <c:v>-0.3000000000000001</c:v>
                </c:pt>
                <c:pt idx="19">
                  <c:v>-3.5</c:v>
                </c:pt>
                <c:pt idx="20">
                  <c:v>1.2</c:v>
                </c:pt>
                <c:pt idx="21">
                  <c:v>0</c:v>
                </c:pt>
                <c:pt idx="22">
                  <c:v>-11</c:v>
                </c:pt>
              </c:numCache>
            </c:numRef>
          </c:val>
        </c:ser>
        <c:hiLowLines>
          <c:spPr>
            <a:ln>
              <a:solidFill>
                <a:srgbClr val="838BBF"/>
              </a:solidFill>
            </a:ln>
          </c:spPr>
        </c:hiLowLines>
        <c:axId val="75279360"/>
        <c:axId val="75293440"/>
      </c:stockChart>
      <c:catAx>
        <c:axId val="75279360"/>
        <c:scaling>
          <c:orientation val="minMax"/>
        </c:scaling>
        <c:axPos val="b"/>
        <c:numFmt formatCode="General" sourceLinked="1"/>
        <c:tickLblPos val="low"/>
        <c:txPr>
          <a:bodyPr/>
          <a:lstStyle/>
          <a:p>
            <a:pPr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it-IT"/>
          </a:p>
        </c:txPr>
        <c:crossAx val="75293440"/>
        <c:crosses val="autoZero"/>
        <c:auto val="1"/>
        <c:lblAlgn val="ctr"/>
        <c:lblOffset val="100"/>
        <c:tickLblSkip val="2"/>
      </c:catAx>
      <c:valAx>
        <c:axId val="75293440"/>
        <c:scaling>
          <c:orientation val="minMax"/>
          <c:min val="-25"/>
        </c:scaling>
        <c:axPos val="l"/>
        <c:numFmt formatCode="#,##0" sourceLinked="0"/>
        <c:tickLblPos val="nextTo"/>
        <c:txPr>
          <a:bodyPr/>
          <a:lstStyle/>
          <a:p>
            <a:pPr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it-IT"/>
          </a:p>
        </c:txPr>
        <c:crossAx val="75279360"/>
        <c:crosses val="autoZero"/>
        <c:crossBetween val="between"/>
      </c:val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.15442380952380966"/>
          <c:y val="0.91562658730158764"/>
          <c:w val="0.69115238095238019"/>
          <c:h val="6.9254365079365068E-2"/>
        </c:manualLayout>
      </c:layout>
      <c:spPr>
        <a:noFill/>
        <a:ln>
          <a:noFill/>
        </a:ln>
      </c:spPr>
      <c:txPr>
        <a:bodyPr/>
        <a:lstStyle/>
        <a:p>
          <a:pPr>
            <a:defRPr sz="700">
              <a:latin typeface="Arial" panose="020B0604020202020204" pitchFamily="34" charset="0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</c:chart>
  <c:spPr>
    <a:noFill/>
    <a:ln>
      <a:noFill/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7B1F3-FB2D-A247-9676-97B3C010A75B}" type="datetimeFigureOut">
              <a:rPr lang="it-IT" smtClean="0"/>
              <a:pPr/>
              <a:t>21/06/2016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AA04C-CF00-2442-8489-B17C223CBBD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5630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48465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in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2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36915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/>
          <p:cNvCxnSpPr/>
          <p:nvPr/>
        </p:nvCxnSpPr>
        <p:spPr>
          <a:xfrm flipH="1">
            <a:off x="601664" y="968418"/>
            <a:ext cx="10997669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814" r="74033" b="37508"/>
          <a:stretch/>
        </p:blipFill>
        <p:spPr>
          <a:xfrm>
            <a:off x="10647499" y="5776731"/>
            <a:ext cx="1544501" cy="108127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71615" y="179460"/>
            <a:ext cx="1975884" cy="788958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/>
        </p:nvSpPr>
        <p:spPr>
          <a:xfrm>
            <a:off x="601662" y="353490"/>
            <a:ext cx="7627989" cy="53860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080"/>
              </a:lnSpc>
              <a:spcAft>
                <a:spcPts val="600"/>
              </a:spcAft>
            </a:pPr>
            <a:r>
              <a:rPr lang="it-I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ROMA 22</a:t>
            </a:r>
            <a:r>
              <a:rPr lang="it-IT" sz="11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 </a:t>
            </a:r>
            <a:r>
              <a:rPr lang="it-I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GIUGNO 2016 </a:t>
            </a:r>
          </a:p>
          <a:p>
            <a:pPr>
              <a:lnSpc>
                <a:spcPts val="1080"/>
              </a:lnSpc>
              <a:spcAft>
                <a:spcPts val="0"/>
              </a:spcAft>
            </a:pPr>
            <a:r>
              <a:rPr lang="it-IT" sz="1100" b="1" dirty="0" smtClean="0">
                <a:solidFill>
                  <a:srgbClr val="484384"/>
                </a:solidFill>
                <a:latin typeface="+mn-lt"/>
                <a:ea typeface="Signika Light" charset="0"/>
                <a:cs typeface="Calibri"/>
              </a:rPr>
              <a:t>AREA TEMATICA 2. </a:t>
            </a:r>
            <a:r>
              <a:rPr lang="it-IT" sz="1100" b="1" dirty="0" smtClean="0">
                <a:solidFill>
                  <a:schemeClr val="tx1"/>
                </a:solidFill>
                <a:latin typeface="+mn-lt"/>
                <a:ea typeface="Signika Light" charset="0"/>
                <a:cs typeface="Calibri"/>
              </a:rPr>
              <a:t>TEMI EMERGENTI</a:t>
            </a:r>
          </a:p>
          <a:p>
            <a:pPr marL="0" marR="0" indent="0" algn="l" defTabSz="914400" rtl="0" eaLnBrk="1" fontAlgn="auto" latinLnBrk="0" hangingPunct="1">
              <a:lnSpc>
                <a:spcPts val="108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 smtClean="0"/>
              <a:t>La domanda di informazioni e analisi a supporto delle imprese</a:t>
            </a:r>
            <a:endParaRPr lang="it-IT" sz="1200" dirty="0">
              <a:solidFill>
                <a:schemeClr val="tx1"/>
              </a:solidFill>
              <a:latin typeface="+mn-lt"/>
              <a:ea typeface="Signika Light" charset="0"/>
              <a:cs typeface="Arial"/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2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8527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3376083"/>
            <a:ext cx="12192000" cy="3481918"/>
          </a:xfrm>
          <a:prstGeom prst="rect">
            <a:avLst/>
          </a:prstGeom>
          <a:solidFill>
            <a:srgbClr val="4843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DA304A"/>
                </a:solidFill>
              </a:rPr>
              <a:t> </a:t>
            </a:r>
            <a:endParaRPr lang="it-IT" dirty="0">
              <a:solidFill>
                <a:srgbClr val="DA304A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173412" y="3811955"/>
            <a:ext cx="8221860" cy="13465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80"/>
              </a:lnSpc>
            </a:pPr>
            <a:r>
              <a:rPr lang="it-IT" sz="28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TEMI EMERGENTI</a:t>
            </a:r>
            <a:endParaRPr lang="it-IT" sz="12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>
              <a:lnSpc>
                <a:spcPts val="2160"/>
              </a:lnSpc>
            </a:pPr>
            <a:endParaRPr lang="it-IT" sz="28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>
              <a:lnSpc>
                <a:spcPts val="3200"/>
              </a:lnSpc>
            </a:pPr>
            <a:r>
              <a:rPr lang="it-IT" sz="32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La domanda di informazioni e analisi </a:t>
            </a:r>
          </a:p>
          <a:p>
            <a:pPr>
              <a:lnSpc>
                <a:spcPts val="3200"/>
              </a:lnSpc>
            </a:pPr>
            <a:r>
              <a:rPr lang="it-IT" sz="32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a supporto delle imprese</a:t>
            </a:r>
            <a:endParaRPr lang="it-IT" sz="32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611254" y="384211"/>
            <a:ext cx="5050820" cy="161112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algn="l">
              <a:lnSpc>
                <a:spcPts val="2500"/>
              </a:lnSpc>
            </a:pP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COMPORTAMENTI INDIVIDUALI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E RELAZIONI SOCIALI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IN TRASFORMAZIONE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UNA SFIDA </a:t>
            </a: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PER </a:t>
            </a: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LA </a:t>
            </a: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/>
            </a:r>
            <a:b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STATISTICA UFFICIALE </a:t>
            </a:r>
            <a:endParaRPr lang="it-IT" sz="2400" dirty="0">
              <a:solidFill>
                <a:schemeClr val="bg1"/>
              </a:solidFill>
              <a:latin typeface="Signika" charset="0"/>
              <a:ea typeface="Signika" charset="0"/>
              <a:cs typeface="Signika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125412" y="4357526"/>
            <a:ext cx="2772274" cy="843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900"/>
              </a:lnSpc>
            </a:pPr>
            <a:r>
              <a:rPr lang="it-IT" dirty="0" smtClean="0">
                <a:solidFill>
                  <a:schemeClr val="bg1"/>
                </a:solidFill>
                <a:ea typeface="Signika Light" charset="0"/>
                <a:cs typeface="Arial"/>
              </a:rPr>
              <a:t>22 GIUGNO 2016 </a:t>
            </a:r>
          </a:p>
          <a:p>
            <a:pPr algn="r">
              <a:lnSpc>
                <a:spcPts val="2900"/>
              </a:lnSpc>
            </a:pPr>
            <a:r>
              <a:rPr lang="it-IT" dirty="0" smtClean="0">
                <a:solidFill>
                  <a:schemeClr val="bg1"/>
                </a:solidFill>
                <a:ea typeface="Signika Light" charset="0"/>
                <a:cs typeface="Arial"/>
              </a:rPr>
              <a:t>14.30 | 16.00</a:t>
            </a:r>
            <a:endParaRPr lang="it-IT" dirty="0">
              <a:solidFill>
                <a:schemeClr val="bg1"/>
              </a:solidFill>
              <a:ea typeface="Signika Light" charset="0"/>
              <a:cs typeface="Arial"/>
            </a:endParaRPr>
          </a:p>
        </p:txBody>
      </p:sp>
      <p:pic>
        <p:nvPicPr>
          <p:cNvPr id="12" name="Immagine 11" descr="Logo12esimaOk-2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6714" y="5859742"/>
            <a:ext cx="480972" cy="625265"/>
          </a:xfrm>
          <a:prstGeom prst="rect">
            <a:avLst/>
          </a:prstGeom>
        </p:spPr>
      </p:pic>
      <p:pic>
        <p:nvPicPr>
          <p:cNvPr id="13" name="Immagine 12" descr="Logo12esimaOk-22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6186" y="3683343"/>
            <a:ext cx="571500" cy="609600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3173412" y="6056410"/>
            <a:ext cx="8221860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it-IT" sz="20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Livio Romano | Centro Studi Confindustria</a:t>
            </a:r>
            <a:endParaRPr lang="it-IT" sz="20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</p:txBody>
      </p:sp>
      <p:cxnSp>
        <p:nvCxnSpPr>
          <p:cNvPr id="19" name="Connettore 1 18"/>
          <p:cNvCxnSpPr/>
          <p:nvPr/>
        </p:nvCxnSpPr>
        <p:spPr>
          <a:xfrm>
            <a:off x="2998756" y="3811955"/>
            <a:ext cx="0" cy="2580211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3157"/>
          <a:stretch/>
        </p:blipFill>
        <p:spPr>
          <a:xfrm>
            <a:off x="323742" y="214878"/>
            <a:ext cx="7638551" cy="28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70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569913" y="2661178"/>
            <a:ext cx="40655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dirty="0" smtClean="0"/>
              <a:t>La lenta ripartenza dell’economia italiana dopo 7 anni di crisi quasi ininterrotta deve fare i conti con un sistema produttivo fortemente eterogeneo al suo interno.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569913" y="1274239"/>
            <a:ext cx="3582511" cy="10361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L’eredità della lunga recessione</a:t>
            </a:r>
            <a:endParaRPr lang="it-IT" sz="3200" dirty="0">
              <a:latin typeface="+mn-lt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283986" y="1087219"/>
            <a:ext cx="4850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Distribuzione della variazione % degli addetti per</a:t>
            </a:r>
          </a:p>
          <a:p>
            <a:r>
              <a:rPr lang="it-IT" b="1" dirty="0" smtClean="0"/>
              <a:t>settori manifatturieri, </a:t>
            </a:r>
            <a:r>
              <a:rPr lang="it-IT" b="1" dirty="0" smtClean="0"/>
              <a:t>3Q 2015 su 3Q 2013</a:t>
            </a:r>
            <a:endParaRPr lang="it-IT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429375" y="6242873"/>
            <a:ext cx="1172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Fonte: Istat.</a:t>
            </a:r>
            <a:endParaRPr lang="it-IT" sz="1600" dirty="0"/>
          </a:p>
        </p:txBody>
      </p:sp>
      <p:graphicFrame>
        <p:nvGraphicFramePr>
          <p:cNvPr id="10" name="Grafico 9"/>
          <p:cNvGraphicFramePr>
            <a:graphicFrameLocks/>
          </p:cNvGraphicFramePr>
          <p:nvPr/>
        </p:nvGraphicFramePr>
        <p:xfrm>
          <a:off x="6310600" y="1706723"/>
          <a:ext cx="2313429" cy="2251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afico 12"/>
          <p:cNvGraphicFramePr>
            <a:graphicFrameLocks/>
          </p:cNvGraphicFramePr>
          <p:nvPr/>
        </p:nvGraphicFramePr>
        <p:xfrm>
          <a:off x="8896689" y="1706723"/>
          <a:ext cx="2313429" cy="2251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afico 13"/>
          <p:cNvGraphicFramePr>
            <a:graphicFrameLocks/>
          </p:cNvGraphicFramePr>
          <p:nvPr/>
        </p:nvGraphicFramePr>
        <p:xfrm>
          <a:off x="6310600" y="3958964"/>
          <a:ext cx="2313429" cy="2255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afico 14"/>
          <p:cNvGraphicFramePr>
            <a:graphicFrameLocks/>
          </p:cNvGraphicFramePr>
          <p:nvPr/>
        </p:nvGraphicFramePr>
        <p:xfrm>
          <a:off x="8896689" y="3929345"/>
          <a:ext cx="2313429" cy="2255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52134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569913" y="2506133"/>
            <a:ext cx="42687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dirty="0" smtClean="0"/>
              <a:t>La forte eterogeneità nelle performance degli ultimi anni non è però una novità per il Paese.</a:t>
            </a:r>
          </a:p>
          <a:p>
            <a:pPr algn="l"/>
            <a:r>
              <a:rPr lang="it-IT" sz="1800" dirty="0" smtClean="0"/>
              <a:t>È il riflesso di un sistema produttivo altamente parcellizzato al suo interno in una moltitudine di soggetti imprenditoriali, che già prima del 2008 presentava una dinamica molto differenziata.</a:t>
            </a:r>
          </a:p>
          <a:p>
            <a:pPr algn="l"/>
            <a:r>
              <a:rPr lang="it-IT" sz="1800" dirty="0" smtClean="0"/>
              <a:t>L’eterogeneità infatti è l’</a:t>
            </a:r>
            <a:r>
              <a:rPr lang="it-IT" sz="1800" dirty="0" err="1" smtClean="0"/>
              <a:t>outcome</a:t>
            </a:r>
            <a:r>
              <a:rPr lang="it-IT" sz="1800" dirty="0" smtClean="0"/>
              <a:t> “naturale” in un contesto di accresciuta competizione internazionale in cui i vantaggi competitivi dipendono innanzitutto dalle capacità organizzative delle singole imprese di adattarsi costantemente alle condizioni di mercato.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569913" y="1274239"/>
            <a:ext cx="3582511" cy="10361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L’eterogeneità ha radici strutturali</a:t>
            </a:r>
            <a:endParaRPr lang="it-IT" sz="3200" dirty="0"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9902" y="1979411"/>
            <a:ext cx="5811540" cy="373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sellaDiTesto 6"/>
          <p:cNvSpPr txBox="1"/>
          <p:nvPr/>
        </p:nvSpPr>
        <p:spPr>
          <a:xfrm>
            <a:off x="5924550" y="1610079"/>
            <a:ext cx="201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% </a:t>
            </a:r>
            <a:r>
              <a:rPr lang="it-IT" b="1" dirty="0" err="1" smtClean="0"/>
              <a:t>Return</a:t>
            </a:r>
            <a:r>
              <a:rPr lang="it-IT" b="1" dirty="0" smtClean="0"/>
              <a:t> </a:t>
            </a:r>
            <a:r>
              <a:rPr lang="it-IT" b="1" dirty="0" err="1" smtClean="0"/>
              <a:t>of</a:t>
            </a:r>
            <a:r>
              <a:rPr lang="it-IT" b="1" dirty="0" smtClean="0"/>
              <a:t> </a:t>
            </a:r>
            <a:r>
              <a:rPr lang="it-IT" b="1" dirty="0" err="1" smtClean="0"/>
              <a:t>Assets</a:t>
            </a:r>
            <a:r>
              <a:rPr lang="it-IT" b="1" dirty="0" smtClean="0"/>
              <a:t> </a:t>
            </a:r>
            <a:endParaRPr lang="it-IT" b="1" dirty="0"/>
          </a:p>
        </p:txBody>
      </p:sp>
      <p:sp>
        <p:nvSpPr>
          <p:cNvPr id="11" name="Rettangolo 10"/>
          <p:cNvSpPr/>
          <p:nvPr/>
        </p:nvSpPr>
        <p:spPr>
          <a:xfrm>
            <a:off x="5924550" y="5562600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600" dirty="0" smtClean="0"/>
              <a:t>Fonte: Elaborazioni Istat e CSC su dati </a:t>
            </a:r>
            <a:r>
              <a:rPr lang="it-IT" sz="1600" dirty="0" err="1" smtClean="0"/>
              <a:t>Cerved</a:t>
            </a:r>
            <a:r>
              <a:rPr lang="it-IT" sz="1600" dirty="0" smtClean="0"/>
              <a:t>.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xmlns="" val="252134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569913" y="2310346"/>
            <a:ext cx="42687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dirty="0" smtClean="0"/>
              <a:t>“</a:t>
            </a:r>
            <a:r>
              <a:rPr lang="it-IT" sz="1800" i="1" dirty="0" smtClean="0"/>
              <a:t>Solo alcune imprese particolarmente dotate di risorse tecnologiche e imprenditoriali hanno avuto la possibilità o la volontà di valorizzare le opportunità emergenti e di consolidare un posizionamento competitivo sufficientemente robusto (...). Per le altre, l’alternativa è stata (…) un ripiegamento verso segmenti della domanda meno minacciati dalla concorrenza internazionale e dall’innovazione oppure verso mercati di dimensioni troppo piccole e di connotazioni così “locali” da assicurare comunque una profittabilità minima soddisfacente (almeno prima della crisi finanziaria)</a:t>
            </a:r>
            <a:r>
              <a:rPr lang="it-IT" sz="1800" dirty="0" smtClean="0"/>
              <a:t>.” (</a:t>
            </a:r>
            <a:r>
              <a:rPr lang="it-IT" sz="1800" dirty="0" err="1" smtClean="0"/>
              <a:t>Arrighetti</a:t>
            </a:r>
            <a:r>
              <a:rPr lang="it-IT" sz="1800" dirty="0" smtClean="0"/>
              <a:t> e Ninni, 2014, p. 30)</a:t>
            </a:r>
          </a:p>
          <a:p>
            <a:pPr algn="l"/>
            <a:endParaRPr lang="it-IT" sz="1800" dirty="0" smtClean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569913" y="1274239"/>
            <a:ext cx="3582511" cy="10361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L’eterogeneità ha radici strutturali</a:t>
            </a:r>
            <a:endParaRPr lang="it-IT" sz="3200" dirty="0">
              <a:latin typeface="+mn-lt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344705" y="1643571"/>
            <a:ext cx="46746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% </a:t>
            </a:r>
            <a:r>
              <a:rPr lang="it-IT" b="1" dirty="0" err="1" smtClean="0"/>
              <a:t>Return</a:t>
            </a:r>
            <a:r>
              <a:rPr lang="it-IT" b="1" dirty="0" smtClean="0"/>
              <a:t> </a:t>
            </a:r>
            <a:r>
              <a:rPr lang="it-IT" b="1" dirty="0" err="1" smtClean="0"/>
              <a:t>of</a:t>
            </a:r>
            <a:r>
              <a:rPr lang="it-IT" b="1" dirty="0" smtClean="0"/>
              <a:t> </a:t>
            </a:r>
            <a:r>
              <a:rPr lang="it-IT" b="1" dirty="0" err="1" smtClean="0"/>
              <a:t>equity</a:t>
            </a:r>
            <a:r>
              <a:rPr lang="it-IT" b="1" dirty="0" smtClean="0"/>
              <a:t>, Centili di imprese per classe</a:t>
            </a:r>
          </a:p>
          <a:p>
            <a:r>
              <a:rPr lang="it-IT" b="1" dirty="0" smtClean="0"/>
              <a:t> di redditività</a:t>
            </a:r>
          </a:p>
          <a:p>
            <a:pPr algn="ctr"/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6363755" y="5562600"/>
            <a:ext cx="55710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/>
              <a:t>Fonte: Elaborazioni Istat e CSC su dati </a:t>
            </a:r>
            <a:r>
              <a:rPr lang="it-IT" sz="1600" dirty="0" err="1" smtClean="0"/>
              <a:t>Cerved</a:t>
            </a:r>
            <a:r>
              <a:rPr lang="it-IT" sz="1600" dirty="0" smtClean="0"/>
              <a:t>.</a:t>
            </a:r>
            <a:endParaRPr lang="it-IT" sz="1600" dirty="0"/>
          </a:p>
        </p:txBody>
      </p:sp>
      <p:graphicFrame>
        <p:nvGraphicFramePr>
          <p:cNvPr id="10" name="Tabella 9"/>
          <p:cNvGraphicFramePr>
            <a:graphicFrameLocks noGrp="1"/>
          </p:cNvGraphicFramePr>
          <p:nvPr/>
        </p:nvGraphicFramePr>
        <p:xfrm>
          <a:off x="6449479" y="2310346"/>
          <a:ext cx="4437119" cy="3228975"/>
        </p:xfrm>
        <a:graphic>
          <a:graphicData uri="http://schemas.openxmlformats.org/drawingml/2006/table">
            <a:tbl>
              <a:tblPr/>
              <a:tblGrid>
                <a:gridCol w="1694864"/>
                <a:gridCol w="914085"/>
                <a:gridCol w="914085"/>
                <a:gridCol w="914085"/>
              </a:tblGrid>
              <a:tr h="628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Classe di redditività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2A3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404040"/>
                          </a:solidFill>
                          <a:latin typeface="Calibri"/>
                        </a:rPr>
                        <a:t>&gt;150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latin typeface="Calibri"/>
                        </a:rPr>
                        <a:t>&gt;100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latin typeface="Calibri"/>
                        </a:rPr>
                        <a:t>&gt;50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latin typeface="Calibri"/>
                        </a:rPr>
                        <a:t>&gt;40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latin typeface="Calibri"/>
                        </a:rPr>
                        <a:t>&gt;30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latin typeface="Calibri"/>
                        </a:rPr>
                        <a:t>&gt;20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latin typeface="Calibri"/>
                        </a:rPr>
                        <a:t>&gt;10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latin typeface="Calibri"/>
                        </a:rPr>
                        <a:t>&gt;5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latin typeface="Calibri"/>
                        </a:rPr>
                        <a:t>&gt;0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latin typeface="Calibri"/>
                        </a:rPr>
                        <a:t>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latin typeface="Calibri"/>
                        </a:rPr>
                        <a:t>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404040"/>
                          </a:solidFill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latin typeface="Calibri"/>
                        </a:rPr>
                        <a:t>&gt;-15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latin typeface="Calibri"/>
                        </a:rPr>
                        <a:t>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404040"/>
                          </a:solidFill>
                          <a:latin typeface="Calibri"/>
                        </a:rPr>
                        <a:t>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latin typeface="Calibri"/>
                        </a:rPr>
                        <a:t>&gt;-30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latin typeface="Calibri"/>
                        </a:rPr>
                        <a:t>&gt;-100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latin typeface="Calibri"/>
                        </a:rPr>
                        <a:t>&gt;-350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404040"/>
                          </a:solidFill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2134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12" name="Sottotitolo 2"/>
          <p:cNvSpPr>
            <a:spLocks noGrp="1"/>
          </p:cNvSpPr>
          <p:nvPr>
            <p:ph type="subTitle" idx="4294967295"/>
          </p:nvPr>
        </p:nvSpPr>
        <p:spPr>
          <a:xfrm>
            <a:off x="488951" y="1981200"/>
            <a:ext cx="5449888" cy="249277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it-IT" sz="2000" dirty="0" smtClean="0">
                <a:ea typeface="Signika Light" charset="0"/>
                <a:cs typeface="Signika Light" charset="0"/>
              </a:rPr>
              <a:t>“</a:t>
            </a:r>
            <a:r>
              <a:rPr lang="it-IT" sz="2000" i="1" dirty="0" err="1" smtClean="0">
                <a:ea typeface="Signika Light" charset="0"/>
                <a:cs typeface="Signika Light" charset="0"/>
              </a:rPr>
              <a:t>Firms</a:t>
            </a:r>
            <a:r>
              <a:rPr lang="it-IT" sz="2000" i="1" dirty="0" smtClean="0">
                <a:ea typeface="Signika Light" charset="0"/>
                <a:cs typeface="Signika Light" charset="0"/>
              </a:rPr>
              <a:t> </a:t>
            </a:r>
            <a:r>
              <a:rPr lang="it-IT" sz="2000" i="1" dirty="0" err="1" smtClean="0">
                <a:ea typeface="Signika Light" charset="0"/>
                <a:cs typeface="Signika Light" charset="0"/>
              </a:rPr>
              <a:t>may</a:t>
            </a:r>
            <a:r>
              <a:rPr lang="it-IT" sz="2000" i="1" dirty="0" smtClean="0">
                <a:ea typeface="Signika Light" charset="0"/>
                <a:cs typeface="Signika Light" charset="0"/>
              </a:rPr>
              <a:t> </a:t>
            </a:r>
            <a:r>
              <a:rPr lang="it-IT" sz="2000" i="1" dirty="0" err="1" smtClean="0">
                <a:ea typeface="Signika Light" charset="0"/>
                <a:cs typeface="Signika Light" charset="0"/>
              </a:rPr>
              <a:t>adopt</a:t>
            </a:r>
            <a:r>
              <a:rPr lang="it-IT" sz="2000" i="1" dirty="0" smtClean="0">
                <a:ea typeface="Signika Light" charset="0"/>
                <a:cs typeface="Signika Light" charset="0"/>
              </a:rPr>
              <a:t> </a:t>
            </a:r>
            <a:r>
              <a:rPr lang="it-IT" sz="2000" i="1" dirty="0" err="1" smtClean="0">
                <a:ea typeface="Signika Light" charset="0"/>
                <a:cs typeface="Signika Light" charset="0"/>
              </a:rPr>
              <a:t>widely</a:t>
            </a:r>
            <a:r>
              <a:rPr lang="it-IT" sz="2000" i="1" dirty="0" smtClean="0">
                <a:ea typeface="Signika Light" charset="0"/>
                <a:cs typeface="Signika Light" charset="0"/>
              </a:rPr>
              <a:t> </a:t>
            </a:r>
            <a:r>
              <a:rPr lang="it-IT" sz="2000" i="1" dirty="0" err="1" smtClean="0">
                <a:ea typeface="Signika Light" charset="0"/>
                <a:cs typeface="Signika Light" charset="0"/>
              </a:rPr>
              <a:t>different</a:t>
            </a:r>
            <a:r>
              <a:rPr lang="it-IT" sz="2000" i="1" dirty="0" smtClean="0">
                <a:ea typeface="Signika Light" charset="0"/>
                <a:cs typeface="Signika Light" charset="0"/>
              </a:rPr>
              <a:t> </a:t>
            </a:r>
            <a:r>
              <a:rPr lang="it-IT" sz="2000" i="1" dirty="0" err="1" smtClean="0">
                <a:ea typeface="Signika Light" charset="0"/>
                <a:cs typeface="Signika Light" charset="0"/>
              </a:rPr>
              <a:t>strategies</a:t>
            </a:r>
            <a:r>
              <a:rPr lang="it-IT" sz="2000" i="1" dirty="0" smtClean="0">
                <a:ea typeface="Signika Light" charset="0"/>
                <a:cs typeface="Signika Light" charset="0"/>
              </a:rPr>
              <a:t>, </a:t>
            </a:r>
            <a:r>
              <a:rPr lang="it-IT" sz="2000" i="1" dirty="0" err="1" smtClean="0">
                <a:ea typeface="Signika Light" charset="0"/>
                <a:cs typeface="Signika Light" charset="0"/>
              </a:rPr>
              <a:t>even</a:t>
            </a:r>
            <a:r>
              <a:rPr lang="it-IT" sz="2000" i="1" dirty="0" smtClean="0">
                <a:ea typeface="Signika Light" charset="0"/>
                <a:cs typeface="Signika Light" charset="0"/>
              </a:rPr>
              <a:t> in </a:t>
            </a:r>
            <a:r>
              <a:rPr lang="it-IT" sz="2000" i="1" dirty="0" err="1" smtClean="0">
                <a:ea typeface="Signika Light" charset="0"/>
                <a:cs typeface="Signika Light" charset="0"/>
              </a:rPr>
              <a:t>similar</a:t>
            </a:r>
            <a:r>
              <a:rPr lang="it-IT" sz="2000" i="1" dirty="0" smtClean="0">
                <a:ea typeface="Signika Light" charset="0"/>
                <a:cs typeface="Signika Light" charset="0"/>
              </a:rPr>
              <a:t> </a:t>
            </a:r>
            <a:r>
              <a:rPr lang="it-IT" sz="2000" i="1" dirty="0" err="1" smtClean="0">
                <a:ea typeface="Signika Light" charset="0"/>
                <a:cs typeface="Signika Light" charset="0"/>
              </a:rPr>
              <a:t>selection</a:t>
            </a:r>
            <a:r>
              <a:rPr lang="it-IT" sz="2000" i="1" dirty="0" smtClean="0">
                <a:ea typeface="Signika Light" charset="0"/>
                <a:cs typeface="Signika Light" charset="0"/>
              </a:rPr>
              <a:t> </a:t>
            </a:r>
            <a:r>
              <a:rPr lang="it-IT" sz="2000" i="1" dirty="0" err="1" smtClean="0">
                <a:ea typeface="Signika Light" charset="0"/>
                <a:cs typeface="Signika Light" charset="0"/>
              </a:rPr>
              <a:t>environments</a:t>
            </a:r>
            <a:r>
              <a:rPr lang="it-IT" sz="2000" i="1" dirty="0" smtClean="0">
                <a:ea typeface="Signika Light" charset="0"/>
                <a:cs typeface="Signika Light" charset="0"/>
              </a:rPr>
              <a:t> </a:t>
            </a:r>
            <a:r>
              <a:rPr lang="it-IT" sz="2000" i="1" dirty="0" err="1" smtClean="0">
                <a:ea typeface="Signika Light" charset="0"/>
                <a:cs typeface="Signika Light" charset="0"/>
              </a:rPr>
              <a:t>such</a:t>
            </a:r>
            <a:r>
              <a:rPr lang="it-IT" sz="2000" i="1" dirty="0" smtClean="0">
                <a:ea typeface="Signika Light" charset="0"/>
                <a:cs typeface="Signika Light" charset="0"/>
              </a:rPr>
              <a:t> </a:t>
            </a:r>
            <a:r>
              <a:rPr lang="it-IT" sz="2000" i="1" dirty="0" err="1" smtClean="0">
                <a:ea typeface="Signika Light" charset="0"/>
                <a:cs typeface="Signika Light" charset="0"/>
              </a:rPr>
              <a:t>as</a:t>
            </a:r>
            <a:r>
              <a:rPr lang="it-IT" sz="2000" i="1" dirty="0" smtClean="0">
                <a:ea typeface="Signika Light" charset="0"/>
                <a:cs typeface="Signika Light" charset="0"/>
              </a:rPr>
              <a:t> </a:t>
            </a:r>
            <a:r>
              <a:rPr lang="it-IT" sz="2000" i="1" dirty="0" err="1" smtClean="0">
                <a:ea typeface="Signika Light" charset="0"/>
                <a:cs typeface="Signika Light" charset="0"/>
              </a:rPr>
              <a:t>sector</a:t>
            </a:r>
            <a:r>
              <a:rPr lang="it-IT" sz="2000" i="1" dirty="0" smtClean="0">
                <a:ea typeface="Signika Light" charset="0"/>
                <a:cs typeface="Signika Light" charset="0"/>
              </a:rPr>
              <a:t> or </a:t>
            </a:r>
            <a:r>
              <a:rPr lang="it-IT" sz="2000" i="1" dirty="0" err="1" smtClean="0">
                <a:ea typeface="Signika Light" charset="0"/>
                <a:cs typeface="Signika Light" charset="0"/>
              </a:rPr>
              <a:t>country</a:t>
            </a:r>
            <a:r>
              <a:rPr lang="it-IT" sz="2000" i="1" dirty="0" smtClean="0">
                <a:ea typeface="Signika Light" charset="0"/>
                <a:cs typeface="Signika Light" charset="0"/>
              </a:rPr>
              <a:t>, </a:t>
            </a:r>
            <a:r>
              <a:rPr lang="it-IT" sz="2000" i="1" dirty="0" err="1" smtClean="0">
                <a:ea typeface="Signika Light" charset="0"/>
                <a:cs typeface="Signika Light" charset="0"/>
              </a:rPr>
              <a:t>because</a:t>
            </a:r>
            <a:r>
              <a:rPr lang="it-IT" sz="2000" i="1" dirty="0" smtClean="0">
                <a:ea typeface="Signika Light" charset="0"/>
                <a:cs typeface="Signika Light" charset="0"/>
              </a:rPr>
              <a:t> </a:t>
            </a:r>
            <a:r>
              <a:rPr lang="it-IT" sz="2000" i="1" dirty="0" err="1" smtClean="0">
                <a:ea typeface="Signika Light" charset="0"/>
                <a:cs typeface="Signika Light" charset="0"/>
              </a:rPr>
              <a:t>they</a:t>
            </a:r>
            <a:r>
              <a:rPr lang="it-IT" sz="2000" i="1" dirty="0" smtClean="0">
                <a:ea typeface="Signika Light" charset="0"/>
                <a:cs typeface="Signika Light" charset="0"/>
              </a:rPr>
              <a:t> start </a:t>
            </a:r>
            <a:r>
              <a:rPr lang="it-IT" sz="2000" i="1" dirty="0" err="1" smtClean="0">
                <a:ea typeface="Signika Light" charset="0"/>
                <a:cs typeface="Signika Light" charset="0"/>
              </a:rPr>
              <a:t>from</a:t>
            </a:r>
            <a:r>
              <a:rPr lang="it-IT" sz="2000" i="1" dirty="0" smtClean="0">
                <a:ea typeface="Signika Light" charset="0"/>
                <a:cs typeface="Signika Light" charset="0"/>
              </a:rPr>
              <a:t> </a:t>
            </a:r>
            <a:r>
              <a:rPr lang="it-IT" sz="2000" i="1" dirty="0" err="1" smtClean="0">
                <a:ea typeface="Signika Light" charset="0"/>
                <a:cs typeface="Signika Light" charset="0"/>
              </a:rPr>
              <a:t>different</a:t>
            </a:r>
            <a:r>
              <a:rPr lang="it-IT" sz="2000" i="1" dirty="0" smtClean="0">
                <a:ea typeface="Signika Light" charset="0"/>
                <a:cs typeface="Signika Light" charset="0"/>
              </a:rPr>
              <a:t> </a:t>
            </a:r>
            <a:r>
              <a:rPr lang="it-IT" sz="2000" i="1" dirty="0" err="1" smtClean="0">
                <a:ea typeface="Signika Light" charset="0"/>
                <a:cs typeface="Signika Light" charset="0"/>
              </a:rPr>
              <a:t>resource</a:t>
            </a:r>
            <a:r>
              <a:rPr lang="it-IT" sz="2000" i="1" dirty="0" smtClean="0">
                <a:ea typeface="Signika Light" charset="0"/>
                <a:cs typeface="Signika Light" charset="0"/>
              </a:rPr>
              <a:t> </a:t>
            </a:r>
            <a:r>
              <a:rPr lang="it-IT" sz="2000" i="1" dirty="0" err="1" smtClean="0">
                <a:ea typeface="Signika Light" charset="0"/>
                <a:cs typeface="Signika Light" charset="0"/>
              </a:rPr>
              <a:t>bases</a:t>
            </a:r>
            <a:r>
              <a:rPr lang="it-IT" sz="2000" i="1" dirty="0" smtClean="0">
                <a:ea typeface="Signika Light" charset="0"/>
                <a:cs typeface="Signika Light" charset="0"/>
              </a:rPr>
              <a:t>, </a:t>
            </a:r>
            <a:r>
              <a:rPr lang="it-IT" sz="2000" i="1" dirty="0" err="1" smtClean="0">
                <a:ea typeface="Signika Light" charset="0"/>
                <a:cs typeface="Signika Light" charset="0"/>
              </a:rPr>
              <a:t>interpret</a:t>
            </a:r>
            <a:r>
              <a:rPr lang="it-IT" sz="2000" i="1" dirty="0" smtClean="0">
                <a:ea typeface="Signika Light" charset="0"/>
                <a:cs typeface="Signika Light" charset="0"/>
              </a:rPr>
              <a:t> the </a:t>
            </a:r>
            <a:r>
              <a:rPr lang="it-IT" sz="2000" i="1" dirty="0" err="1" smtClean="0">
                <a:ea typeface="Signika Light" charset="0"/>
                <a:cs typeface="Signika Light" charset="0"/>
              </a:rPr>
              <a:t>environment</a:t>
            </a:r>
            <a:r>
              <a:rPr lang="it-IT" sz="2000" i="1" dirty="0" smtClean="0">
                <a:ea typeface="Signika Light" charset="0"/>
                <a:cs typeface="Signika Light" charset="0"/>
              </a:rPr>
              <a:t> </a:t>
            </a:r>
            <a:r>
              <a:rPr lang="it-IT" sz="2000" i="1" dirty="0" err="1" smtClean="0">
                <a:ea typeface="Signika Light" charset="0"/>
                <a:cs typeface="Signika Light" charset="0"/>
              </a:rPr>
              <a:t>differently</a:t>
            </a:r>
            <a:r>
              <a:rPr lang="it-IT" sz="2000" i="1" dirty="0" smtClean="0">
                <a:ea typeface="Signika Light" charset="0"/>
                <a:cs typeface="Signika Light" charset="0"/>
              </a:rPr>
              <a:t>, and </a:t>
            </a:r>
            <a:r>
              <a:rPr lang="it-IT" sz="2000" i="1" dirty="0" err="1" smtClean="0">
                <a:ea typeface="Signika Light" charset="0"/>
                <a:cs typeface="Signika Light" charset="0"/>
              </a:rPr>
              <a:t>use</a:t>
            </a:r>
            <a:r>
              <a:rPr lang="it-IT" sz="2000" i="1" dirty="0" smtClean="0">
                <a:ea typeface="Signika Light" charset="0"/>
                <a:cs typeface="Signika Light" charset="0"/>
              </a:rPr>
              <a:t> </a:t>
            </a:r>
            <a:r>
              <a:rPr lang="it-IT" sz="2000" i="1" dirty="0" err="1" smtClean="0">
                <a:ea typeface="Signika Light" charset="0"/>
                <a:cs typeface="Signika Light" charset="0"/>
              </a:rPr>
              <a:t>different</a:t>
            </a:r>
            <a:r>
              <a:rPr lang="it-IT" sz="2000" i="1" dirty="0" smtClean="0">
                <a:ea typeface="Signika Light" charset="0"/>
                <a:cs typeface="Signika Light" charset="0"/>
              </a:rPr>
              <a:t> </a:t>
            </a:r>
            <a:r>
              <a:rPr lang="it-IT" sz="2000" i="1" dirty="0" err="1" smtClean="0">
                <a:ea typeface="Signika Light" charset="0"/>
                <a:cs typeface="Signika Light" charset="0"/>
              </a:rPr>
              <a:t>models</a:t>
            </a:r>
            <a:r>
              <a:rPr lang="it-IT" sz="2000" i="1" dirty="0" smtClean="0">
                <a:ea typeface="Signika Light" charset="0"/>
                <a:cs typeface="Signika Light" charset="0"/>
              </a:rPr>
              <a:t> </a:t>
            </a:r>
            <a:r>
              <a:rPr lang="it-IT" sz="2000" i="1" dirty="0" err="1" smtClean="0">
                <a:ea typeface="Signika Light" charset="0"/>
                <a:cs typeface="Signika Light" charset="0"/>
              </a:rPr>
              <a:t>for</a:t>
            </a:r>
            <a:r>
              <a:rPr lang="it-IT" sz="2000" i="1" dirty="0" smtClean="0">
                <a:ea typeface="Signika Light" charset="0"/>
                <a:cs typeface="Signika Light" charset="0"/>
              </a:rPr>
              <a:t> </a:t>
            </a:r>
            <a:r>
              <a:rPr lang="it-IT" sz="2000" i="1" dirty="0" err="1" smtClean="0">
                <a:ea typeface="Signika Light" charset="0"/>
                <a:cs typeface="Signika Light" charset="0"/>
              </a:rPr>
              <a:t>reaching</a:t>
            </a:r>
            <a:r>
              <a:rPr lang="it-IT" sz="2000" i="1" dirty="0" smtClean="0">
                <a:ea typeface="Signika Light" charset="0"/>
                <a:cs typeface="Signika Light" charset="0"/>
              </a:rPr>
              <a:t> </a:t>
            </a:r>
            <a:r>
              <a:rPr lang="it-IT" sz="2000" i="1" dirty="0" err="1" smtClean="0">
                <a:ea typeface="Signika Light" charset="0"/>
                <a:cs typeface="Signika Light" charset="0"/>
              </a:rPr>
              <a:t>decisions</a:t>
            </a:r>
            <a:r>
              <a:rPr lang="it-IT" sz="2000" i="1" dirty="0" smtClean="0">
                <a:ea typeface="Signika Light" charset="0"/>
                <a:cs typeface="Signika Light" charset="0"/>
              </a:rPr>
              <a:t> on </a:t>
            </a:r>
            <a:r>
              <a:rPr lang="it-IT" sz="2000" i="1" dirty="0" err="1" smtClean="0">
                <a:ea typeface="Signika Light" charset="0"/>
                <a:cs typeface="Signika Light" charset="0"/>
              </a:rPr>
              <a:t>thier</a:t>
            </a:r>
            <a:r>
              <a:rPr lang="it-IT" sz="2000" i="1" dirty="0" smtClean="0">
                <a:ea typeface="Signika Light" charset="0"/>
                <a:cs typeface="Signika Light" charset="0"/>
              </a:rPr>
              <a:t> </a:t>
            </a:r>
            <a:r>
              <a:rPr lang="it-IT" sz="2000" i="1" dirty="0" err="1" smtClean="0">
                <a:ea typeface="Signika Light" charset="0"/>
                <a:cs typeface="Signika Light" charset="0"/>
              </a:rPr>
              <a:t>strategies</a:t>
            </a:r>
            <a:r>
              <a:rPr lang="it-IT" sz="2000" dirty="0" smtClean="0">
                <a:ea typeface="Signika Light" charset="0"/>
                <a:cs typeface="Signika Light" charset="0"/>
              </a:rPr>
              <a:t>” (</a:t>
            </a:r>
            <a:r>
              <a:rPr lang="it-IT" sz="2000" dirty="0" err="1" smtClean="0">
                <a:ea typeface="Signika Light" charset="0"/>
                <a:cs typeface="Signika Light" charset="0"/>
              </a:rPr>
              <a:t>Srholec</a:t>
            </a:r>
            <a:r>
              <a:rPr lang="it-IT" sz="2000" dirty="0" smtClean="0">
                <a:ea typeface="Signika Light" charset="0"/>
                <a:cs typeface="Signika Light" charset="0"/>
              </a:rPr>
              <a:t> e </a:t>
            </a:r>
            <a:r>
              <a:rPr lang="it-IT" sz="2000" dirty="0" err="1" smtClean="0">
                <a:ea typeface="Signika Light" charset="0"/>
                <a:cs typeface="Signika Light" charset="0"/>
              </a:rPr>
              <a:t>Verspagen</a:t>
            </a:r>
            <a:r>
              <a:rPr lang="it-IT" sz="2000" dirty="0" smtClean="0">
                <a:ea typeface="Signika Light" charset="0"/>
                <a:cs typeface="Signika Light" charset="0"/>
              </a:rPr>
              <a:t>, 2012) </a:t>
            </a:r>
            <a:r>
              <a:rPr lang="it-IT" sz="2000" dirty="0" smtClean="0">
                <a:ea typeface="Signika Light" charset="0"/>
                <a:cs typeface="Signika Light" charset="0"/>
              </a:rPr>
              <a:t>.</a:t>
            </a:r>
            <a:endParaRPr lang="it-IT" sz="2000" dirty="0" smtClean="0">
              <a:ea typeface="Signika Light" charset="0"/>
              <a:cs typeface="Signika Light" charset="0"/>
            </a:endParaRPr>
          </a:p>
          <a:p>
            <a:pPr marL="0" indent="0" algn="l">
              <a:buNone/>
            </a:pPr>
            <a:r>
              <a:rPr lang="it-IT" sz="2000" dirty="0" smtClean="0">
                <a:ea typeface="Signika Light" charset="0"/>
                <a:cs typeface="Signika Light" charset="0"/>
              </a:rPr>
              <a:t>L’eterogeneità </a:t>
            </a:r>
            <a:r>
              <a:rPr lang="it-IT" sz="2000" dirty="0" smtClean="0">
                <a:ea typeface="Signika Light" charset="0"/>
                <a:cs typeface="Signika Light" charset="0"/>
              </a:rPr>
              <a:t>è funzione delle competenze tecniche, organizzative e manageriali di ciascuna impresa che si riflettono nelle scelte organizzative e strategiche </a:t>
            </a:r>
            <a:r>
              <a:rPr lang="it-IT" sz="2000" dirty="0" smtClean="0">
                <a:ea typeface="Signika Light" charset="0"/>
                <a:cs typeface="Signika Light" charset="0"/>
              </a:rPr>
              <a:t>intraprese,  determinando </a:t>
            </a:r>
            <a:r>
              <a:rPr lang="it-IT" sz="2000" dirty="0" smtClean="0">
                <a:ea typeface="Signika Light" charset="0"/>
                <a:cs typeface="Signika Light" charset="0"/>
              </a:rPr>
              <a:t>in ultima analisi la performance.</a:t>
            </a:r>
          </a:p>
          <a:p>
            <a:pPr marL="0" indent="0" algn="l">
              <a:buNone/>
            </a:pPr>
            <a:r>
              <a:rPr lang="it-IT" sz="2000" dirty="0" smtClean="0">
                <a:ea typeface="Signika Light" charset="0"/>
                <a:cs typeface="Signika Light" charset="0"/>
              </a:rPr>
              <a:t>Il fenomeno ha una dimensione che travalica i tradizionali confini statistici delle classificazioni settoriali e di classe dimensionale</a:t>
            </a:r>
            <a:r>
              <a:rPr lang="it-IT" sz="2000" dirty="0" smtClean="0">
                <a:ea typeface="Signika Light" charset="0"/>
                <a:cs typeface="Signika Light" charset="0"/>
              </a:rPr>
              <a:t>.</a:t>
            </a:r>
          </a:p>
          <a:p>
            <a:pPr marL="0" indent="0" algn="l">
              <a:buNone/>
            </a:pPr>
            <a:endParaRPr lang="it-IT" sz="2000" dirty="0" smtClean="0">
              <a:ea typeface="Signika Light" charset="0"/>
              <a:cs typeface="Signika Light" charset="0"/>
            </a:endParaRPr>
          </a:p>
          <a:p>
            <a:pPr marL="0" indent="0" algn="l">
              <a:buNone/>
            </a:pPr>
            <a:endParaRPr lang="it-IT" sz="2000" dirty="0" smtClean="0">
              <a:ea typeface="Signika Light" charset="0"/>
              <a:cs typeface="Signika Light" charset="0"/>
            </a:endParaRPr>
          </a:p>
          <a:p>
            <a:pPr marL="0" indent="0" algn="l">
              <a:buNone/>
            </a:pPr>
            <a:endParaRPr lang="it-IT" sz="2000" dirty="0" smtClean="0">
              <a:ea typeface="Signika Light" charset="0"/>
              <a:cs typeface="Signika Light" charset="0"/>
            </a:endParaRPr>
          </a:p>
          <a:p>
            <a:pPr marL="0" indent="0" algn="l">
              <a:buNone/>
            </a:pPr>
            <a:endParaRPr lang="it-IT" sz="2000" dirty="0" smtClean="0">
              <a:ea typeface="Signika Light" charset="0"/>
              <a:cs typeface="Signika Light" charset="0"/>
            </a:endParaRPr>
          </a:p>
          <a:p>
            <a:pPr marL="0" indent="0" algn="l">
              <a:buNone/>
            </a:pPr>
            <a:endParaRPr lang="it-IT" sz="2000" dirty="0">
              <a:ea typeface="Signika Light" charset="0"/>
              <a:cs typeface="Signika Light" charset="0"/>
            </a:endParaRPr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09676"/>
            <a:ext cx="11031537" cy="450454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Analizzare i modelli di comportamento delle imprese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8839" y="2269729"/>
            <a:ext cx="5310186" cy="385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sellaDiTesto 5"/>
          <p:cNvSpPr txBox="1"/>
          <p:nvPr/>
        </p:nvSpPr>
        <p:spPr>
          <a:xfrm>
            <a:off x="5862639" y="1669564"/>
            <a:ext cx="56171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Ripartizione % delle strategie di innovazione per settore, </a:t>
            </a:r>
          </a:p>
          <a:p>
            <a:r>
              <a:rPr lang="it-IT" b="1" dirty="0" smtClean="0"/>
              <a:t>Campione di paesi europei, CIS 2000</a:t>
            </a:r>
          </a:p>
          <a:p>
            <a:endParaRPr lang="it-IT" b="1" dirty="0" smtClean="0"/>
          </a:p>
          <a:p>
            <a:r>
              <a:rPr lang="it-IT" b="1" dirty="0" smtClean="0"/>
              <a:t> </a:t>
            </a:r>
            <a:endParaRPr lang="it-IT" b="1" dirty="0"/>
          </a:p>
        </p:txBody>
      </p:sp>
      <p:sp>
        <p:nvSpPr>
          <p:cNvPr id="7" name="Rettangolo 6"/>
          <p:cNvSpPr/>
          <p:nvPr/>
        </p:nvSpPr>
        <p:spPr>
          <a:xfrm>
            <a:off x="6174881" y="6177131"/>
            <a:ext cx="30829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 smtClean="0"/>
              <a:t>Fonte: </a:t>
            </a:r>
            <a:r>
              <a:rPr lang="it-IT" sz="1600" dirty="0" err="1" smtClean="0"/>
              <a:t>Srholec</a:t>
            </a:r>
            <a:r>
              <a:rPr lang="it-IT" sz="1600" dirty="0" smtClean="0"/>
              <a:t> e </a:t>
            </a:r>
            <a:r>
              <a:rPr lang="it-IT" sz="1600" dirty="0" err="1" smtClean="0"/>
              <a:t>Verspagen</a:t>
            </a:r>
            <a:r>
              <a:rPr lang="it-IT" sz="1600" dirty="0" smtClean="0"/>
              <a:t> (2012).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xmlns="" val="163554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79438" y="1958445"/>
            <a:ext cx="4449762" cy="384228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dirty="0" smtClean="0">
                <a:ea typeface="Signika Light" charset="0"/>
                <a:cs typeface="Signika Light" charset="0"/>
              </a:rPr>
              <a:t>Comprendere quali siano i modelli di comportamento “virtuosi” significa integrare l’analisi delle variabili quantitative tradizionalmente usate nell’analisi </a:t>
            </a:r>
            <a:r>
              <a:rPr lang="it-IT" sz="1800" dirty="0" smtClean="0">
                <a:ea typeface="Signika Light" charset="0"/>
                <a:cs typeface="Signika Light" charset="0"/>
              </a:rPr>
              <a:t>economica (investimenti</a:t>
            </a:r>
            <a:r>
              <a:rPr lang="it-IT" sz="1800" dirty="0" smtClean="0">
                <a:ea typeface="Signika Light" charset="0"/>
                <a:cs typeface="Signika Light" charset="0"/>
              </a:rPr>
              <a:t>, produttività, export, spesa in </a:t>
            </a:r>
            <a:r>
              <a:rPr lang="it-IT" sz="1800" dirty="0" err="1" smtClean="0">
                <a:ea typeface="Signika Light" charset="0"/>
                <a:cs typeface="Signika Light" charset="0"/>
              </a:rPr>
              <a:t>R&amp;S</a:t>
            </a:r>
            <a:r>
              <a:rPr lang="it-IT" sz="1800" dirty="0" smtClean="0">
                <a:ea typeface="Signika Light" charset="0"/>
                <a:cs typeface="Signika Light" charset="0"/>
              </a:rPr>
              <a:t>, </a:t>
            </a:r>
            <a:r>
              <a:rPr lang="it-IT" sz="1800" dirty="0" err="1" smtClean="0">
                <a:ea typeface="Signika Light" charset="0"/>
                <a:cs typeface="Signika Light" charset="0"/>
              </a:rPr>
              <a:t>etc</a:t>
            </a:r>
            <a:r>
              <a:rPr lang="it-IT" sz="1800" dirty="0" smtClean="0">
                <a:ea typeface="Signika Light" charset="0"/>
                <a:cs typeface="Signika Light" charset="0"/>
              </a:rPr>
              <a:t>.. ), </a:t>
            </a:r>
            <a:r>
              <a:rPr lang="it-IT" sz="1800" dirty="0" smtClean="0">
                <a:ea typeface="Signika Light" charset="0"/>
                <a:cs typeface="Signika Light" charset="0"/>
              </a:rPr>
              <a:t>con le variabili </a:t>
            </a:r>
            <a:r>
              <a:rPr lang="it-IT" sz="1800" dirty="0" err="1" smtClean="0">
                <a:ea typeface="Signika Light" charset="0"/>
                <a:cs typeface="Signika Light" charset="0"/>
              </a:rPr>
              <a:t>strategico-organizzative</a:t>
            </a:r>
            <a:r>
              <a:rPr lang="it-IT" sz="1800" dirty="0" smtClean="0">
                <a:ea typeface="Signika Light" charset="0"/>
                <a:cs typeface="Signika Light" charset="0"/>
              </a:rPr>
              <a:t> (modelli di </a:t>
            </a:r>
            <a:r>
              <a:rPr lang="it-IT" sz="1800" dirty="0" err="1" smtClean="0">
                <a:ea typeface="Signika Light" charset="0"/>
                <a:cs typeface="Signika Light" charset="0"/>
              </a:rPr>
              <a:t>governance</a:t>
            </a:r>
            <a:r>
              <a:rPr lang="it-IT" sz="1800" dirty="0" smtClean="0">
                <a:ea typeface="Signika Light" charset="0"/>
                <a:cs typeface="Signika Light" charset="0"/>
              </a:rPr>
              <a:t>, di innovazione) che hanno per loro natura una dimensione soft data</a:t>
            </a:r>
            <a:r>
              <a:rPr lang="it-IT" sz="1800" dirty="0" smtClean="0">
                <a:ea typeface="Signika Light" charset="0"/>
                <a:cs typeface="Signika Light" charset="0"/>
              </a:rPr>
              <a:t>.</a:t>
            </a:r>
          </a:p>
          <a:p>
            <a:pPr algn="l"/>
            <a:endParaRPr lang="it-IT" sz="1800" dirty="0" smtClean="0">
              <a:ea typeface="Signika Light" charset="0"/>
              <a:cs typeface="Signika Light" charset="0"/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Integrare dati hard e soft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2640" y="1112654"/>
            <a:ext cx="6204895" cy="41365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123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12" name="Sottotitolo 2"/>
          <p:cNvSpPr>
            <a:spLocks noGrp="1"/>
          </p:cNvSpPr>
          <p:nvPr>
            <p:ph type="subTitle" idx="4294967295"/>
          </p:nvPr>
        </p:nvSpPr>
        <p:spPr>
          <a:xfrm>
            <a:off x="5657850" y="1803004"/>
            <a:ext cx="6134100" cy="3168680"/>
          </a:xfrm>
          <a:prstGeom prst="rect">
            <a:avLst/>
          </a:prstGeom>
        </p:spPr>
        <p:txBody>
          <a:bodyPr/>
          <a:lstStyle/>
          <a:p>
            <a:pPr marL="0" indent="0" algn="l">
              <a:buNone/>
            </a:pPr>
            <a:r>
              <a:rPr lang="it-IT" sz="2000" dirty="0" smtClean="0">
                <a:ea typeface="Signika Light" charset="0"/>
                <a:cs typeface="Signika Light" charset="0"/>
              </a:rPr>
              <a:t>La scelta compiuta dall’ISTAT di costruire una banca dati complessa, che integra dati di diversa fonte in un unico archivio integrato, rappresenta un salto di qualità importante nell’offerta statistica.</a:t>
            </a:r>
          </a:p>
          <a:p>
            <a:pPr marL="0" indent="0" algn="l">
              <a:buNone/>
            </a:pPr>
            <a:r>
              <a:rPr lang="it-IT" sz="2000" dirty="0" smtClean="0">
                <a:ea typeface="Signika Light" charset="0"/>
                <a:cs typeface="Signika Light" charset="0"/>
              </a:rPr>
              <a:t>Nelle sue intenzioni risponde all’esigenza di avere uno sguardo ampio e multidimensionale al problema dell’eterogeneità.</a:t>
            </a:r>
          </a:p>
          <a:p>
            <a:pPr marL="0" indent="0" algn="l">
              <a:buNone/>
            </a:pPr>
            <a:endParaRPr lang="it-IT" sz="2000" dirty="0" smtClean="0">
              <a:ea typeface="Signika Light" charset="0"/>
              <a:cs typeface="Signika Light" charset="0"/>
            </a:endParaRPr>
          </a:p>
          <a:p>
            <a:pPr marL="0" indent="0" algn="l">
              <a:buNone/>
            </a:pPr>
            <a:endParaRPr lang="it-IT" sz="2000" dirty="0" smtClean="0">
              <a:ea typeface="Signika Light" charset="0"/>
              <a:cs typeface="Signika Light" charset="0"/>
            </a:endParaRPr>
          </a:p>
          <a:p>
            <a:pPr marL="0" indent="0" algn="l">
              <a:buNone/>
            </a:pPr>
            <a:endParaRPr lang="it-IT" sz="2000" dirty="0" smtClean="0">
              <a:ea typeface="Signika Light" charset="0"/>
              <a:cs typeface="Signika Light" charset="0"/>
            </a:endParaRPr>
          </a:p>
          <a:p>
            <a:pPr marL="0" indent="0" algn="l">
              <a:buNone/>
            </a:pPr>
            <a:endParaRPr lang="it-IT" sz="2000" dirty="0" smtClean="0">
              <a:ea typeface="Signika Light" charset="0"/>
              <a:cs typeface="Signika Light" charset="0"/>
            </a:endParaRPr>
          </a:p>
          <a:p>
            <a:pPr marL="0" indent="0" algn="l">
              <a:buNone/>
            </a:pPr>
            <a:endParaRPr lang="it-IT" sz="2000" dirty="0">
              <a:ea typeface="Signika Light" charset="0"/>
              <a:cs typeface="Signika Light" charset="0"/>
            </a:endParaRPr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716419"/>
            <a:ext cx="4773612" cy="2557129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b="1" dirty="0" smtClean="0">
                <a:solidFill>
                  <a:srgbClr val="484384"/>
                </a:solidFill>
                <a:latin typeface="+mn-lt"/>
                <a:ea typeface="Signika Semibold" charset="0"/>
                <a:cs typeface="Signika Semibold" charset="0"/>
              </a:rPr>
              <a:t>Alto il potenziale conoscitivo del “Registro Integrato”</a:t>
            </a:r>
            <a:endParaRPr lang="it-IT" b="1" dirty="0">
              <a:solidFill>
                <a:srgbClr val="484384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554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12" name="Sottotitolo 2"/>
          <p:cNvSpPr>
            <a:spLocks noGrp="1"/>
          </p:cNvSpPr>
          <p:nvPr>
            <p:ph type="subTitle" idx="4294967295"/>
          </p:nvPr>
        </p:nvSpPr>
        <p:spPr>
          <a:xfrm>
            <a:off x="5657850" y="1803004"/>
            <a:ext cx="6134100" cy="3168680"/>
          </a:xfrm>
          <a:prstGeom prst="rect">
            <a:avLst/>
          </a:prstGeom>
        </p:spPr>
        <p:txBody>
          <a:bodyPr/>
          <a:lstStyle/>
          <a:p>
            <a:pPr marL="0" indent="0" algn="l">
              <a:buNone/>
            </a:pPr>
            <a:r>
              <a:rPr lang="it-IT" sz="2000" dirty="0" smtClean="0">
                <a:ea typeface="Signika Light" charset="0"/>
                <a:cs typeface="Signika Light" charset="0"/>
              </a:rPr>
              <a:t>L’effettivo beneficio per chi (come il CSC) intende utilizzare il patrimonio informativo contenuto nel registro integrato dell’ISTAT, dipenderà in modo cruciale dalla misura in cui: </a:t>
            </a:r>
          </a:p>
          <a:p>
            <a:pPr marL="0" indent="0"/>
            <a:r>
              <a:rPr lang="it-IT" sz="2000" dirty="0" smtClean="0">
                <a:ea typeface="Signika Light" charset="0"/>
                <a:cs typeface="Signika Light" charset="0"/>
              </a:rPr>
              <a:t> Lo spettro delle variabili, soprattutto qualitative, incluse sia sufficientemente ampio</a:t>
            </a:r>
          </a:p>
          <a:p>
            <a:pPr marL="457200" lvl="1" indent="0"/>
            <a:r>
              <a:rPr lang="it-IT" sz="1600" dirty="0" smtClean="0">
                <a:ea typeface="Signika Light" charset="0"/>
                <a:cs typeface="Signika Light" charset="0"/>
              </a:rPr>
              <a:t> Onnicomprensivo ex-ante o integrabile ex-post</a:t>
            </a:r>
          </a:p>
          <a:p>
            <a:pPr marL="0" indent="0"/>
            <a:r>
              <a:rPr lang="it-IT" sz="2000" dirty="0" smtClean="0">
                <a:ea typeface="Signika Light" charset="0"/>
                <a:cs typeface="Signika Light" charset="0"/>
              </a:rPr>
              <a:t>  L’archivio sia facilmente accessibile;</a:t>
            </a:r>
          </a:p>
          <a:p>
            <a:pPr marL="457200" lvl="1" indent="0"/>
            <a:r>
              <a:rPr lang="it-IT" sz="1600" dirty="0" smtClean="0">
                <a:ea typeface="Signika Light" charset="0"/>
                <a:cs typeface="Signika Light" charset="0"/>
              </a:rPr>
              <a:t> Rivedere la logica di funzionamento del Laboratorio Adele</a:t>
            </a:r>
          </a:p>
          <a:p>
            <a:pPr marL="0" indent="0"/>
            <a:r>
              <a:rPr lang="it-IT" sz="2000" dirty="0" smtClean="0">
                <a:ea typeface="Signika Light" charset="0"/>
                <a:cs typeface="Signika Light" charset="0"/>
              </a:rPr>
              <a:t> I dati abbiano una profondità temporale sufficiente a studiare le dinamiche </a:t>
            </a:r>
            <a:r>
              <a:rPr lang="it-IT" sz="2000" i="1" dirty="0" err="1" smtClean="0">
                <a:ea typeface="Signika Light" charset="0"/>
                <a:cs typeface="Signika Light" charset="0"/>
              </a:rPr>
              <a:t>firm-specific</a:t>
            </a:r>
            <a:r>
              <a:rPr lang="it-IT" sz="2000" dirty="0" smtClean="0">
                <a:ea typeface="Signika Light" charset="0"/>
                <a:cs typeface="Signika Light" charset="0"/>
              </a:rPr>
              <a:t>. </a:t>
            </a:r>
          </a:p>
          <a:p>
            <a:pPr marL="0" indent="0" algn="l">
              <a:buNone/>
            </a:pPr>
            <a:endParaRPr lang="it-IT" sz="2000" dirty="0" smtClean="0">
              <a:ea typeface="Signika Light" charset="0"/>
              <a:cs typeface="Signika Light" charset="0"/>
            </a:endParaRPr>
          </a:p>
          <a:p>
            <a:pPr marL="0" indent="0" algn="l">
              <a:buNone/>
            </a:pPr>
            <a:endParaRPr lang="it-IT" sz="2000" dirty="0" smtClean="0">
              <a:ea typeface="Signika Light" charset="0"/>
              <a:cs typeface="Signika Light" charset="0"/>
            </a:endParaRPr>
          </a:p>
          <a:p>
            <a:pPr marL="0" indent="0" algn="l">
              <a:buNone/>
            </a:pPr>
            <a:endParaRPr lang="it-IT" sz="2000" dirty="0" smtClean="0">
              <a:ea typeface="Signika Light" charset="0"/>
              <a:cs typeface="Signika Light" charset="0"/>
            </a:endParaRPr>
          </a:p>
          <a:p>
            <a:pPr marL="0" indent="0" algn="l">
              <a:buNone/>
            </a:pPr>
            <a:endParaRPr lang="it-IT" sz="2000" dirty="0" smtClean="0">
              <a:ea typeface="Signika Light" charset="0"/>
              <a:cs typeface="Signika Light" charset="0"/>
            </a:endParaRPr>
          </a:p>
          <a:p>
            <a:pPr marL="0" indent="0" algn="l">
              <a:buNone/>
            </a:pPr>
            <a:endParaRPr lang="it-IT" sz="2000" dirty="0">
              <a:ea typeface="Signika Light" charset="0"/>
              <a:cs typeface="Signika Light" charset="0"/>
            </a:endParaRPr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716419"/>
            <a:ext cx="4773612" cy="2557129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b="1" dirty="0" smtClean="0">
                <a:solidFill>
                  <a:srgbClr val="484384"/>
                </a:solidFill>
                <a:latin typeface="+mn-lt"/>
                <a:ea typeface="Signika Semibold" charset="0"/>
                <a:cs typeface="Signika Semibold" charset="0"/>
              </a:rPr>
              <a:t>Ostacoli potenziali</a:t>
            </a:r>
            <a:endParaRPr lang="it-IT" b="1" dirty="0">
              <a:solidFill>
                <a:srgbClr val="484384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554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12" name="Sottotitolo 2"/>
          <p:cNvSpPr>
            <a:spLocks noGrp="1"/>
          </p:cNvSpPr>
          <p:nvPr>
            <p:ph type="subTitle" idx="4294967295"/>
          </p:nvPr>
        </p:nvSpPr>
        <p:spPr>
          <a:xfrm>
            <a:off x="5777406" y="1803004"/>
            <a:ext cx="5833730" cy="3168680"/>
          </a:xfrm>
          <a:prstGeom prst="rect">
            <a:avLst/>
          </a:prstGeom>
        </p:spPr>
        <p:txBody>
          <a:bodyPr/>
          <a:lstStyle/>
          <a:p>
            <a:pPr marL="0" indent="0" algn="l">
              <a:buNone/>
            </a:pPr>
            <a:endParaRPr lang="it-IT" sz="2000" dirty="0" smtClean="0">
              <a:ea typeface="Signika Light" charset="0"/>
              <a:cs typeface="Signika Light" charset="0"/>
            </a:endParaRPr>
          </a:p>
          <a:p>
            <a:pPr marL="0" indent="0" algn="l">
              <a:buNone/>
            </a:pPr>
            <a:endParaRPr lang="it-IT" sz="2000" dirty="0" smtClean="0">
              <a:ea typeface="Signika Light" charset="0"/>
              <a:cs typeface="Signika Light" charset="0"/>
            </a:endParaRPr>
          </a:p>
          <a:p>
            <a:pPr marL="0" indent="0" algn="l">
              <a:buNone/>
            </a:pPr>
            <a:endParaRPr lang="it-IT" sz="2000" dirty="0" smtClean="0">
              <a:ea typeface="Signika Light" charset="0"/>
              <a:cs typeface="Signika Light" charset="0"/>
            </a:endParaRPr>
          </a:p>
          <a:p>
            <a:pPr marL="0" indent="0" algn="l">
              <a:buNone/>
            </a:pPr>
            <a:endParaRPr lang="it-IT" sz="2000" dirty="0" smtClean="0">
              <a:ea typeface="Signika Light" charset="0"/>
              <a:cs typeface="Signika Light" charset="0"/>
            </a:endParaRPr>
          </a:p>
          <a:p>
            <a:pPr marL="0" indent="0" algn="l">
              <a:buNone/>
            </a:pPr>
            <a:endParaRPr lang="it-IT" sz="2000" dirty="0" smtClean="0">
              <a:ea typeface="Signika Light" charset="0"/>
              <a:cs typeface="Signika Light" charset="0"/>
            </a:endParaRPr>
          </a:p>
          <a:p>
            <a:pPr marL="0" indent="0" algn="l">
              <a:buNone/>
            </a:pPr>
            <a:endParaRPr lang="it-IT" sz="2000" dirty="0">
              <a:ea typeface="Signika Light" charset="0"/>
              <a:cs typeface="Signika Light" charset="0"/>
            </a:endParaRPr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716419"/>
            <a:ext cx="4602162" cy="2557129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b="1" dirty="0" smtClean="0">
                <a:solidFill>
                  <a:srgbClr val="484384"/>
                </a:solidFill>
                <a:latin typeface="+mn-lt"/>
                <a:ea typeface="Signika Semibold" charset="0"/>
                <a:cs typeface="Signika Semibold" charset="0"/>
              </a:rPr>
              <a:t>Un caso pratico:</a:t>
            </a:r>
            <a:br>
              <a:rPr lang="it-IT" b="1" dirty="0" smtClean="0">
                <a:solidFill>
                  <a:srgbClr val="484384"/>
                </a:solidFill>
                <a:latin typeface="+mn-lt"/>
                <a:ea typeface="Signika Semibold" charset="0"/>
                <a:cs typeface="Signika Semibold" charset="0"/>
              </a:rPr>
            </a:br>
            <a:r>
              <a:rPr lang="it-IT" b="1" dirty="0" smtClean="0">
                <a:solidFill>
                  <a:srgbClr val="484384"/>
                </a:solidFill>
                <a:latin typeface="+mn-lt"/>
                <a:ea typeface="Signika Semibold" charset="0"/>
                <a:cs typeface="Signika Semibold" charset="0"/>
              </a:rPr>
              <a:t>Analisi dei modelli di innovazione in Italia</a:t>
            </a:r>
            <a:endParaRPr lang="it-IT" b="1" dirty="0">
              <a:solidFill>
                <a:srgbClr val="484384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6324600" y="4254498"/>
            <a:ext cx="4881563" cy="316868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Signika Light" charset="0"/>
                <a:cs typeface="Signika Light" charset="0"/>
              </a:rPr>
              <a:t>Integrare informazioni </a:t>
            </a:r>
            <a:r>
              <a:rPr lang="it-IT" sz="2000" dirty="0" smtClean="0">
                <a:ea typeface="Signika Light" charset="0"/>
                <a:cs typeface="Signika Light" charset="0"/>
              </a:rPr>
              <a:t>contenute nella CIS, con altre indagini qualitative nonché con variabili quantitative fornite dagli archivi amministrativi.</a:t>
            </a:r>
            <a:endParaRPr kumimoji="0" lang="it-IT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gnika Light" charset="0"/>
              <a:cs typeface="Signika Light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gnika Light" charset="0"/>
              <a:cs typeface="Signika Light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gnika Light" charset="0"/>
              <a:cs typeface="Signika Light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gnika Light" charset="0"/>
              <a:cs typeface="Signika Light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gnika Light" charset="0"/>
              <a:cs typeface="Signika Light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gnika Light" charset="0"/>
              <a:cs typeface="Signika Light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8413" y="1581150"/>
            <a:ext cx="479107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3554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4373</TotalTime>
  <Words>740</Words>
  <Application>Microsoft Macintosh PowerPoint</Application>
  <PresentationFormat>Personalizzato</PresentationFormat>
  <Paragraphs>134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Personalizza struttura</vt:lpstr>
      <vt:lpstr>COMPORTAMENTI INDIVIDUALI  E RELAZIONI SOCIALI  IN TRASFORMAZIONE  UNA SFIDA PER LA  STATISTICA UFFICIALE </vt:lpstr>
      <vt:lpstr>Diapositiva 2</vt:lpstr>
      <vt:lpstr>Diapositiva 3</vt:lpstr>
      <vt:lpstr>Diapositiva 4</vt:lpstr>
      <vt:lpstr>Analizzare i modelli di comportamento delle imprese</vt:lpstr>
      <vt:lpstr>Integrare dati hard e soft</vt:lpstr>
      <vt:lpstr>Alto il potenziale conoscitivo del “Registro Integrato”</vt:lpstr>
      <vt:lpstr>Ostacoli potenziali</vt:lpstr>
      <vt:lpstr>Un caso pratico: Analisi dei modelli di innovazione in Italia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LRomano</cp:lastModifiedBy>
  <cp:revision>283</cp:revision>
  <cp:lastPrinted>2016-03-21T17:06:08Z</cp:lastPrinted>
  <dcterms:created xsi:type="dcterms:W3CDTF">2016-03-11T16:10:26Z</dcterms:created>
  <dcterms:modified xsi:type="dcterms:W3CDTF">2016-06-22T09:00:47Z</dcterms:modified>
</cp:coreProperties>
</file>