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4384"/>
    <a:srgbClr val="1C385A"/>
    <a:srgbClr val="BE1520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 autoAdjust="0"/>
    <p:restoredTop sz="94619" autoAdjust="0"/>
  </p:normalViewPr>
  <p:slideViewPr>
    <p:cSldViewPr snapToGrid="0" snapToObjects="1">
      <p:cViewPr>
        <p:scale>
          <a:sx n="80" d="100"/>
          <a:sy n="80" d="100"/>
        </p:scale>
        <p:origin x="-96" y="48"/>
      </p:cViewPr>
      <p:guideLst>
        <p:guide orient="horz" pos="907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oglio_di_lavoro_di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076185979335629"/>
          <c:y val="7.853348184978004E-2"/>
          <c:w val="0.63494889456727033"/>
          <c:h val="0.8246089539834679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 w="25400">
              <a:solidFill>
                <a:schemeClr val="tx1"/>
              </a:solidFill>
            </a:ln>
          </c:spPr>
          <c:explosion val="1"/>
          <c:dPt>
            <c:idx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 w="25400">
                <a:solidFill>
                  <a:schemeClr val="tx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8B1-45A0-8CB9-2538DB7D3444}"/>
              </c:ext>
            </c:extLst>
          </c:dPt>
          <c:dPt>
            <c:idx val="1"/>
            <c:bubble3D val="0"/>
            <c:spPr>
              <a:solidFill>
                <a:schemeClr val="tx1">
                  <a:lumMod val="85000"/>
                  <a:lumOff val="15000"/>
                </a:schemeClr>
              </a:solidFill>
              <a:ln w="25400">
                <a:solidFill>
                  <a:schemeClr val="tx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8B1-45A0-8CB9-2538DB7D3444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 w="25400">
                <a:solidFill>
                  <a:schemeClr val="tx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8B1-45A0-8CB9-2538DB7D3444}"/>
              </c:ext>
            </c:extLst>
          </c:dPt>
          <c:dPt>
            <c:idx val="3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 w="25400">
                <a:solidFill>
                  <a:schemeClr val="tx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8B1-45A0-8CB9-2538DB7D3444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8B1-45A0-8CB9-2538DB7D3444}"/>
              </c:ext>
            </c:extLst>
          </c:dPt>
          <c:dLbls>
            <c:dLbl>
              <c:idx val="0"/>
              <c:layout>
                <c:manualLayout>
                  <c:x val="-0.14344578251248005"/>
                  <c:y val="0.1779739489085603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B1-45A0-8CB9-2538DB7D3444}"/>
                </c:ext>
              </c:extLst>
            </c:dLbl>
            <c:dLbl>
              <c:idx val="1"/>
              <c:layout>
                <c:manualLayout>
                  <c:x val="-0.15900224093649543"/>
                  <c:y val="-4.799629054906723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B1-45A0-8CB9-2538DB7D3444}"/>
                </c:ext>
              </c:extLst>
            </c:dLbl>
            <c:dLbl>
              <c:idx val="2"/>
              <c:layout>
                <c:manualLayout>
                  <c:x val="-6.4510887679146119E-3"/>
                  <c:y val="-0.2230883076483565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B1-45A0-8CB9-2538DB7D3444}"/>
                </c:ext>
              </c:extLst>
            </c:dLbl>
            <c:dLbl>
              <c:idx val="3"/>
              <c:layout>
                <c:manualLayout>
                  <c:x val="0.17801446197442541"/>
                  <c:y val="-5.198952050002314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8B1-45A0-8CB9-2538DB7D3444}"/>
                </c:ext>
              </c:extLst>
            </c:dLbl>
            <c:dLbl>
              <c:idx val="4"/>
              <c:layout>
                <c:manualLayout>
                  <c:x val="0.15502676136071225"/>
                  <c:y val="0.16504360867934983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8B1-45A0-8CB9-2538DB7D34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Sheet1!$A$1:$A$5</c:f>
              <c:strCache>
                <c:ptCount val="5"/>
                <c:pt idx="0">
                  <c:v>Emissions</c:v>
                </c:pt>
                <c:pt idx="1">
                  <c:v>Drivers</c:v>
                </c:pt>
                <c:pt idx="2">
                  <c:v>Impacts</c:v>
                </c:pt>
                <c:pt idx="3">
                  <c:v>Mitigation</c:v>
                </c:pt>
                <c:pt idx="4">
                  <c:v>Adaptation</c:v>
                </c:pt>
              </c:strCache>
            </c:strRef>
          </c:cat>
          <c:val>
            <c:numRef>
              <c:f>Sheet1!$B$1:$B$5</c:f>
              <c:numCache>
                <c:formatCode>General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18B1-45A0-8CB9-2538DB7D34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0.37225</cdr:x>
      <cdr:y>0.33809</cdr:y>
    </cdr:from>
    <cdr:to>
      <cdr:x>0.61684</cdr:x>
      <cdr:y>0.67649</cdr:y>
    </cdr:to>
    <cdr:sp macro="" textlink="">
      <cdr:nvSpPr>
        <cdr:cNvPr id="7" name="Oval 6"/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1432391" y="898297"/>
          <a:ext cx="941141" cy="899143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2">
            <a:lumMod val="75000"/>
          </a:schemeClr>
        </a:solidFill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CH" sz="1100" b="1" dirty="0"/>
            <a:t>Climate Policy</a:t>
          </a:r>
          <a:endParaRPr lang="en-GB" sz="11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22/06/2016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919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919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919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919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US" sz="1100" dirty="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919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9195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001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724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762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1"/>
            <a:ext cx="10972800" cy="4800600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</a:t>
            </a:r>
          </a:p>
        </p:txBody>
      </p:sp>
    </p:spTree>
    <p:extLst>
      <p:ext uri="{BB962C8B-B14F-4D97-AF65-F5344CB8AC3E}">
        <p14:creationId xmlns:p14="http://schemas.microsoft.com/office/powerpoint/2010/main" val="106834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353490"/>
            <a:ext cx="7627989" cy="53860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23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484384"/>
                </a:solidFill>
                <a:latin typeface="+mn-lt"/>
                <a:ea typeface="Signika Light" charset="0"/>
                <a:cs typeface="Calibri"/>
              </a:rPr>
              <a:t>AREA TEMATICA 2. </a:t>
            </a:r>
            <a:r>
              <a:rPr lang="it-IT" sz="1100" b="1" dirty="0" smtClean="0">
                <a:solidFill>
                  <a:schemeClr val="tx1"/>
                </a:solidFill>
                <a:latin typeface="+mn-lt"/>
                <a:ea typeface="Signika Light" charset="0"/>
                <a:cs typeface="Calibri"/>
              </a:rPr>
              <a:t>TEMI EMERGENTI</a:t>
            </a: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120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New challenges for official statistics: Climate change, SDGs and disaster risk reduction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6" name="Picture 2" descr="Q:\UN Logo &amp; UNECE Logo\New UNECE Logo Horizontal\Logo Horizontal-PNG\UNECE Logo Landscape-blue-no background-vect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6380" y="131245"/>
            <a:ext cx="2632953" cy="79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nstats.un.org/sdgs/iaeg-sdg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nstats.un.org/sdgs/hl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nece.org/fileadmin/DAM/stats/documents/ece/ces/2016/mtg/CES_19-Road_map_on_Statistics_for_SDGs.pdf" TargetMode="External"/><Relationship Id="rId5" Type="http://schemas.openxmlformats.org/officeDocument/2006/relationships/hyperlink" Target="http://www.unece.org/index.php?id=34522" TargetMode="External"/><Relationship Id="rId4" Type="http://schemas.openxmlformats.org/officeDocument/2006/relationships/hyperlink" Target="http://www.unece.org/fileadmin/DAM/stats/documents/ece/ces/2015/2015_CES_declaration_on_the_role_of_NSOs_in_SDG_monitoring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ece.org/index.php?id=3716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ece.org/?id=37506" TargetMode="External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nece.org/index.php?id=40336" TargetMode="External"/><Relationship Id="rId5" Type="http://schemas.openxmlformats.org/officeDocument/2006/relationships/hyperlink" Target="http://www.unece.org/statistics/meetings-and-events.html?id=3214" TargetMode="External"/><Relationship Id="rId4" Type="http://schemas.openxmlformats.org/officeDocument/2006/relationships/hyperlink" Target="http://www.unece.org/fileadmin/DAM/stats/documents/sustainable_development/Growing_need_for_official_statistics_in_measuring_climate_change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ventionweb.net/drr-framework/open-ended-working-group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ece.org/statistics/statsexperts/task-force-on-measuring-extreme-events-and-disasters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-3541" y="3372824"/>
            <a:ext cx="12192000" cy="3481918"/>
          </a:xfrm>
          <a:prstGeom prst="rect">
            <a:avLst/>
          </a:prstGeom>
          <a:solidFill>
            <a:srgbClr val="484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221860" cy="21672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TEMI EMERGENTI</a:t>
            </a:r>
            <a:endParaRPr lang="it-IT" sz="1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en-US" sz="32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New challenges for official statistics: </a:t>
            </a:r>
          </a:p>
          <a:p>
            <a:pPr>
              <a:lnSpc>
                <a:spcPts val="3200"/>
              </a:lnSpc>
            </a:pPr>
            <a:r>
              <a:rPr lang="en-US" sz="32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Climate change, SDGs and </a:t>
            </a:r>
            <a:br>
              <a:rPr lang="en-US" sz="32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</a:br>
            <a:r>
              <a:rPr lang="en-US" sz="32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disaster risk reduction</a:t>
            </a:r>
          </a:p>
          <a:p>
            <a:pPr>
              <a:lnSpc>
                <a:spcPts val="3200"/>
              </a:lnSpc>
            </a:pPr>
            <a:endParaRPr lang="it-IT" sz="3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157"/>
          <a:stretch/>
        </p:blipFill>
        <p:spPr>
          <a:xfrm>
            <a:off x="323742" y="214878"/>
            <a:ext cx="7638551" cy="2895775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125412" y="4357526"/>
            <a:ext cx="2772274" cy="843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23 GIUGNO 2016 </a:t>
            </a:r>
          </a:p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11.15 | 12.45</a:t>
            </a:r>
            <a:endParaRPr lang="it-IT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pic>
        <p:nvPicPr>
          <p:cNvPr id="12" name="Immagine 11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3" name="Immagine 12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3173412" y="6056410"/>
            <a:ext cx="8221860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Anu | Peltola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19" name="Connettore 1 18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Q:\UN Logo &amp; UNECE Logo\New UNECE Logo Horizontal\Logo Horizontal-PNG\UNECE Logo Landscape-blue-no background-vec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8153" y="119971"/>
            <a:ext cx="2632953" cy="79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784" y="973977"/>
            <a:ext cx="10972800" cy="762000"/>
          </a:xfrm>
        </p:spPr>
        <p:txBody>
          <a:bodyPr/>
          <a:lstStyle/>
          <a:p>
            <a:r>
              <a:rPr lang="en-US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Regional data needs in Europe</a:t>
            </a:r>
            <a:r>
              <a:rPr lang="en-US" b="1" dirty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/>
            </a:r>
            <a:br>
              <a:rPr lang="en-US" b="1" dirty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en-US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are arising </a:t>
            </a:r>
            <a:r>
              <a:rPr lang="en-US" b="1" dirty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from global policies</a:t>
            </a:r>
            <a:endParaRPr lang="en-GB" b="1" dirty="0">
              <a:solidFill>
                <a:srgbClr val="484384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625969"/>
            <a:ext cx="10972800" cy="38451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4864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73152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6868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12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5156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8872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7160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5448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fi-FI" sz="2400" b="1" dirty="0" smtClean="0"/>
              <a:t>Sustainable Development Goals - </a:t>
            </a:r>
            <a:r>
              <a:rPr lang="fi-FI" sz="2400" b="1" dirty="0"/>
              <a:t>UNSD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en-US" sz="2400" dirty="0" smtClean="0"/>
              <a:t>With 17 Goals and 169 targets</a:t>
            </a:r>
            <a:endParaRPr lang="en-US" sz="2400" dirty="0"/>
          </a:p>
          <a:p>
            <a:pPr marL="457200" indent="-457200">
              <a:spcBef>
                <a:spcPts val="2400"/>
              </a:spcBef>
              <a:buFont typeface="+mj-lt"/>
              <a:buAutoNum type="arabicPeriod"/>
            </a:pPr>
            <a:r>
              <a:rPr lang="en-US" sz="2400" b="1" dirty="0" smtClean="0"/>
              <a:t>Climate Change, COP21 </a:t>
            </a:r>
            <a:r>
              <a:rPr lang="en-US" sz="2400" b="1" dirty="0"/>
              <a:t>- UNFCCC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The Paris Climate Conference </a:t>
            </a:r>
            <a:r>
              <a:rPr lang="en-US" sz="2400" dirty="0" smtClean="0"/>
              <a:t>led to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a legally binding and universal agreement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/>
            </a:pPr>
            <a:r>
              <a:rPr lang="en-US" sz="2400" b="1" dirty="0" smtClean="0"/>
              <a:t>Sendai </a:t>
            </a:r>
            <a:r>
              <a:rPr lang="en-US" sz="2400" b="1" dirty="0"/>
              <a:t>Framework - UNISDR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For Disaster Risk Reduction 2015-2030</a:t>
            </a:r>
          </a:p>
          <a:p>
            <a:endParaRPr lang="en-GB" sz="2400" dirty="0"/>
          </a:p>
          <a:p>
            <a:endParaRPr lang="en-GB" sz="2400" dirty="0"/>
          </a:p>
        </p:txBody>
      </p:sp>
      <p:pic>
        <p:nvPicPr>
          <p:cNvPr id="4098" name="Picture 2" descr="COP21/CMP11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417" y="2985876"/>
            <a:ext cx="1636385" cy="1667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limate Act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0637" y="1700808"/>
            <a:ext cx="1536169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1395" y="4866456"/>
            <a:ext cx="2141656" cy="938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962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0352"/>
            <a:ext cx="10972800" cy="762000"/>
          </a:xfrm>
        </p:spPr>
        <p:txBody>
          <a:bodyPr/>
          <a:lstStyle/>
          <a:p>
            <a:r>
              <a:rPr lang="en-US" b="1" dirty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Statistics for Sustainable Development Goals (SDGs) – global work</a:t>
            </a:r>
            <a:endParaRPr lang="en-GB" b="1" dirty="0">
              <a:solidFill>
                <a:srgbClr val="484384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321168"/>
            <a:ext cx="10726615" cy="436996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4864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73152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6868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12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5156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8872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7160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5448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UN Statistical Commission</a:t>
            </a:r>
            <a:endParaRPr lang="en-US" sz="2400" dirty="0" smtClean="0"/>
          </a:p>
          <a:p>
            <a:pPr lvl="1"/>
            <a:r>
              <a:rPr lang="en-US" sz="2400" dirty="0" smtClean="0"/>
              <a:t>Agreed on initial SDG indicators</a:t>
            </a:r>
            <a:endParaRPr lang="en-GB" sz="2400" dirty="0" smtClean="0"/>
          </a:p>
          <a:p>
            <a:pPr lvl="1"/>
            <a:r>
              <a:rPr lang="fi-FI" sz="2400" dirty="0" smtClean="0"/>
              <a:t>Submits the indicators to ECOSOC for review in June 2016</a:t>
            </a:r>
            <a:endParaRPr lang="en-US" sz="2400" dirty="0"/>
          </a:p>
          <a:p>
            <a:pPr>
              <a:spcBef>
                <a:spcPts val="2400"/>
              </a:spcBef>
            </a:pPr>
            <a:r>
              <a:rPr lang="en-US" sz="2400" b="1" dirty="0" smtClean="0"/>
              <a:t>Inter-agency </a:t>
            </a:r>
            <a:r>
              <a:rPr lang="en-US" sz="2400" b="1" dirty="0"/>
              <a:t>and Expert Group on Sustainable Development Goal Indicators (</a:t>
            </a:r>
            <a:r>
              <a:rPr lang="en-US" sz="2400" b="1" dirty="0" smtClean="0">
                <a:hlinkClick r:id="rId3"/>
              </a:rPr>
              <a:t>IAEG-SDG</a:t>
            </a:r>
            <a:r>
              <a:rPr lang="en-US" sz="2400" b="1" dirty="0" smtClean="0"/>
              <a:t>)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Discusses </a:t>
            </a:r>
            <a:r>
              <a:rPr lang="en-US" sz="2400" dirty="0"/>
              <a:t>how to organize global data </a:t>
            </a:r>
            <a:r>
              <a:rPr lang="en-US" sz="2400" dirty="0" smtClean="0"/>
              <a:t>flows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Refines indicator methodologies &amp; plans capacity building</a:t>
            </a:r>
          </a:p>
          <a:p>
            <a:r>
              <a:rPr lang="en-GB" sz="2400" b="1" dirty="0">
                <a:hlinkClick r:id="rId4"/>
              </a:rPr>
              <a:t>High-level Group </a:t>
            </a:r>
            <a:r>
              <a:rPr lang="en-GB" sz="2400" b="1" dirty="0"/>
              <a:t>for Partnership, Coordination and Capacity-building </a:t>
            </a:r>
            <a:endParaRPr lang="en-GB" sz="2400" b="1" dirty="0" smtClean="0"/>
          </a:p>
          <a:p>
            <a:pPr lvl="1"/>
            <a:r>
              <a:rPr lang="en-GB" sz="2400" dirty="0" smtClean="0"/>
              <a:t>Global </a:t>
            </a:r>
            <a:r>
              <a:rPr lang="en-GB" sz="2400" dirty="0"/>
              <a:t>Action Plan for the </a:t>
            </a:r>
            <a:r>
              <a:rPr lang="fi-FI" sz="2400" dirty="0" smtClean="0"/>
              <a:t>modernization </a:t>
            </a:r>
            <a:r>
              <a:rPr lang="en-GB" sz="2400" dirty="0" smtClean="0"/>
              <a:t>of </a:t>
            </a:r>
            <a:r>
              <a:rPr lang="en-GB" sz="2400" dirty="0"/>
              <a:t>statistical systems for sustainable development data</a:t>
            </a:r>
          </a:p>
        </p:txBody>
      </p:sp>
    </p:spTree>
    <p:extLst>
      <p:ext uri="{BB962C8B-B14F-4D97-AF65-F5344CB8AC3E}">
        <p14:creationId xmlns:p14="http://schemas.microsoft.com/office/powerpoint/2010/main" val="400025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unece.org/fileadmin/_processed_/csm_sustainable_development_522e7e075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6869" y="2633450"/>
            <a:ext cx="2582600" cy="3665092"/>
          </a:xfrm>
          <a:prstGeom prst="rect">
            <a:avLst/>
          </a:prstGeom>
          <a:noFill/>
          <a:ln>
            <a:solidFill>
              <a:srgbClr val="92D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48932"/>
            <a:ext cx="10972800" cy="720080"/>
          </a:xfrm>
        </p:spPr>
        <p:txBody>
          <a:bodyPr/>
          <a:lstStyle/>
          <a:p>
            <a:r>
              <a:rPr lang="en-US" b="1" dirty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Statistics for SDGs – regional work</a:t>
            </a:r>
            <a:endParaRPr lang="en-GB" b="1" dirty="0">
              <a:solidFill>
                <a:srgbClr val="484384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31371" y="1784734"/>
            <a:ext cx="11343051" cy="498885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4864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73152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6868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12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5156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8872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7160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5448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/>
              <a:t>Regional coordination at the Conference of European Statisticians </a:t>
            </a:r>
            <a:endParaRPr lang="en-US" sz="2600" b="1" dirty="0">
              <a:hlinkClick r:id="rId4"/>
            </a:endParaRPr>
          </a:p>
          <a:p>
            <a:pPr lvl="1"/>
            <a:r>
              <a:rPr lang="en-US" sz="2400" dirty="0">
                <a:solidFill>
                  <a:srgbClr val="2717F9"/>
                </a:solidFill>
                <a:hlinkClick r:id="rId4"/>
              </a:rPr>
              <a:t>Declaration</a:t>
            </a:r>
            <a:r>
              <a:rPr lang="en-US" sz="2400" dirty="0">
                <a:hlinkClick r:id="rId4"/>
              </a:rPr>
              <a:t> </a:t>
            </a:r>
            <a:r>
              <a:rPr lang="en-US" sz="2400" dirty="0"/>
              <a:t>on the role of statistical offices in SDG monitoring</a:t>
            </a:r>
          </a:p>
          <a:p>
            <a:pPr lvl="1"/>
            <a:r>
              <a:rPr lang="en-US" sz="2400" dirty="0" smtClean="0"/>
              <a:t>Annual high-level SDG discussion</a:t>
            </a:r>
            <a:endParaRPr lang="en-US" sz="2400" dirty="0"/>
          </a:p>
          <a:p>
            <a:pPr>
              <a:spcBef>
                <a:spcPts val="1800"/>
              </a:spcBef>
            </a:pPr>
            <a:r>
              <a:rPr lang="en-US" sz="2600" b="1" dirty="0"/>
              <a:t>UNECE Task Force </a:t>
            </a:r>
          </a:p>
          <a:p>
            <a:pPr lvl="1"/>
            <a:r>
              <a:rPr lang="en-US" sz="2400" dirty="0" smtClean="0"/>
              <a:t>Adjusts </a:t>
            </a:r>
            <a:r>
              <a:rPr lang="en-US" sz="2400" dirty="0"/>
              <a:t>the </a:t>
            </a:r>
            <a:r>
              <a:rPr lang="en-US" sz="2400" dirty="0">
                <a:hlinkClick r:id="rId5"/>
              </a:rPr>
              <a:t>CES Recommendations </a:t>
            </a:r>
            <a:r>
              <a:rPr lang="en-US" sz="2400" dirty="0" smtClean="0">
                <a:hlinkClick r:id="rId5"/>
              </a:rPr>
              <a:t>on </a:t>
            </a:r>
            <a:br>
              <a:rPr lang="en-US" sz="2400" dirty="0" smtClean="0">
                <a:hlinkClick r:id="rId5"/>
              </a:rPr>
            </a:br>
            <a:r>
              <a:rPr lang="en-US" sz="2400" dirty="0" smtClean="0">
                <a:hlinkClick r:id="rId5"/>
              </a:rPr>
              <a:t>Measuring </a:t>
            </a:r>
            <a:r>
              <a:rPr lang="en-US" sz="2400" dirty="0">
                <a:hlinkClick r:id="rId5"/>
              </a:rPr>
              <a:t>Sustainable </a:t>
            </a:r>
            <a:r>
              <a:rPr lang="en-US" sz="2400" dirty="0" smtClean="0">
                <a:hlinkClick r:id="rId5"/>
              </a:rPr>
              <a:t>Development</a:t>
            </a:r>
            <a:r>
              <a:rPr lang="en-US" sz="2400" dirty="0" smtClean="0"/>
              <a:t> (2013) for SDGs</a:t>
            </a:r>
            <a:endParaRPr lang="en-US" sz="2400" dirty="0"/>
          </a:p>
          <a:p>
            <a:pPr lvl="1"/>
            <a:r>
              <a:rPr lang="fi-FI" sz="2400" dirty="0" smtClean="0"/>
              <a:t>Mapped the 17 SDGs and 169 targets </a:t>
            </a:r>
            <a:br>
              <a:rPr lang="fi-FI" sz="2400" dirty="0" smtClean="0"/>
            </a:br>
            <a:r>
              <a:rPr lang="fi-FI" sz="2400" dirty="0" smtClean="0"/>
              <a:t>with the CES framework </a:t>
            </a:r>
          </a:p>
          <a:p>
            <a:pPr>
              <a:spcBef>
                <a:spcPts val="1800"/>
              </a:spcBef>
            </a:pPr>
            <a:r>
              <a:rPr lang="en-US" sz="2600" b="1" dirty="0"/>
              <a:t>UNECE Steering Group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Prepares a </a:t>
            </a:r>
            <a:r>
              <a:rPr lang="en-US" sz="2400" dirty="0" smtClean="0">
                <a:hlinkClick r:id="rId6"/>
              </a:rPr>
              <a:t>Road Map</a:t>
            </a:r>
            <a:r>
              <a:rPr lang="en-US" sz="2400" dirty="0" smtClean="0"/>
              <a:t> for SDG monitoring 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Guides countries in providing statistics for SDGs</a:t>
            </a:r>
          </a:p>
        </p:txBody>
      </p:sp>
    </p:spTree>
    <p:extLst>
      <p:ext uri="{BB962C8B-B14F-4D97-AF65-F5344CB8AC3E}">
        <p14:creationId xmlns:p14="http://schemas.microsoft.com/office/powerpoint/2010/main" val="227746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38879"/>
            <a:ext cx="10972800" cy="762000"/>
          </a:xfrm>
        </p:spPr>
        <p:txBody>
          <a:bodyPr/>
          <a:lstStyle/>
          <a:p>
            <a:r>
              <a:rPr lang="en-US" b="1" dirty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Paris Climate Agreement </a:t>
            </a:r>
            <a:r>
              <a:rPr lang="en-US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from COP21 </a:t>
            </a:r>
            <a:r>
              <a:rPr lang="en-US" b="1" dirty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/>
            </a:r>
            <a:br>
              <a:rPr lang="en-US" b="1" dirty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en-US" b="1" dirty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– global data requirements</a:t>
            </a:r>
            <a:endParaRPr lang="en-GB" b="1" dirty="0">
              <a:solidFill>
                <a:srgbClr val="484384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05611" y="2502982"/>
            <a:ext cx="11343051" cy="42377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4864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73152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6868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12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5156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8872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7160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5448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400" b="1" dirty="0" smtClean="0"/>
              <a:t>All Parties of the Paris Agreement will report data on:</a:t>
            </a:r>
          </a:p>
          <a:p>
            <a:pPr lvl="1"/>
            <a:r>
              <a:rPr lang="en-GB" sz="2400" dirty="0"/>
              <a:t>National </a:t>
            </a:r>
            <a:r>
              <a:rPr lang="en-GB" sz="2400" dirty="0" smtClean="0"/>
              <a:t>inventories of greenhouse gas emissions </a:t>
            </a:r>
            <a:r>
              <a:rPr lang="en-GB" sz="2400" dirty="0"/>
              <a:t>and </a:t>
            </a:r>
            <a:r>
              <a:rPr lang="en-GB" sz="2400" dirty="0" smtClean="0"/>
              <a:t>removals </a:t>
            </a:r>
            <a:endParaRPr lang="en-GB" sz="2400" dirty="0"/>
          </a:p>
          <a:p>
            <a:pPr lvl="1"/>
            <a:r>
              <a:rPr lang="en-GB" sz="2400" dirty="0"/>
              <a:t>Progress </a:t>
            </a:r>
            <a:r>
              <a:rPr lang="en-GB" sz="2400" dirty="0" smtClean="0"/>
              <a:t>in the </a:t>
            </a:r>
            <a:r>
              <a:rPr lang="en-GB" sz="2400" dirty="0"/>
              <a:t>nationally determined </a:t>
            </a:r>
            <a:r>
              <a:rPr lang="en-GB" sz="2400" dirty="0" smtClean="0"/>
              <a:t>contributions</a:t>
            </a:r>
          </a:p>
          <a:p>
            <a:pPr lvl="1"/>
            <a:r>
              <a:rPr lang="en-GB" sz="2400" dirty="0" smtClean="0"/>
              <a:t>Mitigation </a:t>
            </a:r>
            <a:r>
              <a:rPr lang="en-GB" sz="2400" dirty="0"/>
              <a:t>actions and their impact</a:t>
            </a:r>
          </a:p>
          <a:p>
            <a:pPr lvl="1"/>
            <a:r>
              <a:rPr lang="en-GB" sz="2400" dirty="0"/>
              <a:t>Financial, </a:t>
            </a:r>
            <a:r>
              <a:rPr lang="en-GB" sz="2400" dirty="0" smtClean="0"/>
              <a:t>technological </a:t>
            </a:r>
            <a:r>
              <a:rPr lang="en-GB" sz="2400" dirty="0"/>
              <a:t>and capacity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building </a:t>
            </a:r>
            <a:r>
              <a:rPr lang="en-GB" sz="2400" dirty="0"/>
              <a:t>support </a:t>
            </a:r>
            <a:r>
              <a:rPr lang="en-GB" sz="2400" dirty="0" smtClean="0"/>
              <a:t>to </a:t>
            </a:r>
            <a:r>
              <a:rPr lang="en-GB" sz="2400" dirty="0"/>
              <a:t>developing countries</a:t>
            </a:r>
          </a:p>
          <a:p>
            <a:pPr lvl="1"/>
            <a:r>
              <a:rPr lang="en-GB" sz="2400" dirty="0"/>
              <a:t>Impacts of climate </a:t>
            </a:r>
            <a:r>
              <a:rPr lang="en-GB" sz="2400" dirty="0" smtClean="0"/>
              <a:t>change and adaptation to them</a:t>
            </a:r>
          </a:p>
          <a:p>
            <a:pPr>
              <a:spcBef>
                <a:spcPts val="1800"/>
              </a:spcBef>
            </a:pPr>
            <a:r>
              <a:rPr lang="en-US" sz="2400" b="1" dirty="0" smtClean="0"/>
              <a:t>The </a:t>
            </a:r>
            <a:r>
              <a:rPr lang="en-US" sz="2400" b="1" dirty="0"/>
              <a:t>reporting </a:t>
            </a:r>
            <a:r>
              <a:rPr lang="en-US" sz="2400" b="1" dirty="0" smtClean="0"/>
              <a:t>requires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socio-economic and </a:t>
            </a:r>
            <a:br>
              <a:rPr lang="en-US" sz="2400" b="1" dirty="0"/>
            </a:br>
            <a:r>
              <a:rPr lang="en-US" sz="2400" b="1" dirty="0"/>
              <a:t>environmental </a:t>
            </a:r>
            <a:r>
              <a:rPr lang="en-US" sz="2400" b="1" dirty="0" smtClean="0"/>
              <a:t>statistics!</a:t>
            </a:r>
          </a:p>
        </p:txBody>
      </p:sp>
      <p:sp>
        <p:nvSpPr>
          <p:cNvPr id="3" name="AutoShape 2" descr="Image result for UNFCCC logo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AutoShape 4" descr="Image result for UNFCCC logo"/>
          <p:cNvSpPr>
            <a:spLocks noChangeAspect="1" noChangeArrowheads="1"/>
          </p:cNvSpPr>
          <p:nvPr/>
        </p:nvSpPr>
        <p:spPr bwMode="auto">
          <a:xfrm>
            <a:off x="410633" y="7938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024" y="4478331"/>
            <a:ext cx="4958999" cy="237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1613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539" y="958985"/>
            <a:ext cx="10972800" cy="762000"/>
          </a:xfrm>
        </p:spPr>
        <p:txBody>
          <a:bodyPr/>
          <a:lstStyle/>
          <a:p>
            <a:r>
              <a:rPr lang="en-US" b="1" dirty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  <a:hlinkClick r:id="rId3"/>
              </a:rPr>
              <a:t>CES </a:t>
            </a:r>
            <a:r>
              <a:rPr lang="en-US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  <a:hlinkClick r:id="rId3"/>
              </a:rPr>
              <a:t>Recommendations on climate change related statistics</a:t>
            </a:r>
            <a:r>
              <a:rPr lang="en-US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 (2015</a:t>
            </a:r>
            <a:r>
              <a:rPr lang="en-US" b="1" dirty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) </a:t>
            </a:r>
            <a:r>
              <a:rPr lang="en-US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– </a:t>
            </a:r>
            <a:r>
              <a:rPr lang="en-US" b="1" dirty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regional work</a:t>
            </a:r>
            <a:endParaRPr lang="en-GB" b="1" dirty="0">
              <a:solidFill>
                <a:srgbClr val="484384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3392" y="1772816"/>
            <a:ext cx="10780779" cy="489654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4864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73152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6868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12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5156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8872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7160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5448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endParaRPr lang="en-US" sz="2400" b="1" dirty="0" smtClean="0"/>
          </a:p>
          <a:p>
            <a:pPr marL="0" lvl="0" indent="0">
              <a:buNone/>
            </a:pPr>
            <a:endParaRPr lang="en-US" sz="2400" b="1" dirty="0"/>
          </a:p>
          <a:p>
            <a:pPr marL="0" lvl="0" indent="0">
              <a:buNone/>
            </a:pPr>
            <a:endParaRPr lang="en-US" sz="2400" b="1" dirty="0"/>
          </a:p>
          <a:p>
            <a:pPr marL="0" lvl="0" indent="0">
              <a:buNone/>
            </a:pPr>
            <a:endParaRPr lang="en-US" sz="2400" b="1" dirty="0"/>
          </a:p>
          <a:p>
            <a:pPr marL="0" lvl="0" indent="0">
              <a:buNone/>
            </a:pPr>
            <a:endParaRPr lang="en-US" sz="2400" b="1" dirty="0"/>
          </a:p>
          <a:p>
            <a:pPr marL="0" lvl="0" indent="0">
              <a:buNone/>
            </a:pPr>
            <a:endParaRPr lang="en-US" sz="2400" b="1" dirty="0"/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Practical </a:t>
            </a:r>
            <a:r>
              <a:rPr lang="en-US" sz="2400" b="1" dirty="0"/>
              <a:t>steps </a:t>
            </a:r>
            <a:r>
              <a:rPr lang="en-US" sz="2400" b="1" dirty="0" smtClean="0"/>
              <a:t>to: 	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2400" dirty="0" smtClean="0"/>
              <a:t>inform </a:t>
            </a:r>
            <a:r>
              <a:rPr lang="en-US" sz="2400" dirty="0"/>
              <a:t>emission inventories – </a:t>
            </a:r>
            <a:r>
              <a:rPr lang="en-US" sz="2400" dirty="0" smtClean="0"/>
              <a:t>COP21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2400" dirty="0" smtClean="0">
                <a:latin typeface="Arial"/>
              </a:rPr>
              <a:t>inform </a:t>
            </a:r>
            <a:r>
              <a:rPr lang="en-US" sz="2400" dirty="0">
                <a:latin typeface="Arial"/>
              </a:rPr>
              <a:t>analysis of climate </a:t>
            </a:r>
            <a:r>
              <a:rPr lang="en-US" sz="2400" dirty="0" smtClean="0">
                <a:latin typeface="Arial"/>
              </a:rPr>
              <a:t>change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2400" dirty="0" smtClean="0"/>
              <a:t>improve </a:t>
            </a:r>
            <a:r>
              <a:rPr lang="en-US" sz="2400" dirty="0"/>
              <a:t>the readiness to produce data</a:t>
            </a:r>
            <a:endParaRPr lang="en-GB" sz="2400" dirty="0"/>
          </a:p>
        </p:txBody>
      </p:sp>
      <p:grpSp>
        <p:nvGrpSpPr>
          <p:cNvPr id="3" name="Group 2"/>
          <p:cNvGrpSpPr/>
          <p:nvPr/>
        </p:nvGrpSpPr>
        <p:grpSpPr>
          <a:xfrm>
            <a:off x="6103345" y="2346406"/>
            <a:ext cx="6413140" cy="3427547"/>
            <a:chOff x="205486" y="1395264"/>
            <a:chExt cx="7560840" cy="3744416"/>
          </a:xfrm>
        </p:grpSpPr>
        <p:pic>
          <p:nvPicPr>
            <p:cNvPr id="5122" name="Picture 2" descr="http://www.unece.org/fileadmin/_processed_/csm_cover_02_e9d3e880a4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486" y="1395264"/>
              <a:ext cx="2645219" cy="3744416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8" name="Chart 7"/>
            <p:cNvGraphicFramePr/>
            <p:nvPr>
              <p:extLst>
                <p:ext uri="{D42A27DB-BD31-4B8C-83A1-F6EECF244321}">
                  <p14:modId xmlns:p14="http://schemas.microsoft.com/office/powerpoint/2010/main" val="3267781357"/>
                </p:ext>
              </p:extLst>
            </p:nvPr>
          </p:nvGraphicFramePr>
          <p:xfrm>
            <a:off x="3229822" y="1794995"/>
            <a:ext cx="4536504" cy="290263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cxnSp>
          <p:nvCxnSpPr>
            <p:cNvPr id="4" name="Straight Connector 3"/>
            <p:cNvCxnSpPr/>
            <p:nvPr/>
          </p:nvCxnSpPr>
          <p:spPr>
            <a:xfrm flipH="1">
              <a:off x="2850705" y="4409345"/>
              <a:ext cx="2695205" cy="730335"/>
            </a:xfrm>
            <a:prstGeom prst="line">
              <a:avLst/>
            </a:prstGeom>
            <a:ln w="12700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 flipV="1">
              <a:off x="2850706" y="1395264"/>
              <a:ext cx="2622633" cy="633738"/>
            </a:xfrm>
            <a:prstGeom prst="line">
              <a:avLst/>
            </a:prstGeom>
            <a:ln w="12700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38637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48894"/>
            <a:ext cx="10972800" cy="762000"/>
          </a:xfrm>
        </p:spPr>
        <p:txBody>
          <a:bodyPr/>
          <a:lstStyle/>
          <a:p>
            <a:r>
              <a:rPr lang="en-GB" b="1" dirty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Current regional work on climate change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710894"/>
            <a:ext cx="9045764" cy="5121899"/>
          </a:xfrm>
          <a:prstGeom prst="rect">
            <a:avLst/>
          </a:prstGeom>
        </p:spPr>
        <p:txBody>
          <a:bodyPr vert="horz" lIns="0" tIns="0" rIns="0" bIns="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4864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73152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6868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12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5156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8872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7160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HP Simplified" panose="020B0604020204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5448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HP Simplified" panose="020B0604020204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2800" b="1" dirty="0">
                <a:hlinkClick r:id="rId3"/>
              </a:rPr>
              <a:t>UNECE Steering Group </a:t>
            </a:r>
            <a:endParaRPr lang="en-US" sz="2800" b="1" dirty="0"/>
          </a:p>
          <a:p>
            <a:pPr lvl="1">
              <a:lnSpc>
                <a:spcPct val="110000"/>
              </a:lnSpc>
            </a:pPr>
            <a:r>
              <a:rPr lang="en-US" sz="2800" dirty="0"/>
              <a:t>Supports countries in developing these </a:t>
            </a:r>
            <a:r>
              <a:rPr lang="en-US" sz="2800" dirty="0" smtClean="0"/>
              <a:t>statistics: </a:t>
            </a:r>
            <a:r>
              <a:rPr lang="en-US" sz="2800" dirty="0" smtClean="0">
                <a:hlinkClick r:id="rId4"/>
              </a:rPr>
              <a:t>narrative</a:t>
            </a:r>
            <a:r>
              <a:rPr lang="en-US" sz="2800" dirty="0" smtClean="0"/>
              <a:t>, roadmap, web portal</a:t>
            </a:r>
          </a:p>
          <a:p>
            <a:pPr lvl="1">
              <a:lnSpc>
                <a:spcPct val="110000"/>
              </a:lnSpc>
            </a:pPr>
            <a:r>
              <a:rPr lang="en-US" sz="2800" dirty="0" smtClean="0"/>
              <a:t>Promotes </a:t>
            </a:r>
            <a:r>
              <a:rPr lang="en-US" sz="2800" dirty="0"/>
              <a:t>harmonization </a:t>
            </a:r>
            <a:r>
              <a:rPr lang="en-US" sz="2800" dirty="0" smtClean="0"/>
              <a:t>of </a:t>
            </a:r>
            <a:r>
              <a:rPr lang="en-US" sz="2800" dirty="0"/>
              <a:t>official statistics and </a:t>
            </a:r>
            <a:r>
              <a:rPr lang="en-US" sz="2800" dirty="0" smtClean="0"/>
              <a:t>inventories in close collaboration with UNFCCC, Eurostat, EEA, IEA, FAO…</a:t>
            </a:r>
          </a:p>
          <a:p>
            <a:pPr lvl="1">
              <a:lnSpc>
                <a:spcPct val="110000"/>
              </a:lnSpc>
            </a:pPr>
            <a:r>
              <a:rPr lang="en-US" sz="2800" dirty="0" smtClean="0"/>
              <a:t>Organizes </a:t>
            </a:r>
            <a:r>
              <a:rPr lang="en-US" sz="2800" b="1" dirty="0">
                <a:hlinkClick r:id="rId5"/>
              </a:rPr>
              <a:t>Expert Forums</a:t>
            </a:r>
            <a:r>
              <a:rPr lang="en-US" sz="2800" b="1" dirty="0"/>
              <a:t> </a:t>
            </a:r>
            <a:r>
              <a:rPr lang="en-US" sz="2800" dirty="0"/>
              <a:t>for statisticians, inventory compilers, environment agencies and international organizations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US" sz="2800" b="1" dirty="0">
                <a:hlinkClick r:id="rId6"/>
              </a:rPr>
              <a:t>UNECE Task Force</a:t>
            </a:r>
            <a:r>
              <a:rPr lang="en-US" sz="2800" b="1" dirty="0"/>
              <a:t>, chaired by Italy</a:t>
            </a:r>
          </a:p>
          <a:p>
            <a:pPr lvl="1">
              <a:lnSpc>
                <a:spcPct val="110000"/>
              </a:lnSpc>
            </a:pPr>
            <a:r>
              <a:rPr lang="en-GB" sz="2800" dirty="0" smtClean="0"/>
              <a:t>Develops an </a:t>
            </a:r>
            <a:r>
              <a:rPr lang="en-US" sz="2800" dirty="0" smtClean="0"/>
              <a:t>internationally </a:t>
            </a:r>
            <a:r>
              <a:rPr lang="en-US" sz="2800" dirty="0"/>
              <a:t>comparable set of key climate change-related </a:t>
            </a:r>
            <a:r>
              <a:rPr lang="en-US" sz="2800" dirty="0" smtClean="0"/>
              <a:t>indicators, links with SDGs</a:t>
            </a:r>
          </a:p>
          <a:p>
            <a:pPr lvl="1">
              <a:lnSpc>
                <a:spcPct val="110000"/>
              </a:lnSpc>
            </a:pPr>
            <a:r>
              <a:rPr lang="en-US" sz="2800" dirty="0" smtClean="0"/>
              <a:t>Drafts </a:t>
            </a:r>
            <a:r>
              <a:rPr lang="en-US" sz="2800" dirty="0"/>
              <a:t>definitions and suggested data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sources for the indicator set</a:t>
            </a:r>
          </a:p>
          <a:p>
            <a:pPr marL="228600" lvl="1" indent="0">
              <a:lnSpc>
                <a:spcPct val="110000"/>
              </a:lnSpc>
              <a:buNone/>
            </a:pPr>
            <a:r>
              <a:rPr lang="en-US" sz="2800" b="1" dirty="0" smtClean="0"/>
              <a:t>Final report with the indicators by end-2016</a:t>
            </a:r>
          </a:p>
          <a:p>
            <a:pPr marL="0" lvl="0" indent="0">
              <a:buNone/>
            </a:pPr>
            <a:endParaRPr lang="en-US" sz="2400" b="1" dirty="0"/>
          </a:p>
          <a:p>
            <a:pPr marL="0" lvl="0" indent="0">
              <a:buNone/>
            </a:pPr>
            <a:endParaRPr lang="en-US" sz="2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5364" y="4896070"/>
            <a:ext cx="2536636" cy="1961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0751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392" y="989144"/>
            <a:ext cx="9134805" cy="762000"/>
          </a:xfrm>
        </p:spPr>
        <p:txBody>
          <a:bodyPr/>
          <a:lstStyle/>
          <a:p>
            <a:r>
              <a:rPr lang="en-US" b="1" dirty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The Sendai Framework for Disaster Risk Reduction – global work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3392" y="2263260"/>
            <a:ext cx="11233248" cy="246766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Open-ended Intergovernmental </a:t>
            </a: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Expert Working Group </a:t>
            </a: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on Indicators and Terminology 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Established by the UN General Assembly to develop a set of indicators to measure global progress in disaster risk reduction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Needs data </a:t>
            </a: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and statistics disaggregated e.g. by sex, age and disability </a:t>
            </a:r>
            <a: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&amp; linked </a:t>
            </a: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types, costs and </a:t>
            </a:r>
            <a: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impacts </a:t>
            </a: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of disasters</a:t>
            </a:r>
            <a:endParaRPr lang="fi-FI" sz="3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986" y="4617481"/>
            <a:ext cx="6809985" cy="1898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85842" y="6551290"/>
            <a:ext cx="8302220" cy="4572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fi-FI" dirty="0"/>
              <a:t>Source: The United Nations Office for Disaster Risk Reduction </a:t>
            </a:r>
            <a:r>
              <a:rPr lang="fi-FI" dirty="0" smtClean="0"/>
              <a:t> (UNISDR)</a:t>
            </a:r>
            <a:endParaRPr lang="en-GB" dirty="0"/>
          </a:p>
          <a:p>
            <a:pPr>
              <a:lnSpc>
                <a:spcPct val="90000"/>
              </a:lnSpc>
            </a:pPr>
            <a:endParaRPr lang="en-GB" dirty="0" err="1" smtClean="0"/>
          </a:p>
        </p:txBody>
      </p:sp>
    </p:spTree>
    <p:extLst>
      <p:ext uri="{BB962C8B-B14F-4D97-AF65-F5344CB8AC3E}">
        <p14:creationId xmlns:p14="http://schemas.microsoft.com/office/powerpoint/2010/main" val="243581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935281"/>
            <a:ext cx="9313035" cy="762000"/>
          </a:xfrm>
        </p:spPr>
        <p:txBody>
          <a:bodyPr/>
          <a:lstStyle/>
          <a:p>
            <a:r>
              <a:rPr lang="en-GB" b="1" dirty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Measuring extreme events and disasters – regional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392" y="2181340"/>
            <a:ext cx="10972800" cy="4199988"/>
          </a:xfrm>
        </p:spPr>
        <p:txBody>
          <a:bodyPr>
            <a:norm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UNECE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Task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Force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chaired by Italy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Defines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role of official statistics in disaster management and risk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Works closely with UNISDR, ESCAP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Expert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Group, UNFPA…</a:t>
            </a:r>
          </a:p>
          <a:p>
            <a:pPr lvl="1"/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Provides input to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global process on defining indicators to measure 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Sendai Framework</a:t>
            </a:r>
          </a:p>
          <a:p>
            <a:pPr lvl="1"/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Linked with SDGs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Draft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recommendations available in 2017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2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79" y="5287108"/>
            <a:ext cx="12192000" cy="1612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3551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850</TotalTime>
  <Words>391</Words>
  <Application>Microsoft Office PowerPoint</Application>
  <PresentationFormat>Personalizzato</PresentationFormat>
  <Paragraphs>93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Personalizza struttura</vt:lpstr>
      <vt:lpstr>COMPORTAMENTI INDIVIDUALI  E RELAZIONI SOCIALI  IN TRASFORMAZIONE  UNA SFIDA PER LA  STATISTICA UFFICIALE </vt:lpstr>
      <vt:lpstr>Regional data needs in Europe are arising from global policies</vt:lpstr>
      <vt:lpstr>Statistics for Sustainable Development Goals (SDGs) – global work</vt:lpstr>
      <vt:lpstr>Statistics for SDGs – regional work</vt:lpstr>
      <vt:lpstr>Paris Climate Agreement from COP21  – global data requirements</vt:lpstr>
      <vt:lpstr>CES Recommendations on climate change related statistics (2015) – regional work</vt:lpstr>
      <vt:lpstr>Current regional work on climate change</vt:lpstr>
      <vt:lpstr>The Sendai Framework for Disaster Risk Reduction – global work</vt:lpstr>
      <vt:lpstr>Measuring extreme events and disasters – regional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Utente</cp:lastModifiedBy>
  <cp:revision>61</cp:revision>
  <cp:lastPrinted>2016-03-21T17:06:08Z</cp:lastPrinted>
  <dcterms:created xsi:type="dcterms:W3CDTF">2016-03-11T16:10:26Z</dcterms:created>
  <dcterms:modified xsi:type="dcterms:W3CDTF">2016-06-22T18:04:59Z</dcterms:modified>
</cp:coreProperties>
</file>