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4" r:id="rId3"/>
    <p:sldId id="265" r:id="rId4"/>
    <p:sldId id="266" r:id="rId5"/>
    <p:sldId id="267" r:id="rId6"/>
    <p:sldId id="272" r:id="rId7"/>
    <p:sldId id="275" r:id="rId8"/>
    <p:sldId id="274" r:id="rId9"/>
    <p:sldId id="276" r:id="rId10"/>
    <p:sldId id="268" r:id="rId11"/>
    <p:sldId id="271" r:id="rId12"/>
    <p:sldId id="278" r:id="rId13"/>
    <p:sldId id="277" r:id="rId14"/>
    <p:sldId id="269" r:id="rId15"/>
  </p:sldIdLst>
  <p:sldSz cx="12192000" cy="6858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53954A"/>
    <a:srgbClr val="549348"/>
    <a:srgbClr val="009190"/>
    <a:srgbClr val="484384"/>
    <a:srgbClr val="1C385A"/>
    <a:srgbClr val="BE1520"/>
    <a:srgbClr val="CF1E24"/>
    <a:srgbClr val="C72A3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8" autoAdjust="0"/>
    <p:restoredTop sz="94619" autoAdjust="0"/>
  </p:normalViewPr>
  <p:slideViewPr>
    <p:cSldViewPr snapToGrid="0" snapToObjects="1">
      <p:cViewPr varScale="1">
        <p:scale>
          <a:sx n="69" d="100"/>
          <a:sy n="69" d="100"/>
        </p:scale>
        <p:origin x="-1308" y="-108"/>
      </p:cViewPr>
      <p:guideLst>
        <p:guide orient="horz" pos="907"/>
        <p:guide pos="1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it-IT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AB6284B-7240-4385-88FE-99F75D8E89C8}" type="datetimeFigureOut">
              <a:rPr lang="it-IT"/>
              <a:pPr/>
              <a:t>23/06/2016</a:t>
            </a:fld>
            <a:endParaRPr lang="it-IT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it-IT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710D83B-616C-44A6-B669-5BFBB76915F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3262C90-9C16-44DF-A7A1-002C7C5BA88D}" type="datetimeFigureOut">
              <a:rPr lang="it-IT"/>
              <a:pPr>
                <a:defRPr/>
              </a:pPr>
              <a:t>23/06/2016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7EEFD94-42CB-4B0F-BE3D-9D4B6EE1722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717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EECB45-3B08-452B-AB04-091B04266275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229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BE0462-A96E-421B-ADC1-4CE6DA96B8D5}" type="slidenum">
              <a:rPr lang="it-IT" alt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B77D26-595E-4938-B1EA-F1CAB4B950C8}" type="slidenum">
              <a:rPr lang="it-IT" alt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F3FC18-E489-4E26-ADE2-3D8997EFD164}" type="slidenum">
              <a:rPr lang="it-IT" alt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3360BC-21B0-40A3-AE85-B612A7381D05}" type="slidenum">
              <a:rPr lang="it-IT" altLang="it-IT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inter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CDE06-A877-42EA-B122-73EBD5224C3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5DE64-57B5-4E78-8A76-C810C779BE0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5223A5D-D619-4EC2-9E84-67E97A45FDB1}" type="datetimeFigureOut">
              <a:rPr lang="it-IT"/>
              <a:pPr>
                <a:defRPr/>
              </a:pPr>
              <a:t>23/06/2016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A63FD-C746-4B1B-9130-00F3B6BC764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ttore 1 8"/>
          <p:cNvCxnSpPr/>
          <p:nvPr userDrawn="1"/>
        </p:nvCxnSpPr>
        <p:spPr>
          <a:xfrm flipH="1">
            <a:off x="601663" y="968375"/>
            <a:ext cx="10998200" cy="0"/>
          </a:xfrm>
          <a:prstGeom prst="line">
            <a:avLst/>
          </a:prstGeom>
          <a:ln w="25400" cap="rnd">
            <a:solidFill>
              <a:srgbClr val="C72A3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Immagine 7"/>
          <p:cNvPicPr>
            <a:picLocks noChangeAspect="1"/>
          </p:cNvPicPr>
          <p:nvPr userDrawn="1"/>
        </p:nvPicPr>
        <p:blipFill>
          <a:blip r:embed="rId5"/>
          <a:srcRect t="13814" r="74033" b="37508"/>
          <a:stretch>
            <a:fillRect/>
          </a:stretch>
        </p:blipFill>
        <p:spPr bwMode="auto">
          <a:xfrm>
            <a:off x="10647363" y="5776913"/>
            <a:ext cx="154463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olo 1"/>
          <p:cNvSpPr txBox="1">
            <a:spLocks/>
          </p:cNvSpPr>
          <p:nvPr userDrawn="1"/>
        </p:nvSpPr>
        <p:spPr>
          <a:xfrm>
            <a:off x="601663" y="354013"/>
            <a:ext cx="7627937" cy="538162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ts val="1080"/>
              </a:lnSpc>
              <a:spcAft>
                <a:spcPts val="600"/>
              </a:spcAft>
              <a:defRPr/>
            </a:pPr>
            <a:r>
              <a:rPr lang="it-IT" sz="11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Signika" charset="0"/>
                <a:cs typeface="Calibri"/>
              </a:rPr>
              <a:t>ROMA 23 GIUGNO 2016 </a:t>
            </a:r>
          </a:p>
          <a:p>
            <a:pPr fontAlgn="auto">
              <a:lnSpc>
                <a:spcPts val="1080"/>
              </a:lnSpc>
              <a:spcAft>
                <a:spcPts val="0"/>
              </a:spcAft>
              <a:defRPr/>
            </a:pPr>
            <a:r>
              <a:rPr lang="it-IT" sz="1100" b="1" dirty="0" smtClean="0">
                <a:solidFill>
                  <a:srgbClr val="53954A"/>
                </a:solidFill>
                <a:latin typeface="+mn-lt"/>
                <a:ea typeface="Signika Light" charset="0"/>
                <a:cs typeface="Calibri"/>
              </a:rPr>
              <a:t>AREA TEMATICA 4. </a:t>
            </a:r>
            <a:r>
              <a:rPr lang="it-IT" sz="1100" b="1" dirty="0" smtClean="0">
                <a:latin typeface="+mn-lt"/>
                <a:ea typeface="Signika Light" charset="0"/>
                <a:cs typeface="Calibri"/>
              </a:rPr>
              <a:t>NUOVE FONTI E DOMANDE</a:t>
            </a:r>
          </a:p>
          <a:p>
            <a:pPr fontAlgn="auto">
              <a:lnSpc>
                <a:spcPts val="1080"/>
              </a:lnSpc>
              <a:spcBef>
                <a:spcPts val="300"/>
              </a:spcBef>
              <a:spcAft>
                <a:spcPts val="600"/>
              </a:spcAft>
              <a:defRPr/>
            </a:pPr>
            <a:r>
              <a:rPr lang="it-IT" sz="1200" dirty="0" smtClean="0">
                <a:latin typeface="+mn-lt"/>
                <a:ea typeface="Signika Light" charset="0"/>
                <a:cs typeface="Arial"/>
              </a:rPr>
              <a:t>Il trattamento della privacy nella gestione dei Big Data: aspetti giuridici</a:t>
            </a:r>
            <a:endParaRPr lang="it-IT" sz="1200" dirty="0">
              <a:latin typeface="+mn-lt"/>
              <a:ea typeface="Signika Light" charset="0"/>
              <a:cs typeface="Arial"/>
            </a:endParaRPr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958388" y="6478588"/>
            <a:ext cx="719137" cy="319087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b="0" i="0" smtClean="0">
                <a:solidFill>
                  <a:srgbClr val="7F7F7F"/>
                </a:solidFill>
                <a:latin typeface="+mj-lt"/>
              </a:defRPr>
            </a:lvl1pPr>
          </a:lstStyle>
          <a:p>
            <a:pPr>
              <a:defRPr/>
            </a:pPr>
            <a:fld id="{EBB3FF50-E14D-43BA-8149-E79B3EDF914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0" y="3376613"/>
            <a:ext cx="12192000" cy="3481387"/>
          </a:xfrm>
          <a:prstGeom prst="rect">
            <a:avLst/>
          </a:prstGeom>
          <a:solidFill>
            <a:srgbClr val="5395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>
                <a:solidFill>
                  <a:srgbClr val="DA304A"/>
                </a:solidFill>
              </a:rPr>
              <a:t> 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3173413" y="3811588"/>
            <a:ext cx="8221662" cy="175736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lnSpc>
                <a:spcPts val="18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NUOVE FONTI E DOMANDE</a:t>
            </a:r>
            <a:endParaRPr lang="it-IT" sz="12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 fontAlgn="auto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t-IT" sz="28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  <a:p>
            <a:pPr fontAlgn="auto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Il trattamento della privacy nella gestione dei Big Data: aspetti giuridici</a:t>
            </a:r>
          </a:p>
          <a:p>
            <a:pPr fontAlgn="auto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t-IT" sz="3200" dirty="0">
              <a:solidFill>
                <a:schemeClr val="bg1"/>
              </a:solidFill>
              <a:latin typeface="+mj-lt"/>
              <a:ea typeface="Signika Light" charset="0"/>
              <a:cs typeface="Arial"/>
            </a:endParaRPr>
          </a:p>
        </p:txBody>
      </p:sp>
      <p:sp>
        <p:nvSpPr>
          <p:cNvPr id="6148" name="Titolo 1"/>
          <p:cNvSpPr>
            <a:spLocks noGrp="1"/>
          </p:cNvSpPr>
          <p:nvPr>
            <p:ph type="ctrTitle" idx="4294967295"/>
          </p:nvPr>
        </p:nvSpPr>
        <p:spPr bwMode="auto">
          <a:xfrm>
            <a:off x="611188" y="384175"/>
            <a:ext cx="5051425" cy="16113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ts val="2500"/>
              </a:lnSpc>
            </a:pPr>
            <a: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  <a:t>COMPORTAMENTI INDIVIDUALI </a:t>
            </a:r>
            <a:b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</a:br>
            <a: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  <a:t>E RELAZIONI SOCIALI </a:t>
            </a:r>
            <a:b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</a:br>
            <a: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  <a:t>IN TRASFORMAZIONE </a:t>
            </a:r>
            <a:br>
              <a:rPr lang="it-IT" sz="2400" b="1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</a:br>
            <a:r>
              <a:rPr lang="it-IT" sz="2400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  <a:t>UNA SFIDA PER LA </a:t>
            </a:r>
            <a:br>
              <a:rPr lang="it-IT" sz="2400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</a:br>
            <a:r>
              <a:rPr lang="it-IT" sz="2400" smtClean="0">
                <a:solidFill>
                  <a:schemeClr val="bg1"/>
                </a:solidFill>
                <a:latin typeface="Signika"/>
                <a:ea typeface="Signika"/>
                <a:cs typeface="Signika"/>
              </a:rPr>
              <a:t>STATISTICA UFFICIALE </a:t>
            </a:r>
          </a:p>
        </p:txBody>
      </p:sp>
      <p:pic>
        <p:nvPicPr>
          <p:cNvPr id="6149" name="Immagine 2"/>
          <p:cNvPicPr>
            <a:picLocks noChangeAspect="1"/>
          </p:cNvPicPr>
          <p:nvPr/>
        </p:nvPicPr>
        <p:blipFill>
          <a:blip r:embed="rId3"/>
          <a:srcRect r="32645"/>
          <a:stretch>
            <a:fillRect/>
          </a:stretch>
        </p:blipFill>
        <p:spPr bwMode="auto">
          <a:xfrm>
            <a:off x="323850" y="214313"/>
            <a:ext cx="7696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ttangolo 13"/>
          <p:cNvSpPr>
            <a:spLocks noChangeArrowheads="1"/>
          </p:cNvSpPr>
          <p:nvPr/>
        </p:nvSpPr>
        <p:spPr bwMode="auto">
          <a:xfrm>
            <a:off x="125413" y="4357688"/>
            <a:ext cx="2771775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ts val="2900"/>
              </a:lnSpc>
            </a:pPr>
            <a:r>
              <a:rPr lang="it-IT">
                <a:solidFill>
                  <a:schemeClr val="bg1"/>
                </a:solidFill>
                <a:latin typeface="Calibri" pitchFamily="34" charset="0"/>
                <a:ea typeface="Signika Light"/>
                <a:cs typeface="Arial" charset="0"/>
              </a:rPr>
              <a:t>23 GIUGNO 2016 </a:t>
            </a:r>
          </a:p>
          <a:p>
            <a:pPr algn="r">
              <a:lnSpc>
                <a:spcPts val="2900"/>
              </a:lnSpc>
            </a:pPr>
            <a:r>
              <a:rPr lang="it-IT">
                <a:solidFill>
                  <a:schemeClr val="bg1"/>
                </a:solidFill>
                <a:latin typeface="Calibri" pitchFamily="34" charset="0"/>
                <a:ea typeface="Signika Light"/>
                <a:cs typeface="Arial" charset="0"/>
              </a:rPr>
              <a:t>14.30 | 16.00</a:t>
            </a:r>
          </a:p>
        </p:txBody>
      </p:sp>
      <p:pic>
        <p:nvPicPr>
          <p:cNvPr id="6151" name="Immagine 11" descr="Logo12esimaOk-21.eps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6175" y="5859463"/>
            <a:ext cx="481013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Immagine 12" descr="Logo12esimaOk-22.eps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25688" y="3683000"/>
            <a:ext cx="5715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asellaDiTesto 16"/>
          <p:cNvSpPr txBox="1"/>
          <p:nvPr/>
        </p:nvSpPr>
        <p:spPr>
          <a:xfrm>
            <a:off x="3173413" y="6056313"/>
            <a:ext cx="8221662" cy="3762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Fernanda </a:t>
            </a:r>
            <a:r>
              <a:rPr lang="it-IT" sz="2000" dirty="0" err="1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Faini|</a:t>
            </a:r>
            <a:r>
              <a:rPr lang="it-IT" sz="2000" dirty="0">
                <a:solidFill>
                  <a:schemeClr val="bg1"/>
                </a:solidFill>
                <a:latin typeface="+mj-lt"/>
                <a:ea typeface="Signika Light" charset="0"/>
                <a:cs typeface="Arial"/>
              </a:rPr>
              <a:t> Regione Toscana</a:t>
            </a:r>
          </a:p>
        </p:txBody>
      </p:sp>
      <p:cxnSp>
        <p:nvCxnSpPr>
          <p:cNvPr id="19" name="Connettore 1 18"/>
          <p:cNvCxnSpPr/>
          <p:nvPr/>
        </p:nvCxnSpPr>
        <p:spPr>
          <a:xfrm>
            <a:off x="2998788" y="3811588"/>
            <a:ext cx="0" cy="2581275"/>
          </a:xfrm>
          <a:prstGeom prst="line">
            <a:avLst/>
          </a:prstGeom>
          <a:ln w="2857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747713"/>
            <a:ext cx="10972800" cy="1095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b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  <a:t>Ulteriori aspetti giuridici relativi ai Big Data (1)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843088"/>
            <a:ext cx="10972800" cy="42830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proprietà” dei big data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→ contenuti digitali e </a:t>
            </a: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diritto d’autore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it-IT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tutti i contenuti sono di qualcuno, non sempre si sa chi è, alcuni casi sono più semplici , altri più ambigui (es. piattaforme come </a:t>
            </a:r>
            <a:r>
              <a:rPr lang="it-IT" sz="18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endParaRPr lang="it-IT" sz="18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illusione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della capacità descrittiva</a:t>
            </a:r>
            <a:r>
              <a:rPr lang="it-IT" sz="1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it-IT" sz="1800" dirty="0" smtClean="0">
                <a:latin typeface="Arial" charset="0"/>
                <a:cs typeface="Arial" charset="0"/>
              </a:rPr>
              <a:t>→ overdose informativa non necessariamente si traduce in conoscenza: necessità di contestualizzazione, analisi e interpretazione</a:t>
            </a:r>
            <a:r>
              <a:rPr lang="it-IT" sz="1800" dirty="0" smtClean="0">
                <a:latin typeface="Arial" charset="0"/>
                <a:cs typeface="Arial" charset="0"/>
              </a:rPr>
              <a:t>.</a:t>
            </a:r>
            <a:endParaRPr lang="en-GB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endParaRPr lang="it-IT" sz="18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asimmetria di potere informativo </a:t>
            </a:r>
            <a:r>
              <a:rPr lang="it-IT" sz="1800" dirty="0" smtClean="0">
                <a:latin typeface="Arial" charset="0"/>
                <a:cs typeface="Arial" charset="0"/>
              </a:rPr>
              <a:t>rispetto alla collettività, ai cittadini e alle piccole/medie imprese → pochi soggetti, poche grandi corporation li detengono</a:t>
            </a:r>
            <a:r>
              <a:rPr lang="it-IT" sz="1800" dirty="0" smtClean="0">
                <a:latin typeface="Arial" charset="0"/>
                <a:cs typeface="Arial" charset="0"/>
              </a:rPr>
              <a:t>.</a:t>
            </a:r>
            <a:endParaRPr lang="it-IT" sz="1800" b="1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controllo sociale </a:t>
            </a:r>
            <a:r>
              <a:rPr lang="it-IT" sz="1800" b="1" dirty="0" smtClean="0">
                <a:latin typeface="Arial" charset="0"/>
                <a:cs typeface="Arial" charset="0"/>
              </a:rPr>
              <a:t>→ </a:t>
            </a:r>
            <a:r>
              <a:rPr lang="it-IT" sz="1800" dirty="0" smtClean="0">
                <a:latin typeface="Arial" charset="0"/>
                <a:cs typeface="Arial" charset="0"/>
              </a:rPr>
              <a:t>facilita i soggetti pubblici, che possono usare le banche dati private: non monitorano direttamente, ma lo fanno tramite Google, </a:t>
            </a:r>
            <a:r>
              <a:rPr lang="it-IT" sz="1800" dirty="0" err="1" smtClean="0">
                <a:latin typeface="Arial" charset="0"/>
                <a:cs typeface="Arial" charset="0"/>
              </a:rPr>
              <a:t>Facebook</a:t>
            </a:r>
            <a:r>
              <a:rPr lang="it-IT" sz="1800" dirty="0" smtClean="0">
                <a:latin typeface="Arial" charset="0"/>
                <a:cs typeface="Arial" charset="0"/>
              </a:rPr>
              <a:t> etc. che hanno informazioni acquisite su base contrattuale: controllo indiretto, aggredendo i grandi raccoglitori di dati privati.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it-IT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747713"/>
            <a:ext cx="10972800" cy="1095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it-IT" sz="2000" b="1" smtClean="0">
                <a:solidFill>
                  <a:schemeClr val="tx2"/>
                </a:solidFill>
                <a:latin typeface="Arial" charset="0"/>
                <a:cs typeface="Arial" charset="0"/>
              </a:rPr>
              <a:t>Ulteriori aspetti giuridici relativi ai Big Data (2)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2160588"/>
            <a:ext cx="10972800" cy="43513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disallineamento attuale tra tecnica e diritto </a:t>
            </a:r>
            <a:r>
              <a:rPr lang="it-IT" sz="1800" dirty="0" smtClean="0">
                <a:latin typeface="Arial" charset="0"/>
                <a:cs typeface="Arial" charset="0"/>
              </a:rPr>
              <a:t>→ squilibrio fra ciò che consente la tecnica e ciò che consente la legge → non sempre ciò che è possibile fare tecnicamente corrisponde a ciò che è possibile fare legalmente</a:t>
            </a:r>
            <a:r>
              <a:rPr lang="it-IT" sz="1800" dirty="0" smtClean="0">
                <a:latin typeface="Arial" charset="0"/>
                <a:cs typeface="Arial" charset="0"/>
              </a:rPr>
              <a:t>.</a:t>
            </a: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1800" dirty="0" smtClean="0">
                <a:latin typeface="Arial" charset="0"/>
                <a:cs typeface="Arial" charset="0"/>
              </a:rPr>
              <a:t>necessità di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nuovo sistema di tutela e regole ad hoc</a:t>
            </a:r>
            <a:r>
              <a:rPr lang="it-IT" sz="1800" dirty="0" smtClean="0">
                <a:latin typeface="Arial" charset="0"/>
                <a:cs typeface="Arial" charset="0"/>
              </a:rPr>
              <a:t>, i paradigmi tradizionali sono insufficienti</a:t>
            </a:r>
            <a:r>
              <a:rPr lang="it-IT" sz="1800" dirty="0" smtClean="0">
                <a:latin typeface="Arial" charset="0"/>
                <a:cs typeface="Arial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it-IT" sz="1800" dirty="0" smtClean="0">
                <a:latin typeface="Arial" charset="0"/>
                <a:cs typeface="Arial" charset="0"/>
              </a:rPr>
              <a:t>per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riequilibrare asimmetria informativa </a:t>
            </a:r>
            <a:r>
              <a:rPr lang="it-IT" sz="1800" dirty="0" smtClean="0">
                <a:latin typeface="Arial" charset="0"/>
                <a:cs typeface="Arial" charset="0"/>
              </a:rPr>
              <a:t>è possibile pensare ad una “sanatoria” al momento della diffusione, rilasciando i dati in open data </a:t>
            </a:r>
            <a:r>
              <a:rPr lang="it-IT" sz="1800" dirty="0" smtClean="0">
                <a:latin typeface="Times New Roman" pitchFamily="18" charset="0"/>
                <a:cs typeface="Arial" charset="0"/>
              </a:rPr>
              <a:t>→</a:t>
            </a:r>
            <a:r>
              <a:rPr lang="it-IT" sz="1800" dirty="0" smtClean="0">
                <a:latin typeface="Arial" charset="0"/>
                <a:cs typeface="Arial" charset="0"/>
              </a:rPr>
              <a:t>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utilizzo sinergico di open data e big data </a:t>
            </a:r>
            <a:r>
              <a:rPr lang="it-IT" sz="1800" dirty="0" smtClean="0">
                <a:latin typeface="Arial" charset="0"/>
                <a:cs typeface="Arial" charset="0"/>
              </a:rPr>
              <a:t>per favorire la crescita e generare un nuovo rapporto fra amministrazioni pubbliche e mercati nella direzione di un reale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open </a:t>
            </a:r>
            <a:r>
              <a:rPr lang="it-IT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government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  <a:endParaRPr lang="it-IT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5DE64-57B5-4E78-8A76-C810C779BE0B}" type="slidenum">
              <a:rPr lang="it-IT" altLang="it-IT" smtClean="0"/>
              <a:pPr>
                <a:defRPr/>
              </a:pPr>
              <a:t>12</a:t>
            </a:fld>
            <a:endParaRPr lang="it-IT" altLang="it-IT"/>
          </a:p>
        </p:txBody>
      </p:sp>
      <p:sp>
        <p:nvSpPr>
          <p:cNvPr id="3" name="Rettangolo 2"/>
          <p:cNvSpPr/>
          <p:nvPr/>
        </p:nvSpPr>
        <p:spPr>
          <a:xfrm>
            <a:off x="1953492" y="2136339"/>
            <a:ext cx="675275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endParaRPr lang="it-IT" altLang="it-IT" b="1" i="1" dirty="0" smtClean="0">
              <a:solidFill>
                <a:schemeClr val="tx2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it-IT" altLang="it-IT" b="1" i="1" dirty="0" smtClean="0">
                <a:solidFill>
                  <a:schemeClr val="tx2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Ok, i dati sono noiose scatole marroni, ed è così che ce li immaginiamo, no? Perché i dati di per sé non sono di immediata applicazione. Ma in realtà, i dati determinano tantissime cose nelle nostre vite e ciò accade perché c'è qualcuno che prende quei dati e ne fa qualcosa. </a:t>
            </a:r>
          </a:p>
          <a:p>
            <a:pPr algn="ctr">
              <a:buFont typeface="Wingdings" pitchFamily="2" charset="2"/>
              <a:buNone/>
            </a:pPr>
            <a:endParaRPr lang="it-IT" altLang="it-IT" dirty="0" smtClean="0">
              <a:solidFill>
                <a:schemeClr val="tx2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it-IT" altLang="it-IT" b="1" dirty="0" smtClean="0">
                <a:solidFill>
                  <a:schemeClr val="tx2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(Tim </a:t>
            </a:r>
            <a:r>
              <a:rPr lang="it-IT" altLang="it-IT" b="1" dirty="0" err="1" smtClean="0">
                <a:solidFill>
                  <a:schemeClr val="tx2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Berners-Lee</a:t>
            </a:r>
            <a:r>
              <a:rPr lang="it-IT" altLang="it-IT" b="1" dirty="0" smtClean="0">
                <a:solidFill>
                  <a:schemeClr val="tx2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)</a:t>
            </a:r>
          </a:p>
          <a:p>
            <a:pPr algn="ctr">
              <a:buFont typeface="Wingdings" pitchFamily="2" charset="2"/>
              <a:buNone/>
            </a:pPr>
            <a:endParaRPr lang="it-IT" altLang="it-IT" b="1" dirty="0" smtClean="0">
              <a:solidFill>
                <a:schemeClr val="tx2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endParaRPr lang="en-GB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342900" lvl="0" indent="-342900" defTabSz="457200" eaLnBrk="0" hangingPunct="0">
              <a:spcBef>
                <a:spcPct val="20000"/>
              </a:spcBef>
            </a:pPr>
            <a:r>
              <a:rPr lang="en-GB" altLang="it-IT" sz="1000" dirty="0" err="1" smtClean="0">
                <a:solidFill>
                  <a:prstClr val="black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Fonte</a:t>
            </a:r>
            <a:r>
              <a:rPr lang="en-GB" altLang="it-IT" sz="1000" dirty="0" smtClean="0">
                <a:solidFill>
                  <a:prstClr val="black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 </a:t>
            </a:r>
            <a:r>
              <a:rPr lang="en-GB" altLang="it-IT" sz="1000" dirty="0" err="1" smtClean="0">
                <a:solidFill>
                  <a:prstClr val="black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immagine</a:t>
            </a:r>
            <a:r>
              <a:rPr lang="en-GB" altLang="it-IT" sz="1000" dirty="0" smtClean="0">
                <a:solidFill>
                  <a:prstClr val="black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: http://us.kantar.com/media/649340/open_sign_TopicOneCol.jpg</a:t>
            </a:r>
            <a:endParaRPr lang="it-IT" altLang="it-IT" sz="1000" dirty="0" smtClean="0">
              <a:solidFill>
                <a:prstClr val="black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algn="ctr">
              <a:buFont typeface="Wingdings" pitchFamily="2" charset="2"/>
              <a:buNone/>
            </a:pPr>
            <a:endParaRPr lang="en-GB" altLang="it-IT" dirty="0" smtClean="0">
              <a:ea typeface="SimSun" pitchFamily="2" charset="-122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9813">
            <a:off x="8867974" y="182161"/>
            <a:ext cx="3162300" cy="284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309688"/>
            <a:ext cx="10972800" cy="55483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2500" b="1" i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	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2500" b="1" i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	Grazie per l’attenzione</a:t>
            </a:r>
          </a:p>
          <a:p>
            <a:pPr algn="ctr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dott.ssa Fernanda Faini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Responsabile P.O. Assistenza giuridica </a:t>
            </a:r>
            <a:r>
              <a:rPr lang="it-IT" sz="1800" dirty="0" err="1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egov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/open </a:t>
            </a:r>
            <a:r>
              <a:rPr lang="it-IT" sz="1800" dirty="0" err="1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gov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 - Regione Toscana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Dottoranda in Scienze giuridiche – Diritto e nuove tecnologie – CIRSFID Università di Bologna 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Cultore della materia Università degli Studi di Firenze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Presidente Circolo Giuristi Telematici</a:t>
            </a:r>
          </a:p>
          <a:p>
            <a:pPr algn="just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 </a:t>
            </a:r>
            <a:r>
              <a:rPr lang="it-IT" sz="1800" b="1" dirty="0" err="1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email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 	fernandafaini@gmail.com				</a:t>
            </a: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	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http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://it.linkedin.com/in/fernandafaini		</a:t>
            </a: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	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</a:t>
            </a:r>
            <a:r>
              <a:rPr lang="it-IT" sz="1800" dirty="0" err="1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@</a:t>
            </a:r>
            <a:r>
              <a:rPr lang="it-IT" sz="1800" dirty="0" err="1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fernandafaini</a:t>
            </a: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	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https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://www.facebook.com/fernanda.faini</a:t>
            </a: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endParaRPr lang="it-IT" sz="1000" i="1" dirty="0" smtClean="0">
              <a:solidFill>
                <a:srgbClr val="898989"/>
              </a:solidFill>
              <a:ea typeface="Arial Unicode MS" pitchFamily="34" charset="-128"/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000" i="1" dirty="0" smtClean="0">
                <a:ea typeface="Arial Unicode MS" pitchFamily="34" charset="-128"/>
                <a:cs typeface="Arial" charset="0"/>
              </a:rPr>
              <a:t>Fonte immagine: http://www.sovranitaindividuale.it/</a:t>
            </a:r>
            <a:r>
              <a:rPr lang="it-IT" sz="1000" i="1" dirty="0" err="1" smtClean="0">
                <a:ea typeface="Arial Unicode MS" pitchFamily="34" charset="-128"/>
                <a:cs typeface="Arial" charset="0"/>
              </a:rPr>
              <a:t>wp-content</a:t>
            </a:r>
            <a:r>
              <a:rPr lang="it-IT" sz="1000" i="1" dirty="0" smtClean="0">
                <a:ea typeface="Arial Unicode MS" pitchFamily="34" charset="-128"/>
                <a:cs typeface="Arial" charset="0"/>
              </a:rPr>
              <a:t>/</a:t>
            </a:r>
            <a:r>
              <a:rPr lang="it-IT" sz="1000" i="1" dirty="0" err="1" smtClean="0">
                <a:ea typeface="Arial Unicode MS" pitchFamily="34" charset="-128"/>
                <a:cs typeface="Arial" charset="0"/>
              </a:rPr>
              <a:t>uploads</a:t>
            </a:r>
            <a:r>
              <a:rPr lang="it-IT" sz="1000" i="1" dirty="0" smtClean="0">
                <a:ea typeface="Arial Unicode MS" pitchFamily="34" charset="-128"/>
                <a:cs typeface="Arial" charset="0"/>
              </a:rPr>
              <a:t>/2013/08/</a:t>
            </a:r>
            <a:r>
              <a:rPr lang="it-IT" sz="1000" i="1" dirty="0" err="1" smtClean="0">
                <a:ea typeface="Arial Unicode MS" pitchFamily="34" charset="-128"/>
                <a:cs typeface="Arial" charset="0"/>
              </a:rPr>
              <a:t>grazie.jpg</a:t>
            </a:r>
            <a:endParaRPr lang="it-IT" sz="1000" i="1" dirty="0" smtClean="0">
              <a:ea typeface="Arial Unicode MS" pitchFamily="34" charset="-128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ts val="900"/>
              </a:spcBef>
              <a:buFont typeface="Wingdings" pitchFamily="2" charset="2"/>
              <a:buNone/>
            </a:pPr>
            <a:endParaRPr lang="it-IT" sz="1800" dirty="0" smtClean="0">
              <a:latin typeface="Arial" charset="0"/>
              <a:ea typeface="Arial Unicode MS" pitchFamily="34" charset="-128"/>
              <a:cs typeface="Arial" charset="0"/>
            </a:endParaRPr>
          </a:p>
          <a:p>
            <a:endParaRPr lang="it-IT" dirty="0" smtClean="0"/>
          </a:p>
        </p:txBody>
      </p:sp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888" y="4703763"/>
            <a:ext cx="1358900" cy="2778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888" y="5160963"/>
            <a:ext cx="1438275" cy="20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6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888" y="5521325"/>
            <a:ext cx="10937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77138" y="0"/>
            <a:ext cx="4614862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7563" y="228600"/>
            <a:ext cx="108712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24578" name="Segnaposto piè di pagina 2"/>
          <p:cNvSpPr>
            <a:spLocks noGrp="1"/>
          </p:cNvSpPr>
          <p:nvPr>
            <p:ph type="ftr" sz="quarter" idx="11"/>
          </p:nvPr>
        </p:nvSpPr>
        <p:spPr bwMode="auto">
          <a:xfrm>
            <a:off x="812800" y="6248400"/>
            <a:ext cx="9507538" cy="365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i="1" smtClean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 i="1" smtClean="0">
              <a:solidFill>
                <a:srgbClr val="898989"/>
              </a:solidFill>
            </a:endParaRPr>
          </a:p>
        </p:txBody>
      </p:sp>
      <p:sp>
        <p:nvSpPr>
          <p:cNvPr id="24579" name="Segnaposto contenuto 4"/>
          <p:cNvSpPr>
            <a:spLocks noGrp="1"/>
          </p:cNvSpPr>
          <p:nvPr>
            <p:ph sz="quarter" idx="1"/>
          </p:nvPr>
        </p:nvSpPr>
        <p:spPr bwMode="auto">
          <a:xfrm>
            <a:off x="817563" y="1600200"/>
            <a:ext cx="10871200" cy="48529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4163" defTabSz="449263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1792288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it-IT" sz="2400" b="1" i="1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285750" indent="-284163" defTabSz="449263">
              <a:buFont typeface="Arial" charset="0"/>
              <a:buNone/>
              <a:tabLst>
                <a:tab pos="1792288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it-IT" smtClean="0">
              <a:ea typeface="Arial Unicode MS" pitchFamily="34" charset="-128"/>
              <a:cs typeface="Arial" charset="0"/>
            </a:endParaRPr>
          </a:p>
        </p:txBody>
      </p:sp>
      <p:pic>
        <p:nvPicPr>
          <p:cNvPr id="2458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91788" y="6400800"/>
            <a:ext cx="1700212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1163638"/>
            <a:ext cx="10972800" cy="8175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>Big data</a:t>
            </a: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731818"/>
            <a:ext cx="10972800" cy="439434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Cosa</a:t>
            </a: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sono</a:t>
            </a: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?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sz="18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Non </a:t>
            </a: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c’è</a:t>
            </a: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definizione</a:t>
            </a: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nell’ordinamento</a:t>
            </a:r>
            <a:r>
              <a:rPr lang="en-GB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giuridico</a:t>
            </a:r>
            <a:endParaRPr lang="en-GB" sz="18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algn="ctr">
              <a:lnSpc>
                <a:spcPct val="100000"/>
              </a:lnSpc>
              <a:spcBef>
                <a:spcPts val="600"/>
              </a:spcBef>
              <a:buFontTx/>
              <a:buNone/>
            </a:pPr>
            <a:endParaRPr lang="it-IT" sz="1800" b="1" dirty="0" smtClean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it-IT" sz="1800" b="1" dirty="0" smtClean="0">
                <a:latin typeface="Arial" charset="0"/>
                <a:cs typeface="Arial" charset="0"/>
              </a:rPr>
              <a:t>	Enormi volumi di dati detenuti da grandi organizzazioni (governi, </a:t>
            </a:r>
            <a:r>
              <a:rPr lang="it-IT" sz="1800" b="1" dirty="0" err="1" smtClean="0">
                <a:latin typeface="Arial" charset="0"/>
                <a:cs typeface="Arial" charset="0"/>
              </a:rPr>
              <a:t>mutinazionali…</a:t>
            </a:r>
            <a:r>
              <a:rPr lang="it-IT" sz="1800" b="1" dirty="0" smtClean="0">
                <a:latin typeface="Arial" charset="0"/>
                <a:cs typeface="Arial" charset="0"/>
              </a:rPr>
              <a:t>) provenienti da diverse fonti e analizzati per mezzo di algoritmi  e specifiche tecnologie </a:t>
            </a:r>
            <a:r>
              <a:rPr lang="it-IT" sz="1800" dirty="0" smtClean="0">
                <a:latin typeface="Arial" charset="0"/>
                <a:cs typeface="Arial" charset="0"/>
              </a:rPr>
              <a:t>(art. 29 </a:t>
            </a:r>
            <a:r>
              <a:rPr lang="en-US" sz="1800" dirty="0" smtClean="0">
                <a:latin typeface="Arial" charset="0"/>
                <a:cs typeface="Arial" charset="0"/>
              </a:rPr>
              <a:t>Data Protection Working Party - Opinion 03/2013 on purpose limitation)</a:t>
            </a: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charset="0"/>
                <a:cs typeface="Arial" charset="0"/>
              </a:rPr>
              <a:t>dati strutturati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charset="0"/>
                <a:cs typeface="Arial" charset="0"/>
              </a:rPr>
              <a:t>dati non strutturati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charset="0"/>
                <a:cs typeface="Arial" charset="0"/>
              </a:rPr>
              <a:t>dati generati dagli utenti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charset="0"/>
                <a:cs typeface="Arial" charset="0"/>
              </a:rPr>
              <a:t>dati personali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GB" sz="1800" dirty="0" smtClean="0">
                <a:latin typeface="Arial" charset="0"/>
                <a:cs typeface="Arial" charset="0"/>
              </a:rPr>
              <a:t>	↓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800" dirty="0" smtClean="0">
                <a:latin typeface="Arial" charset="0"/>
                <a:cs typeface="Arial" charset="0"/>
              </a:rPr>
              <a:t>dati raccolti su base volontaria </a:t>
            </a:r>
            <a:r>
              <a:rPr lang="en-GB" sz="1800" dirty="0" smtClean="0">
                <a:latin typeface="Arial" charset="0"/>
                <a:cs typeface="Arial" charset="0"/>
              </a:rPr>
              <a:t>(</a:t>
            </a:r>
            <a:r>
              <a:rPr lang="en-GB" sz="1800" dirty="0" err="1" smtClean="0">
                <a:latin typeface="Arial" charset="0"/>
                <a:cs typeface="Arial" charset="0"/>
              </a:rPr>
              <a:t>Facebook</a:t>
            </a:r>
            <a:r>
              <a:rPr lang="en-GB" sz="1800" dirty="0" smtClean="0">
                <a:latin typeface="Arial" charset="0"/>
                <a:cs typeface="Arial" charset="0"/>
              </a:rPr>
              <a:t>, Twitter, </a:t>
            </a:r>
            <a:r>
              <a:rPr lang="en-GB" sz="1800" dirty="0" err="1" smtClean="0">
                <a:latin typeface="Arial" charset="0"/>
                <a:cs typeface="Arial" charset="0"/>
              </a:rPr>
              <a:t>Linkedin</a:t>
            </a:r>
            <a:r>
              <a:rPr lang="en-GB" sz="1800" dirty="0" smtClean="0">
                <a:latin typeface="Arial" charset="0"/>
                <a:cs typeface="Arial" charset="0"/>
              </a:rPr>
              <a:t>…)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800" dirty="0" smtClean="0">
                <a:latin typeface="Arial" charset="0"/>
                <a:cs typeface="Arial" charset="0"/>
              </a:rPr>
              <a:t>dati  “scambiati” o “comprati” a fronte di utilità conseguibili (raccolte punti, tessere fedeltà, </a:t>
            </a:r>
            <a:r>
              <a:rPr lang="it-IT" sz="1800" dirty="0" err="1" smtClean="0">
                <a:latin typeface="Arial" charset="0"/>
                <a:cs typeface="Arial" charset="0"/>
              </a:rPr>
              <a:t>sconti…</a:t>
            </a:r>
            <a:r>
              <a:rPr lang="it-IT" sz="1800" dirty="0" smtClean="0">
                <a:latin typeface="Arial" charset="0"/>
                <a:cs typeface="Arial" charset="0"/>
              </a:rPr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800" dirty="0" smtClean="0">
                <a:latin typeface="Arial" charset="0"/>
                <a:cs typeface="Arial" charset="0"/>
              </a:rPr>
              <a:t>dati forniti dai soggetti in modo più o meno consapevole (movimenti bancari, GPS del </a:t>
            </a:r>
            <a:r>
              <a:rPr lang="it-IT" sz="1800" dirty="0" err="1" smtClean="0">
                <a:latin typeface="Arial" charset="0"/>
                <a:cs typeface="Arial" charset="0"/>
              </a:rPr>
              <a:t>telefono…</a:t>
            </a:r>
            <a:r>
              <a:rPr lang="it-IT" sz="1800" dirty="0" smtClean="0">
                <a:latin typeface="Arial" charset="0"/>
                <a:cs typeface="Arial" charset="0"/>
              </a:rPr>
              <a:t>)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t-IT" sz="1800" dirty="0" smtClean="0">
                <a:latin typeface="Arial" charset="0"/>
                <a:cs typeface="Arial" charset="0"/>
              </a:rPr>
              <a:t>dati raccolti dallo Stato e dai soggetti pubblici </a:t>
            </a:r>
            <a:endParaRPr lang="it-IT" sz="1800" dirty="0" smtClean="0">
              <a:latin typeface="Arial" charset="0"/>
              <a:cs typeface="Arial" charset="0"/>
            </a:endParaRPr>
          </a:p>
          <a:p>
            <a:pPr marL="360363" lvl="0" indent="-360363">
              <a:lnSpc>
                <a:spcPct val="100000"/>
              </a:lnSpc>
              <a:spcBef>
                <a:spcPct val="0"/>
              </a:spcBef>
              <a:buNone/>
            </a:pPr>
            <a:endParaRPr lang="it-IT" altLang="it-IT" sz="900" i="1" kern="0" dirty="0" smtClean="0">
              <a:solidFill>
                <a:srgbClr val="000000"/>
              </a:solidFill>
              <a:latin typeface="Franklin Gothic Book" pitchFamily="34" charset="0"/>
              <a:ea typeface="MS PGothic" pitchFamily="34" charset="-128"/>
            </a:endParaRPr>
          </a:p>
          <a:p>
            <a:pPr marL="360363" lvl="0" indent="-360363">
              <a:lnSpc>
                <a:spcPct val="100000"/>
              </a:lnSpc>
              <a:spcBef>
                <a:spcPct val="0"/>
              </a:spcBef>
              <a:buNone/>
            </a:pPr>
            <a:endParaRPr lang="it-IT" altLang="it-IT" sz="900" i="1" kern="0" dirty="0" smtClean="0">
              <a:solidFill>
                <a:srgbClr val="000000"/>
              </a:solidFill>
              <a:latin typeface="Franklin Gothic Book" pitchFamily="34" charset="0"/>
              <a:ea typeface="MS PGothic" pitchFamily="34" charset="-128"/>
            </a:endParaRPr>
          </a:p>
          <a:p>
            <a:pPr marL="360363" lvl="0" indent="-360363">
              <a:lnSpc>
                <a:spcPct val="100000"/>
              </a:lnSpc>
              <a:spcBef>
                <a:spcPct val="0"/>
              </a:spcBef>
              <a:buNone/>
            </a:pPr>
            <a:endParaRPr lang="it-IT" altLang="it-IT" sz="900" i="1" kern="0" dirty="0" smtClean="0">
              <a:solidFill>
                <a:srgbClr val="000000"/>
              </a:solidFill>
              <a:latin typeface="Franklin Gothic Book" pitchFamily="34" charset="0"/>
              <a:ea typeface="MS PGothic" pitchFamily="34" charset="-128"/>
            </a:endParaRPr>
          </a:p>
          <a:p>
            <a:pPr marL="360363" lvl="0" indent="-360363">
              <a:lnSpc>
                <a:spcPct val="100000"/>
              </a:lnSpc>
              <a:spcBef>
                <a:spcPct val="0"/>
              </a:spcBef>
              <a:buNone/>
            </a:pPr>
            <a:r>
              <a:rPr lang="it-IT" altLang="it-IT" sz="900" i="1" kern="0" dirty="0" smtClean="0">
                <a:solidFill>
                  <a:srgbClr val="000000"/>
                </a:solidFill>
                <a:latin typeface="Franklin Gothic Book" pitchFamily="34" charset="0"/>
                <a:ea typeface="MS PGothic" pitchFamily="34" charset="-128"/>
              </a:rPr>
              <a:t>Fonte immagine:</a:t>
            </a:r>
            <a:r>
              <a:rPr lang="it-IT" altLang="it-IT" sz="900" i="1" kern="0" dirty="0" smtClean="0">
                <a:solidFill>
                  <a:srgbClr val="000000"/>
                </a:solidFill>
                <a:latin typeface="Franklin Gothic Book" pitchFamily="34" charset="0"/>
                <a:ea typeface="MS PGothic" pitchFamily="34" charset="-128"/>
              </a:rPr>
              <a:t> </a:t>
            </a:r>
            <a:r>
              <a:rPr lang="it-IT" altLang="it-IT" sz="900" u="sng" kern="0" dirty="0" smtClean="0">
                <a:solidFill>
                  <a:srgbClr val="000000"/>
                </a:solidFill>
                <a:latin typeface="Franklin Gothic Book" pitchFamily="34" charset="0"/>
                <a:ea typeface="MS PGothic" pitchFamily="34" charset="-128"/>
              </a:rPr>
              <a:t>HTTP</a:t>
            </a:r>
            <a:r>
              <a:rPr lang="it-IT" altLang="it-IT" sz="900" u="sng" kern="0" dirty="0" smtClean="0">
                <a:solidFill>
                  <a:srgbClr val="000000"/>
                </a:solidFill>
                <a:latin typeface="Franklin Gothic Book" pitchFamily="34" charset="0"/>
                <a:ea typeface="MS PGothic" pitchFamily="34" charset="-128"/>
              </a:rPr>
              <a:t>://c1.staticflickr.com/3/2758/4163909778_ab2b8f0d88.jpg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it-IT" sz="1800" dirty="0" smtClean="0">
              <a:solidFill>
                <a:srgbClr val="009999"/>
              </a:solidFill>
            </a:endParaRPr>
          </a:p>
        </p:txBody>
      </p:sp>
      <p:pic>
        <p:nvPicPr>
          <p:cNvPr id="819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53513" y="1163638"/>
            <a:ext cx="2881312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301750"/>
            <a:ext cx="10972800" cy="52228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it-IT" sz="24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>	</a:t>
            </a:r>
            <a:r>
              <a:rPr lang="it-IT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Caratteristiche dei </a:t>
            </a:r>
            <a:r>
              <a:rPr lang="it-IT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Big Data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400" dirty="0" smtClean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volume</a:t>
            </a:r>
            <a:r>
              <a:rPr lang="it-IT" sz="18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> </a:t>
            </a:r>
            <a:r>
              <a:rPr lang="it-IT" sz="1800" dirty="0" smtClean="0">
                <a:latin typeface="Arial" charset="0"/>
                <a:cs typeface="Arial" charset="0"/>
              </a:rPr>
              <a:t>→ capacità di acquisire, memorizzare e accedere a enormi quantità di dati.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velocità</a:t>
            </a:r>
            <a:r>
              <a:rPr lang="it-IT" sz="18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> </a:t>
            </a:r>
            <a:r>
              <a:rPr lang="it-IT" sz="1800" dirty="0" smtClean="0">
                <a:latin typeface="Arial" charset="0"/>
                <a:cs typeface="Arial" charset="0"/>
              </a:rPr>
              <a:t>→ capacità di effettuare analisi in tempo reale o ad “alta velocità” (in tempi brevi, infatti, il dato diventa obsoleto).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varietà</a:t>
            </a:r>
            <a:r>
              <a:rPr lang="it-IT" sz="18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> </a:t>
            </a:r>
            <a:r>
              <a:rPr lang="it-IT" sz="1800" dirty="0" smtClean="0">
                <a:latin typeface="Arial" charset="0"/>
                <a:cs typeface="Arial" charset="0"/>
              </a:rPr>
              <a:t>→ eterogenea tipologia di dati, provenienti da fonti diverse (strutturate e non).</a:t>
            </a:r>
            <a:endParaRPr lang="it-IT" sz="1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000" i="1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it-IT" sz="1000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Fonte immagine: https://upload.wikimedia.org/wikipedia/commons/4/46/BigData_2267x1146_white.png</a:t>
            </a: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Char char="Ø"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it-IT" sz="10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it-IT" sz="10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it-IT" sz="10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it-IT" sz="10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it-IT" sz="2000" dirty="0" smtClean="0">
              <a:ea typeface="Microsoft YaHei"/>
              <a:cs typeface="Microsoft YaHei"/>
            </a:endParaRPr>
          </a:p>
          <a:p>
            <a:pPr>
              <a:lnSpc>
                <a:spcPct val="80000"/>
              </a:lnSpc>
            </a:pPr>
            <a:endParaRPr lang="it-IT" sz="2400" dirty="0" smtClean="0">
              <a:solidFill>
                <a:srgbClr val="009999"/>
              </a:solidFill>
            </a:endParaRPr>
          </a:p>
        </p:txBody>
      </p:sp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2788" y="3633788"/>
            <a:ext cx="664210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803275"/>
            <a:ext cx="10972800" cy="614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it-IT" sz="2800" b="1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417638"/>
            <a:ext cx="10972800" cy="4708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24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 cosa servono i Big Data?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sz="2000" dirty="0" smtClean="0">
              <a:solidFill>
                <a:schemeClr val="tx2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sz="1800" dirty="0" smtClean="0">
              <a:latin typeface="Arial" charset="0"/>
              <a:cs typeface="Arial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it-IT" sz="1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Premessa</a:t>
            </a:r>
            <a:r>
              <a:rPr lang="it-IT" sz="1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it-IT" sz="1800" dirty="0" smtClean="0">
                <a:latin typeface="Arial" charset="0"/>
                <a:cs typeface="Arial" charset="0"/>
              </a:rPr>
              <a:t>→  nelle strategie big data i dati sono raccolti senza che siano chiari a priori i loro molteplici utilizzi.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sz="1800" dirty="0" smtClean="0">
              <a:latin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informazione aggiuntiva e ulteriore conoscenza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endParaRPr lang="it-IT" sz="1800" b="1" dirty="0" smtClean="0">
              <a:solidFill>
                <a:schemeClr val="hlink"/>
              </a:solidFill>
              <a:latin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interpretazione dei bisogni e delle esigenze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endParaRPr lang="it-IT" sz="18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monitoraggio dei consumi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endParaRPr lang="it-IT" sz="18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lvl="1" algn="just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tecnologie predittive </a:t>
            </a:r>
            <a:r>
              <a:rPr lang="it-IT" sz="1800" dirty="0" smtClean="0">
                <a:latin typeface="Arial" charset="0"/>
                <a:cs typeface="Arial" charset="0"/>
              </a:rPr>
              <a:t>→ predizione andamenti di mercato, predizione degli incassi, predizione delle problematiche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supporto alle decisioni</a:t>
            </a:r>
            <a:endParaRPr lang="it-IT" sz="18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1093788"/>
            <a:ext cx="10972800" cy="887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it-IT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Big data e privacy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2508250"/>
            <a:ext cx="10972800" cy="36179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33400" indent="-533400" algn="ctr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it-IT" sz="1800" b="1" dirty="0" smtClean="0">
                <a:latin typeface="Arial" charset="0"/>
                <a:cs typeface="Arial" charset="0"/>
              </a:rPr>
              <a:t>Aspetti giuridici e implicazioni sulla privacy</a:t>
            </a:r>
          </a:p>
          <a:p>
            <a:pPr marL="533400" indent="-533400" algn="ctr">
              <a:lnSpc>
                <a:spcPct val="135000"/>
              </a:lnSpc>
              <a:spcBef>
                <a:spcPct val="0"/>
              </a:spcBef>
              <a:buFontTx/>
              <a:buNone/>
            </a:pPr>
            <a:endParaRPr lang="en-GB" sz="1800" dirty="0" smtClean="0">
              <a:latin typeface="Arial" charset="0"/>
              <a:cs typeface="Arial" charset="0"/>
            </a:endParaRPr>
          </a:p>
          <a:p>
            <a:pPr marL="533400" indent="-533400">
              <a:lnSpc>
                <a:spcPct val="135000"/>
              </a:lnSpc>
              <a:spcBef>
                <a:spcPct val="0"/>
              </a:spcBef>
              <a:buFontTx/>
              <a:buNone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</a:t>
            </a:r>
            <a:r>
              <a:rPr lang="it-IT" sz="1800" dirty="0" smtClean="0">
                <a:latin typeface="Arial" charset="0"/>
                <a:cs typeface="Arial" charset="0"/>
              </a:rPr>
              <a:t>Il quadro normativo non è coerente con il nuovo contesto tecnologico, neanche il nuovo regolamento europeo tratta esplicitamente i big data. </a:t>
            </a:r>
          </a:p>
          <a:p>
            <a:pPr marL="533400" indent="-533400" algn="just">
              <a:lnSpc>
                <a:spcPct val="135000"/>
              </a:lnSpc>
              <a:spcBef>
                <a:spcPct val="0"/>
              </a:spcBef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marL="533400" indent="-533400" algn="just">
              <a:lnSpc>
                <a:spcPct val="1350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Problematiche principali</a:t>
            </a:r>
          </a:p>
          <a:p>
            <a:pPr marL="533400" indent="-533400" algn="just">
              <a:lnSpc>
                <a:spcPct val="135000"/>
              </a:lnSpc>
              <a:spcBef>
                <a:spcPct val="0"/>
              </a:spcBef>
            </a:pPr>
            <a:endParaRPr lang="it-IT" sz="18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533400" indent="-533400" algn="just">
              <a:lnSpc>
                <a:spcPct val="135000"/>
              </a:lnSpc>
              <a:spcBef>
                <a:spcPct val="0"/>
              </a:spcBef>
              <a:buFont typeface="Wingdings" pitchFamily="2" charset="2"/>
              <a:buAutoNum type="arabicPeriod"/>
            </a:pPr>
            <a:r>
              <a:rPr lang="it-IT" sz="1800" dirty="0" smtClean="0">
                <a:latin typeface="Arial" charset="0"/>
                <a:cs typeface="Arial" charset="0"/>
              </a:rPr>
              <a:t>principi in materia di protezione dati personali, in particolare </a:t>
            </a:r>
            <a:r>
              <a:rPr lang="it-IT" sz="1800" dirty="0" smtClean="0">
                <a:latin typeface="Arial" charset="0"/>
                <a:cs typeface="Arial" charset="0"/>
              </a:rPr>
              <a:t>il principio </a:t>
            </a:r>
            <a:r>
              <a:rPr lang="it-IT" sz="1800" dirty="0" smtClean="0">
                <a:latin typeface="Arial" charset="0"/>
                <a:cs typeface="Arial" charset="0"/>
              </a:rPr>
              <a:t>di finalità</a:t>
            </a:r>
          </a:p>
          <a:p>
            <a:pPr marL="533400" indent="-533400" algn="just">
              <a:lnSpc>
                <a:spcPct val="135000"/>
              </a:lnSpc>
              <a:spcBef>
                <a:spcPct val="0"/>
              </a:spcBef>
              <a:buFont typeface="Wingdings" pitchFamily="2" charset="2"/>
              <a:buAutoNum type="arabicPeriod"/>
            </a:pPr>
            <a:r>
              <a:rPr lang="it-IT" sz="1800" dirty="0" smtClean="0">
                <a:latin typeface="Arial" charset="0"/>
                <a:cs typeface="Arial" charset="0"/>
              </a:rPr>
              <a:t>informativa</a:t>
            </a:r>
          </a:p>
          <a:p>
            <a:pPr marL="533400" indent="-533400" algn="just">
              <a:lnSpc>
                <a:spcPct val="100000"/>
              </a:lnSpc>
              <a:spcBef>
                <a:spcPct val="0"/>
              </a:spcBef>
            </a:pPr>
            <a:endParaRPr lang="en-GB" sz="1800" dirty="0" smtClean="0">
              <a:latin typeface="Arial" charset="0"/>
              <a:cs typeface="Arial" charset="0"/>
            </a:endParaRPr>
          </a:p>
          <a:p>
            <a:pPr marL="533400" indent="-533400" algn="just">
              <a:lnSpc>
                <a:spcPct val="100000"/>
              </a:lnSpc>
              <a:spcBef>
                <a:spcPct val="0"/>
              </a:spcBef>
            </a:pPr>
            <a:endParaRPr lang="en-GB" sz="1800" dirty="0" smtClean="0">
              <a:latin typeface="Arial" charset="0"/>
              <a:cs typeface="Arial" charset="0"/>
            </a:endParaRPr>
          </a:p>
          <a:p>
            <a:pPr marL="533400" indent="-533400" algn="just">
              <a:lnSpc>
                <a:spcPct val="80000"/>
              </a:lnSpc>
              <a:buFontTx/>
              <a:buNone/>
            </a:pPr>
            <a:endParaRPr lang="it-IT" sz="1800" dirty="0" smtClean="0">
              <a:ea typeface="Microsoft YaHei"/>
              <a:cs typeface="Microsoft YaHei"/>
            </a:endParaRPr>
          </a:p>
          <a:p>
            <a:pPr marL="533400" indent="-533400">
              <a:lnSpc>
                <a:spcPct val="80000"/>
              </a:lnSpc>
            </a:pPr>
            <a:endParaRPr lang="it-IT" sz="1800" dirty="0" smtClean="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1093788"/>
            <a:ext cx="10972800" cy="887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it-IT" sz="2800" b="1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093788"/>
            <a:ext cx="10972800" cy="55324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b="1" i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1)</a:t>
            </a:r>
            <a:r>
              <a:rPr lang="it-IT" sz="1800" b="1" dirty="0" smtClean="0">
                <a:solidFill>
                  <a:srgbClr val="822433"/>
                </a:solidFill>
                <a:latin typeface="Arial" charset="0"/>
                <a:cs typeface="Arial" charset="0"/>
              </a:rPr>
              <a:t>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Problematico rispetto del principio di finalità</a:t>
            </a:r>
            <a:r>
              <a:rPr lang="it-IT" sz="1800" dirty="0" smtClean="0">
                <a:latin typeface="Arial" charset="0"/>
                <a:cs typeface="Arial" charset="0"/>
              </a:rPr>
              <a:t> </a:t>
            </a: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800" dirty="0" smtClean="0">
              <a:latin typeface="Arial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800" b="1" dirty="0" smtClean="0">
              <a:solidFill>
                <a:srgbClr val="822433"/>
              </a:solidFill>
              <a:latin typeface="Arial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Trattamento</a:t>
            </a:r>
            <a:r>
              <a:rPr lang="it-IT" sz="18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(art.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4 d.lgs.196/2003)</a:t>
            </a: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qualunque operazione o complesso di operazioni, effettuati anche senza l’ausilio di strumenti elettronici, concernenti:</a:t>
            </a: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la raccolta, la registrazione, l’organizzazione, la conservazione, la consultazione, l’elaborazione, la modificazione, la selezione, l’estrazione, il raffronto, l’utilizzo, l’interconnessione, il blocco, la comunicazione, la diffusione, la cancellazione e la distruzione di dati</a:t>
            </a: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anche se non registrati in una banca di dati.</a:t>
            </a: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4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4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4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4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9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900" i="1" dirty="0" smtClean="0">
              <a:solidFill>
                <a:srgbClr val="000000"/>
              </a:solidFill>
              <a:latin typeface="Franklin Gothic Book" pitchFamily="34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900" i="1" dirty="0" smtClean="0">
                <a:solidFill>
                  <a:srgbClr val="000000"/>
                </a:solidFill>
                <a:latin typeface="Franklin Gothic Book" pitchFamily="34" charset="0"/>
              </a:rPr>
              <a:t>Fonte </a:t>
            </a:r>
            <a:r>
              <a:rPr lang="it-IT" sz="900" i="1" dirty="0" smtClean="0">
                <a:solidFill>
                  <a:srgbClr val="000000"/>
                </a:solidFill>
                <a:latin typeface="Franklin Gothic Book" pitchFamily="34" charset="0"/>
              </a:rPr>
              <a:t>immagine: https://pixabay.com/static/uploads/photo/2014/11/20/08/57/privacy-policy-538721_640.png</a:t>
            </a:r>
            <a:endParaRPr lang="it-IT" sz="900" i="1" dirty="0" smtClean="0">
              <a:solidFill>
                <a:srgbClr val="000000"/>
              </a:solidFill>
              <a:latin typeface="Franklin Gothic Book" pitchFamily="34" charset="0"/>
              <a:cs typeface="Arial" charset="0"/>
            </a:endParaRPr>
          </a:p>
          <a:p>
            <a:pPr marL="342900" indent="-342900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9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just">
              <a:lnSpc>
                <a:spcPct val="100000"/>
              </a:lnSpc>
              <a:spcBef>
                <a:spcPct val="0"/>
              </a:spcBef>
            </a:pPr>
            <a:endParaRPr lang="en-GB" sz="900" dirty="0" smtClean="0">
              <a:latin typeface="Arial" charset="0"/>
              <a:cs typeface="Arial" charset="0"/>
            </a:endParaRPr>
          </a:p>
          <a:p>
            <a:pPr marL="342900" indent="-342900" algn="just">
              <a:lnSpc>
                <a:spcPct val="80000"/>
              </a:lnSpc>
              <a:buFontTx/>
              <a:buNone/>
            </a:pPr>
            <a:endParaRPr lang="it-IT" sz="2400" dirty="0" smtClean="0">
              <a:ea typeface="Microsoft YaHei"/>
              <a:cs typeface="Microsoft YaHei"/>
            </a:endParaRPr>
          </a:p>
          <a:p>
            <a:pPr marL="342900" indent="-342900">
              <a:lnSpc>
                <a:spcPct val="80000"/>
              </a:lnSpc>
            </a:pPr>
            <a:endParaRPr lang="it-IT" sz="2400" dirty="0" smtClean="0">
              <a:solidFill>
                <a:srgbClr val="009999"/>
              </a:solidFill>
            </a:endParaRPr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5488" y="4011613"/>
            <a:ext cx="204152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1093788"/>
            <a:ext cx="10972800" cy="887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it-IT" sz="2800" b="1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222375"/>
            <a:ext cx="10972800" cy="54038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60363" indent="-360363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	Principi nel trattamento dei dati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800" b="1" i="1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	I dati personali oggetto di trattamento sono (art. 11 d.lgs. 196/2003):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trattati in modo lecito e secondo correttezza (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principi di liceità e correttezza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);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raccolti  e  registrati  per  scopi  determinati,  espliciti e legittimi, ed  utilizzati  in  altre  operazioni del trattamento in termini compatibili con tali scopi (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principio di finalità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);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esatti e, se necessario, aggiornati;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pertinenti,  completi  e non eccedenti rispetto alle finalità per le quali sono raccolti o successivamente trattati (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principio di pertinenza e non eccedenza, principio di proporzionalità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);</a:t>
            </a: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spcBef>
                <a:spcPct val="20000"/>
              </a:spcBef>
              <a:buSzPct val="75000"/>
              <a:buFont typeface="Wingdings" pitchFamily="2" charset="2"/>
              <a:buChar char="q"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conservati   in  una  forma  che  consenta  l’identificazione dell’interessato  per  un  periodo  di  tempo  non superiore a quello necessario agli  scopi  per  i  quali  essi  sono  stati  raccolti o successivamente trattati (cosiddetto </a:t>
            </a:r>
            <a:r>
              <a:rPr lang="it-IT" sz="1800" b="1" dirty="0" smtClean="0">
                <a:solidFill>
                  <a:schemeClr val="tx2"/>
                </a:solidFill>
                <a:latin typeface="Arial" charset="0"/>
                <a:ea typeface="Arial Unicode MS" pitchFamily="34" charset="-128"/>
                <a:cs typeface="Arial" charset="0"/>
              </a:rPr>
              <a:t>diritto all’oblio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).</a:t>
            </a:r>
          </a:p>
          <a:p>
            <a:pPr marL="360363" indent="-360363" algn="ctr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" charset="0"/>
              </a:rPr>
              <a:t>↓</a:t>
            </a:r>
          </a:p>
          <a:p>
            <a:pPr marL="360363" indent="-360363" algn="ctr"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it-IT" sz="1800" b="1" dirty="0" smtClean="0">
                <a:solidFill>
                  <a:srgbClr val="822433"/>
                </a:solidFill>
                <a:latin typeface="Arial" charset="0"/>
                <a:ea typeface="Arial Unicode MS" pitchFamily="34" charset="-128"/>
                <a:cs typeface="Arial" charset="0"/>
              </a:rPr>
              <a:t> </a:t>
            </a:r>
            <a:r>
              <a:rPr lang="it-IT" sz="1800" b="1" dirty="0" smtClean="0">
                <a:latin typeface="Arial" charset="0"/>
                <a:ea typeface="Arial Unicode MS" pitchFamily="34" charset="-128"/>
                <a:cs typeface="Arial" charset="0"/>
              </a:rPr>
              <a:t>spesso in strategie big data non si conosce il risultato atteso</a:t>
            </a:r>
            <a:endParaRPr lang="it-IT" sz="1800" b="1" dirty="0" smtClean="0">
              <a:solidFill>
                <a:srgbClr val="822433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</a:pPr>
            <a:endParaRPr lang="it-IT" sz="1800" dirty="0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100000"/>
              </a:lnSpc>
              <a:spcBef>
                <a:spcPct val="0"/>
              </a:spcBef>
            </a:pPr>
            <a:endParaRPr lang="en-GB" sz="2400" dirty="0" smtClean="0">
              <a:latin typeface="Arial" charset="0"/>
              <a:ea typeface="Arial Unicode MS" pitchFamily="34" charset="-128"/>
              <a:cs typeface="Arial" charset="0"/>
            </a:endParaRPr>
          </a:p>
          <a:p>
            <a:pPr marL="360363" indent="-360363" algn="just">
              <a:lnSpc>
                <a:spcPct val="80000"/>
              </a:lnSpc>
              <a:buFontTx/>
              <a:buNone/>
            </a:pPr>
            <a:endParaRPr lang="it-IT" sz="2400" dirty="0" smtClean="0">
              <a:ea typeface="Arial Unicode MS" pitchFamily="34" charset="-128"/>
              <a:cs typeface="Arial" charset="0"/>
            </a:endParaRPr>
          </a:p>
          <a:p>
            <a:pPr marL="360363" indent="-360363">
              <a:lnSpc>
                <a:spcPct val="80000"/>
              </a:lnSpc>
            </a:pPr>
            <a:endParaRPr lang="it-IT" sz="2400" dirty="0" smtClean="0">
              <a:solidFill>
                <a:srgbClr val="009999"/>
              </a:solidFill>
              <a:ea typeface="Arial Unicode MS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1093788"/>
            <a:ext cx="10972800" cy="8874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it-IT" sz="2800" b="1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it-IT" sz="2800" b="1" smtClean="0"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263650"/>
            <a:ext cx="10972800" cy="48625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Arial" charset="0"/>
              <a:buNone/>
              <a:tabLst>
                <a:tab pos="360363" algn="l"/>
              </a:tabLst>
            </a:pPr>
            <a:r>
              <a:rPr lang="it-IT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	2)  Informativa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60363" algn="l"/>
              </a:tabLst>
            </a:pPr>
            <a:endParaRPr lang="it-IT" sz="2000" b="1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Art. 13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d.lgs.196/2003</a:t>
            </a: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60363" algn="l"/>
              </a:tabLst>
            </a:pP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E’ dovuta previa informativa all’interessato in forma scritta od orale relativa a: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60363" algn="l"/>
              </a:tabLst>
            </a:pPr>
            <a:endParaRPr lang="it-IT" sz="18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r>
              <a:rPr lang="it-IT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finalità e modalità del trattamento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,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natura obbligatoria o facoltativa del conferimento dei dati;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conseguenze di un eventuale rifiuto di rispondere;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i soggetti o le categorie di soggetti ai quali i dati personali possono essere comunicati o 	che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possono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venirne a conoscenza come responsabili o incaricati, e l’ambito di 	diffusione dei dati 	stessi;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i diritti dell’interessato;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AutoNum type="arabicPeriod"/>
              <a:tabLst>
                <a:tab pos="360363" algn="l"/>
              </a:tabLst>
            </a:pP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gli estremi identificativi del titolare e, se designati, del rappresentante nel territorio dello 	Stato 	ai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	sensi </a:t>
            </a:r>
            <a:r>
              <a:rPr lang="it-IT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dell’art. 5 e del responsabile. </a:t>
            </a:r>
          </a:p>
          <a:p>
            <a:pPr marL="381000" indent="-381000" algn="just" defTabSz="360363" eaLnBrk="0" hangingPunct="0">
              <a:lnSpc>
                <a:spcPct val="100000"/>
              </a:lnSpc>
              <a:spcBef>
                <a:spcPct val="0"/>
              </a:spcBef>
              <a:buFont typeface="Wingdings" pitchFamily="2" charset="2"/>
              <a:buChar char="Ø"/>
              <a:tabLst>
                <a:tab pos="360363" algn="l"/>
              </a:tabLst>
            </a:pPr>
            <a:endParaRPr lang="it-IT" sz="200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81000" indent="-381000" algn="just" defTabSz="360363" eaLnBrk="0" hangingPunct="0">
              <a:lnSpc>
                <a:spcPts val="2200"/>
              </a:lnSpc>
              <a:spcBef>
                <a:spcPct val="0"/>
              </a:spcBef>
              <a:buFont typeface="Arial" charset="0"/>
              <a:buNone/>
              <a:tabLst>
                <a:tab pos="360363" algn="l"/>
              </a:tabLst>
            </a:pPr>
            <a:endParaRPr lang="it-IT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81000" indent="-381000" algn="just" defTabSz="360363">
              <a:lnSpc>
                <a:spcPct val="100000"/>
              </a:lnSpc>
              <a:spcBef>
                <a:spcPct val="0"/>
              </a:spcBef>
              <a:tabLst>
                <a:tab pos="360363" algn="l"/>
              </a:tabLst>
            </a:pPr>
            <a:endParaRPr lang="en-GB" dirty="0" smtClean="0">
              <a:latin typeface="Arial" charset="0"/>
              <a:cs typeface="Arial" charset="0"/>
            </a:endParaRPr>
          </a:p>
          <a:p>
            <a:pPr marL="381000" indent="-381000" algn="just" defTabSz="360363">
              <a:buFontTx/>
              <a:buNone/>
              <a:tabLst>
                <a:tab pos="360363" algn="l"/>
              </a:tabLst>
            </a:pPr>
            <a:endParaRPr lang="it-IT" dirty="0" smtClean="0">
              <a:ea typeface="Microsoft YaHei"/>
              <a:cs typeface="Microsoft YaHei"/>
            </a:endParaRPr>
          </a:p>
          <a:p>
            <a:pPr marL="381000" indent="-381000" defTabSz="360363">
              <a:tabLst>
                <a:tab pos="360363" algn="l"/>
              </a:tabLst>
            </a:pPr>
            <a:endParaRPr lang="it-IT" dirty="0" smtClean="0">
              <a:solidFill>
                <a:srgbClr val="0099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330036"/>
            <a:ext cx="10972800" cy="511232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it-IT" b="1" dirty="0" smtClean="0">
                <a:solidFill>
                  <a:srgbClr val="44546A"/>
                </a:solidFill>
                <a:latin typeface="Arial" charset="0"/>
                <a:ea typeface="+mj-ea"/>
                <a:cs typeface="Arial" charset="0"/>
              </a:rPr>
              <a:t>Big data e </a:t>
            </a:r>
            <a:r>
              <a:rPr lang="it-IT" b="1" dirty="0" smtClean="0">
                <a:solidFill>
                  <a:srgbClr val="44546A"/>
                </a:solidFill>
                <a:latin typeface="Arial" charset="0"/>
                <a:ea typeface="+mj-ea"/>
                <a:cs typeface="Arial" charset="0"/>
              </a:rPr>
              <a:t>privacy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endParaRPr lang="it-IT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necessità di c.d. Data </a:t>
            </a:r>
            <a:r>
              <a:rPr lang="it-IT" sz="1800" dirty="0" err="1" smtClean="0">
                <a:latin typeface="Arial" pitchFamily="34" charset="0"/>
                <a:cs typeface="Arial" pitchFamily="34" charset="0"/>
              </a:rPr>
              <a:t>Protection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 Impact </a:t>
            </a:r>
            <a:r>
              <a:rPr lang="it-IT" sz="1800" dirty="0" err="1" smtClean="0">
                <a:latin typeface="Arial" pitchFamily="34" charset="0"/>
                <a:cs typeface="Arial" pitchFamily="34" charset="0"/>
              </a:rPr>
              <a:t>Assessment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  e “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privacy by design”.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necessità di </a:t>
            </a: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policy, obiettivi, informativa, autoregolamentazione </a:t>
            </a:r>
            <a:r>
              <a:rPr lang="it-IT" sz="1800" b="1" dirty="0" smtClean="0">
                <a:latin typeface="Arial" pitchFamily="34" charset="0"/>
                <a:cs typeface="Arial" pitchFamily="34" charset="0"/>
              </a:rPr>
              <a:t>→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	sicurezza si ottiene considerandola come processo che accompagna i dati.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qualità dell’informazione  e necessità di sicurezza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sotto</a:t>
            </a:r>
            <a:r>
              <a:rPr lang="it-IT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it-IT" sz="1800" dirty="0" smtClean="0">
                <a:latin typeface="Arial" pitchFamily="34" charset="0"/>
                <a:cs typeface="Arial" pitchFamily="34" charset="0"/>
              </a:rPr>
              <a:t>punti di vista: </a:t>
            </a:r>
          </a:p>
          <a:p>
            <a:pPr lvl="1"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profilo tecnologico </a:t>
            </a:r>
          </a:p>
          <a:p>
            <a:pPr lvl="1"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aspetto umano </a:t>
            </a:r>
          </a:p>
          <a:p>
            <a:pPr lvl="1" algn="just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protocolli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t-IT" sz="1800" dirty="0" smtClean="0">
                <a:latin typeface="Arial" pitchFamily="34" charset="0"/>
                <a:cs typeface="Arial" pitchFamily="34" charset="0"/>
              </a:rPr>
              <a:t>	Criticità geopolitica.</a:t>
            </a:r>
            <a:endParaRPr lang="it-IT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1075</TotalTime>
  <Words>342</Words>
  <Application>Microsoft Office PowerPoint</Application>
  <PresentationFormat>Personalizzato</PresentationFormat>
  <Paragraphs>207</Paragraphs>
  <Slides>14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Personalizza struttura</vt:lpstr>
      <vt:lpstr>COMPORTAMENTI INDIVIDUALI  E RELAZIONI SOCIALI  IN TRASFORMAZIONE  UNA SFIDA PER LA  STATISTICA UFFICIALE </vt:lpstr>
      <vt:lpstr>Big data</vt:lpstr>
      <vt:lpstr>Diapositiva 3</vt:lpstr>
      <vt:lpstr> </vt:lpstr>
      <vt:lpstr> Big data e privacy</vt:lpstr>
      <vt:lpstr> </vt:lpstr>
      <vt:lpstr> </vt:lpstr>
      <vt:lpstr> </vt:lpstr>
      <vt:lpstr>Diapositiva 9</vt:lpstr>
      <vt:lpstr>   Ulteriori aspetti giuridici relativi ai Big Data (1)</vt:lpstr>
      <vt:lpstr>  Ulteriori aspetti giuridici relativi ai Big Data (2)</vt:lpstr>
      <vt:lpstr>Diapositiva 12</vt:lpstr>
      <vt:lpstr>Diapositiva 13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Fernanda Faini</cp:lastModifiedBy>
  <cp:revision>71</cp:revision>
  <cp:lastPrinted>2016-03-21T17:06:08Z</cp:lastPrinted>
  <dcterms:created xsi:type="dcterms:W3CDTF">2016-03-11T16:10:26Z</dcterms:created>
  <dcterms:modified xsi:type="dcterms:W3CDTF">2016-06-22T23:51:43Z</dcterms:modified>
</cp:coreProperties>
</file>