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5" r:id="rId4"/>
    <p:sldId id="266" r:id="rId5"/>
    <p:sldId id="272" r:id="rId6"/>
    <p:sldId id="274" r:id="rId7"/>
    <p:sldId id="273" r:id="rId8"/>
    <p:sldId id="261" r:id="rId9"/>
    <p:sldId id="277" r:id="rId10"/>
    <p:sldId id="278" r:id="rId11"/>
    <p:sldId id="279" r:id="rId12"/>
    <p:sldId id="287" r:id="rId13"/>
    <p:sldId id="280" r:id="rId14"/>
    <p:sldId id="281" r:id="rId15"/>
    <p:sldId id="282" r:id="rId16"/>
    <p:sldId id="285" r:id="rId17"/>
    <p:sldId id="288" r:id="rId18"/>
    <p:sldId id="283" r:id="rId19"/>
    <p:sldId id="289" r:id="rId20"/>
    <p:sldId id="28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26F31"/>
    <a:srgbClr val="DA713A"/>
    <a:srgbClr val="D43D25"/>
    <a:srgbClr val="E26F37"/>
    <a:srgbClr val="73FB79"/>
    <a:srgbClr val="C72A31"/>
    <a:srgbClr val="9437FF"/>
    <a:srgbClr val="FF40FF"/>
    <a:srgbClr val="54C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857" autoAdjust="0"/>
  </p:normalViewPr>
  <p:slideViewPr>
    <p:cSldViewPr snapToGrid="0" snapToObjects="1">
      <p:cViewPr>
        <p:scale>
          <a:sx n="70" d="100"/>
          <a:sy n="70" d="100"/>
        </p:scale>
        <p:origin x="-1908" y="-774"/>
      </p:cViewPr>
      <p:guideLst>
        <p:guide orient="horz" pos="2160"/>
        <p:guide orient="horz" pos="2386"/>
        <p:guide pos="3840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7BC0B-E2E5-4294-BD7A-33B271D69496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E09C22-9723-4CDC-AE6B-AA246420F59E}">
      <dgm:prSet phldrT="[Text]" custT="1"/>
      <dgm:spPr/>
      <dgm:t>
        <a:bodyPr/>
        <a:lstStyle/>
        <a:p>
          <a:r>
            <a:rPr lang="en-US" sz="1400" b="1" dirty="0" smtClean="0"/>
            <a:t>PTA</a:t>
          </a:r>
          <a:endParaRPr lang="en-US" sz="1400" b="1" dirty="0"/>
        </a:p>
      </dgm:t>
    </dgm:pt>
    <dgm:pt modelId="{8048E6DE-ECAA-4FD8-A4E7-BD391A04218A}" type="parTrans" cxnId="{4A73EDA4-3A7F-4E25-83E9-35EE297039E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3299E85-64BF-4C27-ABA5-78CD9F0B7805}" type="sibTrans" cxnId="{4A73EDA4-3A7F-4E25-83E9-35EE297039E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36F43F-09F4-4C5C-81EC-C42929616B3D}">
      <dgm:prSet phldrT="[Text]" custT="1"/>
      <dgm:spPr/>
      <dgm:t>
        <a:bodyPr/>
        <a:lstStyle/>
        <a:p>
          <a:r>
            <a:rPr lang="en-US" sz="1400" dirty="0" smtClean="0"/>
            <a:t> Piano </a:t>
          </a:r>
          <a:r>
            <a:rPr lang="en-US" sz="1400" dirty="0" err="1" smtClean="0"/>
            <a:t>delle</a:t>
          </a:r>
          <a:r>
            <a:rPr lang="en-US" sz="1400" dirty="0" smtClean="0"/>
            <a:t> </a:t>
          </a:r>
          <a:r>
            <a:rPr lang="en-US" sz="1400" dirty="0" err="1" smtClean="0"/>
            <a:t>Attività</a:t>
          </a:r>
          <a:r>
            <a:rPr lang="en-US" sz="1400" dirty="0" smtClean="0"/>
            <a:t> </a:t>
          </a:r>
          <a:endParaRPr lang="en-US" sz="1400" dirty="0"/>
        </a:p>
      </dgm:t>
    </dgm:pt>
    <dgm:pt modelId="{19948AB9-0F06-4509-907B-E38F89B0EFE2}" type="parTrans" cxnId="{05C6697F-A7E0-4692-99CF-828DE3132D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077C012-901B-402E-B3C6-AEC208479576}" type="sibTrans" cxnId="{05C6697F-A7E0-4692-99CF-828DE3132D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D37563E-1A32-4E6F-AABD-CF7B6E96A80C}">
      <dgm:prSet phldrT="[Text]" custT="1"/>
      <dgm:spPr/>
      <dgm:t>
        <a:bodyPr/>
        <a:lstStyle/>
        <a:p>
          <a:r>
            <a:rPr lang="en-US" sz="1600" b="1" dirty="0" smtClean="0"/>
            <a:t>IT PPM e  PTA</a:t>
          </a:r>
          <a:endParaRPr lang="en-US" sz="1600" b="1" dirty="0" smtClean="0"/>
        </a:p>
        <a:p>
          <a:r>
            <a:rPr lang="en-US" sz="1600" dirty="0" smtClean="0"/>
            <a:t>- IT PPM </a:t>
          </a:r>
          <a:endParaRPr lang="en-US" sz="1600" b="1" dirty="0"/>
        </a:p>
      </dgm:t>
    </dgm:pt>
    <dgm:pt modelId="{3A0EA774-B59E-4F59-A3A2-B9101D3B42F2}" type="parTrans" cxnId="{51F8C002-3752-4908-A3E7-6A2432D56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A6CCB33-EE55-4C71-9089-0A107B97A6DB}" type="sibTrans" cxnId="{51F8C002-3752-4908-A3E7-6A2432D56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0F7935C-D5E4-47BC-9566-E3E2F9981FA4}">
      <dgm:prSet phldrT="[Text]" custT="1"/>
      <dgm:spPr/>
      <dgm:t>
        <a:bodyPr/>
        <a:lstStyle/>
        <a:p>
          <a:r>
            <a:rPr lang="en-US" sz="2000" b="1" dirty="0" smtClean="0"/>
            <a:t>PPM</a:t>
          </a:r>
        </a:p>
        <a:p>
          <a:r>
            <a:rPr lang="en-US" sz="2000" b="1" dirty="0" err="1" smtClean="0"/>
            <a:t>Strategia</a:t>
          </a:r>
          <a:r>
            <a:rPr lang="en-US" sz="2000" b="1" dirty="0" smtClean="0"/>
            <a:t> TOP DOWN</a:t>
          </a:r>
        </a:p>
        <a:p>
          <a:r>
            <a:rPr lang="en-US" sz="2000" b="1" dirty="0" err="1" smtClean="0"/>
            <a:t>Definizione</a:t>
          </a:r>
          <a:r>
            <a:rPr lang="en-US" sz="2000" b="1" dirty="0" smtClean="0"/>
            <a:t> di </a:t>
          </a:r>
          <a:r>
            <a:rPr lang="en-US" sz="2000" b="1" dirty="0" err="1" smtClean="0"/>
            <a:t>iniziative</a:t>
          </a:r>
          <a:r>
            <a:rPr lang="en-US" sz="2000" b="1" dirty="0" smtClean="0"/>
            <a:t> in </a:t>
          </a:r>
          <a:r>
            <a:rPr lang="en-US" sz="2000" b="1" dirty="0" err="1" smtClean="0"/>
            <a:t>ottica</a:t>
          </a:r>
          <a:r>
            <a:rPr lang="en-US" sz="2000" b="1" dirty="0" smtClean="0"/>
            <a:t> PPM</a:t>
          </a:r>
        </a:p>
        <a:p>
          <a:endParaRPr lang="en-US" sz="2000" b="1" dirty="0"/>
        </a:p>
      </dgm:t>
    </dgm:pt>
    <dgm:pt modelId="{5C4841A3-09DD-493E-8A4A-C7904053AFFD}" type="parTrans" cxnId="{8DF34748-EB7E-42E1-B1B3-7CF358AB72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4463B91-24D6-4EE4-9DD7-E084435F9DC3}" type="sibTrans" cxnId="{8DF34748-EB7E-42E1-B1B3-7CF358AB72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20FE57-1F51-4D61-A3C9-EE4792F3B928}">
      <dgm:prSet phldrT="[Text]" custT="1"/>
      <dgm:spPr/>
      <dgm:t>
        <a:bodyPr/>
        <a:lstStyle/>
        <a:p>
          <a:r>
            <a:rPr lang="en-US" sz="2400" b="1" dirty="0" smtClean="0"/>
            <a:t>PPM </a:t>
          </a:r>
          <a:r>
            <a:rPr lang="en-US" sz="2400" b="1" dirty="0" err="1" smtClean="0"/>
            <a:t>Strategico</a:t>
          </a:r>
          <a:endParaRPr lang="en-US" sz="2400" b="1" dirty="0" smtClean="0"/>
        </a:p>
        <a:p>
          <a:r>
            <a:rPr lang="en-US" sz="2400" b="1" dirty="0" smtClean="0"/>
            <a:t>- </a:t>
          </a:r>
          <a:r>
            <a:rPr lang="en-US" sz="2400" b="1" dirty="0" err="1" smtClean="0"/>
            <a:t>Definizione</a:t>
          </a:r>
          <a:r>
            <a:rPr lang="en-US" sz="2400" b="1" dirty="0" smtClean="0"/>
            <a:t> </a:t>
          </a:r>
          <a:r>
            <a:rPr lang="en-US" sz="2400" b="1" dirty="0" err="1" smtClean="0"/>
            <a:t>dei</a:t>
          </a:r>
          <a:r>
            <a:rPr lang="en-US" sz="2400" b="1" dirty="0" smtClean="0"/>
            <a:t> </a:t>
          </a:r>
          <a:r>
            <a:rPr lang="en-US" sz="2400" b="1" dirty="0" err="1" smtClean="0"/>
            <a:t>prodotti</a:t>
          </a:r>
          <a:r>
            <a:rPr lang="en-US" sz="2400" b="1" dirty="0" smtClean="0"/>
            <a:t> e </a:t>
          </a:r>
          <a:r>
            <a:rPr lang="en-US" sz="2400" b="1" dirty="0" err="1" smtClean="0"/>
            <a:t>dei</a:t>
          </a:r>
          <a:r>
            <a:rPr lang="en-US" sz="2400" b="1" dirty="0" smtClean="0"/>
            <a:t> </a:t>
          </a:r>
          <a:r>
            <a:rPr lang="en-US" sz="2400" b="1" dirty="0" err="1" smtClean="0"/>
            <a:t>servizi</a:t>
          </a:r>
          <a:r>
            <a:rPr lang="en-US" sz="2400" b="1" dirty="0" smtClean="0"/>
            <a:t> </a:t>
          </a:r>
          <a:r>
            <a:rPr lang="en-US" sz="2400" b="1" dirty="0" smtClean="0"/>
            <a:t>del </a:t>
          </a:r>
          <a:r>
            <a:rPr lang="en-US" sz="2400" b="1" dirty="0" err="1" smtClean="0"/>
            <a:t>sistema</a:t>
          </a:r>
          <a:r>
            <a:rPr lang="en-US" sz="2400" b="1" dirty="0" smtClean="0"/>
            <a:t> </a:t>
          </a:r>
        </a:p>
        <a:p>
          <a:r>
            <a:rPr lang="en-US" sz="2400" b="1" dirty="0" smtClean="0"/>
            <a:t>- </a:t>
          </a:r>
          <a:r>
            <a:rPr lang="en-US" sz="2400" b="1" dirty="0" err="1" smtClean="0"/>
            <a:t>Definizione</a:t>
          </a:r>
          <a:r>
            <a:rPr lang="en-US" sz="2400" b="1" dirty="0" smtClean="0"/>
            <a:t> </a:t>
          </a:r>
          <a:r>
            <a:rPr lang="en-US" sz="2400" b="1" dirty="0" err="1" smtClean="0"/>
            <a:t>indicatori</a:t>
          </a:r>
          <a:endParaRPr lang="en-US" sz="2400" b="1" dirty="0" smtClean="0"/>
        </a:p>
        <a:p>
          <a:endParaRPr lang="en-US" sz="2400" b="1" dirty="0"/>
        </a:p>
      </dgm:t>
    </dgm:pt>
    <dgm:pt modelId="{5E5B8D0B-9CAD-488B-A5AB-59D29F9983FA}" type="parTrans" cxnId="{DB6BDD29-82D4-414D-9990-DE7E92EDD0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4A9730A-81A2-426A-8411-14F8E7CF3D2C}" type="sibTrans" cxnId="{DB6BDD29-82D4-414D-9990-DE7E92EDD0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879AF99-1B1A-44D9-A40B-88A3A975BACE}">
      <dgm:prSet phldrT="[Text]" custT="1"/>
      <dgm:spPr/>
      <dgm:t>
        <a:bodyPr/>
        <a:lstStyle/>
        <a:p>
          <a:r>
            <a:rPr lang="en-US" sz="1600" dirty="0" smtClean="0"/>
            <a:t> </a:t>
          </a:r>
          <a:r>
            <a:rPr lang="en-US" sz="1600" dirty="0" err="1" smtClean="0"/>
            <a:t>piani</a:t>
          </a:r>
          <a:r>
            <a:rPr lang="en-US" sz="1600" dirty="0" smtClean="0"/>
            <a:t>  </a:t>
          </a:r>
          <a:r>
            <a:rPr lang="en-US" sz="1600" dirty="0" err="1" smtClean="0"/>
            <a:t>tematici</a:t>
          </a:r>
          <a:endParaRPr lang="en-US" sz="1600" dirty="0"/>
        </a:p>
      </dgm:t>
    </dgm:pt>
    <dgm:pt modelId="{6179AD6D-4560-4BEA-99DF-33A64BD45EF0}" type="parTrans" cxnId="{19F7DD07-E10F-47A4-B997-B9AE7EA7D787}">
      <dgm:prSet/>
      <dgm:spPr/>
      <dgm:t>
        <a:bodyPr/>
        <a:lstStyle/>
        <a:p>
          <a:endParaRPr lang="it-IT"/>
        </a:p>
      </dgm:t>
    </dgm:pt>
    <dgm:pt modelId="{6D6919A0-2BAB-4C18-B6E2-A517FBFED48E}" type="sibTrans" cxnId="{19F7DD07-E10F-47A4-B997-B9AE7EA7D787}">
      <dgm:prSet/>
      <dgm:spPr/>
      <dgm:t>
        <a:bodyPr/>
        <a:lstStyle/>
        <a:p>
          <a:endParaRPr lang="it-IT"/>
        </a:p>
      </dgm:t>
    </dgm:pt>
    <dgm:pt modelId="{1519F185-E824-46C2-933D-4703E004CE6A}">
      <dgm:prSet phldrT="[Text]" custT="1"/>
      <dgm:spPr/>
      <dgm:t>
        <a:bodyPr/>
        <a:lstStyle/>
        <a:p>
          <a:r>
            <a:rPr lang="en-US" sz="1600" dirty="0" smtClean="0"/>
            <a:t>Piano </a:t>
          </a:r>
          <a:r>
            <a:rPr lang="en-US" sz="1600" dirty="0" err="1" smtClean="0"/>
            <a:t>delle</a:t>
          </a:r>
          <a:r>
            <a:rPr lang="en-US" sz="1600" dirty="0" smtClean="0"/>
            <a:t> </a:t>
          </a:r>
          <a:r>
            <a:rPr lang="en-US" sz="1600" dirty="0" err="1" smtClean="0"/>
            <a:t>attività</a:t>
          </a:r>
          <a:endParaRPr lang="en-US" sz="1600" dirty="0"/>
        </a:p>
      </dgm:t>
    </dgm:pt>
    <dgm:pt modelId="{F96ED2D5-A009-4F25-AA0D-D8EA44E313E9}" type="parTrans" cxnId="{D58D8FB0-28B1-46EC-84D1-B9E5CFBB766E}">
      <dgm:prSet/>
      <dgm:spPr/>
      <dgm:t>
        <a:bodyPr/>
        <a:lstStyle/>
        <a:p>
          <a:endParaRPr lang="it-IT"/>
        </a:p>
      </dgm:t>
    </dgm:pt>
    <dgm:pt modelId="{9EED2BA2-F630-4CDD-A170-6648D3FA0FC9}" type="sibTrans" cxnId="{D58D8FB0-28B1-46EC-84D1-B9E5CFBB766E}">
      <dgm:prSet/>
      <dgm:spPr/>
      <dgm:t>
        <a:bodyPr/>
        <a:lstStyle/>
        <a:p>
          <a:endParaRPr lang="it-IT"/>
        </a:p>
      </dgm:t>
    </dgm:pt>
    <dgm:pt modelId="{D3409BF2-4B04-4F80-A30A-1E4BBDBDE127}" type="pres">
      <dgm:prSet presAssocID="{53E7BC0B-E2E5-4294-BD7A-33B271D694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145D2-971D-4D3B-983C-F7FC834421C3}" type="pres">
      <dgm:prSet presAssocID="{53E7BC0B-E2E5-4294-BD7A-33B271D69496}" presName="arrow" presStyleLbl="bgShp" presStyleIdx="0" presStyleCnt="1" custLinFactNeighborY="-1067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E26064B-1833-490A-BD9D-E650D2EC775D}" type="pres">
      <dgm:prSet presAssocID="{53E7BC0B-E2E5-4294-BD7A-33B271D69496}" presName="arrowDiagram4" presStyleCnt="0"/>
      <dgm:spPr/>
      <dgm:t>
        <a:bodyPr/>
        <a:lstStyle/>
        <a:p>
          <a:endParaRPr lang="en-US"/>
        </a:p>
      </dgm:t>
    </dgm:pt>
    <dgm:pt modelId="{C1362742-2EF1-4807-89C5-594893AE41F2}" type="pres">
      <dgm:prSet presAssocID="{6FE09C22-9723-4CDC-AE6B-AA246420F59E}" presName="bullet4a" presStyleLbl="node1" presStyleIdx="0" presStyleCnt="4"/>
      <dgm:spPr/>
      <dgm:t>
        <a:bodyPr/>
        <a:lstStyle/>
        <a:p>
          <a:endParaRPr lang="en-US"/>
        </a:p>
      </dgm:t>
    </dgm:pt>
    <dgm:pt modelId="{1CDAD51C-454F-4079-A384-3FDB5BE96C10}" type="pres">
      <dgm:prSet presAssocID="{6FE09C22-9723-4CDC-AE6B-AA246420F59E}" presName="textBox4a" presStyleLbl="revTx" presStyleIdx="0" presStyleCnt="4" custScaleX="127210" custLinFactNeighborX="9101" custLinFactNeighborY="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81B67-061C-4D7E-A2AD-BE9C9C69AEF4}" type="pres">
      <dgm:prSet presAssocID="{ED37563E-1A32-4E6F-AABD-CF7B6E96A80C}" presName="bullet4b" presStyleLbl="node1" presStyleIdx="1" presStyleCnt="4"/>
      <dgm:spPr/>
      <dgm:t>
        <a:bodyPr/>
        <a:lstStyle/>
        <a:p>
          <a:endParaRPr lang="en-US"/>
        </a:p>
      </dgm:t>
    </dgm:pt>
    <dgm:pt modelId="{81AA5D37-2CAB-407C-BD39-6D372A1FCB3D}" type="pres">
      <dgm:prSet presAssocID="{ED37563E-1A32-4E6F-AABD-CF7B6E96A80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9B737-A5A6-4041-A6C6-6BF03296CA83}" type="pres">
      <dgm:prSet presAssocID="{10F7935C-D5E4-47BC-9566-E3E2F9981FA4}" presName="bullet4c" presStyleLbl="node1" presStyleIdx="2" presStyleCnt="4"/>
      <dgm:spPr/>
      <dgm:t>
        <a:bodyPr/>
        <a:lstStyle/>
        <a:p>
          <a:endParaRPr lang="en-US"/>
        </a:p>
      </dgm:t>
    </dgm:pt>
    <dgm:pt modelId="{5523B9A4-3BBA-4729-AD38-A398B49AD8D5}" type="pres">
      <dgm:prSet presAssocID="{10F7935C-D5E4-47BC-9566-E3E2F9981FA4}" presName="textBox4c" presStyleLbl="revTx" presStyleIdx="2" presStyleCnt="4" custScaleX="116807" custLinFactNeighborX="7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892F-3D66-4527-99E0-D9577BBB9626}" type="pres">
      <dgm:prSet presAssocID="{7320FE57-1F51-4D61-A3C9-EE4792F3B928}" presName="bullet4d" presStyleLbl="node1" presStyleIdx="3" presStyleCnt="4"/>
      <dgm:spPr/>
      <dgm:t>
        <a:bodyPr/>
        <a:lstStyle/>
        <a:p>
          <a:endParaRPr lang="en-US"/>
        </a:p>
      </dgm:t>
    </dgm:pt>
    <dgm:pt modelId="{5D5AED96-979C-40D9-B7C7-8E0A594AE746}" type="pres">
      <dgm:prSet presAssocID="{7320FE57-1F51-4D61-A3C9-EE4792F3B928}" presName="textBox4d" presStyleLbl="revTx" presStyleIdx="3" presStyleCnt="4" custScaleX="242704" custLinFactX="9900" custLinFactNeighborX="100000" custLinFactNeighborY="3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A3389-ECAA-4409-80B6-D85EA13CECE0}" type="presOf" srcId="{53E7BC0B-E2E5-4294-BD7A-33B271D69496}" destId="{D3409BF2-4B04-4F80-A30A-1E4BBDBDE127}" srcOrd="0" destOrd="0" presId="urn:microsoft.com/office/officeart/2005/8/layout/arrow2"/>
    <dgm:cxn modelId="{51F8C002-3752-4908-A3E7-6A2432D5660F}" srcId="{53E7BC0B-E2E5-4294-BD7A-33B271D69496}" destId="{ED37563E-1A32-4E6F-AABD-CF7B6E96A80C}" srcOrd="1" destOrd="0" parTransId="{3A0EA774-B59E-4F59-A3A2-B9101D3B42F2}" sibTransId="{1A6CCB33-EE55-4C71-9089-0A107B97A6DB}"/>
    <dgm:cxn modelId="{19F7DD07-E10F-47A4-B997-B9AE7EA7D787}" srcId="{ED37563E-1A32-4E6F-AABD-CF7B6E96A80C}" destId="{7879AF99-1B1A-44D9-A40B-88A3A975BACE}" srcOrd="1" destOrd="0" parTransId="{6179AD6D-4560-4BEA-99DF-33A64BD45EF0}" sibTransId="{6D6919A0-2BAB-4C18-B6E2-A517FBFED48E}"/>
    <dgm:cxn modelId="{35AA1F4B-071B-4C6C-9EA1-D9943C387461}" type="presOf" srcId="{1519F185-E824-46C2-933D-4703E004CE6A}" destId="{81AA5D37-2CAB-407C-BD39-6D372A1FCB3D}" srcOrd="0" destOrd="1" presId="urn:microsoft.com/office/officeart/2005/8/layout/arrow2"/>
    <dgm:cxn modelId="{51F51E81-A7E1-4F97-A8CD-8130D041DE7D}" type="presOf" srcId="{6FE09C22-9723-4CDC-AE6B-AA246420F59E}" destId="{1CDAD51C-454F-4079-A384-3FDB5BE96C10}" srcOrd="0" destOrd="0" presId="urn:microsoft.com/office/officeart/2005/8/layout/arrow2"/>
    <dgm:cxn modelId="{616BE5AF-132A-46C7-A7CE-4D0AC01ED108}" type="presOf" srcId="{7320FE57-1F51-4D61-A3C9-EE4792F3B928}" destId="{5D5AED96-979C-40D9-B7C7-8E0A594AE746}" srcOrd="0" destOrd="0" presId="urn:microsoft.com/office/officeart/2005/8/layout/arrow2"/>
    <dgm:cxn modelId="{1E41AF06-8E35-4D11-8917-633DD9493808}" type="presOf" srcId="{10F7935C-D5E4-47BC-9566-E3E2F9981FA4}" destId="{5523B9A4-3BBA-4729-AD38-A398B49AD8D5}" srcOrd="0" destOrd="0" presId="urn:microsoft.com/office/officeart/2005/8/layout/arrow2"/>
    <dgm:cxn modelId="{05C6697F-A7E0-4692-99CF-828DE3132D72}" srcId="{6FE09C22-9723-4CDC-AE6B-AA246420F59E}" destId="{5E36F43F-09F4-4C5C-81EC-C42929616B3D}" srcOrd="0" destOrd="0" parTransId="{19948AB9-0F06-4509-907B-E38F89B0EFE2}" sibTransId="{1077C012-901B-402E-B3C6-AEC208479576}"/>
    <dgm:cxn modelId="{BC1CB947-09AE-4328-98FD-45A20E7489AA}" type="presOf" srcId="{7879AF99-1B1A-44D9-A40B-88A3A975BACE}" destId="{81AA5D37-2CAB-407C-BD39-6D372A1FCB3D}" srcOrd="0" destOrd="2" presId="urn:microsoft.com/office/officeart/2005/8/layout/arrow2"/>
    <dgm:cxn modelId="{4A73EDA4-3A7F-4E25-83E9-35EE297039EE}" srcId="{53E7BC0B-E2E5-4294-BD7A-33B271D69496}" destId="{6FE09C22-9723-4CDC-AE6B-AA246420F59E}" srcOrd="0" destOrd="0" parTransId="{8048E6DE-ECAA-4FD8-A4E7-BD391A04218A}" sibTransId="{A3299E85-64BF-4C27-ABA5-78CD9F0B7805}"/>
    <dgm:cxn modelId="{8DF34748-EB7E-42E1-B1B3-7CF358AB726D}" srcId="{53E7BC0B-E2E5-4294-BD7A-33B271D69496}" destId="{10F7935C-D5E4-47BC-9566-E3E2F9981FA4}" srcOrd="2" destOrd="0" parTransId="{5C4841A3-09DD-493E-8A4A-C7904053AFFD}" sibTransId="{44463B91-24D6-4EE4-9DD7-E084435F9DC3}"/>
    <dgm:cxn modelId="{DB6BDD29-82D4-414D-9990-DE7E92EDD06B}" srcId="{53E7BC0B-E2E5-4294-BD7A-33B271D69496}" destId="{7320FE57-1F51-4D61-A3C9-EE4792F3B928}" srcOrd="3" destOrd="0" parTransId="{5E5B8D0B-9CAD-488B-A5AB-59D29F9983FA}" sibTransId="{54A9730A-81A2-426A-8411-14F8E7CF3D2C}"/>
    <dgm:cxn modelId="{D58D8FB0-28B1-46EC-84D1-B9E5CFBB766E}" srcId="{ED37563E-1A32-4E6F-AABD-CF7B6E96A80C}" destId="{1519F185-E824-46C2-933D-4703E004CE6A}" srcOrd="0" destOrd="0" parTransId="{F96ED2D5-A009-4F25-AA0D-D8EA44E313E9}" sibTransId="{9EED2BA2-F630-4CDD-A170-6648D3FA0FC9}"/>
    <dgm:cxn modelId="{D0AB3B6B-EF82-4377-A7D4-7B34CEE44ECD}" type="presOf" srcId="{5E36F43F-09F4-4C5C-81EC-C42929616B3D}" destId="{1CDAD51C-454F-4079-A384-3FDB5BE96C10}" srcOrd="0" destOrd="1" presId="urn:microsoft.com/office/officeart/2005/8/layout/arrow2"/>
    <dgm:cxn modelId="{B087507C-50B3-42E9-8F80-7668D6CE97E6}" type="presOf" srcId="{ED37563E-1A32-4E6F-AABD-CF7B6E96A80C}" destId="{81AA5D37-2CAB-407C-BD39-6D372A1FCB3D}" srcOrd="0" destOrd="0" presId="urn:microsoft.com/office/officeart/2005/8/layout/arrow2"/>
    <dgm:cxn modelId="{7650AF4D-3B94-44F6-B2C9-948BBF35AB86}" type="presParOf" srcId="{D3409BF2-4B04-4F80-A30A-1E4BBDBDE127}" destId="{3E1145D2-971D-4D3B-983C-F7FC834421C3}" srcOrd="0" destOrd="0" presId="urn:microsoft.com/office/officeart/2005/8/layout/arrow2"/>
    <dgm:cxn modelId="{EC990146-B678-459D-8118-312B667845C7}" type="presParOf" srcId="{D3409BF2-4B04-4F80-A30A-1E4BBDBDE127}" destId="{4E26064B-1833-490A-BD9D-E650D2EC775D}" srcOrd="1" destOrd="0" presId="urn:microsoft.com/office/officeart/2005/8/layout/arrow2"/>
    <dgm:cxn modelId="{1E80878F-95F2-4DBE-A33C-3548C75A8B1E}" type="presParOf" srcId="{4E26064B-1833-490A-BD9D-E650D2EC775D}" destId="{C1362742-2EF1-4807-89C5-594893AE41F2}" srcOrd="0" destOrd="0" presId="urn:microsoft.com/office/officeart/2005/8/layout/arrow2"/>
    <dgm:cxn modelId="{1ABB10E8-7712-44B3-A5B3-498D70BF66C2}" type="presParOf" srcId="{4E26064B-1833-490A-BD9D-E650D2EC775D}" destId="{1CDAD51C-454F-4079-A384-3FDB5BE96C10}" srcOrd="1" destOrd="0" presId="urn:microsoft.com/office/officeart/2005/8/layout/arrow2"/>
    <dgm:cxn modelId="{3385225F-C4AD-4DFD-8C88-CCCF9C89F18F}" type="presParOf" srcId="{4E26064B-1833-490A-BD9D-E650D2EC775D}" destId="{77081B67-061C-4D7E-A2AD-BE9C9C69AEF4}" srcOrd="2" destOrd="0" presId="urn:microsoft.com/office/officeart/2005/8/layout/arrow2"/>
    <dgm:cxn modelId="{0BF27F8A-47F9-4B50-9BC2-54CED1DBBFDD}" type="presParOf" srcId="{4E26064B-1833-490A-BD9D-E650D2EC775D}" destId="{81AA5D37-2CAB-407C-BD39-6D372A1FCB3D}" srcOrd="3" destOrd="0" presId="urn:microsoft.com/office/officeart/2005/8/layout/arrow2"/>
    <dgm:cxn modelId="{96D5F95F-1E59-463C-9E7E-BDAB1350ADA7}" type="presParOf" srcId="{4E26064B-1833-490A-BD9D-E650D2EC775D}" destId="{CBF9B737-A5A6-4041-A6C6-6BF03296CA83}" srcOrd="4" destOrd="0" presId="urn:microsoft.com/office/officeart/2005/8/layout/arrow2"/>
    <dgm:cxn modelId="{72EBEE75-2698-44F1-8A87-A5860EE8C687}" type="presParOf" srcId="{4E26064B-1833-490A-BD9D-E650D2EC775D}" destId="{5523B9A4-3BBA-4729-AD38-A398B49AD8D5}" srcOrd="5" destOrd="0" presId="urn:microsoft.com/office/officeart/2005/8/layout/arrow2"/>
    <dgm:cxn modelId="{9A80119D-AD70-418B-8E56-32AC42C20B4D}" type="presParOf" srcId="{4E26064B-1833-490A-BD9D-E650D2EC775D}" destId="{D4C2892F-3D66-4527-99E0-D9577BBB9626}" srcOrd="6" destOrd="0" presId="urn:microsoft.com/office/officeart/2005/8/layout/arrow2"/>
    <dgm:cxn modelId="{264E35AE-8C10-4713-BF0A-659B62A4C7CD}" type="presParOf" srcId="{4E26064B-1833-490A-BD9D-E650D2EC775D}" destId="{5D5AED96-979C-40D9-B7C7-8E0A594AE74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145D2-971D-4D3B-983C-F7FC834421C3}">
      <dsp:nvSpPr>
        <dsp:cNvPr id="0" name=""/>
        <dsp:cNvSpPr/>
      </dsp:nvSpPr>
      <dsp:spPr>
        <a:xfrm>
          <a:off x="1385948" y="0"/>
          <a:ext cx="7609304" cy="47558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2742-2EF1-4807-89C5-594893AE41F2}">
      <dsp:nvSpPr>
        <dsp:cNvPr id="0" name=""/>
        <dsp:cNvSpPr/>
      </dsp:nvSpPr>
      <dsp:spPr>
        <a:xfrm>
          <a:off x="2135464" y="3536424"/>
          <a:ext cx="175013" cy="175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AD51C-454F-4079-A384-3FDB5BE96C10}">
      <dsp:nvSpPr>
        <dsp:cNvPr id="0" name=""/>
        <dsp:cNvSpPr/>
      </dsp:nvSpPr>
      <dsp:spPr>
        <a:xfrm>
          <a:off x="2164365" y="3623931"/>
          <a:ext cx="1655245" cy="113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3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PTA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Piano </a:t>
          </a:r>
          <a:r>
            <a:rPr lang="en-US" sz="1400" kern="1200" dirty="0" err="1" smtClean="0"/>
            <a:t>delle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Attività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164365" y="3623931"/>
        <a:ext cx="1655245" cy="1131883"/>
      </dsp:txXfrm>
    </dsp:sp>
    <dsp:sp modelId="{77081B67-061C-4D7E-A2AD-BE9C9C69AEF4}">
      <dsp:nvSpPr>
        <dsp:cNvPr id="0" name=""/>
        <dsp:cNvSpPr/>
      </dsp:nvSpPr>
      <dsp:spPr>
        <a:xfrm>
          <a:off x="3371976" y="2430221"/>
          <a:ext cx="304372" cy="304372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5D37-2CAB-407C-BD39-6D372A1FCB3D}">
      <dsp:nvSpPr>
        <dsp:cNvPr id="0" name=""/>
        <dsp:cNvSpPr/>
      </dsp:nvSpPr>
      <dsp:spPr>
        <a:xfrm>
          <a:off x="3524162" y="2582407"/>
          <a:ext cx="1597953" cy="217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IT PPM e  PTA</a:t>
          </a:r>
          <a:endParaRPr lang="en-U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IT PPM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Piano </a:t>
          </a:r>
          <a:r>
            <a:rPr lang="en-US" sz="1600" kern="1200" dirty="0" err="1" smtClean="0"/>
            <a:t>delle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attività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</a:t>
          </a:r>
          <a:r>
            <a:rPr lang="en-US" sz="1600" kern="1200" dirty="0" err="1" smtClean="0"/>
            <a:t>piani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tematici</a:t>
          </a:r>
          <a:endParaRPr lang="en-US" sz="1600" kern="1200" dirty="0"/>
        </a:p>
      </dsp:txBody>
      <dsp:txXfrm>
        <a:off x="3524162" y="2582407"/>
        <a:ext cx="1597953" cy="2173407"/>
      </dsp:txXfrm>
    </dsp:sp>
    <dsp:sp modelId="{CBF9B737-A5A6-4041-A6C6-6BF03296CA83}">
      <dsp:nvSpPr>
        <dsp:cNvPr id="0" name=""/>
        <dsp:cNvSpPr/>
      </dsp:nvSpPr>
      <dsp:spPr>
        <a:xfrm>
          <a:off x="4950907" y="1615074"/>
          <a:ext cx="403293" cy="403293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3B9A4-3BBA-4729-AD38-A398B49AD8D5}">
      <dsp:nvSpPr>
        <dsp:cNvPr id="0" name=""/>
        <dsp:cNvSpPr/>
      </dsp:nvSpPr>
      <dsp:spPr>
        <a:xfrm>
          <a:off x="5136693" y="1816721"/>
          <a:ext cx="1866521" cy="293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PPM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Strategia</a:t>
          </a:r>
          <a:r>
            <a:rPr lang="en-US" sz="2000" b="1" kern="1200" dirty="0" smtClean="0"/>
            <a:t> TOP 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Definizione</a:t>
          </a:r>
          <a:r>
            <a:rPr lang="en-US" sz="2000" b="1" kern="1200" dirty="0" smtClean="0"/>
            <a:t> di </a:t>
          </a:r>
          <a:r>
            <a:rPr lang="en-US" sz="2000" b="1" kern="1200" dirty="0" err="1" smtClean="0"/>
            <a:t>iniziative</a:t>
          </a:r>
          <a:r>
            <a:rPr lang="en-US" sz="2000" b="1" kern="1200" dirty="0" smtClean="0"/>
            <a:t> in </a:t>
          </a:r>
          <a:r>
            <a:rPr lang="en-US" sz="2000" b="1" kern="1200" dirty="0" err="1" smtClean="0"/>
            <a:t>ottica</a:t>
          </a:r>
          <a:r>
            <a:rPr lang="en-US" sz="2000" b="1" kern="1200" dirty="0" smtClean="0"/>
            <a:t> PPM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5136693" y="1816721"/>
        <a:ext cx="1866521" cy="2939093"/>
      </dsp:txXfrm>
    </dsp:sp>
    <dsp:sp modelId="{D4C2892F-3D66-4527-99E0-D9577BBB9626}">
      <dsp:nvSpPr>
        <dsp:cNvPr id="0" name=""/>
        <dsp:cNvSpPr/>
      </dsp:nvSpPr>
      <dsp:spPr>
        <a:xfrm>
          <a:off x="6670609" y="1075765"/>
          <a:ext cx="540260" cy="540260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ED96-979C-40D9-B7C7-8E0A594AE746}">
      <dsp:nvSpPr>
        <dsp:cNvPr id="0" name=""/>
        <dsp:cNvSpPr/>
      </dsp:nvSpPr>
      <dsp:spPr>
        <a:xfrm>
          <a:off x="7186516" y="1345895"/>
          <a:ext cx="3878297" cy="340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7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PPM </a:t>
          </a:r>
          <a:r>
            <a:rPr lang="en-US" sz="2400" b="1" kern="1200" dirty="0" err="1" smtClean="0"/>
            <a:t>Strategico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- </a:t>
          </a:r>
          <a:r>
            <a:rPr lang="en-US" sz="2400" b="1" kern="1200" dirty="0" err="1" smtClean="0"/>
            <a:t>Definizione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dei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prodotti</a:t>
          </a:r>
          <a:r>
            <a:rPr lang="en-US" sz="2400" b="1" kern="1200" dirty="0" smtClean="0"/>
            <a:t> e </a:t>
          </a:r>
          <a:r>
            <a:rPr lang="en-US" sz="2400" b="1" kern="1200" dirty="0" err="1" smtClean="0"/>
            <a:t>dei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servizi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del </a:t>
          </a:r>
          <a:r>
            <a:rPr lang="en-US" sz="2400" b="1" kern="1200" dirty="0" err="1" smtClean="0"/>
            <a:t>sistema</a:t>
          </a:r>
          <a:r>
            <a:rPr lang="en-US" sz="2400" b="1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- </a:t>
          </a:r>
          <a:r>
            <a:rPr lang="en-US" sz="2400" b="1" kern="1200" dirty="0" err="1" smtClean="0"/>
            <a:t>Definizione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indicatori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7186516" y="1345895"/>
        <a:ext cx="3878297" cy="34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00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81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I </a:t>
            </a:r>
            <a:r>
              <a:rPr lang="it-IT" b="1" dirty="0" err="1" smtClean="0"/>
              <a:t>deliverable</a:t>
            </a:r>
            <a:r>
              <a:rPr lang="it-IT" b="1" dirty="0" smtClean="0"/>
              <a:t> </a:t>
            </a:r>
            <a:r>
              <a:rPr lang="it-IT" dirty="0" smtClean="0"/>
              <a:t>relativi alle attività di </a:t>
            </a:r>
            <a:r>
              <a:rPr lang="it-IT" dirty="0" err="1" smtClean="0"/>
              <a:t>project</a:t>
            </a:r>
            <a:r>
              <a:rPr lang="it-IT" dirty="0" smtClean="0"/>
              <a:t> management sono identificabili come dei prodotti intermedi, tangibili o intangibili, originati dalle attività pianificate in un progetto. Permettono di rendere evidente la progressione dei lavori ed agiscono, una volta sottoposti a verifica qualitativa, come </a:t>
            </a:r>
            <a:r>
              <a:rPr lang="it-IT" dirty="0" err="1" smtClean="0"/>
              <a:t>milestone</a:t>
            </a:r>
            <a:r>
              <a:rPr lang="it-IT" dirty="0" smtClean="0"/>
              <a:t> (tradotto dall'inglese "pietre miliari") nello sviluppo del processo che porterà ai risultati finali. Tali prodotti intermedi, hanno inoltre lo scopo di allineare le aspettative degli sponsor, dei clienti e della squadra di progetto.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8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617160" y="306996"/>
            <a:ext cx="8233580" cy="6412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23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OFFICINA MODERNIZZAZIONE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- </a:t>
            </a:r>
            <a:r>
              <a:rPr lang="it-IT" sz="1100" b="1" i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PROJECT E PORTFOLIO MANAGEMENT PER LA MODERNIZZAZIONE DELLA PUBBLICA AMMINISTRAZIONE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endParaRPr lang="it-IT" sz="1200" b="1" dirty="0" smtClean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Inserire</a:t>
            </a:r>
            <a:r>
              <a:rPr lang="it-IT" sz="1200" b="1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il </a:t>
            </a:r>
            <a:r>
              <a:rPr lang="it-IT" sz="1200" b="1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="1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della presentazione</a:t>
            </a:r>
            <a:endParaRPr lang="it-IT" sz="1200" b="1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11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323742" y="214878"/>
            <a:ext cx="7546646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74491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1" y="3507155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619004" y="5474491"/>
            <a:ext cx="5331991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800" b="1" dirty="0"/>
              <a:t>Silvia Losco</a:t>
            </a:r>
            <a:r>
              <a:rPr lang="it-IT" sz="28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</a:t>
            </a:r>
            <a:r>
              <a:rPr lang="it-IT" sz="2800" b="1" dirty="0"/>
              <a:t>Istituto Nazionale di</a:t>
            </a:r>
          </a:p>
          <a:p>
            <a:r>
              <a:rPr lang="it-IT" sz="2800" b="1" dirty="0"/>
              <a:t>Statistica – </a:t>
            </a:r>
            <a:r>
              <a:rPr lang="it-IT" sz="2800" b="1" dirty="0" smtClean="0"/>
              <a:t>Istat</a:t>
            </a:r>
          </a:p>
          <a:p>
            <a:r>
              <a:rPr lang="it-IT" sz="2000" dirty="0" smtClean="0"/>
              <a:t>Direzione </a:t>
            </a:r>
            <a:r>
              <a:rPr lang="it-IT" sz="2000" dirty="0"/>
              <a:t>centrale </a:t>
            </a:r>
            <a:r>
              <a:rPr lang="it-IT" sz="2000" dirty="0" smtClean="0"/>
              <a:t>per la </a:t>
            </a:r>
            <a:r>
              <a:rPr lang="it-IT" sz="2000" dirty="0"/>
              <a:t>pianificazione strategica</a:t>
            </a:r>
            <a:endParaRPr lang="it-IT" sz="20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64120" y="3510645"/>
            <a:ext cx="9102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4000" i="1" dirty="0">
                <a:solidFill>
                  <a:schemeClr val="bg1"/>
                </a:solidFill>
              </a:rPr>
              <a:t>Project Management e statistica: il modello integrato di pianificazione </a:t>
            </a:r>
            <a:endParaRPr lang="it-IT" sz="36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79202" y="1721709"/>
            <a:ext cx="420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                 L’iniziativa 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si conclude</a:t>
            </a:r>
            <a:endParaRPr lang="it-IT" sz="2800" b="1" dirty="0">
              <a:solidFill>
                <a:schemeClr val="accent2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65665" y="5849134"/>
            <a:ext cx="612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con il </a:t>
            </a:r>
            <a:r>
              <a:rPr lang="it-IT" sz="2400" b="1" dirty="0">
                <a:latin typeface="Calibri" charset="0"/>
                <a:ea typeface="Calibri" charset="0"/>
                <a:cs typeface="Times New Roman" charset="0"/>
              </a:rPr>
              <a:t>raggiungimento </a:t>
            </a:r>
            <a:r>
              <a:rPr lang="it-IT" sz="2400" b="1" dirty="0" smtClean="0">
                <a:latin typeface="Calibri" charset="0"/>
                <a:ea typeface="Calibri" charset="0"/>
                <a:cs typeface="Times New Roman" charset="0"/>
              </a:rPr>
              <a:t>dell’obiettivo - prodotto 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6654128" y="3821613"/>
            <a:ext cx="46244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o con la decisione di </a:t>
            </a:r>
            <a:r>
              <a:rPr lang="it-IT" sz="2400" b="1" dirty="0" smtClean="0">
                <a:latin typeface="Calibri" charset="0"/>
                <a:ea typeface="Calibri" charset="0"/>
                <a:cs typeface="Times New Roman" charset="0"/>
              </a:rPr>
              <a:t>FERMARLA</a:t>
            </a:r>
            <a:endParaRPr lang="it-IT" sz="2400" b="1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4482644" y="2015636"/>
            <a:ext cx="4483688" cy="1704479"/>
            <a:chOff x="3745912" y="2224191"/>
            <a:chExt cx="4483688" cy="1704479"/>
          </a:xfrm>
        </p:grpSpPr>
        <p:cxnSp>
          <p:nvCxnSpPr>
            <p:cNvPr id="33" name="Connettore 4 32"/>
            <p:cNvCxnSpPr>
              <a:stCxn id="3" idx="3"/>
            </p:cNvCxnSpPr>
            <p:nvPr/>
          </p:nvCxnSpPr>
          <p:spPr>
            <a:xfrm>
              <a:off x="3745912" y="2224191"/>
              <a:ext cx="4483688" cy="1704479"/>
            </a:xfrm>
            <a:prstGeom prst="bentConnector3">
              <a:avLst>
                <a:gd name="adj1" fmla="val 50000"/>
              </a:avLst>
            </a:prstGeom>
            <a:ln w="28575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Rettangolo arrotondato 33"/>
            <p:cNvSpPr/>
            <p:nvPr/>
          </p:nvSpPr>
          <p:spPr>
            <a:xfrm>
              <a:off x="5761477" y="2539595"/>
              <a:ext cx="418527" cy="4198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102688" y="2309562"/>
            <a:ext cx="2067925" cy="2700196"/>
            <a:chOff x="1365956" y="2518117"/>
            <a:chExt cx="2067925" cy="2700196"/>
          </a:xfrm>
        </p:grpSpPr>
        <p:cxnSp>
          <p:nvCxnSpPr>
            <p:cNvPr id="36" name="Connettore 4 35"/>
            <p:cNvCxnSpPr>
              <a:stCxn id="3" idx="2"/>
              <a:endCxn id="7" idx="1"/>
            </p:cNvCxnSpPr>
            <p:nvPr/>
          </p:nvCxnSpPr>
          <p:spPr>
            <a:xfrm rot="16200000" flipH="1">
              <a:off x="1188938" y="2973369"/>
              <a:ext cx="2700196" cy="1789691"/>
            </a:xfrm>
            <a:prstGeom prst="bentConnector2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arrotondato 36"/>
            <p:cNvSpPr/>
            <p:nvPr/>
          </p:nvSpPr>
          <p:spPr>
            <a:xfrm>
              <a:off x="1365956" y="3637280"/>
              <a:ext cx="556467" cy="58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098" y="2018150"/>
            <a:ext cx="1803463" cy="18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4" y="3967620"/>
            <a:ext cx="1907406" cy="18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60832" y="1029193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La natura </a:t>
            </a:r>
            <a:r>
              <a:rPr lang="it-IT" sz="2400" b="1" dirty="0" err="1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interfunzionale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dell’iniziativa  nel nuovo modello integrato </a:t>
            </a:r>
            <a:endParaRPr lang="it-IT" sz="2400" b="1" dirty="0">
              <a:solidFill>
                <a:schemeClr val="accent2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2949187" y="2509603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33348" y="2496799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INIZIATIVA </a:t>
            </a:r>
            <a:r>
              <a:rPr lang="it-IT" b="1" dirty="0"/>
              <a:t>1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49187" y="2509603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Attività 1.1 </a:t>
            </a:r>
            <a:endParaRPr lang="it-IT" dirty="0" smtClean="0"/>
          </a:p>
          <a:p>
            <a:r>
              <a:rPr lang="it-IT" dirty="0" smtClean="0"/>
              <a:t>Attività </a:t>
            </a:r>
            <a:r>
              <a:rPr lang="it-IT" dirty="0"/>
              <a:t>1.n </a:t>
            </a:r>
          </a:p>
        </p:txBody>
      </p:sp>
      <p:sp>
        <p:nvSpPr>
          <p:cNvPr id="29" name="Freccia a destra 28"/>
          <p:cNvSpPr/>
          <p:nvPr/>
        </p:nvSpPr>
        <p:spPr>
          <a:xfrm>
            <a:off x="2949187" y="3754577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033348" y="3741773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INIZIATIVA</a:t>
            </a:r>
            <a:r>
              <a:rPr lang="it-IT" b="1" dirty="0" smtClean="0"/>
              <a:t> 2 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49187" y="3754577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Attività </a:t>
            </a:r>
            <a:r>
              <a:rPr lang="it-IT" dirty="0" smtClean="0"/>
              <a:t>2.1 </a:t>
            </a:r>
          </a:p>
          <a:p>
            <a:r>
              <a:rPr lang="it-IT" dirty="0" smtClean="0"/>
              <a:t>Attività 2.n </a:t>
            </a:r>
            <a:endParaRPr lang="it-IT" dirty="0"/>
          </a:p>
        </p:txBody>
      </p:sp>
      <p:sp>
        <p:nvSpPr>
          <p:cNvPr id="38" name="Freccia a destra 37"/>
          <p:cNvSpPr/>
          <p:nvPr/>
        </p:nvSpPr>
        <p:spPr>
          <a:xfrm>
            <a:off x="2949187" y="5049343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3033348" y="5036539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INIZIATIVA</a:t>
            </a:r>
            <a:r>
              <a:rPr lang="it-IT" b="1" dirty="0" smtClean="0"/>
              <a:t> 3 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949187" y="5036539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Attività n.1 </a:t>
            </a:r>
          </a:p>
          <a:p>
            <a:r>
              <a:rPr lang="it-IT" dirty="0" smtClean="0"/>
              <a:t>Attività </a:t>
            </a:r>
            <a:r>
              <a:rPr lang="it-IT" dirty="0" err="1"/>
              <a:t>n</a:t>
            </a:r>
            <a:r>
              <a:rPr lang="it-IT" dirty="0" err="1" smtClean="0"/>
              <a:t>.n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1" name="Freccia a destra 40"/>
          <p:cNvSpPr/>
          <p:nvPr/>
        </p:nvSpPr>
        <p:spPr>
          <a:xfrm rot="5400000">
            <a:off x="3711819" y="3582715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 rot="16200000">
            <a:off x="5149244" y="2128736"/>
            <a:ext cx="1807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a.1 </a:t>
            </a:r>
          </a:p>
          <a:p>
            <a:r>
              <a:rPr lang="it-IT" dirty="0" smtClean="0"/>
              <a:t>Competenze  </a:t>
            </a:r>
            <a:r>
              <a:rPr lang="it-IT" dirty="0" err="1" smtClean="0"/>
              <a:t>a.n.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 rot="16200000">
            <a:off x="4735923" y="2087718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A</a:t>
            </a:r>
            <a:endParaRPr lang="it-IT" dirty="0"/>
          </a:p>
        </p:txBody>
      </p:sp>
      <p:sp>
        <p:nvSpPr>
          <p:cNvPr id="46" name="Freccia a destra 45"/>
          <p:cNvSpPr/>
          <p:nvPr/>
        </p:nvSpPr>
        <p:spPr>
          <a:xfrm rot="5400000">
            <a:off x="5069093" y="3582715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 rot="16200000">
            <a:off x="6496099" y="2128736"/>
            <a:ext cx="182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b.1 </a:t>
            </a:r>
          </a:p>
          <a:p>
            <a:r>
              <a:rPr lang="it-IT" dirty="0" smtClean="0"/>
              <a:t>Competenze  </a:t>
            </a:r>
            <a:r>
              <a:rPr lang="it-IT" dirty="0" err="1" smtClean="0"/>
              <a:t>b.n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 rot="16200000">
            <a:off x="6118316" y="2087718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B</a:t>
            </a:r>
            <a:endParaRPr lang="it-IT" dirty="0"/>
          </a:p>
        </p:txBody>
      </p:sp>
      <p:sp>
        <p:nvSpPr>
          <p:cNvPr id="49" name="Freccia a destra 48"/>
          <p:cNvSpPr/>
          <p:nvPr/>
        </p:nvSpPr>
        <p:spPr>
          <a:xfrm rot="5400000">
            <a:off x="6426367" y="3586258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7853373" y="2132279"/>
            <a:ext cx="182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n.1 </a:t>
            </a:r>
          </a:p>
          <a:p>
            <a:r>
              <a:rPr lang="it-IT" dirty="0" smtClean="0"/>
              <a:t>Competenze  n.n.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 rot="16200000">
            <a:off x="7504306" y="2060422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29" grpId="0" animBg="1"/>
      <p:bldP spid="31" grpId="0"/>
      <p:bldP spid="32" grpId="0"/>
      <p:bldP spid="38" grpId="0" animBg="1"/>
      <p:bldP spid="39" grpId="0"/>
      <p:bldP spid="40" grpId="0"/>
      <p:bldP spid="41" grpId="0" animBg="1"/>
      <p:bldP spid="42" grpId="0"/>
      <p:bldP spid="44" grpId="0"/>
      <p:bldP spid="46" grpId="0" animBg="1"/>
      <p:bldP spid="47" grpId="0"/>
      <p:bldP spid="48" grpId="0"/>
      <p:bldP spid="49" grpId="0" animBg="1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60832" y="1029193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La natura </a:t>
            </a:r>
            <a:r>
              <a:rPr lang="it-IT" sz="2400" b="1" dirty="0" err="1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interfunzionale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dell’iniziativa  nel nuovo modello integrato </a:t>
            </a:r>
            <a:endParaRPr lang="it-IT" sz="2400" b="1" dirty="0">
              <a:solidFill>
                <a:schemeClr val="accent2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2949187" y="2509603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33348" y="2496799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INIZIATIVA </a:t>
            </a:r>
            <a:r>
              <a:rPr lang="it-IT" b="1" dirty="0"/>
              <a:t>1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49187" y="2509603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Attività 1.1 </a:t>
            </a:r>
            <a:endParaRPr lang="it-IT" dirty="0" smtClean="0"/>
          </a:p>
          <a:p>
            <a:r>
              <a:rPr lang="it-IT" dirty="0" smtClean="0"/>
              <a:t>Attività </a:t>
            </a:r>
            <a:r>
              <a:rPr lang="it-IT" dirty="0"/>
              <a:t>1.n </a:t>
            </a:r>
          </a:p>
        </p:txBody>
      </p:sp>
      <p:sp>
        <p:nvSpPr>
          <p:cNvPr id="29" name="Freccia a destra 28"/>
          <p:cNvSpPr/>
          <p:nvPr/>
        </p:nvSpPr>
        <p:spPr>
          <a:xfrm>
            <a:off x="2949187" y="3754577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3033348" y="3741773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INIZIATIVA</a:t>
            </a:r>
            <a:r>
              <a:rPr lang="it-IT" b="1" dirty="0" smtClean="0"/>
              <a:t> 2 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49187" y="3754577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Attività </a:t>
            </a:r>
            <a:r>
              <a:rPr lang="it-IT" dirty="0" smtClean="0"/>
              <a:t>2.1 </a:t>
            </a:r>
          </a:p>
          <a:p>
            <a:r>
              <a:rPr lang="it-IT" dirty="0" smtClean="0"/>
              <a:t>Attività 2.n </a:t>
            </a:r>
            <a:endParaRPr lang="it-IT" dirty="0"/>
          </a:p>
        </p:txBody>
      </p:sp>
      <p:sp>
        <p:nvSpPr>
          <p:cNvPr id="38" name="Freccia a destra 37"/>
          <p:cNvSpPr/>
          <p:nvPr/>
        </p:nvSpPr>
        <p:spPr>
          <a:xfrm>
            <a:off x="2949187" y="5049343"/>
            <a:ext cx="7491350" cy="120487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3033348" y="5036539"/>
            <a:ext cx="187756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INIZIATIVA</a:t>
            </a:r>
            <a:r>
              <a:rPr lang="it-IT" b="1" dirty="0" smtClean="0"/>
              <a:t> 3 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949187" y="5036539"/>
            <a:ext cx="1259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Attività n.1 </a:t>
            </a:r>
          </a:p>
          <a:p>
            <a:r>
              <a:rPr lang="it-IT" dirty="0" smtClean="0"/>
              <a:t>Attività </a:t>
            </a:r>
            <a:r>
              <a:rPr lang="it-IT" dirty="0" err="1"/>
              <a:t>n</a:t>
            </a:r>
            <a:r>
              <a:rPr lang="it-IT" dirty="0" err="1" smtClean="0"/>
              <a:t>.n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1" name="Freccia a destra 40"/>
          <p:cNvSpPr/>
          <p:nvPr/>
        </p:nvSpPr>
        <p:spPr>
          <a:xfrm rot="5400000">
            <a:off x="3711819" y="3582715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 rot="16200000">
            <a:off x="5149244" y="2128736"/>
            <a:ext cx="1807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a.1 </a:t>
            </a:r>
          </a:p>
          <a:p>
            <a:r>
              <a:rPr lang="it-IT" dirty="0" smtClean="0"/>
              <a:t>Competenze  </a:t>
            </a:r>
            <a:r>
              <a:rPr lang="it-IT" dirty="0" err="1" smtClean="0"/>
              <a:t>a.n.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 rot="16200000">
            <a:off x="4735923" y="2087718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A</a:t>
            </a:r>
            <a:endParaRPr lang="it-IT" dirty="0"/>
          </a:p>
        </p:txBody>
      </p:sp>
      <p:sp>
        <p:nvSpPr>
          <p:cNvPr id="46" name="Freccia a destra 45"/>
          <p:cNvSpPr/>
          <p:nvPr/>
        </p:nvSpPr>
        <p:spPr>
          <a:xfrm rot="5400000">
            <a:off x="5069093" y="3582715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 rot="16200000">
            <a:off x="6496099" y="2128736"/>
            <a:ext cx="182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b.1 </a:t>
            </a:r>
          </a:p>
          <a:p>
            <a:r>
              <a:rPr lang="it-IT" dirty="0" smtClean="0"/>
              <a:t>Competenze  </a:t>
            </a:r>
            <a:r>
              <a:rPr lang="it-IT" dirty="0" err="1" smtClean="0"/>
              <a:t>b.n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 rot="16200000">
            <a:off x="6118316" y="2087718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B</a:t>
            </a:r>
            <a:endParaRPr lang="it-IT" dirty="0"/>
          </a:p>
        </p:txBody>
      </p:sp>
      <p:sp>
        <p:nvSpPr>
          <p:cNvPr id="49" name="Freccia a destra 48"/>
          <p:cNvSpPr/>
          <p:nvPr/>
        </p:nvSpPr>
        <p:spPr>
          <a:xfrm rot="5400000">
            <a:off x="6426367" y="3586258"/>
            <a:ext cx="4928123" cy="12048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7853373" y="2132279"/>
            <a:ext cx="182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Competenze  n.1 </a:t>
            </a:r>
          </a:p>
          <a:p>
            <a:r>
              <a:rPr lang="it-IT" dirty="0" smtClean="0"/>
              <a:t>Competenze  n.n.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 rot="16200000">
            <a:off x="7504306" y="2060422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FUNZIONE N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1198241" y="1865354"/>
            <a:ext cx="10525186" cy="478386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82137" y="3183872"/>
            <a:ext cx="1965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Portfolio</a:t>
            </a:r>
            <a:endParaRPr lang="it-I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Più prodotti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576005" y="2866132"/>
            <a:ext cx="172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Prodotto 1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781363" y="4093514"/>
            <a:ext cx="172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Prodotto 2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866983" y="5390170"/>
            <a:ext cx="172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Prodotto 3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8814815" y="2421947"/>
            <a:ext cx="854800" cy="991261"/>
            <a:chOff x="4718008" y="1930647"/>
            <a:chExt cx="2185148" cy="1982523"/>
          </a:xfrm>
        </p:grpSpPr>
        <p:sp>
          <p:nvSpPr>
            <p:cNvPr id="45" name="Rettangolo arrotondato 44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4" y="1930647"/>
              <a:ext cx="1979412" cy="1875389"/>
            </a:xfrm>
            <a:prstGeom prst="rect">
              <a:avLst/>
            </a:prstGeom>
            <a:noFill/>
          </p:spPr>
        </p:pic>
      </p:grpSp>
      <p:grpSp>
        <p:nvGrpSpPr>
          <p:cNvPr id="56" name="Gruppo 55"/>
          <p:cNvGrpSpPr/>
          <p:nvPr/>
        </p:nvGrpSpPr>
        <p:grpSpPr>
          <a:xfrm>
            <a:off x="8987173" y="3625473"/>
            <a:ext cx="854800" cy="991261"/>
            <a:chOff x="4718008" y="1930647"/>
            <a:chExt cx="2185148" cy="1982523"/>
          </a:xfrm>
        </p:grpSpPr>
        <p:sp>
          <p:nvSpPr>
            <p:cNvPr id="57" name="Rettangolo arrotondato 56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4" y="1930647"/>
              <a:ext cx="1979412" cy="1875389"/>
            </a:xfrm>
            <a:prstGeom prst="rect">
              <a:avLst/>
            </a:prstGeom>
            <a:noFill/>
          </p:spPr>
        </p:pic>
      </p:grpSp>
      <p:grpSp>
        <p:nvGrpSpPr>
          <p:cNvPr id="59" name="Gruppo 58"/>
          <p:cNvGrpSpPr/>
          <p:nvPr/>
        </p:nvGrpSpPr>
        <p:grpSpPr>
          <a:xfrm>
            <a:off x="9075300" y="4922129"/>
            <a:ext cx="854800" cy="991261"/>
            <a:chOff x="4718008" y="1930647"/>
            <a:chExt cx="2185148" cy="1982523"/>
          </a:xfrm>
        </p:grpSpPr>
        <p:sp>
          <p:nvSpPr>
            <p:cNvPr id="60" name="Rettangolo arrotondato 59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4" y="1930647"/>
              <a:ext cx="1979412" cy="1875389"/>
            </a:xfrm>
            <a:prstGeom prst="rect">
              <a:avLst/>
            </a:prstGeom>
            <a:noFill/>
          </p:spPr>
        </p:pic>
      </p:grpSp>
      <p:grpSp>
        <p:nvGrpSpPr>
          <p:cNvPr id="62" name="Gruppo 61"/>
          <p:cNvGrpSpPr/>
          <p:nvPr/>
        </p:nvGrpSpPr>
        <p:grpSpPr>
          <a:xfrm>
            <a:off x="816104" y="4147423"/>
            <a:ext cx="1835107" cy="1860522"/>
            <a:chOff x="4718008" y="1930648"/>
            <a:chExt cx="2185148" cy="1982522"/>
          </a:xfrm>
          <a:solidFill>
            <a:schemeClr val="accent6"/>
          </a:solidFill>
        </p:grpSpPr>
        <p:sp>
          <p:nvSpPr>
            <p:cNvPr id="63" name="Rettangolo arrotondato 62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5" y="2079128"/>
              <a:ext cx="1822695" cy="172690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32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1" decel="1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29" grpId="0" animBg="1"/>
      <p:bldP spid="31" grpId="0"/>
      <p:bldP spid="32" grpId="0"/>
      <p:bldP spid="38" grpId="0" animBg="1"/>
      <p:bldP spid="39" grpId="0"/>
      <p:bldP spid="40" grpId="0"/>
      <p:bldP spid="41" grpId="0" animBg="1"/>
      <p:bldP spid="42" grpId="0"/>
      <p:bldP spid="44" grpId="0"/>
      <p:bldP spid="46" grpId="0" animBg="1"/>
      <p:bldP spid="47" grpId="0"/>
      <p:bldP spid="48" grpId="0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3371279" y="3868360"/>
            <a:ext cx="2998957" cy="2981988"/>
            <a:chOff x="411789" y="2034160"/>
            <a:chExt cx="2998957" cy="298198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89" y="2034160"/>
              <a:ext cx="1923578" cy="19235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CasellaDiTesto 4"/>
            <p:cNvSpPr txBox="1"/>
            <p:nvPr/>
          </p:nvSpPr>
          <p:spPr>
            <a:xfrm>
              <a:off x="560831" y="4185151"/>
              <a:ext cx="2849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400"/>
              </a:lvl1pPr>
            </a:lstStyle>
            <a:p>
              <a:r>
                <a:rPr lang="it-IT" dirty="0"/>
                <a:t>RESPONSABILE</a:t>
              </a:r>
            </a:p>
            <a:p>
              <a:r>
                <a:rPr lang="it-IT" dirty="0"/>
                <a:t>Project Manager 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7650400" y="4892981"/>
            <a:ext cx="349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</a:t>
            </a:r>
            <a:r>
              <a:rPr lang="it-IT" sz="2400" dirty="0" smtClean="0"/>
              <a:t>ompetenze </a:t>
            </a:r>
            <a:r>
              <a:rPr lang="it-IT" sz="2400" dirty="0"/>
              <a:t>professionali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8068666" y="2322116"/>
            <a:ext cx="2618841" cy="2487168"/>
            <a:chOff x="7945800" y="1648645"/>
            <a:chExt cx="2618841" cy="2487168"/>
          </a:xfrm>
        </p:grpSpPr>
        <p:sp>
          <p:nvSpPr>
            <p:cNvPr id="10" name="Rettangolo arrotondato 9"/>
            <p:cNvSpPr/>
            <p:nvPr/>
          </p:nvSpPr>
          <p:spPr>
            <a:xfrm>
              <a:off x="7945800" y="1648645"/>
              <a:ext cx="2618841" cy="248716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8192354" y="1933466"/>
              <a:ext cx="2125735" cy="1917527"/>
              <a:chOff x="451643" y="2457450"/>
              <a:chExt cx="2344738" cy="2185988"/>
            </a:xfrm>
            <a:solidFill>
              <a:srgbClr val="C72A31"/>
            </a:solidFill>
          </p:grpSpPr>
          <p:sp>
            <p:nvSpPr>
              <p:cNvPr id="8" name="Ovale 7"/>
              <p:cNvSpPr/>
              <p:nvPr/>
            </p:nvSpPr>
            <p:spPr>
              <a:xfrm>
                <a:off x="451643" y="2457450"/>
                <a:ext cx="2344738" cy="21859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6406" y1="27344" x2="16406" y2="27344"/>
                            <a14:foregroundMark x1="25781" y1="87500" x2="25781" y2="87500"/>
                          </a14:backgroundRemoval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-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927" y="2737644"/>
                <a:ext cx="1625600" cy="16256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50800" dir="5400000" algn="ctr" rotWithShape="0">
                  <a:schemeClr val="bg1">
                    <a:alpha val="0"/>
                  </a:schemeClr>
                </a:outerShdw>
              </a:effectLst>
            </p:spPr>
          </p:pic>
        </p:grpSp>
      </p:grpSp>
      <p:grpSp>
        <p:nvGrpSpPr>
          <p:cNvPr id="12" name="Gruppo 11"/>
          <p:cNvGrpSpPr/>
          <p:nvPr/>
        </p:nvGrpSpPr>
        <p:grpSpPr>
          <a:xfrm>
            <a:off x="714006" y="1949374"/>
            <a:ext cx="2103120" cy="2027075"/>
            <a:chOff x="9893808" y="3451759"/>
            <a:chExt cx="2103120" cy="2027075"/>
          </a:xfrm>
          <a:solidFill>
            <a:srgbClr val="002060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9893808" y="3451759"/>
              <a:ext cx="2103120" cy="20270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452" y="3755748"/>
              <a:ext cx="1462072" cy="1312337"/>
            </a:xfrm>
            <a:prstGeom prst="rect">
              <a:avLst/>
            </a:prstGeom>
            <a:grpFill/>
          </p:spPr>
        </p:pic>
      </p:grpSp>
      <p:sp>
        <p:nvSpPr>
          <p:cNvPr id="15" name="Rettangolo 14"/>
          <p:cNvSpPr/>
          <p:nvPr/>
        </p:nvSpPr>
        <p:spPr>
          <a:xfrm>
            <a:off x="685984" y="1335714"/>
            <a:ext cx="228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Ad ogni iniziativa  </a:t>
            </a:r>
          </a:p>
        </p:txBody>
      </p:sp>
      <p:grpSp>
        <p:nvGrpSpPr>
          <p:cNvPr id="16" name="Gruppo 15"/>
          <p:cNvGrpSpPr/>
          <p:nvPr/>
        </p:nvGrpSpPr>
        <p:grpSpPr>
          <a:xfrm rot="16561678">
            <a:off x="2441252" y="3620522"/>
            <a:ext cx="561561" cy="1462824"/>
            <a:chOff x="1" y="4666971"/>
            <a:chExt cx="1165868" cy="1221607"/>
          </a:xfrm>
        </p:grpSpPr>
        <p:cxnSp>
          <p:nvCxnSpPr>
            <p:cNvPr id="17" name="Connettore 1 16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Rettangolo arrotondato 17"/>
            <p:cNvSpPr/>
            <p:nvPr/>
          </p:nvSpPr>
          <p:spPr>
            <a:xfrm>
              <a:off x="167879" y="5212085"/>
              <a:ext cx="553265" cy="2666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0" name="Connettore 1 19"/>
          <p:cNvCxnSpPr/>
          <p:nvPr/>
        </p:nvCxnSpPr>
        <p:spPr>
          <a:xfrm rot="16561678">
            <a:off x="5691911" y="2133133"/>
            <a:ext cx="1671223" cy="2806442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2" name="Gruppo 21"/>
          <p:cNvGrpSpPr/>
          <p:nvPr/>
        </p:nvGrpSpPr>
        <p:grpSpPr>
          <a:xfrm rot="19548031" flipH="1">
            <a:off x="6741461" y="1855059"/>
            <a:ext cx="4747809" cy="3757303"/>
            <a:chOff x="-3605113" y="5085818"/>
            <a:chExt cx="4183124" cy="1941606"/>
          </a:xfrm>
        </p:grpSpPr>
        <p:cxnSp>
          <p:nvCxnSpPr>
            <p:cNvPr id="23" name="Connettore 1 22"/>
            <p:cNvCxnSpPr/>
            <p:nvPr/>
          </p:nvCxnSpPr>
          <p:spPr>
            <a:xfrm rot="19548031" flipH="1">
              <a:off x="-3605113" y="6454056"/>
              <a:ext cx="1105122" cy="573368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Rettangolo arrotondato 23"/>
            <p:cNvSpPr/>
            <p:nvPr/>
          </p:nvSpPr>
          <p:spPr>
            <a:xfrm>
              <a:off x="229811" y="5085818"/>
              <a:ext cx="348200" cy="2037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24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371279" y="1137870"/>
            <a:ext cx="4548345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Dall’organizzazione funzionale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al 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Management by Project </a:t>
            </a:r>
          </a:p>
        </p:txBody>
      </p:sp>
    </p:spTree>
    <p:extLst>
      <p:ext uri="{BB962C8B-B14F-4D97-AF65-F5344CB8AC3E}">
        <p14:creationId xmlns:p14="http://schemas.microsoft.com/office/powerpoint/2010/main" val="7643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610907" y="4245794"/>
            <a:ext cx="2146249" cy="2103001"/>
            <a:chOff x="6708228" y="1501731"/>
            <a:chExt cx="1974932" cy="196254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Rettangolo arrotondato 14"/>
            <p:cNvSpPr/>
            <p:nvPr/>
          </p:nvSpPr>
          <p:spPr>
            <a:xfrm>
              <a:off x="6708228" y="1501731"/>
              <a:ext cx="1974932" cy="19625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323" y="1836375"/>
              <a:ext cx="1706742" cy="1337812"/>
            </a:xfrm>
            <a:prstGeom prst="rect">
              <a:avLst/>
            </a:prstGeom>
            <a:grpFill/>
          </p:spPr>
        </p:pic>
      </p:grpSp>
      <p:sp>
        <p:nvSpPr>
          <p:cNvPr id="24" name="Rettangolo 23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1119928" y="1302027"/>
            <a:ext cx="2309681" cy="9120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283608" y="1449199"/>
            <a:ext cx="198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Interazione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755197" y="1551698"/>
            <a:ext cx="171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UNIFORME</a:t>
            </a:r>
            <a:endParaRPr lang="it-IT" sz="2000" dirty="0"/>
          </a:p>
        </p:txBody>
      </p:sp>
      <p:sp>
        <p:nvSpPr>
          <p:cNvPr id="28" name="Rettangolo 27"/>
          <p:cNvSpPr/>
          <p:nvPr/>
        </p:nvSpPr>
        <p:spPr>
          <a:xfrm>
            <a:off x="4755197" y="1533106"/>
            <a:ext cx="1717774" cy="4366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1402232" y="3226488"/>
            <a:ext cx="171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COESIONE</a:t>
            </a:r>
            <a:endParaRPr lang="it-IT" sz="2000" dirty="0"/>
          </a:p>
        </p:txBody>
      </p:sp>
      <p:sp>
        <p:nvSpPr>
          <p:cNvPr id="30" name="Rettangolo 29"/>
          <p:cNvSpPr/>
          <p:nvPr/>
        </p:nvSpPr>
        <p:spPr>
          <a:xfrm>
            <a:off x="1415880" y="3207896"/>
            <a:ext cx="1717774" cy="4366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8843501" y="3187281"/>
            <a:ext cx="171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DIFFERENZA</a:t>
            </a:r>
            <a:endParaRPr lang="it-IT" sz="2000" dirty="0"/>
          </a:p>
        </p:txBody>
      </p:sp>
      <p:sp>
        <p:nvSpPr>
          <p:cNvPr id="32" name="Rettangolo 31"/>
          <p:cNvSpPr/>
          <p:nvPr/>
        </p:nvSpPr>
        <p:spPr>
          <a:xfrm>
            <a:off x="8843501" y="3182337"/>
            <a:ext cx="1717774" cy="4366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3936848" y="2750992"/>
            <a:ext cx="3354472" cy="132458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936848" y="3114411"/>
            <a:ext cx="335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Interdipendenza</a:t>
            </a:r>
            <a:endParaRPr lang="it-IT" sz="3200" b="1" dirty="0"/>
          </a:p>
        </p:txBody>
      </p:sp>
      <p:sp>
        <p:nvSpPr>
          <p:cNvPr id="35" name="Rettangolo 34"/>
          <p:cNvSpPr/>
          <p:nvPr/>
        </p:nvSpPr>
        <p:spPr>
          <a:xfrm>
            <a:off x="4449169" y="4905144"/>
            <a:ext cx="1969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NEGOZIAZIONE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380931" y="4886552"/>
            <a:ext cx="2092039" cy="4366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8407781" y="4617831"/>
            <a:ext cx="2589214" cy="913763"/>
          </a:xfrm>
          <a:prstGeom prst="roundRect">
            <a:avLst/>
          </a:prstGeom>
          <a:solidFill>
            <a:srgbClr val="E26F3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8536599" y="4821105"/>
            <a:ext cx="2328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Integrazione</a:t>
            </a:r>
            <a:endParaRPr lang="it-IT" sz="2800" b="1" dirty="0"/>
          </a:p>
        </p:txBody>
      </p:sp>
      <p:cxnSp>
        <p:nvCxnSpPr>
          <p:cNvPr id="40" name="Connettore 1 39"/>
          <p:cNvCxnSpPr>
            <a:stCxn id="25" idx="2"/>
            <a:endCxn id="30" idx="0"/>
          </p:cNvCxnSpPr>
          <p:nvPr/>
        </p:nvCxnSpPr>
        <p:spPr>
          <a:xfrm flipH="1">
            <a:off x="2274767" y="2214055"/>
            <a:ext cx="2" cy="99384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25" idx="3"/>
            <a:endCxn id="28" idx="1"/>
          </p:cNvCxnSpPr>
          <p:nvPr/>
        </p:nvCxnSpPr>
        <p:spPr>
          <a:xfrm flipV="1">
            <a:off x="3429609" y="1751414"/>
            <a:ext cx="1325588" cy="6627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33" idx="3"/>
            <a:endCxn id="32" idx="1"/>
          </p:cNvCxnSpPr>
          <p:nvPr/>
        </p:nvCxnSpPr>
        <p:spPr>
          <a:xfrm flipV="1">
            <a:off x="7291320" y="3400645"/>
            <a:ext cx="1552181" cy="1264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36" idx="0"/>
          </p:cNvCxnSpPr>
          <p:nvPr/>
        </p:nvCxnSpPr>
        <p:spPr>
          <a:xfrm flipH="1" flipV="1">
            <a:off x="5426950" y="4075579"/>
            <a:ext cx="1" cy="81097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35" idx="3"/>
            <a:endCxn id="37" idx="1"/>
          </p:cNvCxnSpPr>
          <p:nvPr/>
        </p:nvCxnSpPr>
        <p:spPr>
          <a:xfrm flipV="1">
            <a:off x="6418378" y="5074713"/>
            <a:ext cx="1989403" cy="3048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32" idx="2"/>
            <a:endCxn id="37" idx="0"/>
          </p:cNvCxnSpPr>
          <p:nvPr/>
        </p:nvCxnSpPr>
        <p:spPr>
          <a:xfrm>
            <a:off x="9702388" y="3618952"/>
            <a:ext cx="0" cy="99887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endCxn id="33" idx="0"/>
          </p:cNvCxnSpPr>
          <p:nvPr/>
        </p:nvCxnSpPr>
        <p:spPr>
          <a:xfrm>
            <a:off x="5614084" y="1972419"/>
            <a:ext cx="0" cy="77857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30" idx="3"/>
            <a:endCxn id="33" idx="1"/>
          </p:cNvCxnSpPr>
          <p:nvPr/>
        </p:nvCxnSpPr>
        <p:spPr>
          <a:xfrm flipV="1">
            <a:off x="3133654" y="3413286"/>
            <a:ext cx="803194" cy="1291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7483534" y="5887130"/>
            <a:ext cx="3381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…AL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TEAM DI PROGETTO</a:t>
            </a:r>
          </a:p>
        </p:txBody>
      </p:sp>
      <p:sp>
        <p:nvSpPr>
          <p:cNvPr id="86" name="Freccia in giù 85"/>
          <p:cNvSpPr/>
          <p:nvPr/>
        </p:nvSpPr>
        <p:spPr>
          <a:xfrm>
            <a:off x="204810" y="1311949"/>
            <a:ext cx="915118" cy="50467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AM</a:t>
            </a: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NG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544863" y="1032192"/>
            <a:ext cx="398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AL GRUPPO DI LAVORO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84" grpId="0"/>
      <p:bldP spid="86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9988816" y="6478588"/>
            <a:ext cx="717915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40993" y="1975104"/>
            <a:ext cx="174035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specificando </a:t>
            </a: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le </a:t>
            </a: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differenze</a:t>
            </a:r>
            <a:endParaRPr lang="it-IT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70027" y="1643502"/>
            <a:ext cx="3652299" cy="3488304"/>
            <a:chOff x="505330" y="4523205"/>
            <a:chExt cx="4334256" cy="3976110"/>
          </a:xfrm>
          <a:solidFill>
            <a:schemeClr val="accent2"/>
          </a:solidFill>
        </p:grpSpPr>
        <p:sp>
          <p:nvSpPr>
            <p:cNvPr id="23" name="Rettangolo arrotondato 22"/>
            <p:cNvSpPr/>
            <p:nvPr/>
          </p:nvSpPr>
          <p:spPr>
            <a:xfrm>
              <a:off x="505330" y="4523205"/>
              <a:ext cx="4334256" cy="39761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92D050"/>
                </a:solidFill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762000" y="4706229"/>
              <a:ext cx="3681983" cy="3544717"/>
              <a:chOff x="7824458" y="3848386"/>
              <a:chExt cx="1776742" cy="1630352"/>
            </a:xfrm>
            <a:grpFill/>
          </p:grpSpPr>
          <p:grpSp>
            <p:nvGrpSpPr>
              <p:cNvPr id="5" name="Gruppo 4"/>
              <p:cNvGrpSpPr/>
              <p:nvPr/>
            </p:nvGrpSpPr>
            <p:grpSpPr>
              <a:xfrm>
                <a:off x="7824458" y="3848386"/>
                <a:ext cx="1776742" cy="1630352"/>
                <a:chOff x="7570384" y="2721935"/>
                <a:chExt cx="2083979" cy="2052082"/>
              </a:xfrm>
              <a:grpFill/>
            </p:grpSpPr>
            <p:sp>
              <p:nvSpPr>
                <p:cNvPr id="8" name="Ovale 7"/>
                <p:cNvSpPr/>
                <p:nvPr/>
              </p:nvSpPr>
              <p:spPr>
                <a:xfrm>
                  <a:off x="7570384" y="2721935"/>
                  <a:ext cx="2083979" cy="20520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92D050"/>
                    </a:solidFill>
                  </a:endParaRPr>
                </a:p>
              </p:txBody>
            </p:sp>
            <p:pic>
              <p:nvPicPr>
                <p:cNvPr id="9" name="Immagin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1152" y="3487881"/>
                  <a:ext cx="1160340" cy="983339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6" name="Fumetto 3 5"/>
              <p:cNvSpPr/>
              <p:nvPr/>
            </p:nvSpPr>
            <p:spPr>
              <a:xfrm flipH="1">
                <a:off x="8078740" y="4060725"/>
                <a:ext cx="528638" cy="271979"/>
              </a:xfrm>
              <a:prstGeom prst="wedgeEllipseCallou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92D050"/>
                  </a:solidFill>
                </a:endParaRPr>
              </a:p>
            </p:txBody>
          </p:sp>
          <p:sp>
            <p:nvSpPr>
              <p:cNvPr id="7" name="Fumetto 3 6"/>
              <p:cNvSpPr/>
              <p:nvPr/>
            </p:nvSpPr>
            <p:spPr>
              <a:xfrm>
                <a:off x="8659762" y="4073474"/>
                <a:ext cx="491330" cy="325904"/>
              </a:xfrm>
              <a:prstGeom prst="wedgeEllipseCallou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25" name="Rettangolo 24"/>
          <p:cNvSpPr/>
          <p:nvPr/>
        </p:nvSpPr>
        <p:spPr>
          <a:xfrm>
            <a:off x="459527" y="5241565"/>
            <a:ext cx="277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Calibri" charset="0"/>
                <a:ea typeface="Calibri" charset="0"/>
                <a:cs typeface="Times New Roman" charset="0"/>
              </a:rPr>
              <a:t>Con la negoziazione </a:t>
            </a:r>
            <a:endParaRPr lang="it-IT" sz="2400" b="1" dirty="0"/>
          </a:p>
        </p:txBody>
      </p:sp>
      <p:grpSp>
        <p:nvGrpSpPr>
          <p:cNvPr id="27" name="Gruppo 26"/>
          <p:cNvGrpSpPr/>
          <p:nvPr/>
        </p:nvGrpSpPr>
        <p:grpSpPr>
          <a:xfrm rot="1852742">
            <a:off x="4081841" y="2747668"/>
            <a:ext cx="2496421" cy="1700783"/>
            <a:chOff x="1" y="4666971"/>
            <a:chExt cx="1165868" cy="1221607"/>
          </a:xfrm>
        </p:grpSpPr>
        <p:cxnSp>
          <p:nvCxnSpPr>
            <p:cNvPr id="28" name="Connettore 1 27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Rettangolo arrotondato 28"/>
            <p:cNvSpPr/>
            <p:nvPr/>
          </p:nvSpPr>
          <p:spPr>
            <a:xfrm>
              <a:off x="322822" y="5162606"/>
              <a:ext cx="259196" cy="3975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6803136" y="2103120"/>
            <a:ext cx="4187951" cy="4103561"/>
            <a:chOff x="6803136" y="1645920"/>
            <a:chExt cx="4187951" cy="4103561"/>
          </a:xfrm>
        </p:grpSpPr>
        <p:grpSp>
          <p:nvGrpSpPr>
            <p:cNvPr id="40" name="Gruppo 39"/>
            <p:cNvGrpSpPr/>
            <p:nvPr/>
          </p:nvGrpSpPr>
          <p:grpSpPr>
            <a:xfrm>
              <a:off x="6803136" y="1645920"/>
              <a:ext cx="4187951" cy="4103561"/>
              <a:chOff x="6708228" y="1501731"/>
              <a:chExt cx="1974932" cy="196254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1" name="Rettangolo arrotondato 40"/>
              <p:cNvSpPr/>
              <p:nvPr/>
            </p:nvSpPr>
            <p:spPr>
              <a:xfrm>
                <a:off x="6708228" y="1501731"/>
                <a:ext cx="1974932" cy="196254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2323" y="1836375"/>
                <a:ext cx="1706742" cy="1337812"/>
              </a:xfrm>
              <a:prstGeom prst="rect">
                <a:avLst/>
              </a:prstGeom>
              <a:grpFill/>
            </p:spPr>
          </p:pic>
        </p:grpSp>
        <p:grpSp>
          <p:nvGrpSpPr>
            <p:cNvPr id="47" name="Gruppo 46"/>
            <p:cNvGrpSpPr/>
            <p:nvPr/>
          </p:nvGrpSpPr>
          <p:grpSpPr>
            <a:xfrm>
              <a:off x="8028432" y="2855069"/>
              <a:ext cx="1799365" cy="2649961"/>
              <a:chOff x="8028432" y="2855069"/>
              <a:chExt cx="1799365" cy="2649961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8391470" y="2855069"/>
                <a:ext cx="1063426" cy="9696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8028432" y="3824751"/>
                <a:ext cx="1790153" cy="11437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8028432" y="4353762"/>
                <a:ext cx="1799365" cy="11512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ttangolo 45"/>
              <p:cNvSpPr/>
              <p:nvPr/>
            </p:nvSpPr>
            <p:spPr>
              <a:xfrm>
                <a:off x="8028432" y="4455033"/>
                <a:ext cx="1790153" cy="5874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6" name="Rettangolo 25"/>
          <p:cNvSpPr/>
          <p:nvPr/>
        </p:nvSpPr>
        <p:spPr>
          <a:xfrm>
            <a:off x="4830855" y="5042520"/>
            <a:ext cx="2045778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si raggiunge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latin typeface="Calibri" charset="0"/>
                <a:ea typeface="Calibri" charset="0"/>
                <a:cs typeface="Times New Roman" charset="0"/>
              </a:rPr>
              <a:t>L’integrazione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0501" y="1132764"/>
            <a:ext cx="1007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L’adozione del portfolio e </a:t>
            </a:r>
            <a:r>
              <a:rPr lang="it-IT" sz="2400" b="1" dirty="0" err="1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project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 management </a:t>
            </a: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ci aiuta a sostenere:</a:t>
            </a:r>
            <a:endParaRPr lang="it-IT" sz="2400" b="1" dirty="0">
              <a:solidFill>
                <a:schemeClr val="accent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2900" y="1594429"/>
            <a:ext cx="1133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L’allineamento delle iniziative  agli obiettivi strategici del programma di modernizzazione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Una visione </a:t>
            </a:r>
            <a:r>
              <a:rPr lang="it-IT" sz="2000" dirty="0" err="1" smtClean="0"/>
              <a:t>interfunzionale</a:t>
            </a:r>
            <a:r>
              <a:rPr lang="it-IT" sz="2000" dirty="0" smtClean="0"/>
              <a:t> orientata al prodotto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 integrazione della produzione statistica con  l’erogazione dei servizi tecnici e amministrativi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</a:t>
            </a:r>
            <a:r>
              <a:rPr lang="it-IT" sz="2000" dirty="0" smtClean="0"/>
              <a:t>a cultura dell’innovazione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02760" y="2702424"/>
            <a:ext cx="10915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Il PPM è </a:t>
            </a:r>
            <a:r>
              <a:rPr lang="it-IT" sz="2200" b="1" dirty="0" err="1" smtClean="0"/>
              <a:t>iI</a:t>
            </a:r>
            <a:r>
              <a:rPr lang="it-IT" sz="2200" b="1" dirty="0" smtClean="0"/>
              <a:t> punto di equilibrio tra la domanda e l’offerta di servizi</a:t>
            </a:r>
            <a:endParaRPr lang="it-IT" sz="2200" b="1" dirty="0"/>
          </a:p>
        </p:txBody>
      </p:sp>
      <p:sp>
        <p:nvSpPr>
          <p:cNvPr id="12" name="Rettangolo 11"/>
          <p:cNvSpPr/>
          <p:nvPr/>
        </p:nvSpPr>
        <p:spPr>
          <a:xfrm>
            <a:off x="752899" y="5991367"/>
            <a:ext cx="6789422" cy="487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19516" y="3664875"/>
            <a:ext cx="660781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759162" y="3664875"/>
            <a:ext cx="660781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669274" y="3664875"/>
            <a:ext cx="660781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518278" y="3664875"/>
            <a:ext cx="660781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8260301" y="3651451"/>
            <a:ext cx="660781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9099947" y="3651451"/>
            <a:ext cx="660781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010059" y="3651451"/>
            <a:ext cx="660781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0859063" y="3651451"/>
            <a:ext cx="660781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465325" y="5991367"/>
            <a:ext cx="4158834" cy="487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sinistra 23"/>
          <p:cNvSpPr/>
          <p:nvPr/>
        </p:nvSpPr>
        <p:spPr>
          <a:xfrm>
            <a:off x="7356143" y="3000682"/>
            <a:ext cx="4163700" cy="982638"/>
          </a:xfrm>
          <a:prstGeom prst="leftArrow">
            <a:avLst>
              <a:gd name="adj1" fmla="val 50000"/>
              <a:gd name="adj2" fmla="val 986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Produzione statistica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523001" y="4575216"/>
            <a:ext cx="14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Raccolta  dati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1525469" y="4616042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Diffusione</a:t>
            </a:r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2362622" y="4605125"/>
            <a:ext cx="125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Informatica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3135315" y="4561792"/>
            <a:ext cx="144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Metodologie </a:t>
            </a:r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7602199" y="4488662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Individui e Famiglie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8341613" y="4488661"/>
            <a:ext cx="217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Ambiente e Territorio</a:t>
            </a:r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9389637" y="4488661"/>
            <a:ext cx="188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Unità Economiche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 rot="16200000">
            <a:off x="10372032" y="4488660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Conti  Nazionali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73230" y="5991367"/>
            <a:ext cx="35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Governance</a:t>
            </a:r>
            <a:r>
              <a:rPr lang="it-IT" b="1" dirty="0" smtClean="0"/>
              <a:t> &amp; reporting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542321" y="5995720"/>
            <a:ext cx="35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 err="1"/>
              <a:t>Governance</a:t>
            </a:r>
            <a:r>
              <a:rPr lang="it-IT" dirty="0"/>
              <a:t> &amp; reporting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12449" y="3578319"/>
            <a:ext cx="660781" cy="2263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-442268" y="4350483"/>
            <a:ext cx="17702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Servizi Generali </a:t>
            </a:r>
          </a:p>
          <a:p>
            <a:r>
              <a:rPr lang="it-IT" dirty="0" smtClean="0"/>
              <a:t>e Amministrativi 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478739" y="3014330"/>
            <a:ext cx="3464258" cy="34642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Portfolio e Project</a:t>
            </a:r>
          </a:p>
          <a:p>
            <a:pPr algn="ctr"/>
            <a:r>
              <a:rPr lang="it-IT" sz="2000" b="1" dirty="0" smtClean="0"/>
              <a:t>Management</a:t>
            </a:r>
          </a:p>
          <a:p>
            <a:r>
              <a:rPr lang="it-IT" dirty="0" smtClean="0"/>
              <a:t>Definizione </a:t>
            </a:r>
            <a:r>
              <a:rPr lang="it-IT" dirty="0"/>
              <a:t>delle </a:t>
            </a:r>
            <a:r>
              <a:rPr lang="it-IT" dirty="0" smtClean="0"/>
              <a:t>iniziative</a:t>
            </a:r>
          </a:p>
          <a:p>
            <a:r>
              <a:rPr lang="it-IT" dirty="0" smtClean="0"/>
              <a:t>Planning </a:t>
            </a:r>
            <a:r>
              <a:rPr lang="it-IT" dirty="0"/>
              <a:t>(tempi/risorse)</a:t>
            </a:r>
          </a:p>
          <a:p>
            <a:r>
              <a:rPr lang="it-IT" dirty="0" smtClean="0"/>
              <a:t>Priorità</a:t>
            </a:r>
            <a:r>
              <a:rPr lang="it-IT" dirty="0"/>
              <a:t>	</a:t>
            </a:r>
            <a:endParaRPr lang="it-IT" dirty="0" smtClean="0"/>
          </a:p>
          <a:p>
            <a:r>
              <a:rPr lang="it-IT" dirty="0" smtClean="0"/>
              <a:t>Avvio e approvazioni </a:t>
            </a:r>
          </a:p>
          <a:p>
            <a:r>
              <a:rPr lang="it-IT" dirty="0" smtClean="0"/>
              <a:t>Criticità</a:t>
            </a:r>
          </a:p>
          <a:p>
            <a:r>
              <a:rPr lang="it-IT" dirty="0" smtClean="0"/>
              <a:t>Allineamento </a:t>
            </a:r>
            <a:r>
              <a:rPr lang="it-IT" dirty="0" err="1" smtClean="0"/>
              <a:t>strategicio</a:t>
            </a:r>
            <a:endParaRPr lang="it-IT" dirty="0" smtClean="0"/>
          </a:p>
          <a:p>
            <a:r>
              <a:rPr lang="it-IT" dirty="0" err="1" smtClean="0"/>
              <a:t>Assessment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112450" y="2998855"/>
            <a:ext cx="4978166" cy="996287"/>
          </a:xfrm>
          <a:prstGeom prst="rightArrow">
            <a:avLst>
              <a:gd name="adj1" fmla="val 50000"/>
              <a:gd name="adj2" fmla="val 1086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 Servizi tecnici e amministrativi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8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01009" y="1747193"/>
            <a:ext cx="11417318" cy="4061253"/>
            <a:chOff x="118214" y="1772818"/>
            <a:chExt cx="8959617" cy="3960439"/>
          </a:xfrm>
        </p:grpSpPr>
        <p:pic>
          <p:nvPicPr>
            <p:cNvPr id="8" name="Picture 3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2"/>
            <a:stretch>
              <a:fillRect/>
            </a:stretch>
          </p:blipFill>
          <p:spPr bwMode="auto">
            <a:xfrm>
              <a:off x="1248133" y="4391818"/>
              <a:ext cx="7829698" cy="134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>
              <a:hlinkClick r:id="" action="ppaction://noaction"/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132" y="2287810"/>
              <a:ext cx="7793078" cy="206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92149" y="2348880"/>
              <a:ext cx="2098675" cy="465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/>
            <a:lstStyle/>
            <a:p>
              <a:pPr>
                <a:spcBef>
                  <a:spcPct val="50000"/>
                </a:spcBef>
              </a:pPr>
              <a:r>
                <a:rPr lang="en-US" altLang="it-IT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Livello</a:t>
              </a:r>
              <a:r>
                <a:rPr lang="en-US" altLang="it-I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it-IT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strategico</a:t>
              </a:r>
              <a:endParaRPr lang="en-US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8214" y="2259469"/>
              <a:ext cx="930749" cy="488950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8000" tIns="39600" rIns="18000" bIns="39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100" dirty="0" err="1" smtClean="0">
                  <a:solidFill>
                    <a:schemeClr val="tx1"/>
                  </a:solidFill>
                </a:rPr>
                <a:t>Linee</a:t>
              </a:r>
              <a:r>
                <a:rPr lang="en-US" altLang="it-IT" sz="1100" dirty="0" smtClean="0">
                  <a:solidFill>
                    <a:schemeClr val="tx1"/>
                  </a:solidFill>
                </a:rPr>
                <a:t> </a:t>
              </a:r>
              <a:r>
                <a:rPr lang="en-US" altLang="it-IT" sz="1100" dirty="0" err="1" smtClean="0">
                  <a:solidFill>
                    <a:schemeClr val="tx1"/>
                  </a:solidFill>
                </a:rPr>
                <a:t>Strategiche</a:t>
              </a:r>
              <a:endParaRPr lang="en-US" altLang="it-IT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8214" y="2886297"/>
              <a:ext cx="930749" cy="136867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Altri </a:t>
              </a:r>
              <a:r>
                <a:rPr lang="it-IT" sz="11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input :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Agenda </a:t>
              </a:r>
              <a:r>
                <a:rPr lang="it-IT" sz="11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Digitale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Regolamenti Europei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CR </a:t>
              </a:r>
              <a:r>
                <a:rPr lang="it-IT" sz="1100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 </a:t>
              </a: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valenza progettuale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Mercato</a:t>
              </a:r>
              <a:endParaRPr lang="it-IT" sz="11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sz="11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Nuove tecnologie</a:t>
              </a:r>
              <a:endParaRPr lang="en-US" altLang="it-IT" sz="11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373924" y="4654082"/>
              <a:ext cx="965829" cy="47386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Programmazione</a:t>
              </a:r>
              <a:endParaRPr lang="en-US" altLang="it-IT" sz="1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triennale</a:t>
              </a:r>
              <a:endParaRPr lang="en-US" altLang="it-IT" sz="1050" dirty="0"/>
            </a:p>
          </p:txBody>
        </p:sp>
        <p:cxnSp>
          <p:nvCxnSpPr>
            <p:cNvPr id="14" name="AutoShape 14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>
              <a:off x="1048964" y="2503944"/>
              <a:ext cx="324960" cy="23870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5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>
              <a:off x="1048963" y="3570635"/>
              <a:ext cx="324961" cy="132038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237856" y="4646539"/>
              <a:ext cx="906815" cy="48895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39600" rIns="18000" bIns="39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Pianificazione</a:t>
              </a:r>
              <a:r>
                <a:rPr lang="en-US" altLang="it-IT" sz="1000" dirty="0"/>
                <a:t> </a:t>
              </a:r>
              <a:r>
                <a:rPr lang="en-US" altLang="it-IT" sz="1000" dirty="0" err="1"/>
                <a:t>annuale</a:t>
              </a:r>
              <a:r>
                <a:rPr lang="en-US" altLang="it-IT" sz="1000" dirty="0"/>
                <a:t> di </a:t>
              </a:r>
              <a:r>
                <a:rPr lang="en-US" altLang="it-IT" sz="1000" dirty="0" err="1"/>
                <a:t>dettaglio</a:t>
              </a:r>
              <a:endParaRPr lang="en-US" altLang="it-IT" sz="1000" dirty="0"/>
            </a:p>
          </p:txBody>
        </p:sp>
        <p:cxnSp>
          <p:nvCxnSpPr>
            <p:cNvPr id="17" name="AutoShape 19"/>
            <p:cNvCxnSpPr>
              <a:cxnSpLocks noChangeShapeType="1"/>
              <a:stCxn id="16" idx="0"/>
              <a:endCxn id="22" idx="2"/>
            </p:cNvCxnSpPr>
            <p:nvPr/>
          </p:nvCxnSpPr>
          <p:spPr bwMode="auto">
            <a:xfrm flipV="1">
              <a:off x="4691263" y="3432397"/>
              <a:ext cx="0" cy="12141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393206" y="5312254"/>
              <a:ext cx="4297957" cy="42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/>
            <a:lstStyle>
              <a:defPPr>
                <a:defRPr lang="it-IT"/>
              </a:defPPr>
              <a:lvl1pPr>
                <a:spcBef>
                  <a:spcPct val="50000"/>
                </a:spcBef>
                <a:defRPr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altLang="it-IT" sz="2000" dirty="0" err="1" smtClean="0"/>
                <a:t>Livello</a:t>
              </a:r>
              <a:r>
                <a:rPr lang="en-US" altLang="it-IT" sz="2000" dirty="0" smtClean="0"/>
                <a:t> </a:t>
              </a:r>
              <a:r>
                <a:rPr lang="en-US" altLang="it-IT" sz="2000" dirty="0" err="1" smtClean="0"/>
                <a:t>operativo</a:t>
              </a:r>
              <a:endParaRPr lang="en-US" altLang="it-IT" sz="2000" dirty="0"/>
            </a:p>
          </p:txBody>
        </p:sp>
        <p:cxnSp>
          <p:nvCxnSpPr>
            <p:cNvPr id="19" name="AutoShape 29"/>
            <p:cNvCxnSpPr>
              <a:cxnSpLocks noChangeShapeType="1"/>
              <a:stCxn id="13" idx="0"/>
              <a:endCxn id="29" idx="2"/>
            </p:cNvCxnSpPr>
            <p:nvPr/>
          </p:nvCxnSpPr>
          <p:spPr bwMode="auto">
            <a:xfrm flipV="1">
              <a:off x="1856838" y="3475260"/>
              <a:ext cx="8194" cy="11788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7704932" y="4610029"/>
              <a:ext cx="1072284" cy="5619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Consuntivazione</a:t>
              </a:r>
              <a:r>
                <a:rPr lang="en-US" altLang="it-IT" sz="1000" dirty="0" smtClean="0"/>
                <a:t> e </a:t>
              </a:r>
              <a:r>
                <a:rPr lang="en-US" altLang="it-IT" sz="1000" dirty="0" err="1" smtClean="0"/>
                <a:t>chiusura</a:t>
              </a:r>
              <a:r>
                <a:rPr lang="en-US" altLang="it-IT" sz="1000" dirty="0" smtClean="0"/>
                <a:t> </a:t>
              </a:r>
              <a:r>
                <a:rPr lang="en-US" altLang="it-IT" sz="1000" dirty="0" err="1" smtClean="0"/>
                <a:t>progetti</a:t>
              </a:r>
              <a:endParaRPr lang="en-US" altLang="it-IT" sz="1000" dirty="0"/>
            </a:p>
          </p:txBody>
        </p:sp>
        <p:cxnSp>
          <p:nvCxnSpPr>
            <p:cNvPr id="21" name="AutoShape 38"/>
            <p:cNvCxnSpPr>
              <a:cxnSpLocks noChangeShapeType="1"/>
              <a:stCxn id="30" idx="3"/>
              <a:endCxn id="16" idx="1"/>
            </p:cNvCxnSpPr>
            <p:nvPr/>
          </p:nvCxnSpPr>
          <p:spPr bwMode="auto">
            <a:xfrm>
              <a:off x="3578247" y="3159348"/>
              <a:ext cx="659608" cy="17316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4237856" y="2886297"/>
              <a:ext cx="906815" cy="5461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39600" rIns="18000" bIns="39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Valutazione</a:t>
              </a:r>
              <a:r>
                <a:rPr lang="en-US" altLang="it-IT" sz="1000" dirty="0"/>
                <a:t> </a:t>
              </a:r>
              <a:r>
                <a:rPr lang="en-US" altLang="it-IT" sz="1000" dirty="0" smtClean="0"/>
                <a:t>piano </a:t>
              </a:r>
              <a:r>
                <a:rPr lang="en-US" altLang="it-IT" sz="1000" dirty="0" err="1" smtClean="0"/>
                <a:t>annuale</a:t>
              </a:r>
              <a:r>
                <a:rPr lang="en-US" altLang="it-IT" sz="1000" dirty="0" smtClean="0"/>
                <a:t> </a:t>
              </a:r>
              <a:endParaRPr lang="en-US" altLang="it-IT" sz="1000" dirty="0"/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6012160" y="4581130"/>
              <a:ext cx="1100362" cy="61977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Avanzamento</a:t>
              </a:r>
              <a:r>
                <a:rPr lang="en-US" altLang="it-IT" sz="1000" dirty="0"/>
                <a:t> </a:t>
              </a:r>
              <a:r>
                <a:rPr lang="en-US" altLang="it-IT" sz="1000" dirty="0" err="1"/>
                <a:t>periodico</a:t>
              </a:r>
              <a:r>
                <a:rPr lang="en-US" altLang="it-IT" sz="1000" dirty="0"/>
                <a:t> </a:t>
              </a:r>
              <a:r>
                <a:rPr lang="en-US" altLang="it-IT" sz="1000" dirty="0" smtClean="0"/>
                <a:t>e </a:t>
              </a:r>
              <a:r>
                <a:rPr lang="en-US" altLang="it-IT" sz="1000" dirty="0" err="1" smtClean="0"/>
                <a:t>ripianificazione</a:t>
              </a:r>
              <a:r>
                <a:rPr lang="en-US" altLang="it-IT" sz="1000" dirty="0" smtClean="0"/>
                <a:t> </a:t>
              </a:r>
              <a:r>
                <a:rPr lang="en-US" altLang="it-IT" sz="1000" dirty="0" err="1" smtClean="0"/>
                <a:t>delle</a:t>
              </a:r>
              <a:r>
                <a:rPr lang="en-US" altLang="it-IT" sz="1000" dirty="0" smtClean="0"/>
                <a:t> </a:t>
              </a:r>
              <a:r>
                <a:rPr lang="en-US" altLang="it-IT" sz="1000" dirty="0" err="1" smtClean="0"/>
                <a:t>iniziative</a:t>
              </a:r>
              <a:r>
                <a:rPr lang="en-US" altLang="it-IT" sz="1000" dirty="0" smtClean="0"/>
                <a:t> </a:t>
              </a:r>
              <a:endParaRPr lang="en-US" altLang="it-IT" sz="1000" dirty="0"/>
            </a:p>
          </p:txBody>
        </p:sp>
        <p:cxnSp>
          <p:nvCxnSpPr>
            <p:cNvPr id="24" name="AutoShape 49"/>
            <p:cNvCxnSpPr>
              <a:cxnSpLocks noChangeShapeType="1"/>
              <a:stCxn id="16" idx="3"/>
              <a:endCxn id="23" idx="1"/>
            </p:cNvCxnSpPr>
            <p:nvPr/>
          </p:nvCxnSpPr>
          <p:spPr bwMode="auto">
            <a:xfrm>
              <a:off x="5144670" y="4891016"/>
              <a:ext cx="86749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7704931" y="3478818"/>
              <a:ext cx="1128713" cy="5619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Verifica</a:t>
              </a:r>
              <a:r>
                <a:rPr lang="en-US" altLang="it-IT" sz="1000" dirty="0"/>
                <a:t> </a:t>
              </a:r>
              <a:r>
                <a:rPr lang="en-US" altLang="it-IT" sz="1000" dirty="0" err="1" smtClean="0"/>
                <a:t>risultati</a:t>
              </a:r>
              <a:endParaRPr lang="en-US" altLang="it-IT" sz="1000" dirty="0"/>
            </a:p>
          </p:txBody>
        </p:sp>
        <p:cxnSp>
          <p:nvCxnSpPr>
            <p:cNvPr id="26" name="AutoShape 54"/>
            <p:cNvCxnSpPr>
              <a:cxnSpLocks noChangeShapeType="1"/>
              <a:endCxn id="25" idx="2"/>
            </p:cNvCxnSpPr>
            <p:nvPr/>
          </p:nvCxnSpPr>
          <p:spPr bwMode="auto">
            <a:xfrm flipV="1">
              <a:off x="8269288" y="4040793"/>
              <a:ext cx="0" cy="569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7623175" y="2533701"/>
              <a:ext cx="1292225" cy="5619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Valutazione</a:t>
              </a:r>
              <a:r>
                <a:rPr lang="en-US" altLang="it-IT" sz="1000" dirty="0"/>
                <a:t> </a:t>
              </a:r>
              <a:r>
                <a:rPr lang="en-US" altLang="it-IT" sz="1000" dirty="0" err="1"/>
                <a:t>stato</a:t>
              </a:r>
              <a:r>
                <a:rPr lang="en-US" altLang="it-IT" sz="1000" dirty="0"/>
                <a:t> </a:t>
              </a:r>
              <a:r>
                <a:rPr lang="en-US" altLang="it-IT" sz="1000" dirty="0" smtClean="0"/>
                <a:t>di </a:t>
              </a:r>
              <a:r>
                <a:rPr lang="en-US" altLang="it-IT" sz="1000" dirty="0" err="1" smtClean="0"/>
                <a:t>attuazione</a:t>
              </a:r>
              <a:r>
                <a:rPr lang="en-US" altLang="it-IT" sz="1000" dirty="0" smtClean="0"/>
                <a:t> del piano</a:t>
              </a:r>
              <a:endParaRPr lang="en-US" altLang="it-IT" sz="1000" dirty="0"/>
            </a:p>
          </p:txBody>
        </p:sp>
        <p:cxnSp>
          <p:nvCxnSpPr>
            <p:cNvPr id="28" name="AutoShape 56"/>
            <p:cNvCxnSpPr>
              <a:cxnSpLocks noChangeShapeType="1"/>
              <a:stCxn id="25" idx="0"/>
              <a:endCxn id="27" idx="2"/>
            </p:cNvCxnSpPr>
            <p:nvPr/>
          </p:nvCxnSpPr>
          <p:spPr bwMode="auto">
            <a:xfrm flipV="1">
              <a:off x="8269288" y="3095674"/>
              <a:ext cx="0" cy="383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445932" y="2843437"/>
              <a:ext cx="838200" cy="63182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Valutazione</a:t>
              </a:r>
              <a:r>
                <a:rPr lang="en-US" altLang="it-IT" sz="1000" dirty="0" smtClean="0"/>
                <a:t> </a:t>
              </a:r>
              <a:endParaRPr lang="en-US" altLang="it-IT" sz="1000" dirty="0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470427" y="2843437"/>
              <a:ext cx="1107820" cy="63182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Consolidamento</a:t>
              </a:r>
              <a:endParaRPr lang="en-US" altLang="it-IT" sz="1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 smtClean="0"/>
                <a:t>approvazione</a:t>
              </a:r>
              <a:r>
                <a:rPr lang="en-US" altLang="it-IT" sz="1000" dirty="0" smtClean="0"/>
                <a:t> </a:t>
              </a:r>
              <a:endParaRPr lang="en-US" altLang="it-IT" sz="1000" dirty="0"/>
            </a:p>
          </p:txBody>
        </p:sp>
        <p:cxnSp>
          <p:nvCxnSpPr>
            <p:cNvPr id="31" name="AutoShape 49"/>
            <p:cNvCxnSpPr>
              <a:cxnSpLocks noChangeShapeType="1"/>
              <a:stCxn id="29" idx="3"/>
              <a:endCxn id="30" idx="1"/>
            </p:cNvCxnSpPr>
            <p:nvPr/>
          </p:nvCxnSpPr>
          <p:spPr bwMode="auto">
            <a:xfrm>
              <a:off x="2284133" y="3159348"/>
              <a:ext cx="18629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49"/>
            <p:cNvCxnSpPr>
              <a:cxnSpLocks noChangeShapeType="1"/>
              <a:stCxn id="23" idx="3"/>
              <a:endCxn id="20" idx="1"/>
            </p:cNvCxnSpPr>
            <p:nvPr/>
          </p:nvCxnSpPr>
          <p:spPr bwMode="auto">
            <a:xfrm>
              <a:off x="7112523" y="4891015"/>
              <a:ext cx="5924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9"/>
            <p:cNvCxnSpPr>
              <a:cxnSpLocks noChangeShapeType="1"/>
              <a:stCxn id="23" idx="0"/>
              <a:endCxn id="34" idx="2"/>
            </p:cNvCxnSpPr>
            <p:nvPr/>
          </p:nvCxnSpPr>
          <p:spPr bwMode="auto">
            <a:xfrm flipH="1" flipV="1">
              <a:off x="6552220" y="3432399"/>
              <a:ext cx="10121" cy="1148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6084169" y="2886297"/>
              <a:ext cx="936104" cy="5461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75600" rIns="18000" bIns="7560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it-IT" sz="1000" dirty="0" err="1"/>
                <a:t>Valutazione</a:t>
              </a:r>
              <a:r>
                <a:rPr lang="en-US" altLang="it-IT" sz="1000" dirty="0"/>
                <a:t> </a:t>
              </a:r>
              <a:r>
                <a:rPr lang="en-US" altLang="it-IT" sz="1000" dirty="0" err="1" smtClean="0"/>
                <a:t>avanzamento</a:t>
              </a:r>
              <a:r>
                <a:rPr lang="en-US" altLang="it-IT" sz="1000" dirty="0" smtClean="0"/>
                <a:t> </a:t>
              </a:r>
              <a:r>
                <a:rPr lang="en-US" altLang="it-IT" sz="1000" dirty="0" err="1" smtClean="0"/>
                <a:t>periodico</a:t>
              </a:r>
              <a:endParaRPr lang="en-US" altLang="it-IT" sz="1000" dirty="0"/>
            </a:p>
          </p:txBody>
        </p:sp>
        <p:sp>
          <p:nvSpPr>
            <p:cNvPr id="35" name="Chevron 52"/>
            <p:cNvSpPr/>
            <p:nvPr/>
          </p:nvSpPr>
          <p:spPr>
            <a:xfrm>
              <a:off x="1231981" y="1772818"/>
              <a:ext cx="2451241" cy="481111"/>
            </a:xfrm>
            <a:prstGeom prst="chevron">
              <a:avLst/>
            </a:prstGeom>
            <a:solidFill>
              <a:srgbClr val="FFCC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6" name="Chevron 52"/>
            <p:cNvSpPr/>
            <p:nvPr/>
          </p:nvSpPr>
          <p:spPr>
            <a:xfrm>
              <a:off x="3578248" y="1772818"/>
              <a:ext cx="2112915" cy="481111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7" name="Chevron 52"/>
            <p:cNvSpPr/>
            <p:nvPr/>
          </p:nvSpPr>
          <p:spPr>
            <a:xfrm>
              <a:off x="5586188" y="1772818"/>
              <a:ext cx="1643485" cy="481111"/>
            </a:xfrm>
            <a:prstGeom prst="chevron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8" name="Chevron 52"/>
            <p:cNvSpPr/>
            <p:nvPr/>
          </p:nvSpPr>
          <p:spPr>
            <a:xfrm>
              <a:off x="7124700" y="1772818"/>
              <a:ext cx="1795432" cy="481111"/>
            </a:xfrm>
            <a:prstGeom prst="chevron">
              <a:avLst/>
            </a:prstGeom>
            <a:solidFill>
              <a:schemeClr val="bg1"/>
            </a:solidFill>
            <a:ln w="63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9" name="TextBox 23"/>
            <p:cNvSpPr txBox="1"/>
            <p:nvPr/>
          </p:nvSpPr>
          <p:spPr>
            <a:xfrm>
              <a:off x="1579241" y="1844096"/>
              <a:ext cx="1742075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Project Proposal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4136376" y="1844096"/>
              <a:ext cx="1008294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Planning</a:t>
              </a:r>
            </a:p>
          </p:txBody>
        </p:sp>
        <p:sp>
          <p:nvSpPr>
            <p:cNvPr id="41" name="TextBox 23"/>
            <p:cNvSpPr txBox="1"/>
            <p:nvPr/>
          </p:nvSpPr>
          <p:spPr>
            <a:xfrm>
              <a:off x="5848388" y="1859484"/>
              <a:ext cx="763458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Monitoring</a:t>
              </a:r>
            </a:p>
          </p:txBody>
        </p:sp>
        <p:sp>
          <p:nvSpPr>
            <p:cNvPr id="42" name="TextBox 23"/>
            <p:cNvSpPr txBox="1"/>
            <p:nvPr/>
          </p:nvSpPr>
          <p:spPr>
            <a:xfrm>
              <a:off x="7551773" y="1850097"/>
              <a:ext cx="550970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Closure</a:t>
              </a:r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600501" y="1132764"/>
            <a:ext cx="1007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Il modello integrato di pianificazione </a:t>
            </a:r>
            <a:endParaRPr lang="it-IT" sz="2400" b="1" dirty="0">
              <a:solidFill>
                <a:schemeClr val="accent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44585" y="35219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22655" y="42077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0047" y="47697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95367" y="4426537"/>
            <a:ext cx="3231173" cy="9286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lIns="96680" tIns="48340" rIns="96680" bIns="48340" anchor="ctr"/>
          <a:lstStyle/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5F5F5F"/>
                </a:solidFill>
              </a:rPr>
              <a:t>Analysis for the Project Manager</a:t>
            </a:r>
          </a:p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5F5F5F"/>
                </a:solidFill>
              </a:rPr>
              <a:t>Analysis for the Top management</a:t>
            </a:r>
          </a:p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200" kern="0" dirty="0">
                <a:solidFill>
                  <a:srgbClr val="5F5F5F"/>
                </a:solidFill>
              </a:rPr>
              <a:t>Analysis for the balance </a:t>
            </a:r>
            <a:r>
              <a:rPr lang="it-IT" sz="1200" kern="0" dirty="0" err="1">
                <a:solidFill>
                  <a:srgbClr val="5F5F5F"/>
                </a:solidFill>
              </a:rPr>
              <a:t>sheet</a:t>
            </a:r>
            <a:endParaRPr lang="it-IT" sz="1200" kern="0" dirty="0">
              <a:solidFill>
                <a:srgbClr val="5F5F5F"/>
              </a:solidFill>
            </a:endParaRPr>
          </a:p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200" kern="0" dirty="0" err="1">
                <a:solidFill>
                  <a:srgbClr val="5F5F5F"/>
                </a:solidFill>
              </a:rPr>
              <a:t>Risks</a:t>
            </a:r>
            <a:r>
              <a:rPr lang="it-IT" sz="1200" kern="0" dirty="0">
                <a:solidFill>
                  <a:srgbClr val="5F5F5F"/>
                </a:solidFill>
              </a:rPr>
              <a:t> </a:t>
            </a:r>
            <a:r>
              <a:rPr lang="it-IT" sz="1200" kern="0" dirty="0" err="1">
                <a:solidFill>
                  <a:srgbClr val="5F5F5F"/>
                </a:solidFill>
              </a:rPr>
              <a:t>analysis</a:t>
            </a:r>
            <a:r>
              <a:rPr lang="it-IT" sz="1200" kern="0" dirty="0">
                <a:solidFill>
                  <a:srgbClr val="5F5F5F"/>
                </a:solidFill>
              </a:rPr>
              <a:t> </a:t>
            </a:r>
            <a:endParaRPr lang="en-US" sz="1200" kern="0" dirty="0">
              <a:solidFill>
                <a:srgbClr val="5F5F5F"/>
              </a:solidFill>
            </a:endParaRPr>
          </a:p>
        </p:txBody>
      </p:sp>
      <p:pic>
        <p:nvPicPr>
          <p:cNvPr id="7" name="Picture 8" descr="BigBlu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386">
            <a:off x="5406182" y="2015124"/>
            <a:ext cx="2557096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ataWare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39" y="1946861"/>
            <a:ext cx="1496158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05447" y="2136022"/>
            <a:ext cx="721352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 dirty="0"/>
              <a:t>Data</a:t>
            </a:r>
          </a:p>
        </p:txBody>
      </p:sp>
      <p:pic>
        <p:nvPicPr>
          <p:cNvPr id="10" name="Picture 13" descr="ge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4" y="2352046"/>
            <a:ext cx="92319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 rot="819287">
            <a:off x="5565101" y="3183756"/>
            <a:ext cx="2237793" cy="4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Analysis &amp; Report</a:t>
            </a:r>
          </a:p>
          <a:p>
            <a:pPr eaLnBrk="0" hangingPunct="0">
              <a:lnSpc>
                <a:spcPct val="80000"/>
              </a:lnSpc>
            </a:pP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557724" y="28170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4912675" y="5448390"/>
            <a:ext cx="3744416" cy="6937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200" kern="0" dirty="0">
                <a:solidFill>
                  <a:srgbClr val="5F5F5F"/>
                </a:solidFill>
              </a:rPr>
              <a:t>Building the model to monitor the </a:t>
            </a:r>
            <a:r>
              <a:rPr lang="it-IT" sz="1200" kern="0" dirty="0" smtClean="0">
                <a:solidFill>
                  <a:srgbClr val="5F5F5F"/>
                </a:solidFill>
              </a:rPr>
              <a:t>3 year </a:t>
            </a:r>
            <a:r>
              <a:rPr lang="it-IT" sz="1200" kern="0" dirty="0">
                <a:solidFill>
                  <a:srgbClr val="5F5F5F"/>
                </a:solidFill>
              </a:rPr>
              <a:t>ICT Plan management and definition  </a:t>
            </a:r>
          </a:p>
          <a:p>
            <a:pPr marL="171450" indent="-171450" defTabSz="9667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200" kern="0" dirty="0" err="1">
                <a:solidFill>
                  <a:srgbClr val="5F5F5F"/>
                </a:solidFill>
              </a:rPr>
              <a:t>Gathering</a:t>
            </a:r>
            <a:r>
              <a:rPr lang="it-IT" sz="1200" kern="0" dirty="0">
                <a:solidFill>
                  <a:srgbClr val="5F5F5F"/>
                </a:solidFill>
              </a:rPr>
              <a:t> the </a:t>
            </a:r>
            <a:r>
              <a:rPr lang="it-IT" sz="1200" kern="0" dirty="0" err="1">
                <a:solidFill>
                  <a:srgbClr val="5F5F5F"/>
                </a:solidFill>
              </a:rPr>
              <a:t>project</a:t>
            </a:r>
            <a:r>
              <a:rPr lang="it-IT" sz="1200" kern="0" dirty="0">
                <a:solidFill>
                  <a:srgbClr val="5F5F5F"/>
                </a:solidFill>
              </a:rPr>
              <a:t> </a:t>
            </a:r>
            <a:r>
              <a:rPr lang="it-IT" sz="1200" kern="0" dirty="0" err="1">
                <a:solidFill>
                  <a:srgbClr val="5F5F5F"/>
                </a:solidFill>
              </a:rPr>
              <a:t>records</a:t>
            </a:r>
            <a:r>
              <a:rPr lang="it-IT" sz="1200" kern="0" dirty="0">
                <a:solidFill>
                  <a:srgbClr val="5F5F5F"/>
                </a:solidFill>
              </a:rPr>
              <a:t> data </a:t>
            </a:r>
          </a:p>
        </p:txBody>
      </p:sp>
      <p:sp>
        <p:nvSpPr>
          <p:cNvPr id="14" name="Freccia a sinistra 13"/>
          <p:cNvSpPr/>
          <p:nvPr/>
        </p:nvSpPr>
        <p:spPr>
          <a:xfrm rot="8516167">
            <a:off x="3280549" y="3802941"/>
            <a:ext cx="934915" cy="5778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465405" y="2099261"/>
            <a:ext cx="102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88900" tIns="88900" rIns="88900" bIns="889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/>
              <a:t>Portfolio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16344" y="3144134"/>
            <a:ext cx="2222988" cy="4095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it-IT" sz="1400" kern="0" dirty="0" err="1">
                <a:solidFill>
                  <a:srgbClr val="5F5F5F"/>
                </a:solidFill>
              </a:rPr>
              <a:t>Forecast</a:t>
            </a:r>
            <a:r>
              <a:rPr lang="it-IT" sz="1400" kern="0" dirty="0">
                <a:solidFill>
                  <a:srgbClr val="5F5F5F"/>
                </a:solidFill>
              </a:rPr>
              <a:t> data entry and </a:t>
            </a:r>
            <a:r>
              <a:rPr lang="it-IT" sz="1400" kern="0" dirty="0" err="1">
                <a:solidFill>
                  <a:srgbClr val="5F5F5F"/>
                </a:solidFill>
              </a:rPr>
              <a:t>consolidation</a:t>
            </a:r>
            <a:r>
              <a:rPr lang="it-IT" sz="1400" kern="0" dirty="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5" cstate="print"/>
          <a:srcRect t="17328" r="31274" b="7028"/>
          <a:stretch>
            <a:fillRect/>
          </a:stretch>
        </p:blipFill>
        <p:spPr bwMode="auto">
          <a:xfrm>
            <a:off x="7892940" y="1703974"/>
            <a:ext cx="2066192" cy="166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26410"/>
          <a:stretch>
            <a:fillRect/>
          </a:stretch>
        </p:blipFill>
        <p:spPr bwMode="auto">
          <a:xfrm>
            <a:off x="7922247" y="3432762"/>
            <a:ext cx="203542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897" y="4497973"/>
            <a:ext cx="3093426" cy="171608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0501" y="1132764"/>
            <a:ext cx="1007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Il modello integrato di pianificazione – un unico ambiente informativo </a:t>
            </a:r>
            <a:endParaRPr lang="it-IT" sz="2400" b="1" dirty="0">
              <a:solidFill>
                <a:schemeClr val="accent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 animBg="1"/>
      <p:bldP spid="14" grpId="0" animBg="1"/>
      <p:bldP spid="15" grpId="0"/>
      <p:bldP spid="16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/>
          <p:cNvGraphicFramePr/>
          <p:nvPr>
            <p:extLst>
              <p:ext uri="{D42A27DB-BD31-4B8C-83A1-F6EECF244321}">
                <p14:modId xmlns:p14="http://schemas.microsoft.com/office/powerpoint/2010/main" val="1205557807"/>
              </p:ext>
            </p:extLst>
          </p:nvPr>
        </p:nvGraphicFramePr>
        <p:xfrm>
          <a:off x="467544" y="1337481"/>
          <a:ext cx="11064814" cy="475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36275" y="257942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0501" y="1132764"/>
            <a:ext cx="1007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ROADMAP per l’evoluzione del processo di pianificazione </a:t>
            </a:r>
            <a:endParaRPr lang="it-IT" sz="2400" b="1" dirty="0">
              <a:solidFill>
                <a:schemeClr val="accent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92370" y="187412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it-IT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77194" y="31934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2014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77512" y="1097883"/>
            <a:ext cx="10982142" cy="67452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La </a:t>
            </a:r>
            <a:r>
              <a:rPr lang="it-IT" b="1" dirty="0" err="1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governance</a:t>
            </a: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nella produzione statistica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77512" y="813359"/>
            <a:ext cx="2701265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007294" y="1982203"/>
            <a:ext cx="455236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Tecniche </a:t>
            </a:r>
            <a:r>
              <a:rPr lang="it-IT" sz="2400" i="1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di </a:t>
            </a:r>
            <a:r>
              <a:rPr lang="it-IT" sz="24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portfolio e </a:t>
            </a:r>
            <a:r>
              <a:rPr lang="it-IT" sz="2400" i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project</a:t>
            </a:r>
            <a:r>
              <a:rPr lang="it-IT" sz="2400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 management 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12385" y="5587534"/>
            <a:ext cx="3958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latin typeface="Calibri" charset="0"/>
                <a:ea typeface="Calibri" charset="0"/>
                <a:cs typeface="Times New Roman" charset="0"/>
              </a:rPr>
              <a:t>R</a:t>
            </a:r>
            <a:r>
              <a:rPr lang="it-IT" sz="2400" i="1" dirty="0" smtClean="0">
                <a:latin typeface="Calibri" charset="0"/>
                <a:ea typeface="Calibri" charset="0"/>
                <a:cs typeface="Times New Roman" charset="0"/>
              </a:rPr>
              <a:t>aggiungere l’integrazione tra chi produce e chi eroga servizi  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2769382" y="3204654"/>
            <a:ext cx="2235106" cy="785861"/>
            <a:chOff x="2790265" y="2096307"/>
            <a:chExt cx="2622176" cy="1056700"/>
          </a:xfrm>
        </p:grpSpPr>
        <p:cxnSp>
          <p:nvCxnSpPr>
            <p:cNvPr id="25" name="Connettore 1 24"/>
            <p:cNvCxnSpPr/>
            <p:nvPr/>
          </p:nvCxnSpPr>
          <p:spPr>
            <a:xfrm flipH="1">
              <a:off x="2790265" y="2096307"/>
              <a:ext cx="2622176" cy="1056700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3845859" y="2568388"/>
              <a:ext cx="266204" cy="2689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/>
          <p:cNvGrpSpPr/>
          <p:nvPr/>
        </p:nvGrpSpPr>
        <p:grpSpPr>
          <a:xfrm rot="4792233">
            <a:off x="5370062" y="4106648"/>
            <a:ext cx="2235106" cy="785861"/>
            <a:chOff x="2790265" y="2096307"/>
            <a:chExt cx="2622176" cy="1056700"/>
          </a:xfrm>
        </p:grpSpPr>
        <p:cxnSp>
          <p:nvCxnSpPr>
            <p:cNvPr id="38" name="Connettore 1 37"/>
            <p:cNvCxnSpPr/>
            <p:nvPr/>
          </p:nvCxnSpPr>
          <p:spPr>
            <a:xfrm flipH="1">
              <a:off x="2790265" y="2096307"/>
              <a:ext cx="2622176" cy="1056700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3845859" y="2568388"/>
              <a:ext cx="266204" cy="2689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070968" y="3990515"/>
            <a:ext cx="2475368" cy="2359970"/>
            <a:chOff x="9521590" y="3457140"/>
            <a:chExt cx="2127866" cy="2047548"/>
          </a:xfrm>
        </p:grpSpPr>
        <p:sp>
          <p:nvSpPr>
            <p:cNvPr id="27" name="Rettangolo arrotondato 26"/>
            <p:cNvSpPr/>
            <p:nvPr/>
          </p:nvSpPr>
          <p:spPr>
            <a:xfrm>
              <a:off x="9521590" y="3457140"/>
              <a:ext cx="2127866" cy="204754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673" y="3844353"/>
              <a:ext cx="1901631" cy="1198661"/>
            </a:xfrm>
            <a:prstGeom prst="rect">
              <a:avLst/>
            </a:prstGeom>
          </p:spPr>
        </p:pic>
      </p:grpSp>
      <p:grpSp>
        <p:nvGrpSpPr>
          <p:cNvPr id="47" name="Gruppo 46"/>
          <p:cNvGrpSpPr/>
          <p:nvPr/>
        </p:nvGrpSpPr>
        <p:grpSpPr>
          <a:xfrm>
            <a:off x="4795839" y="1829194"/>
            <a:ext cx="2103120" cy="2027075"/>
            <a:chOff x="9893808" y="3451759"/>
            <a:chExt cx="2103120" cy="2027075"/>
          </a:xfrm>
        </p:grpSpPr>
        <p:sp>
          <p:nvSpPr>
            <p:cNvPr id="45" name="Rettangolo arrotondato 44"/>
            <p:cNvSpPr/>
            <p:nvPr/>
          </p:nvSpPr>
          <p:spPr>
            <a:xfrm>
              <a:off x="9893808" y="3451759"/>
              <a:ext cx="2103120" cy="2027075"/>
            </a:xfrm>
            <a:prstGeom prst="roundRect">
              <a:avLst/>
            </a:prstGeom>
            <a:solidFill>
              <a:srgbClr val="D43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452" y="3755748"/>
              <a:ext cx="1462072" cy="1312337"/>
            </a:xfrm>
            <a:prstGeom prst="rect">
              <a:avLst/>
            </a:prstGeom>
            <a:solidFill>
              <a:srgbClr val="D43D25"/>
            </a:solidFill>
          </p:spPr>
        </p:pic>
      </p:grpSp>
      <p:sp>
        <p:nvSpPr>
          <p:cNvPr id="51" name="Rettangolo 50"/>
          <p:cNvSpPr/>
          <p:nvPr/>
        </p:nvSpPr>
        <p:spPr>
          <a:xfrm>
            <a:off x="577304" y="494665"/>
            <a:ext cx="82375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sz="1600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3" name="AutoShape 4" descr="data:image/jpeg;base64,/9j/4AAQSkZJRgABAQAAAQABAAD/2wCEAAkGBxAQDxAQEBAQEBAPDw8PDg8QDxAVEA8PFREWFhUVFRUYHSggGBolGxUVITEhJSkrLi4uFx8zODMuNygtLisBCgoKDg0OFxAQGy0dHh0tLS0tLS0tLS0tKy0tLS0tLS0tLS0tLS0tLS0tLS0tLS0tLS0tLS0tLS0tLS0tLS0tLf/AABEIANsA5gMBEQACEQEDEQH/xAAcAAACAgMBAQAAAAAAAAAAAAAAAQIDBAUGBwj/xABEEAACAQICBgUKAggEBwAAAAABAgADEQRRBRIhMUFxBmGBkaEHEyIyQlJiscHRI3IzQ4KSorLC4RRTk/AWFyRjc6Px/8QAGgEBAAMBAQEAAAAAAAAAAAAAAAECAwQFBv/EADQRAAIBAgQDBQcFAQADAAAAAAABAgMRBBIhMQVBYRNRcZGxIjIzQoGh0QYjweHwFRRSYv/aAAwDAQACEQMRAD8A9xgBACAEAIAQAgBACAEAIAQAgBACAEAIAQCrFYhKSF3NlG87flxlZzUFmlsRKSirsxqOl8O26qnJjqn+K0yjiaUtpIoqsHszMVwdoNxmJsnfY0uSkgIAQAgBACAEAIAQAgBACAEAIAQAgBACAEAIAQAgBACAEARMA4zT2k/PPqqfw0Po/E3vfaeLi8R2krLZHnV6ud2WyNVOMxJ0qrIbqzKc1Yj5S0Zyjs7EptbGxw+n8Qm9g4ycfUWM6YY2rHfXxNY4ia6m1wnSemdlRGQ5r6S/eddPHwfvK33N44qL3VjdYfFU6gujqw6jtHMcJ2wqRmrxdzojJS2ZdLlggBACAEAIAQAgBACAEAIArwCNSqqi7MFGbEAeMlJvYXNdX6QYVN9ZSfgu3ynRHB1pbR/gzdWK5mBV6X0B6qVW7FA8TN48NqvdpFXXiYlTpmfZofvVPoBNlwvvl9irr9DHfphX4U6Q5hz9RNFwynzb+xXt2VN0txWVEfsN9Wlv+dR6+f8AQ7aRD/izFZ0v9M/eP+fR6+Y7WQx0vxQ4UTzRvo0o8BS6/wC+hPayJL01rjfTpHlrj6mYywMOTZZVWXVuklSvSK+bFPW2Fg5OsvEDYLTweJzVJ9lCV3z6dDKtWdsqNZPFOQIAQAkAIA0cqbqSpG4gkEdstGTi7rQJtao3GB6R1UsKg86uewOO3cfDnO2ljpR0nr6nRDEyXvanSYDSNKsL02uR6ynYy8xPTp1YVFeLudkKkZrQy5oXCAEAIAQAgBACAJmsCTsABJ5QDk6nTqg4P+GBq/E3oju9bwE9Klw2b1m7GEq6WxqcX0jxVT9Z5sHhTGr47/Gd1PA0Y8r+Jk6sn0NXUcsbszMc2JJ7zOuMVFWSsZt3EJJAQSEAUgCkNlhGUbJK3MylIlIlhqOu3UN88ziGNWGp3+Z7f7uQnLKjbBbbBuG6fGSk5Ntu7ZyBKgJICAEAJACSAggFYqQykqw9VlNmHIyYycXdaEptO6Oj0T0kuRTxBCk2C1tyMcm90+B6t09XD4xS9mejOyliL6T8zowZ3nWOAEAIAQAgBAK663VhmpHhC3DPnTDuyWKkqw4gz6o883uB02DZaosffA9HtHCWINypBAIIIO4g7DAHACCQkAUhkoRlWySDGZSZZEEUsQBvM5q9aNKDnPZFrpK5t6NIKth2nMz4jFYmWIqupL6dEckpOTuTnOVCAECwWgBACAEAIAoBCoLix2g7CDBDNx0d06aTLQrMTTYhaNQnahOwIxyyPZPRwuKtaE/ozpoV8ryy2OxE9Q7xwAgBACAEAxNIaQo0FvVqKgO652nkN5loxcnorkqLex85VcauswXbZmG3Zxyn1VO0ktTiqUpQ3KWrsePdN1FIzMnR+lKtA+g114o21T9uyHBMk6vRmmqVew9Sp7jHf+U8fnMpRaINlKgDIJEZRkkWlGyStpjJl0bHBYfVFz6x8BlPkOKY7t55I+7H7vv8O456k76LYyZ5RmEgBJAQAgBaCBEgbyBzIgFbV0G91/eEEXRA4ykPbHZcwMyK20jSzJ5KZBGdFT6STgGPYPvJIzoxq+OVgV1DYixuZJDlc7zoTpZq9ArU2vQIQufbU31SevYR2T2MHWc4We6PRwtVyhZ8jo52HUEAIBjY/H0qCF6rhFzO8nIDeTyloxcnZImMXJ2RxWmOmlR7rhx5pf8AMYA1DyG5fHsndTwiWs9Trhh0veOVr1GclnZmY72Ykse0zoypKyN7JLQ89xS2qP1O3zM7I7I5JLdMVOtn3zohWtpI46mG5wLwb7p0pp7HG007MleAbvRfSKpTstW9RM/bUc+Pb3zOVO+xJ1OExdOqutTYMOOYORHCYyVtwWmZssVsZjJlkFKqiNdrniAAN88HjGLlTgqcfm3fT+/QyrVMuneZB0svBW7SBPlzl7REDpbJO9v7QR2hBtKvwVR3/eQR2jINpKpmo5L95JHaMrOOqn2z2BR9IGdlbYmofbb94wRmZAux3knmTBF2RgCgDgCgBBIQDu/Jyn4Vds6qr3Lf6z1eHr2ZeJ6GC92TOxnoHcEA0HSLpJTwt0W1SuRsT2U63P03zejQdTXka06TnryPPcdjaldzUquXbhfcoyUcBPShCMFZI7oxUVZGPLEhIBy+mdEsGZ1FwxvynRCaasYygaN0tNLGTRFWI3RGTjsZTpxktTIp1gd+wzqhWUtGcFShKGq1RZNjIsw9d6bB0Yqw4g8MjmOqVauDptG9JFay1rI27zg9Q8x7PynNUpPkWRu7gi4NwdoI3ETjkaIorjd2z5Xj7tUp+D9Uc2JV2iu08HMc2UVozEZQtJzEZQMm5FgkkBAFAHAFaSSKAEAIAQSeh+T6nbCMferP4Konr4Bft/U9LBr9v6nUzuOw5zpZ0h/wy+bpkGu4uMqS+8RnkP8AZ6MPR7R3eyNqNLO7vY86diSSxJJNySbknMmeoklojuWgoJHIICQBFbwDVaR0MtTauxppGpYzlC5zOMwL0zZh2zdNMxcbGIVixQklUjftE0hVcdHqjnqYdS20ZkK4O6dUZqWxwyg4uzHJaIM7R2latA+ibpxpt6vZkeUwnTUiyZ1GC0gmIXWUFSuxlPA9R4ifDfqeDhVpLo/VFamtjJtPmMxllC0nMMoasnORlIMJpGRnKJGbIxYSQEAIAQAgCtJAjBIoB6b0Gp2wNP4mqt/GR9J7WCX7K+vqethPhI2WmdIrhqD1m26o9FfecmyjvIndCDnJJHXCOZpHk+JxD1XapUOs7ksx6/twnsRioqyPRSSVkQliRwAkEjkEBIAQCrEYZXFmF5KbRDRzek9Blbsm0ZTaNW+5lKBoqiEGxFpoYtEBcboV1qisoKSsy6nWz750wrX0kcVTDtaxLZo0cx0nRT1Kv5l+U+E/VvxaPhL1REjeT5IgcAIuCJE0gzOaIlZ0pnM0K0sQKAEAJICAEARgCkknqvRNLYHD9aa3exP1nu4VWox8D2MMv2o+BzPlEx96tLDg7EXzz9bG6r3AN3z1sHDeR6OGjvI5Kd51DgDgDkEhBA7SCRyAFoAFYINdpDQ6VQSBZsxLxnYrKFzlsdox6R2jZnOiLUjCUbGEKZO4X7JLSK5Wy2nh6o3IxGWq0mNTJzKTwjqfK7+B1HRakypU1lK3Zdh5T439VzjOrRt3S9UediKFSi0pq19jd2nyhzjAhhEgszbNEh6smMiJIDTm6mc7iRNOXVQo4FZSaKaKOJEiXuUsKSBQLhJJFAFAPXtBJq4TDrlQpfyCfQ0FanFdEe5SVqcV0PNelVUtpHFX9lkUchTWezhV7CPToe4jWX5d86TazImug3uo/aEFlTm9kyBxtIe2Oy5+UF1h6r5EDpKlmT+yZBdYWp3fcgdLU+Ac9g+8F1g596InS44Ie1v7SLFlgnzkQbS7cEXtJMWLrBR5srOlanwjsP3ixdYSn1INpGqfatyVftFiyw1LuK2xlQ/rG77fKTYuqNNfKis1WO9ieZJgtkj3FlOtnKOJVw7i6UKM2Gi9zcx8p8r+oviUvB+qPneN+/DwfqZ0+dPDJASkmXiiVpmaEhLIzbHLooxWk3KgVllIixBqcuplHEqenNY1DNwKyJqmUasKSBSQQfceRkPYM9owqatNF91FHcAJ9LHRI+gjsjxXyg3XSWJFz6TI2/OkpntYa3ZI9rARTijnZqeuug7QSOCQgDgAIA4AWgBIA7QLBaBYLSG0tyVFsmlQjjMZVqS3kvMnsJy5M3Gh3DK1sx8p8l+oKsJ1KeRp2T9T5fj9KdOdPMrXT9UbG0+fbsfPomBMnqbLQIRWTJCXRm2OWKXCBcIIC0AVpNwVvTmsalisoplDpadEZJmLjYrlypKkmsyr7zKvebS0VdpFlq0ezifSn0B4x5UUtpNvjoUX/mX+methNaS8We7wz4f1OXAm70PVSHM3VhHeSX1RZQk9kxawmbxdBfOjRUKj+VhriZPiGHXzfZllhaj5B5wTN8UorZNmiwc+gec6pk+Kx5RfmWWCfNh5zqmT4rLlFF1go82Lzhmb4nWeyS+n9l1hKfUPOGZPiGIfzW+iLrDUlyFrnOZPF13vNllRpr5UGtM3Um95PzZdRitkvIJQtcaKSbSk5qCuxc6DRC2VgOBHyniV5uUrs+L/AFYv3KPg/VGxUTlkz5SKJyobHLJGUmMSxS5KCB2kEBaLgLRcBaTcBaLkkGS8vGViGrmLVp25TqhPMjCUbF2iU1sTh1zr0R/GJ0UVepFdUWpazj4o9eE+kPePJ/K1hL4ylUBNzhhYcDq1Gv8AOYV684pQTsj6XgLVnfvOCvONtvc+sslsEgi45JAQAgBACAOAFoBIIcjIuLEhRY8D3RcEXUrv2Rci6MrDpqjbvPgJ5uIqZ5WWyNEmbjRV9VjbZrAX4bpwVnZpHxv6rpycqUktEnfobAGYHyJIQjNsmBLmTZIQQOQQOCAtAGBAHaAK0ALQLkXS4sZaMrMnR6FnR2j/ANdh1yqBu4E/Serg3mqwfUrQj+9FHqYn0Z7Z5r5W1tVwb/BXU9jUyPmZyYpbHu8GlbP9P5PPKuGN7qLqdo+05VI+xpyzRQDBv7pjMi2hYujqh4SMxXNEtXRTxnIdSJauh24mRnK9tEuXQw4mMzKuui1dDpIzFXiOhcui6eUXKuuy5dH0x7IkXKOtItXCoOAgq6kifmFygrnZqNL00BAt6W/kJjWq5VlXM68OnPV7Iw6NIuwUceOQznDKSirnXOagrs6bAIFXVG4WnnTbbuzw8U82r5knpZd0lM+XxnDIy9qlo+7l/RETRHzlSMoSyyVmTEGRISCBwQMQRckAYLKMnsiQptkZBosPVe0WTFBsvlFy6wVd/L90TGGbq75FzRcPqvexIYU5iLmi4bLnJDGFHE+EXNVw1c5Gw0BhUGKotcgqWG3cboQB3mehwypbERT2/k0/58YtTi37J3In1hJwHleT8HCtlWdb86ZP9M5sTsj2OEP25rp/J51gcVqmx9U75wyR9NSnyN6liLi1pQ0bZO0FSQggcABBBIQBwQOSQOAV4muKaFjw3DM8BKzkoq7JhBzllRzdSoWYsdpJuZwSd3dnsRiopJG10fh9Rbn1m39QynFWnmdlsjhrVMzstkbPD7jMGjzcS9iZMk89siZKdjjxGGp11aa+vNF1FVOd8ry1zy3wunHvZkLQXLxMi4WCoL5fUsFJch3SC6w1JbRXkSAGUg0UIrZEoLDgDgWHeAF4AiZJJZhXs6kbwQZeF07rkaU1qd7RfWVW94A94n2tKaqQjNc1c82Ucra7jjfKxSvgabe5iaZ70df6pTEL2D0uEytWa70/4PImnEz6PYztH6RKGzbV+UzcTphNSVmb2nUDC4NxKlmrFgggcFRiAMQBwQMSSBwQzQaSxXnH2equxevMziqzzPTY9TD0skbvdho7D6zax9Vd3W05K08qsuZGIqWWVbs3CicsY3ZwtmQhl6qtY8/Eu7AmZnExXgoImSVMmjiiNjbRnxixjOknqjMVgRcbRIMHFrclBA5BASQOAEALybEigFlDf/vMS8OZpT3O40YfwU5fWfV8Od8NDwOGv8SRz3lOS+jKx92ph2/9yD6zeuvYZ08MdsTH6+jPGGnCfTlbSAnYvwmNamdh2cRwlXE6IVL6M32D0mlTYTqtkZQ0ce4zxBQcEDEAYkkDgg1ul8XYebU7WHpdS5dswrzssqOrC0szzvZGqo0yzBRx8BnOKUlFXZ3zkoq7N7RpBQFG4ThbcndnmSk27suPozppQsjlqVEOm15SsjhqyuTJmJzsIKBACSQSp1Cp2f8A2QVcUzOo4gNs3HL7QYSp2LoM7DkCwSQEEBJAQTYuwouwlloma01qdxo0fgpyv4z6zh6thqfgedX+JI1nTejr6NxYG21Fn/cIf+mdFVXgzXBSy4iD6nhJnnn1ZAwSVyAgBtIaNYzaM7CaVqJsvrDIyribqcZbm4w2mKbb/RPXulQ6fcbCnUDbQQeRgzaa3LJJBVi8QKaFjyAzMrOSirlqdN1JZUc3UcsSx2km5M4Xdu7PXjFRVkbbR2H1FufWbwGU4q08zstjhr1Mzstkb7RWC1vSO7hIpQvqzzMTXy+yizG4DiJ0pnLnzGuFMrMaplIlMDJgIKjgCgDkkBAMijiiNjbRnxEgzlTT2M1WBFwbiDFqxKCtggCkgcAzsDTsCxiTsrHRBWR2eEXVpoMkUeE+0w8MlKEe5L0PIqO82+pLEUg6sjC6urKwzBFjNWrqxVNpprkfPOkcG1CtVot61Ko1M9djsPaLHtnmuNnY+xp1FUgprnqYhkGhXIAoLoUgshgyLF1JoupV2XaCRyMrlNlU7zPoaYqrvIb8wkE2gx4vFtVIJ2ADYBuGZnJVk3I7aFJQjpzLNHYfWbWPqr4mc1adlYjEVMqst2b/AAdAu4Uds41G7seZVqKEbnWYeiEUKOE60rI8KcnKV2OpTvAUrGl0lRAmNQ0burmutMTMYEEDtBAasAeoYFhimZIsSFIwTYspowNxFiHBPczEa+8WixhKk1sSkGYSQXYaiXNuHGSu8tGN9TcYajrOiDcSL8uPhNMNSdatGHe/tzLVJ5YOR1An2p444B5h5VtBEOuNpj0W1aWItwbcjnmPR7FnJiIfMe5wrEXTovxX8r/dTzkzmPaK5AFBdCkFkOCxISCyGJBYzcPTLaqjeZ59VqLbZ6ako002b+hSCgKOHjPPlJydzz5yu22dRofB6i6x3mbU42VzxcVWzystjZ2lzjAiAa7SFHWmUzZbGuGEMysRYmuDMWGUsXBSbCxNcDJsLFq4IRlFkTGDEnKNBmiq7yB1cT2RlCLqWBdtoTVX36mwdg3xYpKrCOm76DZaNL/uuM/VHISjkiUqlT/5X3MNu6+22Upc5pxs2ieHw5c2A2cTLFVHvNolMINUdplW7mi1NvoTDWBqHjsXlxM+h4PhssXVlz0Xh/Zw4urd5VyNtPbOMIBRjMKlWm9OoodKilXU7ipkNJqzLRk4yUo6NHhfSzo7UwFco12pPdqFXg65H4hxHbxnBUg4M+pwmKjXhdbrdGhmR1oUFkKQXQ4LIayCyJCQWOi0PhrUw/Fh3ATyMS25tE1sTFWg3sbzR1FNYF2Ww4bZhGNnqcNaveNonR06yHcy982ujzHGXMuDDMSSlhwCt6d5Vq5ZSsR8yJGUnOGoBxA7RFkMzDWTMHlt+UaDUNbJWPZb52kZkR9SxaTngqjNiT/bxkZirnFdSLJTH6SqT8KbPl95VyCzy92PmRGPRP0VMD4m3ymcv/40pe/Ixa+Ld/WYnq4SjbZvCjCGyMeVNTaYbRpYBn9FbA7d5l0ras8qc45nbVmUzBRqoLD5yG7kpN6yLcBgzVb4R6x+gndgME8RPX3Vv+DOvW7Nabs6NVAAA2AbAJ9akkrI8ockBACAYGmdE0cXRajWXWRsvWVuDKeBErKKkrM0pVpUpKcN0eJ9Kui1fAVPTGvQY2pVwPROSsPZbq48OrgqUnDwPp8JjIV1ppLmvwaCZnahSCyHBdEhILIYkFjpdGH8Gn+X6meZWX7jPJxHxZGelQzFoyuXLV6pVxLZi+nWHxDkZVotcvXEDN++VsxoWLiRm8jUaFgxC/Ee6CLMmuKUbkP70XIyPvJjHZIvbcyLkdjfdjOOqcCF/KAIuyVQhz1KXqs29ieZlTRQitkKVLDEEBIAjAN89QtvPZJbueXGKWxdg8E1U5IN7Z9QnoYLATxDu9I9/f4GVauqa6m/o0lRQqiwE+pp0404qMVZI82UnJ3ZZNCoQAgBACAU4rDJVRqdRVdHGq6MAVYZEGQ0noy0ZOLzRdmjzHpV5NWQtVwF3XecM7emv/jY7x1Hb1zkqYfnE9zCcVT9mtp1/KPO61JkZkdWR1NmRgQynIg7ROZ6aHtxakk1qmREg0Q1kEkhILo6PRf6FOTfzGebX+IzycT8WX+5GcsxMSxZVkliypYsWQySxZBJYsqySQlSyJwCYkEjEgEpAAQQOQB01LMFUEknYALk9ktCEpyUYq7Kzkoxbbsdbg9FX21OxAfmftPfwnCEvareX5PBq4rlDzNuqgCw2AbgJ7iSSsjibuOSAgBACAEAIAQAgGq050dwuNW2IpK5AstQejUT8rjb2bpSVOMtzehiatB3g7eh5zpvyYV6d2wlQV13ilUISqOoN6rdtpyzwz+XU9zD8Zg9Kqt1WxxOOwNbDtqV6VSi24CohW/5Sdjdl5zSi47qx7FKrCqrwafh/r+ZSJU2R0WiD+CvNv5jPOxHxGeViviv6ehnrMDAsWVZJYshlixZVkliyCSaypJMSpZExAJiQSMSAOQCzD0XqG1NGc/CCQOZ3DtmtOhUqu0ItmVSrCmvadjd4Po27barBB7qbW7TuHjPXw/Bm9asrdF+Tzq3EltTV+rN/g8BToi1NQuZ3s3MnaZ7VHD06KtTVjy6tadR3m7mVNzMIAQAgBACAEAIAQAgBACAVYjDpUUo6K6nerqCp7DDVyYycXdOxzGkvJ7o+tcrTag2dBtUfuG6+Ewlh4PoejS4riae7zeJq/8Al7UpLq0cQrgEkCqhU7TfaVvfunBX4bKTzRl5/n+jWXFFUlmlG3gYNbovjE/U6/XTdD4Eg+E4ZYCvHlfwZpHGUXzsYdXAVk9ejVXrNN7d9rTnnh6sd4vyN41qb2kiq9t+znsmEk1voapp7FiuMx3iUbRYmrDMd8XRJMOMx3iVbJJowO7by2woyeyuMyW7MulhKrerSqnlTe3fa01hha0/dg/L8mcsRSjvJGbR0Him/VavW7qPAEnwnRDheJlyS8X+LmMuIUI87+CNjh+irn9JVVepFJ8Tb5Tsp8Ffzz8l+fwcs+Kf+sfM2eG6PYdN6moc6huO7d4T0KXDMPT+W/jqcdTHVp87eBtEQKAAAANwAAAnckkrI5W29WSkkBACAEAIAQAgBACAEAIAQAgBACAEAIAQAgEWQHeAeYiwuVNgqR30qZ5ov2lOzj3Itnl3kf8AAUf8ml/pp9o7KHcvIntJ97JLg6Q3U6Y5Io+kKnFckRnl3lqoBuAHIS1kVJSQEAIAQAgBACAEAIAQAgBAP//Z"/>
          <p:cNvSpPr>
            <a:spLocks noChangeAspect="1" noChangeArrowheads="1"/>
          </p:cNvSpPr>
          <p:nvPr/>
        </p:nvSpPr>
        <p:spPr bwMode="auto">
          <a:xfrm>
            <a:off x="155575" y="-1836738"/>
            <a:ext cx="40290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data:image/jpeg;base64,/9j/4AAQSkZJRgABAQAAAQABAAD/2wCEAAkGBxAQDxAQEBAQEBAPDw8PDg8QDxAVEA8PFREWFhUVFRUYHSggGBolGxUVITEhJSkrLi4uFx8zODMuNygtLisBCgoKDg0OFxAQGy0dHh0tLS0tLS0tLS0tKy0tLS0tLS0tLS0tLS0tLS0tLS0tLS0tLS0tLS0tLS0tLS0tLS0tLf/AABEIANsA5gMBEQACEQEDEQH/xAAcAAACAgMBAQAAAAAAAAAAAAAAAQIDBAUGBwj/xABEEAACAQICBgUKAggEBwAAAAABAgADEQRRBRIhMUFxBmGBkaEHEyIyQlJiscHRI3IzQ4KSorLC4RRTk/AWFyRjc6Px/8QAGgEBAAMBAQEAAAAAAAAAAAAAAAECAwQFBv/EADQRAAIBAgQDBQcFAQADAAAAAAABAgMRBBIhMQVBYRNRcZGxIjIzQoGh0QYjweHwFRRSYv/aAAwDAQACEQMRAD8A9xgBACAEAIAQAgBACAEAIAQAgBACAEAIAQCrFYhKSF3NlG87flxlZzUFmlsRKSirsxqOl8O26qnJjqn+K0yjiaUtpIoqsHszMVwdoNxmJsnfY0uSkgIAQAgBACAEAIAQAgBACAEAIAQAgBACAEAIAQAgBACAEARMA4zT2k/PPqqfw0Po/E3vfaeLi8R2krLZHnV6ud2WyNVOMxJ0qrIbqzKc1Yj5S0Zyjs7EptbGxw+n8Qm9g4ycfUWM6YY2rHfXxNY4ia6m1wnSemdlRGQ5r6S/eddPHwfvK33N44qL3VjdYfFU6gujqw6jtHMcJ2wqRmrxdzojJS2ZdLlggBACAEAIAQAgBACAEAIArwCNSqqi7MFGbEAeMlJvYXNdX6QYVN9ZSfgu3ynRHB1pbR/gzdWK5mBV6X0B6qVW7FA8TN48NqvdpFXXiYlTpmfZofvVPoBNlwvvl9irr9DHfphX4U6Q5hz9RNFwynzb+xXt2VN0txWVEfsN9Wlv+dR6+f8AQ7aRD/izFZ0v9M/eP+fR6+Y7WQx0vxQ4UTzRvo0o8BS6/wC+hPayJL01rjfTpHlrj6mYywMOTZZVWXVuklSvSK+bFPW2Fg5OsvEDYLTweJzVJ9lCV3z6dDKtWdsqNZPFOQIAQAkAIA0cqbqSpG4gkEdstGTi7rQJtao3GB6R1UsKg86uewOO3cfDnO2ljpR0nr6nRDEyXvanSYDSNKsL02uR6ynYy8xPTp1YVFeLudkKkZrQy5oXCAEAIAQAgBACAJmsCTsABJ5QDk6nTqg4P+GBq/E3oju9bwE9Klw2b1m7GEq6WxqcX0jxVT9Z5sHhTGr47/Gd1PA0Y8r+Jk6sn0NXUcsbszMc2JJ7zOuMVFWSsZt3EJJAQSEAUgCkNlhGUbJK3MylIlIlhqOu3UN88ziGNWGp3+Z7f7uQnLKjbBbbBuG6fGSk5Ntu7ZyBKgJICAEAJACSAggFYqQykqw9VlNmHIyYycXdaEptO6Oj0T0kuRTxBCk2C1tyMcm90+B6t09XD4xS9mejOyliL6T8zowZ3nWOAEAIAQAgBAK663VhmpHhC3DPnTDuyWKkqw4gz6o883uB02DZaosffA9HtHCWINypBAIIIO4g7DAHACCQkAUhkoRlWySDGZSZZEEUsQBvM5q9aNKDnPZFrpK5t6NIKth2nMz4jFYmWIqupL6dEckpOTuTnOVCAECwWgBACAEAIAoBCoLix2g7CDBDNx0d06aTLQrMTTYhaNQnahOwIxyyPZPRwuKtaE/ozpoV8ryy2OxE9Q7xwAgBACAEAxNIaQo0FvVqKgO652nkN5loxcnorkqLex85VcauswXbZmG3Zxyn1VO0ktTiqUpQ3KWrsePdN1FIzMnR+lKtA+g114o21T9uyHBMk6vRmmqVew9Sp7jHf+U8fnMpRaINlKgDIJEZRkkWlGyStpjJl0bHBYfVFz6x8BlPkOKY7t55I+7H7vv8O456k76LYyZ5RmEgBJAQAgBaCBEgbyBzIgFbV0G91/eEEXRA4ykPbHZcwMyK20jSzJ5KZBGdFT6STgGPYPvJIzoxq+OVgV1DYixuZJDlc7zoTpZq9ArU2vQIQufbU31SevYR2T2MHWc4We6PRwtVyhZ8jo52HUEAIBjY/H0qCF6rhFzO8nIDeTyloxcnZImMXJ2RxWmOmlR7rhx5pf8AMYA1DyG5fHsndTwiWs9Trhh0veOVr1GclnZmY72Ykse0zoypKyN7JLQ89xS2qP1O3zM7I7I5JLdMVOtn3zohWtpI46mG5wLwb7p0pp7HG007MleAbvRfSKpTstW9RM/bUc+Pb3zOVO+xJ1OExdOqutTYMOOYORHCYyVtwWmZssVsZjJlkFKqiNdrniAAN88HjGLlTgqcfm3fT+/QyrVMuneZB0svBW7SBPlzl7REDpbJO9v7QR2hBtKvwVR3/eQR2jINpKpmo5L95JHaMrOOqn2z2BR9IGdlbYmofbb94wRmZAux3knmTBF2RgCgDgCgBBIQDu/Jyn4Vds6qr3Lf6z1eHr2ZeJ6GC92TOxnoHcEA0HSLpJTwt0W1SuRsT2U63P03zejQdTXka06TnryPPcdjaldzUquXbhfcoyUcBPShCMFZI7oxUVZGPLEhIBy+mdEsGZ1FwxvynRCaasYygaN0tNLGTRFWI3RGTjsZTpxktTIp1gd+wzqhWUtGcFShKGq1RZNjIsw9d6bB0Yqw4g8MjmOqVauDptG9JFay1rI27zg9Q8x7PynNUpPkWRu7gi4NwdoI3ETjkaIorjd2z5Xj7tUp+D9Uc2JV2iu08HMc2UVozEZQtJzEZQMm5FgkkBAFAHAFaSSKAEAIAQSeh+T6nbCMferP4Konr4Bft/U9LBr9v6nUzuOw5zpZ0h/wy+bpkGu4uMqS+8RnkP8AZ6MPR7R3eyNqNLO7vY86diSSxJJNySbknMmeoklojuWgoJHIICQBFbwDVaR0MtTauxppGpYzlC5zOMwL0zZh2zdNMxcbGIVixQklUjftE0hVcdHqjnqYdS20ZkK4O6dUZqWxwyg4uzHJaIM7R2latA+ibpxpt6vZkeUwnTUiyZ1GC0gmIXWUFSuxlPA9R4ifDfqeDhVpLo/VFamtjJtPmMxllC0nMMoasnORlIMJpGRnKJGbIxYSQEAIAQAgCtJAjBIoB6b0Gp2wNP4mqt/GR9J7WCX7K+vqethPhI2WmdIrhqD1m26o9FfecmyjvIndCDnJJHXCOZpHk+JxD1XapUOs7ksx6/twnsRioqyPRSSVkQliRwAkEjkEBIAQCrEYZXFmF5KbRDRzek9Blbsm0ZTaNW+5lKBoqiEGxFpoYtEBcboV1qisoKSsy6nWz750wrX0kcVTDtaxLZo0cx0nRT1Kv5l+U+E/VvxaPhL1REjeT5IgcAIuCJE0gzOaIlZ0pnM0K0sQKAEAJICAEARgCkknqvRNLYHD9aa3exP1nu4VWox8D2MMv2o+BzPlEx96tLDg7EXzz9bG6r3AN3z1sHDeR6OGjvI5Kd51DgDgDkEhBA7SCRyAFoAFYINdpDQ6VQSBZsxLxnYrKFzlsdox6R2jZnOiLUjCUbGEKZO4X7JLSK5Wy2nh6o3IxGWq0mNTJzKTwjqfK7+B1HRakypU1lK3Zdh5T439VzjOrRt3S9UediKFSi0pq19jd2nyhzjAhhEgszbNEh6smMiJIDTm6mc7iRNOXVQo4FZSaKaKOJEiXuUsKSBQLhJJFAFAPXtBJq4TDrlQpfyCfQ0FanFdEe5SVqcV0PNelVUtpHFX9lkUchTWezhV7CPToe4jWX5d86TazImug3uo/aEFlTm9kyBxtIe2Oy5+UF1h6r5EDpKlmT+yZBdYWp3fcgdLU+Ac9g+8F1g596InS44Ie1v7SLFlgnzkQbS7cEXtJMWLrBR5srOlanwjsP3ixdYSn1INpGqfatyVftFiyw1LuK2xlQ/rG77fKTYuqNNfKis1WO9ieZJgtkj3FlOtnKOJVw7i6UKM2Gi9zcx8p8r+oviUvB+qPneN+/DwfqZ0+dPDJASkmXiiVpmaEhLIzbHLooxWk3KgVllIixBqcuplHEqenNY1DNwKyJqmUasKSBSQQfceRkPYM9owqatNF91FHcAJ9LHRI+gjsjxXyg3XSWJFz6TI2/OkpntYa3ZI9rARTijnZqeuug7QSOCQgDgAIA4AWgBIA7QLBaBYLSG0tyVFsmlQjjMZVqS3kvMnsJy5M3Gh3DK1sx8p8l+oKsJ1KeRp2T9T5fj9KdOdPMrXT9UbG0+fbsfPomBMnqbLQIRWTJCXRm2OWKXCBcIIC0AVpNwVvTmsalisoplDpadEZJmLjYrlypKkmsyr7zKvebS0VdpFlq0ezifSn0B4x5UUtpNvjoUX/mX+methNaS8We7wz4f1OXAm70PVSHM3VhHeSX1RZQk9kxawmbxdBfOjRUKj+VhriZPiGHXzfZllhaj5B5wTN8UorZNmiwc+gec6pk+Kx5RfmWWCfNh5zqmT4rLlFF1go82Lzhmb4nWeyS+n9l1hKfUPOGZPiGIfzW+iLrDUlyFrnOZPF13vNllRpr5UGtM3Um95PzZdRitkvIJQtcaKSbSk5qCuxc6DRC2VgOBHyniV5uUrs+L/AFYv3KPg/VGxUTlkz5SKJyobHLJGUmMSxS5KCB2kEBaLgLRcBaTcBaLkkGS8vGViGrmLVp25TqhPMjCUbF2iU1sTh1zr0R/GJ0UVepFdUWpazj4o9eE+kPePJ/K1hL4ylUBNzhhYcDq1Gv8AOYV684pQTsj6XgLVnfvOCvONtvc+sslsEgi45JAQAgBACAOAFoBIIcjIuLEhRY8D3RcEXUrv2Rci6MrDpqjbvPgJ5uIqZ5WWyNEmbjRV9VjbZrAX4bpwVnZpHxv6rpycqUktEnfobAGYHyJIQjNsmBLmTZIQQOQQOCAtAGBAHaAK0ALQLkXS4sZaMrMnR6FnR2j/ANdh1yqBu4E/Serg3mqwfUrQj+9FHqYn0Z7Z5r5W1tVwb/BXU9jUyPmZyYpbHu8GlbP9P5PPKuGN7qLqdo+05VI+xpyzRQDBv7pjMi2hYujqh4SMxXNEtXRTxnIdSJauh24mRnK9tEuXQw4mMzKuui1dDpIzFXiOhcui6eUXKuuy5dH0x7IkXKOtItXCoOAgq6kifmFygrnZqNL00BAt6W/kJjWq5VlXM68OnPV7Iw6NIuwUceOQznDKSirnXOagrs6bAIFXVG4WnnTbbuzw8U82r5knpZd0lM+XxnDIy9qlo+7l/RETRHzlSMoSyyVmTEGRISCBwQMQRckAYLKMnsiQptkZBosPVe0WTFBsvlFy6wVd/L90TGGbq75FzRcPqvexIYU5iLmi4bLnJDGFHE+EXNVw1c5Gw0BhUGKotcgqWG3cboQB3mehwypbERT2/k0/58YtTi37J3In1hJwHleT8HCtlWdb86ZP9M5sTsj2OEP25rp/J51gcVqmx9U75wyR9NSnyN6liLi1pQ0bZO0FSQggcABBBIQBwQOSQOAV4muKaFjw3DM8BKzkoq7JhBzllRzdSoWYsdpJuZwSd3dnsRiopJG10fh9Rbn1m39QynFWnmdlsjhrVMzstkbPD7jMGjzcS9iZMk89siZKdjjxGGp11aa+vNF1FVOd8ry1zy3wunHvZkLQXLxMi4WCoL5fUsFJch3SC6w1JbRXkSAGUg0UIrZEoLDgDgWHeAF4AiZJJZhXs6kbwQZeF07rkaU1qd7RfWVW94A94n2tKaqQjNc1c82Ucra7jjfKxSvgabe5iaZ70df6pTEL2D0uEytWa70/4PImnEz6PYztH6RKGzbV+UzcTphNSVmb2nUDC4NxKlmrFgggcFRiAMQBwQMSSBwQzQaSxXnH2equxevMziqzzPTY9TD0skbvdho7D6zax9Vd3W05K08qsuZGIqWWVbs3CicsY3ZwtmQhl6qtY8/Eu7AmZnExXgoImSVMmjiiNjbRnxixjOknqjMVgRcbRIMHFrclBA5BASQOAEALybEigFlDf/vMS8OZpT3O40YfwU5fWfV8Od8NDwOGv8SRz3lOS+jKx92ph2/9yD6zeuvYZ08MdsTH6+jPGGnCfTlbSAnYvwmNamdh2cRwlXE6IVL6M32D0mlTYTqtkZQ0ce4zxBQcEDEAYkkDgg1ul8XYebU7WHpdS5dswrzssqOrC0szzvZGqo0yzBRx8BnOKUlFXZ3zkoq7N7RpBQFG4ThbcndnmSk27suPozppQsjlqVEOm15SsjhqyuTJmJzsIKBACSQSp1Cp2f8A2QVcUzOo4gNs3HL7QYSp2LoM7DkCwSQEEBJAQTYuwouwlloma01qdxo0fgpyv4z6zh6thqfgedX+JI1nTejr6NxYG21Fn/cIf+mdFVXgzXBSy4iD6nhJnnn1ZAwSVyAgBtIaNYzaM7CaVqJsvrDIyribqcZbm4w2mKbb/RPXulQ6fcbCnUDbQQeRgzaa3LJJBVi8QKaFjyAzMrOSirlqdN1JZUc3UcsSx2km5M4Xdu7PXjFRVkbbR2H1FufWbwGU4q08zstjhr1Mzstkb7RWC1vSO7hIpQvqzzMTXy+yizG4DiJ0pnLnzGuFMrMaplIlMDJgIKjgCgDkkBAMijiiNjbRnxEgzlTT2M1WBFwbiDFqxKCtggCkgcAzsDTsCxiTsrHRBWR2eEXVpoMkUeE+0w8MlKEe5L0PIqO82+pLEUg6sjC6urKwzBFjNWrqxVNpprkfPOkcG1CtVot61Ko1M9djsPaLHtnmuNnY+xp1FUgprnqYhkGhXIAoLoUgshgyLF1JoupV2XaCRyMrlNlU7zPoaYqrvIb8wkE2gx4vFtVIJ2ADYBuGZnJVk3I7aFJQjpzLNHYfWbWPqr4mc1adlYjEVMqst2b/AAdAu4Uds41G7seZVqKEbnWYeiEUKOE60rI8KcnKV2OpTvAUrGl0lRAmNQ0burmutMTMYEEDtBAasAeoYFhimZIsSFIwTYspowNxFiHBPczEa+8WixhKk1sSkGYSQXYaiXNuHGSu8tGN9TcYajrOiDcSL8uPhNMNSdatGHe/tzLVJ5YOR1An2p444B5h5VtBEOuNpj0W1aWItwbcjnmPR7FnJiIfMe5wrEXTovxX8r/dTzkzmPaK5AFBdCkFkOCxISCyGJBYzcPTLaqjeZ59VqLbZ6ako002b+hSCgKOHjPPlJydzz5yu22dRofB6i6x3mbU42VzxcVWzystjZ2lzjAiAa7SFHWmUzZbGuGEMysRYmuDMWGUsXBSbCxNcDJsLFq4IRlFkTGDEnKNBmiq7yB1cT2RlCLqWBdtoTVX36mwdg3xYpKrCOm76DZaNL/uuM/VHISjkiUqlT/5X3MNu6+22Upc5pxs2ieHw5c2A2cTLFVHvNolMINUdplW7mi1NvoTDWBqHjsXlxM+h4PhssXVlz0Xh/Zw4urd5VyNtPbOMIBRjMKlWm9OoodKilXU7ipkNJqzLRk4yUo6NHhfSzo7UwFco12pPdqFXg65H4hxHbxnBUg4M+pwmKjXhdbrdGhmR1oUFkKQXQ4LIayCyJCQWOi0PhrUw/Fh3ATyMS25tE1sTFWg3sbzR1FNYF2Ww4bZhGNnqcNaveNonR06yHcy982ujzHGXMuDDMSSlhwCt6d5Vq5ZSsR8yJGUnOGoBxA7RFkMzDWTMHlt+UaDUNbJWPZb52kZkR9SxaTngqjNiT/bxkZirnFdSLJTH6SqT8KbPl95VyCzy92PmRGPRP0VMD4m3ymcv/40pe/Ixa+Ld/WYnq4SjbZvCjCGyMeVNTaYbRpYBn9FbA7d5l0ras8qc45nbVmUzBRqoLD5yG7kpN6yLcBgzVb4R6x+gndgME8RPX3Vv+DOvW7Nabs6NVAAA2AbAJ9akkrI8ockBACAYGmdE0cXRajWXWRsvWVuDKeBErKKkrM0pVpUpKcN0eJ9Kui1fAVPTGvQY2pVwPROSsPZbq48OrgqUnDwPp8JjIV1ppLmvwaCZnahSCyHBdEhILIYkFjpdGH8Gn+X6meZWX7jPJxHxZGelQzFoyuXLV6pVxLZi+nWHxDkZVotcvXEDN++VsxoWLiRm8jUaFgxC/Ee6CLMmuKUbkP70XIyPvJjHZIvbcyLkdjfdjOOqcCF/KAIuyVQhz1KXqs29ieZlTRQitkKVLDEEBIAjAN89QtvPZJbueXGKWxdg8E1U5IN7Z9QnoYLATxDu9I9/f4GVauqa6m/o0lRQqiwE+pp0404qMVZI82UnJ3ZZNCoQAgBACAU4rDJVRqdRVdHGq6MAVYZEGQ0noy0ZOLzRdmjzHpV5NWQtVwF3XecM7emv/jY7x1Hb1zkqYfnE9zCcVT9mtp1/KPO61JkZkdWR1NmRgQynIg7ROZ6aHtxakk1qmREg0Q1kEkhILo6PRf6FOTfzGebX+IzycT8WX+5GcsxMSxZVkliypYsWQySxZBJYsqySQlSyJwCYkEjEgEpAAQQOQB01LMFUEknYALk9ktCEpyUYq7Kzkoxbbsdbg9FX21OxAfmftPfwnCEvareX5PBq4rlDzNuqgCw2AbgJ7iSSsjibuOSAgBACAEAIAQAgGq050dwuNW2IpK5AstQejUT8rjb2bpSVOMtzehiatB3g7eh5zpvyYV6d2wlQV13ilUISqOoN6rdtpyzwz+XU9zD8Zg9Kqt1WxxOOwNbDtqV6VSi24CohW/5Sdjdl5zSi47qx7FKrCqrwafh/r+ZSJU2R0WiD+CvNv5jPOxHxGeViviv6ehnrMDAsWVZJYshlixZVkliyCSaypJMSpZExAJiQSMSAOQCzD0XqG1NGc/CCQOZ3DtmtOhUqu0ItmVSrCmvadjd4Po27barBB7qbW7TuHjPXw/Bm9asrdF+Tzq3EltTV+rN/g8BToi1NQuZ3s3MnaZ7VHD06KtTVjy6tadR3m7mVNzMIAQAgBACAEAIAQAgBACAVYjDpUUo6K6nerqCp7DDVyYycXdOxzGkvJ7o+tcrTag2dBtUfuG6+Ewlh4PoejS4riae7zeJq/8Al7UpLq0cQrgEkCqhU7TfaVvfunBX4bKTzRl5/n+jWXFFUlmlG3gYNbovjE/U6/XTdD4Eg+E4ZYCvHlfwZpHGUXzsYdXAVk9ejVXrNN7d9rTnnh6sd4vyN41qb2kiq9t+znsmEk1voapp7FiuMx3iUbRYmrDMd8XRJMOMx3iVbJJowO7by2woyeyuMyW7MulhKrerSqnlTe3fa01hha0/dg/L8mcsRSjvJGbR0Him/VavW7qPAEnwnRDheJlyS8X+LmMuIUI87+CNjh+irn9JVVepFJ8Tb5Tsp8Ffzz8l+fwcs+Kf+sfM2eG6PYdN6moc6huO7d4T0KXDMPT+W/jqcdTHVp87eBtEQKAAAANwAAAnckkrI5W29WSkkBACAEAIAQAgBACAEAIAQAgBACAEAIAQAgEWQHeAeYiwuVNgqR30qZ5ov2lOzj3Itnl3kf8AAUf8ml/pp9o7KHcvIntJ97JLg6Q3U6Y5Io+kKnFckRnl3lqoBuAHIS1kVJSQEAIAQAgBACAEAIAQAgBAP//Z"/>
          <p:cNvSpPr>
            <a:spLocks noChangeAspect="1" noChangeArrowheads="1"/>
          </p:cNvSpPr>
          <p:nvPr/>
        </p:nvSpPr>
        <p:spPr bwMode="auto">
          <a:xfrm>
            <a:off x="307975" y="-1684338"/>
            <a:ext cx="40290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data:image/jpeg;base64,/9j/4AAQSkZJRgABAQAAAQABAAD/2wCEAAkGBxAQDxAQEBAQEBAPDw8PDg8QDxAVEA8PFREWFhUVFRUYHSggGBolGxUVITEhJSkrLi4uFx8zODMuNygtLisBCgoKDg0OFxAQGy0dHh0tLS0tLS0tLS0tKy0tLS0tLS0tLS0tLS0tLS0tLS0tLS0tLS0tLS0tLS0tLS0tLS0tLf/AABEIANsA5gMBEQACEQEDEQH/xAAcAAACAgMBAQAAAAAAAAAAAAAAAQIDBAUGBwj/xABEEAACAQICBgUKAggEBwAAAAABAgADEQRRBRIhMUFxBmGBkaEHEyIyQlJiscHRI3IzQ4KSorLC4RRTk/AWFyRjc6Px/8QAGgEBAAMBAQEAAAAAAAAAAAAAAAECAwQFBv/EADQRAAIBAgQDBQcFAQADAAAAAAABAgMRBBIhMQVBYRNRcZGxIjIzQoGh0QYjweHwFRRSYv/aAAwDAQACEQMRAD8A9xgBACAEAIAQAgBACAEAIAQAgBACAEAIAQCrFYhKSF3NlG87flxlZzUFmlsRKSirsxqOl8O26qnJjqn+K0yjiaUtpIoqsHszMVwdoNxmJsnfY0uSkgIAQAgBACAEAIAQAgBACAEAIAQAgBACAEAIAQAgBACAEARMA4zT2k/PPqqfw0Po/E3vfaeLi8R2krLZHnV6ud2WyNVOMxJ0qrIbqzKc1Yj5S0Zyjs7EptbGxw+n8Qm9g4ycfUWM6YY2rHfXxNY4ia6m1wnSemdlRGQ5r6S/eddPHwfvK33N44qL3VjdYfFU6gujqw6jtHMcJ2wqRmrxdzojJS2ZdLlggBACAEAIAQAgBACAEAIArwCNSqqi7MFGbEAeMlJvYXNdX6QYVN9ZSfgu3ynRHB1pbR/gzdWK5mBV6X0B6qVW7FA8TN48NqvdpFXXiYlTpmfZofvVPoBNlwvvl9irr9DHfphX4U6Q5hz9RNFwynzb+xXt2VN0txWVEfsN9Wlv+dR6+f8AQ7aRD/izFZ0v9M/eP+fR6+Y7WQx0vxQ4UTzRvo0o8BS6/wC+hPayJL01rjfTpHlrj6mYywMOTZZVWXVuklSvSK+bFPW2Fg5OsvEDYLTweJzVJ9lCV3z6dDKtWdsqNZPFOQIAQAkAIA0cqbqSpG4gkEdstGTi7rQJtao3GB6R1UsKg86uewOO3cfDnO2ljpR0nr6nRDEyXvanSYDSNKsL02uR6ynYy8xPTp1YVFeLudkKkZrQy5oXCAEAIAQAgBACAJmsCTsABJ5QDk6nTqg4P+GBq/E3oju9bwE9Klw2b1m7GEq6WxqcX0jxVT9Z5sHhTGr47/Gd1PA0Y8r+Jk6sn0NXUcsbszMc2JJ7zOuMVFWSsZt3EJJAQSEAUgCkNlhGUbJK3MylIlIlhqOu3UN88ziGNWGp3+Z7f7uQnLKjbBbbBuG6fGSk5Ntu7ZyBKgJICAEAJACSAggFYqQykqw9VlNmHIyYycXdaEptO6Oj0T0kuRTxBCk2C1tyMcm90+B6t09XD4xS9mejOyliL6T8zowZ3nWOAEAIAQAgBAK663VhmpHhC3DPnTDuyWKkqw4gz6o883uB02DZaosffA9HtHCWINypBAIIIO4g7DAHACCQkAUhkoRlWySDGZSZZEEUsQBvM5q9aNKDnPZFrpK5t6NIKth2nMz4jFYmWIqupL6dEckpOTuTnOVCAECwWgBACAEAIAoBCoLix2g7CDBDNx0d06aTLQrMTTYhaNQnahOwIxyyPZPRwuKtaE/ozpoV8ryy2OxE9Q7xwAgBACAEAxNIaQo0FvVqKgO652nkN5loxcnorkqLex85VcauswXbZmG3Zxyn1VO0ktTiqUpQ3KWrsePdN1FIzMnR+lKtA+g114o21T9uyHBMk6vRmmqVew9Sp7jHf+U8fnMpRaINlKgDIJEZRkkWlGyStpjJl0bHBYfVFz6x8BlPkOKY7t55I+7H7vv8O456k76LYyZ5RmEgBJAQAgBaCBEgbyBzIgFbV0G91/eEEXRA4ykPbHZcwMyK20jSzJ5KZBGdFT6STgGPYPvJIzoxq+OVgV1DYixuZJDlc7zoTpZq9ArU2vQIQufbU31SevYR2T2MHWc4We6PRwtVyhZ8jo52HUEAIBjY/H0qCF6rhFzO8nIDeTyloxcnZImMXJ2RxWmOmlR7rhx5pf8AMYA1DyG5fHsndTwiWs9Trhh0veOVr1GclnZmY72Ykse0zoypKyN7JLQ89xS2qP1O3zM7I7I5JLdMVOtn3zohWtpI46mG5wLwb7p0pp7HG007MleAbvRfSKpTstW9RM/bUc+Pb3zOVO+xJ1OExdOqutTYMOOYORHCYyVtwWmZssVsZjJlkFKqiNdrniAAN88HjGLlTgqcfm3fT+/QyrVMuneZB0svBW7SBPlzl7REDpbJO9v7QR2hBtKvwVR3/eQR2jINpKpmo5L95JHaMrOOqn2z2BR9IGdlbYmofbb94wRmZAux3knmTBF2RgCgDgCgBBIQDu/Jyn4Vds6qr3Lf6z1eHr2ZeJ6GC92TOxnoHcEA0HSLpJTwt0W1SuRsT2U63P03zejQdTXka06TnryPPcdjaldzUquXbhfcoyUcBPShCMFZI7oxUVZGPLEhIBy+mdEsGZ1FwxvynRCaasYygaN0tNLGTRFWI3RGTjsZTpxktTIp1gd+wzqhWUtGcFShKGq1RZNjIsw9d6bB0Yqw4g8MjmOqVauDptG9JFay1rI27zg9Q8x7PynNUpPkWRu7gi4NwdoI3ETjkaIorjd2z5Xj7tUp+D9Uc2JV2iu08HMc2UVozEZQtJzEZQMm5FgkkBAFAHAFaSSKAEAIAQSeh+T6nbCMferP4Konr4Bft/U9LBr9v6nUzuOw5zpZ0h/wy+bpkGu4uMqS+8RnkP8AZ6MPR7R3eyNqNLO7vY86diSSxJJNySbknMmeoklojuWgoJHIICQBFbwDVaR0MtTauxppGpYzlC5zOMwL0zZh2zdNMxcbGIVixQklUjftE0hVcdHqjnqYdS20ZkK4O6dUZqWxwyg4uzHJaIM7R2latA+ibpxpt6vZkeUwnTUiyZ1GC0gmIXWUFSuxlPA9R4ifDfqeDhVpLo/VFamtjJtPmMxllC0nMMoasnORlIMJpGRnKJGbIxYSQEAIAQAgCtJAjBIoB6b0Gp2wNP4mqt/GR9J7WCX7K+vqethPhI2WmdIrhqD1m26o9FfecmyjvIndCDnJJHXCOZpHk+JxD1XapUOs7ksx6/twnsRioqyPRSSVkQliRwAkEjkEBIAQCrEYZXFmF5KbRDRzek9Blbsm0ZTaNW+5lKBoqiEGxFpoYtEBcboV1qisoKSsy6nWz750wrX0kcVTDtaxLZo0cx0nRT1Kv5l+U+E/VvxaPhL1REjeT5IgcAIuCJE0gzOaIlZ0pnM0K0sQKAEAJICAEARgCkknqvRNLYHD9aa3exP1nu4VWox8D2MMv2o+BzPlEx96tLDg7EXzz9bG6r3AN3z1sHDeR6OGjvI5Kd51DgDgDkEhBA7SCRyAFoAFYINdpDQ6VQSBZsxLxnYrKFzlsdox6R2jZnOiLUjCUbGEKZO4X7JLSK5Wy2nh6o3IxGWq0mNTJzKTwjqfK7+B1HRakypU1lK3Zdh5T439VzjOrRt3S9UediKFSi0pq19jd2nyhzjAhhEgszbNEh6smMiJIDTm6mc7iRNOXVQo4FZSaKaKOJEiXuUsKSBQLhJJFAFAPXtBJq4TDrlQpfyCfQ0FanFdEe5SVqcV0PNelVUtpHFX9lkUchTWezhV7CPToe4jWX5d86TazImug3uo/aEFlTm9kyBxtIe2Oy5+UF1h6r5EDpKlmT+yZBdYWp3fcgdLU+Ac9g+8F1g596InS44Ie1v7SLFlgnzkQbS7cEXtJMWLrBR5srOlanwjsP3ixdYSn1INpGqfatyVftFiyw1LuK2xlQ/rG77fKTYuqNNfKis1WO9ieZJgtkj3FlOtnKOJVw7i6UKM2Gi9zcx8p8r+oviUvB+qPneN+/DwfqZ0+dPDJASkmXiiVpmaEhLIzbHLooxWk3KgVllIixBqcuplHEqenNY1DNwKyJqmUasKSBSQQfceRkPYM9owqatNF91FHcAJ9LHRI+gjsjxXyg3XSWJFz6TI2/OkpntYa3ZI9rARTijnZqeuug7QSOCQgDgAIA4AWgBIA7QLBaBYLSG0tyVFsmlQjjMZVqS3kvMnsJy5M3Gh3DK1sx8p8l+oKsJ1KeRp2T9T5fj9KdOdPMrXT9UbG0+fbsfPomBMnqbLQIRWTJCXRm2OWKXCBcIIC0AVpNwVvTmsalisoplDpadEZJmLjYrlypKkmsyr7zKvebS0VdpFlq0ezifSn0B4x5UUtpNvjoUX/mX+methNaS8We7wz4f1OXAm70PVSHM3VhHeSX1RZQk9kxawmbxdBfOjRUKj+VhriZPiGHXzfZllhaj5B5wTN8UorZNmiwc+gec6pk+Kx5RfmWWCfNh5zqmT4rLlFF1go82Lzhmb4nWeyS+n9l1hKfUPOGZPiGIfzW+iLrDUlyFrnOZPF13vNllRpr5UGtM3Um95PzZdRitkvIJQtcaKSbSk5qCuxc6DRC2VgOBHyniV5uUrs+L/AFYv3KPg/VGxUTlkz5SKJyobHLJGUmMSxS5KCB2kEBaLgLRcBaTcBaLkkGS8vGViGrmLVp25TqhPMjCUbF2iU1sTh1zr0R/GJ0UVepFdUWpazj4o9eE+kPePJ/K1hL4ylUBNzhhYcDq1Gv8AOYV684pQTsj6XgLVnfvOCvONtvc+sslsEgi45JAQAgBACAOAFoBIIcjIuLEhRY8D3RcEXUrv2Rci6MrDpqjbvPgJ5uIqZ5WWyNEmbjRV9VjbZrAX4bpwVnZpHxv6rpycqUktEnfobAGYHyJIQjNsmBLmTZIQQOQQOCAtAGBAHaAK0ALQLkXS4sZaMrMnR6FnR2j/ANdh1yqBu4E/Serg3mqwfUrQj+9FHqYn0Z7Z5r5W1tVwb/BXU9jUyPmZyYpbHu8GlbP9P5PPKuGN7qLqdo+05VI+xpyzRQDBv7pjMi2hYujqh4SMxXNEtXRTxnIdSJauh24mRnK9tEuXQw4mMzKuui1dDpIzFXiOhcui6eUXKuuy5dH0x7IkXKOtItXCoOAgq6kifmFygrnZqNL00BAt6W/kJjWq5VlXM68OnPV7Iw6NIuwUceOQznDKSirnXOagrs6bAIFXVG4WnnTbbuzw8U82r5knpZd0lM+XxnDIy9qlo+7l/RETRHzlSMoSyyVmTEGRISCBwQMQRckAYLKMnsiQptkZBosPVe0WTFBsvlFy6wVd/L90TGGbq75FzRcPqvexIYU5iLmi4bLnJDGFHE+EXNVw1c5Gw0BhUGKotcgqWG3cboQB3mehwypbERT2/k0/58YtTi37J3In1hJwHleT8HCtlWdb86ZP9M5sTsj2OEP25rp/J51gcVqmx9U75wyR9NSnyN6liLi1pQ0bZO0FSQggcABBBIQBwQOSQOAV4muKaFjw3DM8BKzkoq7JhBzllRzdSoWYsdpJuZwSd3dnsRiopJG10fh9Rbn1m39QynFWnmdlsjhrVMzstkbPD7jMGjzcS9iZMk89siZKdjjxGGp11aa+vNF1FVOd8ry1zy3wunHvZkLQXLxMi4WCoL5fUsFJch3SC6w1JbRXkSAGUg0UIrZEoLDgDgWHeAF4AiZJJZhXs6kbwQZeF07rkaU1qd7RfWVW94A94n2tKaqQjNc1c82Ucra7jjfKxSvgabe5iaZ70df6pTEL2D0uEytWa70/4PImnEz6PYztH6RKGzbV+UzcTphNSVmb2nUDC4NxKlmrFgggcFRiAMQBwQMSSBwQzQaSxXnH2equxevMziqzzPTY9TD0skbvdho7D6zax9Vd3W05K08qsuZGIqWWVbs3CicsY3ZwtmQhl6qtY8/Eu7AmZnExXgoImSVMmjiiNjbRnxixjOknqjMVgRcbRIMHFrclBA5BASQOAEALybEigFlDf/vMS8OZpT3O40YfwU5fWfV8Od8NDwOGv8SRz3lOS+jKx92ph2/9yD6zeuvYZ08MdsTH6+jPGGnCfTlbSAnYvwmNamdh2cRwlXE6IVL6M32D0mlTYTqtkZQ0ce4zxBQcEDEAYkkDgg1ul8XYebU7WHpdS5dswrzssqOrC0szzvZGqo0yzBRx8BnOKUlFXZ3zkoq7N7RpBQFG4ThbcndnmSk27suPozppQsjlqVEOm15SsjhqyuTJmJzsIKBACSQSp1Cp2f8A2QVcUzOo4gNs3HL7QYSp2LoM7DkCwSQEEBJAQTYuwouwlloma01qdxo0fgpyv4z6zh6thqfgedX+JI1nTejr6NxYG21Fn/cIf+mdFVXgzXBSy4iD6nhJnnn1ZAwSVyAgBtIaNYzaM7CaVqJsvrDIyribqcZbm4w2mKbb/RPXulQ6fcbCnUDbQQeRgzaa3LJJBVi8QKaFjyAzMrOSirlqdN1JZUc3UcsSx2km5M4Xdu7PXjFRVkbbR2H1FufWbwGU4q08zstjhr1Mzstkb7RWC1vSO7hIpQvqzzMTXy+yizG4DiJ0pnLnzGuFMrMaplIlMDJgIKjgCgDkkBAMijiiNjbRnxEgzlTT2M1WBFwbiDFqxKCtggCkgcAzsDTsCxiTsrHRBWR2eEXVpoMkUeE+0w8MlKEe5L0PIqO82+pLEUg6sjC6urKwzBFjNWrqxVNpprkfPOkcG1CtVot61Ko1M9djsPaLHtnmuNnY+xp1FUgprnqYhkGhXIAoLoUgshgyLF1JoupV2XaCRyMrlNlU7zPoaYqrvIb8wkE2gx4vFtVIJ2ADYBuGZnJVk3I7aFJQjpzLNHYfWbWPqr4mc1adlYjEVMqst2b/AAdAu4Uds41G7seZVqKEbnWYeiEUKOE60rI8KcnKV2OpTvAUrGl0lRAmNQ0burmutMTMYEEDtBAasAeoYFhimZIsSFIwTYspowNxFiHBPczEa+8WixhKk1sSkGYSQXYaiXNuHGSu8tGN9TcYajrOiDcSL8uPhNMNSdatGHe/tzLVJ5YOR1An2p444B5h5VtBEOuNpj0W1aWItwbcjnmPR7FnJiIfMe5wrEXTovxX8r/dTzkzmPaK5AFBdCkFkOCxISCyGJBYzcPTLaqjeZ59VqLbZ6ako002b+hSCgKOHjPPlJydzz5yu22dRofB6i6x3mbU42VzxcVWzystjZ2lzjAiAa7SFHWmUzZbGuGEMysRYmuDMWGUsXBSbCxNcDJsLFq4IRlFkTGDEnKNBmiq7yB1cT2RlCLqWBdtoTVX36mwdg3xYpKrCOm76DZaNL/uuM/VHISjkiUqlT/5X3MNu6+22Upc5pxs2ieHw5c2A2cTLFVHvNolMINUdplW7mi1NvoTDWBqHjsXlxM+h4PhssXVlz0Xh/Zw4urd5VyNtPbOMIBRjMKlWm9OoodKilXU7ipkNJqzLRk4yUo6NHhfSzo7UwFco12pPdqFXg65H4hxHbxnBUg4M+pwmKjXhdbrdGhmR1oUFkKQXQ4LIayCyJCQWOi0PhrUw/Fh3ATyMS25tE1sTFWg3sbzR1FNYF2Ww4bZhGNnqcNaveNonR06yHcy982ujzHGXMuDDMSSlhwCt6d5Vq5ZSsR8yJGUnOGoBxA7RFkMzDWTMHlt+UaDUNbJWPZb52kZkR9SxaTngqjNiT/bxkZirnFdSLJTH6SqT8KbPl95VyCzy92PmRGPRP0VMD4m3ymcv/40pe/Ixa+Ld/WYnq4SjbZvCjCGyMeVNTaYbRpYBn9FbA7d5l0ras8qc45nbVmUzBRqoLD5yG7kpN6yLcBgzVb4R6x+gndgME8RPX3Vv+DOvW7Nabs6NVAAA2AbAJ9akkrI8ockBACAYGmdE0cXRajWXWRsvWVuDKeBErKKkrM0pVpUpKcN0eJ9Kui1fAVPTGvQY2pVwPROSsPZbq48OrgqUnDwPp8JjIV1ppLmvwaCZnahSCyHBdEhILIYkFjpdGH8Gn+X6meZWX7jPJxHxZGelQzFoyuXLV6pVxLZi+nWHxDkZVotcvXEDN++VsxoWLiRm8jUaFgxC/Ee6CLMmuKUbkP70XIyPvJjHZIvbcyLkdjfdjOOqcCF/KAIuyVQhz1KXqs29ieZlTRQitkKVLDEEBIAjAN89QtvPZJbueXGKWxdg8E1U5IN7Z9QnoYLATxDu9I9/f4GVauqa6m/o0lRQqiwE+pp0404qMVZI82UnJ3ZZNCoQAgBACAU4rDJVRqdRVdHGq6MAVYZEGQ0noy0ZOLzRdmjzHpV5NWQtVwF3XecM7emv/jY7x1Hb1zkqYfnE9zCcVT9mtp1/KPO61JkZkdWR1NmRgQynIg7ROZ6aHtxakk1qmREg0Q1kEkhILo6PRf6FOTfzGebX+IzycT8WX+5GcsxMSxZVkliypYsWQySxZBJYsqySQlSyJwCYkEjEgEpAAQQOQB01LMFUEknYALk9ktCEpyUYq7Kzkoxbbsdbg9FX21OxAfmftPfwnCEvareX5PBq4rlDzNuqgCw2AbgJ7iSSsjibuOSAgBACAEAIAQAgGq050dwuNW2IpK5AstQejUT8rjb2bpSVOMtzehiatB3g7eh5zpvyYV6d2wlQV13ilUISqOoN6rdtpyzwz+XU9zD8Zg9Kqt1WxxOOwNbDtqV6VSi24CohW/5Sdjdl5zSi47qx7FKrCqrwafh/r+ZSJU2R0WiD+CvNv5jPOxHxGeViviv6ehnrMDAsWVZJYshlixZVkliyCSaypJMSpZExAJiQSMSAOQCzD0XqG1NGc/CCQOZ3DtmtOhUqu0ItmVSrCmvadjd4Po27barBB7qbW7TuHjPXw/Bm9asrdF+Tzq3EltTV+rN/g8BToi1NQuZ3s3MnaZ7VHD06KtTVjy6tadR3m7mVNzMIAQAgBACAEAIAQAgBACAVYjDpUUo6K6nerqCp7DDVyYycXdOxzGkvJ7o+tcrTag2dBtUfuG6+Ewlh4PoejS4riae7zeJq/8Al7UpLq0cQrgEkCqhU7TfaVvfunBX4bKTzRl5/n+jWXFFUlmlG3gYNbovjE/U6/XTdD4Eg+E4ZYCvHlfwZpHGUXzsYdXAVk9ejVXrNN7d9rTnnh6sd4vyN41qb2kiq9t+znsmEk1voapp7FiuMx3iUbRYmrDMd8XRJMOMx3iVbJJowO7by2woyeyuMyW7MulhKrerSqnlTe3fa01hha0/dg/L8mcsRSjvJGbR0Him/VavW7qPAEnwnRDheJlyS8X+LmMuIUI87+CNjh+irn9JVVepFJ8Tb5Tsp8Ffzz8l+fwcs+Kf+sfM2eG6PYdN6moc6huO7d4T0KXDMPT+W/jqcdTHVp87eBtEQKAAAANwAAAnckkrI5W29WSkkBACAEAIAQAgBACAEAIAQAgBACAEAIAQAgEWQHeAeYiwuVNgqR30qZ5ov2lOzj3Itnl3kf8AAUf8ml/pp9o7KHcvIntJ97JLg6Q3U6Y5Io+kKnFckRnl3lqoBuAHIS1kVJSQEAIAQAgBACAEAIAQAgBAP//Z"/>
          <p:cNvSpPr>
            <a:spLocks noChangeAspect="1" noChangeArrowheads="1"/>
          </p:cNvSpPr>
          <p:nvPr/>
        </p:nvSpPr>
        <p:spPr bwMode="auto">
          <a:xfrm>
            <a:off x="460375" y="-1531938"/>
            <a:ext cx="40290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577512" y="3289724"/>
            <a:ext cx="2234768" cy="2234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818866" y="4277833"/>
            <a:ext cx="259307" cy="8497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078173" y="4277833"/>
            <a:ext cx="327546" cy="4248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1405719" y="3655743"/>
            <a:ext cx="289177" cy="10469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694896" y="3655743"/>
            <a:ext cx="475216" cy="1339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2170112" y="3990515"/>
            <a:ext cx="152400" cy="10045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818866" y="4490271"/>
            <a:ext cx="731441" cy="6373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1550307" y="3856269"/>
            <a:ext cx="382197" cy="127131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928144" y="3856269"/>
            <a:ext cx="546768" cy="846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6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2185796" y="2129338"/>
            <a:ext cx="7405196" cy="284149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08089" y="3134588"/>
            <a:ext cx="4200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</a:rPr>
              <a:t>Grazie</a:t>
            </a:r>
          </a:p>
          <a:p>
            <a:r>
              <a:rPr lang="it-IT" sz="40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sz="4000" i="1" dirty="0" smtClean="0">
                <a:solidFill>
                  <a:schemeClr val="tx2">
                    <a:lumMod val="75000"/>
                  </a:schemeClr>
                </a:solidFill>
              </a:rPr>
              <a:t>ilvia.losco@istat.it</a:t>
            </a:r>
            <a:endParaRPr lang="it-IT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8" name="Rettangolo 47"/>
          <p:cNvSpPr/>
          <p:nvPr/>
        </p:nvSpPr>
        <p:spPr>
          <a:xfrm>
            <a:off x="7561147" y="3713829"/>
            <a:ext cx="3435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>
                <a:latin typeface="Calibri" charset="0"/>
                <a:ea typeface="Calibri" charset="0"/>
                <a:cs typeface="Times New Roman" charset="0"/>
              </a:rPr>
              <a:t>processo di produzione statistica</a:t>
            </a:r>
            <a:endParaRPr lang="it-IT" sz="2800" dirty="0"/>
          </a:p>
        </p:txBody>
      </p:sp>
      <p:sp>
        <p:nvSpPr>
          <p:cNvPr id="95" name="Rettangolo 94"/>
          <p:cNvSpPr/>
          <p:nvPr/>
        </p:nvSpPr>
        <p:spPr>
          <a:xfrm>
            <a:off x="577512" y="813359"/>
            <a:ext cx="2701265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461721" y="5885538"/>
            <a:ext cx="4679435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i="1" dirty="0" smtClean="0">
                <a:latin typeface="Calibri" charset="0"/>
                <a:ea typeface="Calibri" charset="0"/>
                <a:cs typeface="Times New Roman" charset="0"/>
              </a:rPr>
              <a:t>Orientamento all’obiettivo</a:t>
            </a:r>
            <a:endParaRPr lang="it-IT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03168" y="1497669"/>
            <a:ext cx="2185148" cy="1982523"/>
            <a:chOff x="4718008" y="1930647"/>
            <a:chExt cx="2185148" cy="1982523"/>
          </a:xfrm>
        </p:grpSpPr>
        <p:sp>
          <p:nvSpPr>
            <p:cNvPr id="4" name="Rettangolo arrotondato 3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5" name="Immagine 44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4" y="1930647"/>
              <a:ext cx="1979412" cy="1875389"/>
            </a:xfrm>
            <a:prstGeom prst="rect">
              <a:avLst/>
            </a:prstGeom>
            <a:noFill/>
          </p:spPr>
        </p:pic>
      </p:grpSp>
      <p:grpSp>
        <p:nvGrpSpPr>
          <p:cNvPr id="7" name="Gruppo 6"/>
          <p:cNvGrpSpPr/>
          <p:nvPr/>
        </p:nvGrpSpPr>
        <p:grpSpPr>
          <a:xfrm>
            <a:off x="7655" y="3523838"/>
            <a:ext cx="1165868" cy="1221607"/>
            <a:chOff x="1" y="4666971"/>
            <a:chExt cx="1165868" cy="1221607"/>
          </a:xfrm>
        </p:grpSpPr>
        <p:cxnSp>
          <p:nvCxnSpPr>
            <p:cNvPr id="53" name="Connettore 1 52"/>
            <p:cNvCxnSpPr>
              <a:endCxn id="38" idx="0"/>
            </p:cNvCxnSpPr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ttangolo arrotondato 5"/>
            <p:cNvSpPr/>
            <p:nvPr/>
          </p:nvSpPr>
          <p:spPr>
            <a:xfrm>
              <a:off x="322822" y="5162607"/>
              <a:ext cx="380346" cy="3574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5888259" y="3266674"/>
            <a:ext cx="1640297" cy="1401262"/>
            <a:chOff x="1" y="4666971"/>
            <a:chExt cx="1165868" cy="1221607"/>
          </a:xfrm>
        </p:grpSpPr>
        <p:cxnSp>
          <p:nvCxnSpPr>
            <p:cNvPr id="47" name="Connettore 1 46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Rettangolo arrotondato 51"/>
            <p:cNvSpPr/>
            <p:nvPr/>
          </p:nvSpPr>
          <p:spPr>
            <a:xfrm>
              <a:off x="322822" y="5162607"/>
              <a:ext cx="380346" cy="3574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771409" y="4031556"/>
            <a:ext cx="281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latin typeface="Calibri" charset="0"/>
                <a:ea typeface="Calibri" charset="0"/>
                <a:cs typeface="Times New Roman" charset="0"/>
              </a:rPr>
              <a:t>C</a:t>
            </a:r>
            <a:r>
              <a:rPr lang="it-IT" sz="2400" i="1" dirty="0" smtClean="0">
                <a:latin typeface="Calibri" charset="0"/>
                <a:ea typeface="Calibri" charset="0"/>
                <a:cs typeface="Times New Roman" charset="0"/>
              </a:rPr>
              <a:t>oncetto </a:t>
            </a:r>
            <a:r>
              <a:rPr lang="it-IT" sz="2400" i="1" dirty="0">
                <a:latin typeface="Calibri" charset="0"/>
                <a:ea typeface="Calibri" charset="0"/>
                <a:cs typeface="Times New Roman" charset="0"/>
              </a:rPr>
              <a:t>di progetto </a:t>
            </a:r>
            <a:endParaRPr lang="it-IT" sz="2400" dirty="0"/>
          </a:p>
        </p:txBody>
      </p:sp>
      <p:grpSp>
        <p:nvGrpSpPr>
          <p:cNvPr id="54" name="Gruppo 53"/>
          <p:cNvGrpSpPr/>
          <p:nvPr/>
        </p:nvGrpSpPr>
        <p:grpSpPr>
          <a:xfrm>
            <a:off x="3898564" y="3670608"/>
            <a:ext cx="2126260" cy="2157374"/>
            <a:chOff x="9521590" y="3457140"/>
            <a:chExt cx="2127866" cy="2047548"/>
          </a:xfrm>
          <a:solidFill>
            <a:srgbClr val="00B0F0"/>
          </a:solidFill>
        </p:grpSpPr>
        <p:sp>
          <p:nvSpPr>
            <p:cNvPr id="55" name="Rettangolo arrotondato 54"/>
            <p:cNvSpPr/>
            <p:nvPr/>
          </p:nvSpPr>
          <p:spPr>
            <a:xfrm>
              <a:off x="9521590" y="3457140"/>
              <a:ext cx="2127866" cy="20475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673" y="3844353"/>
              <a:ext cx="1901631" cy="1198661"/>
            </a:xfrm>
            <a:prstGeom prst="rect">
              <a:avLst/>
            </a:prstGeom>
            <a:grpFill/>
          </p:spPr>
        </p:pic>
      </p:grpSp>
      <p:grpSp>
        <p:nvGrpSpPr>
          <p:cNvPr id="12" name="Gruppo 11"/>
          <p:cNvGrpSpPr/>
          <p:nvPr/>
        </p:nvGrpSpPr>
        <p:grpSpPr>
          <a:xfrm>
            <a:off x="2348252" y="3503102"/>
            <a:ext cx="1564756" cy="546808"/>
            <a:chOff x="2348252" y="3503102"/>
            <a:chExt cx="1564756" cy="546808"/>
          </a:xfrm>
        </p:grpSpPr>
        <p:cxnSp>
          <p:nvCxnSpPr>
            <p:cNvPr id="63" name="Connettore 1 62"/>
            <p:cNvCxnSpPr/>
            <p:nvPr/>
          </p:nvCxnSpPr>
          <p:spPr>
            <a:xfrm>
              <a:off x="2348252" y="3503102"/>
              <a:ext cx="1564756" cy="528454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Rettangolo arrotondato 56"/>
            <p:cNvSpPr/>
            <p:nvPr/>
          </p:nvSpPr>
          <p:spPr>
            <a:xfrm>
              <a:off x="3073701" y="3670608"/>
              <a:ext cx="388021" cy="3793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51167" y="794665"/>
            <a:ext cx="3514537" cy="3030201"/>
            <a:chOff x="3451167" y="794665"/>
            <a:chExt cx="3514537" cy="3030201"/>
          </a:xfrm>
        </p:grpSpPr>
        <p:grpSp>
          <p:nvGrpSpPr>
            <p:cNvPr id="58" name="Gruppo 57"/>
            <p:cNvGrpSpPr/>
            <p:nvPr/>
          </p:nvGrpSpPr>
          <p:grpSpPr>
            <a:xfrm rot="13718730">
              <a:off x="3693335" y="552497"/>
              <a:ext cx="3030201" cy="3514537"/>
              <a:chOff x="1" y="4666971"/>
              <a:chExt cx="1165868" cy="1221607"/>
            </a:xfrm>
          </p:grpSpPr>
          <p:cxnSp>
            <p:nvCxnSpPr>
              <p:cNvPr id="59" name="Connettore 1 58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0" name="Rettangolo arrotondato 59"/>
              <p:cNvSpPr/>
              <p:nvPr/>
            </p:nvSpPr>
            <p:spPr>
              <a:xfrm>
                <a:off x="322822" y="4956769"/>
                <a:ext cx="597267" cy="52304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4242816" y="2117074"/>
              <a:ext cx="164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ANALOGIA</a:t>
              </a:r>
              <a:endParaRPr lang="it-IT" sz="2400" b="1" dirty="0"/>
            </a:p>
          </p:txBody>
        </p:sp>
      </p:grpSp>
      <p:sp>
        <p:nvSpPr>
          <p:cNvPr id="61" name="Rettangolo 60"/>
          <p:cNvSpPr/>
          <p:nvPr/>
        </p:nvSpPr>
        <p:spPr>
          <a:xfrm>
            <a:off x="577304" y="494665"/>
            <a:ext cx="82375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sz="1600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7534083" y="1220178"/>
            <a:ext cx="2234768" cy="2234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1 39"/>
          <p:cNvCxnSpPr/>
          <p:nvPr/>
        </p:nvCxnSpPr>
        <p:spPr>
          <a:xfrm flipV="1">
            <a:off x="7775437" y="2208287"/>
            <a:ext cx="259307" cy="8497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8034744" y="2208287"/>
            <a:ext cx="327546" cy="4248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8362290" y="1586197"/>
            <a:ext cx="289177" cy="10469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8651467" y="1586197"/>
            <a:ext cx="475216" cy="1339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9126683" y="1920969"/>
            <a:ext cx="152400" cy="10045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7775437" y="2420725"/>
            <a:ext cx="731441" cy="6373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V="1">
            <a:off x="8506878" y="1786723"/>
            <a:ext cx="382197" cy="127131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8884715" y="1786723"/>
            <a:ext cx="546768" cy="846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/>
      <p:bldP spid="10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/>
          <p:cNvGrpSpPr/>
          <p:nvPr/>
        </p:nvGrpSpPr>
        <p:grpSpPr>
          <a:xfrm>
            <a:off x="3572577" y="363250"/>
            <a:ext cx="4313354" cy="3699196"/>
            <a:chOff x="3572577" y="363250"/>
            <a:chExt cx="4313354" cy="3699196"/>
          </a:xfrm>
        </p:grpSpPr>
        <p:grpSp>
          <p:nvGrpSpPr>
            <p:cNvPr id="58" name="Gruppo 57"/>
            <p:cNvGrpSpPr/>
            <p:nvPr/>
          </p:nvGrpSpPr>
          <p:grpSpPr>
            <a:xfrm rot="13718730">
              <a:off x="3879656" y="56171"/>
              <a:ext cx="3699196" cy="4313354"/>
              <a:chOff x="1" y="4666971"/>
              <a:chExt cx="1165868" cy="1221607"/>
            </a:xfrm>
          </p:grpSpPr>
          <p:cxnSp>
            <p:nvCxnSpPr>
              <p:cNvPr id="60" name="Connettore 1 59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2" name="Rettangolo arrotondato 61"/>
              <p:cNvSpPr/>
              <p:nvPr/>
            </p:nvSpPr>
            <p:spPr>
              <a:xfrm>
                <a:off x="244293" y="4932090"/>
                <a:ext cx="643863" cy="58795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4767704" y="1641215"/>
              <a:ext cx="1719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ELEMENTI PRINCIPALI IN ANALOGIA</a:t>
              </a:r>
              <a:endParaRPr lang="it-IT" sz="2400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703168" y="1497669"/>
            <a:ext cx="2185148" cy="2524681"/>
            <a:chOff x="703168" y="1497669"/>
            <a:chExt cx="2185148" cy="2524681"/>
          </a:xfrm>
        </p:grpSpPr>
        <p:grpSp>
          <p:nvGrpSpPr>
            <p:cNvPr id="63" name="Gruppo 62"/>
            <p:cNvGrpSpPr/>
            <p:nvPr/>
          </p:nvGrpSpPr>
          <p:grpSpPr>
            <a:xfrm>
              <a:off x="703168" y="1497669"/>
              <a:ext cx="2185148" cy="1982523"/>
              <a:chOff x="4718008" y="1930647"/>
              <a:chExt cx="2185148" cy="1982523"/>
            </a:xfrm>
          </p:grpSpPr>
          <p:sp>
            <p:nvSpPr>
              <p:cNvPr id="64" name="Rettangolo arrotondato 63"/>
              <p:cNvSpPr/>
              <p:nvPr/>
            </p:nvSpPr>
            <p:spPr>
              <a:xfrm>
                <a:off x="4718008" y="1930648"/>
                <a:ext cx="2185148" cy="198252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65" name="Immagine 64"/>
              <p:cNvPicPr>
                <a:picLocks noChangeAspect="1"/>
              </p:cNvPicPr>
              <p:nvPr/>
            </p:nvPicPr>
            <p:blipFill>
              <a:blip r:embed="rId2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788" b="99250" l="9881" r="89794">
                            <a14:foregroundMark x1="35613" y1="18864" x2="35613" y2="18864"/>
                            <a14:foregroundMark x1="35613" y1="18864" x2="35613" y2="18864"/>
                            <a14:foregroundMark x1="41694" y1="5788" x2="41694" y2="5788"/>
                            <a14:foregroundMark x1="34093" y1="43516" x2="34093" y2="43516"/>
                            <a14:foregroundMark x1="34093" y1="58521" x2="34093" y2="58521"/>
                            <a14:foregroundMark x1="34093" y1="79207" x2="34093" y2="79207"/>
                          </a14:backgroundRemoval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3744" y="1930647"/>
                <a:ext cx="1979412" cy="1875389"/>
              </a:xfrm>
              <a:prstGeom prst="rect">
                <a:avLst/>
              </a:prstGeom>
              <a:noFill/>
            </p:spPr>
          </p:pic>
        </p:grpSp>
        <p:sp>
          <p:nvSpPr>
            <p:cNvPr id="7" name="Rettangolo 6"/>
            <p:cNvSpPr/>
            <p:nvPr/>
          </p:nvSpPr>
          <p:spPr>
            <a:xfrm>
              <a:off x="957129" y="3560685"/>
              <a:ext cx="1288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/>
                <a:t>Progetto</a:t>
              </a:r>
              <a:endParaRPr lang="it-IT" sz="2400" b="1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7055008" y="3071161"/>
            <a:ext cx="51142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/>
              <a:t>Iniziativa</a:t>
            </a:r>
          </a:p>
          <a:p>
            <a:pPr marL="342900" lvl="0" indent="-342900">
              <a:buFontTx/>
              <a:buChar char="-"/>
            </a:pPr>
            <a:r>
              <a:rPr lang="it-IT" sz="2400" b="1" dirty="0" smtClean="0"/>
              <a:t>Produzione </a:t>
            </a:r>
            <a:r>
              <a:rPr lang="it-IT" sz="2400" b="1" dirty="0"/>
              <a:t>di un </a:t>
            </a:r>
            <a:r>
              <a:rPr lang="it-IT" sz="2400" b="1" dirty="0" smtClean="0"/>
              <a:t>prodotto statistico</a:t>
            </a:r>
          </a:p>
          <a:p>
            <a:pPr marL="342900" lvl="0" indent="-342900">
              <a:buFontTx/>
              <a:buChar char="-"/>
            </a:pPr>
            <a:r>
              <a:rPr lang="it-IT" sz="2400" b="1" dirty="0" smtClean="0"/>
              <a:t>Processo amministrativo</a:t>
            </a:r>
          </a:p>
          <a:p>
            <a:pPr marL="342900" lvl="0" indent="-342900">
              <a:buFontTx/>
              <a:buChar char="-"/>
            </a:pPr>
            <a:r>
              <a:rPr lang="it-IT" sz="2400" b="1" dirty="0"/>
              <a:t>Progetto innovativo</a:t>
            </a:r>
          </a:p>
          <a:p>
            <a:pPr marL="342900" lvl="0" indent="-342900">
              <a:buFontTx/>
              <a:buChar char="-"/>
            </a:pPr>
            <a:endParaRPr lang="it-IT" sz="2400" b="1" dirty="0"/>
          </a:p>
        </p:txBody>
      </p:sp>
      <p:grpSp>
        <p:nvGrpSpPr>
          <p:cNvPr id="27" name="Gruppo 26"/>
          <p:cNvGrpSpPr/>
          <p:nvPr/>
        </p:nvGrpSpPr>
        <p:grpSpPr>
          <a:xfrm>
            <a:off x="3936963" y="3904818"/>
            <a:ext cx="3239990" cy="2963344"/>
            <a:chOff x="3936963" y="3904818"/>
            <a:chExt cx="3239990" cy="2963344"/>
          </a:xfrm>
        </p:grpSpPr>
        <p:cxnSp>
          <p:nvCxnSpPr>
            <p:cNvPr id="80" name="Connettore 1 79"/>
            <p:cNvCxnSpPr/>
            <p:nvPr/>
          </p:nvCxnSpPr>
          <p:spPr>
            <a:xfrm rot="18949174" flipH="1">
              <a:off x="4952309" y="3904818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uppo 9"/>
            <p:cNvGrpSpPr/>
            <p:nvPr/>
          </p:nvGrpSpPr>
          <p:grpSpPr>
            <a:xfrm>
              <a:off x="4512475" y="4575218"/>
              <a:ext cx="1979411" cy="1831279"/>
              <a:chOff x="908904" y="4679249"/>
              <a:chExt cx="1979411" cy="1831279"/>
            </a:xfrm>
          </p:grpSpPr>
          <p:sp>
            <p:nvSpPr>
              <p:cNvPr id="9" name="Rettangolo arrotondato 8"/>
              <p:cNvSpPr/>
              <p:nvPr/>
            </p:nvSpPr>
            <p:spPr>
              <a:xfrm>
                <a:off x="908904" y="4679249"/>
                <a:ext cx="1979411" cy="183127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9" name="Immagine 88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31111" y1="52000" x2="31111" y2="52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760" y="4852299"/>
                <a:ext cx="1513254" cy="146576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</p:grpSp>
        <p:sp>
          <p:nvSpPr>
            <p:cNvPr id="11" name="Rettangolo 10"/>
            <p:cNvSpPr/>
            <p:nvPr/>
          </p:nvSpPr>
          <p:spPr>
            <a:xfrm>
              <a:off x="3936963" y="6406497"/>
              <a:ext cx="32399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i="1" dirty="0" smtClean="0">
                  <a:latin typeface="Calibri" charset="0"/>
                  <a:ea typeface="Calibri" charset="0"/>
                  <a:cs typeface="Times New Roman" charset="0"/>
                </a:rPr>
                <a:t>OBIETTIVO - PRODOTTO</a:t>
              </a:r>
              <a:endParaRPr lang="it-IT" sz="2400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078262" y="5484782"/>
            <a:ext cx="2434212" cy="659051"/>
            <a:chOff x="2078262" y="5484782"/>
            <a:chExt cx="2434212" cy="659051"/>
          </a:xfrm>
        </p:grpSpPr>
        <p:sp>
          <p:nvSpPr>
            <p:cNvPr id="17" name="Rettangolo 16"/>
            <p:cNvSpPr/>
            <p:nvPr/>
          </p:nvSpPr>
          <p:spPr>
            <a:xfrm>
              <a:off x="2078262" y="5682168"/>
              <a:ext cx="1278683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it-IT" sz="2400" i="1" dirty="0" smtClean="0">
                  <a:latin typeface="Calibri" charset="0"/>
                  <a:ea typeface="Calibri" charset="0"/>
                  <a:cs typeface="Times New Roman" charset="0"/>
                </a:rPr>
                <a:t>Specifico</a:t>
              </a:r>
              <a:endParaRPr lang="it-IT" sz="2400" dirty="0"/>
            </a:p>
          </p:txBody>
        </p:sp>
        <p:grpSp>
          <p:nvGrpSpPr>
            <p:cNvPr id="90" name="Gruppo 89"/>
            <p:cNvGrpSpPr/>
            <p:nvPr/>
          </p:nvGrpSpPr>
          <p:grpSpPr>
            <a:xfrm>
              <a:off x="3293517" y="5484782"/>
              <a:ext cx="1218957" cy="394773"/>
              <a:chOff x="1" y="4666971"/>
              <a:chExt cx="1165868" cy="1221607"/>
            </a:xfrm>
          </p:grpSpPr>
          <p:cxnSp>
            <p:nvCxnSpPr>
              <p:cNvPr id="91" name="Connettore 1 90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2" name="Rettangolo arrotondato 91"/>
              <p:cNvSpPr/>
              <p:nvPr/>
            </p:nvSpPr>
            <p:spPr>
              <a:xfrm>
                <a:off x="494136" y="4666974"/>
                <a:ext cx="209032" cy="85307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8" name="Gruppo 27"/>
          <p:cNvGrpSpPr/>
          <p:nvPr/>
        </p:nvGrpSpPr>
        <p:grpSpPr>
          <a:xfrm>
            <a:off x="6675135" y="4466431"/>
            <a:ext cx="1804866" cy="1018004"/>
            <a:chOff x="6675135" y="4466431"/>
            <a:chExt cx="1804866" cy="1018004"/>
          </a:xfrm>
        </p:grpSpPr>
        <p:sp>
          <p:nvSpPr>
            <p:cNvPr id="18" name="Rettangolo 17"/>
            <p:cNvSpPr/>
            <p:nvPr/>
          </p:nvSpPr>
          <p:spPr>
            <a:xfrm>
              <a:off x="7584435" y="4555612"/>
              <a:ext cx="895566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it-IT" sz="2400" i="1" dirty="0">
                  <a:latin typeface="Calibri" charset="0"/>
                  <a:ea typeface="Calibri" charset="0"/>
                  <a:cs typeface="Times New Roman" charset="0"/>
                </a:rPr>
                <a:t>Unico</a:t>
              </a:r>
              <a:endParaRPr lang="it-IT" sz="2400" dirty="0"/>
            </a:p>
          </p:txBody>
        </p:sp>
        <p:grpSp>
          <p:nvGrpSpPr>
            <p:cNvPr id="93" name="Gruppo 92"/>
            <p:cNvGrpSpPr/>
            <p:nvPr/>
          </p:nvGrpSpPr>
          <p:grpSpPr>
            <a:xfrm rot="2066501">
              <a:off x="6675135" y="4466431"/>
              <a:ext cx="681124" cy="1018004"/>
              <a:chOff x="1" y="4666971"/>
              <a:chExt cx="1165868" cy="1221607"/>
            </a:xfrm>
          </p:grpSpPr>
          <p:cxnSp>
            <p:nvCxnSpPr>
              <p:cNvPr id="94" name="Connettore 1 93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5" name="Rettangolo arrotondato 94"/>
              <p:cNvSpPr/>
              <p:nvPr/>
            </p:nvSpPr>
            <p:spPr>
              <a:xfrm>
                <a:off x="322822" y="5162607"/>
                <a:ext cx="380346" cy="35743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6474502" y="5729444"/>
            <a:ext cx="4489239" cy="648784"/>
            <a:chOff x="6474502" y="5729444"/>
            <a:chExt cx="4489239" cy="648784"/>
          </a:xfrm>
        </p:grpSpPr>
        <p:sp>
          <p:nvSpPr>
            <p:cNvPr id="19" name="Rettangolo 18"/>
            <p:cNvSpPr/>
            <p:nvPr/>
          </p:nvSpPr>
          <p:spPr>
            <a:xfrm>
              <a:off x="7657451" y="5916563"/>
              <a:ext cx="3306290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it-IT" sz="2400" i="1" dirty="0">
                  <a:latin typeface="Calibri" charset="0"/>
                  <a:ea typeface="Calibri" charset="0"/>
                  <a:cs typeface="Times New Roman" charset="0"/>
                </a:rPr>
                <a:t>T</a:t>
              </a:r>
              <a:r>
                <a:rPr lang="it-IT" sz="2400" i="1" dirty="0" smtClean="0">
                  <a:latin typeface="Calibri" charset="0"/>
                  <a:ea typeface="Calibri" charset="0"/>
                  <a:cs typeface="Times New Roman" charset="0"/>
                </a:rPr>
                <a:t>emporaneo - Ricorrente</a:t>
              </a:r>
              <a:r>
                <a:rPr lang="it-IT" sz="2400" dirty="0" smtClean="0"/>
                <a:t> </a:t>
              </a:r>
              <a:endParaRPr lang="it-IT" sz="2400" dirty="0"/>
            </a:p>
          </p:txBody>
        </p:sp>
        <p:grpSp>
          <p:nvGrpSpPr>
            <p:cNvPr id="96" name="Gruppo 95"/>
            <p:cNvGrpSpPr/>
            <p:nvPr/>
          </p:nvGrpSpPr>
          <p:grpSpPr>
            <a:xfrm rot="2066501">
              <a:off x="6474502" y="5729444"/>
              <a:ext cx="1231733" cy="274256"/>
              <a:chOff x="1" y="4500324"/>
              <a:chExt cx="1165868" cy="1406444"/>
            </a:xfrm>
          </p:grpSpPr>
          <p:cxnSp>
            <p:nvCxnSpPr>
              <p:cNvPr id="97" name="Connettore 1 96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8" name="Rettangolo arrotondato 97"/>
              <p:cNvSpPr/>
              <p:nvPr/>
            </p:nvSpPr>
            <p:spPr>
              <a:xfrm>
                <a:off x="523183" y="4500324"/>
                <a:ext cx="228936" cy="140644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02" name="Rettangolo 101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8542897" y="1091930"/>
            <a:ext cx="2234768" cy="2234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 flipV="1">
            <a:off x="8784251" y="2080039"/>
            <a:ext cx="259307" cy="8497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9043558" y="2080039"/>
            <a:ext cx="327546" cy="4248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9371104" y="1457949"/>
            <a:ext cx="289177" cy="10469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9660281" y="1457949"/>
            <a:ext cx="475216" cy="13393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10135497" y="1792721"/>
            <a:ext cx="152400" cy="10045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8784251" y="2292477"/>
            <a:ext cx="731441" cy="6373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9515692" y="1658475"/>
            <a:ext cx="382197" cy="127131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9893529" y="1658475"/>
            <a:ext cx="546768" cy="846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51061" y="5688181"/>
            <a:ext cx="278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latin typeface="Calibri" charset="0"/>
                <a:ea typeface="Calibri" charset="0"/>
                <a:cs typeface="Times New Roman" charset="0"/>
              </a:rPr>
              <a:t> attività CORRELATE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773794" y="3572278"/>
            <a:ext cx="2368406" cy="1831279"/>
            <a:chOff x="1307821" y="1781840"/>
            <a:chExt cx="2368406" cy="1831279"/>
          </a:xfrm>
          <a:solidFill>
            <a:srgbClr val="7030A0"/>
          </a:solidFill>
        </p:grpSpPr>
        <p:sp>
          <p:nvSpPr>
            <p:cNvPr id="57" name="Rettangolo arrotondato 56"/>
            <p:cNvSpPr/>
            <p:nvPr/>
          </p:nvSpPr>
          <p:spPr>
            <a:xfrm>
              <a:off x="1307821" y="1781840"/>
              <a:ext cx="2368406" cy="18312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8" name="Immagine 57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10" t="2920" r="60435" b="1008"/>
            <a:stretch/>
          </p:blipFill>
          <p:spPr>
            <a:xfrm>
              <a:off x="1367653" y="1993392"/>
              <a:ext cx="962806" cy="1408176"/>
            </a:xfrm>
            <a:prstGeom prst="rect">
              <a:avLst/>
            </a:prstGeom>
            <a:grpFill/>
          </p:spPr>
        </p:pic>
      </p:grpSp>
      <p:grpSp>
        <p:nvGrpSpPr>
          <p:cNvPr id="60" name="Gruppo 59"/>
          <p:cNvGrpSpPr/>
          <p:nvPr/>
        </p:nvGrpSpPr>
        <p:grpSpPr>
          <a:xfrm>
            <a:off x="8422037" y="3521938"/>
            <a:ext cx="1979411" cy="1831279"/>
            <a:chOff x="908904" y="4679249"/>
            <a:chExt cx="1979411" cy="1831279"/>
          </a:xfrm>
          <a:solidFill>
            <a:srgbClr val="7030A0"/>
          </a:solidFill>
        </p:grpSpPr>
        <p:sp>
          <p:nvSpPr>
            <p:cNvPr id="62" name="Rettangolo arrotondato 61"/>
            <p:cNvSpPr/>
            <p:nvPr/>
          </p:nvSpPr>
          <p:spPr>
            <a:xfrm>
              <a:off x="908904" y="4679249"/>
              <a:ext cx="1979411" cy="18312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3" name="Immagine 62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3"/>
            <a:stretch/>
          </p:blipFill>
          <p:spPr>
            <a:xfrm>
              <a:off x="1773968" y="4852299"/>
              <a:ext cx="936046" cy="1465761"/>
            </a:xfrm>
            <a:prstGeom prst="rect">
              <a:avLst/>
            </a:prstGeom>
            <a:grpFill/>
          </p:spPr>
        </p:pic>
      </p:grpSp>
      <p:grpSp>
        <p:nvGrpSpPr>
          <p:cNvPr id="10" name="Gruppo 9"/>
          <p:cNvGrpSpPr/>
          <p:nvPr/>
        </p:nvGrpSpPr>
        <p:grpSpPr>
          <a:xfrm>
            <a:off x="3793726" y="1306611"/>
            <a:ext cx="3239990" cy="2345925"/>
            <a:chOff x="3793726" y="1306611"/>
            <a:chExt cx="3239990" cy="2345925"/>
          </a:xfrm>
        </p:grpSpPr>
        <p:grpSp>
          <p:nvGrpSpPr>
            <p:cNvPr id="49" name="Gruppo 48"/>
            <p:cNvGrpSpPr/>
            <p:nvPr/>
          </p:nvGrpSpPr>
          <p:grpSpPr>
            <a:xfrm>
              <a:off x="4311305" y="1306611"/>
              <a:ext cx="1979411" cy="1831279"/>
              <a:chOff x="908904" y="4679249"/>
              <a:chExt cx="1979411" cy="1831279"/>
            </a:xfrm>
            <a:solidFill>
              <a:srgbClr val="7030A0"/>
            </a:solidFill>
          </p:grpSpPr>
          <p:sp>
            <p:nvSpPr>
              <p:cNvPr id="50" name="Rettangolo arrotondato 49"/>
              <p:cNvSpPr/>
              <p:nvPr/>
            </p:nvSpPr>
            <p:spPr>
              <a:xfrm>
                <a:off x="908904" y="4679249"/>
                <a:ext cx="1979411" cy="183127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2" name="Immagine 51"/>
              <p:cNvPicPr>
                <a:picLocks noChangeAspect="1"/>
              </p:cNvPicPr>
              <p:nvPr/>
            </p:nvPicPr>
            <p:blipFill>
              <a:blip r:embed="rId2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1111" y1="52000" x2="31111" y2="52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760" y="4852299"/>
                <a:ext cx="1513254" cy="1465761"/>
              </a:xfrm>
              <a:prstGeom prst="rect">
                <a:avLst/>
              </a:prstGeom>
              <a:grpFill/>
            </p:spPr>
          </p:pic>
        </p:grpSp>
        <p:sp>
          <p:nvSpPr>
            <p:cNvPr id="55" name="Rettangolo 54"/>
            <p:cNvSpPr/>
            <p:nvPr/>
          </p:nvSpPr>
          <p:spPr>
            <a:xfrm>
              <a:off x="3793726" y="3190871"/>
              <a:ext cx="32399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i="1" dirty="0" smtClean="0">
                  <a:latin typeface="Calibri" charset="0"/>
                  <a:ea typeface="Calibri" charset="0"/>
                  <a:cs typeface="Times New Roman" charset="0"/>
                </a:rPr>
                <a:t>OBIETTIVO - PRODOTTO</a:t>
              </a:r>
              <a:endParaRPr lang="it-IT" sz="2400" b="1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412495" y="5615109"/>
            <a:ext cx="276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latin typeface="Calibri" charset="0"/>
                <a:ea typeface="Calibri" charset="0"/>
                <a:cs typeface="Times New Roman" charset="0"/>
              </a:rPr>
              <a:t>attività COMPLESSE </a:t>
            </a:r>
            <a:endParaRPr lang="it-IT" sz="2400" b="1" dirty="0"/>
          </a:p>
        </p:txBody>
      </p:sp>
      <p:sp>
        <p:nvSpPr>
          <p:cNvPr id="9" name="Rettangolo 8"/>
          <p:cNvSpPr/>
          <p:nvPr/>
        </p:nvSpPr>
        <p:spPr>
          <a:xfrm>
            <a:off x="1743234" y="3137890"/>
            <a:ext cx="1457166" cy="245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7899388" y="3462728"/>
            <a:ext cx="1457166" cy="1908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5" name="Gruppo 64"/>
          <p:cNvGrpSpPr/>
          <p:nvPr/>
        </p:nvGrpSpPr>
        <p:grpSpPr>
          <a:xfrm>
            <a:off x="1743234" y="2816352"/>
            <a:ext cx="2496421" cy="1700783"/>
            <a:chOff x="1" y="4666971"/>
            <a:chExt cx="1165868" cy="1221607"/>
          </a:xfrm>
        </p:grpSpPr>
        <p:cxnSp>
          <p:nvCxnSpPr>
            <p:cNvPr id="66" name="Connettore 1 65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Rettangolo arrotondato 79"/>
            <p:cNvSpPr/>
            <p:nvPr/>
          </p:nvSpPr>
          <p:spPr>
            <a:xfrm>
              <a:off x="322822" y="5162606"/>
              <a:ext cx="259196" cy="3975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/>
          <p:cNvGrpSpPr/>
          <p:nvPr/>
        </p:nvGrpSpPr>
        <p:grpSpPr>
          <a:xfrm rot="15136062">
            <a:off x="6626797" y="2568750"/>
            <a:ext cx="2364360" cy="2347671"/>
            <a:chOff x="1" y="4666971"/>
            <a:chExt cx="1165868" cy="1221607"/>
          </a:xfrm>
        </p:grpSpPr>
        <p:cxnSp>
          <p:nvCxnSpPr>
            <p:cNvPr id="82" name="Connettore 1 81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3" name="Rettangolo arrotondato 82"/>
            <p:cNvSpPr/>
            <p:nvPr/>
          </p:nvSpPr>
          <p:spPr>
            <a:xfrm>
              <a:off x="322822" y="5162607"/>
              <a:ext cx="380346" cy="3574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4" name="Rettangolo 83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o 48"/>
          <p:cNvGrpSpPr/>
          <p:nvPr/>
        </p:nvGrpSpPr>
        <p:grpSpPr>
          <a:xfrm>
            <a:off x="654487" y="1229113"/>
            <a:ext cx="1979411" cy="1831279"/>
            <a:chOff x="908904" y="4679249"/>
            <a:chExt cx="1979411" cy="1831279"/>
          </a:xfrm>
          <a:solidFill>
            <a:srgbClr val="7030A0"/>
          </a:solidFill>
        </p:grpSpPr>
        <p:sp>
          <p:nvSpPr>
            <p:cNvPr id="50" name="Rettangolo arrotondato 49"/>
            <p:cNvSpPr/>
            <p:nvPr/>
          </p:nvSpPr>
          <p:spPr>
            <a:xfrm>
              <a:off x="908904" y="4679249"/>
              <a:ext cx="1979411" cy="18312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60" y="4852299"/>
              <a:ext cx="1513254" cy="1465761"/>
            </a:xfrm>
            <a:prstGeom prst="rect">
              <a:avLst/>
            </a:prstGeom>
            <a:grpFill/>
          </p:spPr>
        </p:pic>
      </p:grpSp>
      <p:sp>
        <p:nvSpPr>
          <p:cNvPr id="55" name="Rettangolo 54"/>
          <p:cNvSpPr/>
          <p:nvPr/>
        </p:nvSpPr>
        <p:spPr>
          <a:xfrm>
            <a:off x="225818" y="3281937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latin typeface="Calibri" charset="0"/>
                <a:ea typeface="Calibri" charset="0"/>
                <a:cs typeface="Times New Roman" charset="0"/>
              </a:rPr>
              <a:t>OBIETTIVO - PRODOTTO</a:t>
            </a:r>
            <a:endParaRPr lang="it-IT" sz="2400" b="1" dirty="0"/>
          </a:p>
        </p:txBody>
      </p:sp>
      <p:sp>
        <p:nvSpPr>
          <p:cNvPr id="2" name="Rettangolo 1"/>
          <p:cNvSpPr/>
          <p:nvPr/>
        </p:nvSpPr>
        <p:spPr>
          <a:xfrm>
            <a:off x="2633898" y="1501731"/>
            <a:ext cx="313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latin typeface="Calibri" charset="0"/>
                <a:ea typeface="Calibri" charset="0"/>
                <a:cs typeface="Times New Roman" charset="0"/>
              </a:rPr>
              <a:t>Prevede </a:t>
            </a:r>
            <a:r>
              <a:rPr lang="it-IT" sz="2400" b="1" i="1" dirty="0" smtClean="0">
                <a:latin typeface="Calibri" charset="0"/>
                <a:ea typeface="Calibri" charset="0"/>
                <a:cs typeface="Times New Roman" charset="0"/>
              </a:rPr>
              <a:t>l’assegnazione</a:t>
            </a:r>
            <a:endParaRPr lang="it-IT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6082369" y="3398455"/>
            <a:ext cx="1250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latin typeface="Calibri" charset="0"/>
                <a:ea typeface="Calibri" charset="0"/>
                <a:cs typeface="Times New Roman" charset="0"/>
              </a:rPr>
              <a:t>RISORSE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4406981" y="5643603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latin typeface="Calibri" charset="0"/>
                <a:ea typeface="Calibri" charset="0"/>
                <a:cs typeface="Times New Roman" charset="0"/>
              </a:rPr>
              <a:t>BUDGET</a:t>
            </a:r>
            <a:endParaRPr lang="it-IT" sz="24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7266285" y="4549357"/>
            <a:ext cx="2097171" cy="2014965"/>
            <a:chOff x="7266285" y="4832611"/>
            <a:chExt cx="1788885" cy="1731711"/>
          </a:xfrm>
        </p:grpSpPr>
        <p:sp>
          <p:nvSpPr>
            <p:cNvPr id="41" name="Rettangolo arrotondato 40"/>
            <p:cNvSpPr/>
            <p:nvPr/>
          </p:nvSpPr>
          <p:spPr>
            <a:xfrm>
              <a:off x="7266285" y="4832611"/>
              <a:ext cx="1788885" cy="17317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Immagine 41"/>
            <p:cNvPicPr>
              <a:picLocks noChangeAspect="1"/>
            </p:cNvPicPr>
            <p:nvPr/>
          </p:nvPicPr>
          <p:blipFill rotWithShape="1">
            <a:blip r:embed="rId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795" l="23602" r="77019">
                          <a14:foregroundMark x1="36646" y1="60256" x2="36646" y2="60256"/>
                          <a14:foregroundMark x1="56211" y1="34615" x2="56211" y2="34615"/>
                          <a14:backgroundMark x1="48758" y1="67949" x2="48758" y2="67949"/>
                          <a14:backgroundMark x1="48758" y1="67949" x2="48758" y2="67949"/>
                          <a14:backgroundMark x1="52174" y1="17308" x2="52174" y2="17308"/>
                          <a14:backgroundMark x1="52174" y1="17308" x2="52174" y2="17308"/>
                          <a14:backgroundMark x1="52174" y1="17308" x2="52174" y2="17308"/>
                          <a14:backgroundMark x1="52795" y1="53846" x2="52795" y2="53846"/>
                          <a14:backgroundMark x1="52795" y1="53846" x2="52795" y2="53846"/>
                          <a14:backgroundMark x1="52795" y1="53846" x2="52795" y2="53846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1" r="24379"/>
            <a:stretch/>
          </p:blipFill>
          <p:spPr>
            <a:xfrm>
              <a:off x="7266285" y="4898312"/>
              <a:ext cx="1710723" cy="16473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uppo 18"/>
          <p:cNvGrpSpPr/>
          <p:nvPr/>
        </p:nvGrpSpPr>
        <p:grpSpPr>
          <a:xfrm>
            <a:off x="8257233" y="2252170"/>
            <a:ext cx="1974932" cy="1962543"/>
            <a:chOff x="6708228" y="1501731"/>
            <a:chExt cx="1974932" cy="1962543"/>
          </a:xfrm>
        </p:grpSpPr>
        <p:sp>
          <p:nvSpPr>
            <p:cNvPr id="17" name="Rettangolo arrotondato 16"/>
            <p:cNvSpPr/>
            <p:nvPr/>
          </p:nvSpPr>
          <p:spPr>
            <a:xfrm>
              <a:off x="6708228" y="1501731"/>
              <a:ext cx="1974932" cy="196254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323" y="1836375"/>
              <a:ext cx="1706742" cy="1337812"/>
            </a:xfrm>
            <a:prstGeom prst="rect">
              <a:avLst/>
            </a:prstGeom>
            <a:solidFill>
              <a:srgbClr val="C00000"/>
            </a:solidFill>
          </p:spPr>
        </p:pic>
      </p:grpSp>
      <p:grpSp>
        <p:nvGrpSpPr>
          <p:cNvPr id="21" name="Gruppo 20"/>
          <p:cNvGrpSpPr/>
          <p:nvPr/>
        </p:nvGrpSpPr>
        <p:grpSpPr>
          <a:xfrm>
            <a:off x="2633898" y="1990142"/>
            <a:ext cx="5595702" cy="1938528"/>
            <a:chOff x="2633898" y="1990142"/>
            <a:chExt cx="5595702" cy="1938528"/>
          </a:xfrm>
        </p:grpSpPr>
        <p:cxnSp>
          <p:nvCxnSpPr>
            <p:cNvPr id="5" name="Connettore 4 4"/>
            <p:cNvCxnSpPr/>
            <p:nvPr/>
          </p:nvCxnSpPr>
          <p:spPr>
            <a:xfrm>
              <a:off x="2633898" y="1990142"/>
              <a:ext cx="5595702" cy="1938528"/>
            </a:xfrm>
            <a:prstGeom prst="bentConnector3">
              <a:avLst>
                <a:gd name="adj1" fmla="val 54249"/>
              </a:avLst>
            </a:prstGeom>
            <a:ln w="28575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Rettangolo arrotondato 45"/>
            <p:cNvSpPr/>
            <p:nvPr/>
          </p:nvSpPr>
          <p:spPr>
            <a:xfrm>
              <a:off x="5417613" y="2539595"/>
              <a:ext cx="418527" cy="4198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606265" y="2641093"/>
            <a:ext cx="4481719" cy="3501708"/>
            <a:chOff x="2606265" y="2641093"/>
            <a:chExt cx="4481719" cy="3501708"/>
          </a:xfrm>
        </p:grpSpPr>
        <p:cxnSp>
          <p:nvCxnSpPr>
            <p:cNvPr id="26" name="Connettore 4 25"/>
            <p:cNvCxnSpPr/>
            <p:nvPr/>
          </p:nvCxnSpPr>
          <p:spPr>
            <a:xfrm>
              <a:off x="2606265" y="2641093"/>
              <a:ext cx="4481719" cy="3501708"/>
            </a:xfrm>
            <a:prstGeom prst="bentConnector3">
              <a:avLst>
                <a:gd name="adj1" fmla="val 23068"/>
              </a:avLst>
            </a:prstGeom>
            <a:ln w="381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tangolo arrotondato 46"/>
            <p:cNvSpPr/>
            <p:nvPr/>
          </p:nvSpPr>
          <p:spPr>
            <a:xfrm>
              <a:off x="3302301" y="4030168"/>
              <a:ext cx="556467" cy="58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Rettangolo 47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5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22912" y="1144960"/>
            <a:ext cx="4427510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Helvetica" charset="0"/>
              </a:rPr>
              <a:t>Rispetto </a:t>
            </a:r>
            <a:r>
              <a:rPr lang="it-IT" sz="2400" b="1" dirty="0">
                <a:solidFill>
                  <a:schemeClr val="bg1"/>
                </a:solidFill>
                <a:latin typeface="Helvetica" charset="0"/>
              </a:rPr>
              <a:t>di precisi </a:t>
            </a:r>
            <a:r>
              <a:rPr lang="it-IT" sz="2400" b="1" dirty="0" smtClean="0">
                <a:solidFill>
                  <a:schemeClr val="bg1"/>
                </a:solidFill>
                <a:latin typeface="Helvetica" charset="0"/>
              </a:rPr>
              <a:t>vincoli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23088" y="3391587"/>
            <a:ext cx="1006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1C1C1C"/>
                </a:solidFill>
                <a:latin typeface="Helvetica" charset="0"/>
              </a:rPr>
              <a:t>Tempi</a:t>
            </a:r>
            <a:endParaRPr lang="it-IT" sz="2400" dirty="0"/>
          </a:p>
        </p:txBody>
      </p:sp>
      <p:sp>
        <p:nvSpPr>
          <p:cNvPr id="44" name="Rettangolo 43"/>
          <p:cNvSpPr/>
          <p:nvPr/>
        </p:nvSpPr>
        <p:spPr>
          <a:xfrm>
            <a:off x="2232500" y="601870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1C1C1C"/>
                </a:solidFill>
                <a:latin typeface="Helvetica" charset="0"/>
              </a:rPr>
              <a:t>Costi</a:t>
            </a:r>
            <a:endParaRPr lang="it-IT" sz="2400" dirty="0"/>
          </a:p>
        </p:txBody>
      </p:sp>
      <p:sp>
        <p:nvSpPr>
          <p:cNvPr id="45" name="Rettangolo 44"/>
          <p:cNvSpPr/>
          <p:nvPr/>
        </p:nvSpPr>
        <p:spPr>
          <a:xfrm>
            <a:off x="5074596" y="432153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1C1C1C"/>
                </a:solidFill>
                <a:latin typeface="Helvetica" charset="0"/>
              </a:rPr>
              <a:t>Risorse</a:t>
            </a:r>
            <a:endParaRPr lang="it-IT" sz="2400" dirty="0"/>
          </a:p>
        </p:txBody>
      </p:sp>
      <p:sp>
        <p:nvSpPr>
          <p:cNvPr id="46" name="Rettangolo 45"/>
          <p:cNvSpPr/>
          <p:nvPr/>
        </p:nvSpPr>
        <p:spPr>
          <a:xfrm>
            <a:off x="6488197" y="6403200"/>
            <a:ext cx="24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Prodotti intermedi</a:t>
            </a:r>
            <a:endParaRPr lang="it-IT" sz="2400" dirty="0"/>
          </a:p>
        </p:txBody>
      </p:sp>
      <p:sp>
        <p:nvSpPr>
          <p:cNvPr id="47" name="Rettangolo 46"/>
          <p:cNvSpPr/>
          <p:nvPr/>
        </p:nvSpPr>
        <p:spPr>
          <a:xfrm>
            <a:off x="10055723" y="4987479"/>
            <a:ext cx="12426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 smtClean="0">
                <a:solidFill>
                  <a:srgbClr val="1C1C1C"/>
                </a:solidFill>
                <a:latin typeface="Helvetica" charset="0"/>
              </a:rPr>
              <a:t>Qualità</a:t>
            </a:r>
            <a:endParaRPr lang="it-IT" sz="2600" dirty="0"/>
          </a:p>
        </p:txBody>
      </p:sp>
      <p:cxnSp>
        <p:nvCxnSpPr>
          <p:cNvPr id="53" name="Connettore 1 52"/>
          <p:cNvCxnSpPr/>
          <p:nvPr/>
        </p:nvCxnSpPr>
        <p:spPr>
          <a:xfrm flipH="1" flipV="1">
            <a:off x="6236604" y="4252878"/>
            <a:ext cx="500063" cy="558569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Rettangolo 78"/>
          <p:cNvSpPr/>
          <p:nvPr/>
        </p:nvSpPr>
        <p:spPr>
          <a:xfrm>
            <a:off x="577512" y="786063"/>
            <a:ext cx="2701265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385861" y="1401095"/>
            <a:ext cx="2097714" cy="1982197"/>
            <a:chOff x="-1064659" y="3850029"/>
            <a:chExt cx="2360511" cy="2327363"/>
          </a:xfrm>
        </p:grpSpPr>
        <p:sp>
          <p:nvSpPr>
            <p:cNvPr id="3" name="Rettangolo arrotondato 2"/>
            <p:cNvSpPr/>
            <p:nvPr/>
          </p:nvSpPr>
          <p:spPr>
            <a:xfrm>
              <a:off x="-1064659" y="3850029"/>
              <a:ext cx="2360511" cy="232736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46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5836" y="4032820"/>
              <a:ext cx="1995617" cy="1985525"/>
            </a:xfrm>
            <a:prstGeom prst="rect">
              <a:avLst/>
            </a:prstGeom>
          </p:spPr>
        </p:pic>
      </p:grpSp>
      <p:grpSp>
        <p:nvGrpSpPr>
          <p:cNvPr id="50" name="Gruppo 49"/>
          <p:cNvGrpSpPr/>
          <p:nvPr/>
        </p:nvGrpSpPr>
        <p:grpSpPr>
          <a:xfrm>
            <a:off x="1579407" y="3941532"/>
            <a:ext cx="2097171" cy="2014965"/>
            <a:chOff x="7266285" y="4832611"/>
            <a:chExt cx="1788885" cy="1731711"/>
          </a:xfrm>
        </p:grpSpPr>
        <p:sp>
          <p:nvSpPr>
            <p:cNvPr id="52" name="Rettangolo arrotondato 51"/>
            <p:cNvSpPr/>
            <p:nvPr/>
          </p:nvSpPr>
          <p:spPr>
            <a:xfrm>
              <a:off x="7266285" y="4832611"/>
              <a:ext cx="1788885" cy="173171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5" name="Immagine 54"/>
            <p:cNvPicPr>
              <a:picLocks noChangeAspect="1"/>
            </p:cNvPicPr>
            <p:nvPr/>
          </p:nvPicPr>
          <p:blipFill rotWithShape="1">
            <a:blip r:embed="rId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795" l="23602" r="77019">
                          <a14:foregroundMark x1="36646" y1="60256" x2="36646" y2="60256"/>
                          <a14:foregroundMark x1="56211" y1="34615" x2="56211" y2="34615"/>
                          <a14:backgroundMark x1="48758" y1="67949" x2="48758" y2="67949"/>
                          <a14:backgroundMark x1="48758" y1="67949" x2="48758" y2="67949"/>
                          <a14:backgroundMark x1="52174" y1="17308" x2="52174" y2="17308"/>
                          <a14:backgroundMark x1="52174" y1="17308" x2="52174" y2="17308"/>
                          <a14:backgroundMark x1="52174" y1="17308" x2="52174" y2="17308"/>
                          <a14:backgroundMark x1="52795" y1="53846" x2="52795" y2="53846"/>
                          <a14:backgroundMark x1="52795" y1="53846" x2="52795" y2="53846"/>
                          <a14:backgroundMark x1="52795" y1="53846" x2="52795" y2="53846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1" r="24379"/>
            <a:stretch/>
          </p:blipFill>
          <p:spPr>
            <a:xfrm>
              <a:off x="7266285" y="4898312"/>
              <a:ext cx="1710723" cy="164736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" name="Gruppo 55"/>
          <p:cNvGrpSpPr/>
          <p:nvPr/>
        </p:nvGrpSpPr>
        <p:grpSpPr>
          <a:xfrm>
            <a:off x="4888770" y="2103121"/>
            <a:ext cx="2225261" cy="2184632"/>
            <a:chOff x="6708228" y="1501731"/>
            <a:chExt cx="1974932" cy="1962543"/>
          </a:xfrm>
        </p:grpSpPr>
        <p:sp>
          <p:nvSpPr>
            <p:cNvPr id="57" name="Rettangolo arrotondato 56"/>
            <p:cNvSpPr/>
            <p:nvPr/>
          </p:nvSpPr>
          <p:spPr>
            <a:xfrm>
              <a:off x="6708228" y="1501731"/>
              <a:ext cx="1974932" cy="196254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323" y="1836375"/>
              <a:ext cx="1706742" cy="1337812"/>
            </a:xfrm>
            <a:prstGeom prst="rect">
              <a:avLst/>
            </a:prstGeom>
            <a:solidFill>
              <a:srgbClr val="C00000"/>
            </a:solidFill>
          </p:spPr>
        </p:pic>
      </p:grpSp>
      <p:grpSp>
        <p:nvGrpSpPr>
          <p:cNvPr id="60" name="Gruppo 59"/>
          <p:cNvGrpSpPr/>
          <p:nvPr/>
        </p:nvGrpSpPr>
        <p:grpSpPr>
          <a:xfrm>
            <a:off x="6745244" y="4513160"/>
            <a:ext cx="1979411" cy="1831279"/>
            <a:chOff x="908904" y="4679249"/>
            <a:chExt cx="1979411" cy="1831279"/>
          </a:xfrm>
        </p:grpSpPr>
        <p:sp>
          <p:nvSpPr>
            <p:cNvPr id="62" name="Rettangolo arrotondato 61"/>
            <p:cNvSpPr/>
            <p:nvPr/>
          </p:nvSpPr>
          <p:spPr>
            <a:xfrm>
              <a:off x="908904" y="4679249"/>
              <a:ext cx="1979411" cy="18312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60" y="4852299"/>
              <a:ext cx="1513254" cy="146576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64" name="Gruppo 63"/>
          <p:cNvGrpSpPr/>
          <p:nvPr/>
        </p:nvGrpSpPr>
        <p:grpSpPr>
          <a:xfrm>
            <a:off x="8950422" y="2561829"/>
            <a:ext cx="2461725" cy="2404968"/>
            <a:chOff x="4718008" y="1930648"/>
            <a:chExt cx="2185148" cy="1982522"/>
          </a:xfrm>
          <a:solidFill>
            <a:schemeClr val="accent6"/>
          </a:solidFill>
        </p:grpSpPr>
        <p:sp>
          <p:nvSpPr>
            <p:cNvPr id="65" name="Rettangolo arrotondato 64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9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5" y="2079128"/>
              <a:ext cx="1822695" cy="1726908"/>
            </a:xfrm>
            <a:prstGeom prst="rect">
              <a:avLst/>
            </a:prstGeom>
            <a:grpFill/>
          </p:spPr>
        </p:pic>
      </p:grpSp>
      <p:sp>
        <p:nvSpPr>
          <p:cNvPr id="85" name="Rettangolo 84"/>
          <p:cNvSpPr/>
          <p:nvPr/>
        </p:nvSpPr>
        <p:spPr>
          <a:xfrm>
            <a:off x="577304" y="526601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596690" y="1568182"/>
            <a:ext cx="1789746" cy="747335"/>
            <a:chOff x="2596690" y="1568182"/>
            <a:chExt cx="1789746" cy="747335"/>
          </a:xfrm>
        </p:grpSpPr>
        <p:cxnSp>
          <p:nvCxnSpPr>
            <p:cNvPr id="61" name="Connettore 1 60"/>
            <p:cNvCxnSpPr/>
            <p:nvPr/>
          </p:nvCxnSpPr>
          <p:spPr>
            <a:xfrm flipV="1">
              <a:off x="2596690" y="1588415"/>
              <a:ext cx="1789746" cy="727102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6" name="Rettangolo arrotondato 85"/>
            <p:cNvSpPr/>
            <p:nvPr/>
          </p:nvSpPr>
          <p:spPr>
            <a:xfrm>
              <a:off x="3751420" y="1568182"/>
              <a:ext cx="388021" cy="3793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1246687" y="4552372"/>
            <a:ext cx="956405" cy="757656"/>
            <a:chOff x="11246687" y="4552372"/>
            <a:chExt cx="956405" cy="757656"/>
          </a:xfrm>
        </p:grpSpPr>
        <p:cxnSp>
          <p:nvCxnSpPr>
            <p:cNvPr id="59" name="Connettore 1 58"/>
            <p:cNvCxnSpPr/>
            <p:nvPr/>
          </p:nvCxnSpPr>
          <p:spPr>
            <a:xfrm>
              <a:off x="11246687" y="4552372"/>
              <a:ext cx="945313" cy="647882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Rettangolo arrotondato 87"/>
            <p:cNvSpPr/>
            <p:nvPr/>
          </p:nvSpPr>
          <p:spPr>
            <a:xfrm>
              <a:off x="11815071" y="4930726"/>
              <a:ext cx="388021" cy="3793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8585866" y="4959187"/>
            <a:ext cx="1033472" cy="1037267"/>
            <a:chOff x="8585866" y="4959187"/>
            <a:chExt cx="1033472" cy="1037267"/>
          </a:xfrm>
        </p:grpSpPr>
        <p:cxnSp>
          <p:nvCxnSpPr>
            <p:cNvPr id="54" name="Connettore 1 53"/>
            <p:cNvCxnSpPr/>
            <p:nvPr/>
          </p:nvCxnSpPr>
          <p:spPr>
            <a:xfrm flipH="1">
              <a:off x="8585866" y="4959187"/>
              <a:ext cx="1033472" cy="103726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9" name="Rettangolo arrotondato 88"/>
            <p:cNvSpPr/>
            <p:nvPr/>
          </p:nvSpPr>
          <p:spPr>
            <a:xfrm>
              <a:off x="8908591" y="5472954"/>
              <a:ext cx="388021" cy="3793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948473" y="3299364"/>
            <a:ext cx="2844408" cy="1215772"/>
            <a:chOff x="1948473" y="3299364"/>
            <a:chExt cx="2844408" cy="1215772"/>
          </a:xfrm>
        </p:grpSpPr>
        <p:grpSp>
          <p:nvGrpSpPr>
            <p:cNvPr id="8" name="Gruppo 7"/>
            <p:cNvGrpSpPr/>
            <p:nvPr/>
          </p:nvGrpSpPr>
          <p:grpSpPr>
            <a:xfrm>
              <a:off x="1948473" y="3299364"/>
              <a:ext cx="2844408" cy="1215772"/>
              <a:chOff x="1948473" y="3299364"/>
              <a:chExt cx="2844408" cy="1215772"/>
            </a:xfrm>
          </p:grpSpPr>
          <p:grpSp>
            <p:nvGrpSpPr>
              <p:cNvPr id="75" name="Gruppo 74"/>
              <p:cNvGrpSpPr/>
              <p:nvPr/>
            </p:nvGrpSpPr>
            <p:grpSpPr>
              <a:xfrm>
                <a:off x="1948473" y="3299364"/>
                <a:ext cx="2844408" cy="1215772"/>
                <a:chOff x="1948472" y="3299364"/>
                <a:chExt cx="2922877" cy="1215772"/>
              </a:xfrm>
            </p:grpSpPr>
            <p:cxnSp>
              <p:nvCxnSpPr>
                <p:cNvPr id="51" name="Connettore 1 50"/>
                <p:cNvCxnSpPr/>
                <p:nvPr/>
              </p:nvCxnSpPr>
              <p:spPr>
                <a:xfrm flipV="1">
                  <a:off x="3745155" y="3571875"/>
                  <a:ext cx="1126194" cy="943261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1 47"/>
                <p:cNvCxnSpPr/>
                <p:nvPr/>
              </p:nvCxnSpPr>
              <p:spPr>
                <a:xfrm flipH="1" flipV="1">
                  <a:off x="1948472" y="3299364"/>
                  <a:ext cx="583725" cy="62388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ttangolo arrotondato 86"/>
              <p:cNvSpPr/>
              <p:nvPr/>
            </p:nvSpPr>
            <p:spPr>
              <a:xfrm>
                <a:off x="2231373" y="3543883"/>
                <a:ext cx="388021" cy="37930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0" name="Rettangolo arrotondato 89"/>
            <p:cNvSpPr/>
            <p:nvPr/>
          </p:nvSpPr>
          <p:spPr>
            <a:xfrm>
              <a:off x="4117050" y="3843889"/>
              <a:ext cx="388021" cy="3793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1" name="Gruppo 90"/>
          <p:cNvGrpSpPr/>
          <p:nvPr/>
        </p:nvGrpSpPr>
        <p:grpSpPr>
          <a:xfrm>
            <a:off x="3533131" y="7297873"/>
            <a:ext cx="4256596" cy="5101718"/>
            <a:chOff x="3897308" y="1120439"/>
            <a:chExt cx="4256596" cy="5101718"/>
          </a:xfrm>
        </p:grpSpPr>
        <p:sp>
          <p:nvSpPr>
            <p:cNvPr id="92" name="Rettangolo 91"/>
            <p:cNvSpPr/>
            <p:nvPr/>
          </p:nvSpPr>
          <p:spPr>
            <a:xfrm>
              <a:off x="3897308" y="5280361"/>
              <a:ext cx="4155508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  <a:tabLst>
                  <a:tab pos="4578985" algn="l"/>
                </a:tabLst>
              </a:pPr>
              <a:r>
                <a:rPr lang="it-IT" sz="2400" i="1" dirty="0">
                  <a:latin typeface="Calibri" charset="0"/>
                  <a:ea typeface="Calibri" charset="0"/>
                  <a:cs typeface="Times New Roman" charset="0"/>
                </a:rPr>
                <a:t>Comporta l’assunzione di </a:t>
              </a:r>
              <a:r>
                <a:rPr lang="it-IT" sz="2400" b="1" i="1" dirty="0">
                  <a:latin typeface="Calibri" charset="0"/>
                  <a:ea typeface="Calibri" charset="0"/>
                  <a:cs typeface="Times New Roman" charset="0"/>
                </a:rPr>
                <a:t>RISCHI</a:t>
              </a:r>
              <a:endParaRPr lang="it-IT" sz="2400" b="1" dirty="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grpSp>
          <p:nvGrpSpPr>
            <p:cNvPr id="93" name="Gruppo 92"/>
            <p:cNvGrpSpPr/>
            <p:nvPr/>
          </p:nvGrpSpPr>
          <p:grpSpPr>
            <a:xfrm>
              <a:off x="4041648" y="1120439"/>
              <a:ext cx="4112256" cy="4073353"/>
              <a:chOff x="164592" y="1760519"/>
              <a:chExt cx="4112256" cy="4073353"/>
            </a:xfrm>
          </p:grpSpPr>
          <p:sp>
            <p:nvSpPr>
              <p:cNvPr id="94" name="Rettangolo arrotondato 93"/>
              <p:cNvSpPr/>
              <p:nvPr/>
            </p:nvSpPr>
            <p:spPr>
              <a:xfrm>
                <a:off x="164592" y="1847088"/>
                <a:ext cx="4112256" cy="398678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95" name="Immagine 94"/>
              <p:cNvPicPr>
                <a:picLocks noChangeAspect="1"/>
              </p:cNvPicPr>
              <p:nvPr/>
            </p:nvPicPr>
            <p:blipFill>
              <a:blip r:embed="rId11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585" b="93131" l="0" r="100000">
                            <a14:foregroundMark x1="51278" y1="51757" x2="51278" y2="51757"/>
                            <a14:foregroundMark x1="50160" y1="72524" x2="50160" y2="72524"/>
                          </a14:backgroundRemoval>
                        </a14:imgEffect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" y="1760519"/>
                <a:ext cx="3840480" cy="3840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09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6" grpId="0"/>
      <p:bldP spid="16" grpId="2"/>
      <p:bldP spid="44" grpId="0"/>
      <p:bldP spid="44" grpId="2"/>
      <p:bldP spid="45" grpId="0"/>
      <p:bldP spid="45" grpId="1"/>
      <p:bldP spid="46" grpId="0"/>
      <p:bldP spid="46" grpId="1"/>
      <p:bldP spid="47" grpId="0"/>
      <p:bldP spid="47" grpId="2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559223" y="995893"/>
            <a:ext cx="6676845" cy="954107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/>
                </a:solidFill>
              </a:rPr>
              <a:t>I </a:t>
            </a:r>
            <a:r>
              <a:rPr lang="it-IT" sz="2800" b="1" dirty="0">
                <a:solidFill>
                  <a:schemeClr val="accent2"/>
                </a:solidFill>
              </a:rPr>
              <a:t>processi </a:t>
            </a:r>
            <a:r>
              <a:rPr lang="it-IT" sz="2800" b="1" dirty="0" smtClean="0">
                <a:solidFill>
                  <a:schemeClr val="accent2"/>
                </a:solidFill>
              </a:rPr>
              <a:t>si evolvono in iniziative che  come </a:t>
            </a:r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</a:rPr>
              <a:t>i progetti sono </a:t>
            </a:r>
            <a:r>
              <a:rPr lang="it-IT" sz="2800" b="1" dirty="0">
                <a:solidFill>
                  <a:schemeClr val="accent2"/>
                </a:solidFill>
              </a:rPr>
              <a:t>suddivisi in fasi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77512" y="786063"/>
            <a:ext cx="2701265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987163" y="2960015"/>
            <a:ext cx="337499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M</a:t>
            </a: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omenti </a:t>
            </a: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decisionali </a:t>
            </a:r>
            <a:endParaRPr lang="it-IT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96585" y="1719166"/>
            <a:ext cx="540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Ciascuna fase ha </a:t>
            </a:r>
            <a:r>
              <a:rPr lang="it-IT" sz="2400" b="1" dirty="0">
                <a:latin typeface="Calibri" charset="0"/>
                <a:ea typeface="Calibri" charset="0"/>
                <a:cs typeface="Times New Roman" charset="0"/>
              </a:rPr>
              <a:t>un </a:t>
            </a:r>
            <a:r>
              <a:rPr lang="it-IT" sz="2400" b="1" dirty="0" smtClean="0">
                <a:latin typeface="Calibri" charset="0"/>
                <a:ea typeface="Calibri" charset="0"/>
                <a:cs typeface="Times New Roman" charset="0"/>
              </a:rPr>
              <a:t>prodotto intermedio 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6596585" y="5012243"/>
            <a:ext cx="388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Produzione </a:t>
            </a: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di </a:t>
            </a: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prodotti finali  </a:t>
            </a:r>
            <a:r>
              <a:rPr lang="it-IT" sz="2400" b="1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endParaRPr lang="it-IT" sz="2400" dirty="0"/>
          </a:p>
        </p:txBody>
      </p:sp>
      <p:grpSp>
        <p:nvGrpSpPr>
          <p:cNvPr id="40" name="Gruppo 39"/>
          <p:cNvGrpSpPr/>
          <p:nvPr/>
        </p:nvGrpSpPr>
        <p:grpSpPr>
          <a:xfrm>
            <a:off x="9008152" y="2377871"/>
            <a:ext cx="2461725" cy="2404968"/>
            <a:chOff x="4718008" y="1930648"/>
            <a:chExt cx="2185148" cy="1982522"/>
          </a:xfrm>
          <a:solidFill>
            <a:schemeClr val="accent6"/>
          </a:solidFill>
        </p:grpSpPr>
        <p:sp>
          <p:nvSpPr>
            <p:cNvPr id="41" name="Rettangolo arrotondato 40"/>
            <p:cNvSpPr/>
            <p:nvPr/>
          </p:nvSpPr>
          <p:spPr>
            <a:xfrm>
              <a:off x="4718008" y="1930648"/>
              <a:ext cx="2185148" cy="19825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88" b="99250" l="9881" r="89794">
                          <a14:foregroundMark x1="35613" y1="18864" x2="35613" y2="18864"/>
                          <a14:foregroundMark x1="35613" y1="18864" x2="35613" y2="18864"/>
                          <a14:foregroundMark x1="41694" y1="5788" x2="41694" y2="5788"/>
                          <a14:foregroundMark x1="34093" y1="43516" x2="34093" y2="43516"/>
                          <a14:foregroundMark x1="34093" y1="58521" x2="34093" y2="58521"/>
                          <a14:foregroundMark x1="34093" y1="79207" x2="34093" y2="79207"/>
                        </a14:backgroundRemoval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745" y="2079128"/>
              <a:ext cx="1822695" cy="1726908"/>
            </a:xfrm>
            <a:prstGeom prst="rect">
              <a:avLst/>
            </a:prstGeom>
            <a:grpFill/>
          </p:spPr>
        </p:pic>
      </p:grpSp>
      <p:grpSp>
        <p:nvGrpSpPr>
          <p:cNvPr id="20" name="Gruppo 19"/>
          <p:cNvGrpSpPr/>
          <p:nvPr/>
        </p:nvGrpSpPr>
        <p:grpSpPr>
          <a:xfrm>
            <a:off x="4026176" y="3979573"/>
            <a:ext cx="2494872" cy="2527007"/>
            <a:chOff x="577512" y="2309827"/>
            <a:chExt cx="2494872" cy="2527007"/>
          </a:xfrm>
        </p:grpSpPr>
        <p:sp>
          <p:nvSpPr>
            <p:cNvPr id="19" name="Rettangolo arrotondato 18"/>
            <p:cNvSpPr/>
            <p:nvPr/>
          </p:nvSpPr>
          <p:spPr>
            <a:xfrm>
              <a:off x="577512" y="2309827"/>
              <a:ext cx="2494872" cy="2527007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601290" y="2401267"/>
              <a:ext cx="2324790" cy="2200098"/>
              <a:chOff x="3956631" y="4112657"/>
              <a:chExt cx="2574632" cy="2488168"/>
            </a:xfrm>
            <a:solidFill>
              <a:srgbClr val="7030A0"/>
            </a:solidFill>
          </p:grpSpPr>
          <p:sp>
            <p:nvSpPr>
              <p:cNvPr id="38" name="Ovale 37"/>
              <p:cNvSpPr/>
              <p:nvPr/>
            </p:nvSpPr>
            <p:spPr>
              <a:xfrm>
                <a:off x="3956631" y="4112657"/>
                <a:ext cx="2574632" cy="2488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39" name="Immagine 38"/>
              <p:cNvPicPr>
                <a:picLocks noChangeAspect="1"/>
              </p:cNvPicPr>
              <p:nvPr/>
            </p:nvPicPr>
            <p:blipFill>
              <a:blip r:embed="rId5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0523" y="4486421"/>
                <a:ext cx="1740639" cy="1740639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23" name="Gruppo 22"/>
          <p:cNvGrpSpPr/>
          <p:nvPr/>
        </p:nvGrpSpPr>
        <p:grpSpPr>
          <a:xfrm>
            <a:off x="643960" y="2059728"/>
            <a:ext cx="2634817" cy="2542032"/>
            <a:chOff x="3875711" y="3328416"/>
            <a:chExt cx="2634817" cy="2542032"/>
          </a:xfrm>
        </p:grpSpPr>
        <p:sp>
          <p:nvSpPr>
            <p:cNvPr id="22" name="Rettangolo arrotondato 21"/>
            <p:cNvSpPr/>
            <p:nvPr/>
          </p:nvSpPr>
          <p:spPr>
            <a:xfrm>
              <a:off x="3875711" y="3328416"/>
              <a:ext cx="2634817" cy="2542032"/>
            </a:xfrm>
            <a:prstGeom prst="roundRect">
              <a:avLst/>
            </a:prstGeom>
            <a:solidFill>
              <a:srgbClr val="E26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0" name="Gruppo 29"/>
            <p:cNvGrpSpPr/>
            <p:nvPr/>
          </p:nvGrpSpPr>
          <p:grpSpPr>
            <a:xfrm>
              <a:off x="3926110" y="3328416"/>
              <a:ext cx="2492977" cy="2358887"/>
              <a:chOff x="7255130" y="2978944"/>
              <a:chExt cx="2344738" cy="2185988"/>
            </a:xfrm>
            <a:solidFill>
              <a:srgbClr val="E26F31"/>
            </a:solidFill>
          </p:grpSpPr>
          <p:sp>
            <p:nvSpPr>
              <p:cNvPr id="35" name="Ovale 34"/>
              <p:cNvSpPr/>
              <p:nvPr/>
            </p:nvSpPr>
            <p:spPr>
              <a:xfrm>
                <a:off x="7255130" y="2978944"/>
                <a:ext cx="2344738" cy="21859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36" name="Immagine 35"/>
              <p:cNvPicPr>
                <a:picLocks noChangeAspect="1"/>
              </p:cNvPicPr>
              <p:nvPr/>
            </p:nvPicPr>
            <p:blipFill>
              <a:blip r:embed="rId7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2428" y="3224529"/>
                <a:ext cx="1410141" cy="1694818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43" name="Gruppo 42"/>
          <p:cNvGrpSpPr/>
          <p:nvPr/>
        </p:nvGrpSpPr>
        <p:grpSpPr>
          <a:xfrm>
            <a:off x="6544826" y="3425074"/>
            <a:ext cx="2496421" cy="1700783"/>
            <a:chOff x="1" y="4666971"/>
            <a:chExt cx="1165868" cy="1221607"/>
          </a:xfrm>
        </p:grpSpPr>
        <p:cxnSp>
          <p:nvCxnSpPr>
            <p:cNvPr id="44" name="Connettore 1 43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Rettangolo arrotondato 44"/>
            <p:cNvSpPr/>
            <p:nvPr/>
          </p:nvSpPr>
          <p:spPr>
            <a:xfrm>
              <a:off x="322822" y="5162606"/>
              <a:ext cx="259196" cy="3975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6" name="Gruppo 45"/>
          <p:cNvGrpSpPr/>
          <p:nvPr/>
        </p:nvGrpSpPr>
        <p:grpSpPr>
          <a:xfrm rot="16561678">
            <a:off x="2342783" y="4154037"/>
            <a:ext cx="1087997" cy="2254435"/>
            <a:chOff x="1" y="4666971"/>
            <a:chExt cx="1165868" cy="1221607"/>
          </a:xfrm>
        </p:grpSpPr>
        <p:cxnSp>
          <p:nvCxnSpPr>
            <p:cNvPr id="47" name="Connettore 1 46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Rettangolo arrotondato 47"/>
            <p:cNvSpPr/>
            <p:nvPr/>
          </p:nvSpPr>
          <p:spPr>
            <a:xfrm>
              <a:off x="167879" y="5212085"/>
              <a:ext cx="553265" cy="2666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9" name="Rettangolo 48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77304" y="1212134"/>
            <a:ext cx="528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L’avanzamento </a:t>
            </a: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dell’iniziativa   </a:t>
            </a:r>
          </a:p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coincide con la conclusione </a:t>
            </a:r>
          </a:p>
          <a:p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di </a:t>
            </a:r>
            <a:r>
              <a:rPr 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una </a:t>
            </a:r>
            <a:r>
              <a:rPr 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fase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178014" y="1627633"/>
            <a:ext cx="5648482" cy="4850956"/>
            <a:chOff x="9521590" y="3457140"/>
            <a:chExt cx="2127866" cy="2047548"/>
          </a:xfrm>
          <a:solidFill>
            <a:schemeClr val="accent4"/>
          </a:solidFill>
        </p:grpSpPr>
        <p:sp>
          <p:nvSpPr>
            <p:cNvPr id="5" name="Rettangolo arrotondato 4"/>
            <p:cNvSpPr/>
            <p:nvPr/>
          </p:nvSpPr>
          <p:spPr>
            <a:xfrm>
              <a:off x="9521590" y="3457140"/>
              <a:ext cx="2127866" cy="20475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673" y="3844353"/>
              <a:ext cx="1901631" cy="1198661"/>
            </a:xfrm>
            <a:prstGeom prst="rect">
              <a:avLst/>
            </a:prstGeom>
            <a:grpFill/>
          </p:spPr>
        </p:pic>
      </p:grpSp>
      <p:sp>
        <p:nvSpPr>
          <p:cNvPr id="7" name="Rettangolo 6"/>
          <p:cNvSpPr/>
          <p:nvPr/>
        </p:nvSpPr>
        <p:spPr>
          <a:xfrm>
            <a:off x="258479" y="452203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E’ </a:t>
            </a:r>
            <a:r>
              <a:rPr lang="it-IT" sz="2400" dirty="0">
                <a:latin typeface="Calibri" charset="0"/>
                <a:ea typeface="Calibri" charset="0"/>
                <a:cs typeface="Times New Roman" charset="0"/>
              </a:rPr>
              <a:t>condizionato dal raggiungimento </a:t>
            </a: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di</a:t>
            </a:r>
          </a:p>
        </p:txBody>
      </p:sp>
      <p:sp>
        <p:nvSpPr>
          <p:cNvPr id="8" name="Rettangolo 7"/>
          <p:cNvSpPr/>
          <p:nvPr/>
        </p:nvSpPr>
        <p:spPr>
          <a:xfrm>
            <a:off x="5911813" y="1903619"/>
            <a:ext cx="2693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Calibri" charset="0"/>
                <a:ea typeface="Calibri" charset="0"/>
                <a:cs typeface="Times New Roman" charset="0"/>
              </a:rPr>
              <a:t>Prodotti intermedi </a:t>
            </a:r>
            <a:r>
              <a:rPr lang="it-IT" sz="2400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7187184" y="2615811"/>
            <a:ext cx="921160" cy="3543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7304" y="5402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8264" y="519049"/>
            <a:ext cx="82375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92D050"/>
                </a:solidFill>
              </a:rPr>
              <a:t>Project Management e statistica: il modello integrato di pianificazione </a:t>
            </a:r>
            <a:endParaRPr lang="it-IT" dirty="0">
              <a:solidFill>
                <a:srgbClr val="92D050"/>
              </a:solidFill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1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888</Words>
  <Application>Microsoft Office PowerPoint</Application>
  <PresentationFormat>Personalizzato</PresentationFormat>
  <Paragraphs>256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Personalizza struttura</vt:lpstr>
      <vt:lpstr>COMPORTAMENTI INDIVIDUALI  E RELAZIONI SOCIALI  IN TRASFORMAZIONE  UNA SFIDA PER LA  STATISTICA UFFICIALE </vt:lpstr>
      <vt:lpstr>La governance nella produzione statistica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234</cp:revision>
  <cp:lastPrinted>2016-03-21T17:06:08Z</cp:lastPrinted>
  <dcterms:created xsi:type="dcterms:W3CDTF">2016-03-11T16:10:26Z</dcterms:created>
  <dcterms:modified xsi:type="dcterms:W3CDTF">2016-06-23T08:43:43Z</dcterms:modified>
</cp:coreProperties>
</file>