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67" r:id="rId3"/>
    <p:sldId id="268" r:id="rId4"/>
    <p:sldId id="257" r:id="rId5"/>
    <p:sldId id="265" r:id="rId6"/>
    <p:sldId id="266" r:id="rId7"/>
    <p:sldId id="269" r:id="rId8"/>
    <p:sldId id="270" r:id="rId9"/>
    <p:sldId id="271" r:id="rId10"/>
    <p:sldId id="272" r:id="rId11"/>
    <p:sldId id="273" r:id="rId12"/>
    <p:sldId id="279" r:id="rId13"/>
    <p:sldId id="280" r:id="rId14"/>
    <p:sldId id="281" r:id="rId15"/>
    <p:sldId id="274" r:id="rId16"/>
    <p:sldId id="275" r:id="rId17"/>
    <p:sldId id="282" r:id="rId18"/>
    <p:sldId id="277" r:id="rId19"/>
    <p:sldId id="286" r:id="rId20"/>
    <p:sldId id="283" r:id="rId21"/>
    <p:sldId id="285" r:id="rId22"/>
    <p:sldId id="287" r:id="rId23"/>
    <p:sldId id="290" r:id="rId24"/>
    <p:sldId id="289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77" userDrawn="1">
          <p15:clr>
            <a:srgbClr val="A4A3A4"/>
          </p15:clr>
        </p15:guide>
        <p15:guide id="3" orient="horz" pos="2386">
          <p15:clr>
            <a:srgbClr val="A4A3A4"/>
          </p15:clr>
        </p15:guide>
        <p15:guide id="4" pos="19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F31"/>
    <a:srgbClr val="E26F37"/>
    <a:srgbClr val="D43D25"/>
    <a:srgbClr val="DA713A"/>
    <a:srgbClr val="E16F36"/>
    <a:srgbClr val="BE1520"/>
    <a:srgbClr val="CF1E24"/>
    <a:srgbClr val="C72A31"/>
    <a:srgbClr val="DA3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619" autoAdjust="0"/>
  </p:normalViewPr>
  <p:slideViewPr>
    <p:cSldViewPr snapToGrid="0" snapToObjects="1">
      <p:cViewPr varScale="1">
        <p:scale>
          <a:sx n="77" d="100"/>
          <a:sy n="77" d="100"/>
        </p:scale>
        <p:origin x="86" y="77"/>
      </p:cViewPr>
      <p:guideLst>
        <p:guide orient="horz" pos="2160"/>
        <p:guide pos="3477"/>
        <p:guide orient="horz" pos="2386"/>
        <p:guide pos="1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t>24/06/2016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/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it-IT" sz="1300"/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957C477-D897-4F73-8E0A-F37F2C6026D5}" type="slidenum">
              <a:rPr lang="it-IT" altLang="it-IT" sz="1300" smtClean="0"/>
              <a:pPr>
                <a:spcBef>
                  <a:spcPct val="0"/>
                </a:spcBef>
              </a:pPr>
              <a:t>24</a:t>
            </a:fld>
            <a:endParaRPr lang="it-IT" altLang="it-IT" sz="1300"/>
          </a:p>
        </p:txBody>
      </p:sp>
    </p:spTree>
    <p:extLst>
      <p:ext uri="{BB962C8B-B14F-4D97-AF65-F5344CB8AC3E}">
        <p14:creationId xmlns:p14="http://schemas.microsoft.com/office/powerpoint/2010/main" val="27926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91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486CB-8B25-4977-A6A8-E4EE86485F6F}" type="datetime1">
              <a:rPr lang="it-IT" smtClean="0"/>
              <a:t>24/06/2016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9347200" y="649287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7CD52-9D0D-4FB2-B3CF-20557487DCA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3270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4" r="74033" b="37508"/>
          <a:stretch/>
        </p:blipFill>
        <p:spPr>
          <a:xfrm>
            <a:off x="10647499" y="5776731"/>
            <a:ext cx="1544501" cy="1081270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 userDrawn="1"/>
        </p:nvSpPr>
        <p:spPr>
          <a:xfrm>
            <a:off x="601662" y="353490"/>
            <a:ext cx="7627989" cy="53860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"/>
              </a:lnSpc>
              <a:spcAft>
                <a:spcPts val="600"/>
              </a:spcAft>
            </a:pPr>
            <a:r>
              <a:rPr lang="it-IT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 24</a:t>
            </a:r>
            <a:r>
              <a:rPr lang="it-IT" sz="11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 </a:t>
            </a:r>
            <a:r>
              <a:rPr lang="it-IT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GIUGNO 2016 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100" b="1" dirty="0">
                <a:solidFill>
                  <a:srgbClr val="E26F31"/>
                </a:solidFill>
                <a:latin typeface="+mn-lt"/>
                <a:ea typeface="Signika Light" charset="0"/>
                <a:cs typeface="Calibri"/>
              </a:rPr>
              <a:t>OFFICINA MODERNIZZAZIONE</a:t>
            </a:r>
          </a:p>
          <a:p>
            <a:pPr marL="0" marR="0" lvl="0" indent="0" algn="l" defTabSz="914400" rtl="0" eaLnBrk="1" fontAlgn="auto" latinLnBrk="0" hangingPunct="1">
              <a:lnSpc>
                <a:spcPts val="108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Le competenze professionali del Project Manager nella PA secondo leggi e norme nazionali</a:t>
            </a:r>
            <a:endParaRPr lang="it-IT" sz="1200" dirty="0">
              <a:solidFill>
                <a:schemeClr val="bg1"/>
              </a:solidFill>
              <a:ea typeface="Signika Light" charset="0"/>
              <a:cs typeface="Arial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63750" y="243279"/>
            <a:ext cx="2235583" cy="53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presidente@assirep.i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376083"/>
            <a:ext cx="12192000" cy="3481918"/>
          </a:xfrm>
          <a:prstGeom prst="rect">
            <a:avLst/>
          </a:prstGeom>
          <a:solidFill>
            <a:srgbClr val="E26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DA304A"/>
                </a:solidFill>
              </a:rPr>
              <a:t>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173412" y="3811955"/>
            <a:ext cx="8221860" cy="14747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OFFICINA MODERNIZZAZIONE</a:t>
            </a:r>
          </a:p>
          <a:p>
            <a:pPr>
              <a:lnSpc>
                <a:spcPts val="3200"/>
              </a:lnSpc>
            </a:pPr>
            <a:endParaRPr lang="it-IT" sz="3200" dirty="0">
              <a:solidFill>
                <a:schemeClr val="bg1"/>
              </a:solidFill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r>
              <a:rPr lang="it-IT" sz="3200" dirty="0">
                <a:solidFill>
                  <a:schemeClr val="bg1"/>
                </a:solidFill>
                <a:ea typeface="Signika Light" charset="0"/>
                <a:cs typeface="Arial"/>
              </a:rPr>
              <a:t>Le competenze professionali del Project Manager nella PA secondo leggi e norme nazionali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611254" y="384211"/>
            <a:ext cx="5050820" cy="16111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PER LA </a:t>
            </a:r>
            <a:b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61"/>
          <a:stretch/>
        </p:blipFill>
        <p:spPr>
          <a:xfrm>
            <a:off x="323742" y="214878"/>
            <a:ext cx="7546646" cy="2895775"/>
          </a:xfrm>
          <a:prstGeom prst="rect">
            <a:avLst/>
          </a:prstGeom>
        </p:spPr>
      </p:pic>
      <p:pic>
        <p:nvPicPr>
          <p:cNvPr id="13" name="Immagine 12" descr="Logo12esimaOk-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14" y="5859742"/>
            <a:ext cx="480972" cy="625265"/>
          </a:xfrm>
          <a:prstGeom prst="rect">
            <a:avLst/>
          </a:prstGeom>
        </p:spPr>
      </p:pic>
      <p:pic>
        <p:nvPicPr>
          <p:cNvPr id="17" name="Immagine 16" descr="Logo12esimaOk-2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86" y="3683343"/>
            <a:ext cx="571500" cy="6096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3173412" y="6056410"/>
            <a:ext cx="8221860" cy="375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it-IT" sz="2000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Eugenio Rambaldi | ASSIREP</a:t>
            </a:r>
          </a:p>
        </p:txBody>
      </p:sp>
      <p:cxnSp>
        <p:nvCxnSpPr>
          <p:cNvPr id="20" name="Connettore 1 19"/>
          <p:cNvCxnSpPr/>
          <p:nvPr/>
        </p:nvCxnSpPr>
        <p:spPr>
          <a:xfrm>
            <a:off x="2998756" y="381195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0045" y="5822064"/>
            <a:ext cx="3510367" cy="84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58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946304" cy="3640772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Project Management:</a:t>
            </a:r>
            <a:b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b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GRUPPI TEMATICI </a:t>
            </a:r>
            <a:b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r>
              <a:rPr lang="it-IT" sz="1600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(1 di 2)</a:t>
            </a:r>
            <a:endParaRPr lang="it-IT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41757" y="6344949"/>
            <a:ext cx="2257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Fonte: Norma Uni/</a:t>
            </a:r>
            <a:r>
              <a:rPr lang="it-IT" sz="1400" dirty="0" err="1">
                <a:solidFill>
                  <a:srgbClr val="E26F31"/>
                </a:solidFill>
                <a:ea typeface="Signika Semibold" charset="0"/>
                <a:cs typeface="Signika Semibold" charset="0"/>
              </a:rPr>
              <a:t>Iso</a:t>
            </a:r>
            <a:r>
              <a:rPr lang="it-IT" sz="1400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 21500</a:t>
            </a:r>
            <a:endParaRPr lang="it-IT" dirty="0">
              <a:ea typeface="Signika Light" charset="0"/>
              <a:cs typeface="Signika Light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595730" y="1188506"/>
            <a:ext cx="6312572" cy="5310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it-IT" sz="1600" b="1" i="1" dirty="0">
                <a:solidFill>
                  <a:srgbClr val="CC3300"/>
                </a:solidFill>
              </a:rPr>
              <a:t>Integrazione</a:t>
            </a:r>
            <a:r>
              <a:rPr lang="it-IT" sz="1500" i="1" dirty="0">
                <a:solidFill>
                  <a:srgbClr val="CC3300"/>
                </a:solidFill>
              </a:rPr>
              <a:t> – </a:t>
            </a:r>
            <a:r>
              <a:rPr lang="it-IT" sz="1500" i="1" dirty="0"/>
              <a:t>comprende i processi necessari per individuare, definire, combinare, unificare, coordinare, controllare e chiudere le diverse attività e processi relativi al progetto.</a:t>
            </a:r>
          </a:p>
          <a:p>
            <a:pPr algn="just">
              <a:defRPr/>
            </a:pPr>
            <a:endParaRPr lang="it-IT" sz="1500" i="1" dirty="0"/>
          </a:p>
          <a:p>
            <a:pPr algn="just">
              <a:defRPr/>
            </a:pPr>
            <a:r>
              <a:rPr lang="it-IT" sz="1600" b="1" i="1" dirty="0">
                <a:solidFill>
                  <a:srgbClr val="CC3300"/>
                </a:solidFill>
              </a:rPr>
              <a:t>Stakeholder</a:t>
            </a:r>
            <a:r>
              <a:rPr lang="it-IT" sz="1500" i="1" dirty="0">
                <a:solidFill>
                  <a:srgbClr val="CC3300"/>
                </a:solidFill>
              </a:rPr>
              <a:t> – </a:t>
            </a:r>
            <a:r>
              <a:rPr lang="it-IT" sz="1500" i="1" dirty="0"/>
              <a:t>comprende i processi necessari a individuare e relazionarsi con lo sponsor, i clienti e tutte le parti interessate al progetto.</a:t>
            </a:r>
          </a:p>
          <a:p>
            <a:pPr algn="just">
              <a:defRPr/>
            </a:pPr>
            <a:endParaRPr lang="it-IT" sz="1500" i="1" dirty="0"/>
          </a:p>
          <a:p>
            <a:pPr algn="just">
              <a:defRPr/>
            </a:pPr>
            <a:r>
              <a:rPr lang="it-IT" sz="1600" b="1" i="1" dirty="0">
                <a:solidFill>
                  <a:srgbClr val="CC3300"/>
                </a:solidFill>
              </a:rPr>
              <a:t>Ambito</a:t>
            </a:r>
            <a:r>
              <a:rPr lang="it-IT" sz="1500" i="1" dirty="0">
                <a:solidFill>
                  <a:srgbClr val="CC3300"/>
                </a:solidFill>
              </a:rPr>
              <a:t> – </a:t>
            </a:r>
            <a:r>
              <a:rPr lang="it-IT" sz="1500" i="1" dirty="0"/>
              <a:t>comprende i processi necessari a identificare e definire il lavoro e i deliverable, e tutto e solo il lavoro e i deliverable richiesti.</a:t>
            </a:r>
          </a:p>
          <a:p>
            <a:pPr algn="just">
              <a:defRPr/>
            </a:pPr>
            <a:endParaRPr lang="it-IT" sz="1500" i="1" dirty="0"/>
          </a:p>
          <a:p>
            <a:pPr algn="just">
              <a:defRPr/>
            </a:pPr>
            <a:r>
              <a:rPr lang="it-IT" sz="1600" b="1" i="1" dirty="0">
                <a:solidFill>
                  <a:srgbClr val="CC3300"/>
                </a:solidFill>
              </a:rPr>
              <a:t>Risorse – </a:t>
            </a:r>
            <a:r>
              <a:rPr lang="it-IT" sz="1500" i="1" dirty="0"/>
              <a:t>comprende i processi necessari a individuare e acquisire le risorse adeguate al progetto quali persone, impianti, macchinari, materiali, infrastrutture e strumenti.</a:t>
            </a:r>
          </a:p>
          <a:p>
            <a:pPr algn="just">
              <a:defRPr/>
            </a:pPr>
            <a:endParaRPr lang="it-IT" sz="1500" i="1" dirty="0"/>
          </a:p>
          <a:p>
            <a:pPr algn="just">
              <a:defRPr/>
            </a:pPr>
            <a:r>
              <a:rPr lang="it-IT" sz="1600" b="1" i="1" dirty="0">
                <a:solidFill>
                  <a:srgbClr val="CC3300"/>
                </a:solidFill>
              </a:rPr>
              <a:t>Tempo</a:t>
            </a:r>
            <a:r>
              <a:rPr lang="it-IT" sz="1500" i="1" dirty="0">
                <a:solidFill>
                  <a:srgbClr val="CC3300"/>
                </a:solidFill>
              </a:rPr>
              <a:t> – </a:t>
            </a:r>
            <a:r>
              <a:rPr lang="it-IT" sz="1500" i="1" dirty="0"/>
              <a:t>comprende i processi necessari per eseguire la programmazione delle attività di progetto e monitorare l’avanzamento al fine di controllare lo stesso programma temporale.</a:t>
            </a:r>
          </a:p>
          <a:p>
            <a:pPr algn="just">
              <a:defRPr/>
            </a:pPr>
            <a:endParaRPr lang="it-IT" sz="1500" i="1" dirty="0"/>
          </a:p>
          <a:p>
            <a:pPr algn="just">
              <a:defRPr/>
            </a:pPr>
            <a:endParaRPr lang="it-IT" sz="1500" i="1" dirty="0"/>
          </a:p>
          <a:p>
            <a:pPr marL="0" indent="0" algn="just">
              <a:spcBef>
                <a:spcPct val="50000"/>
              </a:spcBef>
              <a:buClr>
                <a:schemeClr val="tx1"/>
              </a:buClr>
              <a:buFont typeface="Tahoma" pitchFamily="34" charset="0"/>
              <a:buNone/>
              <a:defRPr/>
            </a:pPr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val="427479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946304" cy="3640772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Project Management:</a:t>
            </a:r>
            <a:b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b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GRUPPI TEMATICI </a:t>
            </a:r>
            <a:b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r>
              <a:rPr lang="it-IT" sz="1600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(2 di 2)</a:t>
            </a:r>
            <a:endParaRPr lang="it-IT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41757" y="6344949"/>
            <a:ext cx="2257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Fonte: Norma Uni/</a:t>
            </a:r>
            <a:r>
              <a:rPr lang="it-IT" sz="1400" dirty="0" err="1">
                <a:solidFill>
                  <a:srgbClr val="E26F31"/>
                </a:solidFill>
                <a:ea typeface="Signika Semibold" charset="0"/>
                <a:cs typeface="Signika Semibold" charset="0"/>
              </a:rPr>
              <a:t>Iso</a:t>
            </a:r>
            <a:r>
              <a:rPr lang="it-IT" sz="1400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 21500</a:t>
            </a:r>
            <a:endParaRPr lang="it-IT" dirty="0">
              <a:ea typeface="Signika Light" charset="0"/>
              <a:cs typeface="Signika Light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516217" y="1228586"/>
            <a:ext cx="6430617" cy="4967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it-IT" sz="1600" b="1" i="1" dirty="0">
                <a:solidFill>
                  <a:srgbClr val="CC3300"/>
                </a:solidFill>
              </a:rPr>
              <a:t>Costi</a:t>
            </a:r>
            <a:r>
              <a:rPr lang="it-IT" sz="1600" i="1" dirty="0">
                <a:solidFill>
                  <a:srgbClr val="CC3300"/>
                </a:solidFill>
              </a:rPr>
              <a:t> – </a:t>
            </a:r>
            <a:r>
              <a:rPr lang="it-IT" sz="1600" i="1" dirty="0"/>
              <a:t>comprende i processi necessari a sviluppare il budget e monitorare e controllare i costi in relazione all’avanzamento di progetto.</a:t>
            </a:r>
          </a:p>
          <a:p>
            <a:pPr algn="just">
              <a:defRPr/>
            </a:pPr>
            <a:endParaRPr lang="it-IT" sz="1600" i="1" dirty="0"/>
          </a:p>
          <a:p>
            <a:pPr algn="just">
              <a:defRPr/>
            </a:pPr>
            <a:r>
              <a:rPr lang="it-IT" sz="1600" b="1" i="1" dirty="0">
                <a:solidFill>
                  <a:srgbClr val="CC3300"/>
                </a:solidFill>
              </a:rPr>
              <a:t>Rischi</a:t>
            </a:r>
            <a:r>
              <a:rPr lang="it-IT" sz="1600" i="1" dirty="0">
                <a:solidFill>
                  <a:srgbClr val="CC3300"/>
                </a:solidFill>
              </a:rPr>
              <a:t> – </a:t>
            </a:r>
            <a:r>
              <a:rPr lang="it-IT" sz="1600" i="1" dirty="0"/>
              <a:t>comprende i processi necessari a identificare e gestire i rischi negativi (minacce) e i rischi positivi (opportunità).</a:t>
            </a:r>
          </a:p>
          <a:p>
            <a:pPr algn="just">
              <a:defRPr/>
            </a:pPr>
            <a:endParaRPr lang="it-IT" sz="1600" i="1" dirty="0"/>
          </a:p>
          <a:p>
            <a:pPr algn="just">
              <a:defRPr/>
            </a:pPr>
            <a:r>
              <a:rPr lang="it-IT" sz="1600" b="1" i="1" dirty="0">
                <a:solidFill>
                  <a:srgbClr val="CC3300"/>
                </a:solidFill>
              </a:rPr>
              <a:t>Qualità</a:t>
            </a:r>
            <a:r>
              <a:rPr lang="it-IT" sz="1600" i="1" dirty="0">
                <a:solidFill>
                  <a:srgbClr val="CC3300"/>
                </a:solidFill>
              </a:rPr>
              <a:t>– </a:t>
            </a:r>
            <a:r>
              <a:rPr lang="it-IT" sz="1600" i="1" dirty="0"/>
              <a:t>comprende i processi necessari per pianificare la qualità e garantire le attività di assicurazione e di controllo di qualità.</a:t>
            </a:r>
          </a:p>
          <a:p>
            <a:pPr algn="just">
              <a:defRPr/>
            </a:pPr>
            <a:endParaRPr lang="it-IT" sz="1600" i="1" dirty="0"/>
          </a:p>
          <a:p>
            <a:pPr algn="just">
              <a:defRPr/>
            </a:pPr>
            <a:r>
              <a:rPr lang="it-IT" sz="1600" b="1" i="1" dirty="0">
                <a:solidFill>
                  <a:srgbClr val="CC3300"/>
                </a:solidFill>
              </a:rPr>
              <a:t>Approvvigionamenti</a:t>
            </a:r>
            <a:r>
              <a:rPr lang="it-IT" sz="1600" i="1" dirty="0">
                <a:solidFill>
                  <a:srgbClr val="CC3300"/>
                </a:solidFill>
              </a:rPr>
              <a:t> – </a:t>
            </a:r>
            <a:r>
              <a:rPr lang="it-IT" sz="1600" i="1" dirty="0"/>
              <a:t>comprende i processi necessari alla pianificazione e all’acquisizione di prodotti, servizi o altri risultati richiesti dal progetto, e gestire le relazioni con i fornitori.</a:t>
            </a:r>
          </a:p>
          <a:p>
            <a:pPr algn="just">
              <a:defRPr/>
            </a:pPr>
            <a:endParaRPr lang="it-IT" sz="1600" i="1" dirty="0"/>
          </a:p>
          <a:p>
            <a:pPr algn="just">
              <a:defRPr/>
            </a:pPr>
            <a:r>
              <a:rPr lang="it-IT" sz="1600" b="1" i="1" dirty="0">
                <a:solidFill>
                  <a:srgbClr val="CC3300"/>
                </a:solidFill>
              </a:rPr>
              <a:t>Comunicazioni</a:t>
            </a:r>
            <a:r>
              <a:rPr lang="it-IT" sz="1600" i="1" dirty="0">
                <a:solidFill>
                  <a:srgbClr val="CC3300"/>
                </a:solidFill>
              </a:rPr>
              <a:t> – </a:t>
            </a:r>
            <a:r>
              <a:rPr lang="it-IT" sz="1600" i="1" dirty="0"/>
              <a:t>comprende i processi necessari a pianificare, gestire e distribuire le informazioni aventi rilevanza per il progetto.</a:t>
            </a:r>
          </a:p>
          <a:p>
            <a:pPr algn="just">
              <a:defRPr/>
            </a:pPr>
            <a:endParaRPr lang="it-IT" sz="1600" i="1" dirty="0"/>
          </a:p>
          <a:p>
            <a:pPr algn="just">
              <a:defRPr/>
            </a:pPr>
            <a:endParaRPr lang="it-IT" sz="1600" i="1" dirty="0"/>
          </a:p>
          <a:p>
            <a:pPr marL="0" indent="0" algn="just">
              <a:spcBef>
                <a:spcPct val="50000"/>
              </a:spcBef>
              <a:buClr>
                <a:schemeClr val="tx1"/>
              </a:buClr>
              <a:buFont typeface="Tahoma" pitchFamily="34" charset="0"/>
              <a:buNone/>
              <a:defRPr/>
            </a:pP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99570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570383"/>
            <a:ext cx="4946304" cy="4928454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ctr"/>
            <a:r>
              <a:rPr lang="it-IT" altLang="it-IT" sz="36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Legge 14/01/2013 n. 4  </a:t>
            </a:r>
            <a:br>
              <a:rPr lang="it-IT" altLang="it-IT" sz="3600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br>
              <a:rPr lang="it-IT" altLang="it-IT" sz="3600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r>
              <a:rPr lang="it-IT" altLang="it-IT" sz="2000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(G.U. del 26/01/2013, </a:t>
            </a:r>
            <a:br>
              <a:rPr lang="it-IT" altLang="it-IT" sz="2000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r>
              <a:rPr lang="it-IT" altLang="it-IT" sz="2000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in vigore dal 11/02/2013)</a:t>
            </a:r>
            <a:br>
              <a:rPr lang="it-IT" altLang="it-IT" sz="2000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br>
              <a:rPr lang="it-IT" altLang="it-IT" sz="3600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r>
              <a:rPr lang="it-IT" altLang="it-IT" sz="4000" i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«Disposizioni in materia di professioni non organizzate in Ordini e Collegi»</a:t>
            </a:r>
            <a:br>
              <a:rPr lang="it-IT" altLang="it-IT" sz="2400" dirty="0">
                <a:solidFill>
                  <a:srgbClr val="A30040"/>
                </a:solidFill>
              </a:rPr>
            </a:br>
            <a:endParaRPr lang="it-IT" sz="4000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9819861" y="4124739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PM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86" y="2351315"/>
            <a:ext cx="3726353" cy="317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69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274239"/>
            <a:ext cx="11071754" cy="1036107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4000" b="1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Sistema professionale ‘duale’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50817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13</a:t>
            </a:fld>
            <a:endParaRPr lang="it-IT" dirty="0"/>
          </a:p>
        </p:txBody>
      </p:sp>
      <p:cxnSp>
        <p:nvCxnSpPr>
          <p:cNvPr id="25" name="Connettore diritto 24"/>
          <p:cNvCxnSpPr/>
          <p:nvPr/>
        </p:nvCxnSpPr>
        <p:spPr>
          <a:xfrm>
            <a:off x="6234071" y="1919707"/>
            <a:ext cx="0" cy="43038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http://www.scienzenoetiche.it/holos/images/amore_mezza_me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07890" y="2848699"/>
            <a:ext cx="2800316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asellaDiTesto 27"/>
          <p:cNvSpPr txBox="1"/>
          <p:nvPr/>
        </p:nvSpPr>
        <p:spPr>
          <a:xfrm>
            <a:off x="1906304" y="2260396"/>
            <a:ext cx="275344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/>
              <a:t>Ministero della Giustizia</a:t>
            </a:r>
          </a:p>
          <a:p>
            <a:pPr algn="ctr"/>
            <a:endParaRPr lang="it-IT" sz="2000" b="1" dirty="0"/>
          </a:p>
          <a:p>
            <a:pPr algn="ctr"/>
            <a:endParaRPr lang="it-IT" sz="2000" b="1" dirty="0"/>
          </a:p>
          <a:p>
            <a:pPr algn="ctr"/>
            <a:r>
              <a:rPr lang="it-IT" sz="2000" b="1" dirty="0"/>
              <a:t>Professioni Ordinistiche</a:t>
            </a:r>
          </a:p>
          <a:p>
            <a:pPr algn="ctr"/>
            <a:endParaRPr lang="it-IT" sz="2000" b="1" dirty="0"/>
          </a:p>
          <a:p>
            <a:pPr algn="ctr"/>
            <a:endParaRPr lang="it-IT" sz="2000" b="1" dirty="0"/>
          </a:p>
          <a:p>
            <a:pPr algn="ctr"/>
            <a:r>
              <a:rPr lang="it-IT" sz="2000" b="1" dirty="0"/>
              <a:t>Ordini e Collegi</a:t>
            </a:r>
          </a:p>
          <a:p>
            <a:pPr algn="ctr"/>
            <a:endParaRPr lang="it-IT" sz="2000" b="1" dirty="0"/>
          </a:p>
          <a:p>
            <a:pPr algn="ctr"/>
            <a:endParaRPr lang="it-IT" sz="2000" b="1" dirty="0"/>
          </a:p>
          <a:p>
            <a:pPr algn="ctr"/>
            <a:endParaRPr lang="it-IT" sz="2000" b="1" dirty="0"/>
          </a:p>
          <a:p>
            <a:pPr algn="ctr"/>
            <a:endParaRPr lang="it-IT" sz="2000" b="1" dirty="0"/>
          </a:p>
          <a:p>
            <a:pPr algn="ctr"/>
            <a:r>
              <a:rPr lang="it-IT" sz="2000" b="1" dirty="0"/>
              <a:t>Albo Professionale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7489138" y="2260396"/>
            <a:ext cx="330487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err="1"/>
              <a:t>MiSE</a:t>
            </a:r>
            <a:endParaRPr lang="it-IT" sz="2000" b="1" dirty="0"/>
          </a:p>
          <a:p>
            <a:pPr algn="ctr"/>
            <a:endParaRPr lang="it-IT" sz="2000" b="1" dirty="0"/>
          </a:p>
          <a:p>
            <a:pPr algn="ctr"/>
            <a:endParaRPr lang="it-IT" sz="2000" b="1" dirty="0"/>
          </a:p>
          <a:p>
            <a:pPr algn="ctr"/>
            <a:r>
              <a:rPr lang="it-IT" sz="2000" b="1" dirty="0"/>
              <a:t>Professioni non-Ordinistiche</a:t>
            </a:r>
          </a:p>
          <a:p>
            <a:pPr algn="ctr"/>
            <a:endParaRPr lang="it-IT" sz="2000" b="1" dirty="0"/>
          </a:p>
          <a:p>
            <a:pPr algn="ctr"/>
            <a:endParaRPr lang="it-IT" sz="2000" b="1" dirty="0"/>
          </a:p>
          <a:p>
            <a:pPr algn="ctr"/>
            <a:r>
              <a:rPr lang="it-IT" sz="2000" b="1" dirty="0"/>
              <a:t>Associazioni Professionali</a:t>
            </a:r>
          </a:p>
          <a:p>
            <a:pPr algn="ctr"/>
            <a:r>
              <a:rPr lang="it-IT" sz="2000" b="1" dirty="0"/>
              <a:t>e</a:t>
            </a:r>
          </a:p>
          <a:p>
            <a:pPr algn="ctr"/>
            <a:r>
              <a:rPr lang="it-IT" sz="2000" b="1" dirty="0"/>
              <a:t>Organismi di Certificazione</a:t>
            </a:r>
          </a:p>
          <a:p>
            <a:pPr algn="ctr"/>
            <a:endParaRPr lang="it-IT" sz="2000" b="1" dirty="0"/>
          </a:p>
          <a:p>
            <a:pPr algn="ctr"/>
            <a:endParaRPr lang="it-IT" sz="2000" b="1" dirty="0"/>
          </a:p>
          <a:p>
            <a:pPr algn="ctr"/>
            <a:r>
              <a:rPr lang="it-IT" sz="2000" b="1" dirty="0"/>
              <a:t>Elenchi/registri professionali</a:t>
            </a:r>
          </a:p>
        </p:txBody>
      </p:sp>
      <p:cxnSp>
        <p:nvCxnSpPr>
          <p:cNvPr id="30" name="Connettore 2 29"/>
          <p:cNvCxnSpPr/>
          <p:nvPr/>
        </p:nvCxnSpPr>
        <p:spPr>
          <a:xfrm>
            <a:off x="3237946" y="2717375"/>
            <a:ext cx="9727" cy="4766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>
            <a:off x="3254158" y="3594958"/>
            <a:ext cx="9727" cy="4766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>
            <a:off x="3244431" y="4548049"/>
            <a:ext cx="19454" cy="10778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>
            <a:off x="9139399" y="2717375"/>
            <a:ext cx="9727" cy="4766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>
            <a:off x="9155611" y="3594958"/>
            <a:ext cx="9727" cy="4766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>
            <a:off x="9165338" y="5110380"/>
            <a:ext cx="0" cy="5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3237946" y="2774586"/>
            <a:ext cx="11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Sovraintende a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3333669" y="3661786"/>
            <a:ext cx="1065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Organizzate in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3382652" y="4853917"/>
            <a:ext cx="8741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Gestiscono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9246407" y="2774586"/>
            <a:ext cx="11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Sovraintende a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9271510" y="3661786"/>
            <a:ext cx="1065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Organizzate in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9239923" y="5229662"/>
            <a:ext cx="8741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Gestiscono</a:t>
            </a:r>
          </a:p>
        </p:txBody>
      </p:sp>
    </p:spTree>
    <p:extLst>
      <p:ext uri="{BB962C8B-B14F-4D97-AF65-F5344CB8AC3E}">
        <p14:creationId xmlns:p14="http://schemas.microsoft.com/office/powerpoint/2010/main" val="99280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570383"/>
            <a:ext cx="4946304" cy="4928454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ctr"/>
            <a:r>
              <a:rPr lang="it-IT" altLang="it-IT" sz="2000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Legge 14/01/2013 n. 4  </a:t>
            </a:r>
            <a:br>
              <a:rPr lang="it-IT" altLang="it-IT" sz="3600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br>
              <a:rPr lang="it-IT" altLang="it-IT" sz="3600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r>
              <a:rPr lang="it-IT" altLang="it-IT" sz="36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Qualificazioni</a:t>
            </a:r>
            <a:br>
              <a:rPr lang="it-IT" altLang="it-IT" sz="36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r>
              <a:rPr lang="it-IT" altLang="it-IT" sz="36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Certificazioni</a:t>
            </a:r>
            <a:br>
              <a:rPr lang="it-IT" altLang="it-IT" sz="36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r>
              <a:rPr lang="it-IT" altLang="it-IT" sz="36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Attestazioni</a:t>
            </a:r>
            <a:br>
              <a:rPr lang="it-IT" altLang="it-IT" sz="3600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br>
              <a:rPr lang="it-IT" altLang="it-IT" sz="3600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r>
              <a:rPr lang="it-IT" altLang="it-IT" sz="3600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?!?!</a:t>
            </a:r>
            <a:br>
              <a:rPr lang="it-IT" altLang="it-IT" sz="3600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br>
              <a:rPr lang="it-IT" altLang="it-IT" sz="3600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r>
              <a:rPr lang="it-IT" altLang="it-IT" sz="3600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… facciamo chiarezza</a:t>
            </a:r>
            <a:br>
              <a:rPr lang="it-IT" altLang="it-IT" sz="2400" dirty="0">
                <a:solidFill>
                  <a:srgbClr val="A30040"/>
                </a:solidFill>
              </a:rPr>
            </a:br>
            <a:endParaRPr lang="it-IT" sz="4000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9819861" y="4124739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PM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673" y="2552281"/>
            <a:ext cx="2514947" cy="251286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284565" y="2050959"/>
            <a:ext cx="31331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</a:rPr>
              <a:t>ATTESTATI </a:t>
            </a:r>
          </a:p>
          <a:p>
            <a:pPr algn="ctr"/>
            <a:r>
              <a:rPr lang="it-IT" sz="1400" dirty="0"/>
              <a:t>- Rilasciati da Associazioni Professionali -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322715" y="4376489"/>
            <a:ext cx="17165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</a:rPr>
              <a:t>CERTIFICATI</a:t>
            </a:r>
          </a:p>
          <a:p>
            <a:pPr algn="ctr"/>
            <a:r>
              <a:rPr lang="it-IT" sz="1400" dirty="0"/>
              <a:t>- Rilasciati da </a:t>
            </a:r>
            <a:r>
              <a:rPr lang="it-IT" sz="1400" dirty="0" err="1"/>
              <a:t>OdC</a:t>
            </a:r>
            <a:r>
              <a:rPr lang="it-IT" sz="1400" dirty="0"/>
              <a:t> </a:t>
            </a:r>
          </a:p>
          <a:p>
            <a:pPr algn="ctr"/>
            <a:r>
              <a:rPr lang="it-IT" sz="1400" dirty="0"/>
              <a:t>accreditati Accredia -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9439635" y="4345330"/>
            <a:ext cx="22499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>
                <a:solidFill>
                  <a:srgbClr val="FF0000"/>
                </a:solidFill>
              </a:rPr>
              <a:t>CERTIFICATI </a:t>
            </a:r>
          </a:p>
          <a:p>
            <a:pPr algn="ctr"/>
            <a:r>
              <a:rPr lang="it-IT" sz="1400" b="1" dirty="0"/>
              <a:t>(o Credenziali)</a:t>
            </a:r>
          </a:p>
          <a:p>
            <a:pPr algn="ctr"/>
            <a:r>
              <a:rPr lang="it-IT" sz="1400" dirty="0"/>
              <a:t>- rilasciati da Organismi non </a:t>
            </a:r>
          </a:p>
          <a:p>
            <a:pPr algn="ctr"/>
            <a:r>
              <a:rPr lang="it-IT" sz="1400" dirty="0"/>
              <a:t>accreditati con Accredia -</a:t>
            </a:r>
          </a:p>
        </p:txBody>
      </p:sp>
      <p:sp>
        <p:nvSpPr>
          <p:cNvPr id="12" name="CasellaDiTesto 11"/>
          <p:cNvSpPr txBox="1"/>
          <p:nvPr/>
        </p:nvSpPr>
        <p:spPr>
          <a:xfrm rot="17866598">
            <a:off x="5293752" y="2815394"/>
            <a:ext cx="2018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Previsti dalla legge 04/13</a:t>
            </a:r>
          </a:p>
          <a:p>
            <a:endParaRPr lang="it-IT" sz="1400" dirty="0"/>
          </a:p>
        </p:txBody>
      </p:sp>
      <p:sp>
        <p:nvSpPr>
          <p:cNvPr id="14" name="Parentesi graffa aperta 13"/>
          <p:cNvSpPr/>
          <p:nvPr/>
        </p:nvSpPr>
        <p:spPr>
          <a:xfrm rot="1730508">
            <a:off x="6391504" y="1365504"/>
            <a:ext cx="868519" cy="37621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</p:spTree>
    <p:extLst>
      <p:ext uri="{BB962C8B-B14F-4D97-AF65-F5344CB8AC3E}">
        <p14:creationId xmlns:p14="http://schemas.microsoft.com/office/powerpoint/2010/main" val="11146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225534"/>
            <a:ext cx="4946304" cy="5273303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ctr"/>
            <a:r>
              <a:rPr lang="it-IT" altLang="it-IT" sz="3600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Progetto di norma UNI U83.00.078.0</a:t>
            </a:r>
            <a:br>
              <a:rPr lang="it-IT" altLang="it-IT" sz="3600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br>
              <a:rPr lang="it-IT" altLang="it-IT" sz="3600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r>
              <a:rPr lang="it-IT" altLang="it-IT" sz="48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‘Project Manager’</a:t>
            </a:r>
            <a:br>
              <a:rPr lang="it-IT" altLang="it-IT" sz="3600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br>
              <a:rPr lang="it-IT" altLang="it-IT" sz="3600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r>
              <a:rPr lang="it-IT" altLang="it-IT" sz="3600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Definizione dei requisiti di conoscenza, abilità e competenza</a:t>
            </a:r>
            <a:br>
              <a:rPr lang="it-IT" altLang="it-IT" sz="3600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br>
              <a:rPr lang="it-IT" altLang="it-IT" sz="3600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r>
              <a:rPr lang="it-IT" altLang="it-IT" sz="2000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(data pubblicazione prevista: settembre 2016)</a:t>
            </a:r>
            <a:br>
              <a:rPr lang="it-IT" altLang="it-IT" sz="2400" dirty="0">
                <a:solidFill>
                  <a:srgbClr val="A30040"/>
                </a:solidFill>
              </a:rPr>
            </a:br>
            <a:endParaRPr lang="it-IT" sz="4000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9394" y="1476513"/>
            <a:ext cx="6204895" cy="413659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9819861" y="4124739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PM</a:t>
            </a:r>
          </a:p>
        </p:txBody>
      </p:sp>
    </p:spTree>
    <p:extLst>
      <p:ext uri="{BB962C8B-B14F-4D97-AF65-F5344CB8AC3E}">
        <p14:creationId xmlns:p14="http://schemas.microsoft.com/office/powerpoint/2010/main" val="2838392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946304" cy="3640772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altLang="it-IT" sz="2400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Progetto di norma UNI U83.00.078.0</a:t>
            </a:r>
            <a:br>
              <a:rPr lang="it-IT" altLang="it-IT" sz="2400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</a:br>
            <a:br>
              <a:rPr lang="it-IT" altLang="it-IT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</a:br>
            <a:r>
              <a:rPr lang="it-IT" altLang="it-IT" sz="6000" b="1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Scopo e campo di applicazione</a:t>
            </a:r>
            <a:endParaRPr lang="it-IT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/>
        </p:nvSpPr>
        <p:spPr bwMode="auto">
          <a:xfrm>
            <a:off x="6096000" y="1155062"/>
            <a:ext cx="5936974" cy="534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it-IT" sz="2200" dirty="0"/>
              <a:t>Il progetto di norma U83000780 definisce </a:t>
            </a:r>
            <a:r>
              <a:rPr lang="it-IT" sz="2200" b="1" dirty="0"/>
              <a:t>i requisiti relativi all’attività professionale del project manager,</a:t>
            </a:r>
            <a:r>
              <a:rPr lang="it-IT" sz="2200" dirty="0"/>
              <a:t> di equivalenti figure che gestiscono progetti o di altri ruoli organizzativi che svolgono equivalenti funzioni in conformità con la UNI ISO 21500.</a:t>
            </a:r>
          </a:p>
          <a:p>
            <a:r>
              <a:rPr lang="it-IT" sz="2200" dirty="0"/>
              <a:t>Detti requisiti sono inoltre indicati con riferimento ad attività specifiche in termini di </a:t>
            </a:r>
            <a:r>
              <a:rPr lang="it-IT" sz="2200" b="1" dirty="0"/>
              <a:t>conoscenze, abilità e competenza </a:t>
            </a:r>
            <a:r>
              <a:rPr lang="it-IT" sz="2200" dirty="0"/>
              <a:t>in conformità al Quadro europeo delle qualifiche (“</a:t>
            </a:r>
            <a:r>
              <a:rPr lang="it-IT" sz="2200" i="1" dirty="0" err="1"/>
              <a:t>European</a:t>
            </a:r>
            <a:r>
              <a:rPr lang="it-IT" sz="2200" i="1" dirty="0"/>
              <a:t> </a:t>
            </a:r>
            <a:r>
              <a:rPr lang="it-IT" sz="2200" i="1" dirty="0" err="1"/>
              <a:t>Qualifications</a:t>
            </a:r>
            <a:r>
              <a:rPr lang="it-IT" sz="2200" i="1" dirty="0"/>
              <a:t> Framework” </a:t>
            </a:r>
            <a:r>
              <a:rPr lang="it-IT" sz="2200" dirty="0"/>
              <a:t>‐ </a:t>
            </a:r>
            <a:r>
              <a:rPr lang="it-IT" sz="2200" b="1" dirty="0"/>
              <a:t>EQF</a:t>
            </a:r>
            <a:r>
              <a:rPr lang="it-IT" sz="2200" dirty="0"/>
              <a:t>) e sono espressi in maniera tale da agevolare i processi di valutazione e convalida dei risultati dell’apprendimento e dell’esperienza professionale.</a:t>
            </a:r>
            <a:endParaRPr lang="it-IT" altLang="it-IT" sz="2200" dirty="0"/>
          </a:p>
          <a:p>
            <a:pPr marL="0" indent="0" algn="just" eaLnBrk="1" hangingPunct="1">
              <a:spcBef>
                <a:spcPct val="50000"/>
              </a:spcBef>
              <a:buClr>
                <a:schemeClr val="tx1"/>
              </a:buClr>
              <a:buFont typeface="Tahoma" panose="020B0604030504040204" pitchFamily="34" charset="0"/>
              <a:buNone/>
            </a:pPr>
            <a:endParaRPr lang="it-IT" altLang="it-IT" sz="2200" dirty="0"/>
          </a:p>
          <a:p>
            <a:pPr marL="0" indent="0" algn="just" eaLnBrk="1" hangingPunct="1">
              <a:spcBef>
                <a:spcPct val="50000"/>
              </a:spcBef>
              <a:buClr>
                <a:schemeClr val="tx1"/>
              </a:buClr>
              <a:buFont typeface="Tahoma" panose="020B0604030504040204" pitchFamily="34" charset="0"/>
              <a:buNone/>
            </a:pPr>
            <a:endParaRPr lang="it-IT" altLang="it-IT" sz="2200" dirty="0"/>
          </a:p>
        </p:txBody>
      </p:sp>
    </p:spTree>
    <p:extLst>
      <p:ext uri="{BB962C8B-B14F-4D97-AF65-F5344CB8AC3E}">
        <p14:creationId xmlns:p14="http://schemas.microsoft.com/office/powerpoint/2010/main" val="137523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946304" cy="3640772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altLang="it-IT" sz="2400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Progetto di norma UNI U83.00.078.0</a:t>
            </a:r>
            <a:br>
              <a:rPr lang="it-IT" altLang="it-IT" sz="2400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</a:br>
            <a:br>
              <a:rPr lang="it-IT" altLang="it-IT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</a:br>
            <a:r>
              <a:rPr lang="it-IT" altLang="it-IT" sz="6000" b="1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Definizione di Project Manager</a:t>
            </a:r>
            <a:endParaRPr lang="it-IT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/>
        </p:nvSpPr>
        <p:spPr bwMode="auto">
          <a:xfrm>
            <a:off x="6119073" y="1208025"/>
            <a:ext cx="5752289" cy="327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it-IT" sz="2400" dirty="0"/>
          </a:p>
          <a:p>
            <a:pPr marL="0" indent="0" algn="ctr">
              <a:buNone/>
            </a:pPr>
            <a:r>
              <a:rPr lang="it-IT" sz="4000" b="1" dirty="0"/>
              <a:t>‘’Responsabile di progetto </a:t>
            </a:r>
            <a:br>
              <a:rPr lang="it-IT" sz="4000" b="1" dirty="0"/>
            </a:br>
            <a:r>
              <a:rPr lang="it-IT" sz="4000" b="1" dirty="0"/>
              <a:t>con compiti </a:t>
            </a:r>
            <a:br>
              <a:rPr lang="it-IT" sz="4000" b="1" dirty="0"/>
            </a:br>
            <a:r>
              <a:rPr lang="it-IT" sz="4000" b="1" dirty="0"/>
              <a:t>operativo-gestionali’’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264" y="4480753"/>
            <a:ext cx="1766816" cy="153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826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946304" cy="3640772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altLang="it-IT" sz="2400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Progetto di norma UNI U83.00.078.0</a:t>
            </a:r>
            <a:br>
              <a:rPr lang="it-IT" altLang="it-IT" sz="2400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</a:br>
            <a:br>
              <a:rPr lang="it-IT" altLang="it-IT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</a:br>
            <a:r>
              <a:rPr lang="it-IT" altLang="it-IT" sz="5400" b="1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La </a:t>
            </a:r>
            <a:br>
              <a:rPr lang="it-IT" altLang="it-IT" sz="5400" b="1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</a:br>
            <a:r>
              <a:rPr lang="it-IT" altLang="it-IT" sz="5400" b="1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‘COMPETENZA’ </a:t>
            </a:r>
            <a:r>
              <a:rPr lang="it-IT" altLang="it-IT" sz="4800" b="1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del Project Manager</a:t>
            </a:r>
            <a:endParaRPr lang="it-IT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063" y="1158154"/>
            <a:ext cx="6195114" cy="3960499"/>
          </a:xfrm>
          <a:prstGeom prst="rect">
            <a:avLst/>
          </a:prstGeom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5851063" y="5292586"/>
            <a:ext cx="5353810" cy="1206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t-IT" sz="1200" b="1" dirty="0">
                <a:solidFill>
                  <a:srgbClr val="C00000"/>
                </a:solidFill>
              </a:rPr>
              <a:t>CONOSCENZE: </a:t>
            </a:r>
            <a:r>
              <a:rPr lang="it-IT" sz="1200" dirty="0"/>
              <a:t>sono descritte come </a:t>
            </a:r>
            <a:r>
              <a:rPr lang="it-IT" sz="1200" b="1" dirty="0"/>
              <a:t>teoriche </a:t>
            </a:r>
            <a:r>
              <a:rPr lang="it-IT" sz="1200" dirty="0"/>
              <a:t>e/o</a:t>
            </a:r>
            <a:r>
              <a:rPr lang="it-IT" sz="1200" b="1" dirty="0"/>
              <a:t> pratiche</a:t>
            </a:r>
            <a:r>
              <a:rPr lang="it-IT" sz="1200" dirty="0"/>
              <a:t>;</a:t>
            </a:r>
          </a:p>
          <a:p>
            <a:pPr marL="0" indent="0">
              <a:buFont typeface="Arial"/>
              <a:buNone/>
            </a:pPr>
            <a:r>
              <a:rPr lang="it-IT" sz="1200" b="1" dirty="0">
                <a:solidFill>
                  <a:srgbClr val="C00000"/>
                </a:solidFill>
              </a:rPr>
              <a:t>ABILTA’: </a:t>
            </a:r>
            <a:r>
              <a:rPr lang="it-IT" sz="1200" dirty="0"/>
              <a:t>sono descritte come </a:t>
            </a:r>
            <a:r>
              <a:rPr lang="it-IT" sz="1200" b="1" dirty="0"/>
              <a:t>cognitive</a:t>
            </a:r>
            <a:r>
              <a:rPr lang="it-IT" sz="1200" dirty="0"/>
              <a:t> (comprendenti l’uso del pensiero logico, intuitivo e creativo) o </a:t>
            </a:r>
            <a:r>
              <a:rPr lang="it-IT" sz="1200" b="1" dirty="0"/>
              <a:t>pratiche </a:t>
            </a:r>
            <a:r>
              <a:rPr lang="it-IT" sz="1200" dirty="0"/>
              <a:t>(comprendenti l’abilità manuale e l’uso di metodi, materiali, strumenti);</a:t>
            </a:r>
          </a:p>
          <a:p>
            <a:pPr marL="0" indent="0">
              <a:buFont typeface="Arial"/>
              <a:buNone/>
            </a:pPr>
            <a:r>
              <a:rPr lang="it-IT" sz="1200" b="1" dirty="0">
                <a:solidFill>
                  <a:srgbClr val="C00000"/>
                </a:solidFill>
              </a:rPr>
              <a:t>COMPETENZE</a:t>
            </a:r>
            <a:r>
              <a:rPr lang="it-IT" sz="1200" dirty="0"/>
              <a:t>: sono descritte in termini di </a:t>
            </a:r>
            <a:r>
              <a:rPr lang="it-IT" sz="1200" b="1" dirty="0"/>
              <a:t>responsabilità</a:t>
            </a:r>
            <a:r>
              <a:rPr lang="it-IT" sz="1200" dirty="0"/>
              <a:t> e </a:t>
            </a:r>
            <a:r>
              <a:rPr lang="it-IT" sz="1200" b="1" dirty="0"/>
              <a:t>autonomia</a:t>
            </a:r>
            <a:r>
              <a:rPr lang="it-IT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6369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274239"/>
            <a:ext cx="11071754" cy="1036107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4000" b="1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Competenze e Livelli professionali ASSIREP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50817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19</a:t>
            </a:fld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/>
          </p:nvPr>
        </p:nvGraphicFramePr>
        <p:xfrm>
          <a:off x="474520" y="2055834"/>
          <a:ext cx="11313289" cy="3804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2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28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569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8583"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Livello di qualificazione </a:t>
                      </a:r>
                      <a:r>
                        <a:rPr lang="it-IT" sz="12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Assirep</a:t>
                      </a:r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Ruolo professionale di Project Management</a:t>
                      </a:r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Livello EQF</a:t>
                      </a:r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CONOSCENZE.</a:t>
                      </a:r>
                      <a:endParaRPr lang="it-IT" sz="1200" b="1" i="1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ABILITA’</a:t>
                      </a:r>
                      <a:endParaRPr lang="it-IT" sz="1200" b="1" i="1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CAPACITA’</a:t>
                      </a:r>
                      <a:endParaRPr lang="it-IT" sz="1200" b="1" i="1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69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it-IT" sz="1400" b="1" u="none" strike="noStrike" dirty="0">
                          <a:effectLst/>
                        </a:rPr>
                        <a:t>PM_L7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it-IT" sz="1400" u="none" strike="noStrike" dirty="0">
                          <a:effectLst/>
                        </a:rPr>
                        <a:t>Responsabili di progetto</a:t>
                      </a:r>
                      <a:endParaRPr lang="it-I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dirty="0">
                          <a:effectLst/>
                        </a:rPr>
                        <a:t>Responsabili di gestione progetti</a:t>
                      </a:r>
                    </a:p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Project Manager o Project Leader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it-IT" sz="1200" b="1" u="none" strike="noStrike" dirty="0">
                          <a:effectLst/>
                        </a:rPr>
                        <a:t>Livello 7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it-IT" sz="1200" u="none" strike="noStrike" dirty="0">
                          <a:effectLst/>
                        </a:rPr>
                        <a:t>Conoscenze altamente specializzata, parte delle quali all’avanguardia in un ambito di lavoro o di studio, come base del pensiero originario e/o della ricerca; consapevolezza critica di questioni legate alla conoscenza all’interfaccia tra ambiti diversi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it-IT" sz="1200" u="none" strike="noStrike" dirty="0">
                          <a:effectLst/>
                        </a:rPr>
                        <a:t>• Abilità specializzate, orientate alla soluzione di problemi, necessarie nella ricerca e/o nell’innovazione al fine di sviluppare conoscenze e procedure nuove e integrare la conoscenza ottenuta in ambiti diversi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u="none" strike="noStrike" dirty="0">
                          <a:effectLst/>
                        </a:rPr>
                        <a:t>• Gestire e trasformare contesti di lavoro o di studio complessi, imprevedibili che richiedono nuovi approcci strategici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4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05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u="none" strike="noStrike" dirty="0">
                          <a:effectLst/>
                        </a:rPr>
                        <a:t>• Assumere la responsabilità di contribuire alla conoscenza e alla prassi professionale e/o di verificare le prestazioni strategiche dei gruppi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129"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1" u="none" strike="noStrike" dirty="0">
                          <a:effectLst/>
                        </a:rPr>
                        <a:t>PM_L6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/>
                </a:tc>
                <a:tc rowSpan="6">
                  <a:txBody>
                    <a:bodyPr/>
                    <a:lstStyle/>
                    <a:p>
                      <a:pPr algn="ctr" fontAlgn="t"/>
                      <a:r>
                        <a:rPr lang="it-IT" sz="1400" u="none" strike="noStrike" dirty="0">
                          <a:effectLst/>
                        </a:rPr>
                        <a:t>Responsabile di progetto junior</a:t>
                      </a:r>
                      <a:endParaRPr lang="it-I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it-IT" sz="1400" u="none" strike="noStrike" dirty="0">
                          <a:effectLst/>
                        </a:rPr>
                        <a:t>Project Manager Junior</a:t>
                      </a:r>
                      <a:endParaRPr lang="it-I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it-IT" sz="1400" u="none" strike="noStrike" dirty="0">
                          <a:effectLst/>
                        </a:rPr>
                        <a:t>Responsabile del PMO</a:t>
                      </a:r>
                      <a:endParaRPr lang="it-I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it-IT" sz="1400" u="none" strike="noStrike" dirty="0">
                          <a:effectLst/>
                        </a:rPr>
                        <a:t>Project </a:t>
                      </a:r>
                      <a:r>
                        <a:rPr lang="it-IT" sz="1400" u="none" strike="noStrike" dirty="0" err="1">
                          <a:effectLst/>
                        </a:rPr>
                        <a:t>Risk</a:t>
                      </a:r>
                      <a:r>
                        <a:rPr lang="it-IT" sz="1400" u="none" strike="noStrike" dirty="0">
                          <a:effectLst/>
                        </a:rPr>
                        <a:t> Manager</a:t>
                      </a:r>
                    </a:p>
                    <a:p>
                      <a:pPr algn="ctr" fontAlgn="t"/>
                      <a:r>
                        <a:rPr lang="it-IT" sz="1400" u="none" strike="noStrike" dirty="0">
                          <a:effectLst/>
                        </a:rPr>
                        <a:t>Consulente Senior di PM</a:t>
                      </a:r>
                      <a:endParaRPr lang="it-I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it-IT" sz="1400" u="none" strike="noStrike" dirty="0">
                          <a:effectLst/>
                        </a:rPr>
                        <a:t>Docente Senior di PM</a:t>
                      </a:r>
                      <a:endParaRPr lang="it-I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endParaRPr lang="it-I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/>
                </a:tc>
                <a:tc rowSpan="6">
                  <a:txBody>
                    <a:bodyPr/>
                    <a:lstStyle/>
                    <a:p>
                      <a:pPr algn="ctr" fontAlgn="t"/>
                      <a:r>
                        <a:rPr lang="it-IT" sz="1200" b="1" u="none" strike="noStrike" dirty="0">
                          <a:effectLst/>
                        </a:rPr>
                        <a:t>Livello 6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/>
                </a:tc>
                <a:tc rowSpan="6">
                  <a:txBody>
                    <a:bodyPr/>
                    <a:lstStyle/>
                    <a:p>
                      <a:pPr algn="l" fontAlgn="t"/>
                      <a:r>
                        <a:rPr lang="it-IT" sz="1200" u="none" strike="noStrike">
                          <a:effectLst/>
                        </a:rPr>
                        <a:t>Conoscenze avanzate in un ambito di lavoro o di studio, che presuppongano una comprensione critica di teorie e principi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/>
                </a:tc>
                <a:tc rowSpan="6">
                  <a:txBody>
                    <a:bodyPr/>
                    <a:lstStyle/>
                    <a:p>
                      <a:pPr algn="l" fontAlgn="t"/>
                      <a:r>
                        <a:rPr lang="it-IT" sz="1200" u="none" strike="noStrike" dirty="0">
                          <a:effectLst/>
                        </a:rPr>
                        <a:t>• Abilità avanzate, che dimostrino padronanza e innovazione necessarie a risolvere problemi complessi ed imprevedibili in un ambito specializzato di lavoro o di studio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it-IT" sz="1200" u="none" strike="noStrike">
                          <a:effectLst/>
                        </a:rPr>
                        <a:t>• Gestire attività o progetti, tecnico/professionali complessi assumendo la responsabilità di decisioni in contesti di lavoro o di studio imprevedibili;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121"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1" u="none" strike="noStrike" dirty="0">
                          <a:effectLst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it-IT" sz="105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606"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u="none" strike="noStrike" dirty="0">
                          <a:effectLst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it-IT" sz="105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994"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u="none" strike="noStrike">
                          <a:effectLst/>
                        </a:rPr>
                        <a:t> </a:t>
                      </a:r>
                      <a:endParaRPr lang="it-IT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it-IT" sz="105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it-IT" sz="1200" u="none" strike="noStrike" dirty="0">
                          <a:effectLst/>
                        </a:rPr>
                        <a:t>• Assumere la responsabilità di gestire lo sviluppo professionale di persone e gruppi.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129"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u="none" strike="noStrike" dirty="0">
                          <a:effectLst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it-IT" sz="105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129"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u="none" strike="noStrike" dirty="0">
                          <a:effectLst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it-IT" sz="105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90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16835" y="1388432"/>
            <a:ext cx="5002903" cy="5191274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>
              <a:lnSpc>
                <a:spcPct val="130000"/>
              </a:lnSpc>
            </a:pPr>
            <a:r>
              <a:rPr lang="it-IT" sz="40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‘‘</a:t>
            </a:r>
            <a:r>
              <a:rPr lang="it-IT" altLang="it-IT" sz="40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I problemi che abbiamo  oggi non saranno mai  risolti all’interno della </a:t>
            </a:r>
            <a:br>
              <a:rPr lang="it-IT" altLang="it-IT" sz="40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r>
              <a:rPr lang="it-IT" altLang="it-IT" sz="40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stessa  cultura  che  li  ha  generati</a:t>
            </a:r>
            <a:r>
              <a:rPr lang="it-IT" sz="40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’’</a:t>
            </a:r>
            <a:br>
              <a:rPr lang="it-IT" sz="40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r>
              <a:rPr lang="it-IT" sz="1800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(A. </a:t>
            </a:r>
            <a:r>
              <a:rPr lang="it-IT" sz="1800" dirty="0" err="1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Eintein</a:t>
            </a:r>
            <a:r>
              <a:rPr lang="it-IT" sz="1800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)</a:t>
            </a:r>
            <a:endParaRPr lang="it-IT" sz="4000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18110" y="2143320"/>
            <a:ext cx="3217161" cy="3391424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8205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946304" cy="3640772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altLang="it-IT" sz="2400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Progetto di norma UNI U83.00.078.0</a:t>
            </a:r>
            <a:br>
              <a:rPr lang="it-IT" altLang="it-IT" sz="2400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</a:br>
            <a:br>
              <a:rPr lang="it-IT" altLang="it-IT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</a:br>
            <a:r>
              <a:rPr lang="it-IT" altLang="it-IT" sz="6000" b="1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Criteri di convalida periodica</a:t>
            </a:r>
            <a:endParaRPr lang="it-IT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/>
        </p:nvSpPr>
        <p:spPr bwMode="auto">
          <a:xfrm>
            <a:off x="6095999" y="1372774"/>
            <a:ext cx="5820383" cy="366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it-IT" sz="2400" dirty="0"/>
              <a:t>Il progetto di norma prevede l’obbligo di formazione permanente, e di convalida periodica della stessa, consistente in almeno:</a:t>
            </a:r>
          </a:p>
          <a:p>
            <a:pPr marL="0" indent="0" algn="just">
              <a:buNone/>
            </a:pPr>
            <a:endParaRPr lang="it-IT" sz="2400" dirty="0"/>
          </a:p>
          <a:p>
            <a:pPr algn="just">
              <a:buFontTx/>
              <a:buChar char="-"/>
            </a:pPr>
            <a:r>
              <a:rPr lang="it-IT" sz="2400" b="1" dirty="0"/>
              <a:t>60 crediti formativi di natura ‘formale’ e ‘non formale’ </a:t>
            </a:r>
            <a:r>
              <a:rPr lang="it-IT" sz="2400" dirty="0"/>
              <a:t>da acquisire in tre anni</a:t>
            </a:r>
          </a:p>
          <a:p>
            <a:pPr algn="just">
              <a:buFontTx/>
              <a:buChar char="-"/>
            </a:pPr>
            <a:endParaRPr lang="it-IT" sz="2400" dirty="0"/>
          </a:p>
          <a:p>
            <a:pPr algn="just">
              <a:buFontTx/>
              <a:buChar char="-"/>
            </a:pPr>
            <a:r>
              <a:rPr lang="it-IT" sz="2400" b="1" dirty="0"/>
              <a:t>10 crediti formativi di natura ‘informale’</a:t>
            </a:r>
            <a:r>
              <a:rPr lang="it-IT" sz="2400" dirty="0"/>
              <a:t>, sempre in tre anni, con la convenzione di ‘1 credito formativo’=‘1 mese di attività professionale’</a:t>
            </a:r>
          </a:p>
          <a:p>
            <a:pPr algn="just">
              <a:buFontTx/>
              <a:buChar char="-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3843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21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2276271"/>
            <a:ext cx="4946304" cy="308091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br>
              <a:rPr lang="it-IT" altLang="it-IT" sz="2400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</a:br>
            <a:br>
              <a:rPr lang="it-IT" altLang="it-IT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</a:br>
            <a:r>
              <a:rPr lang="it-IT" altLang="it-IT" sz="6000" b="1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Anche per Istat esistiamo</a:t>
            </a:r>
            <a:endParaRPr lang="it-IT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5" name="Esplosione 1 4"/>
          <p:cNvSpPr/>
          <p:nvPr/>
        </p:nvSpPr>
        <p:spPr>
          <a:xfrm>
            <a:off x="175099" y="1070043"/>
            <a:ext cx="1663430" cy="1429964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2"/>
          <p:cNvSpPr txBox="1">
            <a:spLocks/>
          </p:cNvSpPr>
          <p:nvPr/>
        </p:nvSpPr>
        <p:spPr>
          <a:xfrm>
            <a:off x="267513" y="1420037"/>
            <a:ext cx="1449418" cy="611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/>
              <a:t>Segnali</a:t>
            </a:r>
          </a:p>
          <a:p>
            <a:r>
              <a:rPr lang="it-IT" sz="1400" b="1" dirty="0"/>
              <a:t>incoraggianti</a:t>
            </a:r>
            <a:endParaRPr lang="it-IT" sz="7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089" y="1948070"/>
            <a:ext cx="6463954" cy="385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>
          <a:xfrm>
            <a:off x="6364456" y="5357190"/>
            <a:ext cx="1728788" cy="431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Freccia a destra 9"/>
          <p:cNvSpPr/>
          <p:nvPr/>
        </p:nvSpPr>
        <p:spPr>
          <a:xfrm>
            <a:off x="5932656" y="5392909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8677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22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2500007"/>
            <a:ext cx="4946304" cy="308091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br>
              <a:rPr lang="it-IT" altLang="it-IT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</a:br>
            <a:r>
              <a:rPr lang="it-IT" altLang="it-IT" sz="6000" b="1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RUP&lt;&gt;PM</a:t>
            </a:r>
            <a:br>
              <a:rPr lang="it-IT" altLang="it-IT" sz="6000" b="1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</a:br>
            <a:br>
              <a:rPr lang="it-IT" altLang="it-IT" sz="6000" b="1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</a:br>
            <a:r>
              <a:rPr lang="it-IT" altLang="it-IT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Il pensiero dell’ANAC</a:t>
            </a:r>
            <a:endParaRPr lang="it-IT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5" name="Esplosione 1 4"/>
          <p:cNvSpPr/>
          <p:nvPr/>
        </p:nvSpPr>
        <p:spPr>
          <a:xfrm>
            <a:off x="175099" y="1070043"/>
            <a:ext cx="1663430" cy="1429964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2"/>
          <p:cNvSpPr txBox="1">
            <a:spLocks/>
          </p:cNvSpPr>
          <p:nvPr/>
        </p:nvSpPr>
        <p:spPr>
          <a:xfrm>
            <a:off x="267513" y="1420037"/>
            <a:ext cx="1449418" cy="611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/>
              <a:t>Segnali</a:t>
            </a:r>
          </a:p>
          <a:p>
            <a:r>
              <a:rPr lang="it-IT" sz="1400" b="1" dirty="0"/>
              <a:t>incoraggianti</a:t>
            </a:r>
            <a:endParaRPr lang="it-IT" sz="70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501" y="993913"/>
            <a:ext cx="6212410" cy="5870050"/>
          </a:xfrm>
          <a:prstGeom prst="rect">
            <a:avLst/>
          </a:prstGeom>
        </p:spPr>
      </p:pic>
      <p:cxnSp>
        <p:nvCxnSpPr>
          <p:cNvPr id="12" name="Connettore diritto 11"/>
          <p:cNvCxnSpPr/>
          <p:nvPr/>
        </p:nvCxnSpPr>
        <p:spPr>
          <a:xfrm>
            <a:off x="7782125" y="6284072"/>
            <a:ext cx="94358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065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23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357808" y="1214454"/>
            <a:ext cx="5237921" cy="546694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ctr"/>
            <a:r>
              <a:rPr lang="it-IT" altLang="it-IT" sz="4000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Manager apicali</a:t>
            </a:r>
            <a:br>
              <a:rPr lang="it-IT" altLang="it-IT" sz="4000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</a:br>
            <a:br>
              <a:rPr lang="it-IT" altLang="it-IT" sz="4000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</a:br>
            <a:br>
              <a:rPr lang="it-IT" altLang="it-IT" sz="4000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</a:br>
            <a:r>
              <a:rPr lang="it-IT" altLang="it-IT" sz="4000" b="1" dirty="0">
                <a:solidFill>
                  <a:srgbClr val="FF0000"/>
                </a:solidFill>
                <a:ea typeface="Signika Semibold" charset="0"/>
                <a:cs typeface="Signika Semibold" charset="0"/>
              </a:rPr>
              <a:t>Sponsor </a:t>
            </a:r>
            <a:r>
              <a:rPr lang="it-IT" altLang="it-IT" sz="4000" dirty="0">
                <a:solidFill>
                  <a:srgbClr val="FF0000"/>
                </a:solidFill>
                <a:ea typeface="Signika Semibold" charset="0"/>
                <a:cs typeface="Signika Semibold" charset="0"/>
              </a:rPr>
              <a:t>(o Project Board)</a:t>
            </a:r>
            <a:br>
              <a:rPr lang="it-IT" altLang="it-IT" sz="4000" dirty="0">
                <a:solidFill>
                  <a:srgbClr val="FF0000"/>
                </a:solidFill>
                <a:ea typeface="Signika Semibold" charset="0"/>
                <a:cs typeface="Signika Semibold" charset="0"/>
              </a:rPr>
            </a:br>
            <a:br>
              <a:rPr lang="it-IT" altLang="it-IT" sz="4000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</a:br>
            <a:br>
              <a:rPr lang="it-IT" altLang="it-IT" sz="4000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</a:br>
            <a:r>
              <a:rPr lang="it-IT" altLang="it-IT" sz="4000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Project Manager</a:t>
            </a:r>
            <a:br>
              <a:rPr lang="it-IT" altLang="it-IT" sz="4000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</a:br>
            <a:br>
              <a:rPr lang="it-IT" altLang="it-IT" sz="4000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</a:br>
            <a:br>
              <a:rPr lang="it-IT" altLang="it-IT" sz="4000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</a:br>
            <a:r>
              <a:rPr lang="it-IT" altLang="it-IT" sz="4000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Team Leader</a:t>
            </a:r>
            <a:endParaRPr lang="it-IT" sz="2800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cxnSp>
        <p:nvCxnSpPr>
          <p:cNvPr id="12" name="Connettore diritto 11"/>
          <p:cNvCxnSpPr/>
          <p:nvPr/>
        </p:nvCxnSpPr>
        <p:spPr>
          <a:xfrm>
            <a:off x="7782125" y="6284072"/>
            <a:ext cx="94358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Freccia in giù 1"/>
          <p:cNvSpPr/>
          <p:nvPr/>
        </p:nvSpPr>
        <p:spPr>
          <a:xfrm>
            <a:off x="3083668" y="1857983"/>
            <a:ext cx="214009" cy="8949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/>
          <p:cNvSpPr/>
          <p:nvPr/>
        </p:nvSpPr>
        <p:spPr>
          <a:xfrm>
            <a:off x="3083668" y="3500454"/>
            <a:ext cx="214009" cy="8949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/>
          <p:cNvSpPr/>
          <p:nvPr/>
        </p:nvSpPr>
        <p:spPr>
          <a:xfrm>
            <a:off x="3083668" y="5230239"/>
            <a:ext cx="214009" cy="8949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744" y="1475784"/>
            <a:ext cx="3124597" cy="4649400"/>
          </a:xfrm>
          <a:prstGeom prst="rect">
            <a:avLst/>
          </a:prstGeom>
        </p:spPr>
      </p:pic>
      <p:sp>
        <p:nvSpPr>
          <p:cNvPr id="14" name="Parentesi graffa aperta 13"/>
          <p:cNvSpPr/>
          <p:nvPr/>
        </p:nvSpPr>
        <p:spPr>
          <a:xfrm>
            <a:off x="5992238" y="1475784"/>
            <a:ext cx="1070043" cy="4808288"/>
          </a:xfrm>
          <a:prstGeom prst="leftBrace">
            <a:avLst>
              <a:gd name="adj1" fmla="val 8333"/>
              <a:gd name="adj2" fmla="val 3475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9947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 idx="4294967295"/>
          </p:nvPr>
        </p:nvSpPr>
        <p:spPr>
          <a:xfrm>
            <a:off x="0" y="3308561"/>
            <a:ext cx="12192000" cy="537580"/>
          </a:xfrm>
        </p:spPr>
        <p:txBody>
          <a:bodyPr>
            <a:normAutofit fontScale="90000"/>
          </a:bodyPr>
          <a:lstStyle/>
          <a:p>
            <a:pPr algn="ctr">
              <a:lnSpc>
                <a:spcPct val="85000"/>
              </a:lnSpc>
              <a:buSzPct val="171000"/>
            </a:pPr>
            <a:r>
              <a:rPr lang="it-IT" altLang="it-IT" sz="4000" b="1" dirty="0">
                <a:solidFill>
                  <a:srgbClr val="A30040"/>
                </a:solidFill>
              </a:rPr>
              <a:t>Grazie per l’attenzione</a:t>
            </a:r>
            <a:endParaRPr lang="it-IT" sz="40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4505053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Eugenio Rambaldi</a:t>
            </a:r>
          </a:p>
          <a:p>
            <a:pPr algn="ctr"/>
            <a:r>
              <a:rPr lang="it-IT" sz="1600" i="1" dirty="0"/>
              <a:t>Presidente Assirep</a:t>
            </a:r>
          </a:p>
          <a:p>
            <a:pPr algn="ctr"/>
            <a:r>
              <a:rPr lang="it-IT" sz="1600" i="1" dirty="0">
                <a:hlinkClick r:id="rId3"/>
              </a:rPr>
              <a:t>presidente@assirep.it</a:t>
            </a:r>
            <a:endParaRPr lang="it-IT" sz="1600" i="1" dirty="0"/>
          </a:p>
          <a:p>
            <a:pPr algn="ctr"/>
            <a:r>
              <a:rPr lang="it-IT" sz="1600" i="1" dirty="0" err="1"/>
              <a:t>Mob</a:t>
            </a:r>
            <a:r>
              <a:rPr lang="it-IT" sz="1600" i="1" dirty="0"/>
              <a:t>. 335 304768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2D7CD52-9D0D-4FB2-B3CF-20557487DCAB}" type="slidenum">
              <a:rPr lang="it-IT" altLang="it-IT" smtClean="0"/>
              <a:pPr>
                <a:defRPr/>
              </a:pPr>
              <a:t>24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12176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99730" y="1527578"/>
            <a:ext cx="4380614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>
              <a:lnSpc>
                <a:spcPct val="130000"/>
              </a:lnSpc>
            </a:pPr>
            <a:r>
              <a:rPr lang="it-IT" sz="40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‘‘Cercate di lasciare questo mondo un po’ migliore di quanto non lo avete trovato’’</a:t>
            </a:r>
            <a:br>
              <a:rPr lang="it-IT" sz="40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r>
              <a:rPr lang="it-IT" sz="1800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(R. Baden-Powell.)</a:t>
            </a:r>
            <a:endParaRPr lang="it-IT" sz="4000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911" y="2185345"/>
            <a:ext cx="2619557" cy="330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77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519739" y="1403318"/>
            <a:ext cx="6268070" cy="5095519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it-IT" sz="2000" dirty="0">
                <a:ea typeface="Signika Light" charset="0"/>
                <a:cs typeface="Signika Light" charset="0"/>
              </a:rPr>
              <a:t>Definizione di Progetto:</a:t>
            </a:r>
          </a:p>
          <a:p>
            <a:r>
              <a:rPr lang="it-IT" sz="2000" dirty="0">
                <a:ea typeface="Signika Light" charset="0"/>
                <a:cs typeface="Signika Light" charset="0"/>
              </a:rPr>
              <a:t>Un progetto è costituito da un insieme unico di processi che comprendono attività coordinate e controllate, con date di inizio e di fine, realizzate allo scopo di conseguire gli obiettivi del progetto stesso.</a:t>
            </a:r>
          </a:p>
          <a:p>
            <a:r>
              <a:rPr lang="it-IT" sz="2000" dirty="0">
                <a:ea typeface="Signika Light" charset="0"/>
                <a:cs typeface="Signika Light" charset="0"/>
              </a:rPr>
              <a:t>Raggiungere gli obiettivi di progetto richiede il rilascio di deliverable conformi a specifici requisiti.</a:t>
            </a:r>
          </a:p>
          <a:p>
            <a:r>
              <a:rPr lang="it-IT" sz="2000" dirty="0">
                <a:ea typeface="Signika Light" charset="0"/>
                <a:cs typeface="Signika Light" charset="0"/>
              </a:rPr>
              <a:t>Un progetto può risultate soggetto a molteplici vincoli .. (Tempo, costi, qualità,..)</a:t>
            </a:r>
          </a:p>
          <a:p>
            <a:endParaRPr lang="it-IT" sz="2000" dirty="0">
              <a:ea typeface="Signika Light" charset="0"/>
              <a:cs typeface="Signika Light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1600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Fonte: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1600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Norma Uni/</a:t>
            </a:r>
            <a:r>
              <a:rPr lang="it-IT" sz="1600" dirty="0" err="1">
                <a:solidFill>
                  <a:srgbClr val="E26F31"/>
                </a:solidFill>
                <a:ea typeface="Signika Semibold" charset="0"/>
                <a:cs typeface="Signika Semibold" charset="0"/>
              </a:rPr>
              <a:t>Iso</a:t>
            </a:r>
            <a:r>
              <a:rPr lang="it-IT" sz="1600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 21500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1600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‘ Guida alla gestione progetti (project management)’</a:t>
            </a:r>
            <a:endParaRPr lang="it-IT" sz="2000" dirty="0">
              <a:ea typeface="Signika Light" charset="0"/>
              <a:cs typeface="Signika Light" charset="0"/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‘’ Saremo i nostri progetti!’’</a:t>
            </a:r>
            <a:b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b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r>
              <a:rPr lang="it-IT" sz="2000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(J. P. Sartre)</a:t>
            </a:r>
            <a:endParaRPr lang="it-IT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844" y="4571999"/>
            <a:ext cx="2460431" cy="169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49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519738" y="1302676"/>
            <a:ext cx="6091398" cy="4891090"/>
          </a:xfrm>
          <a:prstGeom prst="rect">
            <a:avLst/>
          </a:prstGeom>
        </p:spPr>
        <p:txBody>
          <a:bodyPr/>
          <a:lstStyle/>
          <a:p>
            <a:pPr marL="457200" indent="-457200">
              <a:buAutoNum type="arabicPeriod"/>
            </a:pPr>
            <a:r>
              <a:rPr lang="it-IT" sz="2000" dirty="0"/>
              <a:t>Gli organi di direzione politica definiscono gli </a:t>
            </a:r>
            <a:r>
              <a:rPr lang="it-IT" sz="2000" b="1" dirty="0"/>
              <a:t>obiettivi ed i programmi </a:t>
            </a:r>
            <a:r>
              <a:rPr lang="it-IT" sz="2000" dirty="0"/>
              <a:t>da attuare e verificano la rispondenza dei risultati della gestione amministrativa alle direttive generali impartite. </a:t>
            </a:r>
          </a:p>
          <a:p>
            <a:pPr marL="457200" indent="-457200">
              <a:buAutoNum type="arabicPeriod"/>
            </a:pPr>
            <a:r>
              <a:rPr lang="it-IT" sz="2000" dirty="0"/>
              <a:t>Ai dirigenti spetta la gestione finanziaria, tecnica e amministrativa, compresa l'adozione di tutti gli atti che impegnano l'amministrazione verso l'esterno, mediante autonomi poteri di spesa, di organizzazione delle risorse umane e strumentali e di controllo. Essi sono responsabili della </a:t>
            </a:r>
            <a:r>
              <a:rPr lang="it-IT" sz="2000" b="1" dirty="0"/>
              <a:t>gestione e dei relativi risultati. </a:t>
            </a:r>
          </a:p>
          <a:p>
            <a:pPr marL="457200" indent="-457200">
              <a:buAutoNum type="arabicPeriod"/>
            </a:pPr>
            <a:endParaRPr lang="it-IT" sz="2000" dirty="0">
              <a:ea typeface="Signika Light" charset="0"/>
              <a:cs typeface="Signika Light" charset="0"/>
            </a:endParaRPr>
          </a:p>
          <a:p>
            <a:pPr marL="0" indent="0">
              <a:buNone/>
            </a:pPr>
            <a:r>
              <a:rPr lang="it-IT" sz="1400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Fonte: </a:t>
            </a:r>
          </a:p>
          <a:p>
            <a:pPr marL="0" indent="0">
              <a:buNone/>
            </a:pPr>
            <a:r>
              <a:rPr lang="it-IT" sz="1400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D.L. 3 febbraio 1993, n. 29 - Razionalizzazione della organizzazione delle Amministrazioni pubbliche  ….</a:t>
            </a:r>
          </a:p>
          <a:p>
            <a:pPr marL="0" indent="0">
              <a:buNone/>
            </a:pPr>
            <a:r>
              <a:rPr lang="it-IT" sz="1400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Art. 3. Indirizzo politico-amministrativo; funzioni e </a:t>
            </a:r>
            <a:r>
              <a:rPr lang="it-IT" sz="1400" dirty="0" err="1">
                <a:solidFill>
                  <a:srgbClr val="E26F31"/>
                </a:solidFill>
                <a:ea typeface="Signika Semibold" charset="0"/>
                <a:cs typeface="Signika Semibold" charset="0"/>
              </a:rPr>
              <a:t>responsabilita'</a:t>
            </a:r>
            <a:r>
              <a:rPr lang="it-IT" sz="1400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 dei dirigenti </a:t>
            </a:r>
          </a:p>
          <a:p>
            <a:pPr marL="457200" indent="-457200">
              <a:buAutoNum type="arabicPeriod"/>
            </a:pPr>
            <a:endParaRPr lang="it-IT" sz="2000" dirty="0">
              <a:ea typeface="Signika Light" charset="0"/>
              <a:cs typeface="Signika Light" charset="0"/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Razionalizzare i processi gestionali nella PA in ottica  progettuale</a:t>
            </a:r>
            <a:endParaRPr lang="it-IT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695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441641"/>
            <a:ext cx="5054510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La ‘catena’ gestionale</a:t>
            </a:r>
            <a:endParaRPr lang="it-IT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82731" y="6229845"/>
            <a:ext cx="4523144" cy="537985"/>
            <a:chOff x="434589" y="4914513"/>
            <a:chExt cx="8639908" cy="1584325"/>
          </a:xfrm>
        </p:grpSpPr>
        <p:sp>
          <p:nvSpPr>
            <p:cNvPr id="5" name="Rettangolo arrotondato 50"/>
            <p:cNvSpPr>
              <a:spLocks noChangeArrowheads="1"/>
            </p:cNvSpPr>
            <p:nvPr/>
          </p:nvSpPr>
          <p:spPr bwMode="auto">
            <a:xfrm>
              <a:off x="434589" y="4914513"/>
              <a:ext cx="1184761" cy="15843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it-IT" sz="600" b="1">
                  <a:solidFill>
                    <a:srgbClr val="000000"/>
                  </a:solidFill>
                </a:rPr>
                <a:t>Strategia</a:t>
              </a:r>
              <a:endParaRPr lang="it-IT" sz="600"/>
            </a:p>
          </p:txBody>
        </p:sp>
        <p:sp>
          <p:nvSpPr>
            <p:cNvPr id="6" name="Rettangolo arrotondato 51"/>
            <p:cNvSpPr>
              <a:spLocks noChangeArrowheads="1"/>
            </p:cNvSpPr>
            <p:nvPr/>
          </p:nvSpPr>
          <p:spPr bwMode="auto">
            <a:xfrm>
              <a:off x="2851140" y="4914513"/>
              <a:ext cx="1379593" cy="15843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it-IT" sz="600" b="1">
                  <a:solidFill>
                    <a:srgbClr val="000000"/>
                  </a:solidFill>
                </a:rPr>
                <a:t>Opportunità 1</a:t>
              </a:r>
              <a:endParaRPr lang="it-IT" sz="600">
                <a:cs typeface="Times New Roman" pitchFamily="18" charset="0"/>
              </a:endParaRPr>
            </a:p>
            <a:p>
              <a:pPr algn="ctr" eaLnBrk="0" hangingPunct="0"/>
              <a:r>
                <a:rPr lang="it-IT" sz="600" b="1">
                  <a:solidFill>
                    <a:srgbClr val="000000"/>
                  </a:solidFill>
                </a:rPr>
                <a:t>Opportunità 2</a:t>
              </a:r>
              <a:endParaRPr lang="it-IT" sz="600">
                <a:cs typeface="Times New Roman" pitchFamily="18" charset="0"/>
              </a:endParaRPr>
            </a:p>
            <a:p>
              <a:pPr algn="ctr" eaLnBrk="0" hangingPunct="0"/>
              <a:r>
                <a:rPr lang="it-IT" sz="600" b="1">
                  <a:solidFill>
                    <a:srgbClr val="000000"/>
                  </a:solidFill>
                </a:rPr>
                <a:t>Opportunità 3</a:t>
              </a:r>
              <a:endParaRPr lang="it-IT" sz="600"/>
            </a:p>
          </p:txBody>
        </p:sp>
        <p:sp>
          <p:nvSpPr>
            <p:cNvPr id="7" name="Freccia a destra 52"/>
            <p:cNvSpPr>
              <a:spLocks noChangeArrowheads="1"/>
            </p:cNvSpPr>
            <p:nvPr/>
          </p:nvSpPr>
          <p:spPr bwMode="auto">
            <a:xfrm>
              <a:off x="1512588" y="5291755"/>
              <a:ext cx="1503736" cy="833206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it-IT" sz="600" b="1">
                  <a:solidFill>
                    <a:srgbClr val="000000"/>
                  </a:solidFill>
                </a:rPr>
                <a:t>individua</a:t>
              </a:r>
              <a:endParaRPr lang="it-IT" sz="600"/>
            </a:p>
          </p:txBody>
        </p:sp>
        <p:sp>
          <p:nvSpPr>
            <p:cNvPr id="8" name="Rettangolo arrotondato 53"/>
            <p:cNvSpPr>
              <a:spLocks noChangeArrowheads="1"/>
            </p:cNvSpPr>
            <p:nvPr/>
          </p:nvSpPr>
          <p:spPr bwMode="auto">
            <a:xfrm>
              <a:off x="5434189" y="4914513"/>
              <a:ext cx="1184761" cy="1584325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it-IT" sz="600" b="1">
                  <a:solidFill>
                    <a:srgbClr val="000000"/>
                  </a:solidFill>
                </a:rPr>
                <a:t>Progetti</a:t>
              </a:r>
              <a:endParaRPr lang="it-IT" sz="600"/>
            </a:p>
          </p:txBody>
        </p:sp>
        <p:sp>
          <p:nvSpPr>
            <p:cNvPr id="9" name="Freccia a destra 54"/>
            <p:cNvSpPr>
              <a:spLocks noChangeArrowheads="1"/>
            </p:cNvSpPr>
            <p:nvPr/>
          </p:nvSpPr>
          <p:spPr bwMode="auto">
            <a:xfrm>
              <a:off x="4126307" y="5291755"/>
              <a:ext cx="1503736" cy="833206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it-IT" sz="600" b="1">
                  <a:solidFill>
                    <a:srgbClr val="000000"/>
                  </a:solidFill>
                </a:rPr>
                <a:t>selezione</a:t>
              </a:r>
              <a:endParaRPr lang="it-IT" sz="600"/>
            </a:p>
          </p:txBody>
        </p:sp>
        <p:sp>
          <p:nvSpPr>
            <p:cNvPr id="10" name="Rettangolo arrotondato 55"/>
            <p:cNvSpPr>
              <a:spLocks noChangeArrowheads="1"/>
            </p:cNvSpPr>
            <p:nvPr/>
          </p:nvSpPr>
          <p:spPr bwMode="auto">
            <a:xfrm>
              <a:off x="7892072" y="4914513"/>
              <a:ext cx="1182425" cy="15843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it-IT" sz="600" b="1">
                  <a:solidFill>
                    <a:srgbClr val="000000"/>
                  </a:solidFill>
                </a:rPr>
                <a:t>Benefici</a:t>
              </a:r>
              <a:endParaRPr lang="it-IT" sz="600"/>
            </a:p>
          </p:txBody>
        </p:sp>
        <p:sp>
          <p:nvSpPr>
            <p:cNvPr id="11" name="Freccia a destra 56"/>
            <p:cNvSpPr>
              <a:spLocks noChangeArrowheads="1"/>
            </p:cNvSpPr>
            <p:nvPr/>
          </p:nvSpPr>
          <p:spPr bwMode="auto">
            <a:xfrm>
              <a:off x="6547094" y="5302520"/>
              <a:ext cx="1596916" cy="833206"/>
            </a:xfrm>
            <a:prstGeom prst="rightArrow">
              <a:avLst>
                <a:gd name="adj1" fmla="val 50000"/>
                <a:gd name="adj2" fmla="val 49994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it-IT" sz="600" b="1">
                  <a:solidFill>
                    <a:srgbClr val="000000"/>
                  </a:solidFill>
                </a:rPr>
                <a:t>contribuiscono</a:t>
              </a:r>
              <a:endParaRPr lang="it-IT" sz="600"/>
            </a:p>
          </p:txBody>
        </p:sp>
      </p:grpSp>
      <p:sp>
        <p:nvSpPr>
          <p:cNvPr id="14" name="Rettangolo arrotondato 50"/>
          <p:cNvSpPr>
            <a:spLocks noChangeArrowheads="1"/>
          </p:cNvSpPr>
          <p:nvPr/>
        </p:nvSpPr>
        <p:spPr bwMode="auto">
          <a:xfrm>
            <a:off x="2855040" y="3326944"/>
            <a:ext cx="1184761" cy="15843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it-IT" sz="1400" b="1" dirty="0">
                <a:solidFill>
                  <a:srgbClr val="000000"/>
                </a:solidFill>
              </a:rPr>
              <a:t>Obiettivi</a:t>
            </a:r>
            <a:endParaRPr lang="it-IT" sz="1400" dirty="0"/>
          </a:p>
        </p:txBody>
      </p:sp>
      <p:sp>
        <p:nvSpPr>
          <p:cNvPr id="15" name="Rettangolo arrotondato 51"/>
          <p:cNvSpPr>
            <a:spLocks noChangeArrowheads="1"/>
          </p:cNvSpPr>
          <p:nvPr/>
        </p:nvSpPr>
        <p:spPr bwMode="auto">
          <a:xfrm>
            <a:off x="5271591" y="3326944"/>
            <a:ext cx="1379593" cy="15843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it-IT" sz="1400" b="1" dirty="0">
                <a:solidFill>
                  <a:srgbClr val="000000"/>
                </a:solidFill>
              </a:rPr>
              <a:t>Programmi</a:t>
            </a:r>
            <a:endParaRPr lang="it-IT" sz="1400" dirty="0"/>
          </a:p>
        </p:txBody>
      </p:sp>
      <p:sp>
        <p:nvSpPr>
          <p:cNvPr id="16" name="Freccia a destra 52"/>
          <p:cNvSpPr>
            <a:spLocks noChangeArrowheads="1"/>
          </p:cNvSpPr>
          <p:nvPr/>
        </p:nvSpPr>
        <p:spPr bwMode="auto">
          <a:xfrm>
            <a:off x="3933039" y="3704186"/>
            <a:ext cx="1503736" cy="833206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it-IT" sz="1400" b="1" dirty="0">
                <a:solidFill>
                  <a:srgbClr val="000000"/>
                </a:solidFill>
              </a:rPr>
              <a:t>individuano</a:t>
            </a:r>
            <a:endParaRPr lang="it-IT" sz="1400" dirty="0"/>
          </a:p>
        </p:txBody>
      </p:sp>
      <p:sp>
        <p:nvSpPr>
          <p:cNvPr id="17" name="Rettangolo arrotondato 53"/>
          <p:cNvSpPr>
            <a:spLocks noChangeArrowheads="1"/>
          </p:cNvSpPr>
          <p:nvPr/>
        </p:nvSpPr>
        <p:spPr bwMode="auto">
          <a:xfrm>
            <a:off x="7854640" y="3326944"/>
            <a:ext cx="1184761" cy="1584325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it-IT" sz="1400" b="1">
                <a:solidFill>
                  <a:srgbClr val="000000"/>
                </a:solidFill>
              </a:rPr>
              <a:t>Progetti</a:t>
            </a:r>
            <a:endParaRPr lang="it-IT" sz="1400"/>
          </a:p>
        </p:txBody>
      </p:sp>
      <p:sp>
        <p:nvSpPr>
          <p:cNvPr id="18" name="Freccia a destra 54"/>
          <p:cNvSpPr>
            <a:spLocks noChangeArrowheads="1"/>
          </p:cNvSpPr>
          <p:nvPr/>
        </p:nvSpPr>
        <p:spPr bwMode="auto">
          <a:xfrm>
            <a:off x="6546758" y="3704186"/>
            <a:ext cx="1503736" cy="833206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it-IT" sz="1400" b="1" dirty="0">
                <a:solidFill>
                  <a:srgbClr val="000000"/>
                </a:solidFill>
              </a:rPr>
              <a:t>si articolano in</a:t>
            </a:r>
            <a:endParaRPr lang="it-IT" sz="1400" dirty="0"/>
          </a:p>
        </p:txBody>
      </p:sp>
      <p:sp>
        <p:nvSpPr>
          <p:cNvPr id="19" name="Rettangolo arrotondato 55"/>
          <p:cNvSpPr>
            <a:spLocks noChangeArrowheads="1"/>
          </p:cNvSpPr>
          <p:nvPr/>
        </p:nvSpPr>
        <p:spPr bwMode="auto">
          <a:xfrm>
            <a:off x="10312523" y="3326944"/>
            <a:ext cx="1182425" cy="15843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it-IT" sz="1400" b="1">
                <a:solidFill>
                  <a:srgbClr val="000000"/>
                </a:solidFill>
              </a:rPr>
              <a:t>Benefici</a:t>
            </a:r>
            <a:endParaRPr lang="it-IT" sz="1400"/>
          </a:p>
        </p:txBody>
      </p:sp>
      <p:sp>
        <p:nvSpPr>
          <p:cNvPr id="20" name="Freccia a destra 56"/>
          <p:cNvSpPr>
            <a:spLocks noChangeArrowheads="1"/>
          </p:cNvSpPr>
          <p:nvPr/>
        </p:nvSpPr>
        <p:spPr bwMode="auto">
          <a:xfrm>
            <a:off x="8967545" y="3714951"/>
            <a:ext cx="1596916" cy="833206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it-IT" sz="1400" b="1" dirty="0">
                <a:solidFill>
                  <a:srgbClr val="000000"/>
                </a:solidFill>
              </a:rPr>
              <a:t>raggiungono</a:t>
            </a:r>
            <a:endParaRPr lang="it-IT" sz="1400" dirty="0"/>
          </a:p>
        </p:txBody>
      </p:sp>
      <p:sp>
        <p:nvSpPr>
          <p:cNvPr id="21" name="Parentesi graffa aperta 20"/>
          <p:cNvSpPr/>
          <p:nvPr/>
        </p:nvSpPr>
        <p:spPr>
          <a:xfrm rot="5400000">
            <a:off x="4647808" y="1074779"/>
            <a:ext cx="262426" cy="3849668"/>
          </a:xfrm>
          <a:prstGeom prst="leftBrace">
            <a:avLst>
              <a:gd name="adj1" fmla="val 8333"/>
              <a:gd name="adj2" fmla="val 53376"/>
            </a:avLst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2580451" y="2462836"/>
            <a:ext cx="4177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Definiti da organi di direzione strategico/politica</a:t>
            </a:r>
          </a:p>
        </p:txBody>
      </p:sp>
      <p:sp>
        <p:nvSpPr>
          <p:cNvPr id="23" name="Parentesi graffa aperta 22"/>
          <p:cNvSpPr/>
          <p:nvPr/>
        </p:nvSpPr>
        <p:spPr>
          <a:xfrm rot="5400000">
            <a:off x="9488583" y="1074781"/>
            <a:ext cx="262426" cy="3849668"/>
          </a:xfrm>
          <a:prstGeom prst="leftBrace">
            <a:avLst>
              <a:gd name="adj1" fmla="val 8333"/>
              <a:gd name="adj2" fmla="val 53376"/>
            </a:avLst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8624396" y="2445959"/>
            <a:ext cx="1780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Gestiti dai Dirigenti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82731" y="5860210"/>
            <a:ext cx="2257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Fonte: Norma Uni/</a:t>
            </a:r>
            <a:r>
              <a:rPr lang="it-IT" sz="1400" dirty="0" err="1">
                <a:solidFill>
                  <a:srgbClr val="E26F31"/>
                </a:solidFill>
                <a:ea typeface="Signika Semibold" charset="0"/>
                <a:cs typeface="Signika Semibold" charset="0"/>
              </a:rPr>
              <a:t>Iso</a:t>
            </a:r>
            <a:r>
              <a:rPr lang="it-IT" sz="1400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 21500</a:t>
            </a:r>
            <a:endParaRPr lang="it-IT" dirty="0">
              <a:ea typeface="Signika Light" charset="0"/>
              <a:cs typeface="Signika Light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7098395" y="5029310"/>
            <a:ext cx="28693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Gestione per (dei) progetti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=</a:t>
            </a:r>
          </a:p>
          <a:p>
            <a:pPr algn="ctr"/>
            <a:r>
              <a:rPr lang="it-IT" sz="2400" b="1" dirty="0">
                <a:solidFill>
                  <a:srgbClr val="FF0000"/>
                </a:solidFill>
              </a:rPr>
              <a:t>Project Management</a:t>
            </a:r>
          </a:p>
        </p:txBody>
      </p:sp>
      <p:sp>
        <p:nvSpPr>
          <p:cNvPr id="27" name="Freccia curva 26"/>
          <p:cNvSpPr/>
          <p:nvPr/>
        </p:nvSpPr>
        <p:spPr>
          <a:xfrm flipV="1">
            <a:off x="702974" y="4107874"/>
            <a:ext cx="1235015" cy="42951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30" y="2141475"/>
            <a:ext cx="2159406" cy="191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7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 animBg="1"/>
      <p:bldP spid="24" grpId="0"/>
      <p:bldP spid="25" grpId="0"/>
      <p:bldP spid="26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519737" y="1302676"/>
            <a:ext cx="6357523" cy="489109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kumimoji="1" lang="it-IT" altLang="it-IT" sz="2000" i="1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marL="0" indent="0">
              <a:buClr>
                <a:srgbClr val="FF0000"/>
              </a:buClr>
              <a:buSzPct val="120000"/>
              <a:buNone/>
            </a:pPr>
            <a:r>
              <a:rPr lang="it-IT" altLang="it-IT" b="1" dirty="0">
                <a:ea typeface="Signika Light" charset="0"/>
                <a:cs typeface="Signika Light" charset="0"/>
              </a:rPr>
              <a:t>Programma</a:t>
            </a:r>
            <a:r>
              <a:rPr lang="it-IT" altLang="it-IT" dirty="0">
                <a:ea typeface="Signika Light" charset="0"/>
                <a:cs typeface="Signika Light" charset="0"/>
              </a:rPr>
              <a:t> : un gruppo di progetti correlati gestiti in modo coordinati al fine di raggiungere dei benefici non ottenibili gestendo i progetti individualmente. </a:t>
            </a:r>
          </a:p>
          <a:p>
            <a:pPr marL="0" indent="0">
              <a:buClr>
                <a:srgbClr val="FF0000"/>
              </a:buClr>
              <a:buSzPct val="120000"/>
              <a:buNone/>
            </a:pPr>
            <a:r>
              <a:rPr lang="it-IT" altLang="it-IT" dirty="0">
                <a:ea typeface="Signika Light" charset="0"/>
                <a:cs typeface="Signika Light" charset="0"/>
              </a:rPr>
              <a:t>                   </a:t>
            </a:r>
          </a:p>
          <a:p>
            <a:pPr marL="0" indent="0">
              <a:buClr>
                <a:srgbClr val="FF0000"/>
              </a:buClr>
              <a:buSzPct val="120000"/>
              <a:buNone/>
            </a:pPr>
            <a:r>
              <a:rPr lang="it-IT" altLang="it-IT" b="1" dirty="0">
                <a:ea typeface="Signika Light" charset="0"/>
                <a:cs typeface="Signika Light" charset="0"/>
              </a:rPr>
              <a:t>Progetto</a:t>
            </a:r>
            <a:r>
              <a:rPr lang="it-IT" altLang="it-IT" dirty="0">
                <a:ea typeface="Signika Light" charset="0"/>
                <a:cs typeface="Signika Light" charset="0"/>
              </a:rPr>
              <a:t> : uno sforzo temporaneo intrapreso per create un prodotto, servizio o risultato unico.</a:t>
            </a:r>
            <a:endParaRPr lang="it-IT" dirty="0">
              <a:ea typeface="Signika Light" charset="0"/>
              <a:cs typeface="Signika Light" charset="0"/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Programmi</a:t>
            </a:r>
            <a:b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e</a:t>
            </a:r>
            <a:b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Progetti</a:t>
            </a:r>
            <a:endParaRPr lang="it-IT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89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519737" y="1302676"/>
            <a:ext cx="6357523" cy="489109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it-IT" altLang="it-IT" sz="2200" dirty="0"/>
              <a:t>La norma costituisce una </a:t>
            </a:r>
            <a:r>
              <a:rPr lang="it-IT" altLang="it-IT" sz="2200" dirty="0">
                <a:solidFill>
                  <a:srgbClr val="C00000"/>
                </a:solidFill>
              </a:rPr>
              <a:t>guida</a:t>
            </a:r>
            <a:r>
              <a:rPr lang="it-IT" altLang="it-IT" sz="2200" dirty="0"/>
              <a:t> per la gestione dei progetti e può essere utilizzata da qualsiasi tipo di organizzazione, pubblica, privata o comunitaria, e per qualsiasi tipo di progetto, a prescindere da complessità, dimensione o durata.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it-IT" altLang="it-IT" sz="2200" dirty="0"/>
              <a:t>La norma </a:t>
            </a:r>
            <a:r>
              <a:rPr lang="it-IT" altLang="it-IT" sz="2200" dirty="0">
                <a:solidFill>
                  <a:srgbClr val="C00000"/>
                </a:solidFill>
              </a:rPr>
              <a:t>descrive, ad alto livello, i concetti ed i processi</a:t>
            </a:r>
            <a:r>
              <a:rPr lang="it-IT" altLang="it-IT" sz="2200" dirty="0"/>
              <a:t> che si ritiene costituiscano </a:t>
            </a:r>
            <a:r>
              <a:rPr lang="it-IT" altLang="it-IT" sz="2200" dirty="0">
                <a:solidFill>
                  <a:srgbClr val="C00000"/>
                </a:solidFill>
              </a:rPr>
              <a:t>buone pratiche </a:t>
            </a:r>
            <a:r>
              <a:rPr lang="it-IT" altLang="it-IT" sz="2200" dirty="0"/>
              <a:t>nella gestione dei progetti</a:t>
            </a:r>
            <a:r>
              <a:rPr lang="it-IT" altLang="it-IT" sz="2200" dirty="0">
                <a:solidFill>
                  <a:srgbClr val="C00000"/>
                </a:solidFill>
              </a:rPr>
              <a:t>. I progetti sono inseriti nel contesto di programmi e di portfolio di progetti </a:t>
            </a:r>
            <a:r>
              <a:rPr lang="it-IT" altLang="it-IT" sz="2200" dirty="0"/>
              <a:t>[…]. 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it-IT" altLang="it-IT" sz="2200" dirty="0"/>
              <a:t>Gli argomenti relativi alla gestione generale delle organizzazioni sono affrontati solo nel contesto della gestione dei progetti.</a:t>
            </a: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3640772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Norma Uni/</a:t>
            </a:r>
            <a:r>
              <a:rPr lang="it-IT" b="1" dirty="0" err="1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Iso</a:t>
            </a:r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 21500</a:t>
            </a:r>
            <a:b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b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r>
              <a:rPr lang="it-IT" altLang="it-IT" sz="3200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Guida alla gestione dei progetti</a:t>
            </a:r>
            <a:br>
              <a:rPr lang="it-IT" altLang="it-IT" sz="3200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r>
              <a:rPr lang="it-IT" altLang="it-IT" sz="3200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(project management)</a:t>
            </a:r>
            <a:br>
              <a:rPr lang="it-IT" altLang="it-IT" dirty="0">
                <a:solidFill>
                  <a:srgbClr val="A30040"/>
                </a:solidFill>
              </a:rPr>
            </a:br>
            <a:endParaRPr lang="it-IT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34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3640772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Project Management:</a:t>
            </a:r>
            <a:b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b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MACRO PROCESSI</a:t>
            </a:r>
            <a:endParaRPr lang="it-IT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41757" y="6344949"/>
            <a:ext cx="2257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Fonte: Norma Uni/</a:t>
            </a:r>
            <a:r>
              <a:rPr lang="it-IT" sz="1400" dirty="0" err="1">
                <a:solidFill>
                  <a:srgbClr val="E26F31"/>
                </a:solidFill>
                <a:ea typeface="Signika Semibold" charset="0"/>
                <a:cs typeface="Signika Semibold" charset="0"/>
              </a:rPr>
              <a:t>Iso</a:t>
            </a:r>
            <a:r>
              <a:rPr lang="it-IT" sz="1400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 21500</a:t>
            </a:r>
            <a:endParaRPr lang="it-IT" dirty="0">
              <a:ea typeface="Signika Light" charset="0"/>
              <a:cs typeface="Signika Light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738" y="1666160"/>
            <a:ext cx="6519216" cy="260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90700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5166</TotalTime>
  <Words>1339</Words>
  <Application>Microsoft Office PowerPoint</Application>
  <PresentationFormat>Widescreen</PresentationFormat>
  <Paragraphs>215</Paragraphs>
  <Slides>24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Signika</vt:lpstr>
      <vt:lpstr>Signika Light</vt:lpstr>
      <vt:lpstr>Signika Semibold</vt:lpstr>
      <vt:lpstr>Tahoma</vt:lpstr>
      <vt:lpstr>Times New Roman</vt:lpstr>
      <vt:lpstr>Wingdings</vt:lpstr>
      <vt:lpstr>Personalizza struttura</vt:lpstr>
      <vt:lpstr>COMPORTAMENTI INDIVIDUALI  E RELAZIONI SOCIALI  IN TRASFORMAZIONE  UNA SFIDA PER LA  STATISTICA UFFICIALE </vt:lpstr>
      <vt:lpstr>‘‘I problemi che abbiamo  oggi non saranno mai  risolti all’interno della  stessa  cultura  che  li  ha  generati’’ (A. Eintein)</vt:lpstr>
      <vt:lpstr>‘‘Cercate di lasciare questo mondo un po’ migliore di quanto non lo avete trovato’’ (R. Baden-Powell.)</vt:lpstr>
      <vt:lpstr>‘’ Saremo i nostri progetti!’’  (J. P. Sartre)</vt:lpstr>
      <vt:lpstr>Razionalizzare i processi gestionali nella PA in ottica  progettuale</vt:lpstr>
      <vt:lpstr>La ‘catena’ gestionale</vt:lpstr>
      <vt:lpstr>Programmi e Progetti</vt:lpstr>
      <vt:lpstr>Norma Uni/Iso 21500  Guida alla gestione dei progetti (project management) </vt:lpstr>
      <vt:lpstr>Project Management:  MACRO PROCESSI</vt:lpstr>
      <vt:lpstr>Project Management:  GRUPPI TEMATICI  (1 di 2)</vt:lpstr>
      <vt:lpstr>Project Management:  GRUPPI TEMATICI  (2 di 2)</vt:lpstr>
      <vt:lpstr>Legge 14/01/2013 n. 4    (G.U. del 26/01/2013,  in vigore dal 11/02/2013)  «Disposizioni in materia di professioni non organizzate in Ordini e Collegi» </vt:lpstr>
      <vt:lpstr>Sistema professionale ‘duale’</vt:lpstr>
      <vt:lpstr>Legge 14/01/2013 n. 4    Qualificazioni Certificazioni Attestazioni  ?!?!  … facciamo chiarezza </vt:lpstr>
      <vt:lpstr>Progetto di norma UNI U83.00.078.0  ‘Project Manager’  Definizione dei requisiti di conoscenza, abilità e competenza  (data pubblicazione prevista: settembre 2016) </vt:lpstr>
      <vt:lpstr>Progetto di norma UNI U83.00.078.0  Scopo e campo di applicazione</vt:lpstr>
      <vt:lpstr>Progetto di norma UNI U83.00.078.0  Definizione di Project Manager</vt:lpstr>
      <vt:lpstr>Progetto di norma UNI U83.00.078.0  La  ‘COMPETENZA’ del Project Manager</vt:lpstr>
      <vt:lpstr>Competenze e Livelli professionali ASSIREP</vt:lpstr>
      <vt:lpstr>Progetto di norma UNI U83.00.078.0  Criteri di convalida periodica</vt:lpstr>
      <vt:lpstr>  Anche per Istat esistiamo</vt:lpstr>
      <vt:lpstr> RUP&lt;&gt;PM  Il pensiero dell’ANAC</vt:lpstr>
      <vt:lpstr>Manager apicali   Sponsor (o Project Board)   Project Manager   Team Leader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eugenio rambaldi</cp:lastModifiedBy>
  <cp:revision>92</cp:revision>
  <cp:lastPrinted>2016-03-21T17:06:08Z</cp:lastPrinted>
  <dcterms:created xsi:type="dcterms:W3CDTF">2016-03-11T16:10:26Z</dcterms:created>
  <dcterms:modified xsi:type="dcterms:W3CDTF">2016-06-24T05:30:44Z</dcterms:modified>
</cp:coreProperties>
</file>