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57" r:id="rId4"/>
    <p:sldId id="270" r:id="rId5"/>
    <p:sldId id="266" r:id="rId6"/>
    <p:sldId id="267" r:id="rId7"/>
    <p:sldId id="279" r:id="rId8"/>
    <p:sldId id="273" r:id="rId9"/>
    <p:sldId id="271" r:id="rId10"/>
    <p:sldId id="276" r:id="rId11"/>
    <p:sldId id="277" r:id="rId12"/>
    <p:sldId id="275" r:id="rId13"/>
    <p:sldId id="272" r:id="rId14"/>
    <p:sldId id="265" r:id="rId15"/>
    <p:sldId id="278" r:id="rId16"/>
    <p:sldId id="274" r:id="rId17"/>
  </p:sldIdLst>
  <p:sldSz cx="12192000" cy="6858000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B90"/>
    <a:srgbClr val="00AAB5"/>
    <a:srgbClr val="EF8442"/>
    <a:srgbClr val="495D7B"/>
    <a:srgbClr val="5B56AF"/>
    <a:srgbClr val="EC7320"/>
    <a:srgbClr val="E26714"/>
    <a:srgbClr val="8DB0E3"/>
    <a:srgbClr val="729DDC"/>
    <a:srgbClr val="72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3486" autoAdjust="0"/>
  </p:normalViewPr>
  <p:slideViewPr>
    <p:cSldViewPr snapToGrid="0" snapToObjects="1">
      <p:cViewPr>
        <p:scale>
          <a:sx n="91" d="100"/>
          <a:sy n="91" d="100"/>
        </p:scale>
        <p:origin x="-1314" y="-498"/>
      </p:cViewPr>
      <p:guideLst>
        <p:guide orient="horz" pos="2386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13537" y="282240"/>
            <a:ext cx="9158078" cy="6412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23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OFFICINA MODERNIZZAZIONE - </a:t>
            </a:r>
            <a:r>
              <a:rPr lang="it-IT" sz="1100" b="1" i="1" dirty="0" smtClean="0">
                <a:solidFill>
                  <a:srgbClr val="E26F31"/>
                </a:solidFill>
                <a:latin typeface="+mn-lt"/>
                <a:ea typeface="Signika Light" charset="0"/>
                <a:cs typeface="Calibri"/>
              </a:rPr>
              <a:t>Gli strumenti del Programma di Modernizzazione dell’Istat</a:t>
            </a:r>
            <a:endParaRPr lang="it-IT" sz="1200" b="1" kern="1200" dirty="0" smtClean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r>
              <a:rPr lang="it-IT" sz="1200" b="1" kern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L’Enterprise Architecture in Istat: esperienze e prospettive di utilizzo</a:t>
            </a:r>
            <a:endParaRPr lang="it-IT" sz="1200" b="1" kern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E26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034381" y="3811955"/>
            <a:ext cx="9102200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OFFICINA </a:t>
            </a:r>
            <a:r>
              <a:rPr lang="it-IT" sz="2800" b="1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MODERNIZZAZIONE </a:t>
            </a: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- </a:t>
            </a:r>
            <a:r>
              <a:rPr lang="it-IT" sz="2600" b="1" i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GLI STRUMENTI DEL </a:t>
            </a:r>
          </a:p>
          <a:p>
            <a:pPr>
              <a:lnSpc>
                <a:spcPts val="1880"/>
              </a:lnSpc>
            </a:pPr>
            <a:endParaRPr lang="it-IT" sz="2600" b="1" i="1" dirty="0" smtClean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1880"/>
              </a:lnSpc>
            </a:pPr>
            <a:r>
              <a:rPr lang="it-IT" sz="2600" b="1" i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PROGRAMMA DI MODERNIZZAZIONE DELL’ISTAT</a:t>
            </a:r>
          </a:p>
          <a:p>
            <a:pPr>
              <a:lnSpc>
                <a:spcPts val="2160"/>
              </a:lnSpc>
            </a:pPr>
            <a:endParaRPr lang="it-IT" sz="3200" dirty="0" smtClean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L’Enterprise </a:t>
            </a: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Architecture in Istat: esperienze e prospettive di utilizzo 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7" name="Immagine 16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Roberta </a:t>
            </a:r>
            <a:r>
              <a:rPr lang="it-IT" sz="2400" b="1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Radini</a:t>
            </a:r>
            <a:r>
              <a:rPr lang="it-IT" sz="24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| ISTAT</a:t>
            </a:r>
            <a:endParaRPr lang="it-IT" sz="2400" b="1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20" name="Connettore 1 19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07016" y="1274239"/>
            <a:ext cx="10642731" cy="98181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Esempio EA </a:t>
            </a:r>
            <a:r>
              <a:rPr lang="it-IT" alt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Artifact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modello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TO-BE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dei Macri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processi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Raccolta Dati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9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76" y="2256050"/>
            <a:ext cx="6275441" cy="41851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6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07016" y="1274239"/>
            <a:ext cx="11159604" cy="98181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Esempio EA </a:t>
            </a:r>
            <a:r>
              <a:rPr lang="it-IT" alt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Artifact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modello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TO-BE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dell’analisi </a:t>
            </a:r>
            <a:b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tre livelli del processo </a:t>
            </a:r>
            <a:b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Acquisizione Dati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35831" y="1062038"/>
            <a:ext cx="4103687" cy="5119687"/>
          </a:xfrm>
          <a:prstGeom prst="rect">
            <a:avLst/>
          </a:prstGeom>
          <a:ln w="25400">
            <a:noFill/>
          </a:ln>
        </p:spPr>
      </p:pic>
      <p:cxnSp>
        <p:nvCxnSpPr>
          <p:cNvPr id="3" name="Connettore 1 2"/>
          <p:cNvCxnSpPr/>
          <p:nvPr/>
        </p:nvCxnSpPr>
        <p:spPr>
          <a:xfrm>
            <a:off x="5014127" y="2743201"/>
            <a:ext cx="61395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14127" y="4242080"/>
            <a:ext cx="613954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014127" y="2743201"/>
            <a:ext cx="46724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metto 2 13"/>
          <p:cNvSpPr/>
          <p:nvPr/>
        </p:nvSpPr>
        <p:spPr>
          <a:xfrm>
            <a:off x="10251186" y="1445940"/>
            <a:ext cx="1612231" cy="987972"/>
          </a:xfrm>
          <a:prstGeom prst="wedgeRoundRectCallout">
            <a:avLst>
              <a:gd name="adj1" fmla="val -94127"/>
              <a:gd name="adj2" fmla="val 17326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Business Architecture</a:t>
            </a:r>
            <a:endParaRPr lang="it-IT" dirty="0"/>
          </a:p>
        </p:txBody>
      </p:sp>
      <p:sp>
        <p:nvSpPr>
          <p:cNvPr id="15" name="Fumetto 2 14"/>
          <p:cNvSpPr/>
          <p:nvPr/>
        </p:nvSpPr>
        <p:spPr>
          <a:xfrm>
            <a:off x="3199492" y="3127895"/>
            <a:ext cx="1612231" cy="987972"/>
          </a:xfrm>
          <a:prstGeom prst="wedgeRoundRectCallout">
            <a:avLst>
              <a:gd name="adj1" fmla="val 87958"/>
              <a:gd name="adj2" fmla="val 30464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Information</a:t>
            </a:r>
          </a:p>
          <a:p>
            <a:pPr algn="ctr"/>
            <a:r>
              <a:rPr lang="it-IT" dirty="0" smtClean="0"/>
              <a:t>Architecture</a:t>
            </a:r>
            <a:endParaRPr lang="it-IT" dirty="0"/>
          </a:p>
        </p:txBody>
      </p:sp>
      <p:sp>
        <p:nvSpPr>
          <p:cNvPr id="16" name="Fumetto 2 15"/>
          <p:cNvSpPr/>
          <p:nvPr/>
        </p:nvSpPr>
        <p:spPr>
          <a:xfrm>
            <a:off x="10251186" y="3127895"/>
            <a:ext cx="1612231" cy="987972"/>
          </a:xfrm>
          <a:prstGeom prst="wedgeRoundRectCallout">
            <a:avLst>
              <a:gd name="adj1" fmla="val -112107"/>
              <a:gd name="adj2" fmla="val 12157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Application Architecture</a:t>
            </a:r>
          </a:p>
        </p:txBody>
      </p:sp>
      <p:sp>
        <p:nvSpPr>
          <p:cNvPr id="17" name="Fumetto 2 16"/>
          <p:cNvSpPr/>
          <p:nvPr/>
        </p:nvSpPr>
        <p:spPr>
          <a:xfrm>
            <a:off x="3199491" y="4898079"/>
            <a:ext cx="1612231" cy="987972"/>
          </a:xfrm>
          <a:prstGeom prst="wedgeRoundRectCallout">
            <a:avLst>
              <a:gd name="adj1" fmla="val 84842"/>
              <a:gd name="adj2" fmla="val -6150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Technological</a:t>
            </a:r>
            <a:r>
              <a:rPr lang="it-IT" dirty="0"/>
              <a:t> Architecture </a:t>
            </a:r>
          </a:p>
        </p:txBody>
      </p:sp>
    </p:spTree>
    <p:extLst>
      <p:ext uri="{BB962C8B-B14F-4D97-AF65-F5344CB8AC3E}">
        <p14:creationId xmlns:p14="http://schemas.microsoft.com/office/powerpoint/2010/main" val="415148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07016" y="1274239"/>
            <a:ext cx="10642731" cy="98181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Esempio EA </a:t>
            </a:r>
            <a:r>
              <a:rPr lang="it-IT" alt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Artifact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modello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TO-BE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dei Macro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processi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Finanza Pubblica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14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2" y="2548332"/>
            <a:ext cx="11481213" cy="32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e 15"/>
          <p:cNvSpPr/>
          <p:nvPr/>
        </p:nvSpPr>
        <p:spPr>
          <a:xfrm>
            <a:off x="7075634" y="3456665"/>
            <a:ext cx="121920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/>
          </a:p>
        </p:txBody>
      </p:sp>
    </p:spTree>
    <p:extLst>
      <p:ext uri="{BB962C8B-B14F-4D97-AF65-F5344CB8AC3E}">
        <p14:creationId xmlns:p14="http://schemas.microsoft.com/office/powerpoint/2010/main" val="31200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07016" y="1274239"/>
            <a:ext cx="10642731" cy="98181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Esempio EA </a:t>
            </a:r>
            <a:r>
              <a:rPr lang="it-IT" alt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Artifact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modello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TO-BE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del Micro processo di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Elaborazione</a:t>
            </a:r>
          </a:p>
        </p:txBody>
      </p:sp>
      <p:pic>
        <p:nvPicPr>
          <p:cNvPr id="6" name="Immagin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2539153"/>
            <a:ext cx="11462046" cy="309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3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479961" y="2134348"/>
            <a:ext cx="4400797" cy="2656727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/>
              <a:t>I building </a:t>
            </a:r>
            <a:r>
              <a:rPr lang="it-IT" dirty="0" err="1" smtClean="0"/>
              <a:t>block</a:t>
            </a:r>
            <a:r>
              <a:rPr lang="it-IT" dirty="0" smtClean="0"/>
              <a:t>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Linee guida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Soluzioni software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Schemi di dati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Schemi di processi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…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…</a:t>
            </a:r>
            <a:endParaRPr lang="it-IT" sz="20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Repository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degli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artifact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812226" y="2134348"/>
            <a:ext cx="4421580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400" dirty="0"/>
              <a:t> </a:t>
            </a:r>
            <a:r>
              <a:rPr lang="it-IT" sz="2800" dirty="0"/>
              <a:t>Vantaggi: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Riuso</a:t>
            </a:r>
            <a:endParaRPr lang="it-IT" sz="20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Standardizzazione</a:t>
            </a:r>
            <a:endParaRPr lang="it-IT" sz="2000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/>
              <a:t>Garanzia di qualità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err="1"/>
              <a:t>Governance</a:t>
            </a:r>
            <a:r>
              <a:rPr lang="it-IT" sz="2000" dirty="0"/>
              <a:t> delle soluzioni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31" y="1760159"/>
            <a:ext cx="3874503" cy="26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Prospettive di Utilizzo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69912" y="18990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 smtClean="0"/>
              <a:t>Il </a:t>
            </a:r>
            <a:r>
              <a:rPr lang="it-IT" dirty="0"/>
              <a:t>Sistema Integrato dei </a:t>
            </a:r>
            <a:r>
              <a:rPr lang="it-IT" dirty="0" smtClean="0"/>
              <a:t>Registri (SIR)</a:t>
            </a:r>
            <a:endParaRPr lang="it-IT" dirty="0"/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La reingegnerizzazione dei processi di produzione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dirty="0"/>
              <a:t>I nuovi processi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34980" y="2240236"/>
            <a:ext cx="5104563" cy="631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06" y="2224878"/>
            <a:ext cx="9613194" cy="44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4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Repository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degli </a:t>
            </a:r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artifact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EA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3463364" y="2187310"/>
            <a:ext cx="6590486" cy="3934695"/>
            <a:chOff x="5141439" y="1397479"/>
            <a:chExt cx="6590486" cy="3934695"/>
          </a:xfrm>
        </p:grpSpPr>
        <p:sp>
          <p:nvSpPr>
            <p:cNvPr id="8" name="Rettangolo 7"/>
            <p:cNvSpPr/>
            <p:nvPr/>
          </p:nvSpPr>
          <p:spPr>
            <a:xfrm>
              <a:off x="6228272" y="1397479"/>
              <a:ext cx="5503653" cy="569344"/>
            </a:xfrm>
            <a:prstGeom prst="rect">
              <a:avLst/>
            </a:prstGeom>
            <a:solidFill>
              <a:srgbClr val="2C70A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WHAT</a:t>
              </a:r>
              <a:endParaRPr lang="it-IT" dirty="0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8057072" y="2035835"/>
              <a:ext cx="3674853" cy="3180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>
                  <a:solidFill>
                    <a:schemeClr val="tx1"/>
                  </a:solidFill>
                </a:rPr>
                <a:t>Vision 2020 (Business </a:t>
              </a:r>
              <a:r>
                <a:rPr lang="it-IT" sz="1100" b="1" dirty="0" err="1" smtClean="0">
                  <a:solidFill>
                    <a:schemeClr val="tx1"/>
                  </a:solidFill>
                </a:rPr>
                <a:t>direction</a:t>
              </a:r>
              <a:r>
                <a:rPr lang="it-IT" sz="1100" b="1" dirty="0" smtClean="0">
                  <a:solidFill>
                    <a:schemeClr val="tx1"/>
                  </a:solidFill>
                </a:rPr>
                <a:t>)</a:t>
              </a:r>
              <a:endParaRPr lang="it-IT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8057071" y="2392069"/>
              <a:ext cx="3674853" cy="3180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tx1"/>
                  </a:solidFill>
                </a:rPr>
                <a:t>Business</a:t>
              </a:r>
              <a:r>
                <a:rPr lang="it-IT" dirty="0" smtClean="0"/>
                <a:t> </a:t>
              </a:r>
              <a:r>
                <a:rPr lang="it-IT" sz="1100" b="1" dirty="0">
                  <a:solidFill>
                    <a:schemeClr val="tx1"/>
                  </a:solidFill>
                </a:rPr>
                <a:t>Architecture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057071" y="2772973"/>
              <a:ext cx="1837426" cy="5218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>
                  <a:solidFill>
                    <a:schemeClr val="tx1"/>
                  </a:solidFill>
                </a:rPr>
                <a:t>Application</a:t>
              </a:r>
              <a:r>
                <a:rPr lang="it-IT" dirty="0" smtClean="0"/>
                <a:t> </a:t>
              </a:r>
              <a:r>
                <a:rPr lang="it-IT" sz="1100" b="1" dirty="0">
                  <a:solidFill>
                    <a:schemeClr val="tx1"/>
                  </a:solidFill>
                </a:rPr>
                <a:t>Architecture</a:t>
              </a:r>
              <a:r>
                <a:rPr lang="it-IT" dirty="0" smtClean="0"/>
                <a:t> </a:t>
              </a:r>
              <a:endParaRPr lang="it-IT" dirty="0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9957423" y="2772973"/>
              <a:ext cx="1774499" cy="5218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>
                  <a:solidFill>
                    <a:schemeClr val="tx1"/>
                  </a:solidFill>
                </a:rPr>
                <a:t>Information</a:t>
              </a:r>
              <a:r>
                <a:rPr lang="it-IT" dirty="0" smtClean="0"/>
                <a:t> </a:t>
              </a:r>
              <a:r>
                <a:rPr lang="it-IT" sz="1100" b="1" dirty="0">
                  <a:solidFill>
                    <a:schemeClr val="tx1"/>
                  </a:solidFill>
                </a:rPr>
                <a:t>Architecture</a:t>
              </a:r>
              <a:r>
                <a:rPr lang="it-IT" dirty="0"/>
                <a:t> 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8057072" y="3346992"/>
              <a:ext cx="3674853" cy="1052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 smtClean="0">
                  <a:solidFill>
                    <a:schemeClr val="tx1"/>
                  </a:solidFill>
                </a:rPr>
                <a:t>Technological</a:t>
              </a:r>
              <a:r>
                <a:rPr lang="it-IT" dirty="0" smtClean="0"/>
                <a:t> </a:t>
              </a:r>
              <a:r>
                <a:rPr lang="it-IT" sz="1100" b="1" dirty="0">
                  <a:solidFill>
                    <a:schemeClr val="tx1"/>
                  </a:solidFill>
                </a:rPr>
                <a:t>Architecture</a:t>
              </a:r>
              <a:r>
                <a:rPr lang="it-IT" dirty="0"/>
                <a:t> </a:t>
              </a: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228273" y="2772974"/>
              <a:ext cx="1771325" cy="1626498"/>
            </a:xfrm>
            <a:prstGeom prst="rect">
              <a:avLst/>
            </a:prstGeom>
            <a:solidFill>
              <a:srgbClr val="8D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>
                  <a:solidFill>
                    <a:schemeClr val="tx1"/>
                  </a:solidFill>
                </a:rPr>
                <a:t>Information System Architecture</a:t>
              </a:r>
              <a:endParaRPr lang="it-IT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6228273" y="4445634"/>
              <a:ext cx="1771325" cy="345149"/>
            </a:xfrm>
            <a:prstGeom prst="rect">
              <a:avLst/>
            </a:prstGeom>
            <a:solidFill>
              <a:srgbClr val="2763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err="1" smtClean="0"/>
                <a:t>One</a:t>
              </a:r>
              <a:r>
                <a:rPr lang="it-IT" sz="1100" b="1" dirty="0" smtClean="0"/>
                <a:t> </a:t>
              </a:r>
              <a:r>
                <a:rPr lang="it-IT" sz="1100" b="1" dirty="0" err="1" smtClean="0"/>
                <a:t>solutions</a:t>
              </a:r>
              <a:endParaRPr lang="it-IT" sz="1100" b="1" dirty="0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8057072" y="4445633"/>
              <a:ext cx="3674850" cy="345149"/>
            </a:xfrm>
            <a:prstGeom prst="rect">
              <a:avLst/>
            </a:prstGeom>
            <a:solidFill>
              <a:srgbClr val="2763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dirty="0" smtClean="0"/>
                <a:t>More –</a:t>
              </a:r>
              <a:r>
                <a:rPr lang="it-IT" sz="1100" b="1" dirty="0" err="1" smtClean="0"/>
                <a:t>All</a:t>
              </a:r>
              <a:r>
                <a:rPr lang="it-IT" sz="1100" b="1" dirty="0" smtClean="0"/>
                <a:t> </a:t>
              </a:r>
              <a:r>
                <a:rPr lang="it-IT" sz="1100" b="1" dirty="0" err="1" smtClean="0"/>
                <a:t>solutions</a:t>
              </a:r>
              <a:endParaRPr lang="it-IT" sz="1100" b="1" dirty="0"/>
            </a:p>
          </p:txBody>
        </p:sp>
        <p:cxnSp>
          <p:nvCxnSpPr>
            <p:cNvPr id="18" name="Connettore 1 17"/>
            <p:cNvCxnSpPr/>
            <p:nvPr/>
          </p:nvCxnSpPr>
          <p:spPr>
            <a:xfrm flipH="1" flipV="1">
              <a:off x="5218144" y="1397479"/>
              <a:ext cx="921399" cy="5693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tangolo 18"/>
            <p:cNvSpPr/>
            <p:nvPr/>
          </p:nvSpPr>
          <p:spPr>
            <a:xfrm>
              <a:off x="5218144" y="2037159"/>
              <a:ext cx="810867" cy="304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229872" y="2065979"/>
              <a:ext cx="810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 err="1" smtClean="0"/>
                <a:t>Contextual</a:t>
              </a:r>
              <a:endParaRPr lang="it-IT" sz="800" b="1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5218143" y="2393741"/>
              <a:ext cx="810867" cy="304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229872" y="2422561"/>
              <a:ext cx="810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 err="1" smtClean="0"/>
                <a:t>Conceptual</a:t>
              </a:r>
              <a:endParaRPr lang="it-IT" sz="800" b="1" dirty="0"/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5229872" y="2822582"/>
              <a:ext cx="810867" cy="4000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229872" y="2908405"/>
              <a:ext cx="810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 err="1" smtClean="0"/>
                <a:t>Logical</a:t>
              </a:r>
              <a:endParaRPr lang="it-IT" sz="800" b="1" dirty="0"/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5229872" y="3369191"/>
              <a:ext cx="810867" cy="4471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5229872" y="3471399"/>
              <a:ext cx="810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 err="1" smtClean="0"/>
                <a:t>Physical</a:t>
              </a:r>
              <a:endParaRPr lang="it-IT" sz="800" b="1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5229872" y="3962965"/>
              <a:ext cx="810867" cy="4471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229872" y="4059603"/>
              <a:ext cx="810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b="1" dirty="0" err="1" smtClean="0"/>
                <a:t>Detail</a:t>
              </a:r>
              <a:endParaRPr lang="it-IT" sz="800" b="1" dirty="0"/>
            </a:p>
          </p:txBody>
        </p:sp>
        <p:cxnSp>
          <p:nvCxnSpPr>
            <p:cNvPr id="29" name="Connettore 2 28"/>
            <p:cNvCxnSpPr/>
            <p:nvPr/>
          </p:nvCxnSpPr>
          <p:spPr>
            <a:xfrm>
              <a:off x="6139543" y="1966823"/>
              <a:ext cx="0" cy="28239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sellaDiTesto 29"/>
            <p:cNvSpPr txBox="1"/>
            <p:nvPr/>
          </p:nvSpPr>
          <p:spPr>
            <a:xfrm>
              <a:off x="5141439" y="1657973"/>
              <a:ext cx="887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Level of </a:t>
              </a:r>
              <a:r>
                <a:rPr lang="it-IT" sz="900" b="1" dirty="0" err="1" smtClean="0"/>
                <a:t>abstraction</a:t>
              </a:r>
              <a:endParaRPr lang="it-IT" sz="900" b="1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 rot="1933455">
              <a:off x="5270831" y="1459281"/>
              <a:ext cx="9762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>
                  <a:solidFill>
                    <a:schemeClr val="accent1">
                      <a:lumMod val="75000"/>
                    </a:schemeClr>
                  </a:solidFill>
                </a:rPr>
                <a:t>From </a:t>
              </a:r>
              <a:r>
                <a:rPr lang="it-IT" sz="9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Strategy</a:t>
              </a:r>
              <a:endParaRPr lang="it-IT" sz="9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 rot="5400000">
              <a:off x="5534613" y="4728651"/>
              <a:ext cx="9762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>
                  <a:solidFill>
                    <a:schemeClr val="accent1">
                      <a:lumMod val="75000"/>
                    </a:schemeClr>
                  </a:solidFill>
                </a:rPr>
                <a:t>To </a:t>
              </a:r>
              <a:r>
                <a:rPr lang="it-IT" sz="9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execution</a:t>
              </a:r>
              <a:endParaRPr lang="it-IT" sz="9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9" y="2632470"/>
            <a:ext cx="2901044" cy="22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5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479961" y="2134348"/>
            <a:ext cx="9566564" cy="4052888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Introduzione al Concetto di EA</a:t>
            </a:r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Le esperienze 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La Nuova Raccolta Dati dell’Istat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Finanza </a:t>
            </a:r>
            <a:r>
              <a:rPr lang="it-IT" sz="1800" dirty="0" smtClean="0"/>
              <a:t>Pubblica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Commercio </a:t>
            </a:r>
            <a:r>
              <a:rPr lang="it-IT" sz="1800" dirty="0"/>
              <a:t>con l’Estero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2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2000" dirty="0" smtClean="0"/>
              <a:t>Prospettive di Utilizzo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Il Sistema Integrato dei Registri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La reingegnerizzazione dei processi di produzione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I nuovi processi </a:t>
            </a:r>
            <a:endParaRPr lang="it-IT" sz="1800" dirty="0"/>
          </a:p>
          <a:p>
            <a:pPr marL="285750" indent="-285750" algn="l">
              <a:buClr>
                <a:srgbClr val="DA304A"/>
              </a:buClr>
              <a:buSzPct val="160000"/>
              <a:buFont typeface="Wingdings" charset="2"/>
              <a:buChar char="§"/>
            </a:pPr>
            <a:endParaRPr lang="it-IT" sz="1400" dirty="0"/>
          </a:p>
          <a:p>
            <a:pPr algn="l"/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Outline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12775" y="1401627"/>
            <a:ext cx="4380614" cy="162323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Introduzione al concetto di EA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3" y="3279697"/>
            <a:ext cx="5833730" cy="316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-IT" sz="2400" b="1" dirty="0" smtClean="0"/>
              <a:t>Enterprise Architecture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</a:t>
            </a:r>
            <a:r>
              <a:rPr lang="it-IT" altLang="it-IT" sz="2400" dirty="0"/>
              <a:t>insieme coerente di principi, metodi e modelli che vengono utilizzati nella progettazione e realizzazione </a:t>
            </a:r>
            <a:r>
              <a:rPr lang="it-IT" altLang="it-IT" sz="2400" dirty="0" smtClean="0"/>
              <a:t>della struttura organizzativa di un'impresa, dei </a:t>
            </a:r>
            <a:r>
              <a:rPr lang="it-IT" altLang="it-IT" sz="2400" dirty="0"/>
              <a:t>processi di business, dei sistemi informativi e delle infrastrutture.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3" name="AutoShape 2" descr="architectural blueprint of contemporary buildings 0000082614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Enterprise Archite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35" y="1660634"/>
            <a:ext cx="4701314" cy="34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12774" y="1401627"/>
            <a:ext cx="4708525" cy="1623238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L’EA all’interno dell’Organizzazione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569912" y="3024865"/>
            <a:ext cx="6603207" cy="3535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it-IT" altLang="it-IT" sz="2400" b="1" dirty="0" smtClean="0"/>
              <a:t>STRATEGY: </a:t>
            </a:r>
            <a:r>
              <a:rPr lang="it-IT" altLang="it-IT" sz="2400" dirty="0"/>
              <a:t>definisce il percorso </a:t>
            </a:r>
            <a:r>
              <a:rPr lang="it-IT" altLang="it-IT" sz="2400" dirty="0" smtClean="0"/>
              <a:t>per il  </a:t>
            </a:r>
            <a:r>
              <a:rPr lang="it-IT" altLang="it-IT" sz="2400" dirty="0"/>
              <a:t>raggiungimento della missione e della visione dell‘organizzazione </a:t>
            </a:r>
            <a:endParaRPr lang="en-US" altLang="it-IT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it-IT" sz="2400" b="1" dirty="0" smtClean="0"/>
              <a:t>GOALS</a:t>
            </a:r>
            <a:r>
              <a:rPr lang="en-US" altLang="it-IT" sz="2400" dirty="0" smtClean="0"/>
              <a:t>: </a:t>
            </a:r>
            <a:r>
              <a:rPr lang="it-IT" altLang="it-IT" sz="2400" dirty="0" smtClean="0"/>
              <a:t> obiettivi concreti che danno attuazione alla strategia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it-IT" sz="2400" b="1" dirty="0"/>
              <a:t>EA: </a:t>
            </a:r>
            <a:r>
              <a:rPr lang="it-IT" sz="2400" dirty="0" smtClean="0">
                <a:ea typeface="Signika Light" charset="0"/>
                <a:cs typeface="Signika Light" charset="0"/>
              </a:rPr>
              <a:t>Traduce </a:t>
            </a:r>
            <a:r>
              <a:rPr lang="it-IT" sz="2400" dirty="0">
                <a:ea typeface="Signika Light" charset="0"/>
                <a:cs typeface="Signika Light" charset="0"/>
              </a:rPr>
              <a:t>questi obiettivi in cambiamenti </a:t>
            </a:r>
            <a:r>
              <a:rPr lang="it-IT" sz="2400" dirty="0" smtClean="0">
                <a:ea typeface="Signika Light" charset="0"/>
                <a:cs typeface="Signika Light" charset="0"/>
              </a:rPr>
              <a:t>concreti, definendo la situazione attuale e il modello a tendere e le azioni da intraprendere per raggiungere gli </a:t>
            </a:r>
            <a:r>
              <a:rPr lang="it-IT" sz="2400" dirty="0" smtClean="0">
                <a:ea typeface="Signika Light" charset="0"/>
                <a:cs typeface="Signika Light" charset="0"/>
              </a:rPr>
              <a:t>obiettivi </a:t>
            </a:r>
            <a:r>
              <a:rPr lang="it-IT" sz="2400" dirty="0" smtClean="0">
                <a:ea typeface="Signika Light" charset="0"/>
                <a:cs typeface="Signika Light" charset="0"/>
              </a:rPr>
              <a:t>prefissati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3" name="AutoShape 2" descr="architectural blueprint of contemporary buildings 00000826143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4" descr="Enterprise Architec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Triangolo rettangolo 1"/>
          <p:cNvSpPr/>
          <p:nvPr/>
        </p:nvSpPr>
        <p:spPr>
          <a:xfrm rot="8152473">
            <a:off x="8975781" y="1556480"/>
            <a:ext cx="1319665" cy="1274992"/>
          </a:xfrm>
          <a:prstGeom prst="rtTriangle">
            <a:avLst/>
          </a:prstGeom>
          <a:solidFill>
            <a:srgbClr val="5B56AF"/>
          </a:solidFill>
          <a:scene3d>
            <a:camera prst="orthographicFront"/>
            <a:lightRig rig="soft" dir="t">
              <a:rot lat="0" lon="0" rev="7200000"/>
            </a:lightRig>
          </a:scene3d>
          <a:sp3d extrusionH="50800" contourW="12700" prstMaterial="metal">
            <a:bevelT/>
            <a:contourClr>
              <a:schemeClr val="accent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195319" y="1465731"/>
            <a:ext cx="9876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 smtClean="0">
                <a:solidFill>
                  <a:schemeClr val="bg1"/>
                </a:solidFill>
              </a:rPr>
              <a:t>Mission</a:t>
            </a:r>
            <a:endParaRPr lang="it-IT" sz="9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900" b="1" dirty="0" smtClean="0">
                <a:solidFill>
                  <a:schemeClr val="bg1"/>
                </a:solidFill>
              </a:rPr>
              <a:t>Vision</a:t>
            </a:r>
          </a:p>
          <a:p>
            <a:pPr algn="ctr"/>
            <a:endParaRPr lang="it-IT" sz="900" b="1" dirty="0">
              <a:solidFill>
                <a:schemeClr val="bg1"/>
              </a:solidFill>
            </a:endParaRPr>
          </a:p>
          <a:p>
            <a:pPr algn="ctr"/>
            <a:r>
              <a:rPr lang="it-IT" sz="1100" b="1" dirty="0" smtClean="0">
                <a:solidFill>
                  <a:schemeClr val="bg1"/>
                </a:solidFill>
              </a:rPr>
              <a:t>STRATEGY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16" name="Trapezio 15"/>
          <p:cNvSpPr/>
          <p:nvPr/>
        </p:nvSpPr>
        <p:spPr>
          <a:xfrm>
            <a:off x="8212751" y="2260922"/>
            <a:ext cx="2845725" cy="458322"/>
          </a:xfrm>
          <a:prstGeom prst="trapezoid">
            <a:avLst>
              <a:gd name="adj" fmla="val 93907"/>
            </a:avLst>
          </a:prstGeom>
          <a:solidFill>
            <a:srgbClr val="EF844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soft" dir="t">
              <a:rot lat="0" lon="0" rev="15000000"/>
            </a:lightRig>
          </a:scene3d>
          <a:sp3d extrusionH="50800" contourW="12700" prstMaterial="metal">
            <a:bevelT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324714" y="2252564"/>
            <a:ext cx="728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</a:rPr>
              <a:t>GOALS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458247" y="2995562"/>
            <a:ext cx="4617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AS IS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9539650" y="3086737"/>
            <a:ext cx="538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smtClean="0">
                <a:solidFill>
                  <a:schemeClr val="bg1"/>
                </a:solidFill>
              </a:rPr>
              <a:t>TO BE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20" name="Freccia a destra 19"/>
          <p:cNvSpPr/>
          <p:nvPr/>
        </p:nvSpPr>
        <p:spPr>
          <a:xfrm>
            <a:off x="9294607" y="2472998"/>
            <a:ext cx="728865" cy="111356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apezio 20"/>
          <p:cNvSpPr/>
          <p:nvPr/>
        </p:nvSpPr>
        <p:spPr>
          <a:xfrm>
            <a:off x="7488992" y="2782774"/>
            <a:ext cx="4295775" cy="710598"/>
          </a:xfrm>
          <a:prstGeom prst="trapezoid">
            <a:avLst>
              <a:gd name="adj" fmla="val 93907"/>
            </a:avLst>
          </a:prstGeom>
          <a:solidFill>
            <a:srgbClr val="00AAB5"/>
          </a:solidFill>
          <a:ln>
            <a:solidFill>
              <a:srgbClr val="0FCB90"/>
            </a:solidFill>
          </a:ln>
          <a:scene3d>
            <a:camera prst="orthographicFront"/>
            <a:lightRig rig="soft" dir="t">
              <a:rot lat="0" lon="0" rev="15000000"/>
            </a:lightRig>
          </a:scene3d>
          <a:sp3d extrusionH="50800" contourW="12700" prstMaterial="metal">
            <a:bevelT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9324714" y="2818311"/>
            <a:ext cx="728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chemeClr val="bg1"/>
                </a:solidFill>
              </a:rPr>
              <a:t>ACTIONS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212751" y="2905397"/>
            <a:ext cx="120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Architecture</a:t>
            </a:r>
            <a:endParaRPr lang="it-IT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102625" y="2984184"/>
            <a:ext cx="999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it-IT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9837316" y="2355244"/>
            <a:ext cx="999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</a:t>
            </a:r>
            <a:endParaRPr lang="it-IT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8505108" y="2352543"/>
            <a:ext cx="999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IS</a:t>
            </a:r>
            <a:endParaRPr lang="it-IT" sz="11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5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509947" y="2696688"/>
            <a:ext cx="7120043" cy="15157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b="1" dirty="0" smtClean="0"/>
              <a:t>Documentare</a:t>
            </a:r>
            <a:r>
              <a:rPr lang="it-IT" altLang="it-IT" sz="2400" b="1" dirty="0"/>
              <a:t> l’architettura </a:t>
            </a:r>
            <a:r>
              <a:rPr lang="it-IT" altLang="it-IT" sz="2400" b="1" dirty="0" smtClean="0"/>
              <a:t>di business (AS-IS) corrente</a:t>
            </a:r>
          </a:p>
          <a:p>
            <a:pPr marL="0" indent="0">
              <a:buNone/>
            </a:pPr>
            <a:r>
              <a:rPr lang="it-IT" sz="2400" dirty="0" smtClean="0">
                <a:ea typeface="Signika Light" charset="0"/>
                <a:cs typeface="Signika Light" charset="0"/>
              </a:rPr>
              <a:t>Analizzando i processi, </a:t>
            </a:r>
            <a:r>
              <a:rPr lang="it-IT" sz="2400" dirty="0" smtClean="0">
                <a:ea typeface="Signika Light" charset="0"/>
                <a:cs typeface="Signika Light" charset="0"/>
              </a:rPr>
              <a:t>le </a:t>
            </a:r>
            <a:r>
              <a:rPr lang="it-IT" sz="2400" dirty="0" smtClean="0">
                <a:ea typeface="Signika Light" charset="0"/>
                <a:cs typeface="Signika Light" charset="0"/>
              </a:rPr>
              <a:t>strutture organizzative, le funzioni e i mezzi utilizzati dall’organizzazione per raggiungere i suoi obiettivi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12774" y="1491567"/>
            <a:ext cx="5627252" cy="162323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Come condurre l’Analisi: </a:t>
            </a:r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dal AS-IS al </a:t>
            </a:r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TO-BE 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7323749" y="1421231"/>
            <a:ext cx="2180225" cy="1884140"/>
            <a:chOff x="6858846" y="3629548"/>
            <a:chExt cx="2180225" cy="188414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647" y="4199238"/>
              <a:ext cx="146685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/>
            <p:cNvSpPr txBox="1"/>
            <p:nvPr/>
          </p:nvSpPr>
          <p:spPr>
            <a:xfrm>
              <a:off x="6858846" y="3629548"/>
              <a:ext cx="2180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Processo produttivo Corrente</a:t>
              </a:r>
              <a:endParaRPr lang="it-IT" b="1" dirty="0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9743679" y="3375707"/>
            <a:ext cx="2180225" cy="2024149"/>
            <a:chOff x="9180134" y="4751688"/>
            <a:chExt cx="2180225" cy="202414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7862" y="4751688"/>
              <a:ext cx="172402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9180134" y="6129506"/>
              <a:ext cx="2180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/>
                <a:t>Processo </a:t>
              </a:r>
              <a:r>
                <a:rPr lang="it-IT" b="1" dirty="0"/>
                <a:t>produttivo </a:t>
              </a:r>
              <a:r>
                <a:rPr lang="it-IT" b="1" dirty="0" smtClean="0"/>
                <a:t>riorganizzato</a:t>
              </a:r>
              <a:endParaRPr lang="it-IT" b="1" dirty="0"/>
            </a:p>
          </p:txBody>
        </p:sp>
      </p:grpSp>
      <p:sp>
        <p:nvSpPr>
          <p:cNvPr id="11" name="Freccia a destra 10"/>
          <p:cNvSpPr/>
          <p:nvPr/>
        </p:nvSpPr>
        <p:spPr>
          <a:xfrm>
            <a:off x="9100448" y="1814732"/>
            <a:ext cx="768511" cy="42542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8975168" y="4729813"/>
            <a:ext cx="768511" cy="42542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 rot="708558">
            <a:off x="8976514" y="1607802"/>
            <a:ext cx="983778" cy="3744563"/>
            <a:chOff x="8835842" y="1557562"/>
            <a:chExt cx="983778" cy="3744563"/>
          </a:xfrm>
        </p:grpSpPr>
        <p:sp>
          <p:nvSpPr>
            <p:cNvPr id="9" name="Parallelogramma 8"/>
            <p:cNvSpPr/>
            <p:nvPr/>
          </p:nvSpPr>
          <p:spPr>
            <a:xfrm rot="1653612">
              <a:off x="8835842" y="1557562"/>
              <a:ext cx="983778" cy="3744563"/>
            </a:xfrm>
            <a:prstGeom prst="parallelogram">
              <a:avLst/>
            </a:prstGeom>
            <a:scene3d>
              <a:camera prst="orthographicFront"/>
              <a:lightRig rig="threePt" dir="t"/>
            </a:scene3d>
            <a:sp3d prstMaterial="flat"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 rot="18037451">
              <a:off x="8139014" y="3052544"/>
              <a:ext cx="2440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 smtClean="0">
                  <a:solidFill>
                    <a:srgbClr val="CF1E24"/>
                  </a:solidFill>
                  <a:effectLst>
                    <a:outerShdw sx="1000" sy="1000" algn="ctr" rotWithShape="0">
                      <a:srgbClr val="BE1520"/>
                    </a:outerShdw>
                  </a:effectLst>
                </a:rPr>
                <a:t>MAPPING</a:t>
              </a:r>
              <a:endParaRPr lang="it-IT" sz="3600" b="1" dirty="0">
                <a:solidFill>
                  <a:srgbClr val="CF1E24"/>
                </a:solidFill>
                <a:effectLst>
                  <a:outerShdw sx="1000" sy="1000" algn="ctr" rotWithShape="0">
                    <a:srgbClr val="BE1520"/>
                  </a:outerShdw>
                </a:effectLst>
              </a:endParaRPr>
            </a:p>
          </p:txBody>
        </p:sp>
      </p:grpSp>
      <p:sp>
        <p:nvSpPr>
          <p:cNvPr id="16" name="Sottotitolo 2"/>
          <p:cNvSpPr txBox="1">
            <a:spLocks/>
          </p:cNvSpPr>
          <p:nvPr/>
        </p:nvSpPr>
        <p:spPr>
          <a:xfrm>
            <a:off x="662347" y="2497408"/>
            <a:ext cx="7120043" cy="316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400" b="1" dirty="0">
              <a:ea typeface="Signika Light" charset="0"/>
              <a:cs typeface="Signika Light" charset="0"/>
            </a:endParaRPr>
          </a:p>
        </p:txBody>
      </p:sp>
      <p:sp>
        <p:nvSpPr>
          <p:cNvPr id="17" name="Sottotitolo 2"/>
          <p:cNvSpPr txBox="1">
            <a:spLocks/>
          </p:cNvSpPr>
          <p:nvPr/>
        </p:nvSpPr>
        <p:spPr>
          <a:xfrm>
            <a:off x="509946" y="5498742"/>
            <a:ext cx="7120043" cy="453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>
                <a:ea typeface="Signika Light" charset="0"/>
                <a:cs typeface="Signika Light" charset="0"/>
              </a:rPr>
              <a:t>Analizzare il GAP fra AS-IS e TO-BE</a:t>
            </a:r>
          </a:p>
          <a:p>
            <a:pPr marL="0" indent="0">
              <a:buNone/>
            </a:pPr>
            <a:endParaRPr lang="it-IT" sz="2400" b="1" dirty="0">
              <a:ea typeface="Signika Light" charset="0"/>
              <a:cs typeface="Signika Light" charset="0"/>
            </a:endParaRPr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509945" y="4376761"/>
            <a:ext cx="7120043" cy="453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>
                <a:ea typeface="Signika Light" charset="0"/>
                <a:cs typeface="Signika Light" charset="0"/>
              </a:rPr>
              <a:t>Definire l’architettura target di business (TO-BE</a:t>
            </a:r>
            <a:r>
              <a:rPr lang="it-IT" sz="2400" b="1" dirty="0" smtClean="0">
                <a:ea typeface="Signika Light" charset="0"/>
                <a:cs typeface="Signika Light" charset="0"/>
              </a:rPr>
              <a:t>)</a:t>
            </a:r>
          </a:p>
          <a:p>
            <a:pPr marL="0" indent="0">
              <a:buNone/>
            </a:pPr>
            <a:r>
              <a:rPr lang="it-IT" sz="2400" dirty="0">
                <a:ea typeface="Signika Light" charset="0"/>
                <a:cs typeface="Signika Light" charset="0"/>
              </a:rPr>
              <a:t>Modello a Tendere</a:t>
            </a:r>
          </a:p>
          <a:p>
            <a:pPr marL="0" indent="0">
              <a:buNone/>
            </a:pPr>
            <a:endParaRPr lang="it-IT" sz="2400" b="1" dirty="0">
              <a:ea typeface="Signika Light" charset="0"/>
              <a:cs typeface="Signik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5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5431478" y="2390094"/>
            <a:ext cx="5503653" cy="569344"/>
          </a:xfrm>
          <a:prstGeom prst="rect">
            <a:avLst/>
          </a:prstGeom>
          <a:solidFill>
            <a:srgbClr val="2C7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WHAT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7260278" y="3028450"/>
            <a:ext cx="3674853" cy="318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Vision 2020 (Business </a:t>
            </a:r>
            <a:r>
              <a:rPr lang="it-IT" sz="1100" b="1" dirty="0" err="1" smtClean="0">
                <a:solidFill>
                  <a:schemeClr val="tx1"/>
                </a:solidFill>
              </a:rPr>
              <a:t>direction</a:t>
            </a:r>
            <a:r>
              <a:rPr lang="it-IT" sz="1100" b="1" dirty="0" smtClean="0">
                <a:solidFill>
                  <a:schemeClr val="tx1"/>
                </a:solidFill>
              </a:rPr>
              <a:t>)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260277" y="3384684"/>
            <a:ext cx="3674853" cy="3180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Business</a:t>
            </a:r>
            <a:r>
              <a:rPr lang="it-IT" dirty="0" smtClean="0"/>
              <a:t> </a:t>
            </a:r>
            <a:r>
              <a:rPr lang="it-IT" sz="1100" b="1" dirty="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7260277" y="3765588"/>
            <a:ext cx="1837426" cy="52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</a:rPr>
              <a:t>Application</a:t>
            </a:r>
            <a:r>
              <a:rPr lang="it-IT" dirty="0" smtClean="0"/>
              <a:t> </a:t>
            </a:r>
            <a:r>
              <a:rPr lang="it-IT" sz="1100" b="1" dirty="0">
                <a:solidFill>
                  <a:schemeClr val="tx1"/>
                </a:solidFill>
              </a:rPr>
              <a:t>Architecture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9160629" y="3765588"/>
            <a:ext cx="1774499" cy="521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Information</a:t>
            </a:r>
            <a:r>
              <a:rPr lang="it-IT" dirty="0" smtClean="0"/>
              <a:t> </a:t>
            </a:r>
            <a:r>
              <a:rPr lang="it-IT" sz="1100" b="1" dirty="0">
                <a:solidFill>
                  <a:schemeClr val="tx1"/>
                </a:solidFill>
              </a:rPr>
              <a:t>Architecture</a:t>
            </a:r>
            <a:r>
              <a:rPr lang="it-IT" dirty="0"/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7260278" y="4339607"/>
            <a:ext cx="3674853" cy="1052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 smtClean="0">
                <a:solidFill>
                  <a:schemeClr val="tx1"/>
                </a:solidFill>
              </a:rPr>
              <a:t>Technological</a:t>
            </a:r>
            <a:r>
              <a:rPr lang="it-IT" dirty="0" smtClean="0"/>
              <a:t> </a:t>
            </a:r>
            <a:r>
              <a:rPr lang="it-IT" sz="1100" b="1" dirty="0">
                <a:solidFill>
                  <a:schemeClr val="tx1"/>
                </a:solidFill>
              </a:rPr>
              <a:t>Architecture</a:t>
            </a:r>
            <a:r>
              <a:rPr lang="it-IT" dirty="0"/>
              <a:t> 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5431479" y="3765589"/>
            <a:ext cx="1771325" cy="1626498"/>
          </a:xfrm>
          <a:prstGeom prst="rect">
            <a:avLst/>
          </a:prstGeom>
          <a:solidFill>
            <a:srgbClr val="8DB0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</a:rPr>
              <a:t>Information System Architecture</a:t>
            </a:r>
            <a:endParaRPr lang="it-IT" sz="1100" b="1" dirty="0">
              <a:solidFill>
                <a:schemeClr val="tx1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431479" y="5438249"/>
            <a:ext cx="1771325" cy="345149"/>
          </a:xfrm>
          <a:prstGeom prst="rect">
            <a:avLst/>
          </a:prstGeom>
          <a:solidFill>
            <a:srgbClr val="2763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err="1" smtClean="0"/>
              <a:t>One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solutions</a:t>
            </a:r>
            <a:endParaRPr lang="it-IT" sz="1100" b="1" dirty="0"/>
          </a:p>
        </p:txBody>
      </p:sp>
      <p:sp>
        <p:nvSpPr>
          <p:cNvPr id="23" name="Rettangolo 22"/>
          <p:cNvSpPr/>
          <p:nvPr/>
        </p:nvSpPr>
        <p:spPr>
          <a:xfrm>
            <a:off x="7260278" y="5438248"/>
            <a:ext cx="3674850" cy="345149"/>
          </a:xfrm>
          <a:prstGeom prst="rect">
            <a:avLst/>
          </a:prstGeom>
          <a:solidFill>
            <a:srgbClr val="2763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/>
              <a:t>More –</a:t>
            </a:r>
            <a:r>
              <a:rPr lang="it-IT" sz="1100" b="1" dirty="0" err="1" smtClean="0"/>
              <a:t>All</a:t>
            </a:r>
            <a:r>
              <a:rPr lang="it-IT" sz="1100" b="1" dirty="0" smtClean="0"/>
              <a:t> </a:t>
            </a:r>
            <a:r>
              <a:rPr lang="it-IT" sz="1100" b="1" dirty="0" err="1" smtClean="0"/>
              <a:t>solutions</a:t>
            </a:r>
            <a:endParaRPr lang="it-IT" sz="1100" b="1" dirty="0"/>
          </a:p>
        </p:txBody>
      </p:sp>
      <p:cxnSp>
        <p:nvCxnSpPr>
          <p:cNvPr id="24" name="Connettore 1 23"/>
          <p:cNvCxnSpPr/>
          <p:nvPr/>
        </p:nvCxnSpPr>
        <p:spPr>
          <a:xfrm flipH="1" flipV="1">
            <a:off x="4421350" y="2390094"/>
            <a:ext cx="921399" cy="5693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4421350" y="3029774"/>
            <a:ext cx="810867" cy="304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4433078" y="3058594"/>
            <a:ext cx="810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err="1" smtClean="0"/>
              <a:t>Contextual</a:t>
            </a:r>
            <a:endParaRPr lang="it-IT" sz="800" b="1" dirty="0"/>
          </a:p>
        </p:txBody>
      </p:sp>
      <p:sp>
        <p:nvSpPr>
          <p:cNvPr id="27" name="Rettangolo 26"/>
          <p:cNvSpPr/>
          <p:nvPr/>
        </p:nvSpPr>
        <p:spPr>
          <a:xfrm>
            <a:off x="4421349" y="3386356"/>
            <a:ext cx="810867" cy="304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/>
          <p:cNvSpPr txBox="1"/>
          <p:nvPr/>
        </p:nvSpPr>
        <p:spPr>
          <a:xfrm>
            <a:off x="4433078" y="3415176"/>
            <a:ext cx="810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err="1" smtClean="0"/>
              <a:t>Conceptual</a:t>
            </a:r>
            <a:endParaRPr lang="it-IT" sz="800" b="1" dirty="0"/>
          </a:p>
        </p:txBody>
      </p:sp>
      <p:sp>
        <p:nvSpPr>
          <p:cNvPr id="29" name="Rettangolo 28"/>
          <p:cNvSpPr/>
          <p:nvPr/>
        </p:nvSpPr>
        <p:spPr>
          <a:xfrm>
            <a:off x="4433078" y="3815197"/>
            <a:ext cx="810867" cy="4000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4433078" y="3901020"/>
            <a:ext cx="810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err="1" smtClean="0"/>
              <a:t>Logical</a:t>
            </a:r>
            <a:endParaRPr lang="it-IT" sz="800" b="1" dirty="0"/>
          </a:p>
        </p:txBody>
      </p:sp>
      <p:sp>
        <p:nvSpPr>
          <p:cNvPr id="31" name="Rettangolo 30"/>
          <p:cNvSpPr/>
          <p:nvPr/>
        </p:nvSpPr>
        <p:spPr>
          <a:xfrm>
            <a:off x="4433078" y="4361806"/>
            <a:ext cx="810867" cy="447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4433078" y="4464014"/>
            <a:ext cx="810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err="1" smtClean="0"/>
              <a:t>Physical</a:t>
            </a:r>
            <a:endParaRPr lang="it-IT" sz="800" b="1" dirty="0"/>
          </a:p>
        </p:txBody>
      </p:sp>
      <p:sp>
        <p:nvSpPr>
          <p:cNvPr id="33" name="Rettangolo 32"/>
          <p:cNvSpPr/>
          <p:nvPr/>
        </p:nvSpPr>
        <p:spPr>
          <a:xfrm>
            <a:off x="4433078" y="4955580"/>
            <a:ext cx="810867" cy="447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4433078" y="5052218"/>
            <a:ext cx="810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 err="1" smtClean="0"/>
              <a:t>Detail</a:t>
            </a:r>
            <a:endParaRPr lang="it-IT" sz="800" b="1" dirty="0"/>
          </a:p>
        </p:txBody>
      </p:sp>
      <p:cxnSp>
        <p:nvCxnSpPr>
          <p:cNvPr id="35" name="Connettore 2 34"/>
          <p:cNvCxnSpPr/>
          <p:nvPr/>
        </p:nvCxnSpPr>
        <p:spPr>
          <a:xfrm>
            <a:off x="5342749" y="2959438"/>
            <a:ext cx="0" cy="282395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4344645" y="2650588"/>
            <a:ext cx="88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Level of </a:t>
            </a:r>
            <a:r>
              <a:rPr lang="it-IT" sz="900" b="1" dirty="0" err="1" smtClean="0"/>
              <a:t>abstraction</a:t>
            </a:r>
            <a:endParaRPr lang="it-IT" sz="900" b="1" dirty="0"/>
          </a:p>
        </p:txBody>
      </p:sp>
      <p:sp>
        <p:nvSpPr>
          <p:cNvPr id="37" name="CasellaDiTesto 36"/>
          <p:cNvSpPr txBox="1"/>
          <p:nvPr/>
        </p:nvSpPr>
        <p:spPr>
          <a:xfrm rot="1933455">
            <a:off x="4474037" y="2451896"/>
            <a:ext cx="976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</a:rPr>
              <a:t>Strategy</a:t>
            </a:r>
            <a:endParaRPr lang="it-IT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 rot="5400000">
            <a:off x="4737819" y="5721266"/>
            <a:ext cx="9762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</a:rPr>
              <a:t>execution</a:t>
            </a:r>
            <a:endParaRPr lang="it-IT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74754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 livelli di </a:t>
            </a:r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analisi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8218127" y="3415176"/>
            <a:ext cx="1653662" cy="294565"/>
          </a:xfrm>
          <a:custGeom>
            <a:avLst/>
            <a:gdLst>
              <a:gd name="connsiteX0" fmla="*/ 306298 w 1653662"/>
              <a:gd name="connsiteY0" fmla="*/ 0 h 294565"/>
              <a:gd name="connsiteX1" fmla="*/ 61369 w 1653662"/>
              <a:gd name="connsiteY1" fmla="*/ 236764 h 294565"/>
              <a:gd name="connsiteX2" fmla="*/ 1310505 w 1653662"/>
              <a:gd name="connsiteY2" fmla="*/ 285750 h 294565"/>
              <a:gd name="connsiteX3" fmla="*/ 1579926 w 1653662"/>
              <a:gd name="connsiteY3" fmla="*/ 97971 h 294565"/>
              <a:gd name="connsiteX4" fmla="*/ 175669 w 1653662"/>
              <a:gd name="connsiteY4" fmla="*/ 32657 h 294565"/>
              <a:gd name="connsiteX5" fmla="*/ 175669 w 1653662"/>
              <a:gd name="connsiteY5" fmla="*/ 32657 h 294565"/>
              <a:gd name="connsiteX6" fmla="*/ 216490 w 1653662"/>
              <a:gd name="connsiteY6" fmla="*/ 65314 h 294565"/>
              <a:gd name="connsiteX7" fmla="*/ 216490 w 1653662"/>
              <a:gd name="connsiteY7" fmla="*/ 65314 h 2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662" h="294565">
                <a:moveTo>
                  <a:pt x="306298" y="0"/>
                </a:moveTo>
                <a:cubicBezTo>
                  <a:pt x="100149" y="94569"/>
                  <a:pt x="-105999" y="189139"/>
                  <a:pt x="61369" y="236764"/>
                </a:cubicBezTo>
                <a:cubicBezTo>
                  <a:pt x="228737" y="284389"/>
                  <a:pt x="1057412" y="308882"/>
                  <a:pt x="1310505" y="285750"/>
                </a:cubicBezTo>
                <a:cubicBezTo>
                  <a:pt x="1563598" y="262618"/>
                  <a:pt x="1769065" y="140153"/>
                  <a:pt x="1579926" y="97971"/>
                </a:cubicBezTo>
                <a:cubicBezTo>
                  <a:pt x="1390787" y="55789"/>
                  <a:pt x="175669" y="32657"/>
                  <a:pt x="175669" y="32657"/>
                </a:cubicBezTo>
                <a:lnTo>
                  <a:pt x="175669" y="32657"/>
                </a:lnTo>
                <a:lnTo>
                  <a:pt x="216490" y="65314"/>
                </a:lnTo>
                <a:lnTo>
                  <a:pt x="216490" y="65314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7352159" y="3879223"/>
            <a:ext cx="1653662" cy="294565"/>
          </a:xfrm>
          <a:custGeom>
            <a:avLst/>
            <a:gdLst>
              <a:gd name="connsiteX0" fmla="*/ 306298 w 1653662"/>
              <a:gd name="connsiteY0" fmla="*/ 0 h 294565"/>
              <a:gd name="connsiteX1" fmla="*/ 61369 w 1653662"/>
              <a:gd name="connsiteY1" fmla="*/ 236764 h 294565"/>
              <a:gd name="connsiteX2" fmla="*/ 1310505 w 1653662"/>
              <a:gd name="connsiteY2" fmla="*/ 285750 h 294565"/>
              <a:gd name="connsiteX3" fmla="*/ 1579926 w 1653662"/>
              <a:gd name="connsiteY3" fmla="*/ 97971 h 294565"/>
              <a:gd name="connsiteX4" fmla="*/ 175669 w 1653662"/>
              <a:gd name="connsiteY4" fmla="*/ 32657 h 294565"/>
              <a:gd name="connsiteX5" fmla="*/ 175669 w 1653662"/>
              <a:gd name="connsiteY5" fmla="*/ 32657 h 294565"/>
              <a:gd name="connsiteX6" fmla="*/ 216490 w 1653662"/>
              <a:gd name="connsiteY6" fmla="*/ 65314 h 294565"/>
              <a:gd name="connsiteX7" fmla="*/ 216490 w 1653662"/>
              <a:gd name="connsiteY7" fmla="*/ 65314 h 2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662" h="294565">
                <a:moveTo>
                  <a:pt x="306298" y="0"/>
                </a:moveTo>
                <a:cubicBezTo>
                  <a:pt x="100149" y="94569"/>
                  <a:pt x="-105999" y="189139"/>
                  <a:pt x="61369" y="236764"/>
                </a:cubicBezTo>
                <a:cubicBezTo>
                  <a:pt x="228737" y="284389"/>
                  <a:pt x="1057412" y="308882"/>
                  <a:pt x="1310505" y="285750"/>
                </a:cubicBezTo>
                <a:cubicBezTo>
                  <a:pt x="1563598" y="262618"/>
                  <a:pt x="1769065" y="140153"/>
                  <a:pt x="1579926" y="97971"/>
                </a:cubicBezTo>
                <a:cubicBezTo>
                  <a:pt x="1390787" y="55789"/>
                  <a:pt x="175669" y="32657"/>
                  <a:pt x="175669" y="32657"/>
                </a:cubicBezTo>
                <a:lnTo>
                  <a:pt x="175669" y="32657"/>
                </a:lnTo>
                <a:lnTo>
                  <a:pt x="216490" y="65314"/>
                </a:lnTo>
                <a:lnTo>
                  <a:pt x="216490" y="65314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 8"/>
          <p:cNvSpPr/>
          <p:nvPr/>
        </p:nvSpPr>
        <p:spPr>
          <a:xfrm>
            <a:off x="9221047" y="3901020"/>
            <a:ext cx="1653662" cy="294565"/>
          </a:xfrm>
          <a:custGeom>
            <a:avLst/>
            <a:gdLst>
              <a:gd name="connsiteX0" fmla="*/ 306298 w 1653662"/>
              <a:gd name="connsiteY0" fmla="*/ 0 h 294565"/>
              <a:gd name="connsiteX1" fmla="*/ 61369 w 1653662"/>
              <a:gd name="connsiteY1" fmla="*/ 236764 h 294565"/>
              <a:gd name="connsiteX2" fmla="*/ 1310505 w 1653662"/>
              <a:gd name="connsiteY2" fmla="*/ 285750 h 294565"/>
              <a:gd name="connsiteX3" fmla="*/ 1579926 w 1653662"/>
              <a:gd name="connsiteY3" fmla="*/ 97971 h 294565"/>
              <a:gd name="connsiteX4" fmla="*/ 175669 w 1653662"/>
              <a:gd name="connsiteY4" fmla="*/ 32657 h 294565"/>
              <a:gd name="connsiteX5" fmla="*/ 175669 w 1653662"/>
              <a:gd name="connsiteY5" fmla="*/ 32657 h 294565"/>
              <a:gd name="connsiteX6" fmla="*/ 216490 w 1653662"/>
              <a:gd name="connsiteY6" fmla="*/ 65314 h 294565"/>
              <a:gd name="connsiteX7" fmla="*/ 216490 w 1653662"/>
              <a:gd name="connsiteY7" fmla="*/ 65314 h 2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662" h="294565">
                <a:moveTo>
                  <a:pt x="306298" y="0"/>
                </a:moveTo>
                <a:cubicBezTo>
                  <a:pt x="100149" y="94569"/>
                  <a:pt x="-105999" y="189139"/>
                  <a:pt x="61369" y="236764"/>
                </a:cubicBezTo>
                <a:cubicBezTo>
                  <a:pt x="228737" y="284389"/>
                  <a:pt x="1057412" y="308882"/>
                  <a:pt x="1310505" y="285750"/>
                </a:cubicBezTo>
                <a:cubicBezTo>
                  <a:pt x="1563598" y="262618"/>
                  <a:pt x="1769065" y="140153"/>
                  <a:pt x="1579926" y="97971"/>
                </a:cubicBezTo>
                <a:cubicBezTo>
                  <a:pt x="1390787" y="55789"/>
                  <a:pt x="175669" y="32657"/>
                  <a:pt x="175669" y="32657"/>
                </a:cubicBezTo>
                <a:lnTo>
                  <a:pt x="175669" y="32657"/>
                </a:lnTo>
                <a:lnTo>
                  <a:pt x="216490" y="65314"/>
                </a:lnTo>
                <a:lnTo>
                  <a:pt x="216490" y="65314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umetto 2 9"/>
          <p:cNvSpPr/>
          <p:nvPr/>
        </p:nvSpPr>
        <p:spPr>
          <a:xfrm>
            <a:off x="10251186" y="1596666"/>
            <a:ext cx="1612231" cy="987972"/>
          </a:xfrm>
          <a:prstGeom prst="wedgeRoundRectCallout">
            <a:avLst>
              <a:gd name="adj1" fmla="val -98490"/>
              <a:gd name="adj2" fmla="val 133272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Business Architecture</a:t>
            </a:r>
            <a:endParaRPr lang="it-IT" dirty="0"/>
          </a:p>
        </p:txBody>
      </p:sp>
      <p:sp>
        <p:nvSpPr>
          <p:cNvPr id="11" name="Fumetto 2 10"/>
          <p:cNvSpPr/>
          <p:nvPr/>
        </p:nvSpPr>
        <p:spPr>
          <a:xfrm>
            <a:off x="5590573" y="2925226"/>
            <a:ext cx="1612231" cy="987972"/>
          </a:xfrm>
          <a:prstGeom prst="wedgeRoundRectCallout">
            <a:avLst>
              <a:gd name="adj1" fmla="val 64944"/>
              <a:gd name="adj2" fmla="val 54784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Application Architecture</a:t>
            </a:r>
            <a:endParaRPr lang="it-IT" dirty="0"/>
          </a:p>
        </p:txBody>
      </p:sp>
      <p:sp>
        <p:nvSpPr>
          <p:cNvPr id="12" name="Fumetto 2 11"/>
          <p:cNvSpPr/>
          <p:nvPr/>
        </p:nvSpPr>
        <p:spPr>
          <a:xfrm>
            <a:off x="10394112" y="4414800"/>
            <a:ext cx="1612231" cy="987972"/>
          </a:xfrm>
          <a:prstGeom prst="wedgeRoundRectCallout">
            <a:avLst>
              <a:gd name="adj1" fmla="val -72842"/>
              <a:gd name="adj2" fmla="val -74294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Information</a:t>
            </a:r>
          </a:p>
          <a:p>
            <a:pPr algn="ctr"/>
            <a:r>
              <a:rPr lang="it-IT" dirty="0" smtClean="0"/>
              <a:t>Architecture</a:t>
            </a:r>
            <a:endParaRPr lang="it-IT" dirty="0"/>
          </a:p>
        </p:txBody>
      </p:sp>
      <p:sp>
        <p:nvSpPr>
          <p:cNvPr id="39" name="Fumetto 2 38"/>
          <p:cNvSpPr/>
          <p:nvPr/>
        </p:nvSpPr>
        <p:spPr>
          <a:xfrm>
            <a:off x="6504850" y="5763905"/>
            <a:ext cx="1612231" cy="987972"/>
          </a:xfrm>
          <a:prstGeom prst="wedgeRoundRectCallout">
            <a:avLst>
              <a:gd name="adj1" fmla="val 65521"/>
              <a:gd name="adj2" fmla="val -129215"/>
              <a:gd name="adj3" fmla="val 166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Tecnological</a:t>
            </a:r>
            <a:endParaRPr lang="it-IT" dirty="0" smtClean="0"/>
          </a:p>
          <a:p>
            <a:pPr algn="ctr"/>
            <a:r>
              <a:rPr lang="it-IT" dirty="0" smtClean="0"/>
              <a:t>Architecture</a:t>
            </a:r>
            <a:endParaRPr lang="it-IT" dirty="0"/>
          </a:p>
        </p:txBody>
      </p:sp>
      <p:sp>
        <p:nvSpPr>
          <p:cNvPr id="40" name="Figura a mano libera 39"/>
          <p:cNvSpPr/>
          <p:nvPr/>
        </p:nvSpPr>
        <p:spPr>
          <a:xfrm>
            <a:off x="7992299" y="4705779"/>
            <a:ext cx="2210808" cy="294565"/>
          </a:xfrm>
          <a:custGeom>
            <a:avLst/>
            <a:gdLst>
              <a:gd name="connsiteX0" fmla="*/ 306298 w 1653662"/>
              <a:gd name="connsiteY0" fmla="*/ 0 h 294565"/>
              <a:gd name="connsiteX1" fmla="*/ 61369 w 1653662"/>
              <a:gd name="connsiteY1" fmla="*/ 236764 h 294565"/>
              <a:gd name="connsiteX2" fmla="*/ 1310505 w 1653662"/>
              <a:gd name="connsiteY2" fmla="*/ 285750 h 294565"/>
              <a:gd name="connsiteX3" fmla="*/ 1579926 w 1653662"/>
              <a:gd name="connsiteY3" fmla="*/ 97971 h 294565"/>
              <a:gd name="connsiteX4" fmla="*/ 175669 w 1653662"/>
              <a:gd name="connsiteY4" fmla="*/ 32657 h 294565"/>
              <a:gd name="connsiteX5" fmla="*/ 175669 w 1653662"/>
              <a:gd name="connsiteY5" fmla="*/ 32657 h 294565"/>
              <a:gd name="connsiteX6" fmla="*/ 216490 w 1653662"/>
              <a:gd name="connsiteY6" fmla="*/ 65314 h 294565"/>
              <a:gd name="connsiteX7" fmla="*/ 216490 w 1653662"/>
              <a:gd name="connsiteY7" fmla="*/ 65314 h 2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3662" h="294565">
                <a:moveTo>
                  <a:pt x="306298" y="0"/>
                </a:moveTo>
                <a:cubicBezTo>
                  <a:pt x="100149" y="94569"/>
                  <a:pt x="-105999" y="189139"/>
                  <a:pt x="61369" y="236764"/>
                </a:cubicBezTo>
                <a:cubicBezTo>
                  <a:pt x="228737" y="284389"/>
                  <a:pt x="1057412" y="308882"/>
                  <a:pt x="1310505" y="285750"/>
                </a:cubicBezTo>
                <a:cubicBezTo>
                  <a:pt x="1563598" y="262618"/>
                  <a:pt x="1769065" y="140153"/>
                  <a:pt x="1579926" y="97971"/>
                </a:cubicBezTo>
                <a:cubicBezTo>
                  <a:pt x="1390787" y="55789"/>
                  <a:pt x="175669" y="32657"/>
                  <a:pt x="175669" y="32657"/>
                </a:cubicBezTo>
                <a:lnTo>
                  <a:pt x="175669" y="32657"/>
                </a:lnTo>
                <a:lnTo>
                  <a:pt x="216490" y="65314"/>
                </a:lnTo>
                <a:lnTo>
                  <a:pt x="216490" y="65314"/>
                </a:lnTo>
              </a:path>
            </a:pathLst>
          </a:cu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Sottotitolo 2"/>
          <p:cNvSpPr txBox="1">
            <a:spLocks/>
          </p:cNvSpPr>
          <p:nvPr/>
        </p:nvSpPr>
        <p:spPr>
          <a:xfrm>
            <a:off x="569913" y="2689208"/>
            <a:ext cx="3649161" cy="316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/>
              <a:t>Business</a:t>
            </a:r>
            <a:r>
              <a:rPr lang="it-IT" sz="2400" dirty="0"/>
              <a:t>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tra: la strategia di business, l’organizzazione, le funzioni, i processi di business e le esigenze di informazione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43" name="Sottotitolo 2"/>
          <p:cNvSpPr txBox="1">
            <a:spLocks/>
          </p:cNvSpPr>
          <p:nvPr/>
        </p:nvSpPr>
        <p:spPr>
          <a:xfrm>
            <a:off x="569911" y="2450178"/>
            <a:ext cx="3649161" cy="3168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/>
              <a:t>Application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delle applicazioni che forniscono le funzioni chiave del business e gestiscono l’insieme dei dati 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44" name="Sottotitolo 2"/>
          <p:cNvSpPr txBox="1">
            <a:spLocks/>
          </p:cNvSpPr>
          <p:nvPr/>
        </p:nvSpPr>
        <p:spPr>
          <a:xfrm>
            <a:off x="509751" y="2463962"/>
            <a:ext cx="3769479" cy="3168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/>
              <a:t>Information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dei dati di maggiore interesse dell’organizzazione  a livello logico e fisico e delle risorse di gestione dei dati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45" name="Sottotitolo 2"/>
          <p:cNvSpPr txBox="1">
            <a:spLocks/>
          </p:cNvSpPr>
          <p:nvPr/>
        </p:nvSpPr>
        <p:spPr>
          <a:xfrm>
            <a:off x="449593" y="2464316"/>
            <a:ext cx="3769479" cy="316868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err="1" smtClean="0"/>
              <a:t>Tecnological</a:t>
            </a:r>
            <a:r>
              <a:rPr lang="it-IT" sz="2400" b="1" dirty="0" smtClean="0"/>
              <a:t>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dei servizi delle piattaforme applicative adottate e dei componenti tecnologici a livello logico e fisico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9" grpId="0" animBg="1"/>
      <p:bldP spid="40" grpId="0" animBg="1"/>
      <p:bldP spid="41" grpId="0"/>
      <p:bldP spid="43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747543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algn="l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I livelli di analisi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41" name="Sottotitolo 2"/>
          <p:cNvSpPr txBox="1">
            <a:spLocks/>
          </p:cNvSpPr>
          <p:nvPr/>
        </p:nvSpPr>
        <p:spPr>
          <a:xfrm>
            <a:off x="312738" y="3476691"/>
            <a:ext cx="3649161" cy="3168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/>
              <a:t>Business</a:t>
            </a:r>
            <a:r>
              <a:rPr lang="it-IT" sz="2400" dirty="0"/>
              <a:t>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tra: la strategia di business, l’organizzazione, le funzioni, i processi di business e le esigenze di informazione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43" name="Sottotitolo 2"/>
          <p:cNvSpPr txBox="1">
            <a:spLocks/>
          </p:cNvSpPr>
          <p:nvPr/>
        </p:nvSpPr>
        <p:spPr>
          <a:xfrm>
            <a:off x="3836986" y="1013570"/>
            <a:ext cx="3649161" cy="28457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/>
              <a:t>Application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delle applicazioni che forniscono le funzioni chiave del business e gestiscono l’insieme dei dati 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44" name="Sottotitolo 2"/>
          <p:cNvSpPr txBox="1">
            <a:spLocks/>
          </p:cNvSpPr>
          <p:nvPr/>
        </p:nvSpPr>
        <p:spPr>
          <a:xfrm>
            <a:off x="5748501" y="3768887"/>
            <a:ext cx="3769479" cy="25842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/>
              <a:t>Information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dei dati di maggiore interesse dell’organizzazione  a livello logico e fisico e delle risorse di gestione dei dati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  <p:sp>
        <p:nvSpPr>
          <p:cNvPr id="45" name="Sottotitolo 2"/>
          <p:cNvSpPr txBox="1">
            <a:spLocks/>
          </p:cNvSpPr>
          <p:nvPr/>
        </p:nvSpPr>
        <p:spPr>
          <a:xfrm>
            <a:off x="7892072" y="1103976"/>
            <a:ext cx="3769479" cy="266491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err="1" smtClean="0"/>
              <a:t>Tecnological</a:t>
            </a:r>
            <a:r>
              <a:rPr lang="it-IT" sz="2400" b="1" dirty="0" smtClean="0"/>
              <a:t> </a:t>
            </a:r>
            <a:r>
              <a:rPr lang="en-US" sz="2400" b="1" dirty="0"/>
              <a:t>A</a:t>
            </a:r>
            <a:r>
              <a:rPr lang="en-US" altLang="it-IT" sz="2400" b="1" dirty="0" smtClean="0"/>
              <a:t>rchitecture</a:t>
            </a:r>
            <a:r>
              <a:rPr lang="en-US" altLang="it-IT" sz="2400" dirty="0" smtClean="0"/>
              <a:t>: </a:t>
            </a:r>
            <a:r>
              <a:rPr lang="it-IT" altLang="it-IT" sz="2400" dirty="0"/>
              <a:t> </a:t>
            </a:r>
            <a:endParaRPr lang="it-IT" altLang="it-IT" sz="2400" dirty="0" smtClean="0"/>
          </a:p>
          <a:p>
            <a:pPr marL="0" indent="0">
              <a:buNone/>
            </a:pPr>
            <a:r>
              <a:rPr lang="it-IT" altLang="it-IT" sz="2400" dirty="0" smtClean="0"/>
              <a:t>un descrizione della struttura e delle interazioni dei servizi delle piattaforme applicative adottate e dei componenti tecnologici a livello logico e fisico</a:t>
            </a:r>
            <a:endParaRPr lang="it-IT" sz="2400" dirty="0">
              <a:ea typeface="Signika Light" charset="0"/>
              <a:cs typeface="Signik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0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569913" y="1716419"/>
            <a:ext cx="4380614" cy="88641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pPr marL="285750" indent="-285750"/>
            <a:r>
              <a:rPr lang="it-IT" b="1" dirty="0" smtClean="0">
                <a:solidFill>
                  <a:srgbClr val="E26F31"/>
                </a:solidFill>
                <a:latin typeface="+mn-lt"/>
                <a:ea typeface="Signika Semibold" charset="0"/>
                <a:cs typeface="Signika Semibold" charset="0"/>
              </a:rPr>
              <a:t>Le esperienze:</a:t>
            </a:r>
            <a:r>
              <a:rPr lang="it-IT" dirty="0"/>
              <a:t/>
            </a:r>
            <a:br>
              <a:rPr lang="it-IT" dirty="0"/>
            </a:b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14" name="Sottotitolo 2"/>
          <p:cNvSpPr txBox="1">
            <a:spLocks/>
          </p:cNvSpPr>
          <p:nvPr/>
        </p:nvSpPr>
        <p:spPr>
          <a:xfrm>
            <a:off x="166142" y="2345008"/>
            <a:ext cx="4708197" cy="608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/>
              <a:t>La Nuova Raccolta Dati dell’Istat</a:t>
            </a:r>
          </a:p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Finanza Pubblica</a:t>
            </a:r>
            <a:endParaRPr lang="it-IT" sz="1800" dirty="0"/>
          </a:p>
        </p:txBody>
      </p:sp>
      <p:sp>
        <p:nvSpPr>
          <p:cNvPr id="75" name="Sottotitolo 2"/>
          <p:cNvSpPr txBox="1">
            <a:spLocks/>
          </p:cNvSpPr>
          <p:nvPr/>
        </p:nvSpPr>
        <p:spPr>
          <a:xfrm>
            <a:off x="166142" y="4188984"/>
            <a:ext cx="4708197" cy="412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Commercio </a:t>
            </a:r>
            <a:r>
              <a:rPr lang="it-IT" sz="1800" dirty="0"/>
              <a:t>con l’Estero</a:t>
            </a:r>
          </a:p>
        </p:txBody>
      </p:sp>
      <p:sp>
        <p:nvSpPr>
          <p:cNvPr id="78" name="Rettangolo 77"/>
          <p:cNvSpPr/>
          <p:nvPr/>
        </p:nvSpPr>
        <p:spPr>
          <a:xfrm>
            <a:off x="4729323" y="2125268"/>
            <a:ext cx="5299816" cy="981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it-IT" sz="1600" b="1" dirty="0">
                <a:solidFill>
                  <a:schemeClr val="tx1"/>
                </a:solidFill>
              </a:rPr>
              <a:t>Business</a:t>
            </a:r>
            <a:r>
              <a:rPr lang="it-IT" sz="2800" dirty="0" smtClean="0"/>
              <a:t> </a:t>
            </a:r>
            <a:r>
              <a:rPr lang="it-IT" sz="1600" b="1" dirty="0" smtClean="0">
                <a:solidFill>
                  <a:schemeClr val="tx1"/>
                </a:solidFill>
              </a:rPr>
              <a:t>Architecture: 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descrizione del processo di produzione attuale  e a tendere,</a:t>
            </a:r>
          </a:p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in termini di: organizzazione, attività, flussi informativi e ruoli   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80" name="Parentesi graffa chiusa 79"/>
          <p:cNvSpPr/>
          <p:nvPr/>
        </p:nvSpPr>
        <p:spPr>
          <a:xfrm>
            <a:off x="4192088" y="2345008"/>
            <a:ext cx="343336" cy="500605"/>
          </a:xfrm>
          <a:prstGeom prst="rightBrace">
            <a:avLst>
              <a:gd name="adj1" fmla="val 10502"/>
              <a:gd name="adj2" fmla="val 5041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Rettangolo 81"/>
          <p:cNvSpPr/>
          <p:nvPr/>
        </p:nvSpPr>
        <p:spPr>
          <a:xfrm>
            <a:off x="4729322" y="3172898"/>
            <a:ext cx="2649909" cy="190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</a:rPr>
              <a:t>Application</a:t>
            </a:r>
            <a:r>
              <a:rPr lang="it-IT" sz="1200" dirty="0" smtClean="0"/>
              <a:t> </a:t>
            </a:r>
            <a:r>
              <a:rPr lang="it-IT" sz="1600" b="1" dirty="0" smtClean="0">
                <a:solidFill>
                  <a:schemeClr val="tx1"/>
                </a:solidFill>
              </a:rPr>
              <a:t>Architecture</a:t>
            </a:r>
          </a:p>
          <a:p>
            <a:pPr algn="ctr"/>
            <a:r>
              <a:rPr lang="it-IT" sz="1200" dirty="0" smtClean="0"/>
              <a:t> descrizione delle strutture applicative attuali e quelle necessarie a realizzare il modello a tendere, nell’ottica del riuso e della standardizzazione</a:t>
            </a:r>
            <a:endParaRPr lang="it-IT" sz="1200" dirty="0"/>
          </a:p>
        </p:txBody>
      </p:sp>
      <p:sp>
        <p:nvSpPr>
          <p:cNvPr id="83" name="Rettangolo 82"/>
          <p:cNvSpPr/>
          <p:nvPr/>
        </p:nvSpPr>
        <p:spPr>
          <a:xfrm>
            <a:off x="7512710" y="3172897"/>
            <a:ext cx="2516429" cy="190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it-IT" sz="1600" b="1" dirty="0" smtClean="0">
              <a:solidFill>
                <a:schemeClr val="tx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it-IT" sz="1600" b="1" dirty="0" smtClean="0">
                <a:solidFill>
                  <a:schemeClr val="tx1"/>
                </a:solidFill>
              </a:rPr>
              <a:t>Information </a:t>
            </a:r>
            <a:r>
              <a:rPr lang="it-IT" sz="1600" b="1" dirty="0">
                <a:solidFill>
                  <a:schemeClr val="tx1"/>
                </a:solidFill>
              </a:rPr>
              <a:t>Architecture</a:t>
            </a:r>
          </a:p>
          <a:p>
            <a:pPr algn="ctr"/>
            <a:r>
              <a:rPr lang="it-IT" sz="1200" dirty="0"/>
              <a:t>descrizione delle strutture </a:t>
            </a:r>
            <a:r>
              <a:rPr lang="it-IT" sz="1200" dirty="0" smtClean="0"/>
              <a:t>informative (dati e documenti) attuali </a:t>
            </a:r>
            <a:r>
              <a:rPr lang="it-IT" sz="1200" dirty="0"/>
              <a:t>e </a:t>
            </a:r>
            <a:r>
              <a:rPr lang="it-IT" sz="1200" dirty="0" smtClean="0"/>
              <a:t>quelle necessarie </a:t>
            </a:r>
            <a:r>
              <a:rPr lang="it-IT" sz="1200" dirty="0"/>
              <a:t>a realizzare il modello a tendere, </a:t>
            </a:r>
            <a:r>
              <a:rPr lang="it-IT" sz="1200" dirty="0" smtClean="0"/>
              <a:t>a un livello concettuale e logico</a:t>
            </a:r>
            <a:endParaRPr lang="it-IT" sz="1200" dirty="0"/>
          </a:p>
          <a:p>
            <a:pPr algn="ctr"/>
            <a:r>
              <a:rPr lang="it-IT" sz="1200" dirty="0" smtClean="0"/>
              <a:t> </a:t>
            </a:r>
            <a:endParaRPr lang="it-IT" sz="1200" dirty="0"/>
          </a:p>
        </p:txBody>
      </p:sp>
      <p:sp>
        <p:nvSpPr>
          <p:cNvPr id="84" name="Parentesi graffa aperta 83"/>
          <p:cNvSpPr/>
          <p:nvPr/>
        </p:nvSpPr>
        <p:spPr>
          <a:xfrm>
            <a:off x="3801693" y="2966716"/>
            <a:ext cx="780789" cy="2368959"/>
          </a:xfrm>
          <a:prstGeom prst="leftBrace">
            <a:avLst>
              <a:gd name="adj1" fmla="val 8333"/>
              <a:gd name="adj2" fmla="val 6486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Sottotitolo 2"/>
          <p:cNvSpPr txBox="1">
            <a:spLocks/>
          </p:cNvSpPr>
          <p:nvPr/>
        </p:nvSpPr>
        <p:spPr>
          <a:xfrm>
            <a:off x="166142" y="2966716"/>
            <a:ext cx="4708197" cy="412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DA304A"/>
              </a:buClr>
              <a:buSzPct val="160000"/>
              <a:buFont typeface="Wingdings" charset="2"/>
              <a:buChar char="§"/>
            </a:pPr>
            <a:r>
              <a:rPr lang="it-IT" sz="1800" dirty="0" smtClean="0"/>
              <a:t>Commercio </a:t>
            </a:r>
            <a:r>
              <a:rPr lang="it-IT" sz="1800" dirty="0"/>
              <a:t>con l’Estero</a:t>
            </a:r>
          </a:p>
        </p:txBody>
      </p:sp>
      <p:sp>
        <p:nvSpPr>
          <p:cNvPr id="87" name="CasellaDiTesto 86"/>
          <p:cNvSpPr txBox="1"/>
          <p:nvPr/>
        </p:nvSpPr>
        <p:spPr>
          <a:xfrm>
            <a:off x="658368" y="2896819"/>
            <a:ext cx="3065069" cy="378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9" name="Sottotitolo 2"/>
          <p:cNvSpPr txBox="1">
            <a:spLocks/>
          </p:cNvSpPr>
          <p:nvPr/>
        </p:nvSpPr>
        <p:spPr>
          <a:xfrm>
            <a:off x="78872" y="4748532"/>
            <a:ext cx="4263936" cy="18934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Clr>
                <a:srgbClr val="DA304A"/>
              </a:buClr>
              <a:buSzPct val="160000"/>
              <a:buNone/>
            </a:pPr>
            <a:r>
              <a:rPr lang="it-IT" sz="1600" dirty="0" smtClean="0"/>
              <a:t>E stato realizzato per alcuni processi anche un prototipo con l’obiettivo di: </a:t>
            </a:r>
          </a:p>
          <a:p>
            <a:pPr lvl="1">
              <a:buClr>
                <a:srgbClr val="DA304A"/>
              </a:buClr>
              <a:buSzPct val="160000"/>
            </a:pPr>
            <a:r>
              <a:rPr lang="it-IT" sz="1600" dirty="0" smtClean="0"/>
              <a:t>verificare </a:t>
            </a:r>
            <a:r>
              <a:rPr lang="it-IT" sz="1600" dirty="0"/>
              <a:t>la rispondenza dell’architettura </a:t>
            </a:r>
            <a:r>
              <a:rPr lang="it-IT" sz="1600" dirty="0" smtClean="0"/>
              <a:t>ai </a:t>
            </a:r>
            <a:r>
              <a:rPr lang="it-IT" sz="1600" dirty="0"/>
              <a:t>requisiti </a:t>
            </a:r>
            <a:r>
              <a:rPr lang="it-IT" sz="1600" dirty="0" smtClean="0"/>
              <a:t> in </a:t>
            </a:r>
            <a:r>
              <a:rPr lang="it-IT" sz="1600" dirty="0"/>
              <a:t>termini di correttezza e completezza; </a:t>
            </a:r>
            <a:endParaRPr lang="it-IT" sz="1600" dirty="0" smtClean="0"/>
          </a:p>
          <a:p>
            <a:pPr lvl="1">
              <a:buClr>
                <a:srgbClr val="DA304A"/>
              </a:buClr>
              <a:buSzPct val="160000"/>
            </a:pPr>
            <a:r>
              <a:rPr lang="it-IT" sz="1600" dirty="0" smtClean="0"/>
              <a:t>verificare la </a:t>
            </a:r>
            <a:r>
              <a:rPr lang="it-IT" sz="1600" dirty="0"/>
              <a:t>fattibilità tecnica delle soluzioni proposte. </a:t>
            </a:r>
          </a:p>
          <a:p>
            <a:pPr marL="457200" lvl="1" indent="0">
              <a:buClr>
                <a:srgbClr val="DA304A"/>
              </a:buClr>
              <a:buSzPct val="160000"/>
              <a:buNone/>
            </a:pPr>
            <a:endParaRPr lang="it-IT" sz="1600" dirty="0" smtClean="0"/>
          </a:p>
        </p:txBody>
      </p:sp>
      <p:sp>
        <p:nvSpPr>
          <p:cNvPr id="90" name="Rettangolo 89"/>
          <p:cNvSpPr/>
          <p:nvPr/>
        </p:nvSpPr>
        <p:spPr>
          <a:xfrm>
            <a:off x="4729323" y="5144965"/>
            <a:ext cx="5299815" cy="52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1"/>
                </a:solidFill>
              </a:rPr>
              <a:t>Technological</a:t>
            </a:r>
            <a:r>
              <a:rPr lang="it-IT" dirty="0" smtClean="0"/>
              <a:t> </a:t>
            </a:r>
            <a:r>
              <a:rPr lang="it-IT" sz="1600" b="1" dirty="0">
                <a:solidFill>
                  <a:schemeClr val="tx1"/>
                </a:solidFill>
              </a:rPr>
              <a:t>Architecture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0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 animBg="1"/>
      <p:bldP spid="80" grpId="0" animBg="1"/>
      <p:bldP spid="82" grpId="0" animBg="1"/>
      <p:bldP spid="83" grpId="0" animBg="1"/>
      <p:bldP spid="84" grpId="0" animBg="1"/>
      <p:bldP spid="87" grpId="0" animBg="1"/>
      <p:bldP spid="89" grpId="0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7892072" y="6498838"/>
            <a:ext cx="2743200" cy="365125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 idx="4294967295"/>
          </p:nvPr>
        </p:nvSpPr>
        <p:spPr>
          <a:xfrm>
            <a:off x="607016" y="1274239"/>
            <a:ext cx="10642731" cy="981811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Esempio EA </a:t>
            </a:r>
            <a:r>
              <a:rPr lang="it-IT" altLang="it-IT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Artifact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modello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TO-BE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dei Macro </a:t>
            </a:r>
            <a:r>
              <a:rPr lang="it-IT" alt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processi </a:t>
            </a:r>
            <a:r>
              <a:rPr lang="it-IT" alt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 Commercio Estero</a:t>
            </a:r>
            <a:endParaRPr lang="it-IT" b="1" dirty="0">
              <a:solidFill>
                <a:srgbClr val="E26F31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pic>
        <p:nvPicPr>
          <p:cNvPr id="7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05" y="2814429"/>
            <a:ext cx="6119813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3548662" y="2562330"/>
            <a:ext cx="3364603" cy="12158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b="0"/>
          </a:p>
        </p:txBody>
      </p:sp>
    </p:spTree>
    <p:extLst>
      <p:ext uri="{BB962C8B-B14F-4D97-AF65-F5344CB8AC3E}">
        <p14:creationId xmlns:p14="http://schemas.microsoft.com/office/powerpoint/2010/main" val="21152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768</Words>
  <Application>Microsoft Office PowerPoint</Application>
  <PresentationFormat>Personalizzato</PresentationFormat>
  <Paragraphs>169</Paragraphs>
  <Slides>16</Slides>
  <Notes>1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Personalizza struttura</vt:lpstr>
      <vt:lpstr>COMPORTAMENTI INDIVIDUALI  E RELAZIONI SOCIALI  IN TRASFORMAZIONE  UNA SFIDA PER LA  STATISTICA UFFICIALE </vt:lpstr>
      <vt:lpstr>Outline</vt:lpstr>
      <vt:lpstr>Introduzione al concetto di EA</vt:lpstr>
      <vt:lpstr>L’EA all’interno dell’Organizzazione</vt:lpstr>
      <vt:lpstr>Presentazione standard di PowerPoint</vt:lpstr>
      <vt:lpstr>I livelli di analisi</vt:lpstr>
      <vt:lpstr>I livelli di analisi</vt:lpstr>
      <vt:lpstr>Le esperienze: </vt:lpstr>
      <vt:lpstr>Esempio EA Artifact:  modello TO-BE dei Macro processi di Commercio Estero</vt:lpstr>
      <vt:lpstr>Esempio EA Artifact:  modello TO-BE dei Macri processi di Raccolta Dati</vt:lpstr>
      <vt:lpstr>Esempio EA Artifact:  modello TO-BE dell’analisi  a tre livelli del processo  Acquisizione Dati</vt:lpstr>
      <vt:lpstr>Esempio EA Artifact:  modello TO-BE dei Macro processi Finanza Pubblica</vt:lpstr>
      <vt:lpstr>Esempio EA Artifact:  modello TO-BE del Micro processo di Elaborazione</vt:lpstr>
      <vt:lpstr>Repository degli artifact EA</vt:lpstr>
      <vt:lpstr>Prospettive di Utilizzo</vt:lpstr>
      <vt:lpstr>Repository degli artifact 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Istat</dc:creator>
  <cp:lastModifiedBy>Roberta Radini</cp:lastModifiedBy>
  <cp:revision>164</cp:revision>
  <cp:lastPrinted>2016-06-21T14:17:02Z</cp:lastPrinted>
  <dcterms:created xsi:type="dcterms:W3CDTF">2016-03-11T16:10:26Z</dcterms:created>
  <dcterms:modified xsi:type="dcterms:W3CDTF">2016-06-22T14:43:27Z</dcterms:modified>
</cp:coreProperties>
</file>