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715" r:id="rId3"/>
  </p:sldMasterIdLst>
  <p:notesMasterIdLst>
    <p:notesMasterId r:id="rId32"/>
  </p:notesMasterIdLst>
  <p:handoutMasterIdLst>
    <p:handoutMasterId r:id="rId33"/>
  </p:handoutMasterIdLst>
  <p:sldIdLst>
    <p:sldId id="295" r:id="rId4"/>
    <p:sldId id="290" r:id="rId5"/>
    <p:sldId id="275" r:id="rId6"/>
    <p:sldId id="296" r:id="rId7"/>
    <p:sldId id="268" r:id="rId8"/>
    <p:sldId id="265" r:id="rId9"/>
    <p:sldId id="283" r:id="rId10"/>
    <p:sldId id="286" r:id="rId11"/>
    <p:sldId id="285" r:id="rId12"/>
    <p:sldId id="284" r:id="rId13"/>
    <p:sldId id="287" r:id="rId14"/>
    <p:sldId id="292" r:id="rId15"/>
    <p:sldId id="293" r:id="rId16"/>
    <p:sldId id="262" r:id="rId17"/>
    <p:sldId id="280" r:id="rId18"/>
    <p:sldId id="289" r:id="rId19"/>
    <p:sldId id="270" r:id="rId20"/>
    <p:sldId id="269" r:id="rId21"/>
    <p:sldId id="274" r:id="rId22"/>
    <p:sldId id="276" r:id="rId23"/>
    <p:sldId id="278" r:id="rId24"/>
    <p:sldId id="272" r:id="rId25"/>
    <p:sldId id="273" r:id="rId26"/>
    <p:sldId id="291" r:id="rId27"/>
    <p:sldId id="266" r:id="rId28"/>
    <p:sldId id="282" r:id="rId29"/>
    <p:sldId id="297" r:id="rId30"/>
    <p:sldId id="288" r:id="rId31"/>
  </p:sldIdLst>
  <p:sldSz cx="12192000" cy="6858000"/>
  <p:notesSz cx="6669088" cy="9820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72A31"/>
    <a:srgbClr val="FF6699"/>
    <a:srgbClr val="D6304A"/>
    <a:srgbClr val="DA304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88493" autoAdjust="0"/>
  </p:normalViewPr>
  <p:slideViewPr>
    <p:cSldViewPr showGuides="1">
      <p:cViewPr varScale="1">
        <p:scale>
          <a:sx n="103" d="100"/>
          <a:sy n="103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800" b="1" u="none" dirty="0" smtClean="0">
                <a:effectLst/>
              </a:rPr>
              <a:t>Negli ultimi 3 mesi, in media quanto tempo hai trascorso quotidianamente connesso/a ad internet ? (val%)</a:t>
            </a:r>
            <a:endParaRPr lang="it-IT" u="non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Val.%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4"/>
                <c:pt idx="0">
                  <c:v>Meno di un'ora</c:v>
                </c:pt>
                <c:pt idx="1">
                  <c:v>Da 1 a 2 ore</c:v>
                </c:pt>
                <c:pt idx="2">
                  <c:v>Da 3 a 4 ore</c:v>
                </c:pt>
                <c:pt idx="3">
                  <c:v>Più di 4 ore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7.448494453248812E-2</c:v>
                </c:pt>
                <c:pt idx="1">
                  <c:v>0.44690966719492869</c:v>
                </c:pt>
                <c:pt idx="2">
                  <c:v>0.27733755942947702</c:v>
                </c:pt>
                <c:pt idx="3">
                  <c:v>0.20126782884310618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04693385322777"/>
          <c:y val="4.0537676083690473E-2"/>
          <c:w val="0.8535467385344282"/>
          <c:h val="0.49830362175000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Maschi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Aspetto fisico e/o caratteristiche fisiche (bello, brutto, alto, basso, tic, balbettio, accento, ecc.)</c:v>
                </c:pt>
                <c:pt idx="1">
                  <c:v>Orientamento religioso</c:v>
                </c:pt>
                <c:pt idx="2">
                  <c:v>Opinioni e gusti in fatto di abbigliamento</c:v>
                </c:pt>
                <c:pt idx="3">
                  <c:v>Colore della pelle</c:v>
                </c:pt>
                <c:pt idx="4">
                  <c:v>Carattere (timido/timida, simpatico/antipatico, ecc.)</c:v>
                </c:pt>
                <c:pt idx="5">
                  <c:v>Origine straniera</c:v>
                </c:pt>
                <c:pt idx="6">
                  <c:v>Orientamento sessuale</c:v>
                </c:pt>
              </c:strCache>
            </c:strRef>
          </c:cat>
          <c:val>
            <c:numRef>
              <c:f>Foglio1!$B$2:$B$8</c:f>
              <c:numCache>
                <c:formatCode>0.0%</c:formatCode>
                <c:ptCount val="7"/>
                <c:pt idx="0">
                  <c:v>0.53351955307262566</c:v>
                </c:pt>
                <c:pt idx="1">
                  <c:v>0.24860335195530725</c:v>
                </c:pt>
                <c:pt idx="2">
                  <c:v>0.20670391061452514</c:v>
                </c:pt>
                <c:pt idx="3">
                  <c:v>0.52234636871508378</c:v>
                </c:pt>
                <c:pt idx="4">
                  <c:v>0.31564245810055863</c:v>
                </c:pt>
                <c:pt idx="5">
                  <c:v>0.41899441340782123</c:v>
                </c:pt>
                <c:pt idx="6">
                  <c:v>0.61731843575418999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>
                <c:manualLayout>
                  <c:x val="4.2669990072787354E-3"/>
                  <c:y val="-2.061459260659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78664019410029E-2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Aspetto fisico e/o caratteristiche fisiche (bello, brutto, alto, basso, tic, balbettio, accento, ecc.)</c:v>
                </c:pt>
                <c:pt idx="1">
                  <c:v>Orientamento religioso</c:v>
                </c:pt>
                <c:pt idx="2">
                  <c:v>Opinioni e gusti in fatto di abbigliamento</c:v>
                </c:pt>
                <c:pt idx="3">
                  <c:v>Colore della pelle</c:v>
                </c:pt>
                <c:pt idx="4">
                  <c:v>Carattere (timido/timida, simpatico/antipatico, ecc.)</c:v>
                </c:pt>
                <c:pt idx="5">
                  <c:v>Origine straniera</c:v>
                </c:pt>
                <c:pt idx="6">
                  <c:v>Orientamento sessuale</c:v>
                </c:pt>
              </c:strCache>
            </c:strRef>
          </c:cat>
          <c:val>
            <c:numRef>
              <c:f>Foglio1!$C$2:$C$8</c:f>
              <c:numCache>
                <c:formatCode>0.0%</c:formatCode>
                <c:ptCount val="7"/>
                <c:pt idx="0">
                  <c:v>0.71563981042654023</c:v>
                </c:pt>
                <c:pt idx="1">
                  <c:v>0.14691943127962084</c:v>
                </c:pt>
                <c:pt idx="2">
                  <c:v>0.30331753554502372</c:v>
                </c:pt>
                <c:pt idx="3">
                  <c:v>0.43601895734597157</c:v>
                </c:pt>
                <c:pt idx="4">
                  <c:v>0.25118483412322273</c:v>
                </c:pt>
                <c:pt idx="5">
                  <c:v>0.47867298578199052</c:v>
                </c:pt>
                <c:pt idx="6">
                  <c:v>0.64454976303317535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45008"/>
        <c:axId val="211045568"/>
      </c:barChart>
      <c:catAx>
        <c:axId val="21104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045568"/>
        <c:crosses val="autoZero"/>
        <c:auto val="1"/>
        <c:lblAlgn val="ctr"/>
        <c:lblOffset val="100"/>
        <c:noMultiLvlLbl val="0"/>
      </c:catAx>
      <c:valAx>
        <c:axId val="211045568"/>
        <c:scaling>
          <c:orientation val="minMax"/>
          <c:max val="0.7500000000000001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1104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241803330095939"/>
          <c:y val="0.86923713723166562"/>
          <c:w val="0.13931785357182536"/>
          <c:h val="0.130762769653946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93225289782617"/>
          <c:y val="2.4872592503966794E-2"/>
          <c:w val="0.55131617320297743"/>
          <c:h val="0.887696594965231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Reagire usando la forza fisica</c:v>
                </c:pt>
                <c:pt idx="1">
                  <c:v>suggerimento</c:v>
                </c:pt>
                <c:pt idx="2">
                  <c:v>suggerimento</c:v>
                </c:pt>
                <c:pt idx="3">
                  <c:v>suggerimento</c:v>
                </c:pt>
                <c:pt idx="4">
                  <c:v>suggerimento</c:v>
                </c:pt>
                <c:pt idx="5">
                  <c:v>suggerimento</c:v>
                </c:pt>
                <c:pt idx="6">
                  <c:v>suggerimento</c:v>
                </c:pt>
                <c:pt idx="7">
                  <c:v>suggerimento</c:v>
                </c:pt>
                <c:pt idx="8">
                  <c:v>suggerimento</c:v>
                </c:pt>
                <c:pt idx="9">
                  <c:v>Parlarne con adulti</c:v>
                </c:pt>
              </c:strCache>
            </c:strRef>
          </c:cat>
          <c:val>
            <c:numRef>
              <c:f>Foglio1!$B$2:$B$11</c:f>
              <c:numCache>
                <c:formatCode>0.0%</c:formatCode>
                <c:ptCount val="10"/>
                <c:pt idx="0" formatCode="0.00%">
                  <c:v>7.9000000000000001E-2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0.68541300527240778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11047808"/>
        <c:axId val="211048368"/>
      </c:barChart>
      <c:catAx>
        <c:axId val="211047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1048368"/>
        <c:crosses val="autoZero"/>
        <c:auto val="1"/>
        <c:lblAlgn val="ctr"/>
        <c:lblOffset val="100"/>
        <c:noMultiLvlLbl val="0"/>
      </c:catAx>
      <c:valAx>
        <c:axId val="211048368"/>
        <c:scaling>
          <c:orientation val="minMax"/>
          <c:max val="0.70000000000000007"/>
          <c:min val="0"/>
        </c:scaling>
        <c:delete val="0"/>
        <c:axPos val="b"/>
        <c:numFmt formatCode="0.00%" sourceLinked="1"/>
        <c:majorTickMark val="out"/>
        <c:minorTickMark val="none"/>
        <c:tickLblPos val="nextTo"/>
        <c:crossAx val="21104780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67640312312834"/>
          <c:y val="0"/>
          <c:w val="0.48477257748303654"/>
          <c:h val="0.900659080437924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Foglio1!$A$2:$A$16</c:f>
              <c:strCache>
                <c:ptCount val="15"/>
                <c:pt idx="0">
                  <c:v>Per il fatto di essere un ragazzo</c:v>
                </c:pt>
                <c:pt idx="1">
                  <c:v>Per il fatto di essere una ragazza</c:v>
                </c:pt>
                <c:pt idx="2">
                  <c:v>Situazione sociale della famiglia</c:v>
                </c:pt>
                <c:pt idx="3">
                  <c:v>Situazione economica della famiglia</c:v>
                </c:pt>
                <c:pt idx="4">
                  <c:v>Andamento scolastico (secchione/somaro)</c:v>
                </c:pt>
                <c:pt idx="5">
                  <c:v>Comportamento verso l'altro sesso</c:v>
                </c:pt>
                <c:pt idx="6">
                  <c:v>Opinioni e gusti in fatto di musica, divertimenti, sport, ecc.</c:v>
                </c:pt>
                <c:pt idx="7">
                  <c:v>Opinioni e gusti in fatto di abbigliamento</c:v>
                </c:pt>
                <c:pt idx="8">
                  <c:v>Idee e opinioni politiche</c:v>
                </c:pt>
                <c:pt idx="9">
                  <c:v>Orientamento religioso</c:v>
                </c:pt>
                <c:pt idx="10">
                  <c:v>Carattere (timido/timida, simpatico/antipatico, ecc.)</c:v>
                </c:pt>
                <c:pt idx="11">
                  <c:v>Origine straniera</c:v>
                </c:pt>
                <c:pt idx="12">
                  <c:v>Colore della pelle</c:v>
                </c:pt>
                <c:pt idx="13">
                  <c:v>Aspetto fisico e/o caratteristiche fisiche (bello, brutto, alto, basso, tic, balbettio, accento, ecc.)</c:v>
                </c:pt>
                <c:pt idx="14">
                  <c:v>Orientamento sessuale</c:v>
                </c:pt>
              </c:strCache>
            </c:strRef>
          </c:cat>
          <c:val>
            <c:numRef>
              <c:f>Foglio1!$B$2:$B$16</c:f>
              <c:numCache>
                <c:formatCode>0.0%</c:formatCode>
                <c:ptCount val="15"/>
                <c:pt idx="0">
                  <c:v>1.4903129657228018E-3</c:v>
                </c:pt>
                <c:pt idx="1">
                  <c:v>2.533532041728763E-2</c:v>
                </c:pt>
                <c:pt idx="2">
                  <c:v>4.9180327868852458E-2</c:v>
                </c:pt>
                <c:pt idx="3">
                  <c:v>6.259314456035768E-2</c:v>
                </c:pt>
                <c:pt idx="4">
                  <c:v>0.12667660208643816</c:v>
                </c:pt>
                <c:pt idx="5">
                  <c:v>0.13263785394932937</c:v>
                </c:pt>
                <c:pt idx="6">
                  <c:v>0.16840536512667661</c:v>
                </c:pt>
                <c:pt idx="7">
                  <c:v>0.17287630402384502</c:v>
                </c:pt>
                <c:pt idx="8">
                  <c:v>0.19672131147540983</c:v>
                </c:pt>
                <c:pt idx="9">
                  <c:v>0.22056631892697467</c:v>
                </c:pt>
                <c:pt idx="10">
                  <c:v>0.24143070044709389</c:v>
                </c:pt>
                <c:pt idx="11">
                  <c:v>0.36512667660208642</c:v>
                </c:pt>
                <c:pt idx="12">
                  <c:v>0.43666169895678097</c:v>
                </c:pt>
                <c:pt idx="13">
                  <c:v>0.67511177347242923</c:v>
                </c:pt>
                <c:pt idx="14">
                  <c:v>0.76304023845007451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09878112"/>
        <c:axId val="209878672"/>
      </c:barChart>
      <c:catAx>
        <c:axId val="209878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9878672"/>
        <c:crosses val="autoZero"/>
        <c:auto val="1"/>
        <c:lblAlgn val="ctr"/>
        <c:lblOffset val="100"/>
        <c:noMultiLvlLbl val="0"/>
      </c:catAx>
      <c:valAx>
        <c:axId val="209878672"/>
        <c:scaling>
          <c:orientation val="minMax"/>
          <c:max val="0.8"/>
          <c:min val="0"/>
        </c:scaling>
        <c:delete val="0"/>
        <c:axPos val="b"/>
        <c:numFmt formatCode="0.0%" sourceLinked="1"/>
        <c:majorTickMark val="out"/>
        <c:minorTickMark val="none"/>
        <c:tickLblPos val="nextTo"/>
        <c:crossAx val="20987811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93225289782617"/>
          <c:y val="2.4872592503966794E-2"/>
          <c:w val="0.55131617320297743"/>
          <c:h val="0.887696594965231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Foglio1!$A$2:$A$12</c:f>
              <c:strCache>
                <c:ptCount val="11"/>
                <c:pt idx="0">
                  <c:v>Si rivale</c:v>
                </c:pt>
                <c:pt idx="1">
                  <c:v>Fa gruppo con altri ragazzi e/o ragazze</c:v>
                </c:pt>
                <c:pt idx="2">
                  <c:v>Diventa violento contro chi lo/la prende di mira</c:v>
                </c:pt>
                <c:pt idx="3">
                  <c:v>Inizia ad andare male a scuola</c:v>
                </c:pt>
                <c:pt idx="4">
                  <c:v>Diventa violento contro gli altri</c:v>
                </c:pt>
                <c:pt idx="5">
                  <c:v>Diventa silenzioso/a, non si vuole più confidare</c:v>
                </c:pt>
                <c:pt idx="6">
                  <c:v>Si fa del male da solo/a, ferendosi o in altro modo</c:v>
                </c:pt>
                <c:pt idx="7">
                  <c:v>Diventa triste e non ha voglia di far niente</c:v>
                </c:pt>
                <c:pt idx="8">
                  <c:v>Pensa di non valere nulla</c:v>
                </c:pt>
                <c:pt idx="9">
                  <c:v>Fa finta di niente ma soffre e si vergogna</c:v>
                </c:pt>
                <c:pt idx="10">
                  <c:v>Si isola</c:v>
                </c:pt>
              </c:strCache>
            </c:strRef>
          </c:cat>
          <c:val>
            <c:numRef>
              <c:f>Foglio1!$B$2:$B$12</c:f>
              <c:numCache>
                <c:formatCode>0.0%</c:formatCode>
                <c:ptCount val="11"/>
                <c:pt idx="0">
                  <c:v>2.2375215146299487E-2</c:v>
                </c:pt>
                <c:pt idx="1">
                  <c:v>5.3356282271944923E-2</c:v>
                </c:pt>
                <c:pt idx="2">
                  <c:v>9.4664371772805497E-2</c:v>
                </c:pt>
                <c:pt idx="3">
                  <c:v>0.11187607573149742</c:v>
                </c:pt>
                <c:pt idx="4">
                  <c:v>0.13080895008605853</c:v>
                </c:pt>
                <c:pt idx="5">
                  <c:v>0.35800344234079179</c:v>
                </c:pt>
                <c:pt idx="6">
                  <c:v>0.38209982788296043</c:v>
                </c:pt>
                <c:pt idx="7">
                  <c:v>0.43545611015490526</c:v>
                </c:pt>
                <c:pt idx="8">
                  <c:v>0.54905335628227192</c:v>
                </c:pt>
                <c:pt idx="9">
                  <c:v>0.58347676419965577</c:v>
                </c:pt>
                <c:pt idx="10">
                  <c:v>0.84337349397590378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09880912"/>
        <c:axId val="209881472"/>
      </c:barChart>
      <c:catAx>
        <c:axId val="209880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9881472"/>
        <c:crosses val="autoZero"/>
        <c:auto val="1"/>
        <c:lblAlgn val="ctr"/>
        <c:lblOffset val="100"/>
        <c:noMultiLvlLbl val="0"/>
      </c:catAx>
      <c:valAx>
        <c:axId val="209881472"/>
        <c:scaling>
          <c:orientation val="minMax"/>
          <c:max val="0.9"/>
          <c:min val="0"/>
        </c:scaling>
        <c:delete val="0"/>
        <c:axPos val="b"/>
        <c:numFmt formatCode="0.0%" sourceLinked="1"/>
        <c:majorTickMark val="out"/>
        <c:minorTickMark val="none"/>
        <c:tickLblPos val="nextTo"/>
        <c:crossAx val="20988091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93225289782617"/>
          <c:y val="2.4872592503966794E-2"/>
          <c:w val="0.55131617320297743"/>
          <c:h val="0.887696594965231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Foglio1!$A$2:$A$12</c:f>
              <c:strCache>
                <c:ptCount val="11"/>
                <c:pt idx="0">
                  <c:v>Ignorare/ restare indifferente</c:v>
                </c:pt>
                <c:pt idx="1">
                  <c:v>Cambiare i luoghi che si frequentano</c:v>
                </c:pt>
                <c:pt idx="2">
                  <c:v>Reagire usando le stesse modalità</c:v>
                </c:pt>
                <c:pt idx="3">
                  <c:v>Reagire usando la forza fisica</c:v>
                </c:pt>
                <c:pt idx="4">
                  <c:v>Parlarne con altre persone adulte</c:v>
                </c:pt>
                <c:pt idx="5">
                  <c:v>Parlarne con persone adulte: professori</c:v>
                </c:pt>
                <c:pt idx="6">
                  <c:v>Eliminare il profilo/uscire dal social network</c:v>
                </c:pt>
                <c:pt idx="7">
                  <c:v>Rivolgersi alle forze dell'ordine</c:v>
                </c:pt>
                <c:pt idx="8">
                  <c:v>Cambiare amicizie</c:v>
                </c:pt>
                <c:pt idx="9">
                  <c:v>Parlarne con coetanei</c:v>
                </c:pt>
                <c:pt idx="10">
                  <c:v>Parlarne con persone adulte: genitori/familiari</c:v>
                </c:pt>
              </c:strCache>
            </c:strRef>
          </c:cat>
          <c:val>
            <c:numRef>
              <c:f>Foglio1!$B$2:$B$12</c:f>
              <c:numCache>
                <c:formatCode>0.0%</c:formatCode>
                <c:ptCount val="11"/>
                <c:pt idx="0">
                  <c:v>2.9806259314456036E-2</c:v>
                </c:pt>
                <c:pt idx="1">
                  <c:v>7.3025335320417287E-2</c:v>
                </c:pt>
                <c:pt idx="2">
                  <c:v>7.6005961251862889E-2</c:v>
                </c:pt>
                <c:pt idx="3">
                  <c:v>0.12071535022354694</c:v>
                </c:pt>
                <c:pt idx="4">
                  <c:v>0.13710879284649777</c:v>
                </c:pt>
                <c:pt idx="5">
                  <c:v>0.20715350223546947</c:v>
                </c:pt>
                <c:pt idx="6">
                  <c:v>0.22056631892697467</c:v>
                </c:pt>
                <c:pt idx="7">
                  <c:v>0.24739195230998509</c:v>
                </c:pt>
                <c:pt idx="8">
                  <c:v>0.37406855439642323</c:v>
                </c:pt>
                <c:pt idx="9">
                  <c:v>0.44113263785394935</c:v>
                </c:pt>
                <c:pt idx="10">
                  <c:v>0.60953800298062588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09883712"/>
        <c:axId val="209884272"/>
      </c:barChart>
      <c:catAx>
        <c:axId val="209883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9884272"/>
        <c:crosses val="autoZero"/>
        <c:auto val="1"/>
        <c:lblAlgn val="ctr"/>
        <c:lblOffset val="100"/>
        <c:noMultiLvlLbl val="0"/>
      </c:catAx>
      <c:valAx>
        <c:axId val="209884272"/>
        <c:scaling>
          <c:orientation val="minMax"/>
          <c:max val="0.70000000000000007"/>
          <c:min val="0"/>
        </c:scaling>
        <c:delete val="0"/>
        <c:axPos val="b"/>
        <c:numFmt formatCode="0.0%" sourceLinked="1"/>
        <c:majorTickMark val="out"/>
        <c:minorTickMark val="none"/>
        <c:tickLblPos val="nextTo"/>
        <c:crossAx val="20988371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04693385322777"/>
          <c:y val="4.0537676083690473E-2"/>
          <c:w val="0.8535467385344282"/>
          <c:h val="0.49830362175000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3"/>
              <c:layout>
                <c:manualLayout>
                  <c:x val="-1.5076197118309567E-2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819847358450528E-2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5380985591547833E-3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36000" rIns="0"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Aspetto fisico e/o caratteristiche fisiche (bello, brutto, alto, basso, tic, balbettio, accento, ecc.)</c:v>
                </c:pt>
                <c:pt idx="1">
                  <c:v>Orientamento sessuale</c:v>
                </c:pt>
                <c:pt idx="2">
                  <c:v>Origine straniera</c:v>
                </c:pt>
                <c:pt idx="3">
                  <c:v>Colore della pelle</c:v>
                </c:pt>
                <c:pt idx="4">
                  <c:v>Opinioni e gusti in fatto di abbigliamento</c:v>
                </c:pt>
                <c:pt idx="5">
                  <c:v>Carattere (timido/timida, simpatico/antipatico, ecc.)</c:v>
                </c:pt>
                <c:pt idx="6">
                  <c:v>Orientamento religioso</c:v>
                </c:pt>
              </c:strCache>
            </c:strRef>
          </c:cat>
          <c:val>
            <c:numRef>
              <c:f>Foglio1!$B$2:$B$8</c:f>
              <c:numCache>
                <c:formatCode>0.0%</c:formatCode>
                <c:ptCount val="7"/>
                <c:pt idx="0">
                  <c:v>0.71563981042654023</c:v>
                </c:pt>
                <c:pt idx="1">
                  <c:v>0.64454976303317535</c:v>
                </c:pt>
                <c:pt idx="2">
                  <c:v>0.47867298578199052</c:v>
                </c:pt>
                <c:pt idx="3">
                  <c:v>0.43601895734597157</c:v>
                </c:pt>
                <c:pt idx="4">
                  <c:v>0.30331753554502372</c:v>
                </c:pt>
                <c:pt idx="5">
                  <c:v>0.25118483412322273</c:v>
                </c:pt>
                <c:pt idx="6">
                  <c:v>0.14691943127962084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288000"/>
              <a:lstStyle/>
              <a:p>
                <a:pPr>
                  <a:defRPr sz="14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Aspetto fisico e/o caratteristiche fisiche (bello, brutto, alto, basso, tic, balbettio, accento, ecc.)</c:v>
                </c:pt>
                <c:pt idx="1">
                  <c:v>Orientamento sessuale</c:v>
                </c:pt>
                <c:pt idx="2">
                  <c:v>Origine straniera</c:v>
                </c:pt>
                <c:pt idx="3">
                  <c:v>Colore della pelle</c:v>
                </c:pt>
                <c:pt idx="4">
                  <c:v>Opinioni e gusti in fatto di abbigliamento</c:v>
                </c:pt>
                <c:pt idx="5">
                  <c:v>Carattere (timido/timida, simpatico/antipatico, ecc.)</c:v>
                </c:pt>
                <c:pt idx="6">
                  <c:v>Orientamento religioso</c:v>
                </c:pt>
              </c:strCache>
            </c:strRef>
          </c:cat>
          <c:val>
            <c:numRef>
              <c:f>Foglio1!$C$2:$C$8</c:f>
              <c:numCache>
                <c:formatCode>0.0%</c:formatCode>
                <c:ptCount val="7"/>
                <c:pt idx="0">
                  <c:v>0.53351955307262566</c:v>
                </c:pt>
                <c:pt idx="1">
                  <c:v>0.61731843575418999</c:v>
                </c:pt>
                <c:pt idx="2">
                  <c:v>0.41899441340782123</c:v>
                </c:pt>
                <c:pt idx="3">
                  <c:v>0.52234636871508378</c:v>
                </c:pt>
                <c:pt idx="4">
                  <c:v>0.20670391061452514</c:v>
                </c:pt>
                <c:pt idx="5">
                  <c:v>0.31564245810055863</c:v>
                </c:pt>
                <c:pt idx="6">
                  <c:v>0.24860335195530725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87072"/>
        <c:axId val="209887632"/>
      </c:barChart>
      <c:catAx>
        <c:axId val="20988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887632"/>
        <c:crosses val="autoZero"/>
        <c:auto val="1"/>
        <c:lblAlgn val="ctr"/>
        <c:lblOffset val="100"/>
        <c:noMultiLvlLbl val="0"/>
      </c:catAx>
      <c:valAx>
        <c:axId val="209887632"/>
        <c:scaling>
          <c:orientation val="minMax"/>
          <c:max val="0.7500000000000001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0988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441245863690995"/>
          <c:y val="0.87203885948156301"/>
          <c:w val="0.14044138464901748"/>
          <c:h val="0.12227176778337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066275790145179E-2"/>
          <c:y val="4.0537676083690473E-2"/>
          <c:w val="0.89052739659751079"/>
          <c:h val="0.49830362175000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>
                <c:manualLayout>
                  <c:x val="-7.0547716920342316E-3"/>
                  <c:y val="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09543384068437E-2"/>
                  <c:y val="1.11980503048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657260304410627E-3"/>
                  <c:y val="8.3985377286121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7995125762040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65726030441113E-3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0782135318299E-2"/>
                  <c:y val="1.707702671484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287634707254749E-2"/>
                  <c:y val="5.5990251524080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328630152205313E-3"/>
                  <c:y val="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465726030441165E-3"/>
                  <c:y val="8.3985377286122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8766803688479059E-3"/>
                  <c:y val="1.399756288102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287634707254749E-2"/>
                  <c:y val="1.11980503048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Foglio1!$A$2:$A$12</c:f>
              <c:strCache>
                <c:ptCount val="11"/>
                <c:pt idx="0">
                  <c:v>Si isola</c:v>
                </c:pt>
                <c:pt idx="1">
                  <c:v>Pensa di non valere nulla</c:v>
                </c:pt>
                <c:pt idx="2">
                  <c:v>Fa finta di niente ma soffre e si vergogna</c:v>
                </c:pt>
                <c:pt idx="3">
                  <c:v>Si fa del male da solo/a, ferendosi o in altro modo</c:v>
                </c:pt>
                <c:pt idx="4">
                  <c:v>Diventa triste e non ha voglia di far niente</c:v>
                </c:pt>
                <c:pt idx="5">
                  <c:v>Diventa silenzioso/a, non si vuole più confidare</c:v>
                </c:pt>
                <c:pt idx="6">
                  <c:v>Diventa violento contro gli altri</c:v>
                </c:pt>
                <c:pt idx="7">
                  <c:v>Inizia ad andare male a scuola</c:v>
                </c:pt>
                <c:pt idx="8">
                  <c:v>Diventa violento contro chi lo/la prende di mira</c:v>
                </c:pt>
                <c:pt idx="9">
                  <c:v>Fa gruppo con altri ragazzi e/o ragazze</c:v>
                </c:pt>
                <c:pt idx="10">
                  <c:v>Si rivale</c:v>
                </c:pt>
              </c:strCache>
            </c:strRef>
          </c:cat>
          <c:val>
            <c:numRef>
              <c:f>Foglio1!$B$2:$B$12</c:f>
              <c:numCache>
                <c:formatCode>0.0%</c:formatCode>
                <c:ptCount val="11"/>
                <c:pt idx="0">
                  <c:v>0.86635944700460821</c:v>
                </c:pt>
                <c:pt idx="1">
                  <c:v>0.58986175115207373</c:v>
                </c:pt>
                <c:pt idx="2">
                  <c:v>0.55760368663594473</c:v>
                </c:pt>
                <c:pt idx="3">
                  <c:v>0.52073732718894006</c:v>
                </c:pt>
                <c:pt idx="4">
                  <c:v>0.37327188940092165</c:v>
                </c:pt>
                <c:pt idx="5">
                  <c:v>0.34562211981566821</c:v>
                </c:pt>
                <c:pt idx="6">
                  <c:v>0.12442396313364056</c:v>
                </c:pt>
                <c:pt idx="7">
                  <c:v>0.11981566820276496</c:v>
                </c:pt>
                <c:pt idx="8">
                  <c:v>6.9124423963133647E-2</c:v>
                </c:pt>
                <c:pt idx="9">
                  <c:v>2.3041474654377881E-2</c:v>
                </c:pt>
                <c:pt idx="10">
                  <c:v>1.8433179723502304E-2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1.1757915787134737E-2"/>
                  <c:y val="1.735697797246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735029441173207E-3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79857793578439E-2"/>
                  <c:y val="1.399756288102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047550272191976E-3"/>
                  <c:y val="8.3985377286121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672925230529422E-3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69858904566149E-2"/>
                  <c:y val="1.1198050304816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287634707254647E-2"/>
                  <c:y val="1.3997562881020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8766803688478018E-3"/>
                  <c:y val="1.399756288102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6438173536273745E-3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23286301522053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Foglio1!$A$2:$A$12</c:f>
              <c:strCache>
                <c:ptCount val="11"/>
                <c:pt idx="0">
                  <c:v>Si isola</c:v>
                </c:pt>
                <c:pt idx="1">
                  <c:v>Pensa di non valere nulla</c:v>
                </c:pt>
                <c:pt idx="2">
                  <c:v>Fa finta di niente ma soffre e si vergogna</c:v>
                </c:pt>
                <c:pt idx="3">
                  <c:v>Si fa del male da solo/a, ferendosi o in altro modo</c:v>
                </c:pt>
                <c:pt idx="4">
                  <c:v>Diventa triste e non ha voglia di far niente</c:v>
                </c:pt>
                <c:pt idx="5">
                  <c:v>Diventa silenzioso/a, non si vuole più confidare</c:v>
                </c:pt>
                <c:pt idx="6">
                  <c:v>Diventa violento contro gli altri</c:v>
                </c:pt>
                <c:pt idx="7">
                  <c:v>Inizia ad andare male a scuola</c:v>
                </c:pt>
                <c:pt idx="8">
                  <c:v>Diventa violento contro chi lo/la prende di mira</c:v>
                </c:pt>
                <c:pt idx="9">
                  <c:v>Fa gruppo con altri ragazzi e/o ragazze</c:v>
                </c:pt>
                <c:pt idx="10">
                  <c:v>Si rivale</c:v>
                </c:pt>
              </c:strCache>
            </c:strRef>
          </c:cat>
          <c:val>
            <c:numRef>
              <c:f>Foglio1!$C$2:$C$12</c:f>
              <c:numCache>
                <c:formatCode>0.0%</c:formatCode>
                <c:ptCount val="11"/>
                <c:pt idx="0">
                  <c:v>0.82967032967032983</c:v>
                </c:pt>
                <c:pt idx="1">
                  <c:v>0.52472527472527475</c:v>
                </c:pt>
                <c:pt idx="2">
                  <c:v>0.59890109890109888</c:v>
                </c:pt>
                <c:pt idx="3">
                  <c:v>0.29945054945054944</c:v>
                </c:pt>
                <c:pt idx="4">
                  <c:v>0.47252747252747246</c:v>
                </c:pt>
                <c:pt idx="5">
                  <c:v>0.36538461538461531</c:v>
                </c:pt>
                <c:pt idx="6">
                  <c:v>0.13461538461538461</c:v>
                </c:pt>
                <c:pt idx="7">
                  <c:v>0.10714285714285714</c:v>
                </c:pt>
                <c:pt idx="8">
                  <c:v>0.10989010989010989</c:v>
                </c:pt>
                <c:pt idx="9">
                  <c:v>7.1428571428571397E-2</c:v>
                </c:pt>
                <c:pt idx="10">
                  <c:v>2.4725274725274728E-2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90432"/>
        <c:axId val="211034928"/>
      </c:barChart>
      <c:catAx>
        <c:axId val="20989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034928"/>
        <c:crosses val="autoZero"/>
        <c:auto val="1"/>
        <c:lblAlgn val="ctr"/>
        <c:lblOffset val="100"/>
        <c:noMultiLvlLbl val="0"/>
      </c:catAx>
      <c:valAx>
        <c:axId val="211034928"/>
        <c:scaling>
          <c:orientation val="minMax"/>
          <c:max val="0.9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0989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29274525052765"/>
          <c:y val="0.84404157915434452"/>
          <c:w val="0.14044138464901748"/>
          <c:h val="0.12227176778337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5733706355858"/>
          <c:y val="0.14228610842181555"/>
          <c:w val="0.49802841771789669"/>
          <c:h val="0.78261608498526614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Val.%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Prima</c:v>
                </c:pt>
                <c:pt idx="1">
                  <c:v>Seconda</c:v>
                </c:pt>
                <c:pt idx="2">
                  <c:v>Terza</c:v>
                </c:pt>
                <c:pt idx="3">
                  <c:v>Quarta</c:v>
                </c:pt>
                <c:pt idx="4">
                  <c:v>Quinta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0.20119225037257824</c:v>
                </c:pt>
                <c:pt idx="1">
                  <c:v>0.16542473919523099</c:v>
                </c:pt>
                <c:pt idx="2">
                  <c:v>0.26974664679582711</c:v>
                </c:pt>
                <c:pt idx="3">
                  <c:v>0.18181818181818182</c:v>
                </c:pt>
                <c:pt idx="4">
                  <c:v>0.18181818181818182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55733706355858"/>
          <c:y val="0.14228610842181555"/>
          <c:w val="0.49802841771789669"/>
          <c:h val="0.78261608498526614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Val.%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66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Femmine</c:v>
                </c:pt>
                <c:pt idx="1">
                  <c:v>Maschi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0.37257824143070045</c:v>
                </c:pt>
                <c:pt idx="1">
                  <c:v>0.6274217585692996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460846780821261"/>
          <c:y val="0.69992191161390749"/>
          <c:w val="0.30311234010461485"/>
          <c:h val="0.216435083202760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Snapchat</c:v>
                </c:pt>
                <c:pt idx="1">
                  <c:v>Instagram</c:v>
                </c:pt>
                <c:pt idx="2">
                  <c:v>Facebook</c:v>
                </c:pt>
                <c:pt idx="3">
                  <c:v>WhatsApp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0.18181818181818182</c:v>
                </c:pt>
                <c:pt idx="1">
                  <c:v>0.58569299552906107</c:v>
                </c:pt>
                <c:pt idx="2">
                  <c:v>0.59314456035767515</c:v>
                </c:pt>
                <c:pt idx="3">
                  <c:v>0.97168405365126675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axId val="211041088"/>
        <c:axId val="211041648"/>
      </c:barChart>
      <c:catAx>
        <c:axId val="211041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4925"/>
        </c:spPr>
        <c:crossAx val="211041648"/>
        <c:crosses val="autoZero"/>
        <c:auto val="1"/>
        <c:lblAlgn val="ctr"/>
        <c:lblOffset val="100"/>
        <c:noMultiLvlLbl val="0"/>
      </c:catAx>
      <c:valAx>
        <c:axId val="211041648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2110410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5491E-A36E-4EC7-902C-EC7E7ED6E9D5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2815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32815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B7E32-BCDA-4E85-9C27-5AFF31E843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6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9911-D28D-4961-80A3-FE8993684B32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1913" y="736600"/>
            <a:ext cx="6545262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664631"/>
            <a:ext cx="5335270" cy="4419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0D10C-DCAC-496A-8D0D-3307D9F619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33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30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DIAPOSITIVA DA AGGIORNARE CON I RISULTATI DEL LICEO TALETE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La diapositiva illustra</a:t>
            </a:r>
            <a:r>
              <a:rPr lang="it-IT" baseline="0" dirty="0" smtClean="0"/>
              <a:t> i risultati dei primi sette motivi votati alla domanda </a:t>
            </a:r>
            <a:r>
              <a:rPr lang="it-IT" baseline="0" dirty="0" err="1" smtClean="0"/>
              <a:t>domanda</a:t>
            </a:r>
            <a:r>
              <a:rPr lang="it-IT" baseline="0" dirty="0" smtClean="0"/>
              <a:t> 3.6 (conseguenze per i maschi e per le femmine. Sono stati selezionate le prime 6 conseguenze (valori % &gt;20)</a:t>
            </a:r>
          </a:p>
          <a:p>
            <a:endParaRPr lang="it-IT" baseline="0" dirty="0" smtClean="0"/>
          </a:p>
          <a:p>
            <a:r>
              <a:rPr lang="it-IT" baseline="0" dirty="0" smtClean="0"/>
              <a:t>I valori % sono calcolati su x maschi e  y femmine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 completare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88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 completare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28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E’ stata realizzata una indagine di tipo «totale» alla</a:t>
            </a:r>
            <a:r>
              <a:rPr lang="it-IT" baseline="0" dirty="0" smtClean="0"/>
              <a:t> quale sono stati chiamati a partecipare tutti i 1,000</a:t>
            </a:r>
          </a:p>
          <a:p>
            <a:r>
              <a:rPr lang="it-IT" baseline="0" dirty="0" smtClean="0"/>
              <a:t>Studenti che frequentano la scuola.</a:t>
            </a:r>
          </a:p>
          <a:p>
            <a:endParaRPr lang="it-IT" baseline="0" dirty="0" smtClean="0"/>
          </a:p>
          <a:p>
            <a:r>
              <a:rPr lang="it-IT" baseline="0" dirty="0" smtClean="0"/>
              <a:t>Per l’indagine è stato costruito un questionario semi-strutturato con domande (a risposta chiusa e a risposta aperta) volte ad analizzare comportamenti, abitudini, opinioni.  Il questionario è stato elaborato tenendo presente l’esigenza di tutelare la privacy dei rispondenti e di non porre quesiti sensibili (e cioè quesiti che possono rivelare l’origine etnica, lo stato di salute, l’appartenenza a partiti politici, l’orientamento sessuale, ecc.). I genitori dei ragazzi sono stati messi al corrente dell’iniziativa attraverso una lettera informativa …</a:t>
            </a:r>
          </a:p>
          <a:p>
            <a:endParaRPr lang="it-IT" baseline="0" dirty="0" smtClean="0"/>
          </a:p>
          <a:p>
            <a:r>
              <a:rPr lang="it-IT" baseline="0" dirty="0" smtClean="0"/>
              <a:t>Per la rilevazione è stato utilizzato un questionario elettronico che ciascuno studente ha compilato  accedendo</a:t>
            </a:r>
          </a:p>
          <a:p>
            <a:r>
              <a:rPr lang="it-IT" baseline="0" dirty="0" smtClean="0"/>
              <a:t>Con un codice personale.  La rilevazione è iniziata il </a:t>
            </a:r>
            <a:r>
              <a:rPr lang="it-IT" b="1" baseline="0" dirty="0" smtClean="0">
                <a:solidFill>
                  <a:srgbClr val="FF0000"/>
                </a:solidFill>
              </a:rPr>
              <a:t>giorno mese </a:t>
            </a:r>
            <a:r>
              <a:rPr lang="it-IT" baseline="0" dirty="0" smtClean="0"/>
              <a:t>scorso ed è stata organizzata dai ragazzi della terza «sezione» che hanno presentato l’indagine ai compagni di scuola, hanno consegnato i codici di accesso, …</a:t>
            </a: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65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Completare i grafici della distribuzione dei rispondenti per classe e per sesso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25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</a:t>
            </a:r>
            <a:r>
              <a:rPr lang="it-IT" baseline="0" dirty="0" smtClean="0"/>
              <a:t> volta chiusa la rilevazione i</a:t>
            </a:r>
            <a:r>
              <a:rPr lang="it-IT" dirty="0" smtClean="0"/>
              <a:t> ragazzi</a:t>
            </a:r>
            <a:r>
              <a:rPr lang="it-IT" baseline="0" dirty="0" smtClean="0"/>
              <a:t> della terza «sezione» hanno lavorato sul database dei </a:t>
            </a:r>
            <a:r>
              <a:rPr lang="it-IT" baseline="0" dirty="0" err="1" smtClean="0"/>
              <a:t>microdati</a:t>
            </a:r>
            <a:r>
              <a:rPr lang="it-IT" baseline="0" dirty="0" smtClean="0"/>
              <a:t> (e cioè delle singole risposte) effettuando la codifica delle risposte aperte una delle operazioni tipiche della fase della «revisione» dell’indagine statistica.  </a:t>
            </a:r>
          </a:p>
          <a:p>
            <a:endParaRPr lang="it-IT" baseline="0" dirty="0" smtClean="0"/>
          </a:p>
          <a:p>
            <a:r>
              <a:rPr lang="it-IT" baseline="0" dirty="0" smtClean="0"/>
              <a:t>I ragazzi hanno, inoltre, realizzato elaborazioni statistiche sul database dei </a:t>
            </a:r>
            <a:r>
              <a:rPr lang="it-IT" baseline="0" dirty="0" err="1" smtClean="0"/>
              <a:t>microdati</a:t>
            </a:r>
            <a:r>
              <a:rPr lang="it-IT" baseline="0" dirty="0" smtClean="0"/>
              <a:t> calcolando</a:t>
            </a:r>
          </a:p>
          <a:p>
            <a:r>
              <a:rPr lang="it-IT" baseline="0" dirty="0" smtClean="0"/>
              <a:t>Con il software a disposizione (Microsoft Excel) frequenze </a:t>
            </a:r>
            <a:r>
              <a:rPr lang="it-IT" baseline="0" dirty="0" err="1" smtClean="0"/>
              <a:t>univariate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bivariate</a:t>
            </a:r>
            <a:r>
              <a:rPr lang="it-IT" baseline="0" dirty="0" smtClean="0"/>
              <a:t> con riferimento ed hanno analizzato i risultati dell’indagine anche attraverso rappresentazioni grafiche.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Da completare con immagini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56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commento di questa diapositiva sarà la descrizione di come è fatto il database</a:t>
            </a:r>
            <a:r>
              <a:rPr lang="it-IT" baseline="0" dirty="0" smtClean="0"/>
              <a:t> e delle funzioni </a:t>
            </a:r>
          </a:p>
          <a:p>
            <a:r>
              <a:rPr lang="it-IT" baseline="0" dirty="0" smtClean="0"/>
              <a:t>Utilizzate per i conteggi … </a:t>
            </a:r>
            <a:r>
              <a:rPr lang="it-IT" dirty="0" smtClean="0"/>
              <a:t>Da completare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056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</a:t>
            </a:r>
            <a:r>
              <a:rPr lang="it-IT" baseline="0" dirty="0" smtClean="0"/>
              <a:t> volta chiusa la rilevazione i</a:t>
            </a:r>
            <a:r>
              <a:rPr lang="it-IT" dirty="0" smtClean="0"/>
              <a:t> ragazzi</a:t>
            </a:r>
            <a:r>
              <a:rPr lang="it-IT" baseline="0" dirty="0" smtClean="0"/>
              <a:t> della terza «sezione» hanno lavorato sul database dei </a:t>
            </a:r>
            <a:r>
              <a:rPr lang="it-IT" baseline="0" dirty="0" err="1" smtClean="0"/>
              <a:t>microdati</a:t>
            </a:r>
            <a:r>
              <a:rPr lang="it-IT" baseline="0" dirty="0" smtClean="0"/>
              <a:t> (e cioè delle singole risposte) effettuando la codifica delle risposte aperte una delle operazioni tipiche della fase della «revisione» dell’indagine statistica.  </a:t>
            </a:r>
          </a:p>
          <a:p>
            <a:endParaRPr lang="it-IT" baseline="0" dirty="0" smtClean="0"/>
          </a:p>
          <a:p>
            <a:r>
              <a:rPr lang="it-IT" baseline="0" dirty="0" smtClean="0"/>
              <a:t>I ragazzi hanno, inoltre, realizzato elaborazioni statistiche sul database dei </a:t>
            </a:r>
            <a:r>
              <a:rPr lang="it-IT" baseline="0" dirty="0" err="1" smtClean="0"/>
              <a:t>microdati</a:t>
            </a:r>
            <a:r>
              <a:rPr lang="it-IT" baseline="0" dirty="0" smtClean="0"/>
              <a:t> calcolando</a:t>
            </a:r>
          </a:p>
          <a:p>
            <a:r>
              <a:rPr lang="it-IT" baseline="0" dirty="0" smtClean="0"/>
              <a:t>Con il software a disposizione (Microsoft Excel) frequenze </a:t>
            </a:r>
            <a:r>
              <a:rPr lang="it-IT" baseline="0" dirty="0" err="1" smtClean="0"/>
              <a:t>univariate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bivariate</a:t>
            </a:r>
            <a:r>
              <a:rPr lang="it-IT" baseline="0" dirty="0" smtClean="0"/>
              <a:t> con riferimento ed hanno analizzato i risultati dell’indagine anche attraverso rappresentazioni grafiche.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Da completare con immagini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568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 completare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80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commento di questa diapositiva sarà la descrizione dei come avete utilizzato le tabelle</a:t>
            </a:r>
            <a:r>
              <a:rPr lang="it-IT" baseline="0" dirty="0" smtClean="0"/>
              <a:t> pivot  per calcolare</a:t>
            </a:r>
          </a:p>
          <a:p>
            <a:r>
              <a:rPr lang="it-IT" baseline="0" dirty="0" smtClean="0"/>
              <a:t>Le frequenze … </a:t>
            </a:r>
            <a:r>
              <a:rPr lang="it-IT" dirty="0" smtClean="0"/>
              <a:t>Da completare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Commentare rapidamente</a:t>
            </a:r>
            <a:r>
              <a:rPr lang="it-IT" baseline="0" dirty="0" smtClean="0"/>
              <a:t> gli argomenti … da completare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22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commento di questa diapositiva sarà la descrizione della costruzione della tabella pivot e dei risultati</a:t>
            </a:r>
          </a:p>
          <a:p>
            <a:r>
              <a:rPr lang="it-IT" baseline="0" dirty="0" smtClean="0"/>
              <a:t>Da completare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67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 completare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090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</a:t>
            </a:r>
            <a:r>
              <a:rPr lang="it-IT" baseline="0" dirty="0" smtClean="0"/>
              <a:t> completare ….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922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Commentare i risultati … da completare</a:t>
            </a:r>
          </a:p>
          <a:p>
            <a:endParaRPr lang="it-IT" dirty="0" smtClean="0"/>
          </a:p>
          <a:p>
            <a:r>
              <a:rPr lang="it-IT" dirty="0" smtClean="0"/>
              <a:t>Aggiungere qualche altra diapositiva sui risultati:</a:t>
            </a:r>
          </a:p>
          <a:p>
            <a:r>
              <a:rPr lang="it-IT" dirty="0" smtClean="0"/>
              <a:t>In</a:t>
            </a:r>
            <a:r>
              <a:rPr lang="it-IT" baseline="0" dirty="0" smtClean="0"/>
              <a:t> particolare … le domande sulle quali hanno lavorato </a:t>
            </a:r>
            <a:r>
              <a:rPr lang="it-IT" baseline="0" smtClean="0"/>
              <a:t>i ragazzi</a:t>
            </a:r>
            <a:endParaRPr lang="it-IT" baseline="0" dirty="0" smtClean="0"/>
          </a:p>
          <a:p>
            <a:endParaRPr lang="it-IT" baseline="0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Domanda sui social network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Domanda suggerimenti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La</a:t>
            </a:r>
            <a:r>
              <a:rPr lang="it-IT" baseline="0" dirty="0" smtClean="0"/>
              <a:t> diapositiva riassume i risultati riguardanti le azioni «fatte» attraverso i social network nel corso</a:t>
            </a:r>
          </a:p>
          <a:p>
            <a:r>
              <a:rPr lang="it-IT" baseline="0" dirty="0" smtClean="0"/>
              <a:t>degli ultimi 3 mesi (domanda 2.5)</a:t>
            </a:r>
          </a:p>
          <a:p>
            <a:endParaRPr lang="it-IT" baseline="0" dirty="0" smtClean="0"/>
          </a:p>
          <a:p>
            <a:r>
              <a:rPr lang="it-IT" baseline="0" dirty="0" smtClean="0"/>
              <a:t>Le lettere in rosso rappresentano la somma dei valori percentuali che corrispondono alle modalità:</a:t>
            </a:r>
          </a:p>
          <a:p>
            <a:r>
              <a:rPr lang="it-IT" b="1" baseline="0" dirty="0" smtClean="0"/>
              <a:t>Spesso, qualche volta, raramente</a:t>
            </a:r>
            <a:r>
              <a:rPr lang="it-IT" b="0" baseline="0" dirty="0" smtClean="0"/>
              <a:t> (da precisare in fase di presentazione che i valori percentuali riportati sono l’aggregazione delle tre modalità)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La diapositiva illustra</a:t>
            </a:r>
            <a:r>
              <a:rPr lang="it-IT" baseline="0" dirty="0" smtClean="0"/>
              <a:t> i risultati dei primi sette motivi votati alla domanda </a:t>
            </a:r>
            <a:r>
              <a:rPr lang="it-IT" baseline="0" dirty="0" err="1" smtClean="0"/>
              <a:t>domanda</a:t>
            </a:r>
            <a:r>
              <a:rPr lang="it-IT" baseline="0" dirty="0" smtClean="0"/>
              <a:t> 3.1 (motivi) per i maschi e per le femmine (in ordine decrescente per il sesso maschile).</a:t>
            </a:r>
          </a:p>
          <a:p>
            <a:endParaRPr lang="it-IT" baseline="0" dirty="0" smtClean="0"/>
          </a:p>
          <a:p>
            <a:r>
              <a:rPr lang="it-IT" baseline="0" dirty="0" smtClean="0"/>
              <a:t>Sono stati selezionati i primi 7 motivi (valori % &gt; 20). 6 di questi 7 motivi presentano delle differenze rilevanti tra le opinioni</a:t>
            </a:r>
          </a:p>
          <a:p>
            <a:r>
              <a:rPr lang="it-IT" baseline="0" dirty="0" smtClean="0"/>
              <a:t>Dei maschi e delle femmine.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 valori % sono calcolati su 358 maschi e 211 femmine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La diapositiva illustra</a:t>
            </a:r>
            <a:r>
              <a:rPr lang="it-IT" baseline="0" dirty="0" smtClean="0"/>
              <a:t> i risultati della domanda 3.4 (suggerimenti) per il complesso degli intervistati</a:t>
            </a:r>
          </a:p>
          <a:p>
            <a:r>
              <a:rPr lang="it-IT" baseline="0" dirty="0" smtClean="0"/>
              <a:t>Per una migliore leggibilità del grafico è opportuno che le modalità di risposta siano ordinate in senso decrescente e cioè</a:t>
            </a:r>
          </a:p>
          <a:p>
            <a:r>
              <a:rPr lang="it-IT" baseline="0" dirty="0" smtClean="0"/>
              <a:t>Dal suggerimento più votato (parlarne con persone adulte) a quello meno votato (reagire usando la forza fisica).</a:t>
            </a:r>
          </a:p>
          <a:p>
            <a:endParaRPr lang="it-IT" baseline="0" dirty="0" smtClean="0"/>
          </a:p>
          <a:p>
            <a:r>
              <a:rPr lang="it-IT" baseline="0" dirty="0" smtClean="0"/>
              <a:t>Trattandosi di una domanda  a risposta multipla le percentuali di risposta sono calcolate su 569 rispondenti e la somma</a:t>
            </a:r>
          </a:p>
          <a:p>
            <a:r>
              <a:rPr lang="it-IT" baseline="0" dirty="0" smtClean="0"/>
              <a:t>Dei valori % supera 100%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Commentare rapidamente</a:t>
            </a:r>
            <a:r>
              <a:rPr lang="it-IT" baseline="0" dirty="0" smtClean="0"/>
              <a:t> gli argomenti … da completare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0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73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dirty="0" smtClean="0"/>
              <a:t> Commentare rapidamente</a:t>
            </a:r>
            <a:r>
              <a:rPr lang="it-IT" baseline="0" dirty="0" smtClean="0"/>
              <a:t> i risultati  … da completare sia riguardo al copione sia riguardo alle immagini da inserire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La diapositiva illustra</a:t>
            </a:r>
            <a:r>
              <a:rPr lang="it-IT" baseline="0" dirty="0" smtClean="0"/>
              <a:t> i risultati della domanda 3.1 (motivi) per il complesso degli intervistati</a:t>
            </a:r>
          </a:p>
          <a:p>
            <a:r>
              <a:rPr lang="it-IT" baseline="0" dirty="0" smtClean="0"/>
              <a:t>Per una migliore leggibilità del grafico è opportuno che le modalità di risposta siano ordinate in senso decrescente e cioè</a:t>
            </a:r>
          </a:p>
          <a:p>
            <a:r>
              <a:rPr lang="it-IT" baseline="0" dirty="0" smtClean="0"/>
              <a:t>Dal motivo più votato (orientamento sessuale) a quello meno votato (per il fatto di essere un ragazzo).</a:t>
            </a:r>
          </a:p>
          <a:p>
            <a:endParaRPr lang="it-IT" baseline="0" dirty="0" smtClean="0"/>
          </a:p>
          <a:p>
            <a:r>
              <a:rPr lang="it-IT" baseline="0" dirty="0" smtClean="0"/>
              <a:t>Trattandosi di una domanda  a risposta multipla le percentuali di risposta sono calcolate su 569 rispondenti e la somma</a:t>
            </a:r>
          </a:p>
          <a:p>
            <a:r>
              <a:rPr lang="it-IT" baseline="0" dirty="0" smtClean="0"/>
              <a:t>Dei valori % supera 100%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La diapositiva illustra</a:t>
            </a:r>
            <a:r>
              <a:rPr lang="it-IT" baseline="0" dirty="0" smtClean="0"/>
              <a:t> i risultati della domanda 3.6 (conseguenze) per il complesso degli intervistati</a:t>
            </a:r>
          </a:p>
          <a:p>
            <a:r>
              <a:rPr lang="it-IT" baseline="0" dirty="0" smtClean="0"/>
              <a:t>Per una migliore leggibilità del grafico è opportuno che le modalità di risposta siano ordinate in senso decrescente e cioè</a:t>
            </a:r>
          </a:p>
          <a:p>
            <a:r>
              <a:rPr lang="it-IT" baseline="0" dirty="0" smtClean="0"/>
              <a:t>Dalla conseguenza con la maggiore frequenza di risposta (Si isola) a quella con la minore frequenza di risposta (Si rivale).</a:t>
            </a:r>
          </a:p>
          <a:p>
            <a:endParaRPr lang="it-IT" baseline="0" dirty="0" smtClean="0"/>
          </a:p>
          <a:p>
            <a:r>
              <a:rPr lang="it-IT" baseline="0" dirty="0" smtClean="0"/>
              <a:t>Trattandosi di una domanda  a risposta multipla le percentuali di risposta sono calcolate su 488 rispondenti e la somma</a:t>
            </a:r>
          </a:p>
          <a:p>
            <a:r>
              <a:rPr lang="it-IT" baseline="0" dirty="0" smtClean="0"/>
              <a:t>Dei valori % supera 100%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La diapositiva illustra</a:t>
            </a:r>
            <a:r>
              <a:rPr lang="it-IT" baseline="0" dirty="0" smtClean="0"/>
              <a:t> i risultati della domanda 3.4 (suggerimenti) per il complesso degli intervistati</a:t>
            </a:r>
          </a:p>
          <a:p>
            <a:r>
              <a:rPr lang="it-IT" baseline="0" dirty="0" smtClean="0"/>
              <a:t>Per una migliore leggibilità del grafico è opportuno che le modalità di risposta siano ordinate in senso decrescente e cioè</a:t>
            </a:r>
          </a:p>
          <a:p>
            <a:r>
              <a:rPr lang="it-IT" baseline="0" dirty="0" smtClean="0"/>
              <a:t>Dal suggerimento più votato (parlarne con persone adulte) a quello meno votato (reagire usando la forza fisica).</a:t>
            </a:r>
          </a:p>
          <a:p>
            <a:endParaRPr lang="it-IT" baseline="0" dirty="0" smtClean="0"/>
          </a:p>
          <a:p>
            <a:r>
              <a:rPr lang="it-IT" baseline="0" dirty="0" smtClean="0"/>
              <a:t>Trattandosi di una domanda  a risposta multipla le percentuali di risposta sono calcolate su 569 rispondenti e la somma</a:t>
            </a:r>
          </a:p>
          <a:p>
            <a:r>
              <a:rPr lang="it-IT" baseline="0" dirty="0" smtClean="0"/>
              <a:t>Dei valori % supera 100%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736600"/>
            <a:ext cx="6545262" cy="3683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DIAPOSITIVA</a:t>
            </a:r>
            <a:r>
              <a:rPr lang="it-IT" baseline="0" dirty="0" smtClean="0"/>
              <a:t> DA AGGIORNARE CON I RISULTATI DEL LICEO TALETE</a:t>
            </a:r>
          </a:p>
          <a:p>
            <a:endParaRPr lang="it-IT" dirty="0" smtClean="0"/>
          </a:p>
          <a:p>
            <a:r>
              <a:rPr lang="it-IT" dirty="0" smtClean="0"/>
              <a:t>La diapositiva illustra</a:t>
            </a:r>
            <a:r>
              <a:rPr lang="it-IT" baseline="0" dirty="0" smtClean="0"/>
              <a:t> i risultati dei primi sette motivi votati alla domanda </a:t>
            </a:r>
            <a:r>
              <a:rPr lang="it-IT" baseline="0" dirty="0" err="1" smtClean="0"/>
              <a:t>domanda</a:t>
            </a:r>
            <a:r>
              <a:rPr lang="it-IT" baseline="0" dirty="0" smtClean="0"/>
              <a:t> 3.1 (motivi) per i maschi e per le femmine (in ordine decrescente per il sesso maschile).</a:t>
            </a:r>
          </a:p>
          <a:p>
            <a:endParaRPr lang="it-IT" baseline="0" dirty="0" smtClean="0"/>
          </a:p>
          <a:p>
            <a:r>
              <a:rPr lang="it-IT" baseline="0" dirty="0" smtClean="0"/>
              <a:t>Sono stati selezionati i primi 7 motivi (valori % &gt; 20). 6 di questi 7 motivi presentano delle differenze rilevanti tra le opinioni</a:t>
            </a:r>
          </a:p>
          <a:p>
            <a:r>
              <a:rPr lang="it-IT" baseline="0" dirty="0" smtClean="0"/>
              <a:t>Dei maschi e delle femmine.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 valori % sono calcolati su 358 maschi e 211 femmine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D10C-DCAC-496A-8D0D-3307D9F6199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6D1403-A460-4715-920F-B3104A5E67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21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/>
          <a:p>
            <a:fld id="{5A76C914-1E59-4C86-80F6-93692F0280D8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1403-A460-4715-920F-B3104A5E670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5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5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48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61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/>
          <a:p>
            <a:fld id="{5A76C914-1E59-4C86-80F6-93692F0280D8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1403-A460-4715-920F-B3104A5E670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8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6D1403-A460-4715-920F-B3104A5E67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2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/>
          <a:p>
            <a:fld id="{5A76C914-1E59-4C86-80F6-93692F0280D8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1403-A460-4715-920F-B3104A5E670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500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4" y="353494"/>
            <a:ext cx="7627989" cy="3031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8"/>
              </a:lnSpc>
              <a:spcAft>
                <a:spcPts val="338"/>
              </a:spcAft>
            </a:pPr>
            <a:r>
              <a:rPr lang="it-IT" sz="6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619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6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608"/>
              </a:lnSpc>
              <a:spcAft>
                <a:spcPts val="0"/>
              </a:spcAft>
            </a:pPr>
            <a:r>
              <a:rPr lang="it-IT" sz="619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LABORATORIO NUMERACY</a:t>
            </a:r>
          </a:p>
          <a:p>
            <a:r>
              <a:rPr lang="it-IT" sz="800" dirty="0" smtClean="0"/>
              <a:t>Competenze tecniche e interpretative acquisite nell'elaborazione dei </a:t>
            </a:r>
            <a:r>
              <a:rPr lang="it-IT" sz="800" dirty="0" err="1" smtClean="0"/>
              <a:t>microdati</a:t>
            </a:r>
            <a:endParaRPr lang="it-IT" sz="8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6D1403-A460-4715-920F-B3104A5E67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6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500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3" y="353492"/>
            <a:ext cx="7627989" cy="3975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0"/>
              </a:lnSpc>
              <a:spcAft>
                <a:spcPts val="450"/>
              </a:spcAft>
            </a:pPr>
            <a:r>
              <a:rPr lang="it-IT" sz="825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Signika" charset="0"/>
                <a:cs typeface="Calibri"/>
              </a:rPr>
              <a:t>ROMA 00 GIUGNO 2016 </a:t>
            </a:r>
          </a:p>
          <a:p>
            <a:pPr>
              <a:lnSpc>
                <a:spcPts val="810"/>
              </a:lnSpc>
            </a:pPr>
            <a:r>
              <a:rPr lang="it-IT" sz="825" b="1" dirty="0" smtClean="0">
                <a:solidFill>
                  <a:srgbClr val="E26F31"/>
                </a:solidFill>
                <a:latin typeface="Calibri"/>
                <a:ea typeface="Signika Light" charset="0"/>
                <a:cs typeface="Calibri"/>
              </a:rPr>
              <a:t>LABORATORIO NUMERACY</a:t>
            </a:r>
          </a:p>
          <a:p>
            <a:r>
              <a:rPr lang="it-IT" sz="900" dirty="0" smtClean="0"/>
              <a:t>Competenze tecniche e interpretative acquisite nell'elaborazione dei </a:t>
            </a:r>
            <a:r>
              <a:rPr lang="it-IT" sz="900" dirty="0" err="1" smtClean="0"/>
              <a:t>microdati</a:t>
            </a:r>
            <a:endParaRPr lang="it-IT" sz="9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04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1" r:id="rId2"/>
    <p:sldLayoutId id="2147483714" r:id="rId3"/>
    <p:sldLayoutId id="214748371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500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3" y="353492"/>
            <a:ext cx="7627989" cy="3975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0"/>
              </a:lnSpc>
              <a:spcAft>
                <a:spcPts val="450"/>
              </a:spcAft>
            </a:pPr>
            <a:r>
              <a:rPr lang="it-IT" sz="825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825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825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810"/>
              </a:lnSpc>
              <a:spcAft>
                <a:spcPts val="0"/>
              </a:spcAft>
            </a:pPr>
            <a:r>
              <a:rPr lang="it-IT" sz="825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LABORATORIO NUMERACY</a:t>
            </a:r>
          </a:p>
          <a:p>
            <a:r>
              <a:rPr lang="it-IT" sz="900" dirty="0" smtClean="0"/>
              <a:t>Competenze tecniche e interpretative acquisite nell'elaborazione dei </a:t>
            </a:r>
            <a:r>
              <a:rPr lang="it-IT" sz="900" dirty="0" err="1" smtClean="0"/>
              <a:t>microdati</a:t>
            </a:r>
            <a:endParaRPr lang="it-IT" sz="90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6D1403-A460-4715-920F-B3104A5E670D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6" name="Immagine 5" descr="logo talete homep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129" y="51368"/>
            <a:ext cx="1774147" cy="8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LABORATORIO NUMERACY</a:t>
            </a:r>
          </a:p>
          <a:p>
            <a:pPr>
              <a:lnSpc>
                <a:spcPts val="3200"/>
              </a:lnSpc>
            </a:pPr>
            <a:endParaRPr lang="it-IT" sz="3200" dirty="0" smtClean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2400"/>
              </a:lnSpc>
            </a:pPr>
            <a:r>
              <a:rPr lang="it-IT" sz="3200" dirty="0">
                <a:solidFill>
                  <a:prstClr val="white"/>
                </a:solidFill>
                <a:ea typeface="Signika Light" charset="0"/>
                <a:cs typeface="Arial"/>
              </a:rPr>
              <a:t>«Competenze tecniche e interpretative acquisite </a:t>
            </a:r>
            <a:r>
              <a:rPr lang="it-IT" sz="3200" dirty="0" smtClean="0">
                <a:solidFill>
                  <a:prstClr val="white"/>
                </a:solidFill>
                <a:ea typeface="Signika Light" charset="0"/>
                <a:cs typeface="Arial"/>
              </a:rPr>
              <a:t>nell'elaborazione </a:t>
            </a:r>
            <a:r>
              <a:rPr lang="it-IT" sz="3200" dirty="0">
                <a:solidFill>
                  <a:prstClr val="white"/>
                </a:solidFill>
                <a:ea typeface="Signika Light" charset="0"/>
                <a:cs typeface="Arial"/>
              </a:rPr>
              <a:t>dei </a:t>
            </a:r>
            <a:r>
              <a:rPr lang="it-IT" sz="3200" dirty="0" err="1" smtClean="0">
                <a:solidFill>
                  <a:prstClr val="white"/>
                </a:solidFill>
                <a:ea typeface="Signika Light" charset="0"/>
                <a:cs typeface="Arial"/>
              </a:rPr>
              <a:t>microdati</a:t>
            </a:r>
            <a:r>
              <a:rPr lang="it-IT" sz="3200" dirty="0" smtClean="0">
                <a:solidFill>
                  <a:prstClr val="white"/>
                </a:solidFill>
                <a:ea typeface="Signika Light" charset="0"/>
                <a:cs typeface="Arial"/>
              </a:rPr>
              <a:t>»</a:t>
            </a:r>
            <a:endParaRPr lang="it-IT" sz="3200" dirty="0">
              <a:solidFill>
                <a:prstClr val="white"/>
              </a:solidFill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5051425" cy="1611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1"/>
          <a:stretch/>
        </p:blipFill>
        <p:spPr>
          <a:xfrm>
            <a:off x="323742" y="214878"/>
            <a:ext cx="7546646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785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Matteo Pelliccione|</a:t>
            </a:r>
            <a:r>
              <a:rPr lang="it-IT" sz="2000" dirty="0" smtClean="0">
                <a:solidFill>
                  <a:prstClr val="white"/>
                </a:solidFill>
                <a:latin typeface="Calibri Light"/>
                <a:ea typeface="Signika Light" charset="0"/>
                <a:cs typeface="Arial"/>
              </a:rPr>
              <a:t> </a:t>
            </a:r>
            <a:r>
              <a:rPr lang="it-IT" sz="2000" dirty="0">
                <a:solidFill>
                  <a:prstClr val="white"/>
                </a:solidFill>
                <a:latin typeface="Calibri Light"/>
                <a:ea typeface="Signika Light" charset="0"/>
                <a:cs typeface="Arial"/>
              </a:rPr>
              <a:t>Studente Liceo Scientifico Talete di Roma</a:t>
            </a:r>
          </a:p>
          <a:p>
            <a:pPr>
              <a:lnSpc>
                <a:spcPts val="3200"/>
              </a:lnSpc>
            </a:pP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logo talete homep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030" y="1499611"/>
            <a:ext cx="3279655" cy="12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750461" y="1484784"/>
            <a:ext cx="9954051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motivi per cui si viene presi di mira secondo i maschi e le  femmine</a:t>
            </a:r>
            <a:endParaRPr lang="it-IT" sz="2800" dirty="0">
              <a:latin typeface="+mn-lt"/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080295897"/>
              </p:ext>
            </p:extLst>
          </p:nvPr>
        </p:nvGraphicFramePr>
        <p:xfrm>
          <a:off x="263352" y="2036101"/>
          <a:ext cx="101086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554431093"/>
              </p:ext>
            </p:extLst>
          </p:nvPr>
        </p:nvGraphicFramePr>
        <p:xfrm>
          <a:off x="1271464" y="2060848"/>
          <a:ext cx="9001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569913" y="1274239"/>
            <a:ext cx="9990583" cy="4985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conseguenze secondo i maschi e le femmine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77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9505" r="8958" b="6771"/>
          <a:stretch/>
        </p:blipFill>
        <p:spPr bwMode="auto">
          <a:xfrm>
            <a:off x="2711624" y="1620285"/>
            <a:ext cx="6532887" cy="523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23392" y="1102231"/>
            <a:ext cx="4824536" cy="45456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questionario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18229" r="8958" b="13932"/>
          <a:stretch/>
        </p:blipFill>
        <p:spPr bwMode="auto">
          <a:xfrm>
            <a:off x="1991544" y="1518620"/>
            <a:ext cx="8208912" cy="53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23392" y="1124744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questionario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5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99456" y="2732575"/>
            <a:ext cx="6156684" cy="2334608"/>
          </a:xfrm>
          <a:solidFill>
            <a:srgbClr val="FFFFFF"/>
          </a:solidFill>
        </p:spPr>
        <p:txBody>
          <a:bodyPr lIns="0" tIns="0" rIns="0" bIns="0">
            <a:normAutofit/>
          </a:bodyPr>
          <a:lstStyle/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</a:t>
            </a:r>
            <a:r>
              <a:rPr lang="it-IT" sz="2000" dirty="0" smtClean="0"/>
              <a:t>Un’indagine </a:t>
            </a:r>
            <a:r>
              <a:rPr lang="it-IT" sz="2000" dirty="0"/>
              <a:t>totale che ha coinvolto oltre </a:t>
            </a:r>
            <a:r>
              <a:rPr lang="it-IT" sz="2000" dirty="0" smtClean="0"/>
              <a:t>1.000 studenti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Un questionario di indagine costruito ad hoc </a:t>
            </a:r>
            <a:endParaRPr lang="it-IT" sz="2000" dirty="0" smtClean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La rilevazione organizzata dagli </a:t>
            </a:r>
            <a:r>
              <a:rPr lang="it-IT" sz="2000" dirty="0" smtClean="0"/>
              <a:t>studenti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disegno di indagine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8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261930246"/>
              </p:ext>
            </p:extLst>
          </p:nvPr>
        </p:nvGraphicFramePr>
        <p:xfrm>
          <a:off x="1343472" y="3212976"/>
          <a:ext cx="464470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923180553"/>
              </p:ext>
            </p:extLst>
          </p:nvPr>
        </p:nvGraphicFramePr>
        <p:xfrm>
          <a:off x="6207392" y="3320988"/>
          <a:ext cx="4137080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tangolo 6"/>
          <p:cNvSpPr/>
          <p:nvPr/>
        </p:nvSpPr>
        <p:spPr>
          <a:xfrm>
            <a:off x="5159896" y="1424121"/>
            <a:ext cx="4608512" cy="708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1.000 studenti coinvolti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671 studenti partecipanti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partecipazione all’indagine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0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1905" b="7589"/>
          <a:stretch/>
        </p:blipFill>
        <p:spPr bwMode="auto">
          <a:xfrm>
            <a:off x="2063552" y="1700808"/>
            <a:ext cx="6912768" cy="509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6534199" cy="4985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database dei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microdati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3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13958" b="10678"/>
          <a:stretch/>
        </p:blipFill>
        <p:spPr bwMode="auto">
          <a:xfrm>
            <a:off x="2639616" y="1772816"/>
            <a:ext cx="5822084" cy="470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2688340" y="5823265"/>
            <a:ext cx="4320480" cy="7020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Rettangolo arrotondato 7"/>
          <p:cNvSpPr/>
          <p:nvPr/>
        </p:nvSpPr>
        <p:spPr>
          <a:xfrm>
            <a:off x="2790064" y="3555013"/>
            <a:ext cx="5671636" cy="10801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23392" y="1213476"/>
            <a:ext cx="5886127" cy="4985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database dei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microdati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0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26292" y="2276872"/>
            <a:ext cx="7441916" cy="2232248"/>
          </a:xfrm>
          <a:solidFill>
            <a:srgbClr val="FFFFFF"/>
          </a:solidFill>
        </p:spPr>
        <p:txBody>
          <a:bodyPr lIns="0" tIns="0" rIns="0" bIns="0"/>
          <a:lstStyle/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Codifica delle risposte aperte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Calcolo di frequenze </a:t>
            </a:r>
            <a:r>
              <a:rPr lang="it-IT" sz="2000" dirty="0" err="1"/>
              <a:t>univariate</a:t>
            </a:r>
            <a:r>
              <a:rPr lang="it-IT" sz="2000" dirty="0"/>
              <a:t> e </a:t>
            </a:r>
            <a:r>
              <a:rPr lang="it-IT" sz="2000" dirty="0" err="1"/>
              <a:t>bivariate</a:t>
            </a: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Analisi dei risultati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26292" y="1196752"/>
            <a:ext cx="5670103" cy="42656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laboratorio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numeracy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in classe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6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"/>
          <p:cNvSpPr>
            <a:spLocks noGrp="1"/>
          </p:cNvSpPr>
          <p:nvPr>
            <p:ph sz="quarter" idx="13"/>
          </p:nvPr>
        </p:nvSpPr>
        <p:spPr>
          <a:xfrm>
            <a:off x="569913" y="2203158"/>
            <a:ext cx="6516079" cy="3168352"/>
          </a:xfrm>
          <a:solidFill>
            <a:srgbClr val="FFFFFF"/>
          </a:solidFill>
        </p:spPr>
        <p:txBody>
          <a:bodyPr lIns="0" tIns="0" rIns="0" bIns="0"/>
          <a:lstStyle/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Analisi della struttura del database dei </a:t>
            </a:r>
            <a:r>
              <a:rPr lang="it-IT" sz="2000" dirty="0" err="1" smtClean="0"/>
              <a:t>microdati</a:t>
            </a:r>
            <a:endParaRPr lang="it-IT" sz="2000" dirty="0" smtClean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Selezione delle risposte </a:t>
            </a:r>
            <a:r>
              <a:rPr lang="it-IT" sz="2000" dirty="0" smtClean="0"/>
              <a:t>d’interesse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Utilizzo di </a:t>
            </a:r>
            <a:r>
              <a:rPr lang="it-IT" sz="2000" dirty="0" err="1"/>
              <a:t>excel</a:t>
            </a:r>
            <a:r>
              <a:rPr lang="it-IT" sz="2000" dirty="0"/>
              <a:t> per il calcolo delle frequenze</a:t>
            </a:r>
            <a:r>
              <a:rPr lang="it-IT" sz="2000" dirty="0" smtClean="0"/>
              <a:t>:</a:t>
            </a:r>
            <a:endParaRPr lang="it-IT" sz="2000" dirty="0"/>
          </a:p>
          <a:p>
            <a:pPr lvl="2"/>
            <a:r>
              <a:rPr lang="it-IT" sz="1600" dirty="0"/>
              <a:t> la funzione «</a:t>
            </a:r>
            <a:r>
              <a:rPr lang="it-IT" sz="1600" dirty="0" err="1"/>
              <a:t>Conta.Se</a:t>
            </a:r>
            <a:r>
              <a:rPr lang="it-IT" sz="1600" dirty="0"/>
              <a:t>»</a:t>
            </a:r>
          </a:p>
          <a:p>
            <a:pPr lvl="2"/>
            <a:r>
              <a:rPr lang="it-IT" sz="1600" dirty="0"/>
              <a:t> le «Tabelle Pivot»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9198495" cy="4985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L’elaborazione delle frequenze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univariate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 incrociate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7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2207568" y="1809533"/>
            <a:ext cx="7704856" cy="4968552"/>
            <a:chOff x="36" y="547"/>
            <a:chExt cx="5670" cy="3377"/>
          </a:xfrm>
        </p:grpSpPr>
        <p:cxnSp>
          <p:nvCxnSpPr>
            <p:cNvPr id="5" name="AutoShape 2"/>
            <p:cNvCxnSpPr>
              <a:cxnSpLocks noChangeShapeType="1"/>
              <a:stCxn id="33" idx="0"/>
              <a:endCxn id="31" idx="0"/>
            </p:cNvCxnSpPr>
            <p:nvPr/>
          </p:nvCxnSpPr>
          <p:spPr bwMode="auto">
            <a:xfrm>
              <a:off x="865" y="2104"/>
              <a:ext cx="0" cy="2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AutoShape 3"/>
            <p:cNvCxnSpPr>
              <a:cxnSpLocks noChangeShapeType="1"/>
              <a:stCxn id="13" idx="2"/>
              <a:endCxn id="18" idx="0"/>
            </p:cNvCxnSpPr>
            <p:nvPr/>
          </p:nvCxnSpPr>
          <p:spPr bwMode="auto">
            <a:xfrm rot="5400000">
              <a:off x="3416" y="150"/>
              <a:ext cx="130" cy="2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005" y="634"/>
              <a:ext cx="1748" cy="145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 dirty="0"/>
                <a:t>PROGETTAZIONE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505" y="547"/>
              <a:ext cx="1089" cy="172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Definizioni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506" y="779"/>
              <a:ext cx="1089" cy="172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Classificazioni</a:t>
              </a:r>
            </a:p>
          </p:txBody>
        </p:sp>
        <p:cxnSp>
          <p:nvCxnSpPr>
            <p:cNvPr id="10" name="AutoShape 7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 flipV="1">
              <a:off x="3753" y="633"/>
              <a:ext cx="752" cy="7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3753" y="707"/>
              <a:ext cx="753" cy="158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1881" y="1036"/>
              <a:ext cx="1996" cy="198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SCELTA DISEGNO DI INDAGINE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049" y="1027"/>
              <a:ext cx="1089" cy="172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Trasversale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02" y="1045"/>
              <a:ext cx="1089" cy="172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Longitudinale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12" idx="1"/>
              <a:endCxn id="14" idx="3"/>
            </p:cNvCxnSpPr>
            <p:nvPr/>
          </p:nvCxnSpPr>
          <p:spPr bwMode="auto">
            <a:xfrm rot="10800000">
              <a:off x="1691" y="1131"/>
              <a:ext cx="190" cy="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12" idx="3"/>
              <a:endCxn id="13" idx="1"/>
            </p:cNvCxnSpPr>
            <p:nvPr/>
          </p:nvCxnSpPr>
          <p:spPr bwMode="auto">
            <a:xfrm flipV="1">
              <a:off x="3877" y="1113"/>
              <a:ext cx="172" cy="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894" y="1330"/>
              <a:ext cx="998" cy="172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Campionaria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1868" y="1329"/>
              <a:ext cx="998" cy="172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Totale</a:t>
              </a:r>
            </a:p>
          </p:txBody>
        </p:sp>
        <p:cxnSp>
          <p:nvCxnSpPr>
            <p:cNvPr id="19" name="AutoShape 16"/>
            <p:cNvCxnSpPr>
              <a:cxnSpLocks noChangeShapeType="1"/>
              <a:stCxn id="14" idx="2"/>
              <a:endCxn id="18" idx="0"/>
            </p:cNvCxnSpPr>
            <p:nvPr/>
          </p:nvCxnSpPr>
          <p:spPr bwMode="auto">
            <a:xfrm rot="16200000" flipH="1">
              <a:off x="1701" y="663"/>
              <a:ext cx="112" cy="12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14" idx="2"/>
              <a:endCxn id="17" idx="0"/>
            </p:cNvCxnSpPr>
            <p:nvPr/>
          </p:nvCxnSpPr>
          <p:spPr bwMode="auto">
            <a:xfrm rot="16200000" flipH="1">
              <a:off x="2213" y="151"/>
              <a:ext cx="113" cy="2246"/>
            </a:xfrm>
            <a:prstGeom prst="bentConnector3">
              <a:avLst>
                <a:gd name="adj1" fmla="val 495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5400000">
              <a:off x="3928" y="664"/>
              <a:ext cx="131" cy="1201"/>
            </a:xfrm>
            <a:prstGeom prst="bentConnector3">
              <a:avLst>
                <a:gd name="adj1" fmla="val 496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37" y="1337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Censimenti</a:t>
              </a: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37" y="1583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Indagini amministrative</a:t>
              </a: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4050" y="1337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Campioni probabilistici</a:t>
              </a:r>
            </a:p>
          </p:txBody>
        </p:sp>
        <p:cxnSp>
          <p:nvCxnSpPr>
            <p:cNvPr id="25" name="AutoShape 22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>
              <a:off x="5050" y="719"/>
              <a:ext cx="1" cy="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4050" y="1583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Strategia di campionamento</a:t>
              </a: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1873" y="1860"/>
              <a:ext cx="1996" cy="199"/>
            </a:xfrm>
            <a:prstGeom prst="roundRect">
              <a:avLst>
                <a:gd name="adj" fmla="val 16667"/>
              </a:avLst>
            </a:prstGeom>
            <a:solidFill>
              <a:srgbClr val="EB0101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SCELTA TECNICA DI INDAGINE</a:t>
              </a:r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376" y="1875"/>
              <a:ext cx="1315" cy="172"/>
            </a:xfrm>
            <a:prstGeom prst="roundRect">
              <a:avLst>
                <a:gd name="adj" fmla="val 16667"/>
              </a:avLst>
            </a:prstGeom>
            <a:solidFill>
              <a:srgbClr val="EB0101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Per la rilevazione</a:t>
              </a:r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4049" y="1875"/>
              <a:ext cx="1315" cy="172"/>
            </a:xfrm>
            <a:prstGeom prst="roundRect">
              <a:avLst>
                <a:gd name="adj" fmla="val 16667"/>
              </a:avLst>
            </a:prstGeom>
            <a:solidFill>
              <a:srgbClr val="EB0101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 dirty="0"/>
                <a:t>Per l’analisi</a:t>
              </a:r>
            </a:p>
          </p:txBody>
        </p:sp>
        <p:cxnSp>
          <p:nvCxnSpPr>
            <p:cNvPr id="30" name="AutoShape 27"/>
            <p:cNvCxnSpPr>
              <a:cxnSpLocks noChangeShapeType="1"/>
              <a:stCxn id="27" idx="3"/>
              <a:endCxn id="29" idx="1"/>
            </p:cNvCxnSpPr>
            <p:nvPr/>
          </p:nvCxnSpPr>
          <p:spPr bwMode="auto">
            <a:xfrm>
              <a:off x="3869" y="1960"/>
              <a:ext cx="180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>
              <a:off x="37" y="2336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EB0101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Strumenti di rilevazione</a:t>
              </a:r>
            </a:p>
          </p:txBody>
        </p:sp>
        <p:cxnSp>
          <p:nvCxnSpPr>
            <p:cNvPr id="32" name="AutoShape 29"/>
            <p:cNvCxnSpPr>
              <a:cxnSpLocks noChangeShapeType="1"/>
              <a:stCxn id="28" idx="2"/>
              <a:endCxn id="33" idx="0"/>
            </p:cNvCxnSpPr>
            <p:nvPr/>
          </p:nvCxnSpPr>
          <p:spPr bwMode="auto">
            <a:xfrm rot="5400000">
              <a:off x="921" y="1991"/>
              <a:ext cx="57" cy="169"/>
            </a:xfrm>
            <a:prstGeom prst="bentConnector3">
              <a:avLst>
                <a:gd name="adj1" fmla="val 491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37" y="2104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EB0101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 dirty="0"/>
                <a:t>Modalità di contatto delle </a:t>
              </a:r>
              <a:r>
                <a:rPr lang="it-IT" altLang="it-IT" sz="1125" dirty="0"/>
                <a:t>US</a:t>
              </a:r>
              <a:endParaRPr lang="it-IT" altLang="it-IT" sz="1125" i="1" dirty="0"/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1873" y="2862"/>
              <a:ext cx="1996" cy="199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7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RILEVAZIONE DEI DATI</a:t>
              </a:r>
            </a:p>
          </p:txBody>
        </p:sp>
        <p:cxnSp>
          <p:nvCxnSpPr>
            <p:cNvPr id="35" name="AutoShape 32"/>
            <p:cNvCxnSpPr>
              <a:cxnSpLocks noChangeShapeType="1"/>
              <a:stCxn id="27" idx="1"/>
              <a:endCxn id="28" idx="3"/>
            </p:cNvCxnSpPr>
            <p:nvPr/>
          </p:nvCxnSpPr>
          <p:spPr bwMode="auto">
            <a:xfrm rot="10800000" flipV="1">
              <a:off x="1691" y="1960"/>
              <a:ext cx="182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3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879" y="779"/>
              <a:ext cx="0" cy="257"/>
            </a:xfrm>
            <a:prstGeom prst="straightConnector1">
              <a:avLst/>
            </a:prstGeom>
            <a:noFill/>
            <a:ln w="9525">
              <a:solidFill>
                <a:srgbClr val="9025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34"/>
            <p:cNvCxnSpPr>
              <a:cxnSpLocks noChangeShapeType="1"/>
              <a:stCxn id="27" idx="2"/>
              <a:endCxn id="79" idx="0"/>
            </p:cNvCxnSpPr>
            <p:nvPr/>
          </p:nvCxnSpPr>
          <p:spPr bwMode="auto">
            <a:xfrm>
              <a:off x="2871" y="2059"/>
              <a:ext cx="1" cy="499"/>
            </a:xfrm>
            <a:prstGeom prst="straightConnector1">
              <a:avLst/>
            </a:prstGeom>
            <a:noFill/>
            <a:ln w="9525">
              <a:solidFill>
                <a:srgbClr val="9025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4051" y="2875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7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Raccolta delle osservazioni</a:t>
              </a: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>
              <a:off x="37" y="2875"/>
              <a:ext cx="1655" cy="172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70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 dirty="0"/>
                <a:t>Organizzazione sul campo</a:t>
              </a:r>
            </a:p>
          </p:txBody>
        </p:sp>
        <p:cxnSp>
          <p:nvCxnSpPr>
            <p:cNvPr id="40" name="AutoShape 37"/>
            <p:cNvCxnSpPr>
              <a:cxnSpLocks noChangeShapeType="1"/>
              <a:stCxn id="34" idx="1"/>
              <a:endCxn id="39" idx="3"/>
            </p:cNvCxnSpPr>
            <p:nvPr/>
          </p:nvCxnSpPr>
          <p:spPr bwMode="auto">
            <a:xfrm rot="10800000">
              <a:off x="1692" y="2961"/>
              <a:ext cx="181" cy="1"/>
            </a:xfrm>
            <a:prstGeom prst="bentConnector3">
              <a:avLst>
                <a:gd name="adj1" fmla="val 49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>
              <a:off x="1873" y="3155"/>
              <a:ext cx="1996" cy="199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39999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PREPARAZIONE DEI DATI</a:t>
              </a:r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3960" y="3167"/>
              <a:ext cx="862" cy="174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39999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Revisione</a:t>
              </a:r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>
              <a:off x="4844" y="3167"/>
              <a:ext cx="862" cy="174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39999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Registrazione</a:t>
              </a:r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>
              <a:off x="920" y="3167"/>
              <a:ext cx="862" cy="174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39999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Correzione</a:t>
              </a:r>
            </a:p>
          </p:txBody>
        </p:sp>
        <p:sp>
          <p:nvSpPr>
            <p:cNvPr id="45" name="AutoShape 42"/>
            <p:cNvSpPr>
              <a:spLocks noChangeArrowheads="1"/>
            </p:cNvSpPr>
            <p:nvPr/>
          </p:nvSpPr>
          <p:spPr bwMode="auto">
            <a:xfrm>
              <a:off x="36" y="3167"/>
              <a:ext cx="862" cy="174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39999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Codifica</a:t>
              </a: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873" y="3275"/>
              <a:ext cx="454" cy="73"/>
            </a:xfrm>
            <a:prstGeom prst="rect">
              <a:avLst/>
            </a:prstGeom>
            <a:solidFill>
              <a:srgbClr val="993333">
                <a:alpha val="1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cxnSp>
          <p:nvCxnSpPr>
            <p:cNvPr id="47" name="AutoShape 44"/>
            <p:cNvCxnSpPr>
              <a:cxnSpLocks noChangeShapeType="1"/>
              <a:stCxn id="46" idx="2"/>
              <a:endCxn id="45" idx="2"/>
            </p:cNvCxnSpPr>
            <p:nvPr/>
          </p:nvCxnSpPr>
          <p:spPr bwMode="auto">
            <a:xfrm rot="16200000" flipV="1">
              <a:off x="1280" y="2528"/>
              <a:ext cx="7" cy="1633"/>
            </a:xfrm>
            <a:prstGeom prst="bentConnector3">
              <a:avLst>
                <a:gd name="adj1" fmla="val -6428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5"/>
            <p:cNvCxnSpPr>
              <a:cxnSpLocks noChangeShapeType="1"/>
              <a:stCxn id="44" idx="1"/>
              <a:endCxn id="45" idx="3"/>
            </p:cNvCxnSpPr>
            <p:nvPr/>
          </p:nvCxnSpPr>
          <p:spPr bwMode="auto">
            <a:xfrm rot="10800000">
              <a:off x="898" y="3254"/>
              <a:ext cx="2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415" y="3285"/>
              <a:ext cx="454" cy="73"/>
            </a:xfrm>
            <a:prstGeom prst="rect">
              <a:avLst/>
            </a:prstGeom>
            <a:solidFill>
              <a:srgbClr val="993333">
                <a:alpha val="1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cxnSp>
          <p:nvCxnSpPr>
            <p:cNvPr id="50" name="AutoShape 47"/>
            <p:cNvCxnSpPr>
              <a:cxnSpLocks noChangeShapeType="1"/>
              <a:stCxn id="49" idx="2"/>
              <a:endCxn id="43" idx="2"/>
            </p:cNvCxnSpPr>
            <p:nvPr/>
          </p:nvCxnSpPr>
          <p:spPr bwMode="auto">
            <a:xfrm rot="5400000" flipH="1" flipV="1">
              <a:off x="4450" y="2533"/>
              <a:ext cx="17" cy="1633"/>
            </a:xfrm>
            <a:prstGeom prst="bentConnector3">
              <a:avLst>
                <a:gd name="adj1" fmla="val -2647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8"/>
            <p:cNvCxnSpPr>
              <a:cxnSpLocks noChangeShapeType="1"/>
              <a:stCxn id="43" idx="1"/>
              <a:endCxn id="42" idx="3"/>
            </p:cNvCxnSpPr>
            <p:nvPr/>
          </p:nvCxnSpPr>
          <p:spPr bwMode="auto">
            <a:xfrm flipH="1">
              <a:off x="4822" y="3254"/>
              <a:ext cx="2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9"/>
            <p:cNvCxnSpPr>
              <a:cxnSpLocks noChangeShapeType="1"/>
              <a:stCxn id="34" idx="2"/>
              <a:endCxn id="41" idx="0"/>
            </p:cNvCxnSpPr>
            <p:nvPr/>
          </p:nvCxnSpPr>
          <p:spPr bwMode="auto">
            <a:xfrm>
              <a:off x="2871" y="3061"/>
              <a:ext cx="0" cy="94"/>
            </a:xfrm>
            <a:prstGeom prst="straightConnector1">
              <a:avLst/>
            </a:prstGeom>
            <a:noFill/>
            <a:ln w="9525">
              <a:solidFill>
                <a:srgbClr val="9025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AutoShape 50"/>
            <p:cNvSpPr>
              <a:spLocks noChangeArrowheads="1"/>
            </p:cNvSpPr>
            <p:nvPr/>
          </p:nvSpPr>
          <p:spPr bwMode="auto">
            <a:xfrm>
              <a:off x="127" y="3461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25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 dirty="0"/>
                <a:t>Calcolo stime finali–altre analisi</a:t>
              </a:r>
            </a:p>
          </p:txBody>
        </p:sp>
        <p:sp>
          <p:nvSpPr>
            <p:cNvPr id="54" name="AutoShape 51"/>
            <p:cNvSpPr>
              <a:spLocks noChangeArrowheads="1"/>
            </p:cNvSpPr>
            <p:nvPr/>
          </p:nvSpPr>
          <p:spPr bwMode="auto">
            <a:xfrm>
              <a:off x="3960" y="3461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25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Validazione</a:t>
              </a:r>
            </a:p>
          </p:txBody>
        </p:sp>
        <p:cxnSp>
          <p:nvCxnSpPr>
            <p:cNvPr id="55" name="AutoShape 52"/>
            <p:cNvCxnSpPr>
              <a:cxnSpLocks noChangeShapeType="1"/>
              <a:stCxn id="12" idx="2"/>
              <a:endCxn id="27" idx="0"/>
            </p:cNvCxnSpPr>
            <p:nvPr/>
          </p:nvCxnSpPr>
          <p:spPr bwMode="auto">
            <a:xfrm flipH="1">
              <a:off x="2871" y="1234"/>
              <a:ext cx="8" cy="626"/>
            </a:xfrm>
            <a:prstGeom prst="straightConnector1">
              <a:avLst/>
            </a:prstGeom>
            <a:noFill/>
            <a:ln w="9525">
              <a:solidFill>
                <a:srgbClr val="9025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AutoShape 53"/>
            <p:cNvSpPr>
              <a:spLocks noChangeArrowheads="1"/>
            </p:cNvSpPr>
            <p:nvPr/>
          </p:nvSpPr>
          <p:spPr bwMode="auto">
            <a:xfrm>
              <a:off x="4049" y="2099"/>
              <a:ext cx="1315" cy="172"/>
            </a:xfrm>
            <a:prstGeom prst="roundRect">
              <a:avLst>
                <a:gd name="adj" fmla="val 16667"/>
              </a:avLst>
            </a:prstGeom>
            <a:solidFill>
              <a:srgbClr val="EB0101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Per la preparazione</a:t>
              </a:r>
            </a:p>
          </p:txBody>
        </p:sp>
        <p:cxnSp>
          <p:nvCxnSpPr>
            <p:cNvPr id="57" name="AutoShape 54"/>
            <p:cNvCxnSpPr>
              <a:cxnSpLocks noChangeShapeType="1"/>
              <a:stCxn id="18" idx="1"/>
              <a:endCxn id="22" idx="3"/>
            </p:cNvCxnSpPr>
            <p:nvPr/>
          </p:nvCxnSpPr>
          <p:spPr bwMode="auto">
            <a:xfrm rot="10800000" flipV="1">
              <a:off x="1692" y="1415"/>
              <a:ext cx="176" cy="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55"/>
            <p:cNvCxnSpPr>
              <a:cxnSpLocks noChangeShapeType="1"/>
              <a:stCxn id="17" idx="3"/>
              <a:endCxn id="24" idx="1"/>
            </p:cNvCxnSpPr>
            <p:nvPr/>
          </p:nvCxnSpPr>
          <p:spPr bwMode="auto">
            <a:xfrm>
              <a:off x="3892" y="1416"/>
              <a:ext cx="158" cy="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56"/>
            <p:cNvCxnSpPr>
              <a:cxnSpLocks noChangeShapeType="1"/>
              <a:stCxn id="18" idx="2"/>
              <a:endCxn id="23" idx="3"/>
            </p:cNvCxnSpPr>
            <p:nvPr/>
          </p:nvCxnSpPr>
          <p:spPr bwMode="auto">
            <a:xfrm rot="5400000">
              <a:off x="1945" y="1248"/>
              <a:ext cx="169" cy="67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57"/>
            <p:cNvCxnSpPr>
              <a:cxnSpLocks noChangeShapeType="1"/>
              <a:stCxn id="17" idx="2"/>
              <a:endCxn id="26" idx="1"/>
            </p:cNvCxnSpPr>
            <p:nvPr/>
          </p:nvCxnSpPr>
          <p:spPr bwMode="auto">
            <a:xfrm rot="16200000" flipH="1">
              <a:off x="3638" y="1257"/>
              <a:ext cx="168" cy="65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58"/>
            <p:cNvCxnSpPr>
              <a:cxnSpLocks noChangeShapeType="1"/>
              <a:stCxn id="34" idx="3"/>
              <a:endCxn id="38" idx="1"/>
            </p:cNvCxnSpPr>
            <p:nvPr/>
          </p:nvCxnSpPr>
          <p:spPr bwMode="auto">
            <a:xfrm>
              <a:off x="3869" y="2962"/>
              <a:ext cx="18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AutoShape 59"/>
            <p:cNvSpPr>
              <a:spLocks noChangeArrowheads="1"/>
            </p:cNvSpPr>
            <p:nvPr/>
          </p:nvSpPr>
          <p:spPr bwMode="auto">
            <a:xfrm>
              <a:off x="1873" y="3449"/>
              <a:ext cx="1996" cy="199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25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ANALISI DEI DATI</a:t>
              </a:r>
            </a:p>
          </p:txBody>
        </p:sp>
        <p:cxnSp>
          <p:nvCxnSpPr>
            <p:cNvPr id="63" name="AutoShape 60"/>
            <p:cNvCxnSpPr>
              <a:cxnSpLocks noChangeShapeType="1"/>
              <a:stCxn id="27" idx="3"/>
              <a:endCxn id="56" idx="1"/>
            </p:cNvCxnSpPr>
            <p:nvPr/>
          </p:nvCxnSpPr>
          <p:spPr bwMode="auto">
            <a:xfrm>
              <a:off x="3869" y="1960"/>
              <a:ext cx="180" cy="2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1873" y="3562"/>
              <a:ext cx="454" cy="73"/>
            </a:xfrm>
            <a:prstGeom prst="rect">
              <a:avLst/>
            </a:prstGeom>
            <a:solidFill>
              <a:srgbClr val="993333">
                <a:alpha val="1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3415" y="3554"/>
              <a:ext cx="454" cy="73"/>
            </a:xfrm>
            <a:prstGeom prst="rect">
              <a:avLst/>
            </a:prstGeom>
            <a:solidFill>
              <a:srgbClr val="993333">
                <a:alpha val="1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cxnSp>
          <p:nvCxnSpPr>
            <p:cNvPr id="66" name="AutoShape 63"/>
            <p:cNvCxnSpPr>
              <a:cxnSpLocks noChangeShapeType="1"/>
              <a:stCxn id="62" idx="1"/>
              <a:endCxn id="53" idx="3"/>
            </p:cNvCxnSpPr>
            <p:nvPr/>
          </p:nvCxnSpPr>
          <p:spPr bwMode="auto">
            <a:xfrm rot="10800000">
              <a:off x="1782" y="3548"/>
              <a:ext cx="91" cy="1"/>
            </a:xfrm>
            <a:prstGeom prst="bentConnector3">
              <a:avLst>
                <a:gd name="adj1" fmla="val 4944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64"/>
            <p:cNvCxnSpPr>
              <a:cxnSpLocks noChangeShapeType="1"/>
              <a:stCxn id="62" idx="3"/>
              <a:endCxn id="54" idx="1"/>
            </p:cNvCxnSpPr>
            <p:nvPr/>
          </p:nvCxnSpPr>
          <p:spPr bwMode="auto">
            <a:xfrm flipV="1">
              <a:off x="3869" y="3548"/>
              <a:ext cx="91" cy="1"/>
            </a:xfrm>
            <a:prstGeom prst="bentConnector3">
              <a:avLst>
                <a:gd name="adj1" fmla="val 4944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AutoShape 65"/>
            <p:cNvSpPr>
              <a:spLocks noChangeArrowheads="1"/>
            </p:cNvSpPr>
            <p:nvPr/>
          </p:nvSpPr>
          <p:spPr bwMode="auto">
            <a:xfrm>
              <a:off x="1873" y="3725"/>
              <a:ext cx="1996" cy="199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10001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DIFFUSIONE DEI DATI</a:t>
              </a:r>
            </a:p>
          </p:txBody>
        </p:sp>
        <p:cxnSp>
          <p:nvCxnSpPr>
            <p:cNvPr id="69" name="AutoShape 66"/>
            <p:cNvCxnSpPr>
              <a:cxnSpLocks noChangeShapeType="1"/>
              <a:stCxn id="41" idx="2"/>
              <a:endCxn id="62" idx="0"/>
            </p:cNvCxnSpPr>
            <p:nvPr/>
          </p:nvCxnSpPr>
          <p:spPr bwMode="auto">
            <a:xfrm>
              <a:off x="2871" y="3354"/>
              <a:ext cx="0" cy="95"/>
            </a:xfrm>
            <a:prstGeom prst="straightConnector1">
              <a:avLst/>
            </a:prstGeom>
            <a:noFill/>
            <a:ln w="9525">
              <a:solidFill>
                <a:srgbClr val="9025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67"/>
            <p:cNvCxnSpPr>
              <a:cxnSpLocks noChangeShapeType="1"/>
              <a:stCxn id="62" idx="2"/>
              <a:endCxn id="68" idx="0"/>
            </p:cNvCxnSpPr>
            <p:nvPr/>
          </p:nvCxnSpPr>
          <p:spPr bwMode="auto">
            <a:xfrm>
              <a:off x="2871" y="3648"/>
              <a:ext cx="0" cy="77"/>
            </a:xfrm>
            <a:prstGeom prst="straightConnector1">
              <a:avLst/>
            </a:prstGeom>
            <a:noFill/>
            <a:ln w="9525">
              <a:solidFill>
                <a:srgbClr val="9025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AutoShape 68"/>
            <p:cNvSpPr>
              <a:spLocks noChangeArrowheads="1"/>
            </p:cNvSpPr>
            <p:nvPr/>
          </p:nvSpPr>
          <p:spPr bwMode="auto">
            <a:xfrm>
              <a:off x="128" y="3738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10001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Accesso all’informazione</a:t>
              </a: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1865" y="3842"/>
              <a:ext cx="454" cy="73"/>
            </a:xfrm>
            <a:prstGeom prst="rect">
              <a:avLst/>
            </a:prstGeom>
            <a:solidFill>
              <a:srgbClr val="993333">
                <a:alpha val="1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cxnSp>
          <p:nvCxnSpPr>
            <p:cNvPr id="73" name="AutoShape 70"/>
            <p:cNvCxnSpPr>
              <a:cxnSpLocks noChangeShapeType="1"/>
              <a:stCxn id="68" idx="1"/>
              <a:endCxn id="71" idx="3"/>
            </p:cNvCxnSpPr>
            <p:nvPr/>
          </p:nvCxnSpPr>
          <p:spPr bwMode="auto">
            <a:xfrm rot="10800000">
              <a:off x="1783" y="382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AutoShape 71"/>
            <p:cNvSpPr>
              <a:spLocks noChangeArrowheads="1"/>
            </p:cNvSpPr>
            <p:nvPr/>
          </p:nvSpPr>
          <p:spPr bwMode="auto">
            <a:xfrm>
              <a:off x="3961" y="3738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993333">
                <a:alpha val="10001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Mezzi di diffusione ISTAT</a:t>
              </a: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3416" y="3843"/>
              <a:ext cx="454" cy="73"/>
            </a:xfrm>
            <a:prstGeom prst="rect">
              <a:avLst/>
            </a:prstGeom>
            <a:solidFill>
              <a:srgbClr val="993333">
                <a:alpha val="1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cxnSp>
          <p:nvCxnSpPr>
            <p:cNvPr id="76" name="AutoShape 73"/>
            <p:cNvCxnSpPr>
              <a:cxnSpLocks noChangeShapeType="1"/>
              <a:stCxn id="68" idx="3"/>
              <a:endCxn id="74" idx="1"/>
            </p:cNvCxnSpPr>
            <p:nvPr/>
          </p:nvCxnSpPr>
          <p:spPr bwMode="auto">
            <a:xfrm>
              <a:off x="3869" y="3825"/>
              <a:ext cx="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AutoShape 74"/>
            <p:cNvSpPr>
              <a:spLocks noChangeArrowheads="1"/>
            </p:cNvSpPr>
            <p:nvPr/>
          </p:nvSpPr>
          <p:spPr bwMode="auto">
            <a:xfrm>
              <a:off x="195" y="620"/>
              <a:ext cx="1089" cy="172"/>
            </a:xfrm>
            <a:prstGeom prst="roundRect">
              <a:avLst>
                <a:gd name="adj" fmla="val 16667"/>
              </a:avLst>
            </a:prstGeom>
            <a:solidFill>
              <a:srgbClr val="EC0000">
                <a:alpha val="5000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Obiettivi</a:t>
              </a:r>
            </a:p>
          </p:txBody>
        </p:sp>
        <p:cxnSp>
          <p:nvCxnSpPr>
            <p:cNvPr id="78" name="AutoShape 75"/>
            <p:cNvCxnSpPr>
              <a:cxnSpLocks noChangeShapeType="1"/>
              <a:stCxn id="7" idx="1"/>
              <a:endCxn id="77" idx="3"/>
            </p:cNvCxnSpPr>
            <p:nvPr/>
          </p:nvCxnSpPr>
          <p:spPr bwMode="auto">
            <a:xfrm flipH="1" flipV="1">
              <a:off x="1284" y="706"/>
              <a:ext cx="72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AutoShape 77"/>
            <p:cNvSpPr>
              <a:spLocks noChangeArrowheads="1"/>
            </p:cNvSpPr>
            <p:nvPr/>
          </p:nvSpPr>
          <p:spPr bwMode="auto">
            <a:xfrm>
              <a:off x="1874" y="2558"/>
              <a:ext cx="1996" cy="199"/>
            </a:xfrm>
            <a:prstGeom prst="roundRect">
              <a:avLst>
                <a:gd name="adj" fmla="val 16667"/>
              </a:avLst>
            </a:prstGeom>
            <a:solidFill>
              <a:srgbClr val="993333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200"/>
                <a:t>DEFINIZIONE STRUMENTI</a:t>
              </a:r>
            </a:p>
          </p:txBody>
        </p:sp>
        <p:sp>
          <p:nvSpPr>
            <p:cNvPr id="80" name="AutoShape 78"/>
            <p:cNvSpPr>
              <a:spLocks noChangeArrowheads="1"/>
            </p:cNvSpPr>
            <p:nvPr/>
          </p:nvSpPr>
          <p:spPr bwMode="auto">
            <a:xfrm>
              <a:off x="37" y="2570"/>
              <a:ext cx="1655" cy="173"/>
            </a:xfrm>
            <a:prstGeom prst="roundRect">
              <a:avLst>
                <a:gd name="adj" fmla="val 16667"/>
              </a:avLst>
            </a:prstGeom>
            <a:solidFill>
              <a:srgbClr val="993333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Archivi archivi amministrativi</a:t>
              </a:r>
            </a:p>
          </p:txBody>
        </p:sp>
        <p:sp>
          <p:nvSpPr>
            <p:cNvPr id="81" name="AutoShape 79"/>
            <p:cNvSpPr>
              <a:spLocks noChangeArrowheads="1"/>
            </p:cNvSpPr>
            <p:nvPr/>
          </p:nvSpPr>
          <p:spPr bwMode="auto">
            <a:xfrm>
              <a:off x="4051" y="2571"/>
              <a:ext cx="1655" cy="172"/>
            </a:xfrm>
            <a:prstGeom prst="roundRect">
              <a:avLst>
                <a:gd name="adj" fmla="val 16667"/>
              </a:avLst>
            </a:prstGeom>
            <a:solidFill>
              <a:srgbClr val="993333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altLang="it-IT" sz="1125" i="1"/>
                <a:t>Questionario</a:t>
              </a:r>
            </a:p>
          </p:txBody>
        </p:sp>
        <p:cxnSp>
          <p:nvCxnSpPr>
            <p:cNvPr id="82" name="AutoShape 80"/>
            <p:cNvCxnSpPr>
              <a:cxnSpLocks noChangeShapeType="1"/>
              <a:stCxn id="79" idx="3"/>
              <a:endCxn id="81" idx="1"/>
            </p:cNvCxnSpPr>
            <p:nvPr/>
          </p:nvCxnSpPr>
          <p:spPr bwMode="auto">
            <a:xfrm flipV="1">
              <a:off x="3870" y="2657"/>
              <a:ext cx="181" cy="1"/>
            </a:xfrm>
            <a:prstGeom prst="bentConnector3">
              <a:avLst>
                <a:gd name="adj1" fmla="val 49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81"/>
            <p:cNvCxnSpPr>
              <a:cxnSpLocks noChangeShapeType="1"/>
              <a:stCxn id="79" idx="1"/>
              <a:endCxn id="80" idx="3"/>
            </p:cNvCxnSpPr>
            <p:nvPr/>
          </p:nvCxnSpPr>
          <p:spPr bwMode="auto">
            <a:xfrm rot="10800000">
              <a:off x="1692" y="2657"/>
              <a:ext cx="182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82"/>
            <p:cNvCxnSpPr>
              <a:cxnSpLocks noChangeShapeType="1"/>
              <a:stCxn id="79" idx="2"/>
              <a:endCxn id="34" idx="0"/>
            </p:cNvCxnSpPr>
            <p:nvPr/>
          </p:nvCxnSpPr>
          <p:spPr bwMode="auto">
            <a:xfrm flipH="1">
              <a:off x="2871" y="2757"/>
              <a:ext cx="1" cy="105"/>
            </a:xfrm>
            <a:prstGeom prst="straightConnector1">
              <a:avLst/>
            </a:prstGeom>
            <a:noFill/>
            <a:ln w="9525">
              <a:solidFill>
                <a:srgbClr val="99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" name="Titolo 1"/>
          <p:cNvSpPr txBox="1">
            <a:spLocks/>
          </p:cNvSpPr>
          <p:nvPr/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Fasi dell’indagine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0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25459" r="71367" b="30125"/>
          <a:stretch/>
        </p:blipFill>
        <p:spPr>
          <a:xfrm>
            <a:off x="1185648" y="2195045"/>
            <a:ext cx="3326176" cy="402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po 5"/>
          <p:cNvGrpSpPr/>
          <p:nvPr/>
        </p:nvGrpSpPr>
        <p:grpSpPr>
          <a:xfrm>
            <a:off x="6096000" y="2259252"/>
            <a:ext cx="3240360" cy="4050067"/>
            <a:chOff x="0" y="0"/>
            <a:chExt cx="3524250" cy="45447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94" b="53403"/>
            <a:stretch/>
          </p:blipFill>
          <p:spPr bwMode="auto">
            <a:xfrm>
              <a:off x="0" y="0"/>
              <a:ext cx="3524250" cy="45447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e 8"/>
            <p:cNvSpPr/>
            <p:nvPr/>
          </p:nvSpPr>
          <p:spPr>
            <a:xfrm>
              <a:off x="0" y="476672"/>
              <a:ext cx="467544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825"/>
            </a:p>
          </p:txBody>
        </p:sp>
      </p:grp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6462191" cy="4985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Creazione delle tabelle pivot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5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495600" y="1700808"/>
            <a:ext cx="6829145" cy="4575211"/>
            <a:chOff x="42474" y="197777"/>
            <a:chExt cx="9105526" cy="610028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" r="-924" b="12553"/>
            <a:stretch/>
          </p:blipFill>
          <p:spPr bwMode="auto">
            <a:xfrm>
              <a:off x="42474" y="197777"/>
              <a:ext cx="9105526" cy="61002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85" t="21875" r="28950" b="73697"/>
            <a:stretch/>
          </p:blipFill>
          <p:spPr bwMode="auto">
            <a:xfrm>
              <a:off x="5220072" y="1580135"/>
              <a:ext cx="1832641" cy="4750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85" t="23347" r="28991" b="73697"/>
            <a:stretch/>
          </p:blipFill>
          <p:spPr bwMode="auto">
            <a:xfrm>
              <a:off x="7138981" y="4473508"/>
              <a:ext cx="1827219" cy="317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85" t="21875" r="30086" b="76582"/>
            <a:stretch/>
          </p:blipFill>
          <p:spPr bwMode="auto">
            <a:xfrm>
              <a:off x="5220072" y="5589240"/>
              <a:ext cx="1680241" cy="165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40" t="76662" r="8832" b="20279"/>
            <a:stretch/>
          </p:blipFill>
          <p:spPr bwMode="auto">
            <a:xfrm>
              <a:off x="7154633" y="5541748"/>
              <a:ext cx="1811567" cy="3538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tangolo arrotondato 6"/>
          <p:cNvSpPr/>
          <p:nvPr/>
        </p:nvSpPr>
        <p:spPr>
          <a:xfrm>
            <a:off x="6378798" y="2720069"/>
            <a:ext cx="864096" cy="30652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4" name="Rettangolo arrotondato 13"/>
          <p:cNvSpPr/>
          <p:nvPr/>
        </p:nvSpPr>
        <p:spPr>
          <a:xfrm>
            <a:off x="6378798" y="5738880"/>
            <a:ext cx="864096" cy="15326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Rettangolo arrotondato 14"/>
          <p:cNvSpPr/>
          <p:nvPr/>
        </p:nvSpPr>
        <p:spPr>
          <a:xfrm>
            <a:off x="7829719" y="4919891"/>
            <a:ext cx="864096" cy="15326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Rettangolo arrotondato 15"/>
          <p:cNvSpPr/>
          <p:nvPr/>
        </p:nvSpPr>
        <p:spPr>
          <a:xfrm>
            <a:off x="7817980" y="5753158"/>
            <a:ext cx="1370414" cy="1532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7" name="Rettangolo arrotondato 16"/>
          <p:cNvSpPr/>
          <p:nvPr/>
        </p:nvSpPr>
        <p:spPr>
          <a:xfrm>
            <a:off x="2598378" y="2666061"/>
            <a:ext cx="3672408" cy="72353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595021" y="1199983"/>
            <a:ext cx="7902351" cy="42656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Costruzione delle tabelle pivot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8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"/>
          <p:cNvSpPr>
            <a:spLocks noGrp="1"/>
          </p:cNvSpPr>
          <p:nvPr>
            <p:ph sz="quarter" idx="13"/>
          </p:nvPr>
        </p:nvSpPr>
        <p:spPr>
          <a:xfrm>
            <a:off x="695400" y="2060848"/>
            <a:ext cx="6048672" cy="1872208"/>
          </a:xfrm>
          <a:solidFill>
            <a:srgbClr val="FFFFFF"/>
          </a:solidFill>
        </p:spPr>
        <p:txBody>
          <a:bodyPr lIns="0" tIns="0" rIns="0" bIns="0"/>
          <a:lstStyle/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analisi delle risposte in forma di testo </a:t>
            </a:r>
            <a:r>
              <a:rPr lang="it-IT" sz="2000" dirty="0" smtClean="0"/>
              <a:t>libero</a:t>
            </a: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individuazione di nuove modalità di </a:t>
            </a:r>
            <a:r>
              <a:rPr lang="it-IT" sz="2000" dirty="0" smtClean="0"/>
              <a:t>risposta</a:t>
            </a: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ricodifica delle risposte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  la rielaborazione dei risultati</a:t>
            </a:r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 defTabSz="91440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51384" y="1124744"/>
            <a:ext cx="7330759" cy="4320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Lavoro di codifica delle risposte aperte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2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15365" r="5900" b="28060"/>
          <a:stretch/>
        </p:blipFill>
        <p:spPr bwMode="auto">
          <a:xfrm>
            <a:off x="1415480" y="1917094"/>
            <a:ext cx="8712968" cy="459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6474042" y="3988550"/>
            <a:ext cx="433350" cy="0"/>
          </a:xfrm>
          <a:prstGeom prst="line">
            <a:avLst/>
          </a:prstGeom>
          <a:ln w="254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74042" y="4149080"/>
            <a:ext cx="433350" cy="0"/>
          </a:xfrm>
          <a:prstGeom prst="line">
            <a:avLst/>
          </a:prstGeom>
          <a:ln w="254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474042" y="4941168"/>
            <a:ext cx="1300049" cy="0"/>
          </a:xfrm>
          <a:prstGeom prst="line">
            <a:avLst/>
          </a:prstGeom>
          <a:ln w="254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474042" y="5878760"/>
            <a:ext cx="1083375" cy="0"/>
          </a:xfrm>
          <a:prstGeom prst="line">
            <a:avLst/>
          </a:prstGeom>
          <a:ln w="254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e 2"/>
          <p:cNvSpPr/>
          <p:nvPr/>
        </p:nvSpPr>
        <p:spPr>
          <a:xfrm>
            <a:off x="9696400" y="3803407"/>
            <a:ext cx="288900" cy="21751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Ovale 15"/>
          <p:cNvSpPr/>
          <p:nvPr/>
        </p:nvSpPr>
        <p:spPr>
          <a:xfrm>
            <a:off x="9696400" y="3988550"/>
            <a:ext cx="288900" cy="21751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Ovale 17"/>
          <p:cNvSpPr/>
          <p:nvPr/>
        </p:nvSpPr>
        <p:spPr>
          <a:xfrm>
            <a:off x="9696400" y="4734203"/>
            <a:ext cx="288900" cy="21751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0" name="Ovale 19"/>
          <p:cNvSpPr/>
          <p:nvPr/>
        </p:nvSpPr>
        <p:spPr>
          <a:xfrm>
            <a:off x="9696400" y="5674779"/>
            <a:ext cx="288900" cy="21751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569913" y="1274239"/>
            <a:ext cx="5958135" cy="4985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Codifica delle risposte aperte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1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69913" y="1916832"/>
            <a:ext cx="7038255" cy="25922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Accrescimento competenze tecniche e competenze nella </a:t>
            </a:r>
            <a:r>
              <a:rPr lang="it-IT" sz="2000" dirty="0" err="1"/>
              <a:t>numeracy</a:t>
            </a: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Sviluppo capacità critica nell’analisi dei dati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Conoscenza dei metadati e valutazione attendibilità di fonti altre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Acquisite esperienze nel fare domande e trovare risposte nel campo della statistica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Utilizzo di metodologie e tecniche in funzione del nostro </a:t>
            </a:r>
            <a:r>
              <a:rPr lang="it-IT" sz="2000" dirty="0" smtClean="0"/>
              <a:t>obiettivo di conoscenza</a:t>
            </a: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Conclusioni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5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17658" y="1754814"/>
            <a:ext cx="42664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/>
            <a:r>
              <a:rPr lang="it-IT" sz="1500" b="1" u="sng" dirty="0">
                <a:solidFill>
                  <a:srgbClr val="0070C0"/>
                </a:solidFill>
              </a:rPr>
              <a:t>Normalmente, quanto spesso ti connetti ai tuoi profili sui social network ?  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017659" y="1052737"/>
            <a:ext cx="5937872" cy="592317"/>
          </a:xfrm>
        </p:spPr>
        <p:txBody>
          <a:bodyPr/>
          <a:lstStyle/>
          <a:p>
            <a:r>
              <a:rPr lang="it-IT" sz="2400" dirty="0"/>
              <a:t>L’utilizzo dei social network</a:t>
            </a: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4278624286"/>
              </p:ext>
            </p:extLst>
          </p:nvPr>
        </p:nvGraphicFramePr>
        <p:xfrm>
          <a:off x="2975640" y="2336453"/>
          <a:ext cx="4482498" cy="167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/>
          <p:cNvSpPr/>
          <p:nvPr/>
        </p:nvSpPr>
        <p:spPr>
          <a:xfrm>
            <a:off x="5285910" y="4688878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/>
            <a:r>
              <a:rPr lang="it-IT" b="1" dirty="0"/>
              <a:t>70</a:t>
            </a:r>
            <a:r>
              <a:rPr lang="it-IT" dirty="0"/>
              <a:t> ragazzi su</a:t>
            </a:r>
            <a:r>
              <a:rPr lang="it-IT" b="1" dirty="0"/>
              <a:t>100</a:t>
            </a:r>
            <a:endParaRPr lang="it-IT" dirty="0"/>
          </a:p>
          <a:p>
            <a:pPr marL="34290"/>
            <a:r>
              <a:rPr lang="it-IT" dirty="0"/>
              <a:t>hanno condiviso foto o video</a:t>
            </a:r>
          </a:p>
          <a:p>
            <a:pPr marL="34290"/>
            <a:r>
              <a:rPr lang="it-IT" dirty="0"/>
              <a:t>o hanno postato commenti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06" y="4246506"/>
            <a:ext cx="1643046" cy="17114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68" y="3104966"/>
            <a:ext cx="2640275" cy="1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017659" y="1052737"/>
            <a:ext cx="5937872" cy="592317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Le azioni compiute in Internet negli ultimi tre mesi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948823" y="2053590"/>
            <a:ext cx="50373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465" indent="-257175">
              <a:buFont typeface="Wingdings" pitchFamily="2" charset="2"/>
              <a:buChar char="§"/>
            </a:pPr>
            <a:r>
              <a:rPr lang="it-IT" b="1" dirty="0">
                <a:solidFill>
                  <a:srgbClr val="FF0000"/>
                </a:solidFill>
              </a:rPr>
              <a:t>X</a:t>
            </a:r>
            <a:r>
              <a:rPr lang="it-IT" dirty="0"/>
              <a:t> ragazzi su100 hanno condiviso foto proprie e </a:t>
            </a:r>
            <a:r>
              <a:rPr lang="it-IT" dirty="0" err="1"/>
              <a:t>l’</a:t>
            </a:r>
            <a:r>
              <a:rPr lang="it-IT" b="1" dirty="0" err="1">
                <a:solidFill>
                  <a:srgbClr val="FF0000"/>
                </a:solidFill>
              </a:rPr>
              <a:t>Y</a:t>
            </a:r>
            <a:r>
              <a:rPr lang="it-IT" dirty="0"/>
              <a:t>% ha condiviso foto pubbliche già presenti on line</a:t>
            </a:r>
          </a:p>
          <a:p>
            <a:pPr marL="291465" indent="-257175">
              <a:buFont typeface="Wingdings" pitchFamily="2" charset="2"/>
              <a:buChar char="§"/>
            </a:pPr>
            <a:endParaRPr lang="it-IT" dirty="0"/>
          </a:p>
          <a:p>
            <a:pPr marL="291465" indent="-257175">
              <a:buFont typeface="Wingdings" pitchFamily="2" charset="2"/>
              <a:buChar char="§"/>
            </a:pPr>
            <a:r>
              <a:rPr lang="it-IT" b="1" dirty="0">
                <a:solidFill>
                  <a:srgbClr val="FF0000"/>
                </a:solidFill>
              </a:rPr>
              <a:t>X</a:t>
            </a:r>
            <a:r>
              <a:rPr lang="it-IT" dirty="0"/>
              <a:t> ragazzi su100 hanno condiviso video propri e </a:t>
            </a:r>
            <a:r>
              <a:rPr lang="it-IT" dirty="0" err="1"/>
              <a:t>l’</a:t>
            </a:r>
            <a:r>
              <a:rPr lang="it-IT" b="1" dirty="0" err="1">
                <a:solidFill>
                  <a:srgbClr val="FF0000"/>
                </a:solidFill>
              </a:rPr>
              <a:t>Y</a:t>
            </a:r>
            <a:r>
              <a:rPr lang="it-IT" dirty="0"/>
              <a:t>% ha condiviso video già presenti on line</a:t>
            </a:r>
          </a:p>
          <a:p>
            <a:pPr marL="291465" indent="-257175">
              <a:buFont typeface="Wingdings" pitchFamily="2" charset="2"/>
              <a:buChar char="§"/>
            </a:pPr>
            <a:endParaRPr lang="it-IT" dirty="0"/>
          </a:p>
          <a:p>
            <a:pPr marL="291465" indent="-257175">
              <a:buFont typeface="Wingdings" pitchFamily="2" charset="2"/>
              <a:buChar char="§"/>
            </a:pPr>
            <a:r>
              <a:rPr lang="it-IT" b="1" dirty="0">
                <a:solidFill>
                  <a:srgbClr val="FF0000"/>
                </a:solidFill>
              </a:rPr>
              <a:t>Z</a:t>
            </a:r>
            <a:r>
              <a:rPr lang="it-IT" dirty="0"/>
              <a:t> ragazzi su 100 hanno postato commenti, testi scritti o stati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86" y="4185085"/>
            <a:ext cx="1643046" cy="17114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926574" y="1661173"/>
            <a:ext cx="12863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00" dirty="0">
                <a:solidFill>
                  <a:srgbClr val="FF0000"/>
                </a:solidFill>
              </a:rPr>
              <a:t>(DA AGG.)</a:t>
            </a:r>
          </a:p>
        </p:txBody>
      </p:sp>
    </p:spTree>
    <p:extLst>
      <p:ext uri="{BB962C8B-B14F-4D97-AF65-F5344CB8AC3E}">
        <p14:creationId xmlns:p14="http://schemas.microsoft.com/office/powerpoint/2010/main" val="38713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750461" y="1484784"/>
            <a:ext cx="9954051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motivi per cui si viene presi di mira secondo i maschi e le  femmine</a:t>
            </a:r>
            <a:endParaRPr lang="it-IT" sz="2800" dirty="0">
              <a:latin typeface="+mn-lt"/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046465884"/>
              </p:ext>
            </p:extLst>
          </p:nvPr>
        </p:nvGraphicFramePr>
        <p:xfrm>
          <a:off x="1226986" y="2060848"/>
          <a:ext cx="9001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9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017659" y="1052737"/>
            <a:ext cx="5937872" cy="592317"/>
          </a:xfrm>
        </p:spPr>
        <p:txBody>
          <a:bodyPr/>
          <a:lstStyle/>
          <a:p>
            <a:r>
              <a:rPr lang="it-IT" sz="2400" dirty="0"/>
              <a:t>I suggerimenti agli amici presi di mira</a:t>
            </a: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92336445"/>
              </p:ext>
            </p:extLst>
          </p:nvPr>
        </p:nvGraphicFramePr>
        <p:xfrm>
          <a:off x="2747628" y="1646802"/>
          <a:ext cx="6480720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3"/>
          <p:cNvSpPr/>
          <p:nvPr/>
        </p:nvSpPr>
        <p:spPr>
          <a:xfrm>
            <a:off x="7932204" y="1430778"/>
            <a:ext cx="12863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00" dirty="0">
                <a:solidFill>
                  <a:srgbClr val="FF0000"/>
                </a:solidFill>
              </a:rPr>
              <a:t>(DA AGG.)</a:t>
            </a:r>
          </a:p>
        </p:txBody>
      </p:sp>
    </p:spTree>
    <p:extLst>
      <p:ext uri="{BB962C8B-B14F-4D97-AF65-F5344CB8AC3E}">
        <p14:creationId xmlns:p14="http://schemas.microsoft.com/office/powerpoint/2010/main" val="23012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9376" y="170008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Possesso e fruizione delle nuove tecnologie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91004" y="2507069"/>
            <a:ext cx="6545156" cy="286614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Possesso/uso in prestito </a:t>
            </a:r>
            <a:r>
              <a:rPr lang="it-IT" sz="2000" b="1" dirty="0" smtClean="0"/>
              <a:t>dispositivi elettronici </a:t>
            </a:r>
            <a:r>
              <a:rPr lang="it-IT" sz="2000" dirty="0" smtClean="0"/>
              <a:t>per </a:t>
            </a:r>
            <a:r>
              <a:rPr lang="it-IT" sz="2000" dirty="0"/>
              <a:t>navigare sul </a:t>
            </a:r>
            <a:r>
              <a:rPr lang="it-IT" sz="2000" dirty="0" smtClean="0"/>
              <a:t>web</a:t>
            </a: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Frequenza della </a:t>
            </a:r>
            <a:r>
              <a:rPr lang="it-IT" sz="2000" b="1" dirty="0"/>
              <a:t>connessione</a:t>
            </a:r>
            <a:r>
              <a:rPr lang="it-IT" sz="2000" dirty="0"/>
              <a:t> a </a:t>
            </a:r>
            <a:r>
              <a:rPr lang="it-IT" sz="2000" dirty="0" smtClean="0"/>
              <a:t>internet</a:t>
            </a: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/>
              <a:t>Durata</a:t>
            </a:r>
            <a:r>
              <a:rPr lang="it-IT" sz="2000" dirty="0"/>
              <a:t> della connessione a </a:t>
            </a:r>
            <a:r>
              <a:rPr lang="it-IT" sz="2000" dirty="0" smtClean="0"/>
              <a:t>internet</a:t>
            </a:r>
            <a:endParaRPr lang="it-IT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Frequenza della connessione ai profili di</a:t>
            </a:r>
            <a:r>
              <a:rPr lang="it-IT" sz="2000" b="1" dirty="0"/>
              <a:t> social </a:t>
            </a:r>
            <a:r>
              <a:rPr lang="it-IT" sz="2000" b="1" dirty="0" smtClean="0"/>
              <a:t>network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Frequenza </a:t>
            </a:r>
            <a:r>
              <a:rPr lang="it-IT" sz="2000" dirty="0"/>
              <a:t>delle </a:t>
            </a:r>
            <a:r>
              <a:rPr lang="it-IT" sz="2000" b="1" dirty="0"/>
              <a:t>operazioni</a:t>
            </a:r>
            <a:r>
              <a:rPr lang="it-IT" sz="2000" dirty="0"/>
              <a:t> effettuate sul web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6662682" y="2775487"/>
            <a:ext cx="270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85" indent="-30956"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80656" y="3699031"/>
            <a:ext cx="21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515235" y="429309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3477566" y="521550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Gli aspetti analizzati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79776" y="3978153"/>
            <a:ext cx="272190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endParaRPr lang="it-IT" b="1" dirty="0"/>
          </a:p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467235" y="42220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88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9376" y="170008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Relazioni sociali in internet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79388" y="2471551"/>
            <a:ext cx="6545156" cy="22811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/>
              <a:t>Motivi</a:t>
            </a:r>
            <a:r>
              <a:rPr lang="it-IT" sz="2000" dirty="0"/>
              <a:t> prese di mira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Frequenza </a:t>
            </a:r>
            <a:r>
              <a:rPr lang="it-IT" sz="2000" b="1" dirty="0"/>
              <a:t>azioni vessatorie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/>
              <a:t>Azioni vessatorie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Suggerimenti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Presenza di </a:t>
            </a:r>
            <a:r>
              <a:rPr lang="it-IT" sz="2000" b="1" dirty="0"/>
              <a:t>conseguenze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b="1" dirty="0"/>
              <a:t>Azioni vessatorie</a:t>
            </a:r>
            <a:r>
              <a:rPr lang="it-IT" sz="2000" dirty="0"/>
              <a:t> subite</a:t>
            </a:r>
          </a:p>
        </p:txBody>
      </p:sp>
      <p:sp>
        <p:nvSpPr>
          <p:cNvPr id="6" name="Rettangolo 5"/>
          <p:cNvSpPr/>
          <p:nvPr/>
        </p:nvSpPr>
        <p:spPr>
          <a:xfrm>
            <a:off x="6662682" y="2775487"/>
            <a:ext cx="270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85" indent="-30956"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80656" y="3699031"/>
            <a:ext cx="21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515235" y="429309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3477566" y="521550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Gli aspetti analizzati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79776" y="3978153"/>
            <a:ext cx="272190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endParaRPr lang="it-IT" b="1" dirty="0"/>
          </a:p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467235" y="42220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32172">
              <a:spcBef>
                <a:spcPts val="450"/>
              </a:spcBef>
              <a:spcAft>
                <a:spcPts val="45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3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3068960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b="1" dirty="0" smtClean="0"/>
              <a:t>I principali risultati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4365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363707574"/>
              </p:ext>
            </p:extLst>
          </p:nvPr>
        </p:nvGraphicFramePr>
        <p:xfrm>
          <a:off x="4511824" y="1803245"/>
          <a:ext cx="604867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/>
          <p:nvPr/>
        </p:nvSpPr>
        <p:spPr>
          <a:xfrm>
            <a:off x="569913" y="2127195"/>
            <a:ext cx="2664296" cy="302450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it-IT" sz="2800" b="1" dirty="0"/>
              <a:t>4 ragazzi su 100 non si connettono quotidianamente a internet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Le abitudini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3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58148539"/>
              </p:ext>
            </p:extLst>
          </p:nvPr>
        </p:nvGraphicFramePr>
        <p:xfrm>
          <a:off x="983432" y="1695128"/>
          <a:ext cx="9577064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>
          <a:xfrm>
            <a:off x="569913" y="1274239"/>
            <a:ext cx="9198495" cy="42656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Motivi per cui si viene presi di mira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0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816656382"/>
              </p:ext>
            </p:extLst>
          </p:nvPr>
        </p:nvGraphicFramePr>
        <p:xfrm>
          <a:off x="695400" y="2132856"/>
          <a:ext cx="10297144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conseguenze…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388988054"/>
              </p:ext>
            </p:extLst>
          </p:nvPr>
        </p:nvGraphicFramePr>
        <p:xfrm>
          <a:off x="3287688" y="1787150"/>
          <a:ext cx="6480720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569913" y="1274239"/>
            <a:ext cx="9198495" cy="4985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suggerimenti agli amici presi di mira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2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6E8802EB-98E7-45BD-A20E-D16BCFAA82A9}" vid="{9D60637A-183C-4E81-9DD2-6B0340FCC818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lic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Elic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lic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1767</Words>
  <Application>Microsoft Office PowerPoint</Application>
  <PresentationFormat>Widescreen</PresentationFormat>
  <Paragraphs>287</Paragraphs>
  <Slides>28</Slides>
  <Notes>26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Signika</vt:lpstr>
      <vt:lpstr>Signika Light</vt:lpstr>
      <vt:lpstr>Wingdings</vt:lpstr>
      <vt:lpstr>Personalizza struttura</vt:lpstr>
      <vt:lpstr>1_Personalizza struttura</vt:lpstr>
      <vt:lpstr>Tema1</vt:lpstr>
      <vt:lpstr>COMPORTAMENTI INDIVIDUALI  E RELAZIONI SOCIALI  IN TRASFORMAZIONE  UNA SFIDA PER LA  STATISTICA UFFICIALE </vt:lpstr>
      <vt:lpstr>Presentazione standard di PowerPoint</vt:lpstr>
      <vt:lpstr>Presentazione standard di PowerPoint</vt:lpstr>
      <vt:lpstr>Presentazione standard di PowerPoint</vt:lpstr>
      <vt:lpstr>I principali risultati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L’utilizzo dei social network</vt:lpstr>
      <vt:lpstr>Le azioni compiute in Internet negli ultimi tre mesi </vt:lpstr>
      <vt:lpstr>Presentazione standard di PowerPoint</vt:lpstr>
      <vt:lpstr>I suggerimenti agli amici presi di mira</vt:lpstr>
    </vt:vector>
  </TitlesOfParts>
  <Company>ISTAT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“Indagine sull’Uso di internet e dei Social Network»</dc:title>
  <dc:creator>Roberta Panaccione - UTLAZIO</dc:creator>
  <cp:lastModifiedBy>Matteo</cp:lastModifiedBy>
  <cp:revision>135</cp:revision>
  <dcterms:created xsi:type="dcterms:W3CDTF">2016-05-17T09:59:00Z</dcterms:created>
  <dcterms:modified xsi:type="dcterms:W3CDTF">2016-06-22T09:57:25Z</dcterms:modified>
</cp:coreProperties>
</file>