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3" r:id="rId5"/>
    <p:sldId id="260" r:id="rId6"/>
    <p:sldId id="261" r:id="rId7"/>
    <p:sldId id="264" r:id="rId8"/>
    <p:sldId id="265" r:id="rId9"/>
    <p:sldId id="266" r:id="rId1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54A"/>
    <a:srgbClr val="549348"/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56654" autoAdjust="0"/>
  </p:normalViewPr>
  <p:slideViewPr>
    <p:cSldViewPr snapToGrid="0" snapToObjects="1">
      <p:cViewPr>
        <p:scale>
          <a:sx n="67" d="100"/>
          <a:sy n="67" d="100"/>
        </p:scale>
        <p:origin x="-108" y="-72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93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998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770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921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262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060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080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25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6771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 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53954A"/>
                </a:solidFill>
                <a:latin typeface="+mn-lt"/>
                <a:ea typeface="Signika Light" charset="0"/>
                <a:cs typeface="Calibri"/>
              </a:rPr>
              <a:t>AREA TEMATICA 4.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NUOVE FONTI E DOMANDE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200" b="1" dirty="0" smtClean="0">
                <a:solidFill>
                  <a:srgbClr val="000000"/>
                </a:solidFill>
                <a:latin typeface="+mj-lt"/>
                <a:ea typeface="Signika Light" charset="0"/>
                <a:cs typeface="Arial"/>
              </a:rPr>
              <a:t>Big Data e archivi dell’Amministrazione finanziaria: metodologie innovative di analisi e integrazione, potenzialità e limi</a:t>
            </a:r>
            <a:r>
              <a:rPr lang="it-IT" sz="1200" dirty="0" smtClean="0">
                <a:solidFill>
                  <a:srgbClr val="000000"/>
                </a:solidFill>
                <a:latin typeface="+mj-lt"/>
                <a:ea typeface="Signika Light" charset="0"/>
                <a:cs typeface="Arial"/>
              </a:rPr>
              <a:t>ti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rgbClr val="000000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6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539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756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NUOVE FONTI E DOMANDE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Big </a:t>
            </a: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Data e archivi dell’Amministrazione finanziaria: metodologie innovative di analisi e integrazione, potenzialità e </a:t>
            </a:r>
            <a:r>
              <a:rPr lang="it-IT" sz="32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limiti</a:t>
            </a: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45"/>
          <a:stretch/>
        </p:blipFill>
        <p:spPr>
          <a:xfrm>
            <a:off x="323742" y="214878"/>
            <a:ext cx="7697036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14.30 | 16.00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Maria Teresa Monteduro| Dipartimento delle Finanze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4146104"/>
          </a:xfrm>
          <a:prstGeom prst="rect">
            <a:avLst/>
          </a:prstGeom>
        </p:spPr>
        <p:txBody>
          <a:bodyPr/>
          <a:lstStyle/>
          <a:p>
            <a:r>
              <a:rPr lang="it-IT" sz="2000" dirty="0" smtClean="0"/>
              <a:t>Velocità </a:t>
            </a:r>
            <a:r>
              <a:rPr lang="it-IT" sz="2000" dirty="0"/>
              <a:t>di creazione </a:t>
            </a:r>
            <a:r>
              <a:rPr lang="it-IT" sz="2000" dirty="0" smtClean="0"/>
              <a:t>di banche dati correlate e </a:t>
            </a:r>
            <a:r>
              <a:rPr lang="it-IT" sz="2000" dirty="0"/>
              <a:t>accesso alle </a:t>
            </a:r>
            <a:r>
              <a:rPr lang="it-IT" sz="2000" dirty="0" smtClean="0"/>
              <a:t>informazioni</a:t>
            </a:r>
          </a:p>
          <a:p>
            <a:pPr lvl="1"/>
            <a:r>
              <a:rPr lang="it-IT" sz="1800" dirty="0" smtClean="0"/>
              <a:t>Le nuove tecnologie e metodologie offrono supporti utili alla creazione di nuove banche dati correlate con tempi sempre più brevi e strumenti semplici per l’analisi, come la Visual Analytics</a:t>
            </a:r>
            <a:endParaRPr lang="it-IT" sz="1800" dirty="0"/>
          </a:p>
          <a:p>
            <a:r>
              <a:rPr lang="it-IT" sz="2000" dirty="0"/>
              <a:t>Raccolta e ricerca di informazioni </a:t>
            </a:r>
            <a:r>
              <a:rPr lang="it-IT" sz="2000" dirty="0" smtClean="0"/>
              <a:t>puntuali</a:t>
            </a:r>
          </a:p>
          <a:p>
            <a:pPr lvl="1"/>
            <a:r>
              <a:rPr lang="it-IT" sz="1800" dirty="0" smtClean="0"/>
              <a:t>Oggi è possibile raccogliere informazioni dall’Amministrazione finanziaria, dalla rete Internet, correlarle, aggregarle e effettuare delle ricerche mirate.</a:t>
            </a:r>
            <a:endParaRPr lang="it-IT" sz="1800" dirty="0"/>
          </a:p>
          <a:p>
            <a:r>
              <a:rPr lang="it-IT" sz="2000" dirty="0"/>
              <a:t>Nuovi modelli organizzativi di gestione delle </a:t>
            </a:r>
            <a:r>
              <a:rPr lang="it-IT" sz="2000" dirty="0" smtClean="0"/>
              <a:t>informazioni</a:t>
            </a:r>
          </a:p>
          <a:p>
            <a:pPr lvl="1"/>
            <a:r>
              <a:rPr lang="it-IT" sz="1800" dirty="0" smtClean="0"/>
              <a:t>I nuovi modelli organizzativi di informazioni aggregate offrono grandi volumi, velocità, varietà e veridicità, di supporto alle nuove analisi</a:t>
            </a:r>
          </a:p>
          <a:p>
            <a:pPr lvl="1"/>
            <a:endParaRPr lang="it-IT" sz="16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20"/>
            <a:ext cx="4380614" cy="18935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Big </a:t>
            </a:r>
            <a:r>
              <a:rPr lang="it-IT" b="1" dirty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data un nuovo percorso metodologico</a:t>
            </a:r>
          </a:p>
        </p:txBody>
      </p:sp>
      <p:pic>
        <p:nvPicPr>
          <p:cNvPr id="2" name="Immagine 1" descr="big-data-popup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609976"/>
            <a:ext cx="3663696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25752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8025752" y="1366033"/>
            <a:ext cx="3581818" cy="1034268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 smtClean="0"/>
              <a:t>Gli analisti possono effettuare elaborazioni in modalità cluster-</a:t>
            </a:r>
            <a:r>
              <a:rPr lang="it-IT" sz="1200" dirty="0" err="1" smtClean="0"/>
              <a:t>metasearch</a:t>
            </a:r>
            <a:r>
              <a:rPr lang="it-IT" sz="1200" dirty="0" smtClean="0"/>
              <a:t>, sulle informazioni, strutturate e destrutturate, raccolte tramite la rete Internet e nel proprio patrimonio informativo; selezionare le informazioni di interesse e utilizzare degli strumenti per effettuare le analisi.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4152424" y="1370075"/>
            <a:ext cx="3571139" cy="103022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 smtClean="0"/>
              <a:t>Il progetto, in fase sperimentale, ha l’obiettivo di creare un Big Data Analytics in grado di ricercare e analizzare informazioni di tipo fiscale ed economico sia strutturate, sia destrutturate, come ad esempio documenti economico/fiscali, note metodologiche, norme, fonti informative presenti su Internet in particolare </a:t>
            </a:r>
            <a:r>
              <a:rPr lang="it-IT" sz="1200" dirty="0" err="1" smtClean="0"/>
              <a:t>Opendata</a:t>
            </a:r>
            <a:r>
              <a:rPr lang="it-IT" sz="1200" dirty="0" smtClean="0"/>
              <a:t>.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69913" y="1274239"/>
            <a:ext cx="3582511" cy="10361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200" dirty="0">
              <a:latin typeface="+mn-lt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2162158" y="2477273"/>
            <a:ext cx="8139947" cy="4001315"/>
            <a:chOff x="0" y="1340768"/>
            <a:chExt cx="8973393" cy="4961748"/>
          </a:xfrm>
        </p:grpSpPr>
        <p:pic>
          <p:nvPicPr>
            <p:cNvPr id="13" name="Picture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868144" y="4345113"/>
              <a:ext cx="3105249" cy="1604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0"/>
            <a:stretch/>
          </p:blipFill>
          <p:spPr>
            <a:xfrm>
              <a:off x="0" y="4025267"/>
              <a:ext cx="2517023" cy="2277249"/>
            </a:xfrm>
            <a:prstGeom prst="rect">
              <a:avLst/>
            </a:prstGeom>
          </p:spPr>
        </p:pic>
        <p:cxnSp>
          <p:nvCxnSpPr>
            <p:cNvPr id="15" name="Connettore 1 14"/>
            <p:cNvCxnSpPr/>
            <p:nvPr/>
          </p:nvCxnSpPr>
          <p:spPr>
            <a:xfrm>
              <a:off x="346310" y="2973722"/>
              <a:ext cx="224045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tangolo 15"/>
            <p:cNvSpPr/>
            <p:nvPr/>
          </p:nvSpPr>
          <p:spPr>
            <a:xfrm>
              <a:off x="273177" y="2662518"/>
              <a:ext cx="14589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it-IT" sz="1600" b="1" i="1" dirty="0" smtClean="0"/>
                <a:t>Web </a:t>
              </a:r>
              <a:r>
                <a:rPr lang="it-IT" sz="1600" b="1" i="1" dirty="0" err="1" smtClean="0"/>
                <a:t>table</a:t>
              </a:r>
              <a:endParaRPr lang="it-IT" sz="1600" b="1" i="1" dirty="0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273177" y="3135892"/>
              <a:ext cx="245040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it-IT" sz="1600" b="1" i="1" dirty="0" err="1" smtClean="0"/>
                <a:t>Destructured</a:t>
              </a:r>
              <a:r>
                <a:rPr lang="it-IT" sz="1600" b="1" i="1" dirty="0" smtClean="0"/>
                <a:t> data</a:t>
              </a:r>
              <a:endParaRPr lang="it-IT" sz="1400" b="1" i="1" dirty="0"/>
            </a:p>
          </p:txBody>
        </p:sp>
        <p:cxnSp>
          <p:nvCxnSpPr>
            <p:cNvPr id="18" name="Connettore 1 17"/>
            <p:cNvCxnSpPr>
              <a:endCxn id="21" idx="2"/>
            </p:cNvCxnSpPr>
            <p:nvPr/>
          </p:nvCxnSpPr>
          <p:spPr>
            <a:xfrm flipV="1">
              <a:off x="346310" y="3461405"/>
              <a:ext cx="2526433" cy="9322"/>
            </a:xfrm>
            <a:prstGeom prst="line">
              <a:avLst/>
            </a:prstGeom>
            <a:ln w="158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tangolo 18"/>
            <p:cNvSpPr/>
            <p:nvPr/>
          </p:nvSpPr>
          <p:spPr>
            <a:xfrm>
              <a:off x="273177" y="3690704"/>
              <a:ext cx="188223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it-IT" sz="1600" b="1" i="1" dirty="0" err="1" smtClean="0"/>
                <a:t>Structured</a:t>
              </a:r>
              <a:r>
                <a:rPr lang="it-IT" sz="1600" b="1" i="1" dirty="0" smtClean="0"/>
                <a:t> data</a:t>
              </a:r>
              <a:endParaRPr lang="it-IT" sz="1600" b="1" i="1" dirty="0"/>
            </a:p>
          </p:txBody>
        </p:sp>
        <p:cxnSp>
          <p:nvCxnSpPr>
            <p:cNvPr id="20" name="Connettore 1 19"/>
            <p:cNvCxnSpPr/>
            <p:nvPr/>
          </p:nvCxnSpPr>
          <p:spPr>
            <a:xfrm flipV="1">
              <a:off x="346310" y="4029258"/>
              <a:ext cx="2240452" cy="280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e 20"/>
            <p:cNvSpPr/>
            <p:nvPr/>
          </p:nvSpPr>
          <p:spPr>
            <a:xfrm>
              <a:off x="2872743" y="2964400"/>
              <a:ext cx="1014250" cy="99401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300" b="1" dirty="0" smtClean="0"/>
                <a:t>Data source</a:t>
              </a:r>
              <a:endParaRPr lang="it-IT" sz="1300" b="1" dirty="0"/>
            </a:p>
          </p:txBody>
        </p:sp>
        <p:cxnSp>
          <p:nvCxnSpPr>
            <p:cNvPr id="22" name="Connettore 1 21"/>
            <p:cNvCxnSpPr>
              <a:endCxn id="21" idx="3"/>
            </p:cNvCxnSpPr>
            <p:nvPr/>
          </p:nvCxnSpPr>
          <p:spPr>
            <a:xfrm flipV="1">
              <a:off x="2586762" y="3812841"/>
              <a:ext cx="434514" cy="213611"/>
            </a:xfrm>
            <a:prstGeom prst="line">
              <a:avLst/>
            </a:prstGeom>
            <a:ln w="158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>
              <a:endCxn id="21" idx="1"/>
            </p:cNvCxnSpPr>
            <p:nvPr/>
          </p:nvCxnSpPr>
          <p:spPr>
            <a:xfrm>
              <a:off x="2586762" y="2973722"/>
              <a:ext cx="434514" cy="136247"/>
            </a:xfrm>
            <a:prstGeom prst="line">
              <a:avLst/>
            </a:prstGeom>
            <a:ln w="158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>
              <a:stCxn id="26" idx="1"/>
              <a:endCxn id="21" idx="6"/>
            </p:cNvCxnSpPr>
            <p:nvPr/>
          </p:nvCxnSpPr>
          <p:spPr>
            <a:xfrm flipH="1">
              <a:off x="3886993" y="3461405"/>
              <a:ext cx="1229941" cy="0"/>
            </a:xfrm>
            <a:prstGeom prst="line">
              <a:avLst/>
            </a:prstGeom>
            <a:ln w="158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ttangolo 24"/>
            <p:cNvSpPr/>
            <p:nvPr/>
          </p:nvSpPr>
          <p:spPr>
            <a:xfrm>
              <a:off x="3906367" y="3145114"/>
              <a:ext cx="1088961" cy="6488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it-IT" sz="1400" b="1" i="1" dirty="0" err="1" smtClean="0"/>
                <a:t>Metadata</a:t>
              </a:r>
              <a:r>
                <a:rPr lang="it-IT" sz="1400" b="1" i="1" dirty="0" smtClean="0"/>
                <a:t> </a:t>
              </a:r>
            </a:p>
            <a:p>
              <a:pPr lvl="0"/>
              <a:r>
                <a:rPr lang="it-IT" sz="1400" b="1" i="1" dirty="0" err="1" smtClean="0"/>
                <a:t>extraction</a:t>
              </a:r>
              <a:endParaRPr lang="it-IT" sz="1400" b="1" i="1" dirty="0"/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5116934" y="2984713"/>
              <a:ext cx="1255266" cy="95338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dk1"/>
                  </a:solidFill>
                </a:rPr>
                <a:t>Matching</a:t>
              </a:r>
              <a:r>
                <a:rPr lang="it-IT" b="1" dirty="0" smtClean="0">
                  <a:solidFill>
                    <a:schemeClr val="dk1"/>
                  </a:solidFill>
                </a:rPr>
                <a:t> service</a:t>
              </a:r>
              <a:endParaRPr lang="it-IT" b="1" dirty="0">
                <a:solidFill>
                  <a:schemeClr val="dk1"/>
                </a:solidFill>
              </a:endParaRPr>
            </a:p>
          </p:txBody>
        </p:sp>
        <p:cxnSp>
          <p:nvCxnSpPr>
            <p:cNvPr id="27" name="Connettore 2 26"/>
            <p:cNvCxnSpPr/>
            <p:nvPr/>
          </p:nvCxnSpPr>
          <p:spPr>
            <a:xfrm>
              <a:off x="4468688" y="3746648"/>
              <a:ext cx="0" cy="6077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tangolo 27"/>
            <p:cNvSpPr/>
            <p:nvPr/>
          </p:nvSpPr>
          <p:spPr>
            <a:xfrm>
              <a:off x="3491880" y="4437112"/>
              <a:ext cx="2016223" cy="100271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400" i="1" dirty="0" err="1" smtClean="0">
                  <a:solidFill>
                    <a:schemeClr val="dk1"/>
                  </a:solidFill>
                </a:rPr>
                <a:t>Table</a:t>
              </a:r>
              <a:r>
                <a:rPr lang="it-IT" sz="1400" i="1" dirty="0" smtClean="0">
                  <a:solidFill>
                    <a:schemeClr val="dk1"/>
                  </a:solidFill>
                </a:rPr>
                <a:t> </a:t>
              </a:r>
              <a:r>
                <a:rPr lang="it-IT" sz="1400" i="1" dirty="0" err="1" smtClean="0">
                  <a:solidFill>
                    <a:schemeClr val="dk1"/>
                  </a:solidFill>
                </a:rPr>
                <a:t>detection</a:t>
              </a:r>
              <a:endParaRPr lang="it-IT" sz="1400" i="1" dirty="0" smtClean="0">
                <a:solidFill>
                  <a:schemeClr val="dk1"/>
                </a:solidFill>
              </a:endParaRPr>
            </a:p>
            <a:p>
              <a:pPr algn="ctr"/>
              <a:r>
                <a:rPr lang="it-IT" sz="1400" i="1" dirty="0" smtClean="0"/>
                <a:t>Data &amp; </a:t>
              </a:r>
              <a:r>
                <a:rPr lang="it-IT" sz="1400" i="1" dirty="0" err="1" smtClean="0"/>
                <a:t>metadata</a:t>
              </a:r>
              <a:r>
                <a:rPr lang="it-IT" sz="1400" i="1" dirty="0" smtClean="0"/>
                <a:t> </a:t>
              </a:r>
              <a:r>
                <a:rPr lang="it-IT" sz="1400" i="1" dirty="0" err="1" smtClean="0"/>
                <a:t>classification</a:t>
              </a:r>
              <a:endParaRPr lang="it-IT" sz="1400" i="1" dirty="0" smtClean="0"/>
            </a:p>
            <a:p>
              <a:pPr algn="ctr"/>
              <a:r>
                <a:rPr lang="it-IT" sz="1400" i="1" dirty="0" smtClean="0">
                  <a:solidFill>
                    <a:schemeClr val="dk1"/>
                  </a:solidFill>
                </a:rPr>
                <a:t>Machine </a:t>
              </a:r>
              <a:r>
                <a:rPr lang="it-IT" sz="1400" i="1" dirty="0" err="1" smtClean="0">
                  <a:solidFill>
                    <a:schemeClr val="dk1"/>
                  </a:solidFill>
                </a:rPr>
                <a:t>learning</a:t>
              </a:r>
              <a:endParaRPr lang="it-IT" sz="1400" i="1" dirty="0">
                <a:solidFill>
                  <a:schemeClr val="dk1"/>
                </a:solidFill>
              </a:endParaRP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4788024" y="1340768"/>
              <a:ext cx="1944216" cy="1152128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600" i="1" dirty="0" smtClean="0">
                  <a:solidFill>
                    <a:schemeClr val="dk1"/>
                  </a:solidFill>
                </a:rPr>
                <a:t>Clustering</a:t>
              </a:r>
            </a:p>
            <a:p>
              <a:pPr algn="ctr"/>
              <a:r>
                <a:rPr lang="it-IT" sz="1600" i="1" dirty="0" err="1" smtClean="0"/>
                <a:t>Probabilistic</a:t>
              </a:r>
              <a:r>
                <a:rPr lang="it-IT" sz="1600" i="1" dirty="0" smtClean="0"/>
                <a:t> </a:t>
              </a:r>
              <a:r>
                <a:rPr lang="it-IT" sz="1600" i="1" dirty="0" err="1" smtClean="0"/>
                <a:t>Entity</a:t>
              </a:r>
              <a:r>
                <a:rPr lang="it-IT" sz="1600" i="1" dirty="0" smtClean="0"/>
                <a:t> </a:t>
              </a:r>
              <a:r>
                <a:rPr lang="it-IT" sz="1600" i="1" dirty="0" err="1" smtClean="0"/>
                <a:t>Relationship</a:t>
              </a:r>
              <a:endParaRPr lang="it-IT" sz="1600" i="1" dirty="0" smtClean="0"/>
            </a:p>
            <a:p>
              <a:pPr algn="ctr"/>
              <a:r>
                <a:rPr lang="it-IT" sz="1600" i="1" dirty="0" smtClean="0">
                  <a:solidFill>
                    <a:schemeClr val="dk1"/>
                  </a:solidFill>
                </a:rPr>
                <a:t>Data </a:t>
              </a:r>
              <a:r>
                <a:rPr lang="it-IT" sz="1600" i="1" dirty="0" err="1" smtClean="0">
                  <a:solidFill>
                    <a:schemeClr val="dk1"/>
                  </a:solidFill>
                </a:rPr>
                <a:t>quality</a:t>
              </a:r>
              <a:endParaRPr lang="it-IT" sz="1600" i="1" dirty="0">
                <a:solidFill>
                  <a:schemeClr val="dk1"/>
                </a:solidFill>
              </a:endParaRPr>
            </a:p>
          </p:txBody>
        </p:sp>
        <p:cxnSp>
          <p:nvCxnSpPr>
            <p:cNvPr id="30" name="Connettore 2 29"/>
            <p:cNvCxnSpPr>
              <a:stCxn id="26" idx="0"/>
              <a:endCxn id="29" idx="2"/>
            </p:cNvCxnSpPr>
            <p:nvPr/>
          </p:nvCxnSpPr>
          <p:spPr>
            <a:xfrm flipV="1">
              <a:off x="5744567" y="2492896"/>
              <a:ext cx="15565" cy="4918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 flipH="1">
              <a:off x="6392979" y="3001072"/>
              <a:ext cx="411269" cy="144041"/>
            </a:xfrm>
            <a:prstGeom prst="line">
              <a:avLst/>
            </a:prstGeom>
            <a:ln w="158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>
              <a:off x="6804248" y="3001072"/>
              <a:ext cx="1600173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ttangolo 32"/>
            <p:cNvSpPr/>
            <p:nvPr/>
          </p:nvSpPr>
          <p:spPr>
            <a:xfrm>
              <a:off x="6804248" y="2708649"/>
              <a:ext cx="14589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it-IT" sz="1600" b="1" i="1" dirty="0" smtClean="0"/>
                <a:t>Data </a:t>
              </a:r>
              <a:r>
                <a:rPr lang="it-IT" sz="1600" b="1" i="1" dirty="0" err="1" smtClean="0"/>
                <a:t>search</a:t>
              </a:r>
              <a:endParaRPr lang="it-IT" sz="1600" b="1" i="1" dirty="0"/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6804248" y="3643788"/>
              <a:ext cx="192875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it-IT" sz="1600" b="1" i="1" dirty="0" smtClean="0"/>
                <a:t>Data </a:t>
              </a:r>
              <a:r>
                <a:rPr lang="it-IT" sz="1600" b="1" i="1" dirty="0" err="1" smtClean="0"/>
                <a:t>visualization</a:t>
              </a:r>
              <a:endParaRPr lang="it-IT" sz="1600" b="1" i="1" dirty="0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6804247" y="3118428"/>
              <a:ext cx="192875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it-IT" sz="1600" b="1" i="1" dirty="0" smtClean="0"/>
                <a:t>Data </a:t>
              </a:r>
              <a:r>
                <a:rPr lang="it-IT" sz="1600" b="1" i="1" dirty="0" err="1" smtClean="0"/>
                <a:t>explorer</a:t>
              </a:r>
              <a:endParaRPr lang="it-IT" sz="1600" b="1" i="1" dirty="0"/>
            </a:p>
          </p:txBody>
        </p:sp>
        <p:cxnSp>
          <p:nvCxnSpPr>
            <p:cNvPr id="36" name="Connettore 1 35"/>
            <p:cNvCxnSpPr/>
            <p:nvPr/>
          </p:nvCxnSpPr>
          <p:spPr>
            <a:xfrm flipH="1">
              <a:off x="6413078" y="3431053"/>
              <a:ext cx="1991342" cy="0"/>
            </a:xfrm>
            <a:prstGeom prst="line">
              <a:avLst/>
            </a:prstGeom>
            <a:ln w="158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>
              <a:off x="6804247" y="3982342"/>
              <a:ext cx="1600173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 flipH="1" flipV="1">
              <a:off x="6392979" y="3744332"/>
              <a:ext cx="411269" cy="231297"/>
            </a:xfrm>
            <a:prstGeom prst="line">
              <a:avLst/>
            </a:prstGeom>
            <a:ln w="158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288557" y="1257300"/>
            <a:ext cx="3828822" cy="1143000"/>
          </a:xfrm>
          <a:prstGeom prst="rect">
            <a:avLst/>
          </a:prstGeom>
        </p:spPr>
        <p:txBody>
          <a:bodyPr/>
          <a:lstStyle/>
          <a:p>
            <a:r>
              <a:rPr lang="it-IT" sz="3200" kern="1200" dirty="0" smtClean="0">
                <a:solidFill>
                  <a:srgbClr val="7F7F7F"/>
                </a:solidFill>
                <a:effectLst/>
                <a:latin typeface="Calibri"/>
                <a:ea typeface="+mj-ea"/>
                <a:cs typeface="+mj-cs"/>
              </a:rPr>
              <a:t>Progetto</a:t>
            </a:r>
            <a:r>
              <a:rPr lang="it-IT" sz="3200" kern="1200" baseline="0" dirty="0" smtClean="0">
                <a:solidFill>
                  <a:srgbClr val="7F7F7F"/>
                </a:solidFill>
                <a:effectLst/>
                <a:latin typeface="Calibri"/>
                <a:ea typeface="+mj-ea"/>
                <a:cs typeface="+mj-cs"/>
              </a:rPr>
              <a:t> Big Data Analytics</a:t>
            </a:r>
            <a:endParaRPr lang="it-IT" dirty="0"/>
          </a:p>
        </p:txBody>
      </p:sp>
      <p:pic>
        <p:nvPicPr>
          <p:cNvPr id="3" name="Immagine 2" descr="SOS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35" y="2400300"/>
            <a:ext cx="1541441" cy="455092"/>
          </a:xfrm>
          <a:prstGeom prst="rect">
            <a:avLst/>
          </a:prstGeom>
        </p:spPr>
      </p:pic>
      <p:pic>
        <p:nvPicPr>
          <p:cNvPr id="5" name="Immagine 4" descr="logo_MEF_DF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57" y="2310346"/>
            <a:ext cx="1452945" cy="52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4" y="2015595"/>
            <a:ext cx="3211512" cy="344223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Ad oggi sono stati «indicizzati» documenti strutturati e destrutturati sia interni che esterni al proprio patrimonio informativo.</a:t>
            </a: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Un processo con le seguenti caratteristiche: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595959"/>
                </a:solidFill>
              </a:rPr>
              <a:t>Aggiornamento costante e quotidiano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595959"/>
                </a:solidFill>
              </a:rPr>
              <a:t>Controlli di qualità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595959"/>
                </a:solidFill>
              </a:rPr>
              <a:t>Catalogazione e </a:t>
            </a:r>
            <a:r>
              <a:rPr lang="it-IT" sz="1800" dirty="0" err="1" smtClean="0">
                <a:solidFill>
                  <a:srgbClr val="595959"/>
                </a:solidFill>
              </a:rPr>
              <a:t>clustering</a:t>
            </a:r>
            <a:endParaRPr lang="it-IT" sz="1800" dirty="0" smtClean="0">
              <a:solidFill>
                <a:srgbClr val="595959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 numeri</a:t>
            </a:r>
            <a:r>
              <a:rPr lang="it-IT" sz="3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ad oggi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4297831" y="2015596"/>
            <a:ext cx="1260000" cy="126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 smtClean="0"/>
              <a:t>2000+</a:t>
            </a:r>
            <a:endParaRPr lang="it-IT" sz="2600" b="1" dirty="0"/>
          </a:p>
        </p:txBody>
      </p:sp>
      <p:sp>
        <p:nvSpPr>
          <p:cNvPr id="38" name="Rettangolo 37"/>
          <p:cNvSpPr/>
          <p:nvPr/>
        </p:nvSpPr>
        <p:spPr>
          <a:xfrm>
            <a:off x="4297831" y="3275596"/>
            <a:ext cx="1260000" cy="126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/>
              <a:t>5000+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8223268" y="2044935"/>
            <a:ext cx="126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 smtClean="0"/>
              <a:t>18000+</a:t>
            </a:r>
            <a:endParaRPr lang="it-IT" sz="2600" b="1" dirty="0"/>
          </a:p>
        </p:txBody>
      </p:sp>
      <p:sp>
        <p:nvSpPr>
          <p:cNvPr id="41" name="Rettangolo 40"/>
          <p:cNvSpPr/>
          <p:nvPr/>
        </p:nvSpPr>
        <p:spPr>
          <a:xfrm>
            <a:off x="8223268" y="3307967"/>
            <a:ext cx="1260000" cy="126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 smtClean="0"/>
              <a:t>500+</a:t>
            </a:r>
            <a:endParaRPr lang="it-IT" sz="2600" b="1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5557831" y="20209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600"/>
            </a:lvl1pPr>
          </a:lstStyle>
          <a:p>
            <a:r>
              <a:rPr lang="it-IT" b="1" dirty="0"/>
              <a:t>Oltre 2000 documenti provenienti da più di 20 università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557831" y="3272564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Oltre 5000 documenti provenienti da oltre 220 fonti istituzionali e private </a:t>
            </a:r>
            <a:r>
              <a:rPr lang="it-IT" sz="1600" dirty="0" smtClean="0"/>
              <a:t>(</a:t>
            </a:r>
            <a:r>
              <a:rPr lang="it-IT" sz="1600" i="1" dirty="0" smtClean="0"/>
              <a:t>Banca d’Italia, </a:t>
            </a:r>
            <a:r>
              <a:rPr lang="it-IT" sz="1600" i="1" dirty="0" err="1" smtClean="0"/>
              <a:t>Unioncamere</a:t>
            </a:r>
            <a:r>
              <a:rPr lang="it-IT" sz="1600" i="1" dirty="0" smtClean="0"/>
              <a:t>, Istat, CNEL, Sole 24 Ore, etc</a:t>
            </a:r>
            <a:r>
              <a:rPr lang="it-IT" sz="1600" dirty="0" smtClean="0"/>
              <a:t>.)</a:t>
            </a:r>
            <a:endParaRPr lang="it-IT" sz="1600" dirty="0"/>
          </a:p>
        </p:txBody>
      </p:sp>
      <p:sp>
        <p:nvSpPr>
          <p:cNvPr id="44" name="Rettangolo 43"/>
          <p:cNvSpPr/>
          <p:nvPr/>
        </p:nvSpPr>
        <p:spPr>
          <a:xfrm>
            <a:off x="9483269" y="2053335"/>
            <a:ext cx="25919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/>
              <a:t>Oltre 18000 </a:t>
            </a:r>
            <a:r>
              <a:rPr lang="it-IT" sz="1600" b="1" dirty="0" smtClean="0"/>
              <a:t>archivi provenienti </a:t>
            </a:r>
            <a:r>
              <a:rPr lang="it-IT" sz="1600" b="1" dirty="0"/>
              <a:t>da Open </a:t>
            </a:r>
            <a:r>
              <a:rPr lang="it-IT" sz="1600" b="1" dirty="0" smtClean="0"/>
              <a:t>Data </a:t>
            </a:r>
            <a:r>
              <a:rPr lang="it-IT" sz="1600" dirty="0" smtClean="0"/>
              <a:t>(</a:t>
            </a:r>
            <a:r>
              <a:rPr lang="it-IT" sz="1600" i="1" dirty="0" smtClean="0"/>
              <a:t>ACI</a:t>
            </a:r>
            <a:r>
              <a:rPr lang="it-IT" sz="1600" i="1" dirty="0"/>
              <a:t>, </a:t>
            </a:r>
            <a:r>
              <a:rPr lang="it-IT" sz="1600" i="1" dirty="0" smtClean="0"/>
              <a:t>dati.gov.it, EUROSTAT</a:t>
            </a:r>
            <a:r>
              <a:rPr lang="it-IT" sz="1600" i="1" dirty="0"/>
              <a:t>, INPS, ISPRA, </a:t>
            </a:r>
            <a:r>
              <a:rPr lang="it-IT" sz="1600" i="1" dirty="0" smtClean="0"/>
              <a:t>Comuni, etc</a:t>
            </a:r>
            <a:r>
              <a:rPr lang="it-IT" sz="1600" dirty="0"/>
              <a:t>.)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9483268" y="3310488"/>
            <a:ext cx="17150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/>
              <a:t>Oltre </a:t>
            </a:r>
            <a:r>
              <a:rPr lang="it-IT" sz="1600" b="1" dirty="0" smtClean="0"/>
              <a:t>500 banche dati strutturate provenienti dalle varie Istituzioni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412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274239"/>
            <a:ext cx="11071754" cy="103610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rgbClr val="7F7F7F"/>
                </a:solidFill>
                <a:latin typeface="Calibri"/>
              </a:rPr>
              <a:t>Dalla centralità delle informazioni alla centralità delle </a:t>
            </a:r>
            <a:r>
              <a:rPr lang="it-IT" sz="3200" dirty="0" smtClean="0">
                <a:solidFill>
                  <a:srgbClr val="7F7F7F"/>
                </a:solidFill>
                <a:latin typeface="Calibri"/>
              </a:rPr>
              <a:t>meta-informazioni</a:t>
            </a:r>
            <a:endParaRPr lang="it-IT" sz="3200" dirty="0">
              <a:solidFill>
                <a:srgbClr val="7F7F7F"/>
              </a:solidFill>
              <a:latin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533" y="2734415"/>
            <a:ext cx="1267851" cy="126785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25767" y="2311770"/>
            <a:ext cx="1744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Pubbliche </a:t>
            </a:r>
          </a:p>
          <a:p>
            <a:r>
              <a:rPr lang="it-IT" b="1" dirty="0" smtClean="0"/>
              <a:t>Amministrazioni</a:t>
            </a:r>
            <a:endParaRPr lang="it-IT" b="1" dirty="0"/>
          </a:p>
        </p:txBody>
      </p:sp>
      <p:sp>
        <p:nvSpPr>
          <p:cNvPr id="11" name="Cilindro 10"/>
          <p:cNvSpPr/>
          <p:nvPr/>
        </p:nvSpPr>
        <p:spPr>
          <a:xfrm>
            <a:off x="1875975" y="4603575"/>
            <a:ext cx="973707" cy="740220"/>
          </a:xfrm>
          <a:prstGeom prst="can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803048" y="3902491"/>
            <a:ext cx="2285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Altre fonti dati (</a:t>
            </a:r>
            <a:r>
              <a:rPr lang="it-IT" i="1" dirty="0" smtClean="0"/>
              <a:t>web e</a:t>
            </a:r>
          </a:p>
          <a:p>
            <a:r>
              <a:rPr lang="it-IT" i="1" dirty="0"/>
              <a:t>n</a:t>
            </a:r>
            <a:r>
              <a:rPr lang="it-IT" i="1" dirty="0" smtClean="0"/>
              <a:t>on solo</a:t>
            </a:r>
            <a:r>
              <a:rPr lang="it-IT" b="1" dirty="0" smtClean="0"/>
              <a:t>)</a:t>
            </a:r>
            <a:endParaRPr lang="it-IT" b="1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3232595" y="3584383"/>
            <a:ext cx="909352" cy="0"/>
          </a:xfrm>
          <a:prstGeom prst="line">
            <a:avLst/>
          </a:prstGeom>
          <a:ln w="15875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141947" y="2304441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780" y="2822795"/>
            <a:ext cx="1142176" cy="1142176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8530726" y="2220027"/>
            <a:ext cx="1744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Pubbliche </a:t>
            </a:r>
          </a:p>
          <a:p>
            <a:r>
              <a:rPr lang="it-IT" b="1" dirty="0" smtClean="0"/>
              <a:t>Amministrazioni</a:t>
            </a:r>
            <a:endParaRPr lang="it-IT" b="1" dirty="0"/>
          </a:p>
        </p:txBody>
      </p:sp>
      <p:cxnSp>
        <p:nvCxnSpPr>
          <p:cNvPr id="17" name="Connettore 1 16"/>
          <p:cNvCxnSpPr/>
          <p:nvPr/>
        </p:nvCxnSpPr>
        <p:spPr>
          <a:xfrm>
            <a:off x="7625083" y="2304441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 flipV="1">
            <a:off x="7625083" y="3584383"/>
            <a:ext cx="862576" cy="985"/>
          </a:xfrm>
          <a:prstGeom prst="line">
            <a:avLst/>
          </a:prstGeom>
          <a:ln w="158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1719845" y="5591174"/>
            <a:ext cx="2304837" cy="1017747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 smtClean="0">
                <a:solidFill>
                  <a:schemeClr val="dk1"/>
                </a:solidFill>
              </a:rPr>
              <a:t>Raccolta dei metadati e/o dati strutturati e destrutturati</a:t>
            </a:r>
            <a:endParaRPr lang="it-IT" sz="1600" i="1" dirty="0">
              <a:solidFill>
                <a:schemeClr val="dk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7947445" y="5591174"/>
            <a:ext cx="2625305" cy="1017747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 smtClean="0"/>
              <a:t>Utilizzo di strumenti di data </a:t>
            </a:r>
            <a:r>
              <a:rPr lang="it-IT" sz="1600" i="1" dirty="0" err="1" smtClean="0"/>
              <a:t>explorer</a:t>
            </a:r>
            <a:r>
              <a:rPr lang="it-IT" sz="1600" i="1" dirty="0" smtClean="0"/>
              <a:t>, data </a:t>
            </a:r>
            <a:r>
              <a:rPr lang="it-IT" sz="1600" i="1" dirty="0" err="1" smtClean="0"/>
              <a:t>visualization</a:t>
            </a:r>
            <a:r>
              <a:rPr lang="it-IT" sz="1600" i="1" dirty="0" smtClean="0"/>
              <a:t>, data </a:t>
            </a:r>
            <a:r>
              <a:rPr lang="it-IT" sz="1600" i="1" dirty="0" err="1" smtClean="0"/>
              <a:t>search</a:t>
            </a:r>
            <a:r>
              <a:rPr lang="it-IT" sz="1600" i="1" dirty="0" smtClean="0"/>
              <a:t> e </a:t>
            </a:r>
            <a:r>
              <a:rPr lang="it-IT" sz="1600" i="1" dirty="0" err="1" smtClean="0"/>
              <a:t>analytic</a:t>
            </a:r>
            <a:r>
              <a:rPr lang="it-IT" sz="1600" i="1" dirty="0" err="1"/>
              <a:t>s</a:t>
            </a:r>
            <a:endParaRPr lang="it-IT" sz="1600" i="1" dirty="0" smtClean="0"/>
          </a:p>
          <a:p>
            <a:pPr algn="ctr"/>
            <a:r>
              <a:rPr lang="it-IT" sz="1600" i="1" dirty="0"/>
              <a:t>Richiesta </a:t>
            </a:r>
            <a:r>
              <a:rPr lang="it-IT" sz="1600" i="1" dirty="0" smtClean="0"/>
              <a:t>informazioni</a:t>
            </a:r>
            <a:endParaRPr lang="it-IT" sz="1600" i="1" dirty="0"/>
          </a:p>
        </p:txBody>
      </p:sp>
      <p:sp>
        <p:nvSpPr>
          <p:cNvPr id="21" name="Rettangolo 20"/>
          <p:cNvSpPr/>
          <p:nvPr/>
        </p:nvSpPr>
        <p:spPr>
          <a:xfrm>
            <a:off x="4696141" y="5591174"/>
            <a:ext cx="2304837" cy="1017747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i="1" dirty="0" smtClean="0">
                <a:solidFill>
                  <a:schemeClr val="dk1"/>
                </a:solidFill>
              </a:rPr>
              <a:t>Servizio di interscambio metadati e gestione richieste informazioni</a:t>
            </a:r>
            <a:endParaRPr lang="it-IT" sz="1600" i="1" dirty="0">
              <a:solidFill>
                <a:schemeClr val="dk1"/>
              </a:solidFill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4192376" y="2842547"/>
            <a:ext cx="3312368" cy="1986827"/>
            <a:chOff x="4192376" y="2283279"/>
            <a:chExt cx="3312368" cy="1986827"/>
          </a:xfrm>
        </p:grpSpPr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2376" y="2283279"/>
              <a:ext cx="3312368" cy="1986827"/>
            </a:xfrm>
            <a:prstGeom prst="rect">
              <a:avLst/>
            </a:prstGeom>
          </p:spPr>
        </p:pic>
        <p:sp>
          <p:nvSpPr>
            <p:cNvPr id="3" name="Rettangolo 2"/>
            <p:cNvSpPr/>
            <p:nvPr/>
          </p:nvSpPr>
          <p:spPr>
            <a:xfrm>
              <a:off x="5981700" y="3143250"/>
              <a:ext cx="438150" cy="250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5" name="Sottotitolo 2"/>
          <p:cNvSpPr txBox="1">
            <a:spLocks/>
          </p:cNvSpPr>
          <p:nvPr/>
        </p:nvSpPr>
        <p:spPr>
          <a:xfrm>
            <a:off x="4141947" y="1865649"/>
            <a:ext cx="3483136" cy="677543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processo virtuoso di conoscenza dei metadati</a:t>
            </a:r>
          </a:p>
        </p:txBody>
      </p:sp>
    </p:spTree>
    <p:extLst>
      <p:ext uri="{BB962C8B-B14F-4D97-AF65-F5344CB8AC3E}">
        <p14:creationId xmlns:p14="http://schemas.microsoft.com/office/powerpoint/2010/main" val="222414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4635500" y="2015595"/>
            <a:ext cx="7358051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/>
              <a:t>Competenze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Le competenze non sono ancora mature e sono nati recentemente i percorsi formativi, in particolare quelli universitari, per Data </a:t>
            </a:r>
            <a:r>
              <a:rPr lang="it-IT" sz="1800" dirty="0" err="1" smtClean="0"/>
              <a:t>Scientist</a:t>
            </a:r>
            <a:r>
              <a:rPr lang="it-IT" sz="1800" dirty="0" smtClean="0"/>
              <a:t>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Sicurezza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Le tecnologie e in particolare le politiche di sicurezza devono garantire l’autorizzazione agli accessi e garanzie rispetto a particolari minacce.</a:t>
            </a:r>
            <a:endParaRPr lang="it-IT" sz="18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Disponibilità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Non sempre le informazioni utili alle analisi sono disponibili per problemi di riservatezza o assenza degli stessi dati.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aseline="0" dirty="0" smtClean="0"/>
              <a:t>Privacy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E’ necessaria una metodologia che dia supporto all’organizzazione delle informazioni tale da garantire la riservatezza delle informazioni dei contribuenti (es. analizzando le informazioni necessarie solo per quel contesto di analisi e creando dei modelli aggregativi).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Metodologie, strumenti e ambiti applicativi richiedono determinati e soprattutto «nuovi» requisiti, che si scontrano con dei limiti da fronteggiare.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 limiti</a:t>
            </a:r>
            <a:r>
              <a:rPr lang="it-IT" sz="3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dell’utilizzo dei Big Data Analytics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2" name="Immagine 1" descr="big-data-safe-cities-300x1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3" y="3615267"/>
            <a:ext cx="38100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Nuove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analisi e nuovi modelli di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integrazione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569913" y="2015595"/>
            <a:ext cx="11082220" cy="421970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Analisi del rischio dei contribuenti: </a:t>
            </a:r>
            <a:r>
              <a:rPr lang="it-IT" sz="1800" dirty="0" smtClean="0"/>
              <a:t>l’utilizzo di dati esogeni insieme ai dati dell’Amministrazione finanziaria potrebbe aiutare a definire meglio i profili dei contribuenti, per stabilire i profili di evasione, effettuare analisi di </a:t>
            </a:r>
            <a:r>
              <a:rPr lang="it-IT" sz="1800" dirty="0" err="1" smtClean="0"/>
              <a:t>forecasting</a:t>
            </a:r>
            <a:r>
              <a:rPr lang="it-IT" sz="1800" dirty="0" smtClean="0"/>
              <a:t>, per prevedere il gettito fiscale rilevando </a:t>
            </a:r>
            <a:r>
              <a:rPr lang="it-IT" sz="1800" dirty="0"/>
              <a:t>anomalie o </a:t>
            </a:r>
            <a:r>
              <a:rPr lang="it-IT" sz="1800" dirty="0" smtClean="0"/>
              <a:t>errori, individuare i modelli comportamentali tramite l’uso degli alberi decisionali.</a:t>
            </a:r>
            <a:endParaRPr lang="it-IT" sz="1800" b="1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Valutazione di politiche economiche degli enti locali: </a:t>
            </a:r>
            <a:r>
              <a:rPr lang="it-IT" sz="1800" dirty="0" smtClean="0"/>
              <a:t>con sistemi di raccolta automatica delle informazioni e di analisi testuali (</a:t>
            </a:r>
            <a:r>
              <a:rPr lang="it-IT" sz="1800" i="1" dirty="0" smtClean="0"/>
              <a:t>text </a:t>
            </a:r>
            <a:r>
              <a:rPr lang="it-IT" sz="1800" i="1" dirty="0" err="1" smtClean="0"/>
              <a:t>mining</a:t>
            </a:r>
            <a:r>
              <a:rPr lang="it-IT" sz="1800" i="1" dirty="0" smtClean="0"/>
              <a:t>, NLP, </a:t>
            </a:r>
            <a:r>
              <a:rPr lang="it-IT" sz="1800" i="1" dirty="0" err="1" smtClean="0"/>
              <a:t>deep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learning</a:t>
            </a:r>
            <a:r>
              <a:rPr lang="it-IT" sz="1800" dirty="0" smtClean="0"/>
              <a:t>) potrebbero essere analizzate le delibere comunali ad esempio quelle riguardanti l’IMU e la TASI per le seconde case.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I Fabbisogni standard e analisi predittive: </a:t>
            </a:r>
            <a:r>
              <a:rPr lang="it-IT" sz="1800" dirty="0" smtClean="0"/>
              <a:t>l’incrocio di informazioni di un determinato periodo e territorio possono essere utili per le analisi predittive.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Redditi e ricchezza dei cittadini: </a:t>
            </a:r>
            <a:r>
              <a:rPr lang="it-IT" sz="1800" dirty="0" smtClean="0"/>
              <a:t>incrociare le banche dati utili a svolgere analisi sui redditi e ricchezza dei cittadini.</a:t>
            </a:r>
            <a:endParaRPr lang="it-I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749810" y="1813173"/>
            <a:ext cx="69762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A304A"/>
              </a:buClr>
              <a:buSzPct val="160000"/>
            </a:pPr>
            <a:r>
              <a:rPr lang="it-IT" dirty="0"/>
              <a:t>La</a:t>
            </a:r>
            <a:r>
              <a:rPr lang="it-IT" dirty="0" smtClean="0"/>
              <a:t> </a:t>
            </a:r>
            <a:r>
              <a:rPr lang="it-IT" dirty="0"/>
              <a:t>banca dati dei redditi e della ricchezza immobiliare potrebbe essere estesa alle variabili “esogene” dell’Amministrazione finanziaria. Un </a:t>
            </a:r>
            <a:r>
              <a:rPr lang="it-IT" dirty="0" smtClean="0"/>
              <a:t>progetto </a:t>
            </a:r>
            <a:r>
              <a:rPr lang="it-IT" dirty="0"/>
              <a:t>che completerebbe la costruzione della banca dati </a:t>
            </a:r>
            <a:r>
              <a:rPr lang="it-IT" dirty="0" smtClean="0"/>
              <a:t>immobiliare, integrata con </a:t>
            </a:r>
            <a:r>
              <a:rPr lang="it-IT" dirty="0" smtClean="0"/>
              <a:t>le dichiarazioni </a:t>
            </a:r>
            <a:r>
              <a:rPr lang="it-IT" dirty="0" smtClean="0"/>
              <a:t>dei redditi e con i versamenti delle imposte, al fine di </a:t>
            </a:r>
            <a:r>
              <a:rPr lang="it-IT" dirty="0"/>
              <a:t>effettuare analisi sui redditi e ricchezza dei cittadini, individuando </a:t>
            </a:r>
            <a:r>
              <a:rPr lang="it-IT" dirty="0" smtClean="0"/>
              <a:t>gli eventuali </a:t>
            </a:r>
            <a:r>
              <a:rPr lang="it-IT" dirty="0"/>
              <a:t>nodi di </a:t>
            </a:r>
            <a:r>
              <a:rPr lang="it-IT" dirty="0" smtClean="0"/>
              <a:t>correlazione con i suoi “metadati” </a:t>
            </a:r>
            <a:r>
              <a:rPr lang="it-IT" dirty="0"/>
              <a:t>(</a:t>
            </a:r>
            <a:r>
              <a:rPr lang="it-IT" i="1" dirty="0"/>
              <a:t>es. famiglia, immobili, titoli, saldi C/C</a:t>
            </a:r>
            <a:r>
              <a:rPr lang="it-IT" dirty="0" smtClean="0"/>
              <a:t>) e </a:t>
            </a:r>
            <a:r>
              <a:rPr lang="it-IT" dirty="0" smtClean="0"/>
              <a:t>migliorando </a:t>
            </a:r>
            <a:r>
              <a:rPr lang="it-IT" dirty="0" smtClean="0"/>
              <a:t>sia la qualità delle </a:t>
            </a:r>
            <a:r>
              <a:rPr lang="it-IT" dirty="0" smtClean="0"/>
              <a:t>statistiche nazionali sui redditi e ricchezza </a:t>
            </a:r>
            <a:r>
              <a:rPr lang="it-IT" dirty="0" smtClean="0"/>
              <a:t>sia le valutazioni sulle </a:t>
            </a:r>
            <a:r>
              <a:rPr lang="it-IT" i="1" dirty="0" err="1" smtClean="0"/>
              <a:t>policies</a:t>
            </a:r>
            <a:r>
              <a:rPr lang="it-IT" dirty="0" smtClean="0"/>
              <a:t> </a:t>
            </a:r>
            <a:r>
              <a:rPr lang="it-IT" dirty="0" smtClean="0"/>
              <a:t>e </a:t>
            </a:r>
            <a:r>
              <a:rPr lang="it-IT" dirty="0" smtClean="0"/>
              <a:t>i </a:t>
            </a:r>
            <a:r>
              <a:rPr lang="it-IT" dirty="0" smtClean="0"/>
              <a:t>loro effetti. </a:t>
            </a:r>
            <a:endParaRPr lang="it-IT" dirty="0"/>
          </a:p>
          <a:p>
            <a:pPr>
              <a:buClr>
                <a:srgbClr val="DA304A"/>
              </a:buClr>
              <a:buSzPct val="160000"/>
            </a:pPr>
            <a:r>
              <a:rPr lang="it-IT" dirty="0" smtClean="0"/>
              <a:t>Come superare i limiti:</a:t>
            </a:r>
            <a:endParaRPr lang="it-IT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dirty="0" smtClean="0"/>
              <a:t>Sicurezza: i dati </a:t>
            </a:r>
            <a:r>
              <a:rPr lang="it-IT" dirty="0"/>
              <a:t>dovrebbero essere integrati </a:t>
            </a:r>
            <a:r>
              <a:rPr lang="it-IT" dirty="0" smtClean="0"/>
              <a:t>in un sistema di security policy.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dirty="0" smtClean="0"/>
              <a:t>Disponibilità: i dati dovrebbero essere resi disponibili tramite adeguamenti normativi.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dirty="0" smtClean="0"/>
              <a:t>Privacy: i dati dovrebbero essere anonimizzati, aggregati e trattati secondo il “</a:t>
            </a:r>
            <a:r>
              <a:rPr lang="it-IT" i="1" dirty="0" smtClean="0"/>
              <a:t>codice di deontologia e di buona condotta per i trattamenti di dati personali a scopi statistici</a:t>
            </a:r>
            <a:r>
              <a:rPr lang="it-IT" dirty="0" smtClean="0"/>
              <a:t>”.</a:t>
            </a:r>
            <a:endParaRPr lang="it-IT" sz="1200" dirty="0"/>
          </a:p>
          <a:p>
            <a:endParaRPr lang="it-IT" sz="12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69912" y="1103044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Redditi e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ricchezza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dei cittadini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48" name="Gruppo 47"/>
          <p:cNvGrpSpPr/>
          <p:nvPr/>
        </p:nvGrpSpPr>
        <p:grpSpPr>
          <a:xfrm>
            <a:off x="46375" y="1463610"/>
            <a:ext cx="4749810" cy="4668688"/>
            <a:chOff x="2365376" y="1135331"/>
            <a:chExt cx="5812250" cy="5588524"/>
          </a:xfrm>
        </p:grpSpPr>
        <p:sp>
          <p:nvSpPr>
            <p:cNvPr id="49" name="Puzzle4"/>
            <p:cNvSpPr>
              <a:spLocks noEditPoints="1" noChangeArrowheads="1"/>
            </p:cNvSpPr>
            <p:nvPr/>
          </p:nvSpPr>
          <p:spPr bwMode="auto">
            <a:xfrm>
              <a:off x="4439171" y="4308636"/>
              <a:ext cx="1599986" cy="2415219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28575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1300">
                <a:latin typeface="+mj-lt"/>
              </a:endParaRPr>
            </a:p>
          </p:txBody>
        </p:sp>
        <p:grpSp>
          <p:nvGrpSpPr>
            <p:cNvPr id="50" name="Gruppo 49"/>
            <p:cNvGrpSpPr/>
            <p:nvPr/>
          </p:nvGrpSpPr>
          <p:grpSpPr>
            <a:xfrm>
              <a:off x="2365376" y="1135331"/>
              <a:ext cx="5812250" cy="5139750"/>
              <a:chOff x="2365376" y="1135331"/>
              <a:chExt cx="5812250" cy="5139750"/>
            </a:xfrm>
          </p:grpSpPr>
          <p:sp>
            <p:nvSpPr>
              <p:cNvPr id="51" name="Text Box 7"/>
              <p:cNvSpPr txBox="1">
                <a:spLocks noChangeArrowheads="1"/>
              </p:cNvSpPr>
              <p:nvPr/>
            </p:nvSpPr>
            <p:spPr bwMode="auto">
              <a:xfrm>
                <a:off x="6387836" y="3519883"/>
                <a:ext cx="852013" cy="42157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it-IT" sz="1300" b="1" dirty="0">
                    <a:solidFill>
                      <a:schemeClr val="bg1"/>
                    </a:solidFill>
                    <a:latin typeface="+mj-lt"/>
                    <a:cs typeface="Arial" charset="0"/>
                  </a:rPr>
                  <a:t>Banca Dati </a:t>
                </a:r>
              </a:p>
              <a:p>
                <a:pPr algn="ctr">
                  <a:defRPr/>
                </a:pPr>
                <a:r>
                  <a:rPr lang="it-IT" sz="1300" b="1" dirty="0">
                    <a:solidFill>
                      <a:schemeClr val="bg1"/>
                    </a:solidFill>
                    <a:latin typeface="+mj-lt"/>
                    <a:cs typeface="Arial" charset="0"/>
                  </a:rPr>
                  <a:t>Catastale</a:t>
                </a:r>
              </a:p>
            </p:txBody>
          </p:sp>
          <p:sp>
            <p:nvSpPr>
              <p:cNvPr id="52" name="Puzzle1"/>
              <p:cNvSpPr>
                <a:spLocks noEditPoints="1" noChangeArrowheads="1"/>
              </p:cNvSpPr>
              <p:nvPr/>
            </p:nvSpPr>
            <p:spPr bwMode="auto">
              <a:xfrm>
                <a:off x="3937242" y="3340373"/>
                <a:ext cx="2691013" cy="1615585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6084 w 21600"/>
                  <a:gd name="T25" fmla="*/ 2569 h 21600"/>
                  <a:gd name="T26" fmla="*/ 16128 w 21600"/>
                  <a:gd name="T27" fmla="*/ 19545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it-IT" sz="13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53" name="Text Box 10"/>
              <p:cNvSpPr txBox="1">
                <a:spLocks noChangeArrowheads="1"/>
              </p:cNvSpPr>
              <p:nvPr/>
            </p:nvSpPr>
            <p:spPr bwMode="auto">
              <a:xfrm>
                <a:off x="4446201" y="3940099"/>
                <a:ext cx="1875954" cy="515781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100" dirty="0">
                    <a:solidFill>
                      <a:srgbClr val="FFFFFF"/>
                    </a:solidFill>
                    <a:latin typeface="Arial"/>
                    <a:cs typeface="Arial"/>
                  </a:rPr>
                  <a:t>Osservatorio Mercato </a:t>
                </a:r>
              </a:p>
              <a:p>
                <a:pPr algn="ctr">
                  <a:defRPr/>
                </a:pPr>
                <a:r>
                  <a:rPr lang="it-IT" sz="1100" dirty="0">
                    <a:solidFill>
                      <a:srgbClr val="FFFFFF"/>
                    </a:solidFill>
                    <a:latin typeface="Arial"/>
                    <a:cs typeface="Arial"/>
                  </a:rPr>
                  <a:t>Immobiliare</a:t>
                </a:r>
              </a:p>
            </p:txBody>
          </p:sp>
          <p:sp>
            <p:nvSpPr>
              <p:cNvPr id="54" name="Puzzle2"/>
              <p:cNvSpPr>
                <a:spLocks noEditPoints="1" noChangeArrowheads="1"/>
              </p:cNvSpPr>
              <p:nvPr/>
            </p:nvSpPr>
            <p:spPr bwMode="auto">
              <a:xfrm>
                <a:off x="2365376" y="4329036"/>
                <a:ext cx="2657270" cy="1890289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5394 w 21600"/>
                  <a:gd name="T25" fmla="*/ 6735 h 21600"/>
                  <a:gd name="T26" fmla="*/ 16182 w 21600"/>
                  <a:gd name="T27" fmla="*/ 20441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1300">
                  <a:latin typeface="+mj-lt"/>
                </a:endParaRPr>
              </a:p>
            </p:txBody>
          </p:sp>
          <p:sp>
            <p:nvSpPr>
              <p:cNvPr id="55" name="Text Box 8"/>
              <p:cNvSpPr txBox="1">
                <a:spLocks noChangeArrowheads="1"/>
              </p:cNvSpPr>
              <p:nvPr/>
            </p:nvSpPr>
            <p:spPr bwMode="auto">
              <a:xfrm>
                <a:off x="2875577" y="4878443"/>
                <a:ext cx="1695918" cy="99472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it-IT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Atti del Registro</a:t>
                </a:r>
              </a:p>
              <a:p>
                <a:pPr algn="ctr">
                  <a:defRPr/>
                </a:pPr>
                <a:r>
                  <a:rPr lang="it-IT" sz="1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Locazioni</a:t>
                </a:r>
                <a:r>
                  <a:rPr lang="it-IT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defRPr/>
                </a:pPr>
                <a:r>
                  <a:rPr lang="it-IT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Trasferimenti</a:t>
                </a:r>
              </a:p>
              <a:p>
                <a:pPr algn="ctr">
                  <a:defRPr/>
                </a:pPr>
                <a:endParaRPr lang="it-IT" sz="1200" b="1" dirty="0">
                  <a:solidFill>
                    <a:schemeClr val="bg1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56" name="Puzzle2"/>
              <p:cNvSpPr>
                <a:spLocks noEditPoints="1" noChangeArrowheads="1"/>
              </p:cNvSpPr>
              <p:nvPr/>
            </p:nvSpPr>
            <p:spPr bwMode="auto">
              <a:xfrm>
                <a:off x="5514733" y="4384792"/>
                <a:ext cx="2657270" cy="1890289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5394 w 21600"/>
                  <a:gd name="T25" fmla="*/ 6735 h 21600"/>
                  <a:gd name="T26" fmla="*/ 16182 w 21600"/>
                  <a:gd name="T27" fmla="*/ 20441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it-IT" sz="1300">
                  <a:latin typeface="+mj-lt"/>
                </a:endParaRPr>
              </a:p>
            </p:txBody>
          </p:sp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5941427" y="4995397"/>
                <a:ext cx="1722339" cy="53420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1200" b="1" dirty="0">
                    <a:solidFill>
                      <a:srgbClr val="FFFFFF"/>
                    </a:solidFill>
                  </a:rPr>
                  <a:t>Dichiarazioni dei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1100" b="1" dirty="0">
                    <a:solidFill>
                      <a:srgbClr val="FFFFFF"/>
                    </a:solidFill>
                  </a:rPr>
                  <a:t>redditi</a:t>
                </a:r>
              </a:p>
            </p:txBody>
          </p:sp>
          <p:sp>
            <p:nvSpPr>
              <p:cNvPr id="58" name="Puzzle3"/>
              <p:cNvSpPr>
                <a:spLocks noEditPoints="1" noChangeArrowheads="1"/>
              </p:cNvSpPr>
              <p:nvPr/>
            </p:nvSpPr>
            <p:spPr bwMode="auto">
              <a:xfrm>
                <a:off x="2908078" y="2784166"/>
                <a:ext cx="1664660" cy="2075239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2269 w 21600"/>
                  <a:gd name="T25" fmla="*/ 7718 h 21600"/>
                  <a:gd name="T26" fmla="*/ 19157 w 21600"/>
                  <a:gd name="T27" fmla="*/ 2023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1300">
                  <a:latin typeface="+mj-lt"/>
                </a:endParaRPr>
              </a:p>
            </p:txBody>
          </p:sp>
          <p:sp>
            <p:nvSpPr>
              <p:cNvPr id="59" name="Text Box 10"/>
              <p:cNvSpPr txBox="1">
                <a:spLocks noChangeArrowheads="1"/>
              </p:cNvSpPr>
              <p:nvPr/>
            </p:nvSpPr>
            <p:spPr bwMode="auto">
              <a:xfrm>
                <a:off x="2953370" y="3502158"/>
                <a:ext cx="1433310" cy="515781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sz="11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Dichiarazioni</a:t>
                </a:r>
              </a:p>
              <a:p>
                <a:pPr algn="ctr">
                  <a:defRPr/>
                </a:pPr>
                <a:r>
                  <a:rPr lang="it-IT" sz="11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IVA</a:t>
                </a:r>
              </a:p>
            </p:txBody>
          </p:sp>
          <p:sp>
            <p:nvSpPr>
              <p:cNvPr id="60" name="Text Box 9"/>
              <p:cNvSpPr txBox="1">
                <a:spLocks noChangeArrowheads="1"/>
              </p:cNvSpPr>
              <p:nvPr/>
            </p:nvSpPr>
            <p:spPr bwMode="auto">
              <a:xfrm>
                <a:off x="4522123" y="4955958"/>
                <a:ext cx="1403150" cy="55262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it-IT" sz="11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Versamenti</a:t>
                </a:r>
                <a:r>
                  <a:rPr lang="it-IT" sz="12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 ICI </a:t>
                </a:r>
              </a:p>
            </p:txBody>
          </p:sp>
          <p:sp>
            <p:nvSpPr>
              <p:cNvPr id="61" name="Puzzle4"/>
              <p:cNvSpPr>
                <a:spLocks noEditPoints="1" noChangeArrowheads="1"/>
              </p:cNvSpPr>
              <p:nvPr/>
            </p:nvSpPr>
            <p:spPr bwMode="auto">
              <a:xfrm>
                <a:off x="3824237" y="1135331"/>
                <a:ext cx="1599986" cy="1982764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2075 w 21600"/>
                  <a:gd name="T25" fmla="*/ 5660 h 21600"/>
                  <a:gd name="T26" fmla="*/ 20210 w 21600"/>
                  <a:gd name="T27" fmla="*/ 1597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2" name="Text Box 9"/>
              <p:cNvSpPr txBox="1">
                <a:spLocks noChangeArrowheads="1"/>
              </p:cNvSpPr>
              <p:nvPr/>
            </p:nvSpPr>
            <p:spPr bwMode="auto">
              <a:xfrm>
                <a:off x="3937243" y="1591145"/>
                <a:ext cx="1403150" cy="515781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>
                    <a:solidFill>
                      <a:srgbClr val="0B3066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1100" b="1" dirty="0" smtClean="0">
                    <a:solidFill>
                      <a:schemeClr val="bg1"/>
                    </a:solidFill>
                  </a:rPr>
                  <a:t>Conti finanziari</a:t>
                </a:r>
                <a:endParaRPr lang="it-IT" altLang="it-IT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Puzzle2"/>
              <p:cNvSpPr>
                <a:spLocks noEditPoints="1" noChangeArrowheads="1"/>
              </p:cNvSpPr>
              <p:nvPr/>
            </p:nvSpPr>
            <p:spPr bwMode="auto">
              <a:xfrm>
                <a:off x="5520356" y="1998132"/>
                <a:ext cx="2657270" cy="1546229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5394 w 21600"/>
                  <a:gd name="T25" fmla="*/ 6735 h 21600"/>
                  <a:gd name="T26" fmla="*/ 16182 w 21600"/>
                  <a:gd name="T27" fmla="*/ 20441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1300">
                  <a:latin typeface="+mj-lt"/>
                </a:endParaRPr>
              </a:p>
            </p:txBody>
          </p:sp>
          <p:sp>
            <p:nvSpPr>
              <p:cNvPr id="64" name="Puzzle3"/>
              <p:cNvSpPr>
                <a:spLocks noEditPoints="1" noChangeArrowheads="1"/>
              </p:cNvSpPr>
              <p:nvPr/>
            </p:nvSpPr>
            <p:spPr bwMode="auto">
              <a:xfrm>
                <a:off x="6005414" y="2920158"/>
                <a:ext cx="1664660" cy="1956925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2269 w 21600"/>
                  <a:gd name="T25" fmla="*/ 7718 h 21600"/>
                  <a:gd name="T26" fmla="*/ 19157 w 21600"/>
                  <a:gd name="T27" fmla="*/ 2023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810000"/>
              </a:solidFill>
              <a:ln w="28575" cap="flat" cmpd="sng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30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5997673" y="3640916"/>
                <a:ext cx="1844623" cy="515781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it-IT" sz="1100" b="1" dirty="0">
                    <a:solidFill>
                      <a:prstClr val="whit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Banca </a:t>
                </a:r>
                <a:r>
                  <a:rPr lang="it-IT" sz="1100" b="1" dirty="0" smtClean="0">
                    <a:solidFill>
                      <a:prstClr val="whit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Dati </a:t>
                </a:r>
                <a:r>
                  <a:rPr lang="it-IT" sz="1100" b="1" dirty="0">
                    <a:solidFill>
                      <a:prstClr val="whit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Catastale</a:t>
                </a:r>
              </a:p>
            </p:txBody>
          </p:sp>
          <p:sp>
            <p:nvSpPr>
              <p:cNvPr id="66" name="Text Box 7"/>
              <p:cNvSpPr txBox="1">
                <a:spLocks noChangeArrowheads="1"/>
              </p:cNvSpPr>
              <p:nvPr/>
            </p:nvSpPr>
            <p:spPr bwMode="auto">
              <a:xfrm>
                <a:off x="6186990" y="2502663"/>
                <a:ext cx="1208716" cy="552623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1100" b="1" dirty="0">
                    <a:solidFill>
                      <a:prstClr val="whit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Versamenti</a:t>
                </a:r>
                <a:r>
                  <a:rPr lang="it-IT" sz="1200" b="1" dirty="0">
                    <a:solidFill>
                      <a:prstClr val="whit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endParaRPr lang="it-IT" sz="1200" b="1" dirty="0" smtClean="0">
                  <a:solidFill>
                    <a:prstClr val="white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algn="ctr" eaLnBrk="1" hangingPunct="1">
                  <a:defRPr/>
                </a:pPr>
                <a:r>
                  <a:rPr lang="it-IT" sz="1200" b="1" dirty="0" smtClean="0">
                    <a:solidFill>
                      <a:prstClr val="whit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TASI e IMU</a:t>
                </a:r>
                <a:endParaRPr lang="it-IT" sz="1200" b="1" dirty="0">
                  <a:solidFill>
                    <a:prstClr val="white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26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494469" y="2692401"/>
            <a:ext cx="525463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  <a:cs typeface="+mj-cs"/>
              </a:rPr>
              <a:t>Grazie</a:t>
            </a:r>
          </a:p>
          <a:p>
            <a:r>
              <a:rPr lang="it-IT" sz="360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  <a:cs typeface="+mj-cs"/>
              </a:rPr>
              <a:t>Maria Teresa Monteduro</a:t>
            </a:r>
          </a:p>
          <a:p>
            <a:r>
              <a:rPr lang="it-IT" sz="360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  <a:cs typeface="+mj-cs"/>
              </a:rPr>
              <a:t>Dipartimento delle Finanze</a:t>
            </a:r>
          </a:p>
        </p:txBody>
      </p:sp>
    </p:spTree>
    <p:extLst>
      <p:ext uri="{BB962C8B-B14F-4D97-AF65-F5344CB8AC3E}">
        <p14:creationId xmlns:p14="http://schemas.microsoft.com/office/powerpoint/2010/main" val="10172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959</Words>
  <Application>Microsoft Office PowerPoint</Application>
  <PresentationFormat>Personalizzato</PresentationFormat>
  <Paragraphs>117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Personalizza struttura</vt:lpstr>
      <vt:lpstr>COMPORTAMENTI INDIVIDUALI  E RELAZIONI SOCIALI  IN TRASFORMAZIONE  UNA SFIDA PER LA  STATISTICA UFFICIALE </vt:lpstr>
      <vt:lpstr>Big data un nuovo percorso metodologico</vt:lpstr>
      <vt:lpstr>Progetto Big Data Analytics</vt:lpstr>
      <vt:lpstr>I numeri ad oggi</vt:lpstr>
      <vt:lpstr>Dalla centralità delle informazioni alla centralità delle meta-informazioni</vt:lpstr>
      <vt:lpstr>I limiti dell’utilizzo dei Big Data Analytics</vt:lpstr>
      <vt:lpstr>Nuove analisi e nuovi modelli di integrazione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MNTMTR70R43I549O</cp:lastModifiedBy>
  <cp:revision>120</cp:revision>
  <cp:lastPrinted>2016-06-22T14:42:48Z</cp:lastPrinted>
  <dcterms:created xsi:type="dcterms:W3CDTF">2016-03-11T16:10:26Z</dcterms:created>
  <dcterms:modified xsi:type="dcterms:W3CDTF">2016-06-22T15:18:00Z</dcterms:modified>
</cp:coreProperties>
</file>