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Default Extension="docx" ContentType="application/vnd.openxmlformats-officedocument.wordprocessingml.document"/>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theme/themeOverride6.xml" ContentType="application/vnd.openxmlformats-officedocument.themeOverrid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emf" ContentType="image/x-emf"/>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drawings/drawing9.xml" ContentType="application/vnd.openxmlformats-officedocument.drawingml.chartshape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62" r:id="rId3"/>
  </p:sldMasterIdLst>
  <p:notesMasterIdLst>
    <p:notesMasterId r:id="rId47"/>
  </p:notesMasterIdLst>
  <p:handoutMasterIdLst>
    <p:handoutMasterId r:id="rId48"/>
  </p:handoutMasterIdLst>
  <p:sldIdLst>
    <p:sldId id="256" r:id="rId4"/>
    <p:sldId id="276" r:id="rId5"/>
    <p:sldId id="272" r:id="rId6"/>
    <p:sldId id="273" r:id="rId7"/>
    <p:sldId id="274" r:id="rId8"/>
    <p:sldId id="277" r:id="rId9"/>
    <p:sldId id="278" r:id="rId10"/>
    <p:sldId id="279" r:id="rId11"/>
    <p:sldId id="280" r:id="rId12"/>
    <p:sldId id="281" r:id="rId13"/>
    <p:sldId id="282" r:id="rId14"/>
    <p:sldId id="283" r:id="rId15"/>
    <p:sldId id="262" r:id="rId16"/>
    <p:sldId id="265" r:id="rId17"/>
    <p:sldId id="266" r:id="rId18"/>
    <p:sldId id="267" r:id="rId19"/>
    <p:sldId id="269" r:id="rId20"/>
    <p:sldId id="268" r:id="rId21"/>
    <p:sldId id="270" r:id="rId22"/>
    <p:sldId id="288" r:id="rId23"/>
    <p:sldId id="263" r:id="rId24"/>
    <p:sldId id="292" r:id="rId25"/>
    <p:sldId id="294" r:id="rId26"/>
    <p:sldId id="293" r:id="rId27"/>
    <p:sldId id="296" r:id="rId28"/>
    <p:sldId id="285" r:id="rId29"/>
    <p:sldId id="286" r:id="rId30"/>
    <p:sldId id="287" r:id="rId31"/>
    <p:sldId id="297" r:id="rId32"/>
    <p:sldId id="298" r:id="rId33"/>
    <p:sldId id="299" r:id="rId34"/>
    <p:sldId id="300" r:id="rId35"/>
    <p:sldId id="303" r:id="rId36"/>
    <p:sldId id="304" r:id="rId37"/>
    <p:sldId id="305" r:id="rId38"/>
    <p:sldId id="306" r:id="rId39"/>
    <p:sldId id="301" r:id="rId40"/>
    <p:sldId id="302" r:id="rId41"/>
    <p:sldId id="307" r:id="rId42"/>
    <p:sldId id="308" r:id="rId43"/>
    <p:sldId id="309" r:id="rId44"/>
    <p:sldId id="310" r:id="rId45"/>
    <p:sldId id="311" r:id="rId4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E001C"/>
    <a:srgbClr val="CF1E24"/>
    <a:srgbClr val="E26F31"/>
    <a:srgbClr val="E26F37"/>
    <a:srgbClr val="D43D25"/>
    <a:srgbClr val="DA713A"/>
    <a:srgbClr val="E16F36"/>
    <a:srgbClr val="BE1520"/>
    <a:srgbClr val="C72A31"/>
    <a:srgbClr val="DA30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19" autoAdjust="0"/>
  </p:normalViewPr>
  <p:slideViewPr>
    <p:cSldViewPr snapToGrid="0" snapToObjects="1">
      <p:cViewPr>
        <p:scale>
          <a:sx n="80" d="100"/>
          <a:sy n="80" d="100"/>
        </p:scale>
        <p:origin x="-96" y="-576"/>
      </p:cViewPr>
      <p:guideLst>
        <p:guide orient="horz" pos="2386"/>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0" d="100"/>
          <a:sy n="60" d="100"/>
        </p:scale>
        <p:origin x="-1699"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dati\Approfondimenti_sito_web\bilancio\Pop_sesso_statocivile_nazionalit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lavoro_di_Microsoft_Office_Excel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lavoro_di_Microsoft_Office_Excel6.xlsx"/></Relationships>
</file>

<file path=ppt/charts/_rels/chart12.xml.rels><?xml version="1.0" encoding="UTF-8" standalone="yes"?>
<Relationships xmlns="http://schemas.openxmlformats.org/package/2006/relationships"><Relationship Id="rId1" Type="http://schemas.openxmlformats.org/officeDocument/2006/relationships/oleObject" Target="file:///D:\Users\clcrni80e52f839w\Desktop\Aree%20di%20Approfondimento\Immigrazione\Dati_2015\Tavole_grafici_2015%20da%20aggiornare%20-%20calcol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Users\clcrni80e52f839w\Desktop\Aree%20di%20Approfondimento\Immigrazione\Dati_2015\Tavole_grafici_2015%20da%20aggiornare%20-%20calcol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msnas\statistica\indagine%20sul%20pendolarismo%20per%20motivi%20di%20studio%20e%20di%20lavoro%20-%20PAOLA\indagine%20sul%20pendolarismo_FILE_EXEL\mobilit&#224;%20pendolare%20area%20metropolitana%20roma\pendolarismo%20verso%20rom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msnas\statistica\indagine%20sul%20pendolarismo%20per%20motivi%20di%20studio%20e%20di%20lavoro%20-%20PAOLA\indagine%20sul%20pendolarismo_FILE_EXEL\mobilit&#224;%20pendolare%20area%20metropolitana%20roma\pendolarismo%20verso%20roma.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msnas\statistica\indagine%20sul%20pendolarismo%20per%20motivi%20di%20studio%20e%20di%20lavoro%20-%20PAOLA\indagine%20sul%20pendolarismo_FILE_EXEL\mobilit&#224;%20pendolare%20area%20metropolitana%20roma\pendolarismo%20verso%20roma.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msnas\statistica\indagine%20sul%20pendolarismo%20per%20motivi%20di%20studio%20e%20di%20lavoro%20-%20PAOLA\indagine%20sul%20pendolarismo_FILE_EXEL\mobilit&#224;%20pendolare%20area%20metropolitana%20roma\pendolarismo%20verso%20roma.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msnas\statistica\indagine%20sul%20pendolarismo%20per%20motivi%20di%20studio%20e%20di%20lavoro%20-%20PAOLA\indagine%20sul%20pendolarismo_FILE_EXEL\pendolarismo%20hinterland\prima%20e%20seconda%20corona%20metropolitana.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msnas\statistica\indagine%20sul%20pendolarismo%20per%20motivi%20di%20studio%20e%20di%20lavoro%20-%20PAOLA\indagine%20sul%20pendolarismo_FILE_EXEL\pendolarismo%20hinterland\prima%20e%20seconda%20corona%20metropolitan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dati\Approfondimenti_sito_web\bilancio\Pop_sesso_statocivile_nazionalita.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Smsnas\statistica\indagine%20sul%20pendolarismo%20per%20motivi%20di%20studio%20e%20di%20lavoro%20-%20PAOLA\indagine%20sul%20pendolarismo_FILE_EXEL\Citt&#224;%20metropolitane\citt&#224;%20metropolitane_TEMPI_PERCORRENZA_MEZZO_TRASPORTO.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CPLRRT80A26H501V\Desktop\Dati_TPL_201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PLRRT80A26H501V\Desktop\Dati_TPL_201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CPLRRT80A26H501V\Desktop\Dati_TPL_201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CPLRRT80A26H501V\Desktop\Dati_TPL_201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CPLRRT80A26H501V\Desktop\Dati_TPL_2015.xlsx" TargetMode="External"/></Relationships>
</file>

<file path=ppt/charts/_rels/chart26.xml.rels><?xml version="1.0" encoding="UTF-8" standalone="yes"?>
<Relationships xmlns="http://schemas.openxmlformats.org/package/2006/relationships"><Relationship Id="rId2" Type="http://schemas.openxmlformats.org/officeDocument/2006/relationships/oleObject" Target="file:///C:\Users\CPLRRT80A26H501V\Desktop\Dati_TPL_2015.xlsx" TargetMode="External"/><Relationship Id="rId1" Type="http://schemas.openxmlformats.org/officeDocument/2006/relationships/themeOverride" Target="../theme/themeOverride7.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p.carrozzi.LANPROV\Desktop\RAPPORTO%202015-2016\valore%20aggiunto\dati%20prometeia.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p.carrozzi.LANPROV\Desktop\RAPPORTO%202015-2016\valore%20aggiunto\dati%20prometeia.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p.carrozzi.LANPROV\Desktop\RAPPORTO%202015-2016\Il%20sistema%20locale%20delle%20imprese\citt&#224;%20metropolitana%20Roma%20movimprese%202015.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p.carrozzi.LANPROV\Documenti\Downloads\Tavole_Roma_2016_XIV_Giornata_Economia.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p.carrozzi.LANPROV\Desktop\RAPPORTO%202015-2016\Il%20sistema%20locale%20delle%20imprese\citt&#224;%20metropolitana%20Roma%20movimprese%202015.xlsx" TargetMode="External"/></Relationships>
</file>

<file path=ppt/charts/_rels/chart32.xml.rels><?xml version="1.0" encoding="UTF-8" standalone="yes"?>
<Relationships xmlns="http://schemas.openxmlformats.org/package/2006/relationships"><Relationship Id="rId2" Type="http://schemas.openxmlformats.org/officeDocument/2006/relationships/oleObject" Target="file:///C:\Documents%20and%20Settings\p.carrozzi.LANPROV\Desktop\RAPPORTO%202015-2016\Il%20sistema%20locale%20delle%20imprese\Imprese%20comuni%20citt&#224;%20metropolitana%20di%20RomaAnno%202015.xls" TargetMode="External"/><Relationship Id="rId1" Type="http://schemas.openxmlformats.org/officeDocument/2006/relationships/themeOverride" Target="../theme/themeOverride8.xml"/></Relationships>
</file>

<file path=ppt/charts/_rels/chart33.xml.rels><?xml version="1.0" encoding="UTF-8" standalone="yes"?>
<Relationships xmlns="http://schemas.openxmlformats.org/package/2006/relationships"><Relationship Id="rId1" Type="http://schemas.openxmlformats.org/officeDocument/2006/relationships/package" Target="../embeddings/Foglio_di_lavoro_di_Microsoft_Office_Excel7.xlsx"/></Relationships>
</file>

<file path=ppt/charts/_rels/chart34.xml.rels><?xml version="1.0" encoding="UTF-8" standalone="yes"?>
<Relationships xmlns="http://schemas.openxmlformats.org/package/2006/relationships"><Relationship Id="rId2" Type="http://schemas.openxmlformats.org/officeDocument/2006/relationships/package" Target="../embeddings/Foglio_di_lavoro_di_Microsoft_Office_Excel8.xlsx"/><Relationship Id="rId1" Type="http://schemas.openxmlformats.org/officeDocument/2006/relationships/themeOverride" Target="../theme/themeOverride9.xml"/></Relationships>
</file>

<file path=ppt/charts/_rels/chart35.xml.rels><?xml version="1.0" encoding="UTF-8" standalone="yes"?>
<Relationships xmlns="http://schemas.openxmlformats.org/package/2006/relationships"><Relationship Id="rId1" Type="http://schemas.openxmlformats.org/officeDocument/2006/relationships/oleObject" Target="file:///D:\Lavoro%20Elaborazioni%20mie\GRANDI%20COMUNI%20e%20AREE%20METROPOLITANE\Citt&#224;%20metropolitane_2015\Tab%20e%20graf%20x%20intervento.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Lavoro%20Elaborazioni%20mie\GRANDI%20COMUNI%20e%20AREE%20METROPOLITANE\Citt&#224;%20metropolitane_2015\Tab%20e%20graf%20x%20intervent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Lavoro%20Elaborazioni%20mie\GRANDI%20COMUNI%20e%20AREE%20METROPOLITANE\Citt&#224;%20metropolitane_2015\Tab%20e%20graf%20x%20intervent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Lavoro%20Elaborazioni%20mie\GRANDI%20COMUNI%20e%20AREE%20METROPOLITANE\Citt&#224;%20metropolitane_2015\Tab%20e%20graf%20x%20intervento.xlsx" TargetMode="External"/></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p.carrozzi.LANPROV\Desktop\RAPPORTO%202015-2016\il%20reddito%20imponibile\RM_Redditi_e_principali_variabili_IRPEF_su_base_comunale_CSV_201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40.xml.rels><?xml version="1.0" encoding="UTF-8" standalone="yes"?>
<Relationships xmlns="http://schemas.openxmlformats.org/package/2006/relationships"><Relationship Id="rId1" Type="http://schemas.openxmlformats.org/officeDocument/2006/relationships/oleObject" Target="file:///C:\Documents%20and%20Settings\p.carrozzi.LANPROV\Desktop\RAPPORTO%202015-2016\il%20reddito%20imponibile\RM_Redditi_e_principali_variabili_IRPEF_su_base_comunale_CSV_2014.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Documents%20and%20Settings\p.carrozzi.LANPROV\Desktop\RAPPORTO%202015-2016\il%20reddito%20imponibile\RM_Redditi_e_principali_variabili_IRPEF_su_base_comunale_CSV_2014.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Documents%20and%20Settings\p.carrozzi.LANPROV\Desktop\RAPPORTO%202015-2016\il%20reddito%20imponibile\RM_Redditi_e_principali_variabili_IRPEF_su_base_comunale_CSV_2014.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rcagli76c29h501w\Desktop\Abstract_Citt&#224;%20metropolitana\Tabelle_grafici_cartogrammi_abstract%20reddito.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Office_Excel4.xlsx"/></Relationships>
</file>

<file path=ppt/charts/_rels/chart6.xml.rels><?xml version="1.0" encoding="UTF-8" standalone="yes"?>
<Relationships xmlns="http://schemas.openxmlformats.org/package/2006/relationships"><Relationship Id="rId2" Type="http://schemas.openxmlformats.org/officeDocument/2006/relationships/oleObject" Target="file:///D:\TUTTI%20DOCUMENTI\ANNUARIO\New%20web\2016\Aggiornamento%202015.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D:\TUTTI%20DOCUMENTI\ANNUARIO\New%20web\2016\Aggiornamento%202015.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PLRRT80A26H501V\Desktop\mortalit&#224;_2015.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CPLRRT80A26H501V\Desktop\mortalit&#224;_2015.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2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79703620043889E-2"/>
          <c:y val="0"/>
          <c:w val="0.6779595739454678"/>
          <c:h val="0.95688574285396866"/>
        </c:manualLayout>
      </c:layout>
      <c:pieChart>
        <c:varyColors val="1"/>
        <c:ser>
          <c:idx val="0"/>
          <c:order val="0"/>
          <c:dLbls>
            <c:numFmt formatCode="0.0%" sourceLinked="0"/>
            <c:txPr>
              <a:bodyPr/>
              <a:lstStyle/>
              <a:p>
                <a:pPr>
                  <a:defRPr sz="1000"/>
                </a:pPr>
                <a:endParaRPr lang="it-IT"/>
              </a:p>
            </c:txPr>
            <c:showPercent val="1"/>
            <c:showLeaderLines val="1"/>
          </c:dLbls>
          <c:cat>
            <c:strRef>
              <c:f>'2015'!$B$3:$B$4</c:f>
              <c:strCache>
                <c:ptCount val="2"/>
                <c:pt idx="0">
                  <c:v>Maschi</c:v>
                </c:pt>
                <c:pt idx="1">
                  <c:v>Femmine</c:v>
                </c:pt>
              </c:strCache>
            </c:strRef>
          </c:cat>
          <c:val>
            <c:numRef>
              <c:f>'2015'!$C$3:$C$4</c:f>
              <c:numCache>
                <c:formatCode>General</c:formatCode>
                <c:ptCount val="2"/>
                <c:pt idx="0">
                  <c:v>1355984</c:v>
                </c:pt>
                <c:pt idx="1">
                  <c:v>1508747</c:v>
                </c:pt>
              </c:numCache>
            </c:numRef>
          </c:val>
        </c:ser>
        <c:dLbls>
          <c:showPercent val="1"/>
        </c:dLbls>
        <c:firstSliceAng val="0"/>
      </c:pieChart>
    </c:plotArea>
    <c:legend>
      <c:legendPos val="r"/>
      <c:layout/>
      <c:txPr>
        <a:bodyPr/>
        <a:lstStyle/>
        <a:p>
          <a:pPr>
            <a:defRPr sz="1000"/>
          </a:pPr>
          <a:endParaRPr lang="it-IT"/>
        </a:p>
      </c:txPr>
    </c:legend>
    <c:plotVisOnly val="1"/>
    <c:dispBlanksAs val="zero"/>
  </c:chart>
  <c:txPr>
    <a:bodyPr/>
    <a:lstStyle/>
    <a:p>
      <a:pPr>
        <a:defRPr sz="1800"/>
      </a:pPr>
      <a:endParaRPr lang="it-IT"/>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0857982606726006"/>
          <c:y val="8.9754265567652813E-2"/>
          <c:w val="0.86815872671355931"/>
          <c:h val="0.71151167249784475"/>
        </c:manualLayout>
      </c:layout>
      <c:barChart>
        <c:barDir val="col"/>
        <c:grouping val="clustered"/>
        <c:ser>
          <c:idx val="0"/>
          <c:order val="0"/>
          <c:tx>
            <c:strRef>
              <c:f>Foglio1!$B$1</c:f>
              <c:strCache>
                <c:ptCount val="1"/>
                <c:pt idx="0">
                  <c:v>N. stranieri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9"/>
            <c:spPr>
              <a:solidFill>
                <a:srgbClr val="A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numFmt formatCode="#,##0" sourceLinked="0"/>
            <c: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Reggio di Calabria</c:v>
                </c:pt>
                <c:pt idx="1">
                  <c:v>Bari</c:v>
                </c:pt>
                <c:pt idx="2">
                  <c:v>Genova</c:v>
                </c:pt>
                <c:pt idx="3">
                  <c:v>Venezia</c:v>
                </c:pt>
                <c:pt idx="4">
                  <c:v>Bologna</c:v>
                </c:pt>
                <c:pt idx="5">
                  <c:v>Napoli</c:v>
                </c:pt>
                <c:pt idx="6">
                  <c:v>Firenze</c:v>
                </c:pt>
                <c:pt idx="7">
                  <c:v>Torino</c:v>
                </c:pt>
                <c:pt idx="8">
                  <c:v>Milano</c:v>
                </c:pt>
                <c:pt idx="9">
                  <c:v>Roma</c:v>
                </c:pt>
              </c:strCache>
            </c:strRef>
          </c:cat>
          <c:val>
            <c:numRef>
              <c:f>Foglio1!$B$2:$B$11</c:f>
              <c:numCache>
                <c:formatCode>#,##0</c:formatCode>
                <c:ptCount val="10"/>
                <c:pt idx="0">
                  <c:v>30257</c:v>
                </c:pt>
                <c:pt idx="1">
                  <c:v>41082</c:v>
                </c:pt>
                <c:pt idx="2">
                  <c:v>70752</c:v>
                </c:pt>
                <c:pt idx="3">
                  <c:v>81650</c:v>
                </c:pt>
                <c:pt idx="4">
                  <c:v>117122</c:v>
                </c:pt>
                <c:pt idx="5">
                  <c:v>117825</c:v>
                </c:pt>
                <c:pt idx="6">
                  <c:v>128509</c:v>
                </c:pt>
                <c:pt idx="7">
                  <c:v>221961</c:v>
                </c:pt>
                <c:pt idx="8">
                  <c:v>446462</c:v>
                </c:pt>
                <c:pt idx="9">
                  <c:v>529398</c:v>
                </c:pt>
              </c:numCache>
            </c:numRef>
          </c:val>
        </c:ser>
        <c:gapWidth val="100"/>
        <c:overlap val="-24"/>
        <c:axId val="84481920"/>
        <c:axId val="84483456"/>
      </c:barChart>
      <c:catAx>
        <c:axId val="84481920"/>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4483456"/>
        <c:crosses val="autoZero"/>
        <c:auto val="1"/>
        <c:lblAlgn val="ctr"/>
        <c:lblOffset val="100"/>
      </c:catAx>
      <c:valAx>
        <c:axId val="844834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4481920"/>
        <c:crosses val="autoZero"/>
        <c:crossBetween val="between"/>
      </c:valAx>
      <c:spPr>
        <a:noFill/>
        <a:ln>
          <a:noFill/>
        </a:ln>
        <a:effectLst/>
      </c:spPr>
    </c:plotArea>
    <c:plotVisOnly val="1"/>
    <c:dispBlanksAs val="gap"/>
  </c:chart>
  <c:spPr>
    <a:noFill/>
    <a:ln>
      <a:noFill/>
    </a:ln>
    <a:effectLst/>
  </c:spPr>
  <c:txPr>
    <a:bodyPr/>
    <a:lstStyle/>
    <a:p>
      <a:pPr>
        <a:defRPr/>
      </a:pPr>
      <a:endParaRPr lang="it-IT"/>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clustered"/>
        <c:ser>
          <c:idx val="0"/>
          <c:order val="0"/>
          <c:tx>
            <c:strRef>
              <c:f>Foglio1!$B$1</c:f>
              <c:strCache>
                <c:ptCount val="1"/>
                <c:pt idx="0">
                  <c:v>Serie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7"/>
            <c:spPr>
              <a:solidFill>
                <a:srgbClr val="B6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Foglio1!$A$2:$A$11</c:f>
              <c:strCache>
                <c:ptCount val="10"/>
                <c:pt idx="0">
                  <c:v>Bari</c:v>
                </c:pt>
                <c:pt idx="1">
                  <c:v>Napoli</c:v>
                </c:pt>
                <c:pt idx="2">
                  <c:v>Reggio Calabria</c:v>
                </c:pt>
                <c:pt idx="3">
                  <c:v>Genova</c:v>
                </c:pt>
                <c:pt idx="4">
                  <c:v>Venezia</c:v>
                </c:pt>
                <c:pt idx="5">
                  <c:v>Torino</c:v>
                </c:pt>
                <c:pt idx="6">
                  <c:v>Bologna</c:v>
                </c:pt>
                <c:pt idx="7">
                  <c:v>Roma</c:v>
                </c:pt>
                <c:pt idx="8">
                  <c:v>Firenze</c:v>
                </c:pt>
                <c:pt idx="9">
                  <c:v>Milano</c:v>
                </c:pt>
              </c:strCache>
            </c:strRef>
          </c:cat>
          <c:val>
            <c:numRef>
              <c:f>Foglio1!$B$2:$B$11</c:f>
              <c:numCache>
                <c:formatCode>General</c:formatCode>
                <c:ptCount val="10"/>
                <c:pt idx="0">
                  <c:v>3.3</c:v>
                </c:pt>
                <c:pt idx="1">
                  <c:v>3.8</c:v>
                </c:pt>
                <c:pt idx="2">
                  <c:v>5.4</c:v>
                </c:pt>
                <c:pt idx="3">
                  <c:v>8.3000000000000007</c:v>
                </c:pt>
                <c:pt idx="4">
                  <c:v>9.5</c:v>
                </c:pt>
                <c:pt idx="5">
                  <c:v>9.7000000000000011</c:v>
                </c:pt>
                <c:pt idx="6">
                  <c:v>11.6</c:v>
                </c:pt>
                <c:pt idx="7">
                  <c:v>12.2</c:v>
                </c:pt>
                <c:pt idx="8">
                  <c:v>12.7</c:v>
                </c:pt>
                <c:pt idx="9">
                  <c:v>13.9</c:v>
                </c:pt>
              </c:numCache>
            </c:numRef>
          </c:val>
        </c:ser>
        <c:gapWidth val="100"/>
        <c:overlap val="-24"/>
        <c:axId val="83332096"/>
        <c:axId val="84538112"/>
      </c:barChart>
      <c:catAx>
        <c:axId val="8333209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4538112"/>
        <c:crosses val="autoZero"/>
        <c:auto val="1"/>
        <c:lblAlgn val="ctr"/>
        <c:lblOffset val="100"/>
      </c:catAx>
      <c:valAx>
        <c:axId val="845381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83332096"/>
        <c:crosses val="autoZero"/>
        <c:crossBetween val="between"/>
      </c:valAx>
      <c:spPr>
        <a:noFill/>
        <a:ln>
          <a:noFill/>
        </a:ln>
        <a:effectLst/>
      </c:spPr>
    </c:plotArea>
    <c:plotVisOnly val="1"/>
    <c:dispBlanksAs val="gap"/>
  </c:chart>
  <c:spPr>
    <a:noFill/>
    <a:ln>
      <a:noFill/>
    </a:ln>
    <a:effectLst/>
  </c:spPr>
  <c:txPr>
    <a:bodyPr/>
    <a:lstStyle/>
    <a:p>
      <a:pPr>
        <a:defRPr/>
      </a:pPr>
      <a:endParaRPr lang="it-IT"/>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style val="3"/>
  <c:chart>
    <c:title>
      <c:tx>
        <c:rich>
          <a:bodyPr/>
          <a:lstStyle/>
          <a:p>
            <a:pPr>
              <a:defRPr sz="1200" b="1">
                <a:solidFill>
                  <a:schemeClr val="accent1"/>
                </a:solidFill>
              </a:defRPr>
            </a:pPr>
            <a:r>
              <a:rPr lang="en-US" sz="1200" b="1">
                <a:solidFill>
                  <a:schemeClr val="accent1"/>
                </a:solidFill>
              </a:rPr>
              <a:t>Indice di vecchiaia</a:t>
            </a:r>
          </a:p>
        </c:rich>
      </c:tx>
      <c:layout/>
    </c:title>
    <c:plotArea>
      <c:layout/>
      <c:barChart>
        <c:barDir val="col"/>
        <c:grouping val="clustered"/>
        <c:ser>
          <c:idx val="0"/>
          <c:order val="0"/>
          <c:cat>
            <c:numRef>
              <c:f>Tav.3!$J$89:$P$89</c:f>
              <c:numCache>
                <c:formatCode>General</c:formatCode>
                <c:ptCount val="7"/>
                <c:pt idx="0">
                  <c:v>2009</c:v>
                </c:pt>
                <c:pt idx="1">
                  <c:v>2010</c:v>
                </c:pt>
                <c:pt idx="2">
                  <c:v>2011</c:v>
                </c:pt>
                <c:pt idx="3">
                  <c:v>2012</c:v>
                </c:pt>
                <c:pt idx="4">
                  <c:v>2013</c:v>
                </c:pt>
                <c:pt idx="5">
                  <c:v>2014</c:v>
                </c:pt>
                <c:pt idx="6">
                  <c:v>2015</c:v>
                </c:pt>
              </c:numCache>
            </c:numRef>
          </c:cat>
          <c:val>
            <c:numRef>
              <c:f>Tav.3!$J$90:$P$90</c:f>
              <c:numCache>
                <c:formatCode>#.#00</c:formatCode>
                <c:ptCount val="7"/>
                <c:pt idx="0">
                  <c:v>53.449646962431004</c:v>
                </c:pt>
                <c:pt idx="1">
                  <c:v>53.594859961087735</c:v>
                </c:pt>
                <c:pt idx="2">
                  <c:v>51.220192142734625</c:v>
                </c:pt>
                <c:pt idx="3">
                  <c:v>50.825469355319335</c:v>
                </c:pt>
                <c:pt idx="4">
                  <c:v>23.742339487199047</c:v>
                </c:pt>
                <c:pt idx="5">
                  <c:v>24.081354907001362</c:v>
                </c:pt>
                <c:pt idx="6">
                  <c:v>27.335431468254736</c:v>
                </c:pt>
              </c:numCache>
            </c:numRef>
          </c:val>
        </c:ser>
        <c:dLbls>
          <c:showVal val="1"/>
        </c:dLbls>
        <c:axId val="37456512"/>
        <c:axId val="37541760"/>
      </c:barChart>
      <c:catAx>
        <c:axId val="37456512"/>
        <c:scaling>
          <c:orientation val="minMax"/>
        </c:scaling>
        <c:axPos val="b"/>
        <c:numFmt formatCode="General" sourceLinked="1"/>
        <c:majorTickMark val="none"/>
        <c:tickLblPos val="nextTo"/>
        <c:crossAx val="37541760"/>
        <c:crosses val="autoZero"/>
        <c:auto val="1"/>
        <c:lblAlgn val="ctr"/>
        <c:lblOffset val="100"/>
      </c:catAx>
      <c:valAx>
        <c:axId val="37541760"/>
        <c:scaling>
          <c:orientation val="minMax"/>
        </c:scaling>
        <c:delete val="1"/>
        <c:axPos val="l"/>
        <c:numFmt formatCode="#.#00" sourceLinked="1"/>
        <c:majorTickMark val="none"/>
        <c:tickLblPos val="none"/>
        <c:crossAx val="37456512"/>
        <c:crosses val="autoZero"/>
        <c:crossBetween val="between"/>
      </c:valAx>
      <c:spPr>
        <a:noFill/>
        <a:ln w="25400">
          <a:noFill/>
        </a:ln>
      </c:spPr>
    </c:plotArea>
    <c:plotVisOnly val="1"/>
    <c:dispBlanksAs val="gap"/>
  </c:chart>
  <c:spPr>
    <a:ln w="19050">
      <a:solidFill>
        <a:schemeClr val="bg1">
          <a:lumMod val="65000"/>
        </a:schemeClr>
      </a:solid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it-IT"/>
  <c:style val="3"/>
  <c:chart>
    <c:title>
      <c:tx>
        <c:rich>
          <a:bodyPr/>
          <a:lstStyle/>
          <a:p>
            <a:pPr>
              <a:defRPr sz="1200" b="1">
                <a:solidFill>
                  <a:schemeClr val="accent2"/>
                </a:solidFill>
              </a:defRPr>
            </a:pPr>
            <a:r>
              <a:rPr lang="en-US" sz="1200" b="1">
                <a:solidFill>
                  <a:schemeClr val="accent2"/>
                </a:solidFill>
              </a:rPr>
              <a:t>Indice di dipendenza</a:t>
            </a:r>
            <a:r>
              <a:rPr lang="en-US" sz="1200" b="1" baseline="0">
                <a:solidFill>
                  <a:schemeClr val="accent2"/>
                </a:solidFill>
              </a:rPr>
              <a:t> demografica</a:t>
            </a:r>
            <a:endParaRPr lang="en-US" sz="1200" b="1">
              <a:solidFill>
                <a:schemeClr val="accent2"/>
              </a:solidFill>
            </a:endParaRPr>
          </a:p>
        </c:rich>
      </c:tx>
      <c:layout/>
    </c:title>
    <c:plotArea>
      <c:layout/>
      <c:barChart>
        <c:barDir val="col"/>
        <c:grouping val="clustered"/>
        <c:ser>
          <c:idx val="0"/>
          <c:order val="0"/>
          <c:spPr>
            <a:solidFill>
              <a:schemeClr val="accent2"/>
            </a:solidFill>
          </c:spPr>
          <c:cat>
            <c:numRef>
              <c:f>Tav.3!$J$89:$P$89</c:f>
              <c:numCache>
                <c:formatCode>General</c:formatCode>
                <c:ptCount val="7"/>
                <c:pt idx="0">
                  <c:v>2009</c:v>
                </c:pt>
                <c:pt idx="1">
                  <c:v>2010</c:v>
                </c:pt>
                <c:pt idx="2">
                  <c:v>2011</c:v>
                </c:pt>
                <c:pt idx="3">
                  <c:v>2012</c:v>
                </c:pt>
                <c:pt idx="4">
                  <c:v>2013</c:v>
                </c:pt>
                <c:pt idx="5">
                  <c:v>2014</c:v>
                </c:pt>
                <c:pt idx="6">
                  <c:v>2015</c:v>
                </c:pt>
              </c:numCache>
            </c:numRef>
          </c:cat>
          <c:val>
            <c:numRef>
              <c:f>Tav.3!$J$91:$P$91</c:f>
              <c:numCache>
                <c:formatCode>#.#00</c:formatCode>
                <c:ptCount val="7"/>
                <c:pt idx="0">
                  <c:v>24.80290731190502</c:v>
                </c:pt>
                <c:pt idx="1">
                  <c:v>24.434327257022549</c:v>
                </c:pt>
                <c:pt idx="2">
                  <c:v>25.028483000706299</c:v>
                </c:pt>
                <c:pt idx="3">
                  <c:v>24.876221807898879</c:v>
                </c:pt>
                <c:pt idx="4">
                  <c:v>21.773527099752084</c:v>
                </c:pt>
                <c:pt idx="5">
                  <c:v>22.034177074976753</c:v>
                </c:pt>
                <c:pt idx="6">
                  <c:v>22.745267013168867</c:v>
                </c:pt>
              </c:numCache>
            </c:numRef>
          </c:val>
        </c:ser>
        <c:dLbls>
          <c:showVal val="1"/>
        </c:dLbls>
        <c:axId val="37481472"/>
        <c:axId val="37556992"/>
      </c:barChart>
      <c:catAx>
        <c:axId val="37481472"/>
        <c:scaling>
          <c:orientation val="minMax"/>
        </c:scaling>
        <c:axPos val="b"/>
        <c:numFmt formatCode="General" sourceLinked="1"/>
        <c:majorTickMark val="none"/>
        <c:tickLblPos val="nextTo"/>
        <c:crossAx val="37556992"/>
        <c:crosses val="autoZero"/>
        <c:auto val="1"/>
        <c:lblAlgn val="ctr"/>
        <c:lblOffset val="100"/>
      </c:catAx>
      <c:valAx>
        <c:axId val="37556992"/>
        <c:scaling>
          <c:orientation val="minMax"/>
          <c:max val="100"/>
          <c:min val="0"/>
        </c:scaling>
        <c:delete val="1"/>
        <c:axPos val="l"/>
        <c:numFmt formatCode="#.#00" sourceLinked="1"/>
        <c:majorTickMark val="none"/>
        <c:tickLblPos val="none"/>
        <c:crossAx val="37481472"/>
        <c:crosses val="autoZero"/>
        <c:crossBetween val="between"/>
      </c:valAx>
    </c:plotArea>
    <c:plotVisOnly val="1"/>
    <c:dispBlanksAs val="gap"/>
  </c:chart>
  <c:spPr>
    <a:ln w="19050">
      <a:solidFill>
        <a:schemeClr val="bg1">
          <a:lumMod val="65000"/>
        </a:schemeClr>
      </a:solid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it-IT"/>
  <c:style val="27"/>
  <c:chart>
    <c:title>
      <c:tx>
        <c:rich>
          <a:bodyPr/>
          <a:lstStyle/>
          <a:p>
            <a:pPr>
              <a:defRPr sz="1800"/>
            </a:pPr>
            <a:r>
              <a:rPr lang="it-IT" sz="1600" dirty="0"/>
              <a:t>Indice</a:t>
            </a:r>
            <a:r>
              <a:rPr lang="it-IT" sz="1600" baseline="0" dirty="0"/>
              <a:t> di generazione </a:t>
            </a:r>
            <a:r>
              <a:rPr lang="it-IT" sz="1600" baseline="0" dirty="0" smtClean="0"/>
              <a:t>pendolare. </a:t>
            </a:r>
          </a:p>
          <a:p>
            <a:pPr>
              <a:defRPr sz="1800"/>
            </a:pPr>
            <a:r>
              <a:rPr lang="it-IT" sz="1600" baseline="0" dirty="0" smtClean="0"/>
              <a:t>Anno 2011 </a:t>
            </a:r>
            <a:endParaRPr lang="it-IT" sz="1600" dirty="0"/>
          </a:p>
        </c:rich>
      </c:tx>
      <c:layout/>
      <c:overlay val="1"/>
    </c:title>
    <c:plotArea>
      <c:layout>
        <c:manualLayout>
          <c:layoutTarget val="inner"/>
          <c:xMode val="edge"/>
          <c:yMode val="edge"/>
          <c:x val="0.18359012534274571"/>
          <c:y val="0.16278797385310831"/>
          <c:w val="0.79983202102869966"/>
          <c:h val="0.75097319434581145"/>
        </c:manualLayout>
      </c:layout>
      <c:barChart>
        <c:barDir val="col"/>
        <c:grouping val="clustered"/>
        <c:ser>
          <c:idx val="0"/>
          <c:order val="0"/>
          <c:tx>
            <c:v>indice di generazione</c:v>
          </c:tx>
          <c:cat>
            <c:strRef>
              <c:f>Roma!$D$9:$F$9</c:f>
              <c:strCache>
                <c:ptCount val="2"/>
                <c:pt idx="0">
                  <c:v>Roma Capitale</c:v>
                </c:pt>
                <c:pt idx="1">
                  <c:v>Hinterland metropolitano</c:v>
                </c:pt>
              </c:strCache>
            </c:strRef>
          </c:cat>
          <c:val>
            <c:numRef>
              <c:f>Roma!$E$11:$E$12</c:f>
              <c:numCache>
                <c:formatCode>0.000</c:formatCode>
                <c:ptCount val="2"/>
                <c:pt idx="0">
                  <c:v>0.51517435648223497</c:v>
                </c:pt>
                <c:pt idx="1">
                  <c:v>0.50815165587104039</c:v>
                </c:pt>
              </c:numCache>
            </c:numRef>
          </c:val>
        </c:ser>
        <c:dLbls>
          <c:showVal val="1"/>
        </c:dLbls>
        <c:axId val="37611776"/>
        <c:axId val="37691392"/>
      </c:barChart>
      <c:catAx>
        <c:axId val="37611776"/>
        <c:scaling>
          <c:orientation val="minMax"/>
        </c:scaling>
        <c:axPos val="b"/>
        <c:tickLblPos val="nextTo"/>
        <c:crossAx val="37691392"/>
        <c:crosses val="autoZero"/>
        <c:auto val="1"/>
        <c:lblAlgn val="ctr"/>
        <c:lblOffset val="100"/>
      </c:catAx>
      <c:valAx>
        <c:axId val="37691392"/>
        <c:scaling>
          <c:orientation val="minMax"/>
        </c:scaling>
        <c:axPos val="l"/>
        <c:majorGridlines/>
        <c:numFmt formatCode="0.000" sourceLinked="1"/>
        <c:tickLblPos val="nextTo"/>
        <c:crossAx val="37611776"/>
        <c:crosses val="autoZero"/>
        <c:crossBetween val="between"/>
        <c:majorUnit val="5.0000000000000036E-3"/>
      </c:valAx>
    </c:plotArea>
    <c:plotVisOnly val="1"/>
    <c:dispBlanksAs val="gap"/>
  </c:chart>
  <c:txPr>
    <a:bodyPr/>
    <a:lstStyle/>
    <a:p>
      <a:pPr>
        <a:defRPr>
          <a:latin typeface="+mn-lt"/>
        </a:defRPr>
      </a:pPr>
      <a:endParaRPr lang="it-IT"/>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it-IT"/>
  <c:style val="27"/>
  <c:chart>
    <c:title>
      <c:tx>
        <c:rich>
          <a:bodyPr/>
          <a:lstStyle/>
          <a:p>
            <a:pPr>
              <a:defRPr/>
            </a:pPr>
            <a:r>
              <a:rPr lang="it-IT" sz="1600" dirty="0"/>
              <a:t>Spostamenti pendolari nell'area</a:t>
            </a:r>
            <a:r>
              <a:rPr lang="it-IT" sz="1600" baseline="0" dirty="0"/>
              <a:t> metropolitana di </a:t>
            </a:r>
            <a:r>
              <a:rPr lang="it-IT" sz="1600" baseline="0" dirty="0" smtClean="0"/>
              <a:t>Roma. Anno 2011</a:t>
            </a:r>
            <a:endParaRPr lang="it-IT" sz="1600" dirty="0"/>
          </a:p>
        </c:rich>
      </c:tx>
      <c:layout/>
      <c:overlay val="1"/>
    </c:title>
    <c:plotArea>
      <c:layout>
        <c:manualLayout>
          <c:layoutTarget val="inner"/>
          <c:xMode val="edge"/>
          <c:yMode val="edge"/>
          <c:x val="0.20223863440427622"/>
          <c:y val="0.24500626283815691"/>
          <c:w val="0.42841561775581005"/>
          <c:h val="0.73943848728981165"/>
        </c:manualLayout>
      </c:layout>
      <c:doughnutChart>
        <c:varyColors val="1"/>
        <c:ser>
          <c:idx val="0"/>
          <c:order val="0"/>
          <c:dLbls>
            <c:dLbl>
              <c:idx val="1"/>
              <c:layout>
                <c:manualLayout>
                  <c:x val="-4.1666666666666671E-2"/>
                  <c:y val="-4.6296296296296771E-3"/>
                </c:manualLayout>
              </c:layout>
              <c:showVal val="1"/>
              <c:showPercent val="1"/>
            </c:dLbl>
            <c:numFmt formatCode="0.0%" sourceLinked="0"/>
            <c:spPr>
              <a:solidFill>
                <a:schemeClr val="bg1"/>
              </a:solidFill>
              <a:ln>
                <a:solidFill>
                  <a:schemeClr val="accent1"/>
                </a:solidFill>
              </a:ln>
            </c:spPr>
            <c:showVal val="1"/>
            <c:showPercent val="1"/>
            <c:showLeaderLines val="1"/>
          </c:dLbls>
          <c:cat>
            <c:strRef>
              <c:f>Roma!$D$9:$F$9</c:f>
              <c:strCache>
                <c:ptCount val="2"/>
                <c:pt idx="0">
                  <c:v>Roma Capitale</c:v>
                </c:pt>
                <c:pt idx="1">
                  <c:v>Hinterland metropolitano</c:v>
                </c:pt>
              </c:strCache>
            </c:strRef>
          </c:cat>
          <c:val>
            <c:numRef>
              <c:f>Roma!$C$11:$C$12</c:f>
              <c:numCache>
                <c:formatCode>#,##0</c:formatCode>
                <c:ptCount val="2"/>
                <c:pt idx="0">
                  <c:v>1338916</c:v>
                </c:pt>
                <c:pt idx="1">
                  <c:v>698364</c:v>
                </c:pt>
              </c:numCache>
            </c:numRef>
          </c:val>
        </c:ser>
        <c:dLbls>
          <c:showVal val="1"/>
        </c:dLbls>
        <c:firstSliceAng val="0"/>
        <c:holeSize val="50"/>
      </c:doughnutChart>
    </c:plotArea>
    <c:legend>
      <c:legendPos val="r"/>
      <c:layout/>
      <c:txPr>
        <a:bodyPr/>
        <a:lstStyle/>
        <a:p>
          <a:pPr rtl="0">
            <a:defRPr/>
          </a:pPr>
          <a:endParaRPr lang="it-IT"/>
        </a:p>
      </c:txPr>
    </c:legend>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it-IT"/>
  <c:style val="27"/>
  <c:chart>
    <c:title>
      <c:tx>
        <c:rich>
          <a:bodyPr/>
          <a:lstStyle/>
          <a:p>
            <a:pPr>
              <a:defRPr sz="1100"/>
            </a:pPr>
            <a:r>
              <a:rPr lang="it-IT" sz="1600" dirty="0"/>
              <a:t>Indice</a:t>
            </a:r>
            <a:r>
              <a:rPr lang="it-IT" sz="1600" baseline="0" dirty="0"/>
              <a:t> di </a:t>
            </a:r>
            <a:r>
              <a:rPr lang="it-IT" sz="1600" baseline="0" dirty="0" err="1"/>
              <a:t>autocontenimento</a:t>
            </a:r>
            <a:r>
              <a:rPr lang="it-IT" sz="1600" baseline="0" dirty="0"/>
              <a:t> pendolare Roma </a:t>
            </a:r>
            <a:r>
              <a:rPr lang="it-IT" sz="1600" baseline="0" dirty="0" smtClean="0"/>
              <a:t>Capitale. Anno 2011 </a:t>
            </a:r>
            <a:endParaRPr lang="it-IT" sz="1600" dirty="0"/>
          </a:p>
        </c:rich>
      </c:tx>
      <c:layout/>
      <c:overlay val="1"/>
    </c:title>
    <c:plotArea>
      <c:layout>
        <c:manualLayout>
          <c:layoutTarget val="inner"/>
          <c:xMode val="edge"/>
          <c:yMode val="edge"/>
          <c:x val="0.18359012534274571"/>
          <c:y val="0.12199224326145636"/>
          <c:w val="0.79983202102869966"/>
          <c:h val="0.72945179670835569"/>
        </c:manualLayout>
      </c:layout>
      <c:barChart>
        <c:barDir val="col"/>
        <c:grouping val="clustered"/>
        <c:ser>
          <c:idx val="0"/>
          <c:order val="0"/>
          <c:dLbls>
            <c:dLbl>
              <c:idx val="0"/>
              <c:layout>
                <c:manualLayout>
                  <c:x val="-7.0160311014706416E-3"/>
                  <c:y val="1.1618178859337863E-3"/>
                </c:manualLayout>
              </c:layout>
              <c:showVal val="1"/>
            </c:dLbl>
            <c:dLbl>
              <c:idx val="1"/>
              <c:layout>
                <c:manualLayout>
                  <c:x val="2.8665328006540155E-3"/>
                  <c:y val="0"/>
                </c:manualLayout>
              </c:layout>
              <c:showVal val="1"/>
            </c:dLbl>
            <c:spPr>
              <a:solidFill>
                <a:schemeClr val="bg1"/>
              </a:solidFill>
            </c:spPr>
            <c:showVal val="1"/>
          </c:dLbls>
          <c:cat>
            <c:strRef>
              <c:f>Roma!$B$10:$C$10</c:f>
              <c:strCache>
                <c:ptCount val="2"/>
                <c:pt idx="0">
                  <c:v>Nello stesso comune di residenza</c:v>
                </c:pt>
                <c:pt idx="1">
                  <c:v>Totale</c:v>
                </c:pt>
              </c:strCache>
            </c:strRef>
          </c:cat>
          <c:val>
            <c:numRef>
              <c:f>Roma!$B$11:$C$11</c:f>
              <c:numCache>
                <c:formatCode>#,##0</c:formatCode>
                <c:ptCount val="2"/>
                <c:pt idx="0">
                  <c:v>1283156</c:v>
                </c:pt>
                <c:pt idx="1">
                  <c:v>1338916</c:v>
                </c:pt>
              </c:numCache>
            </c:numRef>
          </c:val>
        </c:ser>
        <c:dLbls>
          <c:showVal val="1"/>
        </c:dLbls>
        <c:axId val="37771520"/>
        <c:axId val="37777408"/>
      </c:barChart>
      <c:catAx>
        <c:axId val="37771520"/>
        <c:scaling>
          <c:orientation val="minMax"/>
        </c:scaling>
        <c:axPos val="b"/>
        <c:tickLblPos val="nextTo"/>
        <c:crossAx val="37777408"/>
        <c:crosses val="autoZero"/>
        <c:auto val="1"/>
        <c:lblAlgn val="ctr"/>
        <c:lblOffset val="100"/>
      </c:catAx>
      <c:valAx>
        <c:axId val="37777408"/>
        <c:scaling>
          <c:orientation val="minMax"/>
        </c:scaling>
        <c:axPos val="l"/>
        <c:majorGridlines/>
        <c:numFmt formatCode="#,##0" sourceLinked="1"/>
        <c:tickLblPos val="nextTo"/>
        <c:crossAx val="37771520"/>
        <c:crosses val="autoZero"/>
        <c:crossBetween val="between"/>
      </c:valAx>
    </c:plotArea>
    <c:plotVisOnly val="1"/>
    <c:dispBlanksAs val="gap"/>
  </c:chart>
  <c:txPr>
    <a:bodyPr/>
    <a:lstStyle/>
    <a:p>
      <a:pPr>
        <a:defRPr>
          <a:latin typeface="+mn-lt"/>
        </a:defRPr>
      </a:pPr>
      <a:endParaRPr lang="it-IT"/>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it-IT"/>
  <c:style val="27"/>
  <c:chart>
    <c:title>
      <c:tx>
        <c:rich>
          <a:bodyPr/>
          <a:lstStyle/>
          <a:p>
            <a:pPr>
              <a:defRPr sz="1100"/>
            </a:pPr>
            <a:r>
              <a:rPr lang="it-IT" sz="1600" dirty="0"/>
              <a:t>Indice di attrazione pendolare Roma </a:t>
            </a:r>
            <a:r>
              <a:rPr lang="it-IT" sz="1600" dirty="0" smtClean="0"/>
              <a:t>Capitale. Anno 2011</a:t>
            </a:r>
            <a:endParaRPr lang="it-IT" sz="1600" dirty="0"/>
          </a:p>
        </c:rich>
      </c:tx>
      <c:layout/>
      <c:overlay val="1"/>
    </c:title>
    <c:plotArea>
      <c:layout>
        <c:manualLayout>
          <c:layoutTarget val="inner"/>
          <c:xMode val="edge"/>
          <c:yMode val="edge"/>
          <c:x val="0.18359012534274571"/>
          <c:y val="0.18441094331420924"/>
          <c:w val="0.78562243220422456"/>
          <c:h val="0.66703309665560306"/>
        </c:manualLayout>
      </c:layout>
      <c:barChart>
        <c:barDir val="col"/>
        <c:grouping val="clustered"/>
        <c:ser>
          <c:idx val="0"/>
          <c:order val="0"/>
          <c:dLbls>
            <c:dLbl>
              <c:idx val="0"/>
              <c:layout>
                <c:manualLayout>
                  <c:x val="1.6666666666666677E-2"/>
                  <c:y val="4.629629629629632E-3"/>
                </c:manualLayout>
              </c:layout>
              <c:showVal val="1"/>
            </c:dLbl>
            <c:dLbl>
              <c:idx val="1"/>
              <c:layout>
                <c:manualLayout>
                  <c:x val="1.9444444444444445E-2"/>
                  <c:y val="0"/>
                </c:manualLayout>
              </c:layout>
              <c:showVal val="1"/>
            </c:dLbl>
            <c:showVal val="1"/>
          </c:dLbls>
          <c:cat>
            <c:strRef>
              <c:f>Roma!$B$15:$C$15</c:f>
              <c:strCache>
                <c:ptCount val="2"/>
                <c:pt idx="0">
                  <c:v>spostamenti in uscita</c:v>
                </c:pt>
                <c:pt idx="1">
                  <c:v>spostamenti in entrata</c:v>
                </c:pt>
              </c:strCache>
            </c:strRef>
          </c:cat>
          <c:val>
            <c:numRef>
              <c:f>Roma!$B$16:$C$16</c:f>
              <c:numCache>
                <c:formatCode>#,##0</c:formatCode>
                <c:ptCount val="2"/>
                <c:pt idx="0">
                  <c:v>46858</c:v>
                </c:pt>
                <c:pt idx="1">
                  <c:v>218625</c:v>
                </c:pt>
              </c:numCache>
            </c:numRef>
          </c:val>
        </c:ser>
        <c:dLbls>
          <c:showVal val="1"/>
        </c:dLbls>
        <c:axId val="37783808"/>
        <c:axId val="37831808"/>
      </c:barChart>
      <c:catAx>
        <c:axId val="37783808"/>
        <c:scaling>
          <c:orientation val="minMax"/>
        </c:scaling>
        <c:axPos val="b"/>
        <c:tickLblPos val="nextTo"/>
        <c:crossAx val="37831808"/>
        <c:crosses val="autoZero"/>
        <c:auto val="1"/>
        <c:lblAlgn val="ctr"/>
        <c:lblOffset val="100"/>
      </c:catAx>
      <c:valAx>
        <c:axId val="37831808"/>
        <c:scaling>
          <c:orientation val="minMax"/>
        </c:scaling>
        <c:axPos val="l"/>
        <c:majorGridlines/>
        <c:numFmt formatCode="#,##0" sourceLinked="1"/>
        <c:tickLblPos val="nextTo"/>
        <c:crossAx val="37783808"/>
        <c:crosses val="autoZero"/>
        <c:crossBetween val="between"/>
      </c:valAx>
    </c:plotArea>
    <c:plotVisOnly val="1"/>
    <c:dispBlanksAs val="gap"/>
  </c:chart>
  <c:txPr>
    <a:bodyPr/>
    <a:lstStyle/>
    <a:p>
      <a:pPr>
        <a:defRPr>
          <a:latin typeface="+mn-lt"/>
        </a:defRPr>
      </a:pPr>
      <a:endParaRPr lang="it-IT"/>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it-IT"/>
  <c:style val="27"/>
  <c:chart>
    <c:title>
      <c:tx>
        <c:rich>
          <a:bodyPr/>
          <a:lstStyle/>
          <a:p>
            <a:pPr>
              <a:defRPr sz="1400"/>
            </a:pPr>
            <a:r>
              <a:rPr lang="it-IT" sz="1400" dirty="0"/>
              <a:t>Flussi in</a:t>
            </a:r>
            <a:r>
              <a:rPr lang="it-IT" sz="1400" baseline="0" dirty="0"/>
              <a:t> uscita verso il capoluogo e indice di </a:t>
            </a:r>
            <a:r>
              <a:rPr lang="it-IT" sz="1400" baseline="0" dirty="0" err="1" smtClean="0"/>
              <a:t>autocontenimento</a:t>
            </a:r>
            <a:r>
              <a:rPr lang="it-IT" sz="1400" baseline="0" dirty="0" smtClean="0"/>
              <a:t>. Anno 2011 </a:t>
            </a:r>
            <a:endParaRPr lang="it-IT" sz="1400" dirty="0"/>
          </a:p>
        </c:rich>
      </c:tx>
      <c:layout/>
      <c:overlay val="1"/>
    </c:title>
    <c:plotArea>
      <c:layout>
        <c:manualLayout>
          <c:layoutTarget val="inner"/>
          <c:xMode val="edge"/>
          <c:yMode val="edge"/>
          <c:x val="5.5650556769409033E-2"/>
          <c:y val="0.15804647731138727"/>
          <c:w val="0.91409929779719989"/>
          <c:h val="0.57094311312396484"/>
        </c:manualLayout>
      </c:layout>
      <c:barChart>
        <c:barDir val="col"/>
        <c:grouping val="clustered"/>
        <c:ser>
          <c:idx val="0"/>
          <c:order val="0"/>
          <c:tx>
            <c:strRef>
              <c:f>'confronto I-II cintura'!$A$44</c:f>
              <c:strCache>
                <c:ptCount val="1"/>
                <c:pt idx="0">
                  <c:v>Totale comuni Prima cintura</c:v>
                </c:pt>
              </c:strCache>
            </c:strRef>
          </c:tx>
          <c:dLbls>
            <c:spPr>
              <a:solidFill>
                <a:schemeClr val="bg1"/>
              </a:solidFill>
              <a:ln>
                <a:solidFill>
                  <a:schemeClr val="accent1"/>
                </a:solidFill>
              </a:ln>
            </c:spPr>
            <c:showVal val="1"/>
          </c:dLbls>
          <c:cat>
            <c:strRef>
              <c:f>('confronto I-II cintura'!$E$43;'confronto I-II cintura'!$H$43)</c:f>
              <c:strCache>
                <c:ptCount val="2"/>
                <c:pt idx="0">
                  <c:v>autocontenimento</c:v>
                </c:pt>
                <c:pt idx="1">
                  <c:v>indice di gravitazione verso il capoluogo</c:v>
                </c:pt>
              </c:strCache>
            </c:strRef>
          </c:cat>
          <c:val>
            <c:numRef>
              <c:f>('confronto I-II cintura'!$E$44;'confronto I-II cintura'!$H$44)</c:f>
              <c:numCache>
                <c:formatCode>#,##0.0</c:formatCode>
                <c:ptCount val="2"/>
                <c:pt idx="0">
                  <c:v>45.698949110655157</c:v>
                </c:pt>
                <c:pt idx="1">
                  <c:v>37.12773917085174</c:v>
                </c:pt>
              </c:numCache>
            </c:numRef>
          </c:val>
        </c:ser>
        <c:ser>
          <c:idx val="1"/>
          <c:order val="1"/>
          <c:tx>
            <c:strRef>
              <c:f>'confronto I-II cintura'!$A$45</c:f>
              <c:strCache>
                <c:ptCount val="1"/>
                <c:pt idx="0">
                  <c:v>Totale comuni seconda cintura</c:v>
                </c:pt>
              </c:strCache>
            </c:strRef>
          </c:tx>
          <c:dLbls>
            <c:spPr>
              <a:solidFill>
                <a:schemeClr val="bg1"/>
              </a:solidFill>
              <a:ln>
                <a:solidFill>
                  <a:schemeClr val="accent1"/>
                </a:solidFill>
              </a:ln>
            </c:spPr>
            <c:showVal val="1"/>
          </c:dLbls>
          <c:cat>
            <c:strRef>
              <c:f>('confronto I-II cintura'!$E$43;'confronto I-II cintura'!$H$43)</c:f>
              <c:strCache>
                <c:ptCount val="2"/>
                <c:pt idx="0">
                  <c:v>autocontenimento</c:v>
                </c:pt>
                <c:pt idx="1">
                  <c:v>indice di gravitazione verso il capoluogo</c:v>
                </c:pt>
              </c:strCache>
            </c:strRef>
          </c:cat>
          <c:val>
            <c:numRef>
              <c:f>('confronto I-II cintura'!$E$45;'confronto I-II cintura'!$H$45)</c:f>
              <c:numCache>
                <c:formatCode>#,##0.0</c:formatCode>
                <c:ptCount val="2"/>
                <c:pt idx="0">
                  <c:v>48.122250520953969</c:v>
                </c:pt>
                <c:pt idx="1">
                  <c:v>25.356564019448957</c:v>
                </c:pt>
              </c:numCache>
            </c:numRef>
          </c:val>
        </c:ser>
        <c:ser>
          <c:idx val="2"/>
          <c:order val="2"/>
          <c:tx>
            <c:strRef>
              <c:f>'confronto I-II cintura'!$A$46</c:f>
              <c:strCache>
                <c:ptCount val="1"/>
                <c:pt idx="0">
                  <c:v>Totale hinterland</c:v>
                </c:pt>
              </c:strCache>
            </c:strRef>
          </c:tx>
          <c:dLbls>
            <c:spPr>
              <a:solidFill>
                <a:schemeClr val="bg1"/>
              </a:solidFill>
              <a:ln>
                <a:solidFill>
                  <a:schemeClr val="accent1"/>
                </a:solidFill>
              </a:ln>
            </c:spPr>
            <c:showVal val="1"/>
          </c:dLbls>
          <c:cat>
            <c:strRef>
              <c:f>('confronto I-II cintura'!$E$43;'confronto I-II cintura'!$H$43)</c:f>
              <c:strCache>
                <c:ptCount val="2"/>
                <c:pt idx="0">
                  <c:v>autocontenimento</c:v>
                </c:pt>
                <c:pt idx="1">
                  <c:v>indice di gravitazione verso il capoluogo</c:v>
                </c:pt>
              </c:strCache>
            </c:strRef>
          </c:cat>
          <c:val>
            <c:numRef>
              <c:f>('confronto I-II cintura'!$E$46;'confronto I-II cintura'!$H$46)</c:f>
              <c:numCache>
                <c:formatCode>#,##0.0</c:formatCode>
                <c:ptCount val="2"/>
                <c:pt idx="0">
                  <c:v>46.89789278943357</c:v>
                </c:pt>
                <c:pt idx="1">
                  <c:v>31.303875915711593</c:v>
                </c:pt>
              </c:numCache>
            </c:numRef>
          </c:val>
        </c:ser>
        <c:dLbls>
          <c:showVal val="1"/>
        </c:dLbls>
        <c:axId val="37890304"/>
        <c:axId val="37621760"/>
      </c:barChart>
      <c:catAx>
        <c:axId val="37890304"/>
        <c:scaling>
          <c:orientation val="minMax"/>
        </c:scaling>
        <c:axPos val="b"/>
        <c:tickLblPos val="nextTo"/>
        <c:crossAx val="37621760"/>
        <c:crosses val="autoZero"/>
        <c:auto val="1"/>
        <c:lblAlgn val="ctr"/>
        <c:lblOffset val="100"/>
      </c:catAx>
      <c:valAx>
        <c:axId val="37621760"/>
        <c:scaling>
          <c:orientation val="minMax"/>
        </c:scaling>
        <c:axPos val="l"/>
        <c:majorGridlines/>
        <c:numFmt formatCode="#,##0" sourceLinked="0"/>
        <c:tickLblPos val="nextTo"/>
        <c:crossAx val="37890304"/>
        <c:crosses val="autoZero"/>
        <c:crossBetween val="between"/>
      </c:valAx>
    </c:plotArea>
    <c:legend>
      <c:legendPos val="b"/>
      <c:layout>
        <c:manualLayout>
          <c:xMode val="edge"/>
          <c:yMode val="edge"/>
          <c:x val="5.6980756986528519E-2"/>
          <c:y val="0.85253470843589463"/>
          <c:w val="0.89999990838841515"/>
          <c:h val="6.3365434572491053E-2"/>
        </c:manualLayout>
      </c:layout>
    </c:legend>
    <c:plotVisOnly val="1"/>
    <c:dispBlanksAs val="gap"/>
  </c:chart>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sz="1400"/>
            </a:pPr>
            <a:r>
              <a:rPr lang="it-IT" sz="1400" dirty="0"/>
              <a:t>Flussi in entrata</a:t>
            </a:r>
            <a:r>
              <a:rPr lang="it-IT" sz="1400" baseline="0" dirty="0"/>
              <a:t> nei comuni di hinterland metropolitano a confronto nei comuni di I e II </a:t>
            </a:r>
            <a:r>
              <a:rPr lang="it-IT" sz="1400" baseline="0" dirty="0" smtClean="0"/>
              <a:t>corona. Anno 2011</a:t>
            </a:r>
            <a:endParaRPr lang="it-IT" sz="1400" dirty="0"/>
          </a:p>
        </c:rich>
      </c:tx>
      <c:layout>
        <c:manualLayout>
          <c:xMode val="edge"/>
          <c:yMode val="edge"/>
          <c:x val="0.20170111344015834"/>
          <c:y val="0"/>
        </c:manualLayout>
      </c:layout>
      <c:overlay val="1"/>
    </c:title>
    <c:plotArea>
      <c:layout>
        <c:manualLayout>
          <c:layoutTarget val="inner"/>
          <c:xMode val="edge"/>
          <c:yMode val="edge"/>
          <c:x val="0.4661322279279983"/>
          <c:y val="0.18326318012123136"/>
          <c:w val="0.47021068579886194"/>
          <c:h val="0.57094917840786941"/>
        </c:manualLayout>
      </c:layout>
      <c:barChart>
        <c:barDir val="bar"/>
        <c:grouping val="percentStacked"/>
        <c:ser>
          <c:idx val="0"/>
          <c:order val="0"/>
          <c:tx>
            <c:strRef>
              <c:f>'confronto I-II cintura'!$B$70</c:f>
              <c:strCache>
                <c:ptCount val="1"/>
                <c:pt idx="0">
                  <c:v>Flussi in entrata da Roma</c:v>
                </c:pt>
              </c:strCache>
            </c:strRef>
          </c:tx>
          <c:cat>
            <c:strRef>
              <c:f>'confronto I-II cintura'!$A$71:$A$72</c:f>
              <c:strCache>
                <c:ptCount val="2"/>
                <c:pt idx="0">
                  <c:v>Totale comuni Prima cintura</c:v>
                </c:pt>
                <c:pt idx="1">
                  <c:v>Totale comuni Seconda cintura</c:v>
                </c:pt>
              </c:strCache>
            </c:strRef>
          </c:cat>
          <c:val>
            <c:numRef>
              <c:f>'confronto I-II cintura'!$B$71:$B$72</c:f>
              <c:numCache>
                <c:formatCode>0.0%</c:formatCode>
                <c:ptCount val="2"/>
                <c:pt idx="0">
                  <c:v>0.33000000000000024</c:v>
                </c:pt>
                <c:pt idx="1">
                  <c:v>7.9000000000000042E-2</c:v>
                </c:pt>
              </c:numCache>
            </c:numRef>
          </c:val>
        </c:ser>
        <c:ser>
          <c:idx val="1"/>
          <c:order val="1"/>
          <c:tx>
            <c:strRef>
              <c:f>'confronto I-II cintura'!$C$70</c:f>
              <c:strCache>
                <c:ptCount val="1"/>
                <c:pt idx="0">
                  <c:v>Flussi in entrata da altri comuni di hinterland</c:v>
                </c:pt>
              </c:strCache>
            </c:strRef>
          </c:tx>
          <c:spPr>
            <a:solidFill>
              <a:schemeClr val="tx2">
                <a:lumMod val="40000"/>
                <a:lumOff val="60000"/>
              </a:schemeClr>
            </a:solidFill>
          </c:spPr>
          <c:cat>
            <c:strRef>
              <c:f>'confronto I-II cintura'!$A$71:$A$72</c:f>
              <c:strCache>
                <c:ptCount val="2"/>
                <c:pt idx="0">
                  <c:v>Totale comuni Prima cintura</c:v>
                </c:pt>
                <c:pt idx="1">
                  <c:v>Totale comuni Seconda cintura</c:v>
                </c:pt>
              </c:strCache>
            </c:strRef>
          </c:cat>
          <c:val>
            <c:numRef>
              <c:f>'confronto I-II cintura'!$C$71:$C$72</c:f>
              <c:numCache>
                <c:formatCode>0.0%</c:formatCode>
                <c:ptCount val="2"/>
                <c:pt idx="0">
                  <c:v>0.58899999999999997</c:v>
                </c:pt>
                <c:pt idx="1">
                  <c:v>0.74900000000000033</c:v>
                </c:pt>
              </c:numCache>
            </c:numRef>
          </c:val>
        </c:ser>
        <c:ser>
          <c:idx val="2"/>
          <c:order val="2"/>
          <c:tx>
            <c:strRef>
              <c:f>'confronto I-II cintura'!$D$70</c:f>
              <c:strCache>
                <c:ptCount val="1"/>
                <c:pt idx="0">
                  <c:v>Flussi in entrata da altre province</c:v>
                </c:pt>
              </c:strCache>
            </c:strRef>
          </c:tx>
          <c:spPr>
            <a:solidFill>
              <a:srgbClr val="FFFF00"/>
            </a:solidFill>
          </c:spPr>
          <c:cat>
            <c:strRef>
              <c:f>'confronto I-II cintura'!$A$71:$A$72</c:f>
              <c:strCache>
                <c:ptCount val="2"/>
                <c:pt idx="0">
                  <c:v>Totale comuni Prima cintura</c:v>
                </c:pt>
                <c:pt idx="1">
                  <c:v>Totale comuni Seconda cintura</c:v>
                </c:pt>
              </c:strCache>
            </c:strRef>
          </c:cat>
          <c:val>
            <c:numRef>
              <c:f>'confronto I-II cintura'!$D$71:$D$72</c:f>
              <c:numCache>
                <c:formatCode>0.0%</c:formatCode>
                <c:ptCount val="2"/>
                <c:pt idx="0">
                  <c:v>8.1000000000000003E-2</c:v>
                </c:pt>
                <c:pt idx="1">
                  <c:v>0.17200000000000001</c:v>
                </c:pt>
              </c:numCache>
            </c:numRef>
          </c:val>
        </c:ser>
        <c:dLbls>
          <c:showVal val="1"/>
        </c:dLbls>
        <c:overlap val="100"/>
        <c:axId val="37956224"/>
        <c:axId val="37966208"/>
      </c:barChart>
      <c:catAx>
        <c:axId val="37956224"/>
        <c:scaling>
          <c:orientation val="minMax"/>
        </c:scaling>
        <c:axPos val="l"/>
        <c:tickLblPos val="nextTo"/>
        <c:crossAx val="37966208"/>
        <c:crosses val="autoZero"/>
        <c:auto val="1"/>
        <c:lblAlgn val="ctr"/>
        <c:lblOffset val="100"/>
      </c:catAx>
      <c:valAx>
        <c:axId val="37966208"/>
        <c:scaling>
          <c:orientation val="minMax"/>
        </c:scaling>
        <c:axPos val="b"/>
        <c:majorGridlines/>
        <c:numFmt formatCode="0%" sourceLinked="1"/>
        <c:tickLblPos val="nextTo"/>
        <c:crossAx val="37956224"/>
        <c:crosses val="autoZero"/>
        <c:crossBetween val="between"/>
      </c:valAx>
    </c:plotArea>
    <c:legend>
      <c:legendPos val="b"/>
      <c:layout>
        <c:manualLayout>
          <c:xMode val="edge"/>
          <c:yMode val="edge"/>
          <c:x val="4.9999961009905849E-2"/>
          <c:y val="0.83311540494991543"/>
          <c:w val="0.89999992201981194"/>
          <c:h val="8.1378710629377085E-2"/>
        </c:manualLayout>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2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420252526666505E-2"/>
          <c:y val="3.521209274449847E-2"/>
          <c:w val="0.68549777070452333"/>
          <c:h val="0.92187631232677314"/>
        </c:manualLayout>
      </c:layout>
      <c:pieChart>
        <c:varyColors val="1"/>
        <c:ser>
          <c:idx val="0"/>
          <c:order val="0"/>
          <c:dLbls>
            <c:dLbl>
              <c:idx val="0"/>
              <c:layout>
                <c:manualLayout>
                  <c:x val="-0.28334952094015897"/>
                  <c:y val="-8.8907091850082776E-2"/>
                </c:manualLayout>
              </c:layout>
              <c:showPercent val="1"/>
            </c:dLbl>
            <c:numFmt formatCode="0.0%" sourceLinked="0"/>
            <c:showPercent val="1"/>
            <c:showLeaderLines val="1"/>
          </c:dLbls>
          <c:cat>
            <c:strRef>
              <c:f>'2015'!$I$10:$J$10</c:f>
              <c:strCache>
                <c:ptCount val="2"/>
                <c:pt idx="0">
                  <c:v>Italiani</c:v>
                </c:pt>
                <c:pt idx="1">
                  <c:v>Stranieri</c:v>
                </c:pt>
              </c:strCache>
            </c:strRef>
          </c:cat>
          <c:val>
            <c:numRef>
              <c:f>'2015'!$I$11:$J$11</c:f>
              <c:numCache>
                <c:formatCode>General</c:formatCode>
                <c:ptCount val="2"/>
                <c:pt idx="0">
                  <c:v>2499550</c:v>
                </c:pt>
                <c:pt idx="1">
                  <c:v>365181</c:v>
                </c:pt>
              </c:numCache>
            </c:numRef>
          </c:val>
        </c:ser>
        <c:dLbls>
          <c:showPercent val="1"/>
        </c:dLbls>
        <c:firstSliceAng val="295"/>
      </c:pieChart>
    </c:plotArea>
    <c:legend>
      <c:legendPos val="r"/>
      <c:layout>
        <c:manualLayout>
          <c:xMode val="edge"/>
          <c:yMode val="edge"/>
          <c:x val="0.73836613567009168"/>
          <c:y val="0.37435206700863666"/>
          <c:w val="0.23479962183453323"/>
          <c:h val="0.2217046660185682"/>
        </c:manualLayout>
      </c:layout>
    </c:legend>
    <c:plotVisOnly val="1"/>
    <c:dispBlanksAs val="zero"/>
  </c:chart>
  <c:txPr>
    <a:bodyPr/>
    <a:lstStyle/>
    <a:p>
      <a:pPr>
        <a:defRPr sz="1000">
          <a:latin typeface="+mn-lt"/>
        </a:defRPr>
      </a:pPr>
      <a:endParaRPr lang="it-IT"/>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sz="1200"/>
            </a:pPr>
            <a:r>
              <a:rPr lang="it-IT" sz="1400" dirty="0"/>
              <a:t>Pendolari residenti per mezzo utilizzato. Roma Capitale. Anno 2011</a:t>
            </a:r>
          </a:p>
        </c:rich>
      </c:tx>
      <c:layout/>
      <c:overlay val="1"/>
    </c:title>
    <c:plotArea>
      <c:layout>
        <c:manualLayout>
          <c:layoutTarget val="inner"/>
          <c:xMode val="edge"/>
          <c:yMode val="edge"/>
          <c:x val="0.22898722166771415"/>
          <c:y val="0.16284192856918825"/>
          <c:w val="0.53233700460649913"/>
          <c:h val="0.67129336866009404"/>
        </c:manualLayout>
      </c:layout>
      <c:doughnutChart>
        <c:varyColors val="1"/>
        <c:ser>
          <c:idx val="0"/>
          <c:order val="0"/>
          <c:dLbls>
            <c:dLbl>
              <c:idx val="0"/>
              <c:layout>
                <c:manualLayout>
                  <c:x val="8.3931668165892606E-2"/>
                  <c:y val="-0.11870746206406804"/>
                </c:manualLayout>
              </c:layout>
              <c:showLegendKey val="1"/>
              <c:showCatName val="1"/>
              <c:showPercent val="1"/>
            </c:dLbl>
            <c:dLbl>
              <c:idx val="1"/>
              <c:layout>
                <c:manualLayout>
                  <c:x val="0.1191390747518063"/>
                  <c:y val="-4.2140075221831136E-2"/>
                </c:manualLayout>
              </c:layout>
              <c:showLegendKey val="1"/>
              <c:showCatName val="1"/>
              <c:showPercent val="1"/>
            </c:dLbl>
            <c:dLbl>
              <c:idx val="2"/>
              <c:layout>
                <c:manualLayout>
                  <c:x val="0.16176470588235295"/>
                  <c:y val="6.3914771357906547E-2"/>
                </c:manualLayout>
              </c:layout>
              <c:showLegendKey val="1"/>
              <c:showCatName val="1"/>
              <c:showPercent val="1"/>
            </c:dLbl>
            <c:dLbl>
              <c:idx val="4"/>
              <c:layout>
                <c:manualLayout>
                  <c:x val="-0.11297902316201086"/>
                  <c:y val="4.4059287770071821E-2"/>
                </c:manualLayout>
              </c:layout>
              <c:showLegendKey val="1"/>
              <c:showCatName val="1"/>
              <c:showPercent val="1"/>
            </c:dLbl>
            <c:dLbl>
              <c:idx val="5"/>
              <c:layout>
                <c:manualLayout>
                  <c:x val="-0.16558007713824505"/>
                  <c:y val="-7.7537048870726837E-3"/>
                </c:manualLayout>
              </c:layout>
              <c:showLegendKey val="1"/>
              <c:showCatName val="1"/>
              <c:showPercent val="1"/>
            </c:dLbl>
            <c:dLbl>
              <c:idx val="6"/>
              <c:layout>
                <c:manualLayout>
                  <c:x val="-0.11476264997391769"/>
                  <c:y val="-7.6016714579143982E-2"/>
                </c:manualLayout>
              </c:layout>
              <c:showLegendKey val="1"/>
              <c:showCatName val="1"/>
              <c:showPercent val="1"/>
            </c:dLbl>
            <c:dLbl>
              <c:idx val="7"/>
              <c:layout>
                <c:manualLayout>
                  <c:x val="-7.081373044331904E-2"/>
                  <c:y val="-0.14560397135259234"/>
                </c:manualLayout>
              </c:layout>
              <c:showLegendKey val="1"/>
              <c:showCatName val="1"/>
              <c:showPercent val="1"/>
            </c:dLbl>
            <c:dLbl>
              <c:idx val="8"/>
              <c:layout>
                <c:manualLayout>
                  <c:x val="5.8823529411764705E-2"/>
                  <c:y val="-0.15978692839476635"/>
                </c:manualLayout>
              </c:layout>
              <c:showLegendKey val="1"/>
              <c:showCatName val="1"/>
              <c:showPercent val="1"/>
            </c:dLbl>
            <c:numFmt formatCode="0.0%" sourceLinked="0"/>
            <c:showLegendKey val="1"/>
            <c:showCatName val="1"/>
            <c:showPercent val="1"/>
            <c:showLeaderLines val="1"/>
          </c:dLbls>
          <c:cat>
            <c:strRef>
              <c:f>'mezzo trasporto occupati'!$B$23:$J$23</c:f>
              <c:strCache>
                <c:ptCount val="9"/>
                <c:pt idx="0">
                  <c:v>treno, tram, metropolitana</c:v>
                </c:pt>
                <c:pt idx="1">
                  <c:v>autobus urbano, filobus, corriera, autobus extra-urbano</c:v>
                </c:pt>
                <c:pt idx="2">
                  <c:v>autobus aziendale o scolastico</c:v>
                </c:pt>
                <c:pt idx="3">
                  <c:v>auto privata (come conducente)</c:v>
                </c:pt>
                <c:pt idx="4">
                  <c:v>auto privata (come passeggero)</c:v>
                </c:pt>
                <c:pt idx="5">
                  <c:v>motocicletta, ciclomotore, scooter</c:v>
                </c:pt>
                <c:pt idx="6">
                  <c:v>bicicletta</c:v>
                </c:pt>
                <c:pt idx="7">
                  <c:v>altro mezzo</c:v>
                </c:pt>
                <c:pt idx="8">
                  <c:v>a piedi</c:v>
                </c:pt>
              </c:strCache>
            </c:strRef>
          </c:cat>
          <c:val>
            <c:numRef>
              <c:f>'mezzo trasporto occupati'!$B$26:$J$26</c:f>
              <c:numCache>
                <c:formatCode>General</c:formatCode>
                <c:ptCount val="9"/>
                <c:pt idx="0">
                  <c:v>153490</c:v>
                </c:pt>
                <c:pt idx="1">
                  <c:v>187443</c:v>
                </c:pt>
                <c:pt idx="2">
                  <c:v>16493</c:v>
                </c:pt>
                <c:pt idx="3">
                  <c:v>476734</c:v>
                </c:pt>
                <c:pt idx="4">
                  <c:v>177012</c:v>
                </c:pt>
                <c:pt idx="5">
                  <c:v>123072</c:v>
                </c:pt>
                <c:pt idx="6">
                  <c:v>7121</c:v>
                </c:pt>
                <c:pt idx="7">
                  <c:v>2069</c:v>
                </c:pt>
                <c:pt idx="8">
                  <c:v>195484</c:v>
                </c:pt>
              </c:numCache>
            </c:numRef>
          </c:val>
        </c:ser>
        <c:dLbls>
          <c:showVal val="1"/>
        </c:dLbls>
        <c:firstSliceAng val="0"/>
        <c:holeSize val="50"/>
      </c:doughnutChart>
    </c:plotArea>
    <c:plotVisOnly val="1"/>
    <c:dispBlanksAs val="zero"/>
  </c:chart>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it-IT"/>
  <c:style val="29"/>
  <c:chart>
    <c:title>
      <c:tx>
        <c:rich>
          <a:bodyPr/>
          <a:lstStyle/>
          <a:p>
            <a:pPr>
              <a:defRPr sz="1400" b="1"/>
            </a:pPr>
            <a:r>
              <a:rPr lang="en-US" sz="1400" b="1" dirty="0" err="1"/>
              <a:t>Fermate</a:t>
            </a:r>
            <a:r>
              <a:rPr lang="en-US" sz="1400" b="1" dirty="0"/>
              <a:t> </a:t>
            </a:r>
            <a:r>
              <a:rPr lang="en-US" sz="1400" b="1" dirty="0" err="1" smtClean="0"/>
              <a:t>ogni</a:t>
            </a:r>
            <a:r>
              <a:rPr lang="en-US" sz="1400" b="1" dirty="0" smtClean="0"/>
              <a:t> </a:t>
            </a:r>
            <a:r>
              <a:rPr lang="en-US" sz="1400" b="1" dirty="0"/>
              <a:t>10.000 </a:t>
            </a:r>
            <a:r>
              <a:rPr lang="en-US" sz="1400" b="1" dirty="0" err="1" smtClean="0"/>
              <a:t>abitanti</a:t>
            </a:r>
            <a:r>
              <a:rPr lang="en-US" sz="1400" b="1" baseline="0" dirty="0" smtClean="0"/>
              <a:t> per </a:t>
            </a:r>
            <a:r>
              <a:rPr lang="en-US" sz="1400" b="1" baseline="0" dirty="0" err="1" smtClean="0"/>
              <a:t>municipio</a:t>
            </a:r>
            <a:endParaRPr lang="en-US" sz="1400" b="1" dirty="0"/>
          </a:p>
        </c:rich>
      </c:tx>
      <c:layout/>
    </c:title>
    <c:plotArea>
      <c:layout/>
      <c:barChart>
        <c:barDir val="bar"/>
        <c:grouping val="clustered"/>
        <c:ser>
          <c:idx val="2"/>
          <c:order val="0"/>
          <c:tx>
            <c:strRef>
              <c:f>'2015'!$F$2</c:f>
              <c:strCache>
                <c:ptCount val="1"/>
                <c:pt idx="0">
                  <c:v>Fermate per 10.000 ab</c:v>
                </c:pt>
              </c:strCache>
            </c:strRef>
          </c:tx>
          <c:spPr>
            <a:solidFill>
              <a:srgbClr val="E26F31"/>
            </a:solidFill>
          </c:spPr>
          <c:dLbls>
            <c:spPr>
              <a:noFill/>
              <a:ln>
                <a:noFill/>
              </a:ln>
              <a:effectLst/>
            </c:spPr>
            <c:txPr>
              <a:bodyPr/>
              <a:lstStyle/>
              <a:p>
                <a:pPr>
                  <a:defRPr sz="1050"/>
                </a:pPr>
                <a:endParaRPr lang="it-IT"/>
              </a:p>
            </c:txPr>
            <c:showVal val="1"/>
            <c:extLst>
              <c:ext xmlns:c15="http://schemas.microsoft.com/office/drawing/2012/chart" uri="{CE6537A1-D6FC-4f65-9D91-7224C49458BB}">
                <c15:layout/>
                <c15:showLeaderLines val="0"/>
              </c:ext>
            </c:extLst>
          </c:dLbls>
          <c:cat>
            <c:numRef>
              <c:f>'2015'!$A$3:$A$17</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'2015'!$F$3:$F$17</c:f>
              <c:numCache>
                <c:formatCode>0.0</c:formatCode>
                <c:ptCount val="15"/>
                <c:pt idx="0">
                  <c:v>33.350820655025053</c:v>
                </c:pt>
                <c:pt idx="1">
                  <c:v>27.066342347498434</c:v>
                </c:pt>
                <c:pt idx="2">
                  <c:v>26.15957831737682</c:v>
                </c:pt>
                <c:pt idx="3">
                  <c:v>26.823428429445915</c:v>
                </c:pt>
                <c:pt idx="4">
                  <c:v>35.257697660170955</c:v>
                </c:pt>
                <c:pt idx="5">
                  <c:v>18.106539816827347</c:v>
                </c:pt>
                <c:pt idx="6">
                  <c:v>21.033331491155923</c:v>
                </c:pt>
                <c:pt idx="7">
                  <c:v>46.612044369173475</c:v>
                </c:pt>
                <c:pt idx="8">
                  <c:v>21.88232296092756</c:v>
                </c:pt>
                <c:pt idx="9">
                  <c:v>34.874037060170728</c:v>
                </c:pt>
                <c:pt idx="10">
                  <c:v>26.538215676272511</c:v>
                </c:pt>
                <c:pt idx="11">
                  <c:v>30.568243070725369</c:v>
                </c:pt>
                <c:pt idx="12">
                  <c:v>30.938698033823297</c:v>
                </c:pt>
                <c:pt idx="13">
                  <c:v>30.549096387123171</c:v>
                </c:pt>
                <c:pt idx="14">
                  <c:v>38.155662489515045</c:v>
                </c:pt>
              </c:numCache>
            </c:numRef>
          </c:val>
        </c:ser>
        <c:axId val="38293504"/>
        <c:axId val="38295040"/>
      </c:barChart>
      <c:catAx>
        <c:axId val="38293504"/>
        <c:scaling>
          <c:orientation val="maxMin"/>
        </c:scaling>
        <c:axPos val="l"/>
        <c:numFmt formatCode="General" sourceLinked="1"/>
        <c:tickLblPos val="nextTo"/>
        <c:txPr>
          <a:bodyPr/>
          <a:lstStyle/>
          <a:p>
            <a:pPr>
              <a:defRPr sz="1200"/>
            </a:pPr>
            <a:endParaRPr lang="it-IT"/>
          </a:p>
        </c:txPr>
        <c:crossAx val="38295040"/>
        <c:crosses val="autoZero"/>
        <c:auto val="1"/>
        <c:lblAlgn val="ctr"/>
        <c:lblOffset val="100"/>
      </c:catAx>
      <c:valAx>
        <c:axId val="38295040"/>
        <c:scaling>
          <c:orientation val="minMax"/>
        </c:scaling>
        <c:axPos val="t"/>
        <c:majorGridlines>
          <c:spPr>
            <a:ln>
              <a:solidFill>
                <a:schemeClr val="bg1">
                  <a:lumMod val="85000"/>
                </a:schemeClr>
              </a:solidFill>
            </a:ln>
          </c:spPr>
        </c:majorGridlines>
        <c:numFmt formatCode="0" sourceLinked="0"/>
        <c:tickLblPos val="nextTo"/>
        <c:txPr>
          <a:bodyPr/>
          <a:lstStyle/>
          <a:p>
            <a:pPr>
              <a:defRPr sz="1200"/>
            </a:pPr>
            <a:endParaRPr lang="it-IT"/>
          </a:p>
        </c:txPr>
        <c:crossAx val="38293504"/>
        <c:crosses val="autoZero"/>
        <c:crossBetween val="between"/>
      </c:valAx>
    </c:plotArea>
    <c:plotVisOnly val="1"/>
    <c:dispBlanksAs val="gap"/>
  </c:chart>
  <c:txPr>
    <a:bodyPr/>
    <a:lstStyle/>
    <a:p>
      <a:pPr>
        <a:defRPr sz="1800"/>
      </a:pPr>
      <a:endParaRPr lang="it-IT"/>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lgn="ctr">
              <a:defRPr sz="2000"/>
            </a:pPr>
            <a:r>
              <a:rPr lang="it-IT" sz="2000" b="0" dirty="0" smtClean="0">
                <a:solidFill>
                  <a:schemeClr val="tx1"/>
                </a:solidFill>
              </a:rPr>
              <a:t>TPL Roma Capitale</a:t>
            </a:r>
            <a:r>
              <a:rPr lang="it-IT" sz="2000" b="0" baseline="0" dirty="0" smtClean="0">
                <a:solidFill>
                  <a:schemeClr val="tx1"/>
                </a:solidFill>
              </a:rPr>
              <a:t> </a:t>
            </a:r>
          </a:p>
          <a:p>
            <a:pPr algn="ctr">
              <a:defRPr sz="2000"/>
            </a:pPr>
            <a:r>
              <a:rPr lang="it-IT" sz="2000" b="0" dirty="0" smtClean="0">
                <a:solidFill>
                  <a:schemeClr val="tx1"/>
                </a:solidFill>
              </a:rPr>
              <a:t>Titoli </a:t>
            </a:r>
            <a:r>
              <a:rPr lang="it-IT" sz="2000" b="0" dirty="0">
                <a:solidFill>
                  <a:schemeClr val="tx1"/>
                </a:solidFill>
              </a:rPr>
              <a:t>di </a:t>
            </a:r>
            <a:r>
              <a:rPr lang="it-IT" sz="2000" b="0" dirty="0" smtClean="0">
                <a:solidFill>
                  <a:schemeClr val="tx1"/>
                </a:solidFill>
              </a:rPr>
              <a:t>viaggio venduti</a:t>
            </a:r>
            <a:r>
              <a:rPr lang="it-IT" sz="2000" b="0" baseline="0" dirty="0" smtClean="0">
                <a:solidFill>
                  <a:schemeClr val="tx1"/>
                </a:solidFill>
              </a:rPr>
              <a:t> </a:t>
            </a:r>
            <a:r>
              <a:rPr lang="it-IT" sz="2000" b="0" dirty="0" smtClean="0">
                <a:solidFill>
                  <a:schemeClr val="tx1"/>
                </a:solidFill>
              </a:rPr>
              <a:t>per mese. 2014-2015</a:t>
            </a:r>
            <a:endParaRPr lang="it-IT" sz="2000" b="0" dirty="0">
              <a:solidFill>
                <a:schemeClr val="tx1"/>
              </a:solidFill>
            </a:endParaRPr>
          </a:p>
        </c:rich>
      </c:tx>
      <c:layout>
        <c:manualLayout>
          <c:xMode val="edge"/>
          <c:yMode val="edge"/>
          <c:x val="0.11689991961677455"/>
          <c:y val="9.4684614495692664E-3"/>
        </c:manualLayout>
      </c:layout>
    </c:title>
    <c:plotArea>
      <c:layout>
        <c:manualLayout>
          <c:layoutTarget val="inner"/>
          <c:xMode val="edge"/>
          <c:yMode val="edge"/>
          <c:x val="0.12737163191017981"/>
          <c:y val="0.24933717030842473"/>
          <c:w val="0.85212759501159752"/>
          <c:h val="0.48056513357501407"/>
        </c:manualLayout>
      </c:layout>
      <c:lineChart>
        <c:grouping val="standard"/>
        <c:ser>
          <c:idx val="0"/>
          <c:order val="0"/>
          <c:tx>
            <c:strRef>
              <c:f>'2015'!$B$169:$C$169</c:f>
              <c:strCache>
                <c:ptCount val="1"/>
                <c:pt idx="0">
                  <c:v>2014</c:v>
                </c:pt>
              </c:strCache>
            </c:strRef>
          </c:tx>
          <c:marker>
            <c:symbol val="none"/>
          </c:marker>
          <c:cat>
            <c:strRef>
              <c:f>'2015'!$A$171:$A$182</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'2015'!$B$171:$B$182</c:f>
              <c:numCache>
                <c:formatCode>#,##0</c:formatCode>
                <c:ptCount val="12"/>
                <c:pt idx="0">
                  <c:v>7948672</c:v>
                </c:pt>
                <c:pt idx="1">
                  <c:v>7614510</c:v>
                </c:pt>
                <c:pt idx="2">
                  <c:v>8708002</c:v>
                </c:pt>
                <c:pt idx="3">
                  <c:v>10536073</c:v>
                </c:pt>
                <c:pt idx="4">
                  <c:v>9363982</c:v>
                </c:pt>
                <c:pt idx="5">
                  <c:v>8489693</c:v>
                </c:pt>
                <c:pt idx="6">
                  <c:v>8470390</c:v>
                </c:pt>
                <c:pt idx="7">
                  <c:v>5900378</c:v>
                </c:pt>
                <c:pt idx="8">
                  <c:v>9639714</c:v>
                </c:pt>
                <c:pt idx="9">
                  <c:v>9444097</c:v>
                </c:pt>
                <c:pt idx="10">
                  <c:v>8070917</c:v>
                </c:pt>
                <c:pt idx="11">
                  <c:v>9691668</c:v>
                </c:pt>
              </c:numCache>
            </c:numRef>
          </c:val>
          <c:smooth val="1"/>
        </c:ser>
        <c:ser>
          <c:idx val="1"/>
          <c:order val="1"/>
          <c:tx>
            <c:strRef>
              <c:f>'2015'!$D$169:$E$169</c:f>
              <c:strCache>
                <c:ptCount val="1"/>
                <c:pt idx="0">
                  <c:v>2015</c:v>
                </c:pt>
              </c:strCache>
            </c:strRef>
          </c:tx>
          <c:marker>
            <c:symbol val="none"/>
          </c:marker>
          <c:cat>
            <c:strRef>
              <c:f>'2015'!$A$171:$A$182</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'2015'!$D$171:$D$182</c:f>
              <c:numCache>
                <c:formatCode>#,##0</c:formatCode>
                <c:ptCount val="12"/>
                <c:pt idx="0">
                  <c:v>6851565</c:v>
                </c:pt>
                <c:pt idx="1">
                  <c:v>7137037</c:v>
                </c:pt>
                <c:pt idx="2">
                  <c:v>8956561</c:v>
                </c:pt>
                <c:pt idx="3">
                  <c:v>8639398</c:v>
                </c:pt>
                <c:pt idx="4">
                  <c:v>9021934</c:v>
                </c:pt>
                <c:pt idx="5">
                  <c:v>8069248</c:v>
                </c:pt>
                <c:pt idx="6">
                  <c:v>8223216</c:v>
                </c:pt>
                <c:pt idx="7">
                  <c:v>5478403</c:v>
                </c:pt>
                <c:pt idx="8">
                  <c:v>9347242</c:v>
                </c:pt>
                <c:pt idx="9">
                  <c:v>8835837</c:v>
                </c:pt>
                <c:pt idx="10">
                  <c:v>7833906</c:v>
                </c:pt>
                <c:pt idx="11">
                  <c:v>8821628</c:v>
                </c:pt>
              </c:numCache>
            </c:numRef>
          </c:val>
          <c:smooth val="1"/>
        </c:ser>
        <c:marker val="1"/>
        <c:axId val="38308480"/>
        <c:axId val="38416768"/>
      </c:lineChart>
      <c:catAx>
        <c:axId val="38308480"/>
        <c:scaling>
          <c:orientation val="minMax"/>
        </c:scaling>
        <c:axPos val="b"/>
        <c:numFmt formatCode="General" sourceLinked="0"/>
        <c:majorTickMark val="none"/>
        <c:tickLblPos val="nextTo"/>
        <c:crossAx val="38416768"/>
        <c:crosses val="autoZero"/>
        <c:auto val="1"/>
        <c:lblAlgn val="ctr"/>
        <c:lblOffset val="100"/>
      </c:catAx>
      <c:valAx>
        <c:axId val="38416768"/>
        <c:scaling>
          <c:orientation val="minMax"/>
          <c:min val="3000000"/>
        </c:scaling>
        <c:axPos val="l"/>
        <c:majorGridlines>
          <c:spPr>
            <a:ln>
              <a:solidFill>
                <a:schemeClr val="bg1">
                  <a:lumMod val="85000"/>
                </a:schemeClr>
              </a:solidFill>
            </a:ln>
          </c:spPr>
        </c:majorGridlines>
        <c:numFmt formatCode="#,##0" sourceLinked="1"/>
        <c:majorTickMark val="none"/>
        <c:tickLblPos val="nextTo"/>
        <c:crossAx val="38308480"/>
        <c:crosses val="autoZero"/>
        <c:crossBetween val="between"/>
        <c:majorUnit val="2000000"/>
      </c:valAx>
    </c:plotArea>
    <c:legend>
      <c:legendPos val="b"/>
      <c:layout>
        <c:manualLayout>
          <c:xMode val="edge"/>
          <c:yMode val="edge"/>
          <c:x val="0.77710300788837738"/>
          <c:y val="6.7244105682293498E-2"/>
          <c:w val="0.18081519794359074"/>
          <c:h val="8.9203956851718239E-2"/>
        </c:manualLayout>
      </c:layout>
    </c:legend>
    <c:plotVisOnly val="1"/>
    <c:dispBlanksAs val="gap"/>
  </c:chart>
  <c:spPr>
    <a:ln>
      <a:noFill/>
    </a:ln>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lgn="ctr">
              <a:defRPr sz="2000"/>
            </a:pPr>
            <a:r>
              <a:rPr lang="en-US" sz="2000" b="0" dirty="0" smtClean="0">
                <a:solidFill>
                  <a:schemeClr val="tx1"/>
                </a:solidFill>
              </a:rPr>
              <a:t>TPL</a:t>
            </a:r>
            <a:r>
              <a:rPr lang="en-US" sz="2000" b="0" baseline="0" dirty="0" smtClean="0">
                <a:solidFill>
                  <a:schemeClr val="tx1"/>
                </a:solidFill>
              </a:rPr>
              <a:t> Roma </a:t>
            </a:r>
            <a:r>
              <a:rPr lang="en-US" sz="2000" b="0" baseline="0" dirty="0" err="1" smtClean="0">
                <a:solidFill>
                  <a:schemeClr val="tx1"/>
                </a:solidFill>
              </a:rPr>
              <a:t>Capitale</a:t>
            </a:r>
            <a:r>
              <a:rPr lang="en-US" sz="2000" b="0" baseline="0" dirty="0" smtClean="0">
                <a:solidFill>
                  <a:schemeClr val="tx1"/>
                </a:solidFill>
              </a:rPr>
              <a:t> </a:t>
            </a:r>
          </a:p>
          <a:p>
            <a:pPr algn="ctr">
              <a:defRPr sz="2000"/>
            </a:pPr>
            <a:r>
              <a:rPr lang="en-US" sz="2000" b="0" dirty="0" err="1" smtClean="0">
                <a:solidFill>
                  <a:schemeClr val="tx1"/>
                </a:solidFill>
              </a:rPr>
              <a:t>Ricavi</a:t>
            </a:r>
            <a:r>
              <a:rPr lang="en-US" sz="2000" b="0" dirty="0" smtClean="0">
                <a:solidFill>
                  <a:schemeClr val="tx1"/>
                </a:solidFill>
              </a:rPr>
              <a:t> </a:t>
            </a:r>
            <a:r>
              <a:rPr lang="en-US" sz="2000" b="0" dirty="0">
                <a:solidFill>
                  <a:schemeClr val="tx1"/>
                </a:solidFill>
              </a:rPr>
              <a:t>da </a:t>
            </a:r>
            <a:r>
              <a:rPr lang="en-US" sz="2000" b="0" dirty="0" err="1">
                <a:solidFill>
                  <a:schemeClr val="tx1"/>
                </a:solidFill>
              </a:rPr>
              <a:t>titoli</a:t>
            </a:r>
            <a:r>
              <a:rPr lang="en-US" sz="2000" b="0" dirty="0">
                <a:solidFill>
                  <a:schemeClr val="tx1"/>
                </a:solidFill>
              </a:rPr>
              <a:t> - 2015</a:t>
            </a:r>
          </a:p>
        </c:rich>
      </c:tx>
      <c:layout>
        <c:manualLayout>
          <c:xMode val="edge"/>
          <c:yMode val="edge"/>
          <c:x val="0.35711849917910388"/>
          <c:y val="4.0416527215944558E-3"/>
        </c:manualLayout>
      </c:layout>
    </c:title>
    <c:plotArea>
      <c:layout>
        <c:manualLayout>
          <c:layoutTarget val="inner"/>
          <c:xMode val="edge"/>
          <c:yMode val="edge"/>
          <c:x val="0.51196863139237769"/>
          <c:y val="0.2503411201572282"/>
          <c:w val="0.23373145877848209"/>
          <c:h val="0.56622268887181548"/>
        </c:manualLayout>
      </c:layout>
      <c:pieChart>
        <c:varyColors val="1"/>
        <c:ser>
          <c:idx val="0"/>
          <c:order val="0"/>
          <c:tx>
            <c:strRef>
              <c:f>'C:\Users\CPLRRT80A26H501V\Desktop\[Dati_Relazione_Gestionale_Atac_2015.xlsx]Vendite titoli'!$E$56</c:f>
              <c:strCache>
                <c:ptCount val="1"/>
                <c:pt idx="0">
                  <c:v>Ricavi €</c:v>
                </c:pt>
              </c:strCache>
            </c:strRef>
          </c:tx>
          <c:dLbls>
            <c:dLbl>
              <c:idx val="0"/>
              <c:layout>
                <c:manualLayout>
                  <c:x val="0.13736054521073887"/>
                  <c:y val="7.7048665104135633E-2"/>
                </c:manualLayout>
              </c:layout>
              <c:showLegendKey val="1"/>
              <c:showCatName val="1"/>
              <c:showPercent val="1"/>
              <c:extLst>
                <c:ext xmlns:c15="http://schemas.microsoft.com/office/drawing/2012/chart" uri="{CE6537A1-D6FC-4f65-9D91-7224C49458BB}">
                  <c15:layout/>
                </c:ext>
              </c:extLst>
            </c:dLbl>
            <c:dLbl>
              <c:idx val="1"/>
              <c:layout>
                <c:manualLayout>
                  <c:x val="1.3822107621117056E-2"/>
                  <c:y val="-5.975140555896874E-3"/>
                </c:manualLayout>
              </c:layout>
              <c:showLegendKey val="1"/>
              <c:showCatName val="1"/>
              <c:showPercent val="1"/>
              <c:extLst>
                <c:ext xmlns:c15="http://schemas.microsoft.com/office/drawing/2012/chart" uri="{CE6537A1-D6FC-4f65-9D91-7224C49458BB}">
                  <c15:layout/>
                </c:ext>
              </c:extLst>
            </c:dLbl>
            <c:dLbl>
              <c:idx val="2"/>
              <c:layout>
                <c:manualLayout>
                  <c:x val="-6.3022390277049339E-2"/>
                  <c:y val="0"/>
                </c:manualLayout>
              </c:layout>
              <c:showLegendKey val="1"/>
              <c:showCatName val="1"/>
              <c:showPercent val="1"/>
              <c:extLst>
                <c:ext xmlns:c15="http://schemas.microsoft.com/office/drawing/2012/chart" uri="{CE6537A1-D6FC-4f65-9D91-7224C49458BB}">
                  <c15:layout/>
                </c:ext>
              </c:extLst>
            </c:dLbl>
            <c:dLbl>
              <c:idx val="3"/>
              <c:layout>
                <c:manualLayout>
                  <c:x val="-0.25575791966267331"/>
                  <c:y val="-7.5868330748852728E-2"/>
                </c:manualLayout>
              </c:layout>
              <c:showLegendKey val="1"/>
              <c:showCatName val="1"/>
              <c:showPercent val="1"/>
              <c:extLst>
                <c:ext xmlns:c15="http://schemas.microsoft.com/office/drawing/2012/chart" uri="{CE6537A1-D6FC-4f65-9D91-7224C49458BB}">
                  <c15:layout/>
                </c:ext>
              </c:extLst>
            </c:dLbl>
            <c:dLbl>
              <c:idx val="4"/>
              <c:layout>
                <c:manualLayout>
                  <c:x val="-0.18529078164441687"/>
                  <c:y val="-0.19811609351699597"/>
                </c:manualLayout>
              </c:layout>
              <c:showLegendKey val="1"/>
              <c:showCatName val="1"/>
              <c:showPercent val="1"/>
              <c:extLst>
                <c:ext xmlns:c15="http://schemas.microsoft.com/office/drawing/2012/chart" uri="{CE6537A1-D6FC-4f65-9D91-7224C49458BB}">
                  <c15:layout/>
                </c:ext>
              </c:extLst>
            </c:dLbl>
            <c:dLbl>
              <c:idx val="5"/>
              <c:layout>
                <c:manualLayout>
                  <c:x val="-7.9830438736781251E-2"/>
                  <c:y val="-0.26097491515027316"/>
                </c:manualLayout>
              </c:layout>
              <c:showLegendKey val="1"/>
              <c:showCatName val="1"/>
              <c:showPercent val="1"/>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5.8888321194285914E-2"/>
                  <c:y val="-0.28082012796700262"/>
                </c:manualLayout>
              </c:layout>
              <c:showLegendKey val="1"/>
              <c:showCatName val="1"/>
              <c:showPercent val="1"/>
              <c:extLst>
                <c:ext xmlns:c15="http://schemas.microsoft.com/office/drawing/2012/chart" uri="{CE6537A1-D6FC-4f65-9D91-7224C49458BB}">
                  <c15:layout/>
                </c:ext>
              </c:extLst>
            </c:dLbl>
            <c:spPr>
              <a:noFill/>
              <a:ln>
                <a:noFill/>
              </a:ln>
              <a:effectLst/>
            </c:spPr>
            <c:txPr>
              <a:bodyPr rot="0" vert="horz"/>
              <a:lstStyle/>
              <a:p>
                <a:pPr>
                  <a:defRPr sz="1000"/>
                </a:pPr>
                <a:endParaRPr lang="it-IT"/>
              </a:p>
            </c:txPr>
            <c:showLegendKey val="1"/>
            <c:showCatName val="1"/>
            <c:showPercent val="1"/>
            <c:showLeaderLines val="1"/>
            <c:extLst>
              <c:ext xmlns:c15="http://schemas.microsoft.com/office/drawing/2012/chart" uri="{CE6537A1-D6FC-4f65-9D91-7224C49458BB}"/>
            </c:extLst>
          </c:dLbls>
          <c:cat>
            <c:strRef>
              <c:f>('C:\Users\CPLRRT80A26H501V\Desktop\[Dati_Relazione_Gestionale_Atac_2015.xlsx]Vendite titoli'!$A$57;'C:\Users\CPLRRT80A26H501V\Desktop\[Dati_Relazione_Gestionale_Atac_2015.xlsx]Vendite titoli'!$A$58;'C:\Users\CPLRRT80A26H501V\Desktop\[Dati_Relazione_Gestionale_Atac_2015.xlsx]Vendite titoli'!$A$59;'C:\Users\CPLRRT80A26H501V\Desktop\[Dati_Relazione_Gestionale_Atac_2015.xlsx]Vendite titoli'!$A$61;'C:\Users\CPLRRT80A26H501V\Desktop\[Dati_Relazione_Gestionale_Atac_2015.xlsx]Vendite titoli'!$A$62;'C:\Users\CPLRRT80A26H501V\Desktop\[Dati_Relazione_Gestionale_Atac_2015.xlsx]Vendite titoli'!$A$63;'C:\Users\CPLRRT80A26H501V\Desktop\[Dati_Relazione_Gestionale_Atac_2015.xlsx]Vendite titoli'!$A$64;'C:\Users\CPLRRT80A26H501V\Desktop\[Dati_Relazione_Gestionale_Atac_2015.xlsx]Vendite titoli'!$A$66;'C:\Users\CPLRRT80A26H501V\Desktop\[Dati_Relazione_Gestionale_Atac_2015.xlsx]Vendite titoli'!$A$68)</c:f>
              <c:strCache>
                <c:ptCount val="9"/>
                <c:pt idx="0">
                  <c:v>Biglietti Roma</c:v>
                </c:pt>
                <c:pt idx="1">
                  <c:v>Abbonamenti mensili Roma</c:v>
                </c:pt>
                <c:pt idx="2">
                  <c:v>Abbonamenti annuali Roma</c:v>
                </c:pt>
                <c:pt idx="3">
                  <c:v>Biglietti Lazio</c:v>
                </c:pt>
                <c:pt idx="4">
                  <c:v>Abbonamenti mensili Lazio</c:v>
                </c:pt>
                <c:pt idx="5">
                  <c:v>Abbonamenti annuali Lazio</c:v>
                </c:pt>
                <c:pt idx="6">
                  <c:v>Metrebus vari(sost/rimb/rest/banche)</c:v>
                </c:pt>
                <c:pt idx="7">
                  <c:v>Card èRoma</c:v>
                </c:pt>
                <c:pt idx="8">
                  <c:v>Titoli Rete ATAC (RTP)</c:v>
                </c:pt>
              </c:strCache>
            </c:strRef>
          </c:cat>
          <c:val>
            <c:numRef>
              <c:f>('C:\Users\CPLRRT80A26H501V\Desktop\[Dati_Relazione_Gestionale_Atac_2015.xlsx]Vendite titoli'!$E$57;'C:\Users\CPLRRT80A26H501V\Desktop\[Dati_Relazione_Gestionale_Atac_2015.xlsx]Vendite titoli'!$E$58;'C:\Users\CPLRRT80A26H501V\Desktop\[Dati_Relazione_Gestionale_Atac_2015.xlsx]Vendite titoli'!$E$59;'C:\Users\CPLRRT80A26H501V\Desktop\[Dati_Relazione_Gestionale_Atac_2015.xlsx]Vendite titoli'!$E$61;'C:\Users\CPLRRT80A26H501V\Desktop\[Dati_Relazione_Gestionale_Atac_2015.xlsx]Vendite titoli'!$E$62;'C:\Users\CPLRRT80A26H501V\Desktop\[Dati_Relazione_Gestionale_Atac_2015.xlsx]Vendite titoli'!$E$63;'C:\Users\CPLRRT80A26H501V\Desktop\[Dati_Relazione_Gestionale_Atac_2015.xlsx]Vendite titoli'!$E$64;'C:\Users\CPLRRT80A26H501V\Desktop\[Dati_Relazione_Gestionale_Atac_2015.xlsx]Vendite titoli'!$E$66;'C:\Users\CPLRRT80A26H501V\Desktop\[Dati_Relazione_Gestionale_Atac_2015.xlsx]Vendite titoli'!$E$68)</c:f>
              <c:numCache>
                <c:formatCode>General</c:formatCode>
                <c:ptCount val="9"/>
                <c:pt idx="0">
                  <c:v>126500817</c:v>
                </c:pt>
                <c:pt idx="1">
                  <c:v>56621452</c:v>
                </c:pt>
                <c:pt idx="2">
                  <c:v>37565901</c:v>
                </c:pt>
                <c:pt idx="3">
                  <c:v>5952803</c:v>
                </c:pt>
                <c:pt idx="4">
                  <c:v>14067189</c:v>
                </c:pt>
                <c:pt idx="5">
                  <c:v>11590636</c:v>
                </c:pt>
                <c:pt idx="6">
                  <c:v>-11593</c:v>
                </c:pt>
                <c:pt idx="7">
                  <c:v>208964</c:v>
                </c:pt>
                <c:pt idx="8">
                  <c:v>6146816</c:v>
                </c:pt>
              </c:numCache>
            </c:numRef>
          </c:val>
        </c:ser>
        <c:firstSliceAng val="274"/>
      </c:pieChart>
    </c:plotArea>
    <c:plotVisOnly val="1"/>
    <c:dispBlanksAs val="zero"/>
  </c:chart>
  <c:txPr>
    <a:bodyPr/>
    <a:lstStyle/>
    <a:p>
      <a:pPr>
        <a:defRPr sz="1800"/>
      </a:pPr>
      <a:endParaRPr lang="it-IT"/>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sz="1200" b="0">
                <a:solidFill>
                  <a:srgbClr val="8E001C"/>
                </a:solidFill>
              </a:defRPr>
            </a:pPr>
            <a:r>
              <a:rPr lang="en-US" sz="1600" b="0" dirty="0">
                <a:solidFill>
                  <a:schemeClr val="tx1"/>
                </a:solidFill>
              </a:rPr>
              <a:t>Metro - Cause di </a:t>
            </a:r>
            <a:r>
              <a:rPr lang="en-US" sz="1600" b="0" dirty="0" err="1" smtClean="0">
                <a:solidFill>
                  <a:schemeClr val="tx1"/>
                </a:solidFill>
              </a:rPr>
              <a:t>soppressione</a:t>
            </a:r>
            <a:r>
              <a:rPr lang="en-US" sz="1600" b="0" baseline="0" dirty="0">
                <a:solidFill>
                  <a:schemeClr val="tx1"/>
                </a:solidFill>
              </a:rPr>
              <a:t> </a:t>
            </a:r>
            <a:r>
              <a:rPr lang="en-US" sz="1600" b="0" dirty="0" smtClean="0">
                <a:solidFill>
                  <a:schemeClr val="tx1"/>
                </a:solidFill>
              </a:rPr>
              <a:t>2015</a:t>
            </a:r>
            <a:endParaRPr lang="en-US" sz="1600" b="0" dirty="0">
              <a:solidFill>
                <a:schemeClr val="tx1"/>
              </a:solidFill>
            </a:endParaRPr>
          </a:p>
        </c:rich>
      </c:tx>
      <c:layout>
        <c:manualLayout>
          <c:xMode val="edge"/>
          <c:yMode val="edge"/>
          <c:x val="0.15442118055555562"/>
          <c:y val="2.9465680283890022E-3"/>
        </c:manualLayout>
      </c:layout>
    </c:title>
    <c:plotArea>
      <c:layout>
        <c:manualLayout>
          <c:layoutTarget val="inner"/>
          <c:xMode val="edge"/>
          <c:yMode val="edge"/>
          <c:x val="0.49829479166666696"/>
          <c:y val="0.44205729059523829"/>
          <c:w val="0.21856440972222249"/>
          <c:h val="0.51796008814444106"/>
        </c:manualLayout>
      </c:layout>
      <c:pieChart>
        <c:varyColors val="1"/>
        <c:ser>
          <c:idx val="0"/>
          <c:order val="0"/>
          <c:tx>
            <c:strRef>
              <c:f>'[2]Programmato vs effettuato'!$I$175</c:f>
              <c:strCache>
                <c:ptCount val="1"/>
                <c:pt idx="0">
                  <c:v>Totale metro</c:v>
                </c:pt>
              </c:strCache>
            </c:strRef>
          </c:tx>
          <c:dLbls>
            <c:dLbl>
              <c:idx val="0"/>
              <c:layout>
                <c:manualLayout>
                  <c:x val="0.14172641786240306"/>
                  <c:y val="-8.6548921316768668E-2"/>
                </c:manualLayout>
              </c:layout>
              <c:dLblPos val="bestFit"/>
              <c:showLegendKey val="1"/>
              <c:showCatName val="1"/>
              <c:showPercent val="1"/>
              <c:extLst>
                <c:ext xmlns:c15="http://schemas.microsoft.com/office/drawing/2012/chart" uri="{CE6537A1-D6FC-4f65-9D91-7224C49458BB}"/>
              </c:extLst>
            </c:dLbl>
            <c:dLbl>
              <c:idx val="1"/>
              <c:layout>
                <c:manualLayout>
                  <c:x val="8.7714790949153784E-2"/>
                  <c:y val="0.18098122404914771"/>
                </c:manualLayout>
              </c:layout>
              <c:dLblPos val="bestFit"/>
              <c:showLegendKey val="1"/>
              <c:showCatName val="1"/>
              <c:showPercent val="1"/>
              <c:extLst>
                <c:ext xmlns:c15="http://schemas.microsoft.com/office/drawing/2012/chart" uri="{CE6537A1-D6FC-4f65-9D91-7224C49458BB}"/>
              </c:extLst>
            </c:dLbl>
            <c:dLbl>
              <c:idx val="2"/>
              <c:layout>
                <c:manualLayout>
                  <c:x val="7.9027430555555611E-2"/>
                  <c:y val="-1.5712126132032829E-2"/>
                </c:manualLayout>
              </c:layout>
              <c:dLblPos val="bestFit"/>
              <c:showLegendKey val="1"/>
              <c:showCatName val="1"/>
              <c:showPercent val="1"/>
              <c:extLst>
                <c:ext xmlns:c15="http://schemas.microsoft.com/office/drawing/2012/chart" uri="{CE6537A1-D6FC-4f65-9D91-7224C49458BB}"/>
              </c:extLst>
            </c:dLbl>
            <c:dLbl>
              <c:idx val="3"/>
              <c:layout>
                <c:manualLayout>
                  <c:x val="-5.9779861111111124E-2"/>
                  <c:y val="-1.1998499168017073E-2"/>
                </c:manualLayout>
              </c:layout>
              <c:dLblPos val="bestFit"/>
              <c:showLegendKey val="1"/>
              <c:showCatName val="1"/>
              <c:showPercent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9.5010098593033943E-2"/>
                  <c:y val="-0.22202286225867648"/>
                </c:manualLayout>
              </c:layout>
              <c:dLblPos val="bestFit"/>
              <c:showLegendKey val="1"/>
              <c:showCatName val="1"/>
              <c:showPercent val="1"/>
              <c:extLst>
                <c:ext xmlns:c15="http://schemas.microsoft.com/office/drawing/2012/chart" uri="{CE6537A1-D6FC-4f65-9D91-7224C49458BB}"/>
              </c:extLst>
            </c:dLbl>
            <c:dLbl>
              <c:idx val="6"/>
              <c:layout>
                <c:manualLayout>
                  <c:x val="-7.2953076438800326E-3"/>
                  <c:y val="-0.15228861215293962"/>
                </c:manualLayout>
              </c:layout>
              <c:dLblPos val="bestFit"/>
              <c:showLegendKey val="1"/>
              <c:showCatName val="1"/>
              <c:showPercent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1.7271180555555557E-2"/>
                  <c:y val="-0.11865506188989858"/>
                </c:manualLayout>
              </c:layout>
              <c:dLblPos val="bestFit"/>
              <c:showLegendKey val="1"/>
              <c:showCatName val="1"/>
              <c:showPercent val="1"/>
              <c:extLst>
                <c:ext xmlns:c15="http://schemas.microsoft.com/office/drawing/2012/chart" uri="{CE6537A1-D6FC-4f65-9D91-7224C49458BB}"/>
              </c:extLst>
            </c:dLbl>
            <c:spPr>
              <a:noFill/>
              <a:ln>
                <a:noFill/>
              </a:ln>
              <a:effectLst/>
            </c:spPr>
            <c:txPr>
              <a:bodyPr/>
              <a:lstStyle/>
              <a:p>
                <a:pPr>
                  <a:defRPr sz="1000"/>
                </a:pPr>
                <a:endParaRPr lang="it-IT"/>
              </a:p>
            </c:txPr>
            <c:dLblPos val="outEnd"/>
            <c:showLegendKey val="1"/>
            <c:showCatName val="1"/>
            <c:showPercent val="1"/>
            <c:showLeaderLines val="1"/>
            <c:extLst>
              <c:ext xmlns:c15="http://schemas.microsoft.com/office/drawing/2012/chart" uri="{CE6537A1-D6FC-4f65-9D91-7224C49458BB}"/>
            </c:extLst>
          </c:dLbls>
          <c:cat>
            <c:strRef>
              <c:f>'[2]Programmato vs effettuato'!$A$176:$A$184</c:f>
              <c:strCache>
                <c:ptCount val="9"/>
                <c:pt idx="0">
                  <c:v>Guasti Materiali</c:v>
                </c:pt>
                <c:pt idx="1">
                  <c:v>Mancanza Materiali</c:v>
                </c:pt>
                <c:pt idx="2">
                  <c:v>Mancanza Personale</c:v>
                </c:pt>
                <c:pt idx="3">
                  <c:v>Guasti Impianti</c:v>
                </c:pt>
                <c:pt idx="4">
                  <c:v>Tempi di Movimentazione</c:v>
                </c:pt>
                <c:pt idx="5">
                  <c:v>Altre Cause</c:v>
                </c:pt>
                <c:pt idx="6">
                  <c:v>Adeguamento Orario</c:v>
                </c:pt>
                <c:pt idx="7">
                  <c:v>Riduzione Servizio</c:v>
                </c:pt>
                <c:pt idx="8">
                  <c:v>Scioperi</c:v>
                </c:pt>
              </c:strCache>
            </c:strRef>
          </c:cat>
          <c:val>
            <c:numRef>
              <c:f>'[2]Programmato vs effettuato'!$I$176:$I$184</c:f>
              <c:numCache>
                <c:formatCode>General</c:formatCode>
                <c:ptCount val="9"/>
                <c:pt idx="0">
                  <c:v>4816</c:v>
                </c:pt>
                <c:pt idx="1">
                  <c:v>7315</c:v>
                </c:pt>
                <c:pt idx="2">
                  <c:v>46558</c:v>
                </c:pt>
                <c:pt idx="3">
                  <c:v>1402</c:v>
                </c:pt>
                <c:pt idx="4">
                  <c:v>282</c:v>
                </c:pt>
                <c:pt idx="5">
                  <c:v>3052</c:v>
                </c:pt>
                <c:pt idx="6">
                  <c:v>24964</c:v>
                </c:pt>
                <c:pt idx="7">
                  <c:v>0</c:v>
                </c:pt>
                <c:pt idx="8">
                  <c:v>2839</c:v>
                </c:pt>
              </c:numCache>
            </c:numRef>
          </c:val>
        </c:ser>
        <c:dLbls>
          <c:showVal val="1"/>
        </c:dLbls>
        <c:firstSliceAng val="0"/>
      </c:pieChart>
    </c:plotArea>
    <c:plotVisOnly val="1"/>
    <c:dispBlanksAs val="zero"/>
  </c:chart>
  <c:txPr>
    <a:bodyPr/>
    <a:lstStyle/>
    <a:p>
      <a:pPr>
        <a:defRPr sz="1800"/>
      </a:pPr>
      <a:endParaRPr lang="it-IT"/>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sz="1200" b="0">
                <a:solidFill>
                  <a:srgbClr val="8E001C"/>
                </a:solidFill>
              </a:defRPr>
            </a:pPr>
            <a:r>
              <a:rPr lang="it-IT" sz="1600" b="0" dirty="0">
                <a:solidFill>
                  <a:schemeClr val="tx1"/>
                </a:solidFill>
              </a:rPr>
              <a:t>Superficie - Cause di soppressione 2015</a:t>
            </a:r>
          </a:p>
        </c:rich>
      </c:tx>
      <c:layout>
        <c:manualLayout>
          <c:xMode val="edge"/>
          <c:yMode val="edge"/>
          <c:x val="0.19512733879242192"/>
          <c:y val="2.593666063247875E-2"/>
        </c:manualLayout>
      </c:layout>
      <c:overlay val="1"/>
    </c:title>
    <c:plotArea>
      <c:layout>
        <c:manualLayout>
          <c:layoutTarget val="inner"/>
          <c:xMode val="edge"/>
          <c:yMode val="edge"/>
          <c:x val="0.47029921511988881"/>
          <c:y val="0.34505888234640625"/>
          <c:w val="0.2324123263888889"/>
          <c:h val="0.53116915580808477"/>
        </c:manualLayout>
      </c:layout>
      <c:pieChart>
        <c:varyColors val="1"/>
        <c:ser>
          <c:idx val="0"/>
          <c:order val="0"/>
          <c:dLbls>
            <c:dLbl>
              <c:idx val="0"/>
              <c:layout>
                <c:manualLayout>
                  <c:x val="-6.9629513888888883E-2"/>
                  <c:y val="3.0498198612852558E-2"/>
                </c:manualLayout>
              </c:layout>
              <c:tx>
                <c:rich>
                  <a:bodyPr/>
                  <a:lstStyle/>
                  <a:p>
                    <a:r>
                      <a:rPr lang="en-US" sz="1000" dirty="0" err="1" smtClean="0"/>
                      <a:t>Guasti</a:t>
                    </a:r>
                    <a:r>
                      <a:rPr lang="en-US" sz="1000" dirty="0" smtClean="0"/>
                      <a:t> </a:t>
                    </a:r>
                    <a:r>
                      <a:rPr lang="en-US" sz="1000" dirty="0" err="1"/>
                      <a:t>vetture</a:t>
                    </a:r>
                    <a:r>
                      <a:rPr lang="en-US" sz="1000" dirty="0"/>
                      <a:t> 
53%</a:t>
                    </a:r>
                  </a:p>
                </c:rich>
              </c:tx>
              <c:showLegendKey val="1"/>
              <c:showCatName val="1"/>
              <c:showPercent val="1"/>
              <c:extLst>
                <c:ext xmlns:c15="http://schemas.microsoft.com/office/drawing/2012/chart" uri="{CE6537A1-D6FC-4f65-9D91-7224C49458BB}"/>
              </c:extLst>
            </c:dLbl>
            <c:dLbl>
              <c:idx val="1"/>
              <c:layout>
                <c:manualLayout>
                  <c:x val="-7.2506649587954315E-3"/>
                  <c:y val="-0.17797863729426891"/>
                </c:manualLayout>
              </c:layout>
              <c:showLegendKey val="1"/>
              <c:showCatName val="1"/>
              <c:showPercent val="1"/>
              <c:extLst>
                <c:ext xmlns:c15="http://schemas.microsoft.com/office/drawing/2012/chart" uri="{CE6537A1-D6FC-4f65-9D91-7224C49458BB}"/>
              </c:extLst>
            </c:dLbl>
            <c:dLbl>
              <c:idx val="2"/>
              <c:layout>
                <c:manualLayout>
                  <c:x val="8.361930373749335E-2"/>
                  <c:y val="0"/>
                </c:manualLayout>
              </c:layout>
              <c:showLegendKey val="1"/>
              <c:showCatName val="1"/>
              <c:showPercent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0.16954668435533327"/>
                  <c:y val="-3.2309505293062674E-2"/>
                </c:manualLayout>
              </c:layout>
              <c:showLegendKey val="1"/>
              <c:showCatName val="1"/>
              <c:showPercent val="1"/>
              <c:extLst>
                <c:ext xmlns:c15="http://schemas.microsoft.com/office/drawing/2012/chart" uri="{CE6537A1-D6FC-4f65-9D91-7224C49458BB}"/>
              </c:extLst>
            </c:dLbl>
            <c:spPr>
              <a:noFill/>
              <a:ln>
                <a:noFill/>
              </a:ln>
              <a:effectLst/>
            </c:spPr>
            <c:txPr>
              <a:bodyPr/>
              <a:lstStyle/>
              <a:p>
                <a:pPr>
                  <a:defRPr sz="1000"/>
                </a:pPr>
                <a:endParaRPr lang="it-IT"/>
              </a:p>
            </c:txPr>
            <c:showLegendKey val="1"/>
            <c:showCatName val="1"/>
            <c:showPercent val="1"/>
            <c:showLeaderLines val="1"/>
            <c:extLst>
              <c:ext xmlns:c15="http://schemas.microsoft.com/office/drawing/2012/chart" uri="{CE6537A1-D6FC-4f65-9D91-7224C49458BB}"/>
            </c:extLst>
          </c:dLbls>
          <c:cat>
            <c:strRef>
              <c:f>'[2]Programmato vs effettuato'!$A$192:$A$196</c:f>
              <c:strCache>
                <c:ptCount val="5"/>
                <c:pt idx="0">
                  <c:v>Guasti vetture (*)</c:v>
                </c:pt>
                <c:pt idx="1">
                  <c:v>Mancanza materiale - Vetture uscite in ritardo</c:v>
                </c:pt>
                <c:pt idx="2">
                  <c:v>Deviazioni, Manifestazioni, Incidenti e Lavori stradali</c:v>
                </c:pt>
                <c:pt idx="3">
                  <c:v>Congestione veicolare</c:v>
                </c:pt>
                <c:pt idx="4">
                  <c:v>Cause varie</c:v>
                </c:pt>
              </c:strCache>
            </c:strRef>
          </c:cat>
          <c:val>
            <c:numRef>
              <c:f>'[2]Programmato vs effettuato'!$C$192:$C$196</c:f>
              <c:numCache>
                <c:formatCode>General</c:formatCode>
                <c:ptCount val="5"/>
                <c:pt idx="0">
                  <c:v>299042</c:v>
                </c:pt>
                <c:pt idx="1">
                  <c:v>34532</c:v>
                </c:pt>
                <c:pt idx="2">
                  <c:v>67683</c:v>
                </c:pt>
                <c:pt idx="3">
                  <c:v>1390</c:v>
                </c:pt>
                <c:pt idx="4">
                  <c:v>159570</c:v>
                </c:pt>
              </c:numCache>
            </c:numRef>
          </c:val>
        </c:ser>
        <c:firstSliceAng val="239"/>
      </c:pieChart>
    </c:plotArea>
    <c:plotVisOnly val="1"/>
    <c:dispBlanksAs val="zero"/>
  </c:chart>
  <c:txPr>
    <a:bodyPr/>
    <a:lstStyle/>
    <a:p>
      <a:pPr>
        <a:defRPr sz="1800"/>
      </a:pPr>
      <a:endParaRPr lang="it-IT"/>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it-IT"/>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921576954189068E-2"/>
          <c:y val="0.1518863433865083"/>
          <c:w val="0.95215684609162188"/>
          <c:h val="0.53627448663132871"/>
        </c:manualLayout>
      </c:layout>
      <c:barChart>
        <c:barDir val="col"/>
        <c:grouping val="clustered"/>
        <c:ser>
          <c:idx val="0"/>
          <c:order val="0"/>
          <c:dPt>
            <c:idx val="3"/>
            <c:spPr>
              <a:solidFill>
                <a:schemeClr val="accent3"/>
              </a:solidFill>
            </c:spPr>
          </c:dPt>
          <c:dPt>
            <c:idx val="7"/>
            <c:spPr>
              <a:solidFill>
                <a:schemeClr val="accent3"/>
              </a:solidFill>
            </c:spPr>
          </c:dPt>
          <c:dLbls>
            <c:spPr>
              <a:noFill/>
              <a:ln>
                <a:noFill/>
              </a:ln>
              <a:effectLst/>
            </c:spPr>
            <c:showVal val="1"/>
            <c:extLst>
              <c:ext xmlns:c15="http://schemas.microsoft.com/office/drawing/2012/chart" uri="{CE6537A1-D6FC-4f65-9D91-7224C49458BB}">
                <c15:layout/>
                <c15:showLeaderLines val="0"/>
              </c:ext>
            </c:extLst>
          </c:dLbls>
          <c:cat>
            <c:strRef>
              <c:f>('2015'!$A$38:$A$40,'2015'!$A$41,'2015'!$A$43,'2015'!$A$44,'2015'!$A$47,'2015'!$A$48)</c:f>
              <c:strCache>
                <c:ptCount val="8"/>
                <c:pt idx="0">
                  <c:v>Linea A</c:v>
                </c:pt>
                <c:pt idx="1">
                  <c:v>Linea B</c:v>
                </c:pt>
                <c:pt idx="2">
                  <c:v>Linea C</c:v>
                </c:pt>
                <c:pt idx="3">
                  <c:v>Totale metropolitane</c:v>
                </c:pt>
                <c:pt idx="4">
                  <c:v>Autobus Atac*</c:v>
                </c:pt>
                <c:pt idx="5">
                  <c:v>Filobus Atac</c:v>
                </c:pt>
                <c:pt idx="6">
                  <c:v>Tram</c:v>
                </c:pt>
                <c:pt idx="7">
                  <c:v>Totale mezzi di superficie Atac</c:v>
                </c:pt>
              </c:strCache>
            </c:strRef>
          </c:cat>
          <c:val>
            <c:numRef>
              <c:f>('2015'!$C$38:$C$40,'2015'!$C$41,'2015'!$C$43,'2015'!$C$44,'2015'!$C$47,'2015'!$C$48)</c:f>
              <c:numCache>
                <c:formatCode>General</c:formatCode>
                <c:ptCount val="8"/>
                <c:pt idx="0">
                  <c:v>14.5</c:v>
                </c:pt>
                <c:pt idx="1">
                  <c:v>17.8</c:v>
                </c:pt>
                <c:pt idx="2">
                  <c:v>4.5</c:v>
                </c:pt>
                <c:pt idx="3" formatCode="0.0">
                  <c:v>14.799056603773581</c:v>
                </c:pt>
                <c:pt idx="4" formatCode="0.0">
                  <c:v>10.089979445015413</c:v>
                </c:pt>
                <c:pt idx="5" formatCode="0.0">
                  <c:v>10.75</c:v>
                </c:pt>
                <c:pt idx="6" formatCode="0.0">
                  <c:v>34.300000000000004</c:v>
                </c:pt>
                <c:pt idx="7" formatCode="0.0">
                  <c:v>11.976672871102846</c:v>
                </c:pt>
              </c:numCache>
            </c:numRef>
          </c:val>
        </c:ser>
        <c:dLbls>
          <c:showVal val="1"/>
        </c:dLbls>
        <c:overlap val="-25"/>
        <c:axId val="38235520"/>
        <c:axId val="38237312"/>
      </c:barChart>
      <c:catAx>
        <c:axId val="38235520"/>
        <c:scaling>
          <c:orientation val="minMax"/>
        </c:scaling>
        <c:axPos val="b"/>
        <c:numFmt formatCode="General" sourceLinked="0"/>
        <c:majorTickMark val="none"/>
        <c:tickLblPos val="nextTo"/>
        <c:crossAx val="38237312"/>
        <c:crosses val="autoZero"/>
        <c:auto val="1"/>
        <c:lblAlgn val="ctr"/>
        <c:lblOffset val="100"/>
      </c:catAx>
      <c:valAx>
        <c:axId val="38237312"/>
        <c:scaling>
          <c:orientation val="minMax"/>
        </c:scaling>
        <c:delete val="1"/>
        <c:axPos val="l"/>
        <c:numFmt formatCode="General" sourceLinked="1"/>
        <c:tickLblPos val="none"/>
        <c:crossAx val="38235520"/>
        <c:crosses val="autoZero"/>
        <c:crossBetween val="between"/>
        <c:majorUnit val="10"/>
      </c:valAx>
    </c:plotArea>
    <c:plotVisOnly val="1"/>
    <c:dispBlanksAs val="gap"/>
  </c:chart>
  <c:txPr>
    <a:bodyPr/>
    <a:lstStyle/>
    <a:p>
      <a:pPr>
        <a:defRPr sz="900"/>
      </a:pPr>
      <a:endParaRPr lang="it-IT"/>
    </a:p>
  </c:tx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it-IT"/>
  <c:style val="27"/>
  <c:chart>
    <c:title>
      <c:tx>
        <c:rich>
          <a:bodyPr/>
          <a:lstStyle/>
          <a:p>
            <a:pPr>
              <a:defRPr sz="1000"/>
            </a:pPr>
            <a:r>
              <a:rPr lang="it-IT" sz="1000" b="1">
                <a:effectLst/>
              </a:rPr>
              <a:t>Incidenza % del valore aggiunto ai prezzi base sul valore aggiunto nazionale. Valori a prezzi correnti. Anno 2015 (stime Prometeia).</a:t>
            </a:r>
          </a:p>
        </c:rich>
      </c:tx>
      <c:layout>
        <c:manualLayout>
          <c:xMode val="edge"/>
          <c:yMode val="edge"/>
          <c:x val="0.1180251992458486"/>
          <c:y val="2.7272423025435076E-3"/>
        </c:manualLayout>
      </c:layout>
      <c:overlay val="1"/>
    </c:title>
    <c:plotArea>
      <c:layout>
        <c:manualLayout>
          <c:layoutTarget val="inner"/>
          <c:xMode val="edge"/>
          <c:yMode val="edge"/>
          <c:x val="5.4004052192857213E-2"/>
          <c:y val="0.13098417969408391"/>
          <c:w val="0.92687382437267263"/>
          <c:h val="0.64646852765282514"/>
        </c:manualLayout>
      </c:layout>
      <c:barChart>
        <c:barDir val="col"/>
        <c:grouping val="clustered"/>
        <c:ser>
          <c:idx val="0"/>
          <c:order val="0"/>
          <c:tx>
            <c:v>incidenza % V.A. su V.A. nazionale</c:v>
          </c:tx>
          <c:dLbls>
            <c:dLbl>
              <c:idx val="0"/>
              <c:layout>
                <c:manualLayout>
                  <c:x val="0"/>
                  <c:y val="5.0761071657535621E-2"/>
                </c:manualLayout>
              </c:layout>
              <c:dLblPos val="outEnd"/>
              <c:showVal val="1"/>
            </c:dLbl>
            <c:dLbl>
              <c:idx val="1"/>
              <c:layout>
                <c:manualLayout>
                  <c:x val="0"/>
                  <c:y val="4.9868003569855414E-3"/>
                </c:manualLayout>
              </c:layout>
              <c:dLblPos val="outEnd"/>
              <c:showVal val="1"/>
            </c:dLbl>
            <c:dLbl>
              <c:idx val="3"/>
              <c:layout>
                <c:manualLayout>
                  <c:x val="0"/>
                  <c:y val="8.457862352708732E-3"/>
                </c:manualLayout>
              </c:layout>
              <c:dLblPos val="outEnd"/>
              <c:showVal val="1"/>
            </c:dLbl>
            <c:dLbl>
              <c:idx val="4"/>
              <c:layout>
                <c:manualLayout>
                  <c:x val="1.7383746197305527E-3"/>
                  <c:y val="1.1003227250782347E-2"/>
                </c:manualLayout>
              </c:layout>
              <c:dLblPos val="outEnd"/>
              <c:showVal val="1"/>
            </c:dLbl>
            <c:dLbl>
              <c:idx val="5"/>
              <c:layout>
                <c:manualLayout>
                  <c:x val="0"/>
                  <c:y val="2.8538298904692474E-2"/>
                </c:manualLayout>
              </c:layout>
              <c:dLblPos val="outEnd"/>
              <c:showVal val="1"/>
            </c:dLbl>
            <c:dLbl>
              <c:idx val="7"/>
              <c:layout>
                <c:manualLayout>
                  <c:x val="0"/>
                  <c:y val="9.436732651789858E-3"/>
                </c:manualLayout>
              </c:layout>
              <c:dLblPos val="outEnd"/>
              <c:showVal val="1"/>
            </c:dLbl>
            <c:dLbl>
              <c:idx val="8"/>
              <c:layout>
                <c:manualLayout>
                  <c:x val="5.063291812125565E-5"/>
                  <c:y val="2.1196452476572959E-2"/>
                </c:manualLayout>
              </c:layout>
              <c:dLblPos val="outEnd"/>
              <c:showVal val="1"/>
            </c:dLbl>
            <c:dLbl>
              <c:idx val="9"/>
              <c:layout>
                <c:manualLayout>
                  <c:x val="1.636998124455838E-3"/>
                  <c:y val="-6.803882195448468E-4"/>
                </c:manualLayout>
              </c:layout>
              <c:dLblPos val="outEnd"/>
              <c:showVal val="1"/>
            </c:dLbl>
            <c:spPr>
              <a:solidFill>
                <a:schemeClr val="bg1"/>
              </a:solidFill>
              <a:ln>
                <a:solidFill>
                  <a:schemeClr val="accent1">
                    <a:tint val="77000"/>
                    <a:shade val="95000"/>
                    <a:satMod val="105000"/>
                  </a:schemeClr>
                </a:solidFill>
              </a:ln>
            </c:spPr>
            <c:dLblPos val="ctr"/>
            <c:showVal val="1"/>
          </c:dLbls>
          <c:cat>
            <c:strRef>
              <c:f>Foglio2!$A$47:$A$56</c:f>
              <c:strCache>
                <c:ptCount val="10"/>
                <c:pt idx="0">
                  <c:v>Reggio Calabria</c:v>
                </c:pt>
                <c:pt idx="1">
                  <c:v>Venezia</c:v>
                </c:pt>
                <c:pt idx="2">
                  <c:v>Bari</c:v>
                </c:pt>
                <c:pt idx="3">
                  <c:v>Genova</c:v>
                </c:pt>
                <c:pt idx="4">
                  <c:v>Firenze</c:v>
                </c:pt>
                <c:pt idx="5">
                  <c:v>Bologna</c:v>
                </c:pt>
                <c:pt idx="6">
                  <c:v>Napoli</c:v>
                </c:pt>
                <c:pt idx="7">
                  <c:v>Torino</c:v>
                </c:pt>
                <c:pt idx="8">
                  <c:v>Roma</c:v>
                </c:pt>
                <c:pt idx="9">
                  <c:v>Milano</c:v>
                </c:pt>
              </c:strCache>
            </c:strRef>
          </c:cat>
          <c:val>
            <c:numRef>
              <c:f>Foglio2!$B$47:$B$56</c:f>
              <c:numCache>
                <c:formatCode>0.0%</c:formatCode>
                <c:ptCount val="10"/>
                <c:pt idx="0">
                  <c:v>5.7830798475072935E-3</c:v>
                </c:pt>
                <c:pt idx="1">
                  <c:v>1.5486847625981617E-2</c:v>
                </c:pt>
                <c:pt idx="2">
                  <c:v>1.5583807447065437E-2</c:v>
                </c:pt>
                <c:pt idx="3">
                  <c:v>1.6509692428981582E-2</c:v>
                </c:pt>
                <c:pt idx="4">
                  <c:v>2.1782368887339719E-2</c:v>
                </c:pt>
                <c:pt idx="5">
                  <c:v>2.3557568287169806E-2</c:v>
                </c:pt>
                <c:pt idx="6">
                  <c:v>3.4086136683194851E-2</c:v>
                </c:pt>
                <c:pt idx="7">
                  <c:v>4.1672635492392654E-2</c:v>
                </c:pt>
                <c:pt idx="8">
                  <c:v>9.5617765630125751E-2</c:v>
                </c:pt>
                <c:pt idx="9">
                  <c:v>9.8581907039390224E-2</c:v>
                </c:pt>
              </c:numCache>
            </c:numRef>
          </c:val>
        </c:ser>
        <c:dLbls>
          <c:showVal val="1"/>
        </c:dLbls>
        <c:axId val="38554624"/>
        <c:axId val="38576896"/>
      </c:barChart>
      <c:lineChart>
        <c:grouping val="standard"/>
        <c:ser>
          <c:idx val="1"/>
          <c:order val="1"/>
          <c:tx>
            <c:v>Incidenza % pop. Res. Su pop.res. Nazionale</c:v>
          </c:tx>
          <c:spPr>
            <a:ln>
              <a:noFill/>
            </a:ln>
          </c:spPr>
          <c:marker>
            <c:symbol val="diamond"/>
            <c:size val="9"/>
            <c:spPr>
              <a:solidFill>
                <a:schemeClr val="tx2">
                  <a:lumMod val="20000"/>
                  <a:lumOff val="80000"/>
                </a:schemeClr>
              </a:solidFill>
            </c:spPr>
          </c:marker>
          <c:dLbls>
            <c:dLbl>
              <c:idx val="1"/>
              <c:layout>
                <c:manualLayout>
                  <c:x val="-3.5449838652828129E-2"/>
                  <c:y val="4.9486727545954068E-2"/>
                </c:manualLayout>
              </c:layout>
              <c:dLblPos val="r"/>
              <c:showVal val="1"/>
            </c:dLbl>
            <c:dLbl>
              <c:idx val="3"/>
              <c:layout>
                <c:manualLayout>
                  <c:x val="-3.5449838652828129E-2"/>
                  <c:y val="3.4139008041842472E-2"/>
                </c:manualLayout>
              </c:layout>
              <c:dLblPos val="r"/>
              <c:showVal val="1"/>
            </c:dLbl>
            <c:dLbl>
              <c:idx val="4"/>
              <c:layout>
                <c:manualLayout>
                  <c:x val="-3.5449838652828129E-2"/>
                  <c:y val="3.4139008041842472E-2"/>
                </c:manualLayout>
              </c:layout>
              <c:dLblPos val="r"/>
              <c:showVal val="1"/>
            </c:dLbl>
            <c:dLbl>
              <c:idx val="5"/>
              <c:layout>
                <c:manualLayout>
                  <c:x val="-3.7188213272558605E-2"/>
                  <c:y val="3.4139008041842472E-2"/>
                </c:manualLayout>
              </c:layout>
              <c:dLblPos val="r"/>
              <c:showVal val="1"/>
            </c:dLbl>
            <c:dLbl>
              <c:idx val="7"/>
              <c:layout>
                <c:manualLayout>
                  <c:x val="-3.5449838652828129E-2"/>
                  <c:y val="3.4139008041842472E-2"/>
                </c:manualLayout>
              </c:layout>
              <c:dLblPos val="r"/>
              <c:showVal val="1"/>
            </c:dLbl>
            <c:spPr>
              <a:solidFill>
                <a:schemeClr val="bg1"/>
              </a:solidFill>
              <a:ln>
                <a:solidFill>
                  <a:schemeClr val="accent1">
                    <a:tint val="77000"/>
                    <a:shade val="95000"/>
                    <a:satMod val="105000"/>
                  </a:schemeClr>
                </a:solidFill>
              </a:ln>
            </c:spPr>
            <c:txPr>
              <a:bodyPr/>
              <a:lstStyle/>
              <a:p>
                <a:pPr>
                  <a:defRPr>
                    <a:solidFill>
                      <a:srgbClr val="0070C0"/>
                    </a:solidFill>
                  </a:defRPr>
                </a:pPr>
                <a:endParaRPr lang="it-IT"/>
              </a:p>
            </c:txPr>
            <c:dLblPos val="t"/>
            <c:showVal val="1"/>
          </c:dLbls>
          <c:cat>
            <c:strRef>
              <c:f>Foglio2!$A$47:$A$56</c:f>
              <c:strCache>
                <c:ptCount val="10"/>
                <c:pt idx="0">
                  <c:v>Reggio Calabria</c:v>
                </c:pt>
                <c:pt idx="1">
                  <c:v>Venezia</c:v>
                </c:pt>
                <c:pt idx="2">
                  <c:v>Bari</c:v>
                </c:pt>
                <c:pt idx="3">
                  <c:v>Genova</c:v>
                </c:pt>
                <c:pt idx="4">
                  <c:v>Firenze</c:v>
                </c:pt>
                <c:pt idx="5">
                  <c:v>Bologna</c:v>
                </c:pt>
                <c:pt idx="6">
                  <c:v>Napoli</c:v>
                </c:pt>
                <c:pt idx="7">
                  <c:v>Torino</c:v>
                </c:pt>
                <c:pt idx="8">
                  <c:v>Roma</c:v>
                </c:pt>
                <c:pt idx="9">
                  <c:v>Milano</c:v>
                </c:pt>
              </c:strCache>
            </c:strRef>
          </c:cat>
          <c:val>
            <c:numRef>
              <c:f>Foglio2!$C$47:$C$56</c:f>
              <c:numCache>
                <c:formatCode>0.0%</c:formatCode>
                <c:ptCount val="10"/>
                <c:pt idx="0">
                  <c:v>9.1749919453301982E-3</c:v>
                </c:pt>
                <c:pt idx="1">
                  <c:v>1.4060474817499521E-2</c:v>
                </c:pt>
                <c:pt idx="2">
                  <c:v>2.0793012219516242E-2</c:v>
                </c:pt>
                <c:pt idx="3">
                  <c:v>1.4069649686837981E-2</c:v>
                </c:pt>
                <c:pt idx="4">
                  <c:v>1.6642895107922905E-2</c:v>
                </c:pt>
                <c:pt idx="5">
                  <c:v>1.6524870989779297E-2</c:v>
                </c:pt>
                <c:pt idx="6">
                  <c:v>5.1258886381223057E-2</c:v>
                </c:pt>
                <c:pt idx="7">
                  <c:v>3.7574438274707682E-2</c:v>
                </c:pt>
                <c:pt idx="8">
                  <c:v>7.1572888638626528E-2</c:v>
                </c:pt>
                <c:pt idx="9">
                  <c:v>5.2700684869718059E-2</c:v>
                </c:pt>
              </c:numCache>
            </c:numRef>
          </c:val>
        </c:ser>
        <c:dLbls>
          <c:showVal val="1"/>
        </c:dLbls>
        <c:marker val="1"/>
        <c:axId val="38554624"/>
        <c:axId val="38576896"/>
      </c:lineChart>
      <c:catAx>
        <c:axId val="38554624"/>
        <c:scaling>
          <c:orientation val="minMax"/>
        </c:scaling>
        <c:axPos val="b"/>
        <c:tickLblPos val="nextTo"/>
        <c:crossAx val="38576896"/>
        <c:crosses val="autoZero"/>
        <c:auto val="1"/>
        <c:lblAlgn val="ctr"/>
        <c:lblOffset val="100"/>
      </c:catAx>
      <c:valAx>
        <c:axId val="38576896"/>
        <c:scaling>
          <c:orientation val="minMax"/>
        </c:scaling>
        <c:axPos val="l"/>
        <c:majorGridlines/>
        <c:numFmt formatCode="0%" sourceLinked="0"/>
        <c:tickLblPos val="nextTo"/>
        <c:crossAx val="38554624"/>
        <c:crosses val="autoZero"/>
        <c:crossBetween val="between"/>
      </c:valAx>
    </c:plotArea>
    <c:legend>
      <c:legendPos val="b"/>
      <c:layout>
        <c:manualLayout>
          <c:xMode val="edge"/>
          <c:yMode val="edge"/>
          <c:x val="0.1481816533037672"/>
          <c:y val="0.86155239161579467"/>
          <c:w val="0.70363665282628274"/>
          <c:h val="6.5606932618146693E-2"/>
        </c:manualLayout>
      </c:layout>
    </c:legend>
    <c:plotVisOnly val="1"/>
    <c:dispBlanksAs val="gap"/>
  </c:chart>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sz="1100"/>
            </a:pPr>
            <a:r>
              <a:rPr lang="it-IT" sz="1100" b="1" i="0" u="none" strike="noStrike" baseline="0" dirty="0" smtClean="0">
                <a:effectLst/>
              </a:rPr>
              <a:t>Numeri </a:t>
            </a:r>
            <a:r>
              <a:rPr lang="it-IT" sz="1100" b="1" i="0" u="none" strike="noStrike" baseline="0" dirty="0">
                <a:effectLst/>
              </a:rPr>
              <a:t>indice (base 2003=100</a:t>
            </a:r>
            <a:r>
              <a:rPr lang="it-IT" sz="1100" b="1" i="0" u="none" strike="noStrike" baseline="0" dirty="0" smtClean="0">
                <a:effectLst/>
              </a:rPr>
              <a:t>), </a:t>
            </a:r>
            <a:r>
              <a:rPr lang="it-IT" sz="1100" b="1" i="0" u="none" strike="noStrike" baseline="0" dirty="0">
                <a:effectLst/>
              </a:rPr>
              <a:t>valori a prezzi concatenati (anno di riferimento 2010).</a:t>
            </a:r>
            <a:endParaRPr lang="it-IT" sz="1100" dirty="0"/>
          </a:p>
        </c:rich>
      </c:tx>
      <c:layout>
        <c:manualLayout>
          <c:xMode val="edge"/>
          <c:yMode val="edge"/>
          <c:x val="0.18721104488875537"/>
          <c:y val="7.1280415783716633E-2"/>
        </c:manualLayout>
      </c:layout>
      <c:overlay val="1"/>
    </c:title>
    <c:plotArea>
      <c:layout>
        <c:manualLayout>
          <c:layoutTarget val="inner"/>
          <c:xMode val="edge"/>
          <c:yMode val="edge"/>
          <c:x val="6.4184753109827311E-2"/>
          <c:y val="0.16950967040652148"/>
          <c:w val="0.93581524689017304"/>
          <c:h val="0.61048298476571605"/>
        </c:manualLayout>
      </c:layout>
      <c:lineChart>
        <c:grouping val="standard"/>
        <c:ser>
          <c:idx val="0"/>
          <c:order val="0"/>
          <c:tx>
            <c:v>V.A. Totale</c:v>
          </c:tx>
          <c:marker>
            <c:symbol val="diamond"/>
            <c:size val="9"/>
          </c:marker>
          <c:cat>
            <c:numRef>
              <c:f>'V.A. Roma'!$J$2:$J$14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'V.A. Roma'!$O$2:$O$14</c:f>
              <c:numCache>
                <c:formatCode>0.0</c:formatCode>
                <c:ptCount val="13"/>
                <c:pt idx="0">
                  <c:v>100</c:v>
                </c:pt>
                <c:pt idx="1">
                  <c:v>103.77479254346267</c:v>
                </c:pt>
                <c:pt idx="2">
                  <c:v>104.7463213185399</c:v>
                </c:pt>
                <c:pt idx="3">
                  <c:v>107.14936217886361</c:v>
                </c:pt>
                <c:pt idx="4">
                  <c:v>109.57405220027829</c:v>
                </c:pt>
                <c:pt idx="5">
                  <c:v>108.4955429731129</c:v>
                </c:pt>
                <c:pt idx="6">
                  <c:v>105.80062193672684</c:v>
                </c:pt>
                <c:pt idx="7">
                  <c:v>105.97361405886606</c:v>
                </c:pt>
                <c:pt idx="8">
                  <c:v>107.01785181178248</c:v>
                </c:pt>
                <c:pt idx="9">
                  <c:v>103.38958650658813</c:v>
                </c:pt>
                <c:pt idx="10">
                  <c:v>101.78410817987799</c:v>
                </c:pt>
                <c:pt idx="11">
                  <c:v>103.45801858678161</c:v>
                </c:pt>
                <c:pt idx="12">
                  <c:v>104.06345747808471</c:v>
                </c:pt>
              </c:numCache>
            </c:numRef>
          </c:val>
        </c:ser>
        <c:ser>
          <c:idx val="1"/>
          <c:order val="1"/>
          <c:tx>
            <c:v>V.A. Pro-capite</c:v>
          </c:tx>
          <c:marker>
            <c:symbol val="square"/>
            <c:size val="9"/>
          </c:marker>
          <c:cat>
            <c:numRef>
              <c:f>'V.A. Roma'!$J$2:$J$14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'V.A. Roma'!$P$2:$P$14</c:f>
              <c:numCache>
                <c:formatCode>0.0</c:formatCode>
                <c:ptCount val="13"/>
                <c:pt idx="0">
                  <c:v>100</c:v>
                </c:pt>
                <c:pt idx="1">
                  <c:v>102.57194374690317</c:v>
                </c:pt>
                <c:pt idx="2">
                  <c:v>102.79335811765415</c:v>
                </c:pt>
                <c:pt idx="3">
                  <c:v>104.28766812758887</c:v>
                </c:pt>
                <c:pt idx="4">
                  <c:v>105.18969644192977</c:v>
                </c:pt>
                <c:pt idx="5">
                  <c:v>102.8761626042823</c:v>
                </c:pt>
                <c:pt idx="6">
                  <c:v>99.329514707370222</c:v>
                </c:pt>
                <c:pt idx="7">
                  <c:v>98.482884573540389</c:v>
                </c:pt>
                <c:pt idx="8">
                  <c:v>98.360877686248514</c:v>
                </c:pt>
                <c:pt idx="9">
                  <c:v>92.685706922778124</c:v>
                </c:pt>
                <c:pt idx="10">
                  <c:v>88.394762011787151</c:v>
                </c:pt>
                <c:pt idx="11">
                  <c:v>89.418026631026933</c:v>
                </c:pt>
                <c:pt idx="12">
                  <c:v>89.957655089546819</c:v>
                </c:pt>
              </c:numCache>
            </c:numRef>
          </c:val>
        </c:ser>
        <c:marker val="1"/>
        <c:axId val="38587008"/>
        <c:axId val="38651392"/>
      </c:lineChart>
      <c:catAx>
        <c:axId val="38587008"/>
        <c:scaling>
          <c:orientation val="minMax"/>
        </c:scaling>
        <c:axPos val="b"/>
        <c:numFmt formatCode="General" sourceLinked="1"/>
        <c:tickLblPos val="nextTo"/>
        <c:crossAx val="38651392"/>
        <c:crosses val="autoZero"/>
        <c:auto val="1"/>
        <c:lblAlgn val="ctr"/>
        <c:lblOffset val="100"/>
      </c:catAx>
      <c:valAx>
        <c:axId val="38651392"/>
        <c:scaling>
          <c:orientation val="minMax"/>
          <c:max val="115"/>
          <c:min val="85"/>
        </c:scaling>
        <c:axPos val="l"/>
        <c:majorGridlines/>
        <c:numFmt formatCode="0" sourceLinked="0"/>
        <c:tickLblPos val="nextTo"/>
        <c:crossAx val="38587008"/>
        <c:crosses val="autoZero"/>
        <c:crossBetween val="between"/>
      </c:valAx>
    </c:plotArea>
    <c:legend>
      <c:legendPos val="b"/>
      <c:layout>
        <c:manualLayout>
          <c:xMode val="edge"/>
          <c:yMode val="edge"/>
          <c:x val="0.33231647743748793"/>
          <c:y val="0.85935079883502852"/>
          <c:w val="0.34669848988423208"/>
          <c:h val="6.5075684029590131E-2"/>
        </c:manualLayout>
      </c:layout>
    </c:legend>
    <c:plotVisOnly val="1"/>
    <c:dispBlanksAs val="gap"/>
  </c:chart>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lang val="it-IT"/>
  <c:style val="27"/>
  <c:chart>
    <c:title>
      <c:tx>
        <c:rich>
          <a:bodyPr/>
          <a:lstStyle/>
          <a:p>
            <a:pPr>
              <a:defRPr sz="1100"/>
            </a:pPr>
            <a:r>
              <a:rPr lang="it-IT" sz="1100"/>
              <a:t>Tasso di variazione % dello</a:t>
            </a:r>
            <a:r>
              <a:rPr lang="it-IT" sz="1100" baseline="0"/>
              <a:t> stock di imprese registrate nella città metropolitana di Roma. Anni 2007-2015</a:t>
            </a:r>
            <a:endParaRPr lang="it-IT" sz="1100"/>
          </a:p>
        </c:rich>
      </c:tx>
      <c:layout>
        <c:manualLayout>
          <c:xMode val="edge"/>
          <c:yMode val="edge"/>
          <c:x val="0.11507650302725662"/>
          <c:y val="0"/>
        </c:manualLayout>
      </c:layout>
    </c:title>
    <c:plotArea>
      <c:layout>
        <c:manualLayout>
          <c:layoutTarget val="inner"/>
          <c:xMode val="edge"/>
          <c:yMode val="edge"/>
          <c:x val="7.4212800323036593E-2"/>
          <c:y val="0.12794275525133858"/>
          <c:w val="0.9257871996769631"/>
          <c:h val="0.71483308123610867"/>
        </c:manualLayout>
      </c:layout>
      <c:barChart>
        <c:barDir val="col"/>
        <c:grouping val="clustered"/>
        <c:ser>
          <c:idx val="0"/>
          <c:order val="0"/>
          <c:spPr>
            <a:solidFill>
              <a:schemeClr val="accent1">
                <a:lumMod val="75000"/>
              </a:schemeClr>
            </a:solidFill>
          </c:spPr>
          <c:dLbls>
            <c:spPr>
              <a:solidFill>
                <a:schemeClr val="bg1"/>
              </a:solidFill>
              <a:ln>
                <a:solidFill>
                  <a:schemeClr val="accent1"/>
                </a:solidFill>
              </a:ln>
            </c:spPr>
            <c:dLblPos val="outEnd"/>
            <c:showVal val="1"/>
          </c:dLbls>
          <c:cat>
            <c:numRef>
              <c:f>Foglio3!$L$2:$L$11</c:f>
              <c:numCache>
                <c:formatCode>General</c:formatCode>
                <c:ptCount val="10"/>
                <c:pt idx="0">
                  <c:v>2007</c:v>
                </c:pt>
                <c:pt idx="1">
                  <c:v>2008</c:v>
                </c:pt>
                <c:pt idx="2">
                  <c:v>2009</c:v>
                </c:pt>
                <c:pt idx="3">
                  <c:v>2010</c:v>
                </c:pt>
                <c:pt idx="4">
                  <c:v>2011</c:v>
                </c:pt>
                <c:pt idx="5">
                  <c:v>2012</c:v>
                </c:pt>
                <c:pt idx="6">
                  <c:v>2013</c:v>
                </c:pt>
                <c:pt idx="7">
                  <c:v>2014</c:v>
                </c:pt>
                <c:pt idx="8">
                  <c:v>2015</c:v>
                </c:pt>
              </c:numCache>
            </c:numRef>
          </c:cat>
          <c:val>
            <c:numRef>
              <c:f>Foglio3!$M$2:$M$10</c:f>
              <c:numCache>
                <c:formatCode>0.0%</c:formatCode>
                <c:ptCount val="9"/>
                <c:pt idx="0">
                  <c:v>2.7000000000000014E-2</c:v>
                </c:pt>
                <c:pt idx="1">
                  <c:v>1.900000000000001E-2</c:v>
                </c:pt>
                <c:pt idx="2">
                  <c:v>1.6000000000000011E-2</c:v>
                </c:pt>
                <c:pt idx="3">
                  <c:v>2.4E-2</c:v>
                </c:pt>
                <c:pt idx="4">
                  <c:v>2.3E-2</c:v>
                </c:pt>
                <c:pt idx="5">
                  <c:v>1.900000000000001E-2</c:v>
                </c:pt>
                <c:pt idx="6">
                  <c:v>1.7000000000000001E-2</c:v>
                </c:pt>
                <c:pt idx="7">
                  <c:v>1.5882198603828942E-2</c:v>
                </c:pt>
                <c:pt idx="8">
                  <c:v>1.2316590137836573E-2</c:v>
                </c:pt>
              </c:numCache>
            </c:numRef>
          </c:val>
        </c:ser>
        <c:dLbls>
          <c:showVal val="1"/>
        </c:dLbls>
        <c:axId val="38788096"/>
        <c:axId val="38789888"/>
      </c:barChart>
      <c:catAx>
        <c:axId val="38788096"/>
        <c:scaling>
          <c:orientation val="minMax"/>
        </c:scaling>
        <c:axPos val="b"/>
        <c:numFmt formatCode="General" sourceLinked="1"/>
        <c:tickLblPos val="nextTo"/>
        <c:crossAx val="38789888"/>
        <c:crosses val="autoZero"/>
        <c:auto val="1"/>
        <c:lblAlgn val="ctr"/>
        <c:lblOffset val="100"/>
      </c:catAx>
      <c:valAx>
        <c:axId val="38789888"/>
        <c:scaling>
          <c:orientation val="minMax"/>
        </c:scaling>
        <c:axPos val="l"/>
        <c:majorGridlines/>
        <c:numFmt formatCode="0.0%" sourceLinked="1"/>
        <c:tickLblPos val="nextTo"/>
        <c:crossAx val="38788096"/>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stacked"/>
        <c:ser>
          <c:idx val="0"/>
          <c:order val="0"/>
          <c:tx>
            <c:strRef>
              <c:f>Foglio1!$B$1</c:f>
              <c:strCache>
                <c:ptCount val="1"/>
                <c:pt idx="0">
                  <c:v>Comune capitale</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3"/>
              <c:layout>
                <c:manualLayout>
                  <c:x val="0"/>
                  <c:y val="-5.169444774335416E-2"/>
                </c:manualLayout>
              </c:layout>
              <c:showVal val="1"/>
            </c:dLbl>
            <c:dLbl>
              <c:idx val="5"/>
              <c:layout>
                <c:manualLayout>
                  <c:x val="0"/>
                  <c:y val="3.9531048274329711E-2"/>
                </c:manualLayout>
              </c:layout>
              <c:showVal val="1"/>
            </c:dLbl>
            <c:dLbl>
              <c:idx val="6"/>
              <c:layout>
                <c:manualLayout>
                  <c:x val="-6.6975680620578034E-3"/>
                  <c:y val="-4.2571898141585796E-2"/>
                </c:manualLayout>
              </c:layout>
              <c:showVal val="1"/>
            </c:dLbl>
            <c:dLbl>
              <c:idx val="7"/>
              <c:layout>
                <c:manualLayout>
                  <c:x val="1.3395136124115605E-2"/>
                  <c:y val="3.9531048274329711E-2"/>
                </c:manualLayout>
              </c:layout>
              <c:showVal val="1"/>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Foglio1!$A$2:$A$9</c:f>
              <c:numCache>
                <c:formatCode>General</c:formatCode>
                <c:ptCount val="8"/>
                <c:pt idx="0">
                  <c:v>1951</c:v>
                </c:pt>
                <c:pt idx="1">
                  <c:v>1961</c:v>
                </c:pt>
                <c:pt idx="2">
                  <c:v>1971</c:v>
                </c:pt>
                <c:pt idx="3">
                  <c:v>1981</c:v>
                </c:pt>
                <c:pt idx="4">
                  <c:v>1991</c:v>
                </c:pt>
                <c:pt idx="5">
                  <c:v>2001</c:v>
                </c:pt>
                <c:pt idx="6">
                  <c:v>2015</c:v>
                </c:pt>
                <c:pt idx="7">
                  <c:v>2016</c:v>
                </c:pt>
              </c:numCache>
            </c:numRef>
          </c:cat>
          <c:val>
            <c:numRef>
              <c:f>Foglio1!$B$2:$B$9</c:f>
              <c:numCache>
                <c:formatCode>#,##0</c:formatCode>
                <c:ptCount val="8"/>
                <c:pt idx="0">
                  <c:v>1651754</c:v>
                </c:pt>
                <c:pt idx="1">
                  <c:v>2188160</c:v>
                </c:pt>
                <c:pt idx="2">
                  <c:v>2781993</c:v>
                </c:pt>
                <c:pt idx="3">
                  <c:v>2839638</c:v>
                </c:pt>
                <c:pt idx="4">
                  <c:v>2775250</c:v>
                </c:pt>
                <c:pt idx="5">
                  <c:v>2546804</c:v>
                </c:pt>
                <c:pt idx="6">
                  <c:v>2864731</c:v>
                </c:pt>
                <c:pt idx="7">
                  <c:v>2864731</c:v>
                </c:pt>
              </c:numCache>
            </c:numRef>
          </c:val>
        </c:ser>
        <c:ser>
          <c:idx val="1"/>
          <c:order val="1"/>
          <c:tx>
            <c:strRef>
              <c:f>Foglio1!$C$1</c:f>
              <c:strCache>
                <c:ptCount val="1"/>
                <c:pt idx="0">
                  <c:v>Hinterland metropolitano</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7"/>
              <c:layout>
                <c:manualLayout>
                  <c:x val="1.3395136124115605E-2"/>
                  <c:y val="-4.865359787609809E-2"/>
                </c:manualLayout>
              </c:layout>
              <c:showVal val="1"/>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it-IT"/>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Foglio1!$A$2:$A$9</c:f>
              <c:numCache>
                <c:formatCode>General</c:formatCode>
                <c:ptCount val="8"/>
                <c:pt idx="0">
                  <c:v>1951</c:v>
                </c:pt>
                <c:pt idx="1">
                  <c:v>1961</c:v>
                </c:pt>
                <c:pt idx="2">
                  <c:v>1971</c:v>
                </c:pt>
                <c:pt idx="3">
                  <c:v>1981</c:v>
                </c:pt>
                <c:pt idx="4">
                  <c:v>1991</c:v>
                </c:pt>
                <c:pt idx="5">
                  <c:v>2001</c:v>
                </c:pt>
                <c:pt idx="6">
                  <c:v>2015</c:v>
                </c:pt>
                <c:pt idx="7">
                  <c:v>2016</c:v>
                </c:pt>
              </c:numCache>
            </c:numRef>
          </c:cat>
          <c:val>
            <c:numRef>
              <c:f>Foglio1!$C$2:$C$9</c:f>
              <c:numCache>
                <c:formatCode>#,##0</c:formatCode>
                <c:ptCount val="8"/>
                <c:pt idx="0">
                  <c:v>498916</c:v>
                </c:pt>
                <c:pt idx="1">
                  <c:v>587220</c:v>
                </c:pt>
                <c:pt idx="2">
                  <c:v>708384</c:v>
                </c:pt>
                <c:pt idx="3">
                  <c:v>856323</c:v>
                </c:pt>
                <c:pt idx="4">
                  <c:v>985817</c:v>
                </c:pt>
                <c:pt idx="5">
                  <c:v>1153620</c:v>
                </c:pt>
                <c:pt idx="6">
                  <c:v>1470025</c:v>
                </c:pt>
                <c:pt idx="7">
                  <c:v>1475743</c:v>
                </c:pt>
              </c:numCache>
            </c:numRef>
          </c:val>
        </c:ser>
        <c:overlap val="100"/>
        <c:axId val="36328192"/>
        <c:axId val="36329728"/>
      </c:barChart>
      <c:catAx>
        <c:axId val="36328192"/>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6329728"/>
        <c:crosses val="autoZero"/>
        <c:auto val="1"/>
        <c:lblAlgn val="ctr"/>
        <c:lblOffset val="100"/>
      </c:catAx>
      <c:valAx>
        <c:axId val="363297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632819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chart>
  <c:spPr>
    <a:noFill/>
    <a:ln>
      <a:noFill/>
    </a:ln>
    <a:effectLst/>
  </c:spPr>
  <c:txPr>
    <a:bodyPr/>
    <a:lstStyle/>
    <a:p>
      <a:pPr>
        <a:defRPr/>
      </a:pPr>
      <a:endParaRPr lang="it-IT"/>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it-IT"/>
  <c:style val="27"/>
  <c:chart>
    <c:title>
      <c:tx>
        <c:rich>
          <a:bodyPr/>
          <a:lstStyle/>
          <a:p>
            <a:pPr>
              <a:defRPr sz="1000"/>
            </a:pPr>
            <a:r>
              <a:rPr lang="it-IT" sz="1000"/>
              <a:t>Tassi di natalità, mortalità e di sviluppo imprenditoriale a confronto nella città metropolitana di Roma. Anni 2002-2015</a:t>
            </a:r>
          </a:p>
        </c:rich>
      </c:tx>
      <c:layout/>
      <c:overlay val="1"/>
    </c:title>
    <c:plotArea>
      <c:layout>
        <c:manualLayout>
          <c:layoutTarget val="inner"/>
          <c:xMode val="edge"/>
          <c:yMode val="edge"/>
          <c:x val="5.7621011659256892E-2"/>
          <c:y val="0.13351260406601509"/>
          <c:w val="0.91743567768314704"/>
          <c:h val="0.6987211232435212"/>
        </c:manualLayout>
      </c:layout>
      <c:lineChart>
        <c:grouping val="standard"/>
        <c:ser>
          <c:idx val="0"/>
          <c:order val="0"/>
          <c:tx>
            <c:strRef>
              <c:f>'[Tavole_Roma_2016_XIV_Giornata_Economia.xls]1.6'!$C$24</c:f>
              <c:strCache>
                <c:ptCount val="1"/>
                <c:pt idx="0">
                  <c:v>Tasso di natalità</c:v>
                </c:pt>
              </c:strCache>
            </c:strRef>
          </c:tx>
          <c:marker>
            <c:symbol val="diamond"/>
            <c:size val="7"/>
          </c:marker>
          <c:dLbls>
            <c:dLblPos val="t"/>
            <c:showVal val="1"/>
          </c:dLbls>
          <c:cat>
            <c:numRef>
              <c:f>'[Tavole_Roma_2016_XIV_Giornata_Economia.xls]1.6'!$B$25:$B$38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'[Tavole_Roma_2016_XIV_Giornata_Economia.xls]1.6'!$C$25:$C$38</c:f>
              <c:numCache>
                <c:formatCode>0.0</c:formatCode>
                <c:ptCount val="14"/>
                <c:pt idx="0">
                  <c:v>7.8</c:v>
                </c:pt>
                <c:pt idx="1">
                  <c:v>7.3</c:v>
                </c:pt>
                <c:pt idx="2">
                  <c:v>7.7</c:v>
                </c:pt>
                <c:pt idx="3">
                  <c:v>7.8</c:v>
                </c:pt>
                <c:pt idx="4">
                  <c:v>8</c:v>
                </c:pt>
                <c:pt idx="5">
                  <c:v>8.2000000000000011</c:v>
                </c:pt>
                <c:pt idx="6">
                  <c:v>7.5</c:v>
                </c:pt>
                <c:pt idx="7">
                  <c:v>7</c:v>
                </c:pt>
                <c:pt idx="8">
                  <c:v>7.2</c:v>
                </c:pt>
                <c:pt idx="9">
                  <c:v>6.7</c:v>
                </c:pt>
                <c:pt idx="10">
                  <c:v>7</c:v>
                </c:pt>
                <c:pt idx="11">
                  <c:v>6.9010101010101037</c:v>
                </c:pt>
                <c:pt idx="12">
                  <c:v>6.9625752173183679</c:v>
                </c:pt>
                <c:pt idx="13">
                  <c:v>6.9625358034256939</c:v>
                </c:pt>
              </c:numCache>
            </c:numRef>
          </c:val>
        </c:ser>
        <c:ser>
          <c:idx val="1"/>
          <c:order val="1"/>
          <c:tx>
            <c:strRef>
              <c:f>'[Tavole_Roma_2016_XIV_Giornata_Economia.xls]1.6'!$D$24</c:f>
              <c:strCache>
                <c:ptCount val="1"/>
                <c:pt idx="0">
                  <c:v>Tasso di mortlità</c:v>
                </c:pt>
              </c:strCache>
            </c:strRef>
          </c:tx>
          <c:marker>
            <c:symbol val="square"/>
            <c:size val="7"/>
          </c:marker>
          <c:dLbls>
            <c:dLblPos val="t"/>
            <c:showVal val="1"/>
          </c:dLbls>
          <c:cat>
            <c:numRef>
              <c:f>'[Tavole_Roma_2016_XIV_Giornata_Economia.xls]1.6'!$B$25:$B$38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'[Tavole_Roma_2016_XIV_Giornata_Economia.xls]1.6'!$D$25:$D$38</c:f>
              <c:numCache>
                <c:formatCode>General</c:formatCode>
                <c:ptCount val="14"/>
                <c:pt idx="0">
                  <c:v>4.8</c:v>
                </c:pt>
                <c:pt idx="1">
                  <c:v>4.4000000000000004</c:v>
                </c:pt>
                <c:pt idx="2">
                  <c:v>5.9</c:v>
                </c:pt>
                <c:pt idx="3">
                  <c:v>6</c:v>
                </c:pt>
                <c:pt idx="4">
                  <c:v>5.3</c:v>
                </c:pt>
                <c:pt idx="5">
                  <c:v>5.6</c:v>
                </c:pt>
                <c:pt idx="6">
                  <c:v>5.9</c:v>
                </c:pt>
                <c:pt idx="7">
                  <c:v>5.5</c:v>
                </c:pt>
                <c:pt idx="8">
                  <c:v>5.4</c:v>
                </c:pt>
                <c:pt idx="9">
                  <c:v>5.0999999999999996</c:v>
                </c:pt>
                <c:pt idx="10">
                  <c:v>5.4</c:v>
                </c:pt>
                <c:pt idx="11" formatCode="#,##0.00">
                  <c:v>5.1623259623259568</c:v>
                </c:pt>
                <c:pt idx="12" formatCode="#,##0.00">
                  <c:v>4.7044427144043093</c:v>
                </c:pt>
                <c:pt idx="13" formatCode="#,##0.00">
                  <c:v>4.9149926646640036</c:v>
                </c:pt>
              </c:numCache>
            </c:numRef>
          </c:val>
        </c:ser>
        <c:ser>
          <c:idx val="2"/>
          <c:order val="2"/>
          <c:tx>
            <c:strRef>
              <c:f>'[Tavole_Roma_2016_XIV_Giornata_Economia.xls]1.6'!$E$24</c:f>
              <c:strCache>
                <c:ptCount val="1"/>
                <c:pt idx="0">
                  <c:v>Tasso di sviluppo imprenditoriale</c:v>
                </c:pt>
              </c:strCache>
            </c:strRef>
          </c:tx>
          <c:marker>
            <c:symbol val="triangle"/>
            <c:size val="7"/>
          </c:marker>
          <c:dLbls>
            <c:dLblPos val="t"/>
            <c:showVal val="1"/>
          </c:dLbls>
          <c:cat>
            <c:numRef>
              <c:f>'[Tavole_Roma_2016_XIV_Giornata_Economia.xls]1.6'!$B$25:$B$38</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'[Tavole_Roma_2016_XIV_Giornata_Economia.xls]1.6'!$E$25:$E$38</c:f>
              <c:numCache>
                <c:formatCode>General</c:formatCode>
                <c:ptCount val="14"/>
                <c:pt idx="0">
                  <c:v>2.9</c:v>
                </c:pt>
                <c:pt idx="1">
                  <c:v>2.9</c:v>
                </c:pt>
                <c:pt idx="2">
                  <c:v>1.8</c:v>
                </c:pt>
                <c:pt idx="3">
                  <c:v>1.7</c:v>
                </c:pt>
                <c:pt idx="4">
                  <c:v>2.7</c:v>
                </c:pt>
                <c:pt idx="5">
                  <c:v>2.7</c:v>
                </c:pt>
                <c:pt idx="6">
                  <c:v>1.6</c:v>
                </c:pt>
                <c:pt idx="7">
                  <c:v>1.5</c:v>
                </c:pt>
                <c:pt idx="8">
                  <c:v>1.9000000000000001</c:v>
                </c:pt>
                <c:pt idx="9">
                  <c:v>1.6</c:v>
                </c:pt>
                <c:pt idx="10" formatCode="#,##0.00">
                  <c:v>1.8791776461107785</c:v>
                </c:pt>
                <c:pt idx="11" formatCode="#,##0.00">
                  <c:v>1.738684138684139</c:v>
                </c:pt>
                <c:pt idx="12" formatCode="#,##0.00">
                  <c:v>2.2581325029140671</c:v>
                </c:pt>
                <c:pt idx="13" formatCode="#,##0.00">
                  <c:v>2.0475431387616942</c:v>
                </c:pt>
              </c:numCache>
            </c:numRef>
          </c:val>
        </c:ser>
        <c:dLbls>
          <c:showVal val="1"/>
        </c:dLbls>
        <c:marker val="1"/>
        <c:axId val="38845056"/>
        <c:axId val="38863232"/>
      </c:lineChart>
      <c:catAx>
        <c:axId val="38845056"/>
        <c:scaling>
          <c:orientation val="minMax"/>
        </c:scaling>
        <c:axPos val="b"/>
        <c:numFmt formatCode="General" sourceLinked="1"/>
        <c:tickLblPos val="nextTo"/>
        <c:crossAx val="38863232"/>
        <c:crosses val="autoZero"/>
        <c:auto val="1"/>
        <c:lblAlgn val="ctr"/>
        <c:lblOffset val="100"/>
      </c:catAx>
      <c:valAx>
        <c:axId val="38863232"/>
        <c:scaling>
          <c:orientation val="minMax"/>
        </c:scaling>
        <c:axPos val="l"/>
        <c:majorGridlines/>
        <c:numFmt formatCode="0.0" sourceLinked="1"/>
        <c:tickLblPos val="nextTo"/>
        <c:crossAx val="38845056"/>
        <c:crosses val="autoZero"/>
        <c:crossBetween val="between"/>
      </c:valAx>
    </c:plotArea>
    <c:legend>
      <c:legendPos val="b"/>
      <c:layout>
        <c:manualLayout>
          <c:xMode val="edge"/>
          <c:yMode val="edge"/>
          <c:x val="0.1963638086283942"/>
          <c:y val="0.91190392071341353"/>
          <c:w val="0.60727238274321149"/>
          <c:h val="8.8096079286586554E-2"/>
        </c:manualLayout>
      </c:layout>
    </c:legend>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it-IT"/>
  <c:style val="31"/>
  <c:chart>
    <c:title>
      <c:tx>
        <c:rich>
          <a:bodyPr/>
          <a:lstStyle/>
          <a:p>
            <a:pPr>
              <a:defRPr sz="1100"/>
            </a:pPr>
            <a:r>
              <a:rPr lang="it-IT" sz="1100"/>
              <a:t>Tasso di</a:t>
            </a:r>
            <a:r>
              <a:rPr lang="it-IT" sz="1100" baseline="0"/>
              <a:t> iscrizione netto delle imprese nella città metropolitana di Roma. Anni 2000-2015</a:t>
            </a:r>
            <a:endParaRPr lang="it-IT" sz="1100"/>
          </a:p>
        </c:rich>
      </c:tx>
      <c:layout/>
      <c:overlay val="1"/>
    </c:title>
    <c:plotArea>
      <c:layout>
        <c:manualLayout>
          <c:layoutTarget val="inner"/>
          <c:xMode val="edge"/>
          <c:yMode val="edge"/>
          <c:x val="7.3940736718255046E-2"/>
          <c:y val="8.3624401831037726E-2"/>
          <c:w val="0.91698883156846811"/>
          <c:h val="0.755809943282156"/>
        </c:manualLayout>
      </c:layout>
      <c:barChart>
        <c:barDir val="col"/>
        <c:grouping val="clustered"/>
        <c:ser>
          <c:idx val="0"/>
          <c:order val="0"/>
          <c:dLbls>
            <c:spPr>
              <a:solidFill>
                <a:schemeClr val="bg1"/>
              </a:solidFill>
              <a:ln>
                <a:solidFill>
                  <a:schemeClr val="accent1"/>
                </a:solidFill>
              </a:ln>
            </c:spPr>
            <c:dLblPos val="outEnd"/>
            <c:showVal val="1"/>
          </c:dLbls>
          <c:cat>
            <c:numRef>
              <c:f>Foglio4!$B$29:$B$44</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Foglio4!$A$29:$A$44</c:f>
              <c:numCache>
                <c:formatCode>0.0</c:formatCode>
                <c:ptCount val="16"/>
                <c:pt idx="0">
                  <c:v>3.1072258492862699</c:v>
                </c:pt>
                <c:pt idx="1">
                  <c:v>2.6178248785738401</c:v>
                </c:pt>
                <c:pt idx="2">
                  <c:v>2.8439725927393713</c:v>
                </c:pt>
                <c:pt idx="3">
                  <c:v>3.05300976364332</c:v>
                </c:pt>
                <c:pt idx="4">
                  <c:v>1.9675754748184207</c:v>
                </c:pt>
                <c:pt idx="5">
                  <c:v>1.8698314700043992</c:v>
                </c:pt>
                <c:pt idx="6">
                  <c:v>2.9151353157367197</c:v>
                </c:pt>
                <c:pt idx="7">
                  <c:v>2.8564112055698185</c:v>
                </c:pt>
                <c:pt idx="8">
                  <c:v>1.7252553629295599</c:v>
                </c:pt>
                <c:pt idx="9">
                  <c:v>1.6067092178967499</c:v>
                </c:pt>
                <c:pt idx="10">
                  <c:v>2.0218058894946083</c:v>
                </c:pt>
                <c:pt idx="11">
                  <c:v>1.7792000597109598</c:v>
                </c:pt>
                <c:pt idx="12">
                  <c:v>1.7155919593938398</c:v>
                </c:pt>
                <c:pt idx="13">
                  <c:v>1.6946367268839007</c:v>
                </c:pt>
                <c:pt idx="14">
                  <c:v>1.7260310362384599</c:v>
                </c:pt>
                <c:pt idx="15">
                  <c:v>1.2230112461304692</c:v>
                </c:pt>
              </c:numCache>
            </c:numRef>
          </c:val>
        </c:ser>
        <c:dLbls>
          <c:showVal val="1"/>
        </c:dLbls>
        <c:axId val="38900864"/>
        <c:axId val="38902400"/>
      </c:barChart>
      <c:catAx>
        <c:axId val="38900864"/>
        <c:scaling>
          <c:orientation val="minMax"/>
        </c:scaling>
        <c:axPos val="b"/>
        <c:numFmt formatCode="General" sourceLinked="1"/>
        <c:tickLblPos val="nextTo"/>
        <c:crossAx val="38902400"/>
        <c:crosses val="autoZero"/>
        <c:auto val="1"/>
        <c:lblAlgn val="ctr"/>
        <c:lblOffset val="100"/>
      </c:catAx>
      <c:valAx>
        <c:axId val="38902400"/>
        <c:scaling>
          <c:orientation val="minMax"/>
        </c:scaling>
        <c:axPos val="l"/>
        <c:majorGridlines/>
        <c:numFmt formatCode="0.0" sourceLinked="1"/>
        <c:tickLblPos val="nextTo"/>
        <c:crossAx val="38900864"/>
        <c:crosses val="autoZero"/>
        <c:crossBetween val="between"/>
      </c:valAx>
    </c:plotArea>
    <c:plotVisOnly val="1"/>
    <c:dispBlanksAs val="gap"/>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it-IT"/>
  <c:style val="26"/>
  <c:clrMapOvr bg1="lt1" tx1="dk1" bg2="lt2" tx2="dk2" accent1="accent1" accent2="accent2" accent3="accent3" accent4="accent4" accent5="accent5" accent6="accent6" hlink="hlink" folHlink="folHlink"/>
  <c:chart>
    <c:plotArea>
      <c:layout>
        <c:manualLayout>
          <c:layoutTarget val="inner"/>
          <c:xMode val="edge"/>
          <c:yMode val="edge"/>
          <c:x val="0.21376807029556091"/>
          <c:y val="0.18384717896930025"/>
          <c:w val="0.74173922172771878"/>
          <c:h val="0.87666991661908367"/>
        </c:manualLayout>
      </c:layout>
      <c:pieChart>
        <c:varyColors val="1"/>
        <c:ser>
          <c:idx val="0"/>
          <c:order val="0"/>
          <c:explosion val="25"/>
          <c:dLbls>
            <c:dLbl>
              <c:idx val="0"/>
              <c:layout>
                <c:manualLayout>
                  <c:x val="-8.1354056829852708E-2"/>
                  <c:y val="0.11305755782260957"/>
                </c:manualLayout>
              </c:layout>
              <c:dLblPos val="bestFit"/>
              <c:showVal val="1"/>
              <c:showCatName val="1"/>
            </c:dLbl>
            <c:dLbl>
              <c:idx val="1"/>
              <c:layout>
                <c:manualLayout>
                  <c:x val="-0.13217391304347817"/>
                  <c:y val="-0.10398361947088472"/>
                </c:manualLayout>
              </c:layout>
              <c:dLblPos val="bestFit"/>
              <c:showVal val="1"/>
              <c:showCatName val="1"/>
            </c:dLbl>
            <c:dLbl>
              <c:idx val="2"/>
              <c:layout>
                <c:manualLayout>
                  <c:x val="0.17875029099623427"/>
                  <c:y val="-5.7396403990233836E-3"/>
                </c:manualLayout>
              </c:layout>
              <c:dLblPos val="bestFit"/>
              <c:showVal val="1"/>
              <c:showCatName val="1"/>
            </c:dLbl>
            <c:dLbl>
              <c:idx val="3"/>
              <c:layout>
                <c:manualLayout>
                  <c:x val="9.6695652173913165E-3"/>
                  <c:y val="2.961937981623709E-3"/>
                </c:manualLayout>
              </c:layout>
              <c:dLblPos val="bestFit"/>
              <c:showVal val="1"/>
              <c:showCatName val="1"/>
            </c:dLbl>
            <c:dLbl>
              <c:idx val="4"/>
              <c:layout>
                <c:manualLayout>
                  <c:x val="-9.3898436608467514E-2"/>
                  <c:y val="8.1716821621354532E-2"/>
                </c:manualLayout>
              </c:layout>
              <c:dLblPos val="bestFit"/>
              <c:showVal val="1"/>
              <c:showCatName val="1"/>
            </c:dLbl>
            <c:dLbl>
              <c:idx val="5"/>
              <c:layout>
                <c:manualLayout>
                  <c:x val="1.0219331279242259E-2"/>
                  <c:y val="0.14484084080973458"/>
                </c:manualLayout>
              </c:layout>
              <c:dLblPos val="bestFit"/>
              <c:showVal val="1"/>
              <c:showCatName val="1"/>
            </c:dLbl>
            <c:dLbl>
              <c:idx val="6"/>
              <c:layout>
                <c:manualLayout>
                  <c:x val="2.1190916352847181E-3"/>
                  <c:y val="0.17460315405076574"/>
                </c:manualLayout>
              </c:layout>
              <c:dLblPos val="bestFit"/>
              <c:showVal val="1"/>
              <c:showCatName val="1"/>
            </c:dLbl>
            <c:dLbl>
              <c:idx val="7"/>
              <c:layout>
                <c:manualLayout>
                  <c:x val="2.9405454752938331E-3"/>
                  <c:y val="5.4742491984098175E-2"/>
                </c:manualLayout>
              </c:layout>
              <c:dLblPos val="bestFit"/>
              <c:showVal val="1"/>
              <c:showCatName val="1"/>
            </c:dLbl>
            <c:dLbl>
              <c:idx val="8"/>
              <c:layout>
                <c:manualLayout>
                  <c:x val="-4.1211274677621812E-2"/>
                  <c:y val="4.8209569707163287E-2"/>
                </c:manualLayout>
              </c:layout>
              <c:dLblPos val="bestFit"/>
              <c:showVal val="1"/>
              <c:showCatName val="1"/>
            </c:dLbl>
            <c:dLbl>
              <c:idx val="9"/>
              <c:layout>
                <c:manualLayout>
                  <c:x val="-0.10097455209403171"/>
                  <c:y val="4.5832745277534281E-2"/>
                </c:manualLayout>
              </c:layout>
              <c:dLblPos val="bestFit"/>
              <c:showVal val="1"/>
              <c:showCatName val="1"/>
            </c:dLbl>
            <c:dLbl>
              <c:idx val="10"/>
              <c:layout>
                <c:manualLayout>
                  <c:x val="-9.6772885997945923E-2"/>
                  <c:y val="4.1384453833195882E-2"/>
                </c:manualLayout>
              </c:layout>
              <c:dLblPos val="bestFit"/>
              <c:showVal val="1"/>
              <c:showCatName val="1"/>
            </c:dLbl>
            <c:dLbl>
              <c:idx val="11"/>
              <c:layout>
                <c:manualLayout>
                  <c:x val="-0.22669551523450862"/>
                  <c:y val="5.2368257157987888E-3"/>
                </c:manualLayout>
              </c:layout>
              <c:dLblPos val="bestFit"/>
              <c:showVal val="1"/>
              <c:showCatName val="1"/>
            </c:dLbl>
            <c:dLbl>
              <c:idx val="12"/>
              <c:layout>
                <c:manualLayout>
                  <c:x val="-0.13147990414241706"/>
                  <c:y val="-4.4073275842203809E-2"/>
                </c:manualLayout>
              </c:layout>
              <c:dLblPos val="bestFit"/>
              <c:showVal val="1"/>
              <c:showCatName val="1"/>
            </c:dLbl>
            <c:dLbl>
              <c:idx val="13"/>
              <c:layout>
                <c:manualLayout>
                  <c:x val="3.6804199475065642E-2"/>
                  <c:y val="-6.3472891179242874E-2"/>
                </c:manualLayout>
              </c:layout>
              <c:dLblPos val="bestFit"/>
              <c:showVal val="1"/>
              <c:showCatName val="1"/>
            </c:dLbl>
            <c:dLbl>
              <c:idx val="14"/>
              <c:layout>
                <c:manualLayout>
                  <c:x val="0.14049763779527574"/>
                  <c:y val="-2.0252425918996338E-2"/>
                </c:manualLayout>
              </c:layout>
              <c:dLblPos val="bestFit"/>
              <c:showVal val="1"/>
              <c:showCatName val="1"/>
            </c:dLbl>
            <c:dLbl>
              <c:idx val="15"/>
              <c:layout>
                <c:manualLayout>
                  <c:x val="0.15201789341549729"/>
                  <c:y val="3.7330429524587636E-2"/>
                </c:manualLayout>
              </c:layout>
              <c:dLblPos val="bestFit"/>
              <c:showVal val="1"/>
              <c:showCatName val="1"/>
            </c:dLbl>
            <c:txPr>
              <a:bodyPr/>
              <a:lstStyle/>
              <a:p>
                <a:pPr>
                  <a:defRPr sz="800" b="1"/>
                </a:pPr>
                <a:endParaRPr lang="it-IT"/>
              </a:p>
            </c:txPr>
            <c:dLblPos val="inEnd"/>
            <c:showVal val="1"/>
            <c:showCatName val="1"/>
            <c:showLeaderLines val="1"/>
          </c:dLbls>
          <c:cat>
            <c:strRef>
              <c:f>Foglio3!$BW$136:$BW$151</c:f>
              <c:strCache>
                <c:ptCount val="16"/>
                <c:pt idx="0">
                  <c:v>G Commercio all'ingrosso e al dettaglio; riparazione di aut...</c:v>
                </c:pt>
                <c:pt idx="1">
                  <c:v>F Costruzioni</c:v>
                </c:pt>
                <c:pt idx="2">
                  <c:v>I Attività dei servizi di alloggio e di ristorazione</c:v>
                </c:pt>
                <c:pt idx="3">
                  <c:v>N Noleggio, agenzie di viaggio, servizi di supporto alle imp...</c:v>
                </c:pt>
                <c:pt idx="4">
                  <c:v>C Attività manifatturiere</c:v>
                </c:pt>
                <c:pt idx="5">
                  <c:v>S Altre attività di servizi</c:v>
                </c:pt>
                <c:pt idx="6">
                  <c:v>L Attività immobiliari</c:v>
                </c:pt>
                <c:pt idx="7">
                  <c:v>M Attività professionali, scientifiche e tecniche</c:v>
                </c:pt>
                <c:pt idx="8">
                  <c:v>J Servizi di informazione e comunicazione</c:v>
                </c:pt>
                <c:pt idx="9">
                  <c:v>H Trasporto e magazzinaggio </c:v>
                </c:pt>
                <c:pt idx="10">
                  <c:v>A Agricoltura, silvicoltura pesca</c:v>
                </c:pt>
                <c:pt idx="11">
                  <c:v>K Attività finanziarie e assicurative</c:v>
                </c:pt>
                <c:pt idx="12">
                  <c:v>R Attività artistiche, sportive, di intrattenimento e diver...</c:v>
                </c:pt>
                <c:pt idx="13">
                  <c:v>Q Sanità e assistenza sociale</c:v>
                </c:pt>
                <c:pt idx="14">
                  <c:v>P Istruzione</c:v>
                </c:pt>
                <c:pt idx="15">
                  <c:v>Altro e n.c.</c:v>
                </c:pt>
              </c:strCache>
            </c:strRef>
          </c:cat>
          <c:val>
            <c:numRef>
              <c:f>Foglio3!$BX$136:$BX$151</c:f>
              <c:numCache>
                <c:formatCode>0.0%</c:formatCode>
                <c:ptCount val="16"/>
                <c:pt idx="0">
                  <c:v>0.30668464872888596</c:v>
                </c:pt>
                <c:pt idx="1">
                  <c:v>0.15326435075417824</c:v>
                </c:pt>
                <c:pt idx="2">
                  <c:v>8.6981006206121703E-2</c:v>
                </c:pt>
                <c:pt idx="3">
                  <c:v>6.9078842871623664E-2</c:v>
                </c:pt>
                <c:pt idx="4">
                  <c:v>5.6037034576964302E-2</c:v>
                </c:pt>
                <c:pt idx="5">
                  <c:v>5.3143347262693062E-2</c:v>
                </c:pt>
                <c:pt idx="6">
                  <c:v>4.8049071392059939E-2</c:v>
                </c:pt>
                <c:pt idx="7">
                  <c:v>4.5080298379015303E-2</c:v>
                </c:pt>
                <c:pt idx="8">
                  <c:v>4.2192386887726738E-2</c:v>
                </c:pt>
                <c:pt idx="9">
                  <c:v>4.0416321320584196E-2</c:v>
                </c:pt>
                <c:pt idx="10">
                  <c:v>3.5443337732585199E-2</c:v>
                </c:pt>
                <c:pt idx="11">
                  <c:v>2.7923216209269647E-2</c:v>
                </c:pt>
                <c:pt idx="12">
                  <c:v>1.6458207588853815E-2</c:v>
                </c:pt>
                <c:pt idx="13">
                  <c:v>8.3056334489460676E-3</c:v>
                </c:pt>
                <c:pt idx="14">
                  <c:v>6.4833612979429455E-3</c:v>
                </c:pt>
                <c:pt idx="15">
                  <c:v>4.4589353425496248E-3</c:v>
                </c:pt>
              </c:numCache>
            </c:numRef>
          </c:val>
        </c:ser>
        <c:dLbls>
          <c:showVal val="1"/>
        </c:dLbls>
        <c:firstSliceAng val="0"/>
      </c:pieChart>
    </c:plotArea>
    <c:plotVisOnly val="1"/>
    <c:dispBlanksAs val="zero"/>
  </c:chart>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it-IT"/>
  <c:style val="27"/>
  <c:chart>
    <c:plotArea>
      <c:layout>
        <c:manualLayout>
          <c:layoutTarget val="inner"/>
          <c:xMode val="edge"/>
          <c:yMode val="edge"/>
          <c:x val="0.49509701316604282"/>
          <c:y val="3.637801996806965E-2"/>
          <c:w val="0.45896732005803226"/>
          <c:h val="0.86848759879288506"/>
        </c:manualLayout>
      </c:layout>
      <c:barChart>
        <c:barDir val="bar"/>
        <c:grouping val="clustered"/>
        <c:ser>
          <c:idx val="0"/>
          <c:order val="0"/>
          <c:dLbls>
            <c:txPr>
              <a:bodyPr/>
              <a:lstStyle/>
              <a:p>
                <a:pPr>
                  <a:defRPr sz="1200"/>
                </a:pPr>
                <a:endParaRPr lang="it-IT"/>
              </a:p>
            </c:txPr>
            <c:showVal val="1"/>
          </c:dLbls>
          <c:cat>
            <c:strRef>
              <c:f>'settori 2'!$A$69:$A$74</c:f>
              <c:strCache>
                <c:ptCount val="6"/>
                <c:pt idx="0">
                  <c:v>NON CLASSIFICATE SECONDO IL CODICE ATECO 2007</c:v>
                </c:pt>
                <c:pt idx="1">
                  <c:v>AGRICOLTURA, SILVICOLTURA E PESCA</c:v>
                </c:pt>
                <c:pt idx="2">
                  <c:v>INDUSTRIA IN SENSO STRETTO</c:v>
                </c:pt>
                <c:pt idx="3">
                  <c:v>COSTRUZIONI</c:v>
                </c:pt>
                <c:pt idx="4">
                  <c:v>SERVIZI: COMMERCIO ALL'INGROSSO E AL DETTAGLIO; RIPARAZIONE DI AUTOVEICOLI E MOTOCICLI</c:v>
                </c:pt>
                <c:pt idx="5">
                  <c:v>SERVIZI: ALTRE ATTIVITA' DI SERVIZI</c:v>
                </c:pt>
              </c:strCache>
            </c:strRef>
          </c:cat>
          <c:val>
            <c:numRef>
              <c:f>'settori 2'!$B$69:$B$74</c:f>
              <c:numCache>
                <c:formatCode>0.0</c:formatCode>
                <c:ptCount val="6"/>
                <c:pt idx="0">
                  <c:v>1.2530443429263158</c:v>
                </c:pt>
                <c:pt idx="1">
                  <c:v>1.5563978037497661</c:v>
                </c:pt>
                <c:pt idx="2">
                  <c:v>5.6405009295153521</c:v>
                </c:pt>
                <c:pt idx="3">
                  <c:v>11.773500886282084</c:v>
                </c:pt>
                <c:pt idx="4">
                  <c:v>32.266792523526128</c:v>
                </c:pt>
                <c:pt idx="5">
                  <c:v>47.509763514000376</c:v>
                </c:pt>
              </c:numCache>
            </c:numRef>
          </c:val>
        </c:ser>
        <c:axId val="110285952"/>
        <c:axId val="110287488"/>
      </c:barChart>
      <c:catAx>
        <c:axId val="110285952"/>
        <c:scaling>
          <c:orientation val="minMax"/>
        </c:scaling>
        <c:axPos val="l"/>
        <c:tickLblPos val="nextTo"/>
        <c:txPr>
          <a:bodyPr/>
          <a:lstStyle/>
          <a:p>
            <a:pPr>
              <a:defRPr sz="1200"/>
            </a:pPr>
            <a:endParaRPr lang="it-IT"/>
          </a:p>
        </c:txPr>
        <c:crossAx val="110287488"/>
        <c:crosses val="autoZero"/>
        <c:auto val="1"/>
        <c:lblAlgn val="ctr"/>
        <c:lblOffset val="100"/>
      </c:catAx>
      <c:valAx>
        <c:axId val="110287488"/>
        <c:scaling>
          <c:orientation val="minMax"/>
        </c:scaling>
        <c:axPos val="b"/>
        <c:majorGridlines/>
        <c:numFmt formatCode="0.0" sourceLinked="1"/>
        <c:tickLblPos val="nextTo"/>
        <c:txPr>
          <a:bodyPr/>
          <a:lstStyle/>
          <a:p>
            <a:pPr>
              <a:defRPr sz="1200"/>
            </a:pPr>
            <a:endParaRPr lang="it-IT"/>
          </a:p>
        </c:txPr>
        <c:crossAx val="110285952"/>
        <c:crosses val="autoZero"/>
        <c:crossBetween val="between"/>
      </c:valAx>
    </c:plotArea>
    <c:plotVisOnly val="1"/>
    <c:dispBlanksAs val="gap"/>
  </c:chart>
  <c:txPr>
    <a:bodyPr/>
    <a:lstStyle/>
    <a:p>
      <a:pPr>
        <a:defRPr sz="1800"/>
      </a:pPr>
      <a:endParaRPr lang="it-IT"/>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it-IT"/>
  <c:style val="32"/>
  <c:clrMapOvr bg1="lt1" tx1="dk1" bg2="lt2" tx2="dk2" accent1="accent1" accent2="accent2" accent3="accent3" accent4="accent4" accent5="accent5" accent6="accent6" hlink="hlink" folHlink="folHlink"/>
  <c:chart>
    <c:plotArea>
      <c:layout/>
      <c:barChart>
        <c:barDir val="col"/>
        <c:grouping val="clustered"/>
        <c:ser>
          <c:idx val="0"/>
          <c:order val="0"/>
          <c:dLbls>
            <c:txPr>
              <a:bodyPr/>
              <a:lstStyle/>
              <a:p>
                <a:pPr>
                  <a:defRPr sz="1200"/>
                </a:pPr>
                <a:endParaRPr lang="it-IT"/>
              </a:p>
            </c:txPr>
            <c:showVal val="1"/>
          </c:dLbls>
          <c:cat>
            <c:strRef>
              <c:f>freq_ul_attive_munic!$G$70:$G$85</c:f>
              <c:strCache>
                <c:ptCount val="16"/>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pt idx="15">
                  <c:v>Non localizzate nei Municipi</c:v>
                </c:pt>
              </c:strCache>
            </c:strRef>
          </c:cat>
          <c:val>
            <c:numRef>
              <c:f>freq_ul_attive_munic!$H$70:$H$85</c:f>
              <c:numCache>
                <c:formatCode>#,##0.0</c:formatCode>
                <c:ptCount val="16"/>
                <c:pt idx="0">
                  <c:v>15.979017451830929</c:v>
                </c:pt>
                <c:pt idx="1">
                  <c:v>9.3153290772578572</c:v>
                </c:pt>
                <c:pt idx="2">
                  <c:v>4.9577755040278975</c:v>
                </c:pt>
                <c:pt idx="3">
                  <c:v>4.633165684310649</c:v>
                </c:pt>
                <c:pt idx="4">
                  <c:v>7.6195039702555061</c:v>
                </c:pt>
                <c:pt idx="5">
                  <c:v>5.802265423469902</c:v>
                </c:pt>
                <c:pt idx="6">
                  <c:v>10.124872101569368</c:v>
                </c:pt>
                <c:pt idx="7">
                  <c:v>3.9832254903373636</c:v>
                </c:pt>
                <c:pt idx="8">
                  <c:v>4.9458863541381444</c:v>
                </c:pt>
                <c:pt idx="9">
                  <c:v>5.1397155250680902</c:v>
                </c:pt>
                <c:pt idx="10">
                  <c:v>4.1100430891614188</c:v>
                </c:pt>
                <c:pt idx="11">
                  <c:v>4.1183294663573085</c:v>
                </c:pt>
                <c:pt idx="12">
                  <c:v>3.9789021631047232</c:v>
                </c:pt>
                <c:pt idx="13">
                  <c:v>3.9835857676067521</c:v>
                </c:pt>
                <c:pt idx="14">
                  <c:v>3.9907913129944812</c:v>
                </c:pt>
                <c:pt idx="15">
                  <c:v>7.3175916185096046</c:v>
                </c:pt>
              </c:numCache>
            </c:numRef>
          </c:val>
        </c:ser>
        <c:axId val="111955328"/>
        <c:axId val="111871104"/>
      </c:barChart>
      <c:catAx>
        <c:axId val="111955328"/>
        <c:scaling>
          <c:orientation val="minMax"/>
        </c:scaling>
        <c:axPos val="b"/>
        <c:tickLblPos val="nextTo"/>
        <c:txPr>
          <a:bodyPr/>
          <a:lstStyle/>
          <a:p>
            <a:pPr>
              <a:defRPr sz="1200"/>
            </a:pPr>
            <a:endParaRPr lang="it-IT"/>
          </a:p>
        </c:txPr>
        <c:crossAx val="111871104"/>
        <c:crosses val="autoZero"/>
        <c:auto val="1"/>
        <c:lblAlgn val="ctr"/>
        <c:lblOffset val="100"/>
      </c:catAx>
      <c:valAx>
        <c:axId val="111871104"/>
        <c:scaling>
          <c:orientation val="minMax"/>
        </c:scaling>
        <c:axPos val="l"/>
        <c:majorGridlines>
          <c:spPr>
            <a:ln>
              <a:solidFill>
                <a:schemeClr val="bg1">
                  <a:lumMod val="85000"/>
                </a:schemeClr>
              </a:solidFill>
            </a:ln>
          </c:spPr>
        </c:majorGridlines>
        <c:numFmt formatCode="#,##0.0" sourceLinked="1"/>
        <c:tickLblPos val="nextTo"/>
        <c:txPr>
          <a:bodyPr/>
          <a:lstStyle/>
          <a:p>
            <a:pPr>
              <a:defRPr sz="1200"/>
            </a:pPr>
            <a:endParaRPr lang="it-IT"/>
          </a:p>
        </c:txPr>
        <c:crossAx val="111955328"/>
        <c:crosses val="autoZero"/>
        <c:crossBetween val="between"/>
      </c:valAx>
    </c:plotArea>
    <c:plotVisOnly val="1"/>
    <c:dispBlanksAs val="gap"/>
  </c:chart>
  <c:txPr>
    <a:bodyPr/>
    <a:lstStyle/>
    <a:p>
      <a:pPr>
        <a:defRPr sz="1800"/>
      </a:pPr>
      <a:endParaRPr lang="it-IT"/>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1800" dirty="0" smtClean="0"/>
              <a:t>Tasso</a:t>
            </a:r>
            <a:r>
              <a:rPr lang="it-IT" sz="1800" baseline="0" dirty="0" smtClean="0"/>
              <a:t> di occupazione 15-64 anni. Provincia di Roma per sesso e media nazionale. Anni 2008-2015</a:t>
            </a:r>
            <a:endParaRPr lang="it-IT" sz="1800" dirty="0"/>
          </a:p>
        </c:rich>
      </c:tx>
      <c:layout>
        <c:manualLayout>
          <c:xMode val="edge"/>
          <c:yMode val="edge"/>
          <c:x val="0.13514868342207534"/>
          <c:y val="0"/>
        </c:manualLayout>
      </c:layout>
      <c:overlay val="1"/>
    </c:title>
    <c:plotArea>
      <c:layout>
        <c:manualLayout>
          <c:layoutTarget val="inner"/>
          <c:xMode val="edge"/>
          <c:yMode val="edge"/>
          <c:x val="9.772088666874805E-2"/>
          <c:y val="0.11084754726513378"/>
          <c:w val="0.90227911333125199"/>
          <c:h val="0.77707525375559283"/>
        </c:manualLayout>
      </c:layout>
      <c:lineChart>
        <c:grouping val="standard"/>
        <c:ser>
          <c:idx val="0"/>
          <c:order val="0"/>
          <c:tx>
            <c:strRef>
              <c:f>'Graf x slide intervento'!$B$4</c:f>
              <c:strCache>
                <c:ptCount val="1"/>
                <c:pt idx="0">
                  <c:v>Roma - Maschi</c:v>
                </c:pt>
              </c:strCache>
            </c:strRef>
          </c:tx>
          <c:spPr>
            <a:ln w="31750" cmpd="sng">
              <a:solidFill>
                <a:srgbClr val="0070C0"/>
              </a:solidFill>
            </a:ln>
          </c:spPr>
          <c:marker>
            <c:symbol val="none"/>
          </c:marker>
          <c:dLbls>
            <c:dLbl>
              <c:idx val="0"/>
              <c:layout/>
              <c:dLblPos val="t"/>
              <c:showVal val="1"/>
            </c:dLbl>
            <c:dLbl>
              <c:idx val="3"/>
              <c:layout>
                <c:manualLayout>
                  <c:x val="-6.9091505045841953E-2"/>
                  <c:y val="4.7410444731780924E-2"/>
                </c:manualLayout>
              </c:layout>
              <c:tx>
                <c:rich>
                  <a:bodyPr/>
                  <a:lstStyle/>
                  <a:p>
                    <a:r>
                      <a:rPr lang="en-US" dirty="0" smtClean="0"/>
                      <a:t>Roma</a:t>
                    </a:r>
                    <a:r>
                      <a:rPr lang="en-US" baseline="0" dirty="0" smtClean="0"/>
                      <a:t> - </a:t>
                    </a:r>
                    <a:r>
                      <a:rPr lang="en-US" baseline="0" dirty="0" err="1" smtClean="0"/>
                      <a:t>Uomini</a:t>
                    </a:r>
                    <a:endParaRPr lang="en-US" dirty="0"/>
                  </a:p>
                </c:rich>
              </c:tx>
              <c:dLblPos val="r"/>
              <c:showVal val="1"/>
            </c:dLbl>
            <c:dLbl>
              <c:idx val="7"/>
              <c:layout/>
              <c:dLblPos val="t"/>
              <c:showVal val="1"/>
            </c:dLbl>
            <c:delete val="1"/>
            <c:dLblPos val="t"/>
          </c:dLbls>
          <c:cat>
            <c:numRef>
              <c:f>'Graf x slide intervento'!$A$5:$A$12</c:f>
              <c:numCache>
                <c:formatCode>General</c:formatCode>
                <c:ptCount val="8"/>
                <c:pt idx="0">
                  <c:v>2008</c:v>
                </c:pt>
                <c:pt idx="1">
                  <c:v>2009</c:v>
                </c:pt>
                <c:pt idx="2">
                  <c:v>2010</c:v>
                </c:pt>
                <c:pt idx="3">
                  <c:v>2011</c:v>
                </c:pt>
                <c:pt idx="4">
                  <c:v>2012</c:v>
                </c:pt>
                <c:pt idx="5">
                  <c:v>2013</c:v>
                </c:pt>
                <c:pt idx="6">
                  <c:v>2014</c:v>
                </c:pt>
                <c:pt idx="7">
                  <c:v>2015</c:v>
                </c:pt>
              </c:numCache>
            </c:numRef>
          </c:cat>
          <c:val>
            <c:numRef>
              <c:f>'Graf x slide intervento'!$B$5:$B$12</c:f>
              <c:numCache>
                <c:formatCode>0.0</c:formatCode>
                <c:ptCount val="8"/>
                <c:pt idx="0">
                  <c:v>73.087318999999979</c:v>
                </c:pt>
                <c:pt idx="1">
                  <c:v>71.65518699999987</c:v>
                </c:pt>
                <c:pt idx="2">
                  <c:v>70.378978999999816</c:v>
                </c:pt>
                <c:pt idx="3">
                  <c:v>69.92697699999998</c:v>
                </c:pt>
                <c:pt idx="4">
                  <c:v>69.452951999999982</c:v>
                </c:pt>
                <c:pt idx="5">
                  <c:v>68.291863000000134</c:v>
                </c:pt>
                <c:pt idx="6">
                  <c:v>68.523445999999979</c:v>
                </c:pt>
                <c:pt idx="7">
                  <c:v>68.812081523206658</c:v>
                </c:pt>
              </c:numCache>
            </c:numRef>
          </c:val>
        </c:ser>
        <c:ser>
          <c:idx val="1"/>
          <c:order val="1"/>
          <c:tx>
            <c:strRef>
              <c:f>'Graf x slide intervento'!$C$4</c:f>
              <c:strCache>
                <c:ptCount val="1"/>
                <c:pt idx="0">
                  <c:v>Roma - Femmine</c:v>
                </c:pt>
              </c:strCache>
            </c:strRef>
          </c:tx>
          <c:spPr>
            <a:ln w="31750" cmpd="sng">
              <a:solidFill>
                <a:srgbClr val="993366"/>
              </a:solidFill>
            </a:ln>
          </c:spPr>
          <c:marker>
            <c:symbol val="none"/>
          </c:marker>
          <c:dLbls>
            <c:dLbl>
              <c:idx val="0"/>
              <c:layout/>
              <c:dLblPos val="t"/>
              <c:showVal val="1"/>
            </c:dLbl>
            <c:dLbl>
              <c:idx val="3"/>
              <c:layout>
                <c:manualLayout>
                  <c:x val="-8.2275399677716021E-2"/>
                  <c:y val="3.1316411647348878E-2"/>
                </c:manualLayout>
              </c:layout>
              <c:tx>
                <c:rich>
                  <a:bodyPr/>
                  <a:lstStyle/>
                  <a:p>
                    <a:r>
                      <a:rPr lang="en-US" dirty="0" smtClean="0"/>
                      <a:t>Roma</a:t>
                    </a:r>
                    <a:r>
                      <a:rPr lang="en-US" baseline="0" dirty="0" smtClean="0"/>
                      <a:t> - Donne</a:t>
                    </a:r>
                    <a:endParaRPr lang="en-US" dirty="0"/>
                  </a:p>
                </c:rich>
              </c:tx>
              <c:dLblPos val="r"/>
              <c:showVal val="1"/>
            </c:dLbl>
            <c:dLbl>
              <c:idx val="7"/>
              <c:layout>
                <c:manualLayout>
                  <c:x val="-1.4679421571437022E-2"/>
                  <c:y val="-1.6757043300621902E-2"/>
                </c:manualLayout>
              </c:layout>
              <c:dLblPos val="r"/>
              <c:showVal val="1"/>
            </c:dLbl>
            <c:delete val="1"/>
            <c:dLblPos val="t"/>
          </c:dLbls>
          <c:cat>
            <c:numRef>
              <c:f>'Graf x slide intervento'!$A$5:$A$12</c:f>
              <c:numCache>
                <c:formatCode>General</c:formatCode>
                <c:ptCount val="8"/>
                <c:pt idx="0">
                  <c:v>2008</c:v>
                </c:pt>
                <c:pt idx="1">
                  <c:v>2009</c:v>
                </c:pt>
                <c:pt idx="2">
                  <c:v>2010</c:v>
                </c:pt>
                <c:pt idx="3">
                  <c:v>2011</c:v>
                </c:pt>
                <c:pt idx="4">
                  <c:v>2012</c:v>
                </c:pt>
                <c:pt idx="5">
                  <c:v>2013</c:v>
                </c:pt>
                <c:pt idx="6">
                  <c:v>2014</c:v>
                </c:pt>
                <c:pt idx="7">
                  <c:v>2015</c:v>
                </c:pt>
              </c:numCache>
            </c:numRef>
          </c:cat>
          <c:val>
            <c:numRef>
              <c:f>'Graf x slide intervento'!$C$5:$C$12</c:f>
              <c:numCache>
                <c:formatCode>0.0</c:formatCode>
                <c:ptCount val="8"/>
                <c:pt idx="0">
                  <c:v>52.684370000000001</c:v>
                </c:pt>
                <c:pt idx="1">
                  <c:v>52.594684000000001</c:v>
                </c:pt>
                <c:pt idx="2">
                  <c:v>52.740210000000012</c:v>
                </c:pt>
                <c:pt idx="3">
                  <c:v>52.762916000000097</c:v>
                </c:pt>
                <c:pt idx="4">
                  <c:v>53.786736000000012</c:v>
                </c:pt>
                <c:pt idx="5">
                  <c:v>52.508035000000056</c:v>
                </c:pt>
                <c:pt idx="6">
                  <c:v>54.371306000000004</c:v>
                </c:pt>
                <c:pt idx="7">
                  <c:v>54.403017997519761</c:v>
                </c:pt>
              </c:numCache>
            </c:numRef>
          </c:val>
        </c:ser>
        <c:ser>
          <c:idx val="2"/>
          <c:order val="2"/>
          <c:tx>
            <c:strRef>
              <c:f>'Graf x slide intervento'!$D$4</c:f>
              <c:strCache>
                <c:ptCount val="1"/>
                <c:pt idx="0">
                  <c:v>Roma -Totale</c:v>
                </c:pt>
              </c:strCache>
            </c:strRef>
          </c:tx>
          <c:spPr>
            <a:ln w="31750" cmpd="sng"/>
          </c:spPr>
          <c:marker>
            <c:symbol val="none"/>
          </c:marker>
          <c:dLbls>
            <c:dLbl>
              <c:idx val="0"/>
              <c:layout/>
              <c:dLblPos val="t"/>
              <c:showVal val="1"/>
            </c:dLbl>
            <c:dLbl>
              <c:idx val="1"/>
              <c:layout>
                <c:manualLayout>
                  <c:x val="0.15719029275874374"/>
                  <c:y val="5.0092783579186374E-2"/>
                </c:manualLayout>
              </c:layout>
              <c:tx>
                <c:rich>
                  <a:bodyPr/>
                  <a:lstStyle/>
                  <a:p>
                    <a:r>
                      <a:rPr lang="en-US" dirty="0" smtClean="0"/>
                      <a:t>Roma –</a:t>
                    </a:r>
                    <a:r>
                      <a:rPr lang="en-US" dirty="0" err="1" smtClean="0"/>
                      <a:t>Totale</a:t>
                    </a:r>
                    <a:endParaRPr lang="en-US" dirty="0" smtClean="0"/>
                  </a:p>
                </c:rich>
              </c:tx>
              <c:dLblPos val="r"/>
              <c:showVal val="1"/>
            </c:dLbl>
            <c:dLbl>
              <c:idx val="7"/>
              <c:layout/>
              <c:dLblPos val="t"/>
              <c:showVal val="1"/>
            </c:dLbl>
            <c:delete val="1"/>
            <c:dLblPos val="t"/>
          </c:dLbls>
          <c:cat>
            <c:numRef>
              <c:f>'Graf x slide intervento'!$A$5:$A$12</c:f>
              <c:numCache>
                <c:formatCode>General</c:formatCode>
                <c:ptCount val="8"/>
                <c:pt idx="0">
                  <c:v>2008</c:v>
                </c:pt>
                <c:pt idx="1">
                  <c:v>2009</c:v>
                </c:pt>
                <c:pt idx="2">
                  <c:v>2010</c:v>
                </c:pt>
                <c:pt idx="3">
                  <c:v>2011</c:v>
                </c:pt>
                <c:pt idx="4">
                  <c:v>2012</c:v>
                </c:pt>
                <c:pt idx="5">
                  <c:v>2013</c:v>
                </c:pt>
                <c:pt idx="6">
                  <c:v>2014</c:v>
                </c:pt>
                <c:pt idx="7">
                  <c:v>2015</c:v>
                </c:pt>
              </c:numCache>
            </c:numRef>
          </c:cat>
          <c:val>
            <c:numRef>
              <c:f>'Graf x slide intervento'!$D$5:$D$12</c:f>
              <c:numCache>
                <c:formatCode>0.0</c:formatCode>
                <c:ptCount val="8"/>
                <c:pt idx="0">
                  <c:v>62.578310000000066</c:v>
                </c:pt>
                <c:pt idx="1">
                  <c:v>61.840547000000001</c:v>
                </c:pt>
                <c:pt idx="2">
                  <c:v>61.301791000000001</c:v>
                </c:pt>
                <c:pt idx="3">
                  <c:v>61.099250000000012</c:v>
                </c:pt>
                <c:pt idx="4">
                  <c:v>61.407704000000003</c:v>
                </c:pt>
                <c:pt idx="5">
                  <c:v>60.214484999999996</c:v>
                </c:pt>
                <c:pt idx="6">
                  <c:v>61.300761000000001</c:v>
                </c:pt>
                <c:pt idx="7">
                  <c:v>61.45936808907242</c:v>
                </c:pt>
              </c:numCache>
            </c:numRef>
          </c:val>
        </c:ser>
        <c:ser>
          <c:idx val="3"/>
          <c:order val="3"/>
          <c:tx>
            <c:strRef>
              <c:f>'Graf x slide intervento'!$E$4</c:f>
              <c:strCache>
                <c:ptCount val="1"/>
                <c:pt idx="0">
                  <c:v>Media Italia </c:v>
                </c:pt>
              </c:strCache>
            </c:strRef>
          </c:tx>
          <c:spPr>
            <a:ln w="50800" cmpd="dbl">
              <a:prstDash val="sysDash"/>
            </a:ln>
          </c:spPr>
          <c:marker>
            <c:symbol val="none"/>
          </c:marker>
          <c:dLbls>
            <c:dLbl>
              <c:idx val="0"/>
              <c:layout/>
              <c:dLblPos val="t"/>
              <c:showVal val="1"/>
            </c:dLbl>
            <c:dLbl>
              <c:idx val="3"/>
              <c:layout>
                <c:manualLayout>
                  <c:x val="-6.7100935801063771E-2"/>
                  <c:y val="3.1316411647348878E-2"/>
                </c:manualLayout>
              </c:layout>
              <c:tx>
                <c:rich>
                  <a:bodyPr/>
                  <a:lstStyle/>
                  <a:p>
                    <a:r>
                      <a:rPr lang="en-US" dirty="0" smtClean="0"/>
                      <a:t>Media Italia</a:t>
                    </a:r>
                    <a:endParaRPr lang="en-US" dirty="0"/>
                  </a:p>
                </c:rich>
              </c:tx>
              <c:dLblPos val="r"/>
              <c:showVal val="1"/>
            </c:dLbl>
            <c:dLbl>
              <c:idx val="7"/>
              <c:layout/>
              <c:dLblPos val="t"/>
              <c:showVal val="1"/>
            </c:dLbl>
            <c:delete val="1"/>
            <c:dLblPos val="t"/>
          </c:dLbls>
          <c:cat>
            <c:numRef>
              <c:f>'Graf x slide intervento'!$A$5:$A$12</c:f>
              <c:numCache>
                <c:formatCode>General</c:formatCode>
                <c:ptCount val="8"/>
                <c:pt idx="0">
                  <c:v>2008</c:v>
                </c:pt>
                <c:pt idx="1">
                  <c:v>2009</c:v>
                </c:pt>
                <c:pt idx="2">
                  <c:v>2010</c:v>
                </c:pt>
                <c:pt idx="3">
                  <c:v>2011</c:v>
                </c:pt>
                <c:pt idx="4">
                  <c:v>2012</c:v>
                </c:pt>
                <c:pt idx="5">
                  <c:v>2013</c:v>
                </c:pt>
                <c:pt idx="6">
                  <c:v>2014</c:v>
                </c:pt>
                <c:pt idx="7">
                  <c:v>2015</c:v>
                </c:pt>
              </c:numCache>
            </c:numRef>
          </c:cat>
          <c:val>
            <c:numRef>
              <c:f>'Graf x slide intervento'!$E$5:$E$12</c:f>
              <c:numCache>
                <c:formatCode>0.0</c:formatCode>
                <c:ptCount val="8"/>
                <c:pt idx="0">
                  <c:v>58.632975000000066</c:v>
                </c:pt>
                <c:pt idx="1">
                  <c:v>57.371417999999998</c:v>
                </c:pt>
                <c:pt idx="2">
                  <c:v>56.757860000000001</c:v>
                </c:pt>
                <c:pt idx="3">
                  <c:v>56.794339000000058</c:v>
                </c:pt>
                <c:pt idx="4">
                  <c:v>56.636381</c:v>
                </c:pt>
                <c:pt idx="5">
                  <c:v>55.538607000000006</c:v>
                </c:pt>
                <c:pt idx="6">
                  <c:v>55.691835000000012</c:v>
                </c:pt>
                <c:pt idx="7">
                  <c:v>56.3</c:v>
                </c:pt>
              </c:numCache>
            </c:numRef>
          </c:val>
        </c:ser>
        <c:marker val="1"/>
        <c:axId val="39050240"/>
        <c:axId val="39150336"/>
      </c:lineChart>
      <c:catAx>
        <c:axId val="39050240"/>
        <c:scaling>
          <c:orientation val="minMax"/>
        </c:scaling>
        <c:axPos val="b"/>
        <c:numFmt formatCode="General" sourceLinked="1"/>
        <c:tickLblPos val="nextTo"/>
        <c:crossAx val="39150336"/>
        <c:crosses val="autoZero"/>
        <c:auto val="1"/>
        <c:lblAlgn val="ctr"/>
        <c:lblOffset val="100"/>
      </c:catAx>
      <c:valAx>
        <c:axId val="39150336"/>
        <c:scaling>
          <c:orientation val="minMax"/>
          <c:min val="50"/>
        </c:scaling>
        <c:axPos val="l"/>
        <c:numFmt formatCode="0.0" sourceLinked="1"/>
        <c:tickLblPos val="nextTo"/>
        <c:crossAx val="39050240"/>
        <c:crosses val="autoZero"/>
        <c:crossBetween val="between"/>
      </c:valAx>
    </c:plotArea>
    <c:plotVisOnly val="1"/>
    <c:dispBlanksAs val="gap"/>
  </c:chart>
  <c:txPr>
    <a:bodyPr/>
    <a:lstStyle/>
    <a:p>
      <a:pPr>
        <a:defRPr sz="1200"/>
      </a:pPr>
      <a:endParaRPr lang="it-IT"/>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1600" dirty="0" smtClean="0"/>
              <a:t>Tasso di occupazione 15-64 anni al 2015 nelle Città metropolitane e variazioni assolute sul 2008</a:t>
            </a:r>
            <a:r>
              <a:rPr lang="it-IT" sz="1600" baseline="0" dirty="0" smtClean="0"/>
              <a:t> (assi centrate su media nazionale)</a:t>
            </a:r>
            <a:endParaRPr lang="it-IT" sz="1600" dirty="0"/>
          </a:p>
        </c:rich>
      </c:tx>
      <c:layout/>
      <c:overlay val="1"/>
    </c:title>
    <c:plotArea>
      <c:layout>
        <c:manualLayout>
          <c:layoutTarget val="inner"/>
          <c:xMode val="edge"/>
          <c:yMode val="edge"/>
          <c:x val="0.15819076333885587"/>
          <c:y val="0.1228510341705456"/>
          <c:w val="0.70172159331147899"/>
          <c:h val="0.74004078113922744"/>
        </c:manualLayout>
      </c:layout>
      <c:scatterChart>
        <c:scatterStyle val="lineMarker"/>
        <c:ser>
          <c:idx val="0"/>
          <c:order val="0"/>
          <c:spPr>
            <a:ln w="28575">
              <a:noFill/>
            </a:ln>
          </c:spPr>
          <c:dLbls>
            <c:dLbl>
              <c:idx val="0"/>
              <c:layout/>
              <c:tx>
                <c:rich>
                  <a:bodyPr/>
                  <a:lstStyle/>
                  <a:p>
                    <a:r>
                      <a:rPr lang="en-US"/>
                      <a:t>Bari</a:t>
                    </a:r>
                  </a:p>
                </c:rich>
              </c:tx>
              <c:showVal val="1"/>
            </c:dLbl>
            <c:dLbl>
              <c:idx val="1"/>
              <c:layout>
                <c:manualLayout>
                  <c:x val="-2.2598870056497182E-2"/>
                  <c:y val="3.2640281198330394E-2"/>
                </c:manualLayout>
              </c:layout>
              <c:tx>
                <c:rich>
                  <a:bodyPr/>
                  <a:lstStyle/>
                  <a:p>
                    <a:r>
                      <a:rPr lang="en-US"/>
                      <a:t>Bologna</a:t>
                    </a:r>
                  </a:p>
                </c:rich>
              </c:tx>
              <c:showVal val="1"/>
            </c:dLbl>
            <c:dLbl>
              <c:idx val="2"/>
              <c:layout>
                <c:manualLayout>
                  <c:x val="-7.5329566854990693E-3"/>
                  <c:y val="-2.936857562408223E-3"/>
                </c:manualLayout>
              </c:layout>
              <c:tx>
                <c:rich>
                  <a:bodyPr/>
                  <a:lstStyle/>
                  <a:p>
                    <a:r>
                      <a:rPr lang="en-US"/>
                      <a:t>Firenze</a:t>
                    </a:r>
                  </a:p>
                </c:rich>
              </c:tx>
              <c:showVal val="1"/>
            </c:dLbl>
            <c:dLbl>
              <c:idx val="3"/>
              <c:layout>
                <c:manualLayout>
                  <c:x val="-2.3600545694500052E-2"/>
                  <c:y val="-3.1255564420086257E-2"/>
                </c:manualLayout>
              </c:layout>
              <c:tx>
                <c:rich>
                  <a:bodyPr/>
                  <a:lstStyle/>
                  <a:p>
                    <a:r>
                      <a:rPr lang="en-US"/>
                      <a:t>Genova</a:t>
                    </a:r>
                  </a:p>
                </c:rich>
              </c:tx>
              <c:showVal val="1"/>
            </c:dLbl>
            <c:dLbl>
              <c:idx val="4"/>
              <c:layout>
                <c:manualLayout>
                  <c:x val="-6.5312810474962004E-3"/>
                  <c:y val="-1.2020303629447253E-3"/>
                </c:manualLayout>
              </c:layout>
              <c:tx>
                <c:rich>
                  <a:bodyPr/>
                  <a:lstStyle/>
                  <a:p>
                    <a:r>
                      <a:rPr lang="en-US"/>
                      <a:t>Milano</a:t>
                    </a:r>
                  </a:p>
                </c:rich>
              </c:tx>
              <c:showVal val="1"/>
            </c:dLbl>
            <c:dLbl>
              <c:idx val="5"/>
              <c:layout>
                <c:manualLayout>
                  <c:x val="-5.6497175141242938E-3"/>
                  <c:y val="1.1747430249632942E-2"/>
                </c:manualLayout>
              </c:layout>
              <c:tx>
                <c:rich>
                  <a:bodyPr/>
                  <a:lstStyle/>
                  <a:p>
                    <a:r>
                      <a:rPr lang="en-US"/>
                      <a:t>Napoli</a:t>
                    </a:r>
                  </a:p>
                </c:rich>
              </c:tx>
              <c:showVal val="1"/>
            </c:dLbl>
            <c:dLbl>
              <c:idx val="6"/>
              <c:layout/>
              <c:tx>
                <c:rich>
                  <a:bodyPr/>
                  <a:lstStyle/>
                  <a:p>
                    <a:r>
                      <a:rPr lang="en-US"/>
                      <a:t>Palermo</a:t>
                    </a:r>
                  </a:p>
                </c:rich>
              </c:tx>
              <c:showVal val="1"/>
            </c:dLbl>
            <c:dLbl>
              <c:idx val="7"/>
              <c:layout>
                <c:manualLayout>
                  <c:x val="-3.9548022598870081E-2"/>
                  <c:y val="2.6431718061674121E-2"/>
                </c:manualLayout>
              </c:layout>
              <c:tx>
                <c:rich>
                  <a:bodyPr/>
                  <a:lstStyle/>
                  <a:p>
                    <a:r>
                      <a:rPr lang="en-US"/>
                      <a:t>Roma</a:t>
                    </a:r>
                  </a:p>
                </c:rich>
              </c:tx>
              <c:showVal val="1"/>
            </c:dLbl>
            <c:dLbl>
              <c:idx val="8"/>
              <c:layout>
                <c:manualLayout>
                  <c:x val="-4.1431261770244816E-2"/>
                  <c:y val="2.3494860499265802E-2"/>
                </c:manualLayout>
              </c:layout>
              <c:tx>
                <c:rich>
                  <a:bodyPr/>
                  <a:lstStyle/>
                  <a:p>
                    <a:r>
                      <a:rPr lang="en-US"/>
                      <a:t>Torino</a:t>
                    </a:r>
                  </a:p>
                </c:rich>
              </c:tx>
              <c:showVal val="1"/>
            </c:dLbl>
            <c:dLbl>
              <c:idx val="9"/>
              <c:layout>
                <c:manualLayout>
                  <c:x val="-8.6629001883239298E-2"/>
                  <c:y val="-8.810572687224686E-3"/>
                </c:manualLayout>
              </c:layout>
              <c:tx>
                <c:rich>
                  <a:bodyPr/>
                  <a:lstStyle/>
                  <a:p>
                    <a:r>
                      <a:rPr lang="en-US"/>
                      <a:t>Venezia</a:t>
                    </a:r>
                  </a:p>
                </c:rich>
              </c:tx>
              <c:showVal val="1"/>
            </c:dLbl>
            <c:showVal val="1"/>
          </c:dLbls>
          <c:xVal>
            <c:numRef>
              <c:f>'Graf-dispers-15-64'!$D$4:$D$13</c:f>
              <c:numCache>
                <c:formatCode>0.0</c:formatCode>
                <c:ptCount val="10"/>
                <c:pt idx="0">
                  <c:v>46.216627174090263</c:v>
                </c:pt>
                <c:pt idx="1">
                  <c:v>69.173467754840686</c:v>
                </c:pt>
                <c:pt idx="2">
                  <c:v>66.970490143624517</c:v>
                </c:pt>
                <c:pt idx="3">
                  <c:v>62.961859010339445</c:v>
                </c:pt>
                <c:pt idx="4">
                  <c:v>67.382452583693407</c:v>
                </c:pt>
                <c:pt idx="5">
                  <c:v>37.413650601558729</c:v>
                </c:pt>
                <c:pt idx="6">
                  <c:v>38.031955266929444</c:v>
                </c:pt>
                <c:pt idx="7">
                  <c:v>61.459368089072434</c:v>
                </c:pt>
                <c:pt idx="8">
                  <c:v>62.796391482219654</c:v>
                </c:pt>
                <c:pt idx="9">
                  <c:v>62.531184457445526</c:v>
                </c:pt>
              </c:numCache>
            </c:numRef>
          </c:xVal>
          <c:yVal>
            <c:numRef>
              <c:f>'Graf-dispers-15-64'!$E$4:$E$13</c:f>
              <c:numCache>
                <c:formatCode>0.0</c:formatCode>
                <c:ptCount val="10"/>
                <c:pt idx="0">
                  <c:v>-3.3404761287228339</c:v>
                </c:pt>
                <c:pt idx="1">
                  <c:v>-2.8609806592537397</c:v>
                </c:pt>
                <c:pt idx="2">
                  <c:v>-1.8076363367163992</c:v>
                </c:pt>
                <c:pt idx="3">
                  <c:v>-0.5362034956361299</c:v>
                </c:pt>
                <c:pt idx="4">
                  <c:v>-0.9697940257069888</c:v>
                </c:pt>
                <c:pt idx="5">
                  <c:v>-2.3319400686593994</c:v>
                </c:pt>
                <c:pt idx="6">
                  <c:v>-5.3146485196972355</c:v>
                </c:pt>
                <c:pt idx="7">
                  <c:v>-1.1189420195384381</c:v>
                </c:pt>
                <c:pt idx="8">
                  <c:v>-1.8881131099809794</c:v>
                </c:pt>
                <c:pt idx="9">
                  <c:v>-0.82644253767134768</c:v>
                </c:pt>
              </c:numCache>
            </c:numRef>
          </c:yVal>
        </c:ser>
        <c:axId val="39171200"/>
        <c:axId val="39172736"/>
      </c:scatterChart>
      <c:valAx>
        <c:axId val="39171200"/>
        <c:scaling>
          <c:orientation val="minMax"/>
          <c:min val="10"/>
        </c:scaling>
        <c:axPos val="b"/>
        <c:numFmt formatCode="0.0" sourceLinked="1"/>
        <c:majorTickMark val="none"/>
        <c:tickLblPos val="low"/>
        <c:spPr>
          <a:ln>
            <a:solidFill>
              <a:schemeClr val="tx1"/>
            </a:solidFill>
          </a:ln>
        </c:spPr>
        <c:crossAx val="39172736"/>
        <c:crossesAt val="-2.2999999999999998"/>
        <c:crossBetween val="midCat"/>
      </c:valAx>
      <c:valAx>
        <c:axId val="39172736"/>
        <c:scaling>
          <c:orientation val="minMax"/>
        </c:scaling>
        <c:axPos val="l"/>
        <c:numFmt formatCode="0.0" sourceLinked="1"/>
        <c:majorTickMark val="none"/>
        <c:tickLblPos val="low"/>
        <c:crossAx val="39171200"/>
        <c:crossesAt val="56.3"/>
        <c:crossBetween val="midCat"/>
      </c:valAx>
      <c:spPr>
        <a:noFill/>
        <a:ln w="25400">
          <a:noFill/>
        </a:ln>
      </c:spPr>
    </c:plotArea>
    <c:plotVisOnly val="1"/>
    <c:dispBlanksAs val="gap"/>
  </c:chart>
  <c:txPr>
    <a:bodyPr/>
    <a:lstStyle/>
    <a:p>
      <a:pPr>
        <a:defRPr sz="1200">
          <a:latin typeface="+mn-lt"/>
        </a:defRPr>
      </a:pPr>
      <a:endParaRPr lang="it-IT"/>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1100" dirty="0" smtClean="0"/>
              <a:t>Tasso di disoccupazione nelle Città metropolitane. 2008-2015</a:t>
            </a:r>
            <a:endParaRPr lang="it-IT" sz="1100" dirty="0"/>
          </a:p>
        </c:rich>
      </c:tx>
      <c:layout>
        <c:manualLayout>
          <c:xMode val="edge"/>
          <c:yMode val="edge"/>
          <c:x val="0.21759278719577019"/>
          <c:y val="7.905888891461918E-2"/>
        </c:manualLayout>
      </c:layout>
      <c:overlay val="1"/>
    </c:title>
    <c:plotArea>
      <c:layout>
        <c:manualLayout>
          <c:layoutTarget val="inner"/>
          <c:xMode val="edge"/>
          <c:yMode val="edge"/>
          <c:x val="5.2759872087292776E-2"/>
          <c:y val="0.11843510786147267"/>
          <c:w val="0.85043670271886418"/>
          <c:h val="0.72543119872508754"/>
        </c:manualLayout>
      </c:layout>
      <c:barChart>
        <c:barDir val="col"/>
        <c:grouping val="clustered"/>
        <c:ser>
          <c:idx val="0"/>
          <c:order val="0"/>
          <c:tx>
            <c:strRef>
              <c:f>'Graf. tasso disocc'!$B$5</c:f>
              <c:strCache>
                <c:ptCount val="1"/>
                <c:pt idx="0">
                  <c:v>2008</c:v>
                </c:pt>
              </c:strCache>
            </c:strRef>
          </c:tx>
          <c:spPr>
            <a:solidFill>
              <a:schemeClr val="accent1">
                <a:lumMod val="75000"/>
              </a:schemeClr>
            </a:solidFill>
          </c:spPr>
          <c:dLbls>
            <c:showVal val="1"/>
          </c:dLbls>
          <c:cat>
            <c:strRef>
              <c:f>'Graf. tasso disocc'!$A$6:$A$16</c:f>
              <c:strCache>
                <c:ptCount val="11"/>
                <c:pt idx="0">
                  <c:v>Bari</c:v>
                </c:pt>
                <c:pt idx="1">
                  <c:v>Bologna</c:v>
                </c:pt>
                <c:pt idx="2">
                  <c:v>Firenze</c:v>
                </c:pt>
                <c:pt idx="3">
                  <c:v>Genova</c:v>
                </c:pt>
                <c:pt idx="4">
                  <c:v>Milano</c:v>
                </c:pt>
                <c:pt idx="5">
                  <c:v>Napoli</c:v>
                </c:pt>
                <c:pt idx="6">
                  <c:v>Palermo</c:v>
                </c:pt>
                <c:pt idx="7">
                  <c:v>Roma</c:v>
                </c:pt>
                <c:pt idx="8">
                  <c:v>Torino</c:v>
                </c:pt>
                <c:pt idx="9">
                  <c:v>Venezia</c:v>
                </c:pt>
                <c:pt idx="10">
                  <c:v>Italia</c:v>
                </c:pt>
              </c:strCache>
            </c:strRef>
          </c:cat>
          <c:val>
            <c:numRef>
              <c:f>'Graf. tasso disocc'!$B$6:$B$16</c:f>
              <c:numCache>
                <c:formatCode>0.0</c:formatCode>
                <c:ptCount val="11"/>
                <c:pt idx="0">
                  <c:v>10.259391606650928</c:v>
                </c:pt>
                <c:pt idx="1">
                  <c:v>2.1713585265891635</c:v>
                </c:pt>
                <c:pt idx="2">
                  <c:v>4.4526153798185764</c:v>
                </c:pt>
                <c:pt idx="3">
                  <c:v>5.4089828089963934</c:v>
                </c:pt>
                <c:pt idx="4">
                  <c:v>3.8283620082049685</c:v>
                </c:pt>
                <c:pt idx="5">
                  <c:v>13.946407320776396</c:v>
                </c:pt>
                <c:pt idx="6">
                  <c:v>16.929637135178659</c:v>
                </c:pt>
                <c:pt idx="7">
                  <c:v>6.9873553789143159</c:v>
                </c:pt>
                <c:pt idx="8">
                  <c:v>5.6444531800174405</c:v>
                </c:pt>
                <c:pt idx="9">
                  <c:v>3.5402814013909247</c:v>
                </c:pt>
                <c:pt idx="10">
                  <c:v>6.7</c:v>
                </c:pt>
              </c:numCache>
            </c:numRef>
          </c:val>
        </c:ser>
        <c:ser>
          <c:idx val="1"/>
          <c:order val="1"/>
          <c:tx>
            <c:strRef>
              <c:f>'Graf. tasso disocc'!$C$5</c:f>
              <c:strCache>
                <c:ptCount val="1"/>
                <c:pt idx="0">
                  <c:v>2015</c:v>
                </c:pt>
              </c:strCache>
            </c:strRef>
          </c:tx>
          <c:spPr>
            <a:solidFill>
              <a:srgbClr val="66FF66"/>
            </a:solidFill>
          </c:spPr>
          <c:dLbls>
            <c:showVal val="1"/>
          </c:dLbls>
          <c:cat>
            <c:strRef>
              <c:f>'Graf. tasso disocc'!$A$6:$A$16</c:f>
              <c:strCache>
                <c:ptCount val="11"/>
                <c:pt idx="0">
                  <c:v>Bari</c:v>
                </c:pt>
                <c:pt idx="1">
                  <c:v>Bologna</c:v>
                </c:pt>
                <c:pt idx="2">
                  <c:v>Firenze</c:v>
                </c:pt>
                <c:pt idx="3">
                  <c:v>Genova</c:v>
                </c:pt>
                <c:pt idx="4">
                  <c:v>Milano</c:v>
                </c:pt>
                <c:pt idx="5">
                  <c:v>Napoli</c:v>
                </c:pt>
                <c:pt idx="6">
                  <c:v>Palermo</c:v>
                </c:pt>
                <c:pt idx="7">
                  <c:v>Roma</c:v>
                </c:pt>
                <c:pt idx="8">
                  <c:v>Torino</c:v>
                </c:pt>
                <c:pt idx="9">
                  <c:v>Venezia</c:v>
                </c:pt>
                <c:pt idx="10">
                  <c:v>Italia</c:v>
                </c:pt>
              </c:strCache>
            </c:strRef>
          </c:cat>
          <c:val>
            <c:numRef>
              <c:f>'Graf. tasso disocc'!$C$6:$C$16</c:f>
              <c:numCache>
                <c:formatCode>0.0</c:formatCode>
                <c:ptCount val="11"/>
                <c:pt idx="0">
                  <c:v>19.050915545783493</c:v>
                </c:pt>
                <c:pt idx="1">
                  <c:v>7.2444390421781941</c:v>
                </c:pt>
                <c:pt idx="2">
                  <c:v>7.707394398369785</c:v>
                </c:pt>
                <c:pt idx="3">
                  <c:v>8.2723486396003398</c:v>
                </c:pt>
                <c:pt idx="4">
                  <c:v>8.0278811458775134</c:v>
                </c:pt>
                <c:pt idx="5">
                  <c:v>22.137991392631605</c:v>
                </c:pt>
                <c:pt idx="6">
                  <c:v>23.886088662367772</c:v>
                </c:pt>
                <c:pt idx="7">
                  <c:v>10.669633396906134</c:v>
                </c:pt>
                <c:pt idx="8">
                  <c:v>11.918583092305306</c:v>
                </c:pt>
                <c:pt idx="9">
                  <c:v>7.1493411380999188</c:v>
                </c:pt>
                <c:pt idx="10">
                  <c:v>11.9</c:v>
                </c:pt>
              </c:numCache>
            </c:numRef>
          </c:val>
        </c:ser>
        <c:axId val="39259520"/>
        <c:axId val="39265408"/>
      </c:barChart>
      <c:catAx>
        <c:axId val="39259520"/>
        <c:scaling>
          <c:orientation val="minMax"/>
        </c:scaling>
        <c:axPos val="b"/>
        <c:tickLblPos val="nextTo"/>
        <c:crossAx val="39265408"/>
        <c:crosses val="autoZero"/>
        <c:auto val="1"/>
        <c:lblAlgn val="ctr"/>
        <c:lblOffset val="100"/>
      </c:catAx>
      <c:valAx>
        <c:axId val="39265408"/>
        <c:scaling>
          <c:orientation val="minMax"/>
        </c:scaling>
        <c:axPos val="l"/>
        <c:numFmt formatCode="0.0" sourceLinked="1"/>
        <c:tickLblPos val="nextTo"/>
        <c:crossAx val="39259520"/>
        <c:crosses val="autoZero"/>
        <c:crossBetween val="between"/>
      </c:valAx>
    </c:plotArea>
    <c:legend>
      <c:legendPos val="r"/>
      <c:layout/>
    </c:legend>
    <c:plotVisOnly val="1"/>
    <c:dispBlanksAs val="gap"/>
  </c:chart>
  <c:txPr>
    <a:bodyPr/>
    <a:lstStyle/>
    <a:p>
      <a:pPr>
        <a:defRPr sz="850">
          <a:latin typeface="+mn-lt"/>
        </a:defRPr>
      </a:pPr>
      <a:endParaRPr lang="it-IT"/>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sz="1100" dirty="0" smtClean="0"/>
              <a:t>Tasso di mancata partecipazione nelle Città</a:t>
            </a:r>
            <a:r>
              <a:rPr lang="it-IT" sz="1100" baseline="0" dirty="0" smtClean="0"/>
              <a:t> metropolitane. 2008 e 2015</a:t>
            </a:r>
            <a:endParaRPr lang="it-IT" sz="1100" dirty="0"/>
          </a:p>
        </c:rich>
      </c:tx>
      <c:layout>
        <c:manualLayout>
          <c:xMode val="edge"/>
          <c:yMode val="edge"/>
          <c:x val="0.1331332086604004"/>
          <c:y val="1.1546110127781265E-4"/>
        </c:manualLayout>
      </c:layout>
      <c:overlay val="1"/>
    </c:title>
    <c:plotArea>
      <c:layout>
        <c:manualLayout>
          <c:layoutTarget val="inner"/>
          <c:xMode val="edge"/>
          <c:yMode val="edge"/>
          <c:x val="0.12096560390050465"/>
          <c:y val="0.1221087127684011"/>
          <c:w val="0.73682301209809187"/>
          <c:h val="0.78008867166916263"/>
        </c:manualLayout>
      </c:layout>
      <c:barChart>
        <c:barDir val="bar"/>
        <c:grouping val="clustered"/>
        <c:ser>
          <c:idx val="0"/>
          <c:order val="0"/>
          <c:tx>
            <c:strRef>
              <c:f>'Graf. mancata part'!$B$5</c:f>
              <c:strCache>
                <c:ptCount val="1"/>
                <c:pt idx="0">
                  <c:v>2008</c:v>
                </c:pt>
              </c:strCache>
            </c:strRef>
          </c:tx>
          <c:spPr>
            <a:solidFill>
              <a:srgbClr val="0070C0"/>
            </a:solidFill>
          </c:spPr>
          <c:cat>
            <c:strRef>
              <c:f>'Graf. mancata part'!$A$6:$A$16</c:f>
              <c:strCache>
                <c:ptCount val="11"/>
                <c:pt idx="0">
                  <c:v>Roma</c:v>
                </c:pt>
                <c:pt idx="1">
                  <c:v>Milano</c:v>
                </c:pt>
                <c:pt idx="2">
                  <c:v>Palermo</c:v>
                </c:pt>
                <c:pt idx="3">
                  <c:v>Napoli</c:v>
                </c:pt>
                <c:pt idx="4">
                  <c:v>Torino</c:v>
                </c:pt>
                <c:pt idx="5">
                  <c:v>Genova</c:v>
                </c:pt>
                <c:pt idx="6">
                  <c:v>Bologna</c:v>
                </c:pt>
                <c:pt idx="7">
                  <c:v>Firenze</c:v>
                </c:pt>
                <c:pt idx="8">
                  <c:v>Bari</c:v>
                </c:pt>
                <c:pt idx="9">
                  <c:v>Venezia</c:v>
                </c:pt>
                <c:pt idx="10">
                  <c:v>Italia</c:v>
                </c:pt>
              </c:strCache>
            </c:strRef>
          </c:cat>
          <c:val>
            <c:numRef>
              <c:f>'Graf. mancata part'!$B$6:$B$16</c:f>
              <c:numCache>
                <c:formatCode>0.0</c:formatCode>
                <c:ptCount val="11"/>
                <c:pt idx="0">
                  <c:v>13.23783423497022</c:v>
                </c:pt>
                <c:pt idx="1">
                  <c:v>7.6787155292208915</c:v>
                </c:pt>
                <c:pt idx="2">
                  <c:v>35.445440018262744</c:v>
                </c:pt>
                <c:pt idx="3">
                  <c:v>36.806070358785206</c:v>
                </c:pt>
                <c:pt idx="4">
                  <c:v>9.2696765272096595</c:v>
                </c:pt>
                <c:pt idx="5">
                  <c:v>9.3274278642610557</c:v>
                </c:pt>
                <c:pt idx="6">
                  <c:v>4.4975087972279315</c:v>
                </c:pt>
                <c:pt idx="7">
                  <c:v>8.1545229761407807</c:v>
                </c:pt>
                <c:pt idx="8">
                  <c:v>25.62220225328943</c:v>
                </c:pt>
                <c:pt idx="9">
                  <c:v>7.8252691743582927</c:v>
                </c:pt>
                <c:pt idx="10">
                  <c:v>15.6</c:v>
                </c:pt>
              </c:numCache>
            </c:numRef>
          </c:val>
        </c:ser>
        <c:ser>
          <c:idx val="1"/>
          <c:order val="1"/>
          <c:tx>
            <c:strRef>
              <c:f>'Graf. mancata part'!$C$5</c:f>
              <c:strCache>
                <c:ptCount val="1"/>
                <c:pt idx="0">
                  <c:v>2015</c:v>
                </c:pt>
              </c:strCache>
            </c:strRef>
          </c:tx>
          <c:spPr>
            <a:solidFill>
              <a:srgbClr val="66FF66"/>
            </a:solidFill>
          </c:spPr>
          <c:dLbls>
            <c:showVal val="1"/>
          </c:dLbls>
          <c:cat>
            <c:strRef>
              <c:f>'Graf. mancata part'!$A$6:$A$16</c:f>
              <c:strCache>
                <c:ptCount val="11"/>
                <c:pt idx="0">
                  <c:v>Roma</c:v>
                </c:pt>
                <c:pt idx="1">
                  <c:v>Milano</c:v>
                </c:pt>
                <c:pt idx="2">
                  <c:v>Palermo</c:v>
                </c:pt>
                <c:pt idx="3">
                  <c:v>Napoli</c:v>
                </c:pt>
                <c:pt idx="4">
                  <c:v>Torino</c:v>
                </c:pt>
                <c:pt idx="5">
                  <c:v>Genova</c:v>
                </c:pt>
                <c:pt idx="6">
                  <c:v>Bologna</c:v>
                </c:pt>
                <c:pt idx="7">
                  <c:v>Firenze</c:v>
                </c:pt>
                <c:pt idx="8">
                  <c:v>Bari</c:v>
                </c:pt>
                <c:pt idx="9">
                  <c:v>Venezia</c:v>
                </c:pt>
                <c:pt idx="10">
                  <c:v>Italia</c:v>
                </c:pt>
              </c:strCache>
            </c:strRef>
          </c:cat>
          <c:val>
            <c:numRef>
              <c:f>'Graf. mancata part'!$C$6:$C$16</c:f>
              <c:numCache>
                <c:formatCode>0.0</c:formatCode>
                <c:ptCount val="11"/>
                <c:pt idx="0">
                  <c:v>18.480190176515499</c:v>
                </c:pt>
                <c:pt idx="1">
                  <c:v>13.251836557956816</c:v>
                </c:pt>
                <c:pt idx="2">
                  <c:v>43.721881674442407</c:v>
                </c:pt>
                <c:pt idx="3">
                  <c:v>43.663145426262801</c:v>
                </c:pt>
                <c:pt idx="4">
                  <c:v>17.071403569543712</c:v>
                </c:pt>
                <c:pt idx="5">
                  <c:v>14.413229737231919</c:v>
                </c:pt>
                <c:pt idx="6">
                  <c:v>11.859755611846634</c:v>
                </c:pt>
                <c:pt idx="7">
                  <c:v>13.421836846564025</c:v>
                </c:pt>
                <c:pt idx="8">
                  <c:v>32.661544015264795</c:v>
                </c:pt>
                <c:pt idx="9">
                  <c:v>13.833231862629376</c:v>
                </c:pt>
                <c:pt idx="10">
                  <c:v>22.4</c:v>
                </c:pt>
              </c:numCache>
            </c:numRef>
          </c:val>
        </c:ser>
        <c:axId val="39286656"/>
        <c:axId val="39288192"/>
      </c:barChart>
      <c:catAx>
        <c:axId val="39286656"/>
        <c:scaling>
          <c:orientation val="maxMin"/>
        </c:scaling>
        <c:axPos val="l"/>
        <c:numFmt formatCode="General" sourceLinked="1"/>
        <c:tickLblPos val="nextTo"/>
        <c:crossAx val="39288192"/>
        <c:crosses val="autoZero"/>
        <c:auto val="1"/>
        <c:lblAlgn val="ctr"/>
        <c:lblOffset val="100"/>
      </c:catAx>
      <c:valAx>
        <c:axId val="39288192"/>
        <c:scaling>
          <c:orientation val="minMax"/>
        </c:scaling>
        <c:axPos val="t"/>
        <c:numFmt formatCode="0.0" sourceLinked="1"/>
        <c:majorTickMark val="none"/>
        <c:tickLblPos val="high"/>
        <c:spPr>
          <a:ln>
            <a:noFill/>
          </a:ln>
        </c:spPr>
        <c:crossAx val="39286656"/>
        <c:crosses val="autoZero"/>
        <c:crossBetween val="between"/>
      </c:valAx>
    </c:plotArea>
    <c:legend>
      <c:legendPos val="r"/>
      <c:layout/>
    </c:legend>
    <c:plotVisOnly val="1"/>
    <c:dispBlanksAs val="gap"/>
  </c:chart>
  <c:txPr>
    <a:bodyPr/>
    <a:lstStyle/>
    <a:p>
      <a:pPr>
        <a:defRPr sz="850"/>
      </a:pPr>
      <a:endParaRPr lang="it-IT"/>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it-IT"/>
  <c:style val="27"/>
  <c:chart>
    <c:plotArea>
      <c:layout>
        <c:manualLayout>
          <c:layoutTarget val="inner"/>
          <c:xMode val="edge"/>
          <c:yMode val="edge"/>
          <c:x val="8.134274728574048E-2"/>
          <c:y val="4.1120443277923566E-2"/>
          <c:w val="0.91619722811401361"/>
          <c:h val="0.78091046952464249"/>
        </c:manualLayout>
      </c:layout>
      <c:barChart>
        <c:barDir val="col"/>
        <c:grouping val="clustered"/>
        <c:ser>
          <c:idx val="0"/>
          <c:order val="0"/>
          <c:spPr>
            <a:solidFill>
              <a:schemeClr val="accent5">
                <a:lumMod val="75000"/>
              </a:schemeClr>
            </a:solidFill>
          </c:spPr>
          <c:dLbls>
            <c:spPr>
              <a:solidFill>
                <a:schemeClr val="bg1"/>
              </a:solidFill>
              <a:ln>
                <a:solidFill>
                  <a:schemeClr val="accent1"/>
                </a:solidFill>
              </a:ln>
            </c:spPr>
            <c:dLblPos val="outEnd"/>
            <c:showVal val="1"/>
          </c:dLbls>
          <c:cat>
            <c:strRef>
              <c:f>'SOLO_RM_31.12.2014 formule'!$B$122:$B$124</c:f>
              <c:strCache>
                <c:ptCount val="3"/>
                <c:pt idx="0">
                  <c:v>hinterland metropolitano</c:v>
                </c:pt>
                <c:pt idx="1">
                  <c:v>Roma capitale</c:v>
                </c:pt>
                <c:pt idx="2">
                  <c:v>Tot città metropolitana </c:v>
                </c:pt>
              </c:strCache>
            </c:strRef>
          </c:cat>
          <c:val>
            <c:numRef>
              <c:f>'SOLO_RM_31.12.2014 formule'!$U$122:$U$124</c:f>
              <c:numCache>
                <c:formatCode>_-"€"\ * #,##0.00_-;\-"€"\ * #,##0.00_-;_-"€"\ * "-"??_-;_-@_-</c:formatCode>
                <c:ptCount val="3"/>
                <c:pt idx="0">
                  <c:v>19672.671030972899</c:v>
                </c:pt>
                <c:pt idx="1">
                  <c:v>26460.897167409876</c:v>
                </c:pt>
                <c:pt idx="2">
                  <c:v>24306.12361782285</c:v>
                </c:pt>
              </c:numCache>
            </c:numRef>
          </c:val>
        </c:ser>
        <c:dLbls>
          <c:showVal val="1"/>
        </c:dLbls>
        <c:axId val="39304576"/>
        <c:axId val="39371904"/>
      </c:barChart>
      <c:catAx>
        <c:axId val="39304576"/>
        <c:scaling>
          <c:orientation val="minMax"/>
        </c:scaling>
        <c:axPos val="b"/>
        <c:tickLblPos val="nextTo"/>
        <c:crossAx val="39371904"/>
        <c:crosses val="autoZero"/>
        <c:auto val="1"/>
        <c:lblAlgn val="ctr"/>
        <c:lblOffset val="100"/>
      </c:catAx>
      <c:valAx>
        <c:axId val="39371904"/>
        <c:scaling>
          <c:orientation val="minMax"/>
        </c:scaling>
        <c:axPos val="l"/>
        <c:majorGridlines/>
        <c:numFmt formatCode="#,##0" sourceLinked="0"/>
        <c:tickLblPos val="nextTo"/>
        <c:crossAx val="39304576"/>
        <c:crosses val="autoZero"/>
        <c:crossBetween val="between"/>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8.3955052493438376E-2"/>
          <c:y val="3.9865723941730373E-2"/>
          <c:w val="0.89312828083989504"/>
          <c:h val="0.83147048559381875"/>
        </c:manualLayout>
      </c:layout>
      <c:lineChart>
        <c:grouping val="standard"/>
        <c:ser>
          <c:idx val="0"/>
          <c:order val="0"/>
          <c:tx>
            <c:strRef>
              <c:f>Foglio1!$B$1</c:f>
              <c:strCache>
                <c:ptCount val="1"/>
                <c:pt idx="0">
                  <c:v>Hinterland</c:v>
                </c:pt>
              </c:strCache>
            </c:strRef>
          </c:tx>
          <c:spPr>
            <a:ln w="3810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t"/>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Foglio1!$A$2:$A$9</c:f>
              <c:numCache>
                <c:formatCode>General</c:formatCode>
                <c:ptCount val="8"/>
                <c:pt idx="0">
                  <c:v>1951</c:v>
                </c:pt>
                <c:pt idx="1">
                  <c:v>1961</c:v>
                </c:pt>
                <c:pt idx="2">
                  <c:v>1971</c:v>
                </c:pt>
                <c:pt idx="3">
                  <c:v>1981</c:v>
                </c:pt>
                <c:pt idx="4">
                  <c:v>1991</c:v>
                </c:pt>
                <c:pt idx="5">
                  <c:v>2001</c:v>
                </c:pt>
                <c:pt idx="6">
                  <c:v>2011</c:v>
                </c:pt>
                <c:pt idx="7">
                  <c:v>2016</c:v>
                </c:pt>
              </c:numCache>
            </c:numRef>
          </c:cat>
          <c:val>
            <c:numRef>
              <c:f>Foglio1!$B$2:$B$9</c:f>
              <c:numCache>
                <c:formatCode>0</c:formatCode>
                <c:ptCount val="8"/>
                <c:pt idx="0">
                  <c:v>100</c:v>
                </c:pt>
                <c:pt idx="1">
                  <c:v>117.69917180447204</c:v>
                </c:pt>
                <c:pt idx="2">
                  <c:v>141.98462266193098</c:v>
                </c:pt>
                <c:pt idx="3">
                  <c:v>171.51223853313994</c:v>
                </c:pt>
                <c:pt idx="4">
                  <c:v>197.61182243103048</c:v>
                </c:pt>
                <c:pt idx="5">
                  <c:v>231.22529644268786</c:v>
                </c:pt>
                <c:pt idx="6">
                  <c:v>276.65779409760358</c:v>
                </c:pt>
                <c:pt idx="7">
                  <c:v>295.7898724434574</c:v>
                </c:pt>
              </c:numCache>
            </c:numRef>
          </c:val>
          <c:smooth val="1"/>
        </c:ser>
        <c:ser>
          <c:idx val="1"/>
          <c:order val="1"/>
          <c:tx>
            <c:strRef>
              <c:f>Foglio1!$C$1</c:f>
              <c:strCache>
                <c:ptCount val="1"/>
                <c:pt idx="0">
                  <c:v>Capoluogo</c:v>
                </c:pt>
              </c:strCache>
            </c:strRef>
          </c:tx>
          <c:spPr>
            <a:ln w="38100"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b"/>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Foglio1!$A$2:$A$9</c:f>
              <c:numCache>
                <c:formatCode>General</c:formatCode>
                <c:ptCount val="8"/>
                <c:pt idx="0">
                  <c:v>1951</c:v>
                </c:pt>
                <c:pt idx="1">
                  <c:v>1961</c:v>
                </c:pt>
                <c:pt idx="2">
                  <c:v>1971</c:v>
                </c:pt>
                <c:pt idx="3">
                  <c:v>1981</c:v>
                </c:pt>
                <c:pt idx="4">
                  <c:v>1991</c:v>
                </c:pt>
                <c:pt idx="5">
                  <c:v>2001</c:v>
                </c:pt>
                <c:pt idx="6">
                  <c:v>2011</c:v>
                </c:pt>
                <c:pt idx="7">
                  <c:v>2016</c:v>
                </c:pt>
              </c:numCache>
            </c:numRef>
          </c:cat>
          <c:val>
            <c:numRef>
              <c:f>Foglio1!$C$2:$C$9</c:f>
              <c:numCache>
                <c:formatCode>0</c:formatCode>
                <c:ptCount val="8"/>
                <c:pt idx="0">
                  <c:v>100</c:v>
                </c:pt>
                <c:pt idx="1">
                  <c:v>132.47493270789718</c:v>
                </c:pt>
                <c:pt idx="2">
                  <c:v>168.42659379060078</c:v>
                </c:pt>
                <c:pt idx="3">
                  <c:v>171.95411665417498</c:v>
                </c:pt>
                <c:pt idx="4">
                  <c:v>168.01836108766801</c:v>
                </c:pt>
                <c:pt idx="5">
                  <c:v>155.27760187049645</c:v>
                </c:pt>
                <c:pt idx="6">
                  <c:v>158.44823139523209</c:v>
                </c:pt>
                <c:pt idx="7">
                  <c:v>173.43569320855272</c:v>
                </c:pt>
              </c:numCache>
            </c:numRef>
          </c:val>
          <c:smooth val="1"/>
        </c:ser>
        <c:marker val="1"/>
        <c:axId val="71765376"/>
        <c:axId val="71775360"/>
      </c:lineChart>
      <c:catAx>
        <c:axId val="71765376"/>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71775360"/>
        <c:crosses val="autoZero"/>
        <c:auto val="1"/>
        <c:lblAlgn val="ctr"/>
        <c:lblOffset val="100"/>
      </c:catAx>
      <c:valAx>
        <c:axId val="71775360"/>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71765376"/>
        <c:crosses val="autoZero"/>
        <c:crossBetween val="between"/>
      </c:valAx>
      <c:spPr>
        <a:noFill/>
        <a:ln>
          <a:noFill/>
        </a:ln>
        <a:effectLst/>
      </c:spPr>
    </c:plotArea>
    <c:legend>
      <c:legendPos val="b"/>
      <c:layout>
        <c:manualLayout>
          <c:xMode val="edge"/>
          <c:yMode val="edge"/>
          <c:x val="0.51245816929133836"/>
          <c:y val="0.93370074979897877"/>
          <c:w val="0.3792501640419948"/>
          <c:h val="6.6299250201021231E-2"/>
        </c:manualLayout>
      </c:layout>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chart>
  <c:spPr>
    <a:noFill/>
    <a:ln>
      <a:noFill/>
    </a:ln>
    <a:effectLst/>
  </c:spPr>
  <c:txPr>
    <a:bodyPr/>
    <a:lstStyle/>
    <a:p>
      <a:pPr>
        <a:defRPr/>
      </a:pPr>
      <a:endParaRPr lang="it-IT"/>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it-IT"/>
  <c:style val="27"/>
  <c:chart>
    <c:plotArea>
      <c:layout>
        <c:manualLayout>
          <c:layoutTarget val="inner"/>
          <c:xMode val="edge"/>
          <c:yMode val="edge"/>
          <c:x val="9.3273866596933819E-2"/>
          <c:y val="4.1120443277923566E-2"/>
          <c:w val="0.83191465457961744"/>
          <c:h val="0.8226445610872215"/>
        </c:manualLayout>
      </c:layout>
      <c:barChart>
        <c:barDir val="col"/>
        <c:grouping val="clustered"/>
        <c:ser>
          <c:idx val="0"/>
          <c:order val="0"/>
          <c:tx>
            <c:v>disagio reddituale</c:v>
          </c:tx>
          <c:spPr>
            <a:solidFill>
              <a:schemeClr val="accent5">
                <a:lumMod val="75000"/>
              </a:schemeClr>
            </a:solidFill>
          </c:spPr>
          <c:dLbls>
            <c:spPr>
              <a:solidFill>
                <a:schemeClr val="bg1"/>
              </a:solidFill>
              <a:ln>
                <a:solidFill>
                  <a:schemeClr val="accent1"/>
                </a:solidFill>
              </a:ln>
            </c:spPr>
            <c:dLblPos val="outEnd"/>
            <c:showVal val="1"/>
          </c:dLbls>
          <c:cat>
            <c:strRef>
              <c:f>'SOLO_RM_31.12.2014 formule'!$B$122:$B$124</c:f>
              <c:strCache>
                <c:ptCount val="3"/>
                <c:pt idx="0">
                  <c:v>hinterland metropolitano</c:v>
                </c:pt>
                <c:pt idx="1">
                  <c:v>Roma capitale</c:v>
                </c:pt>
                <c:pt idx="2">
                  <c:v>Tot città metropolitana </c:v>
                </c:pt>
              </c:strCache>
            </c:strRef>
          </c:cat>
          <c:val>
            <c:numRef>
              <c:f>'SOLO_RM_31.12.2014 formule'!$K$122:$K$124</c:f>
              <c:numCache>
                <c:formatCode>0.0</c:formatCode>
                <c:ptCount val="3"/>
                <c:pt idx="0">
                  <c:v>31.7683388803203</c:v>
                </c:pt>
                <c:pt idx="1">
                  <c:v>28.839516270680789</c:v>
                </c:pt>
                <c:pt idx="2">
                  <c:v>29.769206791273277</c:v>
                </c:pt>
              </c:numCache>
            </c:numRef>
          </c:val>
        </c:ser>
        <c:dLbls>
          <c:showVal val="1"/>
        </c:dLbls>
        <c:gapWidth val="267"/>
        <c:overlap val="100"/>
        <c:axId val="39424768"/>
        <c:axId val="39426304"/>
      </c:barChart>
      <c:barChart>
        <c:barDir val="col"/>
        <c:grouping val="clustered"/>
        <c:ser>
          <c:idx val="1"/>
          <c:order val="1"/>
          <c:tx>
            <c:v>agio reddituale</c:v>
          </c:tx>
          <c:spPr>
            <a:solidFill>
              <a:srgbClr val="00B0F0"/>
            </a:solidFill>
          </c:spPr>
          <c:dLbls>
            <c:spPr>
              <a:solidFill>
                <a:schemeClr val="bg1"/>
              </a:solidFill>
              <a:ln>
                <a:solidFill>
                  <a:schemeClr val="accent1"/>
                </a:solidFill>
              </a:ln>
            </c:spPr>
            <c:dLblPos val="outEnd"/>
            <c:showVal val="1"/>
          </c:dLbls>
          <c:cat>
            <c:strRef>
              <c:f>'SOLO_RM_31.12.2014 formule'!$B$122:$B$124</c:f>
              <c:strCache>
                <c:ptCount val="3"/>
                <c:pt idx="0">
                  <c:v>hinterland metropolitano</c:v>
                </c:pt>
                <c:pt idx="1">
                  <c:v>Roma capitale</c:v>
                </c:pt>
                <c:pt idx="2">
                  <c:v>Tot città metropolitana </c:v>
                </c:pt>
              </c:strCache>
            </c:strRef>
          </c:cat>
          <c:val>
            <c:numRef>
              <c:f>'SOLO_RM_31.12.2014 formule'!$P$122:$P$124</c:f>
              <c:numCache>
                <c:formatCode>0.0</c:formatCode>
                <c:ptCount val="3"/>
                <c:pt idx="0">
                  <c:v>1.6600373406932403</c:v>
                </c:pt>
                <c:pt idx="1">
                  <c:v>4.8842714567718692</c:v>
                </c:pt>
                <c:pt idx="2">
                  <c:v>3.8608090305998068</c:v>
                </c:pt>
              </c:numCache>
            </c:numRef>
          </c:val>
        </c:ser>
        <c:ser>
          <c:idx val="2"/>
          <c:order val="2"/>
          <c:tx>
            <c:strRef>
              <c:f>'SOLO_RM_31.12.2014 formule'!$Q$148</c:f>
              <c:strCache>
                <c:ptCount val="1"/>
              </c:strCache>
            </c:strRef>
          </c:tx>
          <c:cat>
            <c:strRef>
              <c:f>'SOLO_RM_31.12.2014 formule'!$B$122:$B$124</c:f>
              <c:strCache>
                <c:ptCount val="3"/>
                <c:pt idx="0">
                  <c:v>hinterland metropolitano</c:v>
                </c:pt>
                <c:pt idx="1">
                  <c:v>Roma capitale</c:v>
                </c:pt>
                <c:pt idx="2">
                  <c:v>Tot città metropolitana </c:v>
                </c:pt>
              </c:strCache>
            </c:strRef>
          </c:cat>
          <c:val>
            <c:numRef>
              <c:f>'SOLO_RM_31.12.2014 formule'!$Q$149:$Q$150</c:f>
              <c:numCache>
                <c:formatCode>General</c:formatCode>
                <c:ptCount val="2"/>
              </c:numCache>
            </c:numRef>
          </c:val>
        </c:ser>
        <c:gapWidth val="57"/>
        <c:overlap val="-93"/>
        <c:axId val="39434496"/>
        <c:axId val="39432576"/>
      </c:barChart>
      <c:catAx>
        <c:axId val="39424768"/>
        <c:scaling>
          <c:orientation val="minMax"/>
        </c:scaling>
        <c:axPos val="b"/>
        <c:tickLblPos val="nextTo"/>
        <c:crossAx val="39426304"/>
        <c:crosses val="autoZero"/>
        <c:auto val="1"/>
        <c:lblAlgn val="ctr"/>
        <c:lblOffset val="100"/>
      </c:catAx>
      <c:valAx>
        <c:axId val="39426304"/>
        <c:scaling>
          <c:orientation val="minMax"/>
        </c:scaling>
        <c:axPos val="l"/>
        <c:majorGridlines/>
        <c:title>
          <c:tx>
            <c:rich>
              <a:bodyPr rot="-5400000" vert="horz"/>
              <a:lstStyle/>
              <a:p>
                <a:pPr>
                  <a:defRPr/>
                </a:pPr>
                <a:r>
                  <a:rPr lang="it-IT"/>
                  <a:t>Disagio reddituale</a:t>
                </a:r>
              </a:p>
            </c:rich>
          </c:tx>
          <c:layout/>
        </c:title>
        <c:numFmt formatCode="#,##0" sourceLinked="0"/>
        <c:tickLblPos val="nextTo"/>
        <c:crossAx val="39424768"/>
        <c:crosses val="autoZero"/>
        <c:crossBetween val="between"/>
      </c:valAx>
      <c:valAx>
        <c:axId val="39432576"/>
        <c:scaling>
          <c:orientation val="minMax"/>
        </c:scaling>
        <c:axPos val="r"/>
        <c:title>
          <c:tx>
            <c:rich>
              <a:bodyPr rot="5400000" vert="horz"/>
              <a:lstStyle/>
              <a:p>
                <a:pPr>
                  <a:defRPr/>
                </a:pPr>
                <a:r>
                  <a:rPr lang="en-US"/>
                  <a:t>Agio reddituale</a:t>
                </a:r>
              </a:p>
            </c:rich>
          </c:tx>
          <c:layout/>
        </c:title>
        <c:numFmt formatCode="#,##0" sourceLinked="0"/>
        <c:tickLblPos val="nextTo"/>
        <c:crossAx val="39434496"/>
        <c:crosses val="max"/>
        <c:crossBetween val="between"/>
      </c:valAx>
      <c:catAx>
        <c:axId val="39434496"/>
        <c:scaling>
          <c:orientation val="minMax"/>
        </c:scaling>
        <c:delete val="1"/>
        <c:axPos val="b"/>
        <c:tickLblPos val="none"/>
        <c:crossAx val="39432576"/>
        <c:crosses val="autoZero"/>
        <c:auto val="1"/>
        <c:lblAlgn val="ctr"/>
        <c:lblOffset val="100"/>
      </c:catAx>
    </c:plotArea>
    <c:legend>
      <c:legendPos val="b"/>
      <c:layout>
        <c:manualLayout>
          <c:xMode val="edge"/>
          <c:yMode val="edge"/>
          <c:x val="0.15052081066767548"/>
          <c:y val="0.95047529296074762"/>
          <c:w val="0.39967350455360784"/>
          <c:h val="4.9524707039252679E-2"/>
        </c:manualLayout>
      </c:layout>
    </c:legend>
    <c:plotVisOnly val="1"/>
    <c:dispBlanksAs val="gap"/>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it-IT"/>
  <c:style val="26"/>
  <c:chart>
    <c:autoTitleDeleted val="1"/>
    <c:plotArea>
      <c:layout/>
      <c:barChart>
        <c:barDir val="col"/>
        <c:grouping val="clustered"/>
        <c:ser>
          <c:idx val="0"/>
          <c:order val="0"/>
          <c:tx>
            <c:v>Indice di Gini</c:v>
          </c:tx>
          <c:spPr>
            <a:solidFill>
              <a:srgbClr val="0070C0"/>
            </a:solidFill>
          </c:spPr>
          <c:cat>
            <c:strRef>
              <c:f>Foglio1!$B$25:$B$27</c:f>
              <c:strCache>
                <c:ptCount val="3"/>
                <c:pt idx="0">
                  <c:v>Roma Capitale</c:v>
                </c:pt>
                <c:pt idx="1">
                  <c:v>Hinterland Metropolitano</c:v>
                </c:pt>
                <c:pt idx="2">
                  <c:v>Totale città metropolitana di Roma</c:v>
                </c:pt>
              </c:strCache>
            </c:strRef>
          </c:cat>
          <c:val>
            <c:numRef>
              <c:f>Foglio1!$C$25:$C$27</c:f>
              <c:numCache>
                <c:formatCode>0.000</c:formatCode>
                <c:ptCount val="3"/>
                <c:pt idx="0">
                  <c:v>0.48679913763593224</c:v>
                </c:pt>
                <c:pt idx="1">
                  <c:v>0.41808895626920212</c:v>
                </c:pt>
                <c:pt idx="2">
                  <c:v>0.47275962965579726</c:v>
                </c:pt>
              </c:numCache>
            </c:numRef>
          </c:val>
        </c:ser>
        <c:dLbls>
          <c:showVal val="1"/>
        </c:dLbls>
        <c:axId val="39541376"/>
        <c:axId val="39547264"/>
      </c:barChart>
      <c:catAx>
        <c:axId val="39541376"/>
        <c:scaling>
          <c:orientation val="minMax"/>
        </c:scaling>
        <c:axPos val="b"/>
        <c:tickLblPos val="nextTo"/>
        <c:crossAx val="39547264"/>
        <c:crosses val="autoZero"/>
        <c:auto val="1"/>
        <c:lblAlgn val="ctr"/>
        <c:lblOffset val="100"/>
      </c:catAx>
      <c:valAx>
        <c:axId val="39547264"/>
        <c:scaling>
          <c:orientation val="minMax"/>
        </c:scaling>
        <c:axPos val="l"/>
        <c:majorGridlines/>
        <c:numFmt formatCode="0.000" sourceLinked="1"/>
        <c:tickLblPos val="nextTo"/>
        <c:crossAx val="39541376"/>
        <c:crosses val="autoZero"/>
        <c:crossBetween val="between"/>
      </c:valAx>
    </c:plotArea>
    <c:legend>
      <c:legendPos val="r"/>
      <c:layout/>
    </c:legend>
    <c:plotVisOnly val="1"/>
    <c:dispBlanksAs val="gap"/>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it-IT"/>
  <c:style val="27"/>
  <c:chart>
    <c:autoTitleDeleted val="1"/>
    <c:plotArea>
      <c:layout>
        <c:manualLayout>
          <c:layoutTarget val="inner"/>
          <c:xMode val="edge"/>
          <c:yMode val="edge"/>
          <c:x val="0.10798722920828935"/>
          <c:y val="0.12790441500021565"/>
          <c:w val="0.84093077917499115"/>
          <c:h val="0.6878121919425606"/>
        </c:manualLayout>
      </c:layout>
      <c:scatterChart>
        <c:scatterStyle val="lineMarker"/>
        <c:ser>
          <c:idx val="0"/>
          <c:order val="0"/>
          <c:tx>
            <c:v>Segmento di equidistribuzione</c:v>
          </c:tx>
          <c:spPr>
            <a:ln>
              <a:solidFill>
                <a:srgbClr val="C00000"/>
              </a:solidFill>
            </a:ln>
          </c:spPr>
          <c:marker>
            <c:symbol val="none"/>
          </c:marker>
          <c:xVal>
            <c:numRef>
              <c:f>Foglio1!$B$31:$B$37</c:f>
              <c:numCache>
                <c:formatCode>General</c:formatCode>
                <c:ptCount val="7"/>
                <c:pt idx="0">
                  <c:v>0</c:v>
                </c:pt>
                <c:pt idx="1">
                  <c:v>0.29769206791273334</c:v>
                </c:pt>
                <c:pt idx="2">
                  <c:v>0.41434268366310201</c:v>
                </c:pt>
                <c:pt idx="3">
                  <c:v>0.67868212851254739</c:v>
                </c:pt>
                <c:pt idx="4">
                  <c:v>0.92809261074505955</c:v>
                </c:pt>
                <c:pt idx="5">
                  <c:v>0.96139190969400223</c:v>
                </c:pt>
                <c:pt idx="6">
                  <c:v>1</c:v>
                </c:pt>
              </c:numCache>
            </c:numRef>
          </c:xVal>
          <c:yVal>
            <c:numRef>
              <c:f>Foglio1!$B$31:$B$37</c:f>
              <c:numCache>
                <c:formatCode>General</c:formatCode>
                <c:ptCount val="7"/>
                <c:pt idx="0">
                  <c:v>0</c:v>
                </c:pt>
                <c:pt idx="1">
                  <c:v>0.29769206791273334</c:v>
                </c:pt>
                <c:pt idx="2">
                  <c:v>0.41434268366310201</c:v>
                </c:pt>
                <c:pt idx="3">
                  <c:v>0.67868212851254739</c:v>
                </c:pt>
                <c:pt idx="4">
                  <c:v>0.92809261074505955</c:v>
                </c:pt>
                <c:pt idx="5">
                  <c:v>0.96139190969400223</c:v>
                </c:pt>
                <c:pt idx="6">
                  <c:v>1</c:v>
                </c:pt>
              </c:numCache>
            </c:numRef>
          </c:yVal>
        </c:ser>
        <c:ser>
          <c:idx val="1"/>
          <c:order val="1"/>
          <c:tx>
            <c:v>Spezzata di concentrazione</c:v>
          </c:tx>
          <c:spPr>
            <a:ln>
              <a:solidFill>
                <a:srgbClr val="0070C0"/>
              </a:solidFill>
            </a:ln>
          </c:spPr>
          <c:marker>
            <c:symbol val="none"/>
          </c:marker>
          <c:xVal>
            <c:numRef>
              <c:f>Foglio1!$B$55:$B$61</c:f>
              <c:numCache>
                <c:formatCode>0.0%</c:formatCode>
                <c:ptCount val="7"/>
                <c:pt idx="0" formatCode="General">
                  <c:v>0</c:v>
                </c:pt>
                <c:pt idx="1">
                  <c:v>0.29769206791273334</c:v>
                </c:pt>
                <c:pt idx="2">
                  <c:v>0.41434268366310201</c:v>
                </c:pt>
                <c:pt idx="3">
                  <c:v>0.67868212851254739</c:v>
                </c:pt>
                <c:pt idx="4">
                  <c:v>0.92809261074505955</c:v>
                </c:pt>
                <c:pt idx="5">
                  <c:v>0.96139190969400223</c:v>
                </c:pt>
                <c:pt idx="6">
                  <c:v>1</c:v>
                </c:pt>
              </c:numCache>
            </c:numRef>
          </c:xVal>
          <c:yVal>
            <c:numRef>
              <c:f>Foglio1!$C$55:$C$61</c:f>
              <c:numCache>
                <c:formatCode>0.0%</c:formatCode>
                <c:ptCount val="7"/>
                <c:pt idx="0" formatCode="General">
                  <c:v>0</c:v>
                </c:pt>
                <c:pt idx="1">
                  <c:v>5.179393486457759E-2</c:v>
                </c:pt>
                <c:pt idx="2">
                  <c:v>0.11159618713874239</c:v>
                </c:pt>
                <c:pt idx="3">
                  <c:v>0.33339821268268993</c:v>
                </c:pt>
                <c:pt idx="4">
                  <c:v>0.69679996132318844</c:v>
                </c:pt>
                <c:pt idx="5">
                  <c:v>0.78405477523940315</c:v>
                </c:pt>
                <c:pt idx="6">
                  <c:v>1</c:v>
                </c:pt>
              </c:numCache>
            </c:numRef>
          </c:yVal>
        </c:ser>
        <c:axId val="39553280"/>
        <c:axId val="39661952"/>
      </c:scatterChart>
      <c:valAx>
        <c:axId val="39553280"/>
        <c:scaling>
          <c:orientation val="minMax"/>
          <c:max val="1"/>
        </c:scaling>
        <c:axPos val="b"/>
        <c:title>
          <c:tx>
            <c:rich>
              <a:bodyPr/>
              <a:lstStyle/>
              <a:p>
                <a:pPr>
                  <a:defRPr/>
                </a:pPr>
                <a:r>
                  <a:rPr lang="it-IT"/>
                  <a:t>percentuale di contribuenti</a:t>
                </a:r>
              </a:p>
            </c:rich>
          </c:tx>
          <c:layout/>
        </c:title>
        <c:numFmt formatCode="0%" sourceLinked="0"/>
        <c:tickLblPos val="nextTo"/>
        <c:crossAx val="39661952"/>
        <c:crosses val="autoZero"/>
        <c:crossBetween val="midCat"/>
        <c:majorUnit val="0.1"/>
      </c:valAx>
      <c:valAx>
        <c:axId val="39661952"/>
        <c:scaling>
          <c:orientation val="minMax"/>
          <c:max val="1"/>
        </c:scaling>
        <c:axPos val="l"/>
        <c:title>
          <c:tx>
            <c:rich>
              <a:bodyPr rot="-5400000" vert="horz"/>
              <a:lstStyle/>
              <a:p>
                <a:pPr>
                  <a:defRPr/>
                </a:pPr>
                <a:r>
                  <a:rPr lang="it-IT"/>
                  <a:t>percentuale</a:t>
                </a:r>
                <a:r>
                  <a:rPr lang="it-IT" baseline="0"/>
                  <a:t> di reddito</a:t>
                </a:r>
                <a:endParaRPr lang="it-IT"/>
              </a:p>
            </c:rich>
          </c:tx>
          <c:layout/>
        </c:title>
        <c:numFmt formatCode="0%" sourceLinked="0"/>
        <c:tickLblPos val="nextTo"/>
        <c:crossAx val="39553280"/>
        <c:crosses val="autoZero"/>
        <c:crossBetween val="midCat"/>
        <c:majorUnit val="0.1"/>
      </c:valAx>
    </c:plotArea>
    <c:plotVisOnly val="1"/>
    <c:dispBlanksAs val="gap"/>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it-IT"/>
  <c:style val="26"/>
  <c:chart>
    <c:title>
      <c:tx>
        <c:rich>
          <a:bodyPr/>
          <a:lstStyle/>
          <a:p>
            <a:pPr>
              <a:defRPr/>
            </a:pPr>
            <a:r>
              <a:rPr lang="it-IT" sz="1800" b="0" dirty="0" smtClean="0"/>
              <a:t>Composizione</a:t>
            </a:r>
            <a:r>
              <a:rPr lang="it-IT" sz="1800" b="0" baseline="0" dirty="0" smtClean="0"/>
              <a:t> percentuale del reddito di Roma Capitale. Anno fiscale 2013</a:t>
            </a:r>
            <a:endParaRPr lang="it-IT" sz="1800" b="0" dirty="0"/>
          </a:p>
        </c:rich>
      </c:tx>
      <c:layout/>
      <c:overlay val="1"/>
    </c:title>
    <c:plotArea>
      <c:layout>
        <c:manualLayout>
          <c:layoutTarget val="inner"/>
          <c:xMode val="edge"/>
          <c:yMode val="edge"/>
          <c:x val="0.12516283403825618"/>
          <c:y val="0.19193346289816102"/>
          <c:w val="0.57281444920786229"/>
          <c:h val="0.76379012984080663"/>
        </c:manualLayout>
      </c:layout>
      <c:pieChart>
        <c:varyColors val="1"/>
        <c:ser>
          <c:idx val="0"/>
          <c:order val="0"/>
          <c:dLbls>
            <c:numFmt formatCode="0.0%" sourceLinked="0"/>
            <c:txPr>
              <a:bodyPr/>
              <a:lstStyle/>
              <a:p>
                <a:pPr>
                  <a:defRPr sz="1300" b="1"/>
                </a:pPr>
                <a:endParaRPr lang="it-IT"/>
              </a:p>
            </c:txPr>
            <c:showVal val="1"/>
            <c:showLeaderLines val="1"/>
          </c:dLbls>
          <c:cat>
            <c:strRef>
              <c:f>[1]format!$A$240:$A$243</c:f>
              <c:strCache>
                <c:ptCount val="4"/>
                <c:pt idx="0">
                  <c:v>fino a 15.000€</c:v>
                </c:pt>
                <c:pt idx="1">
                  <c:v>15.000€-35.000€</c:v>
                </c:pt>
                <c:pt idx="2">
                  <c:v>35.000€-100.000€</c:v>
                </c:pt>
                <c:pt idx="3">
                  <c:v>oltre 100.000€</c:v>
                </c:pt>
              </c:strCache>
            </c:strRef>
          </c:cat>
          <c:val>
            <c:numRef>
              <c:f>[1]format!$C$240:$C$243</c:f>
              <c:numCache>
                <c:formatCode>General</c:formatCode>
                <c:ptCount val="4"/>
                <c:pt idx="0">
                  <c:v>0.48864002471980128</c:v>
                </c:pt>
                <c:pt idx="1">
                  <c:v>0.35125155350768972</c:v>
                </c:pt>
                <c:pt idx="2">
                  <c:v>0.14108053701949191</c:v>
                </c:pt>
                <c:pt idx="3">
                  <c:v>1.9027884753017903E-2</c:v>
                </c:pt>
              </c:numCache>
            </c:numRef>
          </c:val>
        </c:ser>
        <c:firstSliceAng val="0"/>
      </c:pieChart>
    </c:plotArea>
    <c:legend>
      <c:legendPos val="r"/>
      <c:layout/>
    </c:legend>
    <c:plotVisOnly val="1"/>
    <c:dispBlanksAs val="zero"/>
  </c:chart>
  <c:txPr>
    <a:bodyPr/>
    <a:lstStyle/>
    <a:p>
      <a:pPr>
        <a:defRPr sz="1200"/>
      </a:pPr>
      <a:endParaRPr lang="it-IT"/>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it-IT"/>
  <c:chart>
    <c:autoTitleDeleted val="1"/>
    <c:plotArea>
      <c:layout/>
      <c:barChart>
        <c:barDir val="col"/>
        <c:grouping val="clustered"/>
        <c:ser>
          <c:idx val="0"/>
          <c:order val="0"/>
          <c:tx>
            <c:strRef>
              <c:f>Foglio1!$B$1</c:f>
              <c:strCache>
                <c:ptCount val="1"/>
                <c:pt idx="0">
                  <c:v>Serie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3"/>
            <c:spPr>
              <a:solidFill>
                <a:srgbClr val="8E001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Prima corona</c:v>
                </c:pt>
                <c:pt idx="1">
                  <c:v>Seconda corona</c:v>
                </c:pt>
                <c:pt idx="2">
                  <c:v>Corona esterna</c:v>
                </c:pt>
                <c:pt idx="3">
                  <c:v>Roma Capitale</c:v>
                </c:pt>
              </c:strCache>
            </c:strRef>
          </c:cat>
          <c:val>
            <c:numRef>
              <c:f>Foglio1!$B$2:$B$5</c:f>
              <c:numCache>
                <c:formatCode>General</c:formatCode>
                <c:ptCount val="4"/>
                <c:pt idx="0">
                  <c:v>111</c:v>
                </c:pt>
                <c:pt idx="1">
                  <c:v>125</c:v>
                </c:pt>
                <c:pt idx="2">
                  <c:v>148</c:v>
                </c:pt>
                <c:pt idx="3">
                  <c:v>162</c:v>
                </c:pt>
              </c:numCache>
            </c:numRef>
          </c:val>
        </c:ser>
        <c:gapWidth val="100"/>
        <c:overlap val="-24"/>
        <c:axId val="72112384"/>
        <c:axId val="72126464"/>
      </c:barChart>
      <c:catAx>
        <c:axId val="7211238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2126464"/>
        <c:crosses val="autoZero"/>
        <c:auto val="1"/>
        <c:lblAlgn val="ctr"/>
        <c:lblOffset val="100"/>
      </c:catAx>
      <c:valAx>
        <c:axId val="7212646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72112384"/>
        <c:crosses val="autoZero"/>
        <c:crossBetween val="between"/>
      </c:valAx>
      <c:spPr>
        <a:noFill/>
        <a:ln>
          <a:noFill/>
        </a:ln>
        <a:effectLst/>
      </c:spPr>
    </c:plotArea>
    <c:plotVisOnly val="1"/>
    <c:dispBlanksAs val="gap"/>
  </c:chart>
  <c:spPr>
    <a:noFill/>
    <a:ln>
      <a:noFill/>
    </a:ln>
    <a:effectLst/>
  </c:spPr>
  <c:txPr>
    <a:bodyPr/>
    <a:lstStyle/>
    <a:p>
      <a:pPr>
        <a:defRPr/>
      </a:pPr>
      <a:endParaRPr lang="it-IT"/>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style val="2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07352830848112E-2"/>
          <c:y val="1.3883621907362839E-3"/>
          <c:w val="0.82667530195089689"/>
          <c:h val="0.91755088328340662"/>
        </c:manualLayout>
      </c:layout>
      <c:barChart>
        <c:barDir val="bar"/>
        <c:grouping val="clustered"/>
        <c:ser>
          <c:idx val="0"/>
          <c:order val="0"/>
          <c:tx>
            <c:strRef>
              <c:f>Foglio6!$Z$3</c:f>
              <c:strCache>
                <c:ptCount val="1"/>
                <c:pt idx="0">
                  <c:v>Maschi</c:v>
                </c:pt>
              </c:strCache>
            </c:strRef>
          </c:tx>
          <c:dLbls>
            <c:showVal val="1"/>
          </c:dLbls>
          <c:cat>
            <c:strRef>
              <c:f>Foglio6!$Y$5:$Y$22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Foglio6!$AI$5:$AI$22</c:f>
              <c:numCache>
                <c:formatCode>#.#00</c:formatCode>
                <c:ptCount val="18"/>
                <c:pt idx="0">
                  <c:v>2.2196756529108925</c:v>
                </c:pt>
                <c:pt idx="1">
                  <c:v>2.4191982350810397</c:v>
                </c:pt>
                <c:pt idx="2">
                  <c:v>2.298501541131539</c:v>
                </c:pt>
                <c:pt idx="3">
                  <c:v>2.2456139372258637</c:v>
                </c:pt>
                <c:pt idx="4">
                  <c:v>2.4070658117724251</c:v>
                </c:pt>
                <c:pt idx="5">
                  <c:v>2.567611240899383</c:v>
                </c:pt>
                <c:pt idx="6">
                  <c:v>2.9390098199415862</c:v>
                </c:pt>
                <c:pt idx="7">
                  <c:v>3.4197745251881977</c:v>
                </c:pt>
                <c:pt idx="8">
                  <c:v>4.0256286983408911</c:v>
                </c:pt>
                <c:pt idx="9">
                  <c:v>4.1080106416692255</c:v>
                </c:pt>
                <c:pt idx="10">
                  <c:v>3.9194002678197579</c:v>
                </c:pt>
                <c:pt idx="11">
                  <c:v>3.1509088684179476</c:v>
                </c:pt>
                <c:pt idx="12">
                  <c:v>2.6446591015661634</c:v>
                </c:pt>
                <c:pt idx="13">
                  <c:v>2.5511557702049297</c:v>
                </c:pt>
                <c:pt idx="14">
                  <c:v>2.0819308124156586</c:v>
                </c:pt>
                <c:pt idx="15">
                  <c:v>1.9643369508640343</c:v>
                </c:pt>
                <c:pt idx="16">
                  <c:v>1.342131896873008</c:v>
                </c:pt>
                <c:pt idx="17">
                  <c:v>1.0407039315675561</c:v>
                </c:pt>
              </c:numCache>
            </c:numRef>
          </c:val>
        </c:ser>
        <c:gapWidth val="10"/>
        <c:axId val="37288192"/>
        <c:axId val="37105664"/>
      </c:barChart>
      <c:catAx>
        <c:axId val="37288192"/>
        <c:scaling>
          <c:orientation val="minMax"/>
        </c:scaling>
        <c:axPos val="r"/>
        <c:numFmt formatCode="General" sourceLinked="1"/>
        <c:tickLblPos val="nextTo"/>
        <c:crossAx val="37105664"/>
        <c:crosses val="autoZero"/>
        <c:auto val="1"/>
        <c:lblAlgn val="ctr"/>
        <c:lblOffset val="100"/>
      </c:catAx>
      <c:valAx>
        <c:axId val="37105664"/>
        <c:scaling>
          <c:orientation val="maxMin"/>
          <c:max val="7"/>
        </c:scaling>
        <c:axPos val="b"/>
        <c:majorGridlines/>
        <c:numFmt formatCode="#.#00" sourceLinked="1"/>
        <c:tickLblPos val="nextTo"/>
        <c:crossAx val="37288192"/>
        <c:crosses val="autoZero"/>
        <c:crossBetween val="between"/>
        <c:majorUnit val="1"/>
      </c:valAx>
    </c:plotArea>
    <c:legend>
      <c:legendPos val="l"/>
      <c:layout>
        <c:manualLayout>
          <c:xMode val="edge"/>
          <c:yMode val="edge"/>
          <c:x val="5.6389267849022796E-2"/>
          <c:y val="8.3404007748401746E-2"/>
          <c:w val="0.20131016006418886"/>
          <c:h val="6.0731866954917932E-2"/>
        </c:manualLayout>
      </c:layout>
      <c:overlay val="1"/>
    </c:legend>
    <c:plotVisOnly val="1"/>
    <c:dispBlanksAs val="gap"/>
  </c:chart>
  <c:txPr>
    <a:bodyPr/>
    <a:lstStyle/>
    <a:p>
      <a:pPr>
        <a:defRPr sz="900"/>
      </a:pPr>
      <a:endParaRPr lang="it-IT"/>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style val="2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459458468606214E-2"/>
          <c:y val="1.2058570198105171E-2"/>
          <c:w val="0.90108108306278767"/>
          <c:h val="0.90068972713783613"/>
        </c:manualLayout>
      </c:layout>
      <c:barChart>
        <c:barDir val="bar"/>
        <c:grouping val="clustered"/>
        <c:ser>
          <c:idx val="0"/>
          <c:order val="0"/>
          <c:tx>
            <c:strRef>
              <c:f>Foglio6!$AA$3</c:f>
              <c:strCache>
                <c:ptCount val="1"/>
                <c:pt idx="0">
                  <c:v>Femmine</c:v>
                </c:pt>
              </c:strCache>
            </c:strRef>
          </c:tx>
          <c:spPr>
            <a:solidFill>
              <a:srgbClr val="CC0066"/>
            </a:solidFill>
          </c:spPr>
          <c:dLbls>
            <c:showVal val="1"/>
          </c:dLbls>
          <c:cat>
            <c:strRef>
              <c:f>Foglio6!$Y$5:$Y$22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Foglio6!$AJ$5:$AJ$22</c:f>
              <c:numCache>
                <c:formatCode>#.#00</c:formatCode>
                <c:ptCount val="18"/>
                <c:pt idx="0">
                  <c:v>2.0982816932539867</c:v>
                </c:pt>
                <c:pt idx="1">
                  <c:v>2.2815231211565412</c:v>
                </c:pt>
                <c:pt idx="2">
                  <c:v>2.1686009398444468</c:v>
                </c:pt>
                <c:pt idx="3">
                  <c:v>2.0817913592741752</c:v>
                </c:pt>
                <c:pt idx="4">
                  <c:v>2.1895886376369402</c:v>
                </c:pt>
                <c:pt idx="5">
                  <c:v>2.4600231422488283</c:v>
                </c:pt>
                <c:pt idx="6">
                  <c:v>2.9488412664158141</c:v>
                </c:pt>
                <c:pt idx="7">
                  <c:v>3.5638296203353392</c:v>
                </c:pt>
                <c:pt idx="8">
                  <c:v>4.3615713161622356</c:v>
                </c:pt>
                <c:pt idx="9">
                  <c:v>4.5246966284065273</c:v>
                </c:pt>
                <c:pt idx="10">
                  <c:v>4.3403744386575269</c:v>
                </c:pt>
                <c:pt idx="11">
                  <c:v>3.6234458383173349</c:v>
                </c:pt>
                <c:pt idx="12">
                  <c:v>3.1478060360200488</c:v>
                </c:pt>
                <c:pt idx="13">
                  <c:v>3.1411820117998279</c:v>
                </c:pt>
                <c:pt idx="14">
                  <c:v>2.6860069580144952</c:v>
                </c:pt>
                <c:pt idx="15">
                  <c:v>2.7194408486839285</c:v>
                </c:pt>
                <c:pt idx="16">
                  <c:v>2.0886594264919829</c:v>
                </c:pt>
                <c:pt idx="17">
                  <c:v>2.2290190133899421</c:v>
                </c:pt>
              </c:numCache>
            </c:numRef>
          </c:val>
        </c:ser>
        <c:gapWidth val="20"/>
        <c:axId val="37113216"/>
        <c:axId val="37127296"/>
      </c:barChart>
      <c:catAx>
        <c:axId val="37113216"/>
        <c:scaling>
          <c:orientation val="minMax"/>
        </c:scaling>
        <c:delete val="1"/>
        <c:axPos val="l"/>
        <c:numFmt formatCode="General" sourceLinked="0"/>
        <c:tickLblPos val="none"/>
        <c:crossAx val="37127296"/>
        <c:crosses val="autoZero"/>
        <c:auto val="1"/>
        <c:lblAlgn val="ctr"/>
        <c:lblOffset val="0"/>
      </c:catAx>
      <c:valAx>
        <c:axId val="37127296"/>
        <c:scaling>
          <c:orientation val="minMax"/>
          <c:max val="7"/>
        </c:scaling>
        <c:axPos val="b"/>
        <c:majorGridlines/>
        <c:numFmt formatCode="#.#00" sourceLinked="1"/>
        <c:tickLblPos val="nextTo"/>
        <c:crossAx val="37113216"/>
        <c:crosses val="autoZero"/>
        <c:crossBetween val="between"/>
        <c:majorUnit val="1"/>
        <c:minorUnit val="1"/>
      </c:valAx>
    </c:plotArea>
    <c:legend>
      <c:legendPos val="r"/>
      <c:layout>
        <c:manualLayout>
          <c:xMode val="edge"/>
          <c:yMode val="edge"/>
          <c:x val="0.67856799368610465"/>
          <c:y val="4.7651335262600465E-2"/>
          <c:w val="0.21479882025056146"/>
          <c:h val="6.2301165842642114E-2"/>
        </c:manualLayout>
      </c:layout>
    </c:legend>
    <c:plotVisOnly val="1"/>
    <c:dispBlanksAs val="gap"/>
  </c:chart>
  <c:txPr>
    <a:bodyPr/>
    <a:lstStyle/>
    <a:p>
      <a:pPr>
        <a:defRPr sz="900"/>
      </a:pPr>
      <a:endParaRPr lang="it-IT"/>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style val="28"/>
  <c:clrMapOvr bg1="lt1" tx1="dk1" bg2="lt2" tx2="dk2" accent1="accent1" accent2="accent2" accent3="accent3" accent4="accent4" accent5="accent5" accent6="accent6" hlink="hlink" folHlink="folHlink"/>
  <c:chart>
    <c:plotArea>
      <c:layout/>
      <c:barChart>
        <c:barDir val="col"/>
        <c:grouping val="clustered"/>
        <c:ser>
          <c:idx val="0"/>
          <c:order val="0"/>
          <c:tx>
            <c:strRef>
              <c:f>'31 dicembre 2015'!$BP$46</c:f>
              <c:strCache>
                <c:ptCount val="1"/>
                <c:pt idx="0">
                  <c:v>Decessi di residenti</c:v>
                </c:pt>
              </c:strCache>
            </c:strRef>
          </c:tx>
          <c:cat>
            <c:strRef>
              <c:f>'31 dicembre 2015'!$BO$48:$BO$62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2015'!$BP$48:$BP$62</c:f>
              <c:numCache>
                <c:formatCode>_-* #,##0_-;\-* #,##0_-;_-* "-"??_-;_-@_-</c:formatCode>
                <c:ptCount val="15"/>
                <c:pt idx="0">
                  <c:v>1951</c:v>
                </c:pt>
                <c:pt idx="1">
                  <c:v>1948</c:v>
                </c:pt>
                <c:pt idx="2">
                  <c:v>2202</c:v>
                </c:pt>
                <c:pt idx="3">
                  <c:v>1744</c:v>
                </c:pt>
                <c:pt idx="4">
                  <c:v>2691</c:v>
                </c:pt>
                <c:pt idx="5">
                  <c:v>1879</c:v>
                </c:pt>
                <c:pt idx="6">
                  <c:v>3306</c:v>
                </c:pt>
                <c:pt idx="7">
                  <c:v>1560</c:v>
                </c:pt>
                <c:pt idx="8">
                  <c:v>1444</c:v>
                </c:pt>
                <c:pt idx="9">
                  <c:v>1947</c:v>
                </c:pt>
                <c:pt idx="10">
                  <c:v>1617</c:v>
                </c:pt>
                <c:pt idx="11">
                  <c:v>1611</c:v>
                </c:pt>
                <c:pt idx="12">
                  <c:v>1364</c:v>
                </c:pt>
                <c:pt idx="13">
                  <c:v>1855</c:v>
                </c:pt>
                <c:pt idx="14">
                  <c:v>1324</c:v>
                </c:pt>
              </c:numCache>
            </c:numRef>
          </c:val>
        </c:ser>
        <c:axId val="37428608"/>
        <c:axId val="37446784"/>
      </c:barChart>
      <c:lineChart>
        <c:grouping val="standard"/>
        <c:ser>
          <c:idx val="1"/>
          <c:order val="1"/>
          <c:tx>
            <c:strRef>
              <c:f>'31 dicembre 2015'!$BQ$46</c:f>
              <c:strCache>
                <c:ptCount val="1"/>
                <c:pt idx="0">
                  <c:v>Qm Mun</c:v>
                </c:pt>
              </c:strCache>
            </c:strRef>
          </c:tx>
          <c:spPr>
            <a:ln w="66675">
              <a:noFill/>
            </a:ln>
          </c:spPr>
          <c:marker>
            <c:symbol val="circle"/>
            <c:size val="7"/>
            <c:spPr>
              <a:solidFill>
                <a:srgbClr val="FFC000"/>
              </a:solidFill>
            </c:spPr>
          </c:marker>
          <c:cat>
            <c:strRef>
              <c:f>'31 dicembre 2015'!$BO$48:$BO$62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2015'!$BQ$48:$BQ$62</c:f>
              <c:numCache>
                <c:formatCode>##,#00</c:formatCode>
                <c:ptCount val="15"/>
                <c:pt idx="0">
                  <c:v>10.23212393928905</c:v>
                </c:pt>
                <c:pt idx="1">
                  <c:v>11.604839718576679</c:v>
                </c:pt>
                <c:pt idx="2">
                  <c:v>10.779058668037301</c:v>
                </c:pt>
                <c:pt idx="3">
                  <c:v>9.8454590360595748</c:v>
                </c:pt>
                <c:pt idx="4">
                  <c:v>10.958335114928136</c:v>
                </c:pt>
                <c:pt idx="5">
                  <c:v>7.2516064295776124</c:v>
                </c:pt>
                <c:pt idx="6">
                  <c:v>10.76094810918489</c:v>
                </c:pt>
                <c:pt idx="7">
                  <c:v>11.902218695638904</c:v>
                </c:pt>
                <c:pt idx="8">
                  <c:v>8.0161210634127489</c:v>
                </c:pt>
                <c:pt idx="9">
                  <c:v>8.461795882534453</c:v>
                </c:pt>
                <c:pt idx="10">
                  <c:v>10.475104621484078</c:v>
                </c:pt>
                <c:pt idx="11">
                  <c:v>11.426666477522659</c:v>
                </c:pt>
                <c:pt idx="12">
                  <c:v>10.205417700114849</c:v>
                </c:pt>
                <c:pt idx="13">
                  <c:v>9.7670132947216004</c:v>
                </c:pt>
                <c:pt idx="14">
                  <c:v>8.3796937994064091</c:v>
                </c:pt>
              </c:numCache>
            </c:numRef>
          </c:val>
        </c:ser>
        <c:ser>
          <c:idx val="2"/>
          <c:order val="2"/>
          <c:tx>
            <c:strRef>
              <c:f>'31 dicembre 2015'!$BT$46</c:f>
              <c:strCache>
                <c:ptCount val="1"/>
                <c:pt idx="0">
                  <c:v>Qm Roma</c:v>
                </c:pt>
              </c:strCache>
            </c:strRef>
          </c:tx>
          <c:marker>
            <c:symbol val="none"/>
          </c:marker>
          <c:cat>
            <c:strRef>
              <c:f>'31 dicembre 2015'!$BO$48:$BO$62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2015'!$BT$48:$BT$62</c:f>
              <c:numCache>
                <c:formatCode>#.#00</c:formatCode>
                <c:ptCount val="15"/>
                <c:pt idx="0">
                  <c:v>9.9092301147114163</c:v>
                </c:pt>
                <c:pt idx="1">
                  <c:v>9.9092301147114163</c:v>
                </c:pt>
                <c:pt idx="2">
                  <c:v>9.9092301147114163</c:v>
                </c:pt>
                <c:pt idx="3">
                  <c:v>9.9092301147114163</c:v>
                </c:pt>
                <c:pt idx="4">
                  <c:v>9.9092301147114163</c:v>
                </c:pt>
                <c:pt idx="5">
                  <c:v>9.9092301147114163</c:v>
                </c:pt>
                <c:pt idx="6">
                  <c:v>9.9092301147114163</c:v>
                </c:pt>
                <c:pt idx="7">
                  <c:v>9.9092301147114163</c:v>
                </c:pt>
                <c:pt idx="8">
                  <c:v>9.9092301147114163</c:v>
                </c:pt>
                <c:pt idx="9">
                  <c:v>9.9092301147114163</c:v>
                </c:pt>
                <c:pt idx="10">
                  <c:v>9.9092301147114163</c:v>
                </c:pt>
                <c:pt idx="11">
                  <c:v>9.9092301147114163</c:v>
                </c:pt>
                <c:pt idx="12">
                  <c:v>9.9092301147114163</c:v>
                </c:pt>
                <c:pt idx="13">
                  <c:v>9.9092301147114163</c:v>
                </c:pt>
                <c:pt idx="14">
                  <c:v>9.9092301147114163</c:v>
                </c:pt>
              </c:numCache>
            </c:numRef>
          </c:val>
        </c:ser>
        <c:marker val="1"/>
        <c:axId val="37454208"/>
        <c:axId val="37448320"/>
      </c:lineChart>
      <c:catAx>
        <c:axId val="37428608"/>
        <c:scaling>
          <c:orientation val="minMax"/>
        </c:scaling>
        <c:axPos val="b"/>
        <c:tickLblPos val="nextTo"/>
        <c:crossAx val="37446784"/>
        <c:crosses val="autoZero"/>
        <c:auto val="1"/>
        <c:lblAlgn val="ctr"/>
        <c:lblOffset val="100"/>
      </c:catAx>
      <c:valAx>
        <c:axId val="37446784"/>
        <c:scaling>
          <c:orientation val="minMax"/>
        </c:scaling>
        <c:axPos val="l"/>
        <c:majorGridlines/>
        <c:numFmt formatCode="_-* #,##0_-;\-* #,##0_-;_-* &quot;-&quot;??_-;_-@_-" sourceLinked="1"/>
        <c:tickLblPos val="nextTo"/>
        <c:crossAx val="37428608"/>
        <c:crosses val="autoZero"/>
        <c:crossBetween val="between"/>
      </c:valAx>
      <c:valAx>
        <c:axId val="37448320"/>
        <c:scaling>
          <c:orientation val="minMax"/>
        </c:scaling>
        <c:axPos val="r"/>
        <c:numFmt formatCode="#,##0" sourceLinked="0"/>
        <c:tickLblPos val="nextTo"/>
        <c:crossAx val="37454208"/>
        <c:crosses val="max"/>
        <c:crossBetween val="between"/>
      </c:valAx>
      <c:catAx>
        <c:axId val="37454208"/>
        <c:scaling>
          <c:orientation val="minMax"/>
        </c:scaling>
        <c:delete val="1"/>
        <c:axPos val="b"/>
        <c:tickLblPos val="none"/>
        <c:crossAx val="37448320"/>
        <c:crosses val="autoZero"/>
        <c:auto val="1"/>
        <c:lblAlgn val="ctr"/>
        <c:lblOffset val="100"/>
      </c:catAx>
    </c:plotArea>
    <c:legend>
      <c:legendPos val="b"/>
      <c:layout/>
    </c:legend>
    <c:plotVisOnly val="1"/>
    <c:dispBlanksAs val="gap"/>
  </c:chart>
  <c:txPr>
    <a:bodyPr/>
    <a:lstStyle/>
    <a:p>
      <a:pPr>
        <a:defRPr sz="1000"/>
      </a:pPr>
      <a:endParaRPr lang="it-IT"/>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style val="28"/>
  <c:clrMapOvr bg1="lt1" tx1="dk1" bg2="lt2" tx2="dk2" accent1="accent1" accent2="accent2" accent3="accent3" accent4="accent4" accent5="accent5" accent6="accent6" hlink="hlink" folHlink="folHlink"/>
  <c:chart>
    <c:plotArea>
      <c:layout/>
      <c:barChart>
        <c:barDir val="col"/>
        <c:grouping val="clustered"/>
        <c:ser>
          <c:idx val="0"/>
          <c:order val="0"/>
          <c:tx>
            <c:strRef>
              <c:f>'31 dicembre 2015'!$BW$47</c:f>
              <c:strCache>
                <c:ptCount val="1"/>
                <c:pt idx="0">
                  <c:v>Nati</c:v>
                </c:pt>
              </c:strCache>
            </c:strRef>
          </c:tx>
          <c:cat>
            <c:strRef>
              <c:f>'31 dicembre 2015'!$BV$48:$BV$62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2015'!$BW$48:$BW$62</c:f>
              <c:numCache>
                <c:formatCode>General</c:formatCode>
                <c:ptCount val="15"/>
                <c:pt idx="0">
                  <c:v>1258</c:v>
                </c:pt>
                <c:pt idx="1">
                  <c:v>1141</c:v>
                </c:pt>
                <c:pt idx="2">
                  <c:v>1650</c:v>
                </c:pt>
                <c:pt idx="3">
                  <c:v>1375</c:v>
                </c:pt>
                <c:pt idx="4">
                  <c:v>2097</c:v>
                </c:pt>
                <c:pt idx="5">
                  <c:v>2773</c:v>
                </c:pt>
                <c:pt idx="6">
                  <c:v>2309</c:v>
                </c:pt>
                <c:pt idx="7">
                  <c:v>905</c:v>
                </c:pt>
                <c:pt idx="8">
                  <c:v>1388</c:v>
                </c:pt>
                <c:pt idx="9">
                  <c:v>1908</c:v>
                </c:pt>
                <c:pt idx="10">
                  <c:v>1317</c:v>
                </c:pt>
                <c:pt idx="11">
                  <c:v>1054</c:v>
                </c:pt>
                <c:pt idx="12">
                  <c:v>1010</c:v>
                </c:pt>
                <c:pt idx="13">
                  <c:v>1577</c:v>
                </c:pt>
                <c:pt idx="14">
                  <c:v>1218</c:v>
                </c:pt>
              </c:numCache>
            </c:numRef>
          </c:val>
        </c:ser>
        <c:axId val="37529856"/>
        <c:axId val="37531648"/>
      </c:barChart>
      <c:lineChart>
        <c:grouping val="standard"/>
        <c:ser>
          <c:idx val="1"/>
          <c:order val="1"/>
          <c:tx>
            <c:strRef>
              <c:f>'31 dicembre 2015'!$BX$47</c:f>
              <c:strCache>
                <c:ptCount val="1"/>
                <c:pt idx="0">
                  <c:v>Qn Mun</c:v>
                </c:pt>
              </c:strCache>
            </c:strRef>
          </c:tx>
          <c:spPr>
            <a:ln w="66675">
              <a:noFill/>
            </a:ln>
          </c:spPr>
          <c:marker>
            <c:symbol val="circle"/>
            <c:size val="7"/>
            <c:spPr>
              <a:solidFill>
                <a:srgbClr val="FFC000"/>
              </a:solidFill>
            </c:spPr>
          </c:marker>
          <c:cat>
            <c:strRef>
              <c:f>'31 dicembre 2015'!$BO$48:$BO$62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2015'!$BX$48:$BX$62</c:f>
              <c:numCache>
                <c:formatCode>##,#00</c:formatCode>
                <c:ptCount val="15"/>
                <c:pt idx="0">
                  <c:v>6.5976483421966314</c:v>
                </c:pt>
                <c:pt idx="1">
                  <c:v>6.7972906154496924</c:v>
                </c:pt>
                <c:pt idx="2">
                  <c:v>8.0769513180116022</c:v>
                </c:pt>
                <c:pt idx="3">
                  <c:v>7.7623315221226443</c:v>
                </c:pt>
                <c:pt idx="4">
                  <c:v>8.5394384005961719</c:v>
                </c:pt>
                <c:pt idx="5">
                  <c:v>10.701811936784818</c:v>
                </c:pt>
                <c:pt idx="6">
                  <c:v>7.5157378052352755</c:v>
                </c:pt>
                <c:pt idx="7">
                  <c:v>6.9048127689443684</c:v>
                </c:pt>
                <c:pt idx="8">
                  <c:v>7.7052465623386714</c:v>
                </c:pt>
                <c:pt idx="9">
                  <c:v>8.2922992007579541</c:v>
                </c:pt>
                <c:pt idx="10">
                  <c:v>8.5316714820620021</c:v>
                </c:pt>
                <c:pt idx="11">
                  <c:v>7.4759195948533934</c:v>
                </c:pt>
                <c:pt idx="12">
                  <c:v>7.5567975638680327</c:v>
                </c:pt>
                <c:pt idx="13">
                  <c:v>8.3032776095827288</c:v>
                </c:pt>
                <c:pt idx="14">
                  <c:v>7.7088119695444846</c:v>
                </c:pt>
              </c:numCache>
            </c:numRef>
          </c:val>
        </c:ser>
        <c:ser>
          <c:idx val="2"/>
          <c:order val="2"/>
          <c:tx>
            <c:strRef>
              <c:f>'31 dicembre 2015'!$BY$47</c:f>
              <c:strCache>
                <c:ptCount val="1"/>
                <c:pt idx="0">
                  <c:v>Qn Roma</c:v>
                </c:pt>
              </c:strCache>
            </c:strRef>
          </c:tx>
          <c:marker>
            <c:symbol val="none"/>
          </c:marker>
          <c:cat>
            <c:strRef>
              <c:f>'31 dicembre 2015'!$BO$48:$BO$62</c:f>
              <c:strCache>
                <c:ptCount val="15"/>
                <c:pt idx="0">
                  <c:v>I</c:v>
                </c:pt>
                <c:pt idx="1">
                  <c:v>II</c:v>
                </c:pt>
                <c:pt idx="2">
                  <c:v>III</c:v>
                </c:pt>
                <c:pt idx="3">
                  <c:v>IV</c:v>
                </c:pt>
                <c:pt idx="4">
                  <c:v>V</c:v>
                </c:pt>
                <c:pt idx="5">
                  <c:v>VI</c:v>
                </c:pt>
                <c:pt idx="6">
                  <c:v>VII</c:v>
                </c:pt>
                <c:pt idx="7">
                  <c:v>VIII</c:v>
                </c:pt>
                <c:pt idx="8">
                  <c:v>IX</c:v>
                </c:pt>
                <c:pt idx="9">
                  <c:v>X</c:v>
                </c:pt>
                <c:pt idx="10">
                  <c:v>XI</c:v>
                </c:pt>
                <c:pt idx="11">
                  <c:v>XII</c:v>
                </c:pt>
                <c:pt idx="12">
                  <c:v>XIII</c:v>
                </c:pt>
                <c:pt idx="13">
                  <c:v>XIV</c:v>
                </c:pt>
                <c:pt idx="14">
                  <c:v>XV</c:v>
                </c:pt>
              </c:strCache>
            </c:strRef>
          </c:cat>
          <c:val>
            <c:numRef>
              <c:f>'31 dicembre 2015'!$BY$48:$BY$62</c:f>
              <c:numCache>
                <c:formatCode>##,#00</c:formatCode>
                <c:ptCount val="15"/>
                <c:pt idx="0">
                  <c:v>8.0044260833115679</c:v>
                </c:pt>
                <c:pt idx="1">
                  <c:v>8.0044260833115679</c:v>
                </c:pt>
                <c:pt idx="2">
                  <c:v>8.0044260833115679</c:v>
                </c:pt>
                <c:pt idx="3">
                  <c:v>8.0044260833115679</c:v>
                </c:pt>
                <c:pt idx="4">
                  <c:v>8.0044260833115679</c:v>
                </c:pt>
                <c:pt idx="5">
                  <c:v>8.0044260833115679</c:v>
                </c:pt>
                <c:pt idx="6">
                  <c:v>8.0044260833115679</c:v>
                </c:pt>
                <c:pt idx="7">
                  <c:v>8.0044260833115679</c:v>
                </c:pt>
                <c:pt idx="8">
                  <c:v>8.0044260833115679</c:v>
                </c:pt>
                <c:pt idx="9">
                  <c:v>8.0044260833115679</c:v>
                </c:pt>
                <c:pt idx="10">
                  <c:v>8.0044260833115679</c:v>
                </c:pt>
                <c:pt idx="11">
                  <c:v>8.0044260833115679</c:v>
                </c:pt>
                <c:pt idx="12">
                  <c:v>8.0044260833115679</c:v>
                </c:pt>
                <c:pt idx="13">
                  <c:v>8.0044260833115679</c:v>
                </c:pt>
                <c:pt idx="14">
                  <c:v>8.0044260833115679</c:v>
                </c:pt>
              </c:numCache>
            </c:numRef>
          </c:val>
        </c:ser>
        <c:marker val="1"/>
        <c:axId val="37534720"/>
        <c:axId val="37533184"/>
      </c:lineChart>
      <c:catAx>
        <c:axId val="37529856"/>
        <c:scaling>
          <c:orientation val="minMax"/>
        </c:scaling>
        <c:axPos val="b"/>
        <c:numFmt formatCode="#,##0" sourceLinked="1"/>
        <c:tickLblPos val="nextTo"/>
        <c:crossAx val="37531648"/>
        <c:crosses val="autoZero"/>
        <c:auto val="1"/>
        <c:lblAlgn val="ctr"/>
        <c:lblOffset val="100"/>
      </c:catAx>
      <c:valAx>
        <c:axId val="37531648"/>
        <c:scaling>
          <c:orientation val="minMax"/>
        </c:scaling>
        <c:axPos val="l"/>
        <c:majorGridlines/>
        <c:numFmt formatCode="#,##0" sourceLinked="0"/>
        <c:tickLblPos val="nextTo"/>
        <c:crossAx val="37529856"/>
        <c:crosses val="autoZero"/>
        <c:crossBetween val="between"/>
      </c:valAx>
      <c:valAx>
        <c:axId val="37533184"/>
        <c:scaling>
          <c:orientation val="minMax"/>
        </c:scaling>
        <c:axPos val="r"/>
        <c:numFmt formatCode="#,##0" sourceLinked="0"/>
        <c:tickLblPos val="nextTo"/>
        <c:crossAx val="37534720"/>
        <c:crosses val="max"/>
        <c:crossBetween val="between"/>
      </c:valAx>
      <c:catAx>
        <c:axId val="37534720"/>
        <c:scaling>
          <c:orientation val="minMax"/>
        </c:scaling>
        <c:delete val="1"/>
        <c:axPos val="b"/>
        <c:tickLblPos val="none"/>
        <c:crossAx val="37533184"/>
        <c:crosses val="autoZero"/>
        <c:auto val="1"/>
        <c:lblAlgn val="ctr"/>
        <c:lblOffset val="100"/>
      </c:catAx>
    </c:plotArea>
    <c:legend>
      <c:legendPos val="b"/>
      <c:layout/>
    </c:legend>
    <c:plotVisOnly val="1"/>
    <c:dispBlanksAs val="gap"/>
  </c:chart>
  <c:txPr>
    <a:bodyPr/>
    <a:lstStyle/>
    <a:p>
      <a:pPr>
        <a:defRPr sz="1000"/>
      </a:pPr>
      <a:endParaRPr lang="it-IT"/>
    </a:p>
  </c:txPr>
  <c:externalData r:id="rId2"/>
</c:chartSpace>
</file>

<file path=ppt/drawings/_rels/drawing8.x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0.35267</cdr:x>
      <cdr:y>0.94855</cdr:y>
    </cdr:from>
    <cdr:to>
      <cdr:x>1</cdr:x>
      <cdr:y>1</cdr:y>
    </cdr:to>
    <cdr:sp macro="" textlink="">
      <cdr:nvSpPr>
        <cdr:cNvPr id="4" name="CasellaDiTesto 1"/>
        <cdr:cNvSpPr txBox="1"/>
      </cdr:nvSpPr>
      <cdr:spPr>
        <a:xfrm xmlns:a="http://schemas.openxmlformats.org/drawingml/2006/main">
          <a:off x="1721922" y="4255486"/>
          <a:ext cx="268587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it-IT" sz="900" dirty="0" smtClean="0"/>
            <a:t>Fonte: elaborazioni su dati Istat – Censimento 2011</a:t>
          </a:r>
          <a:endParaRPr lang="it-IT" sz="9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0.08219</cdr:x>
      <cdr:y>0.90413</cdr:y>
    </cdr:from>
    <cdr:to>
      <cdr:x>1</cdr:x>
      <cdr:y>1</cdr:y>
    </cdr:to>
    <cdr:sp macro="" textlink="">
      <cdr:nvSpPr>
        <cdr:cNvPr id="2" name="CasellaDiTesto 1"/>
        <cdr:cNvSpPr txBox="1"/>
      </cdr:nvSpPr>
      <cdr:spPr>
        <a:xfrm xmlns:a="http://schemas.openxmlformats.org/drawingml/2006/main">
          <a:off x="424319" y="3100255"/>
          <a:ext cx="4738231" cy="328745"/>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it-IT" sz="900" dirty="0"/>
            <a:t>Fonte: </a:t>
          </a:r>
          <a:r>
            <a:rPr lang="it-IT" sz="900" dirty="0" smtClean="0"/>
            <a:t>elaborazioni </a:t>
          </a:r>
          <a:r>
            <a:rPr lang="it-IT" sz="900" dirty="0"/>
            <a:t>su dati MEF - Agenzia delle entrate</a:t>
          </a:r>
        </a:p>
      </cdr:txBody>
    </cdr:sp>
  </cdr:relSizeAnchor>
</c:userShapes>
</file>

<file path=ppt/drawings/drawing2.xml><?xml version="1.0" encoding="utf-8"?>
<c:userShapes xmlns:c="http://schemas.openxmlformats.org/drawingml/2006/chart">
  <cdr:relSizeAnchor xmlns:cdr="http://schemas.openxmlformats.org/drawingml/2006/chartDrawing">
    <cdr:from>
      <cdr:x>0.32786</cdr:x>
      <cdr:y>0.94855</cdr:y>
    </cdr:from>
    <cdr:to>
      <cdr:x>1</cdr:x>
      <cdr:y>1</cdr:y>
    </cdr:to>
    <cdr:sp macro="" textlink="">
      <cdr:nvSpPr>
        <cdr:cNvPr id="4" name="CasellaDiTesto 1"/>
        <cdr:cNvSpPr txBox="1"/>
      </cdr:nvSpPr>
      <cdr:spPr>
        <a:xfrm xmlns:a="http://schemas.openxmlformats.org/drawingml/2006/main">
          <a:off x="1770812" y="4255487"/>
          <a:ext cx="268587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it-IT" sz="900" dirty="0" smtClean="0"/>
            <a:t>Fonte: elaborazioni su dati Istat – Censimento 2011</a:t>
          </a:r>
          <a:endParaRPr lang="it-IT"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0.4806</cdr:x>
      <cdr:y>0.92858</cdr:y>
    </cdr:from>
    <cdr:to>
      <cdr:x>1</cdr:x>
      <cdr:y>1</cdr:y>
    </cdr:to>
    <cdr:sp macro="" textlink="">
      <cdr:nvSpPr>
        <cdr:cNvPr id="3" name="CasellaDiTesto 1"/>
        <cdr:cNvSpPr txBox="1"/>
      </cdr:nvSpPr>
      <cdr:spPr>
        <a:xfrm xmlns:a="http://schemas.openxmlformats.org/drawingml/2006/main">
          <a:off x="2485213" y="3001098"/>
          <a:ext cx="268587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it-IT" sz="900" dirty="0" smtClean="0"/>
            <a:t>Fonte: elaborazioni su dati Istat – Censimento 2011</a:t>
          </a:r>
          <a:endParaRPr lang="it-IT"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0.02863</cdr:x>
      <cdr:y>0.9111</cdr:y>
    </cdr:from>
    <cdr:to>
      <cdr:x>0.45945</cdr:x>
      <cdr:y>1</cdr:y>
    </cdr:to>
    <cdr:sp macro="" textlink="">
      <cdr:nvSpPr>
        <cdr:cNvPr id="4" name="CasellaDiTesto 1"/>
        <cdr:cNvSpPr txBox="1"/>
      </cdr:nvSpPr>
      <cdr:spPr>
        <a:xfrm xmlns:a="http://schemas.openxmlformats.org/drawingml/2006/main">
          <a:off x="178458" y="2365780"/>
          <a:ext cx="268587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it-IT" sz="900" dirty="0" smtClean="0"/>
            <a:t>Fonte: elaborazioni su dati Istat – Censimento 2011</a:t>
          </a:r>
          <a:endParaRPr lang="it-IT" sz="900" dirty="0"/>
        </a:p>
      </cdr:txBody>
    </cdr:sp>
  </cdr:relSizeAnchor>
</c:userShapes>
</file>

<file path=ppt/drawings/drawing5.xml><?xml version="1.0" encoding="utf-8"?>
<c:userShapes xmlns:c="http://schemas.openxmlformats.org/drawingml/2006/chart">
  <cdr:relSizeAnchor xmlns:cdr="http://schemas.openxmlformats.org/drawingml/2006/chartDrawing">
    <cdr:from>
      <cdr:x>0.58521</cdr:x>
      <cdr:y>0.92366</cdr:y>
    </cdr:from>
    <cdr:to>
      <cdr:x>1</cdr:x>
      <cdr:y>0.97</cdr:y>
    </cdr:to>
    <cdr:sp macro="" textlink="">
      <cdr:nvSpPr>
        <cdr:cNvPr id="3" name="CasellaDiTesto 1"/>
        <cdr:cNvSpPr txBox="1"/>
      </cdr:nvSpPr>
      <cdr:spPr>
        <a:xfrm xmlns:a="http://schemas.openxmlformats.org/drawingml/2006/main">
          <a:off x="3789467" y="4601494"/>
          <a:ext cx="268587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it-IT" sz="900" dirty="0" smtClean="0"/>
            <a:t>Fonte: elaborazioni su dati Istat – Censimento 2011</a:t>
          </a:r>
          <a:endParaRPr lang="it-IT" sz="900" dirty="0"/>
        </a:p>
      </cdr:txBody>
    </cdr:sp>
  </cdr:relSizeAnchor>
</c:userShapes>
</file>

<file path=ppt/drawings/drawing6.xml><?xml version="1.0" encoding="utf-8"?>
<c:userShapes xmlns:c="http://schemas.openxmlformats.org/drawingml/2006/chart">
  <cdr:relSizeAnchor xmlns:cdr="http://schemas.openxmlformats.org/drawingml/2006/chartDrawing">
    <cdr:from>
      <cdr:x>0.72542</cdr:x>
      <cdr:y>0.91087</cdr:y>
    </cdr:from>
    <cdr:to>
      <cdr:x>0.99409</cdr:x>
      <cdr:y>1</cdr:y>
    </cdr:to>
    <cdr:sp macro="" textlink="">
      <cdr:nvSpPr>
        <cdr:cNvPr id="2" name="CasellaDiTesto 2"/>
        <cdr:cNvSpPr txBox="1"/>
      </cdr:nvSpPr>
      <cdr:spPr>
        <a:xfrm xmlns:a="http://schemas.openxmlformats.org/drawingml/2006/main">
          <a:off x="5458603" y="2407478"/>
          <a:ext cx="2021707"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it-IT" sz="900" dirty="0"/>
            <a:t>Fonte: elaborazioni su stime </a:t>
          </a:r>
          <a:r>
            <a:rPr lang="it-IT" sz="900" dirty="0" err="1"/>
            <a:t>Prometeia</a:t>
          </a:r>
          <a:endParaRPr lang="it-IT" sz="900" dirty="0"/>
        </a:p>
      </cdr:txBody>
    </cdr:sp>
  </cdr:relSizeAnchor>
</c:userShapes>
</file>

<file path=ppt/drawings/drawing7.xml><?xml version="1.0" encoding="utf-8"?>
<c:userShapes xmlns:c="http://schemas.openxmlformats.org/drawingml/2006/chart">
  <cdr:relSizeAnchor xmlns:cdr="http://schemas.openxmlformats.org/drawingml/2006/chartDrawing">
    <cdr:from>
      <cdr:x>0.39126</cdr:x>
      <cdr:y>0.92982</cdr:y>
    </cdr:from>
    <cdr:to>
      <cdr:x>0.78361</cdr:x>
      <cdr:y>1</cdr:y>
    </cdr:to>
    <cdr:sp macro="" textlink="">
      <cdr:nvSpPr>
        <cdr:cNvPr id="2" name="CasellaDiTesto 1"/>
        <cdr:cNvSpPr txBox="1"/>
      </cdr:nvSpPr>
      <cdr:spPr>
        <a:xfrm xmlns:a="http://schemas.openxmlformats.org/drawingml/2006/main">
          <a:off x="2774816" y="3042305"/>
          <a:ext cx="2782520" cy="225071"/>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it-IT" sz="900" dirty="0"/>
            <a:t>Fonte</a:t>
          </a:r>
          <a:r>
            <a:rPr lang="it-IT" sz="900" dirty="0" smtClean="0"/>
            <a:t>: elaborazioni</a:t>
          </a:r>
          <a:r>
            <a:rPr lang="it-IT" sz="900" baseline="0" dirty="0" smtClean="0"/>
            <a:t> </a:t>
          </a:r>
          <a:r>
            <a:rPr lang="it-IT" sz="900" baseline="0" dirty="0"/>
            <a:t>su stime </a:t>
          </a:r>
          <a:r>
            <a:rPr lang="it-IT" sz="900" baseline="0" dirty="0" err="1"/>
            <a:t>Prometeia</a:t>
          </a:r>
          <a:endParaRPr lang="it-IT" sz="900" dirty="0"/>
        </a:p>
      </cdr:txBody>
    </cdr:sp>
  </cdr:relSizeAnchor>
</c:userShapes>
</file>

<file path=ppt/drawings/drawing8.xml><?xml version="1.0" encoding="utf-8"?>
<c:userShapes xmlns:c="http://schemas.openxmlformats.org/drawingml/2006/chart">
  <cdr:relSizeAnchor xmlns:cdr="http://schemas.openxmlformats.org/drawingml/2006/chartDrawing">
    <cdr:from>
      <cdr:x>0.57699</cdr:x>
      <cdr:y>0.92171</cdr:y>
    </cdr:from>
    <cdr:to>
      <cdr:x>0.90878</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48250" y="2462886"/>
          <a:ext cx="2615411" cy="201185"/>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0.40136</cdr:x>
      <cdr:y>0.94188</cdr:y>
    </cdr:from>
    <cdr:to>
      <cdr:x>0.83051</cdr:x>
      <cdr:y>0.98813</cdr:y>
    </cdr:to>
    <cdr:sp macro="" textlink="">
      <cdr:nvSpPr>
        <cdr:cNvPr id="2" name="CasellaDiTesto 1"/>
        <cdr:cNvSpPr txBox="1"/>
      </cdr:nvSpPr>
      <cdr:spPr>
        <a:xfrm xmlns:a="http://schemas.openxmlformats.org/drawingml/2006/main">
          <a:off x="2783508" y="5043240"/>
          <a:ext cx="2976237" cy="247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b="1" dirty="0">
              <a:latin typeface="+mn-lt"/>
            </a:rPr>
            <a:t>Tasso di occupazione</a:t>
          </a:r>
          <a:r>
            <a:rPr lang="it-IT" b="1" baseline="0" dirty="0">
              <a:latin typeface="+mn-lt"/>
            </a:rPr>
            <a:t> 15-64 anni - 2015</a:t>
          </a:r>
        </a:p>
        <a:p xmlns:a="http://schemas.openxmlformats.org/drawingml/2006/main">
          <a:endParaRPr lang="it-IT" dirty="0"/>
        </a:p>
      </cdr:txBody>
    </cdr:sp>
  </cdr:relSizeAnchor>
  <cdr:relSizeAnchor xmlns:cdr="http://schemas.openxmlformats.org/drawingml/2006/chartDrawing">
    <cdr:from>
      <cdr:x>0.03637</cdr:x>
      <cdr:y>0.24229</cdr:y>
    </cdr:from>
    <cdr:to>
      <cdr:x>0.08616</cdr:x>
      <cdr:y>0.70763</cdr:y>
    </cdr:to>
    <cdr:sp macro="" textlink="">
      <cdr:nvSpPr>
        <cdr:cNvPr id="3" name="CasellaDiTesto 2"/>
        <cdr:cNvSpPr txBox="1"/>
      </cdr:nvSpPr>
      <cdr:spPr>
        <a:xfrm xmlns:a="http://schemas.openxmlformats.org/drawingml/2006/main">
          <a:off x="245268" y="1047749"/>
          <a:ext cx="335769" cy="201229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it-IT" b="1" dirty="0">
              <a:latin typeface="+mn-lt"/>
            </a:rPr>
            <a:t>Variazioni assolute 2008-2015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88D3DB-E531-4990-97FA-6EF6E81ED7E8}" type="datetimeFigureOut">
              <a:rPr lang="it-IT" smtClean="0"/>
              <a:pPr/>
              <a:t>22/06/2016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88D466-6CB3-4271-B6F0-BFC330DDD1AF}" type="slidenum">
              <a:rPr lang="it-IT" smtClean="0"/>
              <a:pPr/>
              <a:t>‹N›</a:t>
            </a:fld>
            <a:endParaRPr lang="it-IT"/>
          </a:p>
        </p:txBody>
      </p:sp>
    </p:spTree>
    <p:extLst>
      <p:ext uri="{BB962C8B-B14F-4D97-AF65-F5344CB8AC3E}">
        <p14:creationId xmlns:p14="http://schemas.microsoft.com/office/powerpoint/2010/main" xmlns="" val="328090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pPr/>
              <a:t>22/06/2016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pPr/>
              <a:t>‹N›</a:t>
            </a:fld>
            <a:endParaRPr lang="it-IT"/>
          </a:p>
        </p:txBody>
      </p:sp>
    </p:spTree>
    <p:extLst>
      <p:ext uri="{BB962C8B-B14F-4D97-AF65-F5344CB8AC3E}">
        <p14:creationId xmlns:p14="http://schemas.microsoft.com/office/powerpoint/2010/main" xmlns=""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pPr/>
              <a:t>1</a:t>
            </a:fld>
            <a:endParaRPr lang="it-IT"/>
          </a:p>
        </p:txBody>
      </p:sp>
    </p:spTree>
    <p:extLst>
      <p:ext uri="{BB962C8B-B14F-4D97-AF65-F5344CB8AC3E}">
        <p14:creationId xmlns:p14="http://schemas.microsoft.com/office/powerpoint/2010/main" xmlns="" val="94846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xmlns="" val="136915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178493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325149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8"/>
            <a:ext cx="80772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196275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82387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190815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352833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2605874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995054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216744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220847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1242664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902167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3834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163823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8"/>
            <a:ext cx="80772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415067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284642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77494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21011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20963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321152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259080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80F59B-8825-4F94-9173-EE69D575EEB4}" type="datetimeFigureOut">
              <a:rPr lang="it-IT" smtClean="0"/>
              <a:pPr/>
              <a:t>22/06/2016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1011683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xmlns="" val="0"/>
              </a:ext>
            </a:extLst>
          </a:blip>
          <a:srcRect t="13814" r="74033" b="37508"/>
          <a:stretch/>
        </p:blipFill>
        <p:spPr>
          <a:xfrm>
            <a:off x="10647499" y="5776731"/>
            <a:ext cx="1544501" cy="1081270"/>
          </a:xfrm>
          <a:prstGeom prst="rect">
            <a:avLst/>
          </a:prstGeom>
        </p:spPr>
      </p:pic>
      <p:pic>
        <p:nvPicPr>
          <p:cNvPr id="2" name="Immagine 1"/>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9771615" y="179460"/>
            <a:ext cx="1975884" cy="788958"/>
          </a:xfrm>
          <a:prstGeom prst="rect">
            <a:avLst/>
          </a:prstGeom>
        </p:spPr>
      </p:pic>
      <p:sp>
        <p:nvSpPr>
          <p:cNvPr id="11" name="Titolo 1"/>
          <p:cNvSpPr txBox="1">
            <a:spLocks/>
          </p:cNvSpPr>
          <p:nvPr userDrawn="1"/>
        </p:nvSpPr>
        <p:spPr>
          <a:xfrm>
            <a:off x="601662" y="353490"/>
            <a:ext cx="4752573" cy="543995"/>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 23</a:t>
            </a:r>
            <a:r>
              <a:rPr lang="it-IT" sz="1100" b="1" baseline="0" dirty="0" smtClean="0">
                <a:solidFill>
                  <a:schemeClr val="tx1">
                    <a:lumMod val="65000"/>
                    <a:lumOff val="35000"/>
                  </a:schemeClr>
                </a:solidFill>
                <a:latin typeface="Calibri"/>
                <a:ea typeface="Signika" charset="0"/>
                <a:cs typeface="Calibri"/>
              </a:rPr>
              <a:t> </a:t>
            </a:r>
            <a:r>
              <a:rPr lang="it-IT" sz="1100" b="1" dirty="0" smtClean="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smtClean="0">
                <a:solidFill>
                  <a:srgbClr val="E26F31"/>
                </a:solidFill>
                <a:latin typeface="+mn-lt"/>
                <a:ea typeface="Signika Light" charset="0"/>
                <a:cs typeface="Calibri"/>
              </a:rPr>
              <a:t>SPAZIO CONFRONTI </a:t>
            </a:r>
            <a:r>
              <a:rPr lang="it-IT" sz="1100" b="1" baseline="0" dirty="0" smtClean="0">
                <a:solidFill>
                  <a:srgbClr val="E26F31"/>
                </a:solidFill>
                <a:latin typeface="+mn-lt"/>
                <a:ea typeface="Signika Light" charset="0"/>
                <a:cs typeface="Calibri"/>
              </a:rPr>
              <a:t> </a:t>
            </a:r>
            <a:endParaRPr lang="it-IT" sz="1100" b="1" dirty="0" smtClean="0">
              <a:solidFill>
                <a:srgbClr val="E26F31"/>
              </a:solidFill>
              <a:latin typeface="+mn-lt"/>
              <a:ea typeface="Signika Light" charset="0"/>
              <a:cs typeface="Calibri"/>
            </a:endParaRPr>
          </a:p>
          <a:p>
            <a:pPr>
              <a:lnSpc>
                <a:spcPts val="1080"/>
              </a:lnSpc>
              <a:spcBef>
                <a:spcPts val="300"/>
              </a:spcBef>
              <a:spcAft>
                <a:spcPts val="600"/>
              </a:spcAft>
            </a:pPr>
            <a:r>
              <a:rPr lang="it-IT" sz="1200" dirty="0" smtClean="0">
                <a:solidFill>
                  <a:schemeClr val="tx1"/>
                </a:solidFill>
                <a:latin typeface="+mn-lt"/>
                <a:ea typeface="Signika Light" charset="0"/>
                <a:cs typeface="Arial"/>
              </a:rPr>
              <a:t>Primo</a:t>
            </a:r>
            <a:r>
              <a:rPr lang="it-IT" sz="1200" baseline="0" dirty="0" smtClean="0">
                <a:solidFill>
                  <a:schemeClr val="tx1"/>
                </a:solidFill>
                <a:latin typeface="+mn-lt"/>
                <a:ea typeface="Signika Light" charset="0"/>
                <a:cs typeface="Arial"/>
              </a:rPr>
              <a:t> Rapporto  statistico sull’area metropolitana romana – Anno 2016</a:t>
            </a:r>
            <a:endParaRPr lang="it-IT" sz="1200" dirty="0">
              <a:solidFill>
                <a:schemeClr val="tx1"/>
              </a:solidFill>
              <a:latin typeface="+mn-lt"/>
              <a:ea typeface="Signika Light" charset="0"/>
              <a:cs typeface="Arial"/>
            </a:endParaRP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5662986" y="225024"/>
            <a:ext cx="2186516" cy="566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descr="C:\Users\CPLRRT80A26H501V\Documents\format\ML_3D_orizz_pos_RGB.jpg"/>
          <p:cNvPicPr>
            <a:picLocks noChangeAspect="1" noChangeArrowheads="1"/>
          </p:cNvPicPr>
          <p:nvPr userDrawn="1"/>
        </p:nvPicPr>
        <p:blipFill rotWithShape="1">
          <a:blip r:embed="rId6" cstate="print">
            <a:extLst>
              <a:ext uri="{28A0092B-C50C-407E-A947-70E740481C1C}">
                <a14:useLocalDpi xmlns:a14="http://schemas.microsoft.com/office/drawing/2010/main" xmlns="" val="0"/>
              </a:ext>
            </a:extLst>
          </a:blip>
          <a:srcRect t="12362" b="20725"/>
          <a:stretch/>
        </p:blipFill>
        <p:spPr bwMode="auto">
          <a:xfrm>
            <a:off x="7861446" y="306906"/>
            <a:ext cx="1840667" cy="4480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27924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0F59B-8825-4F94-9173-EE69D575EEB4}" type="datetimeFigureOut">
              <a:rPr lang="it-IT" smtClean="0"/>
              <a:pPr/>
              <a:t>22/06/2016</a:t>
            </a:fld>
            <a:endParaRPr lang="it-IT"/>
          </a:p>
        </p:txBody>
      </p:sp>
      <p:sp>
        <p:nvSpPr>
          <p:cNvPr id="5" name="Segnaposto piè di pa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603BE-9A95-4397-A8BC-1FC799B71543}" type="slidenum">
              <a:rPr lang="it-IT" smtClean="0"/>
              <a:pPr/>
              <a:t>‹N›</a:t>
            </a:fld>
            <a:endParaRPr lang="it-IT"/>
          </a:p>
        </p:txBody>
      </p:sp>
    </p:spTree>
    <p:extLst>
      <p:ext uri="{BB962C8B-B14F-4D97-AF65-F5344CB8AC3E}">
        <p14:creationId xmlns:p14="http://schemas.microsoft.com/office/powerpoint/2010/main" xmlns="" val="41015723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E22A4-B0DF-4C40-BD05-0C767C7E3F2E}" type="datetimeFigureOut">
              <a:rPr lang="it-IT" smtClean="0"/>
              <a:pPr/>
              <a:t>22/06/2016</a:t>
            </a:fld>
            <a:endParaRPr lang="it-IT"/>
          </a:p>
        </p:txBody>
      </p:sp>
      <p:sp>
        <p:nvSpPr>
          <p:cNvPr id="5" name="Segnaposto piè di pa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AA554-C97D-4FCC-A7AB-6AA080B650D1}" type="slidenum">
              <a:rPr lang="it-IT" smtClean="0"/>
              <a:pPr/>
              <a:t>‹N›</a:t>
            </a:fld>
            <a:endParaRPr lang="it-IT"/>
          </a:p>
        </p:txBody>
      </p:sp>
    </p:spTree>
    <p:extLst>
      <p:ext uri="{BB962C8B-B14F-4D97-AF65-F5344CB8AC3E}">
        <p14:creationId xmlns:p14="http://schemas.microsoft.com/office/powerpoint/2010/main" xmlns="" val="12115695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2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package" Target="../embeddings/Documento_di_Microsoft_Office_Word3.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mailto:clementina.villani@comune.roma.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1346522"/>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SPAZIO CONFRONTI</a:t>
            </a:r>
            <a:endParaRPr lang="it-IT" sz="2800"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3200" dirty="0" smtClean="0">
                <a:solidFill>
                  <a:schemeClr val="bg1"/>
                </a:solidFill>
                <a:ea typeface="Signika Light" charset="0"/>
                <a:cs typeface="Arial"/>
              </a:rPr>
              <a:t>Primo Rapporto statistico </a:t>
            </a:r>
          </a:p>
          <a:p>
            <a:pPr>
              <a:lnSpc>
                <a:spcPts val="3200"/>
              </a:lnSpc>
            </a:pPr>
            <a:r>
              <a:rPr lang="it-IT" sz="3200" dirty="0" smtClean="0">
                <a:solidFill>
                  <a:schemeClr val="bg1"/>
                </a:solidFill>
                <a:ea typeface="Signika Light" charset="0"/>
                <a:cs typeface="Arial"/>
              </a:rPr>
              <a:t>sull’area metropolitana romana – Anno 2016</a:t>
            </a:r>
            <a:endParaRPr lang="it-IT" sz="3200" dirty="0">
              <a:solidFill>
                <a:schemeClr val="bg1"/>
              </a:solidFill>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742" y="214878"/>
            <a:ext cx="11427622" cy="2895775"/>
          </a:xfrm>
          <a:prstGeom prst="rect">
            <a:avLst/>
          </a:prstGeom>
        </p:spPr>
      </p:pic>
      <p:pic>
        <p:nvPicPr>
          <p:cNvPr id="13" name="Immagine 12" descr="Logo12esimaOk-21.eps"/>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16714" y="5859742"/>
            <a:ext cx="480972" cy="625265"/>
          </a:xfrm>
          <a:prstGeom prst="rect">
            <a:avLst/>
          </a:prstGeom>
        </p:spPr>
      </p:pic>
      <p:pic>
        <p:nvPicPr>
          <p:cNvPr id="17" name="Immagine 16" descr="Logo12esimaOk-22.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326186" y="3683343"/>
            <a:ext cx="571500" cy="609600"/>
          </a:xfrm>
          <a:prstGeom prst="rect">
            <a:avLst/>
          </a:prstGeom>
        </p:spPr>
      </p:pic>
      <p:sp>
        <p:nvSpPr>
          <p:cNvPr id="19" name="CasellaDiTesto 18"/>
          <p:cNvSpPr txBox="1"/>
          <p:nvPr/>
        </p:nvSpPr>
        <p:spPr>
          <a:xfrm>
            <a:off x="3173412" y="5771410"/>
            <a:ext cx="8221860" cy="375487"/>
          </a:xfrm>
          <a:prstGeom prst="rect">
            <a:avLst/>
          </a:prstGeom>
          <a:noFill/>
        </p:spPr>
        <p:txBody>
          <a:bodyPr wrap="square" lIns="0" tIns="0" rIns="0" bIns="0" rtlCol="0">
            <a:spAutoFit/>
          </a:bodyPr>
          <a:lstStyle/>
          <a:p>
            <a:pPr>
              <a:lnSpc>
                <a:spcPts val="3200"/>
              </a:lnSpc>
            </a:pPr>
            <a:r>
              <a:rPr lang="it-IT" sz="2000" dirty="0" smtClean="0">
                <a:solidFill>
                  <a:schemeClr val="bg1"/>
                </a:solidFill>
                <a:latin typeface="+mj-lt"/>
                <a:ea typeface="Signika Light" charset="0"/>
                <a:cs typeface="Arial"/>
              </a:rPr>
              <a:t>Paola Carrozzi | Ufficio di Statistica della Città metropolitana di Roma Capitale</a:t>
            </a:r>
            <a:endParaRPr lang="it-IT" sz="2000" dirty="0">
              <a:solidFill>
                <a:schemeClr val="bg1"/>
              </a:solidFill>
              <a:latin typeface="+mj-lt"/>
              <a:ea typeface="Signika Light" charset="0"/>
              <a:cs typeface="Arial"/>
            </a:endParaRPr>
          </a:p>
        </p:txBody>
      </p:sp>
      <p:cxnSp>
        <p:nvCxnSpPr>
          <p:cNvPr id="20" name="Connettore 1 19"/>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3147687" y="6088070"/>
            <a:ext cx="8221860" cy="375487"/>
          </a:xfrm>
          <a:prstGeom prst="rect">
            <a:avLst/>
          </a:prstGeom>
          <a:noFill/>
        </p:spPr>
        <p:txBody>
          <a:bodyPr wrap="square" lIns="0" tIns="0" rIns="0" bIns="0" rtlCol="0">
            <a:spAutoFit/>
          </a:bodyPr>
          <a:lstStyle/>
          <a:p>
            <a:pPr>
              <a:lnSpc>
                <a:spcPts val="3200"/>
              </a:lnSpc>
            </a:pPr>
            <a:r>
              <a:rPr lang="it-IT" sz="2000" dirty="0" smtClean="0">
                <a:solidFill>
                  <a:schemeClr val="bg1"/>
                </a:solidFill>
                <a:latin typeface="+mj-lt"/>
                <a:ea typeface="Signika Light" charset="0"/>
                <a:cs typeface="Arial"/>
              </a:rPr>
              <a:t>Clementina Villani | Ufficio di Statistica di Roma Capitale</a:t>
            </a:r>
            <a:endParaRPr lang="it-IT" sz="2000" dirty="0">
              <a:solidFill>
                <a:schemeClr val="bg1"/>
              </a:solidFill>
              <a:latin typeface="+mj-lt"/>
              <a:ea typeface="Signika Light" charset="0"/>
              <a:cs typeface="Arial"/>
            </a:endParaRPr>
          </a:p>
        </p:txBody>
      </p:sp>
    </p:spTree>
    <p:extLst>
      <p:ext uri="{BB962C8B-B14F-4D97-AF65-F5344CB8AC3E}">
        <p14:creationId xmlns:p14="http://schemas.microsoft.com/office/powerpoint/2010/main" xmlns="" val="134705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10</a:t>
            </a:fld>
            <a:endParaRPr lang="it-IT" dirty="0"/>
          </a:p>
        </p:txBody>
      </p:sp>
      <p:sp>
        <p:nvSpPr>
          <p:cNvPr id="3" name="Segnaposto contenuto 2"/>
          <p:cNvSpPr txBox="1">
            <a:spLocks/>
          </p:cNvSpPr>
          <p:nvPr/>
        </p:nvSpPr>
        <p:spPr>
          <a:xfrm>
            <a:off x="569912" y="2376295"/>
            <a:ext cx="2340000" cy="203060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1800" b="1" dirty="0">
                <a:latin typeface="Calibri" panose="020F0502020204030204" pitchFamily="34" charset="0"/>
              </a:rPr>
              <a:t>L’incidenza percentuale della popolazione straniera nei comuni della Città metropolitana.</a:t>
            </a:r>
          </a:p>
          <a:p>
            <a:pPr marL="0" indent="0">
              <a:buNone/>
            </a:pPr>
            <a:r>
              <a:rPr lang="it-IT" sz="1800" b="1" dirty="0" smtClean="0">
                <a:latin typeface="Calibri" panose="020F0502020204030204" pitchFamily="34" charset="0"/>
              </a:rPr>
              <a:t>31 dicembre 2015</a:t>
            </a:r>
            <a:endParaRPr lang="it-IT" sz="1800" b="1" dirty="0">
              <a:latin typeface="Calibri" panose="020F0502020204030204" pitchFamily="34" charset="0"/>
            </a:endParaRPr>
          </a:p>
        </p:txBody>
      </p:sp>
      <p:sp>
        <p:nvSpPr>
          <p:cNvPr id="4"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chemeClr val="tx1">
                    <a:lumMod val="50000"/>
                    <a:lumOff val="50000"/>
                  </a:schemeClr>
                </a:solidFill>
              </a:rPr>
              <a:t>I Cittadini stranieri</a:t>
            </a:r>
            <a:endParaRPr lang="it-IT" sz="2800" dirty="0">
              <a:latin typeface="+mn-lt"/>
            </a:endParaRPr>
          </a:p>
        </p:txBody>
      </p:sp>
      <p:pic>
        <p:nvPicPr>
          <p:cNvPr id="5" name="Segnaposto contenuto 5"/>
          <p:cNvPicPr>
            <a:picLocks noChangeAspect="1"/>
          </p:cNvPicPr>
          <p:nvPr/>
        </p:nvPicPr>
        <p:blipFill>
          <a:blip r:embed="rId2"/>
          <a:stretch>
            <a:fillRect/>
          </a:stretch>
        </p:blipFill>
        <p:spPr>
          <a:xfrm>
            <a:off x="4578755" y="1500381"/>
            <a:ext cx="6519906" cy="4536504"/>
          </a:xfrm>
          <a:prstGeom prst="rect">
            <a:avLst/>
          </a:prstGeom>
        </p:spPr>
      </p:pic>
      <p:sp>
        <p:nvSpPr>
          <p:cNvPr id="8" name="Rettangolo 7"/>
          <p:cNvSpPr/>
          <p:nvPr/>
        </p:nvSpPr>
        <p:spPr>
          <a:xfrm>
            <a:off x="4625084" y="5954928"/>
            <a:ext cx="2808782" cy="230832"/>
          </a:xfrm>
          <a:prstGeom prst="rect">
            <a:avLst/>
          </a:prstGeom>
        </p:spPr>
        <p:txBody>
          <a:bodyPr wrap="none">
            <a:spAutoFit/>
          </a:bodyPr>
          <a:lstStyle/>
          <a:p>
            <a:pPr lvl="0"/>
            <a:r>
              <a:rPr lang="it-IT" sz="900" dirty="0">
                <a:solidFill>
                  <a:prstClr val="black"/>
                </a:solidFill>
                <a:cs typeface="Arial" pitchFamily="34" charset="0"/>
              </a:rPr>
              <a:t>Fonte: </a:t>
            </a:r>
            <a:r>
              <a:rPr lang="it-IT" sz="900" dirty="0" smtClean="0">
                <a:solidFill>
                  <a:prstClr val="black"/>
                </a:solidFill>
                <a:cs typeface="Arial" pitchFamily="34" charset="0"/>
              </a:rPr>
              <a:t>elaborazioni </a:t>
            </a:r>
            <a:r>
              <a:rPr lang="it-IT" sz="900" dirty="0">
                <a:solidFill>
                  <a:prstClr val="black"/>
                </a:solidFill>
                <a:cs typeface="Arial" pitchFamily="34" charset="0"/>
              </a:rPr>
              <a:t>su dati Istat – Bilancio demografico</a:t>
            </a:r>
          </a:p>
        </p:txBody>
      </p:sp>
    </p:spTree>
    <p:extLst>
      <p:ext uri="{BB962C8B-B14F-4D97-AF65-F5344CB8AC3E}">
        <p14:creationId xmlns:p14="http://schemas.microsoft.com/office/powerpoint/2010/main" xmlns="" val="1359912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11</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chemeClr val="tx1">
                    <a:lumMod val="50000"/>
                    <a:lumOff val="50000"/>
                  </a:schemeClr>
                </a:solidFill>
              </a:rPr>
              <a:t>I Cittadini stranieri</a:t>
            </a:r>
            <a:endParaRPr lang="it-IT" sz="2800" dirty="0">
              <a:latin typeface="+mn-lt"/>
            </a:endParaRPr>
          </a:p>
        </p:txBody>
      </p:sp>
      <p:sp>
        <p:nvSpPr>
          <p:cNvPr id="4" name="Segnaposto contenuto 6"/>
          <p:cNvSpPr txBox="1">
            <a:spLocks/>
          </p:cNvSpPr>
          <p:nvPr/>
        </p:nvSpPr>
        <p:spPr>
          <a:xfrm>
            <a:off x="569912" y="1795902"/>
            <a:ext cx="3100388" cy="345638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it-IT" sz="2200" u="sng" dirty="0" smtClean="0"/>
              <a:t>Nel 2015</a:t>
            </a:r>
          </a:p>
          <a:p>
            <a:pPr algn="ctr"/>
            <a:endParaRPr lang="it-IT" sz="1600" u="sng" dirty="0" smtClean="0"/>
          </a:p>
          <a:p>
            <a:r>
              <a:rPr lang="it-IT" sz="2200" b="1" dirty="0" smtClean="0"/>
              <a:t>27,3% </a:t>
            </a:r>
            <a:r>
              <a:rPr lang="it-IT" sz="2100" dirty="0" smtClean="0"/>
              <a:t>l’indice di vecchiaia</a:t>
            </a:r>
            <a:endParaRPr lang="it-IT" sz="1900" dirty="0" smtClean="0"/>
          </a:p>
          <a:p>
            <a:endParaRPr lang="it-IT" sz="1600" dirty="0" smtClean="0"/>
          </a:p>
          <a:p>
            <a:pPr marL="230400" indent="-230400"/>
            <a:r>
              <a:rPr lang="it-IT" sz="2200" b="1" dirty="0" smtClean="0"/>
              <a:t>-48,9% </a:t>
            </a:r>
            <a:r>
              <a:rPr lang="it-IT" sz="2100" dirty="0" smtClean="0"/>
              <a:t>il decremento negli ultimi 6 anni </a:t>
            </a:r>
          </a:p>
          <a:p>
            <a:endParaRPr lang="it-IT" sz="1600" dirty="0" smtClean="0"/>
          </a:p>
          <a:p>
            <a:r>
              <a:rPr lang="it-IT" sz="2200" b="1" dirty="0" smtClean="0"/>
              <a:t>22,7% </a:t>
            </a:r>
            <a:r>
              <a:rPr lang="it-IT" sz="2100" dirty="0"/>
              <a:t>l’indice di dipendenza demografica</a:t>
            </a:r>
          </a:p>
          <a:p>
            <a:endParaRPr lang="it-IT" sz="1600" dirty="0" smtClean="0"/>
          </a:p>
          <a:p>
            <a:r>
              <a:rPr lang="it-IT" sz="2200" b="1" dirty="0" smtClean="0"/>
              <a:t>-8,3% </a:t>
            </a:r>
            <a:r>
              <a:rPr lang="it-IT" sz="2100" dirty="0"/>
              <a:t>il decremento negli ultimi 6 anni </a:t>
            </a:r>
          </a:p>
          <a:p>
            <a:endParaRPr lang="it-IT" sz="1600" dirty="0"/>
          </a:p>
        </p:txBody>
      </p:sp>
      <p:sp>
        <p:nvSpPr>
          <p:cNvPr id="5" name="Rettangolo 4"/>
          <p:cNvSpPr/>
          <p:nvPr/>
        </p:nvSpPr>
        <p:spPr>
          <a:xfrm>
            <a:off x="5108027" y="989128"/>
            <a:ext cx="5927833" cy="923330"/>
          </a:xfrm>
          <a:prstGeom prst="rect">
            <a:avLst/>
          </a:prstGeom>
        </p:spPr>
        <p:txBody>
          <a:bodyPr wrap="square">
            <a:spAutoFit/>
          </a:bodyPr>
          <a:lstStyle/>
          <a:p>
            <a:pPr algn="ctr"/>
            <a:r>
              <a:rPr lang="it-IT" dirty="0" smtClean="0">
                <a:solidFill>
                  <a:srgbClr val="8E001C"/>
                </a:solidFill>
              </a:rPr>
              <a:t>Alcuni </a:t>
            </a:r>
            <a:r>
              <a:rPr lang="it-IT" dirty="0">
                <a:solidFill>
                  <a:srgbClr val="8E001C"/>
                </a:solidFill>
              </a:rPr>
              <a:t>indicatori demografici </a:t>
            </a:r>
          </a:p>
          <a:p>
            <a:pPr algn="ctr"/>
            <a:r>
              <a:rPr lang="it-IT" dirty="0" smtClean="0">
                <a:solidFill>
                  <a:srgbClr val="8E001C"/>
                </a:solidFill>
              </a:rPr>
              <a:t>della </a:t>
            </a:r>
            <a:r>
              <a:rPr lang="it-IT" dirty="0">
                <a:solidFill>
                  <a:srgbClr val="8E001C"/>
                </a:solidFill>
              </a:rPr>
              <a:t>popolazione </a:t>
            </a:r>
            <a:r>
              <a:rPr lang="it-IT" dirty="0" smtClean="0">
                <a:solidFill>
                  <a:srgbClr val="8E001C"/>
                </a:solidFill>
              </a:rPr>
              <a:t>straniera residente</a:t>
            </a:r>
          </a:p>
          <a:p>
            <a:pPr algn="ctr"/>
            <a:r>
              <a:rPr lang="it-IT" dirty="0" smtClean="0">
                <a:solidFill>
                  <a:srgbClr val="8E001C"/>
                </a:solidFill>
              </a:rPr>
              <a:t> Roma Capitale. </a:t>
            </a:r>
            <a:r>
              <a:rPr lang="it-IT" sz="1600" dirty="0" smtClean="0">
                <a:solidFill>
                  <a:srgbClr val="8E001C"/>
                </a:solidFill>
              </a:rPr>
              <a:t>Anno 2015</a:t>
            </a:r>
            <a:endParaRPr lang="it-IT" sz="1600" dirty="0">
              <a:solidFill>
                <a:srgbClr val="8E001C"/>
              </a:solidFill>
            </a:endParaRPr>
          </a:p>
        </p:txBody>
      </p:sp>
      <p:graphicFrame>
        <p:nvGraphicFramePr>
          <p:cNvPr id="6" name="Grafico 5"/>
          <p:cNvGraphicFramePr>
            <a:graphicFrameLocks/>
          </p:cNvGraphicFramePr>
          <p:nvPr>
            <p:extLst>
              <p:ext uri="{D42A27DB-BD31-4B8C-83A1-F6EECF244321}">
                <p14:modId xmlns:p14="http://schemas.microsoft.com/office/powerpoint/2010/main" xmlns="" val="2972398908"/>
              </p:ext>
            </p:extLst>
          </p:nvPr>
        </p:nvGraphicFramePr>
        <p:xfrm>
          <a:off x="5108028" y="1938541"/>
          <a:ext cx="5927833" cy="2270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xmlns="" val="1622241718"/>
              </p:ext>
            </p:extLst>
          </p:nvPr>
        </p:nvGraphicFramePr>
        <p:xfrm>
          <a:off x="5150641" y="4367048"/>
          <a:ext cx="5885220" cy="1936389"/>
        </p:xfrm>
        <a:graphic>
          <a:graphicData uri="http://schemas.openxmlformats.org/drawingml/2006/chart">
            <c:chart xmlns:c="http://schemas.openxmlformats.org/drawingml/2006/chart" xmlns:r="http://schemas.openxmlformats.org/officeDocument/2006/relationships" r:id="rId3"/>
          </a:graphicData>
        </a:graphic>
      </p:graphicFrame>
      <p:sp>
        <p:nvSpPr>
          <p:cNvPr id="8" name="Rettangolo 7"/>
          <p:cNvSpPr/>
          <p:nvPr/>
        </p:nvSpPr>
        <p:spPr>
          <a:xfrm>
            <a:off x="5108028" y="6478588"/>
            <a:ext cx="3359078" cy="230832"/>
          </a:xfrm>
          <a:prstGeom prst="rect">
            <a:avLst/>
          </a:prstGeom>
        </p:spPr>
        <p:txBody>
          <a:bodyPr wrap="square">
            <a:spAutoFit/>
          </a:bodyPr>
          <a:lstStyle/>
          <a:p>
            <a:r>
              <a:rPr lang="it-IT" sz="900" dirty="0"/>
              <a:t>Fonte: </a:t>
            </a:r>
            <a:r>
              <a:rPr lang="it-IT" sz="900" dirty="0" smtClean="0"/>
              <a:t>elaborazioni su </a:t>
            </a:r>
            <a:r>
              <a:rPr lang="it-IT" sz="900" dirty="0"/>
              <a:t>dati </a:t>
            </a:r>
            <a:r>
              <a:rPr lang="it-IT" sz="900" dirty="0" smtClean="0"/>
              <a:t>Anagrafe Roma Capitale</a:t>
            </a:r>
            <a:endParaRPr lang="it-IT" sz="900" dirty="0"/>
          </a:p>
        </p:txBody>
      </p:sp>
    </p:spTree>
    <p:extLst>
      <p:ext uri="{BB962C8B-B14F-4D97-AF65-F5344CB8AC3E}">
        <p14:creationId xmlns:p14="http://schemas.microsoft.com/office/powerpoint/2010/main" xmlns="" val="167334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12</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a:solidFill>
                  <a:schemeClr val="tx1">
                    <a:lumMod val="50000"/>
                    <a:lumOff val="50000"/>
                  </a:schemeClr>
                </a:solidFill>
              </a:rPr>
              <a:t>I Cittadini stranieri</a:t>
            </a:r>
            <a:endParaRPr lang="it-IT" sz="2400" dirty="0">
              <a:latin typeface="+mn-lt"/>
            </a:endParaRPr>
          </a:p>
        </p:txBody>
      </p:sp>
      <p:sp>
        <p:nvSpPr>
          <p:cNvPr id="4" name="Segnaposto contenuto 6"/>
          <p:cNvSpPr txBox="1">
            <a:spLocks/>
          </p:cNvSpPr>
          <p:nvPr/>
        </p:nvSpPr>
        <p:spPr>
          <a:xfrm>
            <a:off x="533610" y="1495197"/>
            <a:ext cx="2768389" cy="578330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1400" dirty="0" smtClean="0"/>
              <a:t>Il Municipio con la più alta incidenza di stranieri:</a:t>
            </a:r>
          </a:p>
          <a:p>
            <a:pPr marL="0" indent="0">
              <a:buNone/>
            </a:pPr>
            <a:r>
              <a:rPr lang="it-IT" sz="1400" b="1" dirty="0" smtClean="0"/>
              <a:t>    Municipio I (24,1%)</a:t>
            </a:r>
            <a:endParaRPr lang="it-IT" sz="1400" dirty="0" smtClean="0"/>
          </a:p>
          <a:p>
            <a:r>
              <a:rPr lang="it-IT" sz="1400" dirty="0" smtClean="0"/>
              <a:t>Il Municipio con la più bassa incidenza di stranieri:</a:t>
            </a:r>
          </a:p>
          <a:p>
            <a:pPr marL="0" indent="0">
              <a:buNone/>
            </a:pPr>
            <a:r>
              <a:rPr lang="it-IT" sz="1400" b="1" dirty="0" smtClean="0"/>
              <a:t>    Municipio IX (8,2%)</a:t>
            </a:r>
          </a:p>
          <a:p>
            <a:pPr marL="0" indent="0">
              <a:buNone/>
            </a:pPr>
            <a:endParaRPr lang="it-IT" sz="1400" b="1" dirty="0" smtClean="0"/>
          </a:p>
          <a:p>
            <a:pPr marL="0" indent="0">
              <a:buNone/>
            </a:pPr>
            <a:r>
              <a:rPr lang="it-IT" sz="1400" b="1" dirty="0" smtClean="0"/>
              <a:t>Un </a:t>
            </a:r>
            <a:r>
              <a:rPr lang="it-IT" sz="1400" b="1" dirty="0"/>
              <a:t>quarto circa </a:t>
            </a:r>
          </a:p>
          <a:p>
            <a:pPr marL="0" indent="0">
              <a:spcBef>
                <a:spcPts val="0"/>
              </a:spcBef>
              <a:buNone/>
            </a:pPr>
            <a:r>
              <a:rPr lang="it-IT" sz="1400" dirty="0"/>
              <a:t>della popolazione straniera residente a Roma è di cittadinanza </a:t>
            </a:r>
            <a:r>
              <a:rPr lang="it-IT" sz="1400" b="1" dirty="0" smtClean="0"/>
              <a:t>Romena</a:t>
            </a:r>
            <a:endParaRPr lang="it-IT" sz="1400" dirty="0"/>
          </a:p>
          <a:p>
            <a:r>
              <a:rPr lang="it-IT" sz="1400" b="1" dirty="0"/>
              <a:t>11,2% </a:t>
            </a:r>
            <a:r>
              <a:rPr lang="it-IT" sz="1400" dirty="0"/>
              <a:t>i Filippini</a:t>
            </a:r>
          </a:p>
          <a:p>
            <a:r>
              <a:rPr lang="it-IT" sz="1400" b="1" dirty="0"/>
              <a:t>7,9%</a:t>
            </a:r>
            <a:r>
              <a:rPr lang="it-IT" sz="1400" dirty="0"/>
              <a:t> i Bangladesi</a:t>
            </a:r>
          </a:p>
          <a:p>
            <a:r>
              <a:rPr lang="it-IT" sz="1400" b="1" dirty="0"/>
              <a:t>4,7% </a:t>
            </a:r>
            <a:r>
              <a:rPr lang="it-IT" sz="1400" dirty="0"/>
              <a:t>i Cinesi</a:t>
            </a:r>
          </a:p>
          <a:p>
            <a:r>
              <a:rPr lang="it-IT" sz="1400" b="1" dirty="0"/>
              <a:t>4% </a:t>
            </a:r>
            <a:r>
              <a:rPr lang="it-IT" sz="1400" dirty="0"/>
              <a:t>gli Ucraini</a:t>
            </a:r>
          </a:p>
          <a:p>
            <a:r>
              <a:rPr lang="it-IT" sz="1400" b="1" dirty="0"/>
              <a:t>3,8% </a:t>
            </a:r>
            <a:r>
              <a:rPr lang="it-IT" sz="1400" dirty="0"/>
              <a:t>i Peruviani</a:t>
            </a:r>
          </a:p>
          <a:p>
            <a:r>
              <a:rPr lang="it-IT" sz="1400" b="1" dirty="0"/>
              <a:t>3,4% </a:t>
            </a:r>
            <a:r>
              <a:rPr lang="it-IT" sz="1400" dirty="0"/>
              <a:t>i Polacchi</a:t>
            </a:r>
          </a:p>
          <a:p>
            <a:r>
              <a:rPr lang="it-IT" sz="1400" b="1" dirty="0"/>
              <a:t>3% </a:t>
            </a:r>
            <a:r>
              <a:rPr lang="it-IT" sz="1400" dirty="0"/>
              <a:t>gli Egiziani</a:t>
            </a:r>
          </a:p>
          <a:p>
            <a:endParaRPr lang="it-IT" sz="1400" dirty="0" smtClean="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98328" y="1837759"/>
            <a:ext cx="3622277" cy="4151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ttangolo 5"/>
          <p:cNvSpPr/>
          <p:nvPr/>
        </p:nvSpPr>
        <p:spPr>
          <a:xfrm>
            <a:off x="2631601" y="1215178"/>
            <a:ext cx="5912797" cy="523220"/>
          </a:xfrm>
          <a:prstGeom prst="rect">
            <a:avLst/>
          </a:prstGeom>
        </p:spPr>
        <p:txBody>
          <a:bodyPr wrap="square">
            <a:spAutoFit/>
          </a:bodyPr>
          <a:lstStyle/>
          <a:p>
            <a:pPr algn="ctr"/>
            <a:r>
              <a:rPr lang="it-IT" sz="1400" b="1" dirty="0" smtClean="0"/>
              <a:t>Incidenza degli stranieri </a:t>
            </a:r>
            <a:r>
              <a:rPr lang="it-IT" sz="1400" b="1" dirty="0"/>
              <a:t>residenti </a:t>
            </a:r>
            <a:r>
              <a:rPr lang="it-IT" sz="1400" b="1" dirty="0" smtClean="0"/>
              <a:t>per Municipio</a:t>
            </a:r>
          </a:p>
          <a:p>
            <a:pPr algn="ctr"/>
            <a:r>
              <a:rPr lang="it-IT" sz="1400" b="1" dirty="0" smtClean="0"/>
              <a:t>Roma Capitale. Anno </a:t>
            </a:r>
            <a:r>
              <a:rPr lang="it-IT" sz="1400" b="1" dirty="0"/>
              <a:t>2015</a:t>
            </a:r>
          </a:p>
        </p:txBody>
      </p:sp>
      <p:sp>
        <p:nvSpPr>
          <p:cNvPr id="7" name="Rettangolo 6"/>
          <p:cNvSpPr/>
          <p:nvPr/>
        </p:nvSpPr>
        <p:spPr>
          <a:xfrm>
            <a:off x="3598326" y="5989710"/>
            <a:ext cx="3788125" cy="230832"/>
          </a:xfrm>
          <a:prstGeom prst="rect">
            <a:avLst/>
          </a:prstGeom>
        </p:spPr>
        <p:txBody>
          <a:bodyPr wrap="square">
            <a:spAutoFit/>
          </a:bodyPr>
          <a:lstStyle/>
          <a:p>
            <a:r>
              <a:rPr lang="it-IT" sz="900" i="1" dirty="0" smtClean="0"/>
              <a:t>             </a:t>
            </a:r>
            <a:r>
              <a:rPr lang="it-IT" sz="900" dirty="0" smtClean="0"/>
              <a:t>Fonte</a:t>
            </a:r>
            <a:r>
              <a:rPr lang="it-IT" sz="900" dirty="0"/>
              <a:t>: </a:t>
            </a:r>
            <a:r>
              <a:rPr lang="it-IT" sz="900" dirty="0" smtClean="0"/>
              <a:t>elaborazioni su </a:t>
            </a:r>
            <a:r>
              <a:rPr lang="it-IT" sz="900" dirty="0"/>
              <a:t>dati </a:t>
            </a:r>
            <a:r>
              <a:rPr lang="it-IT" sz="900" dirty="0" smtClean="0"/>
              <a:t>Anagrafe Roma Capitale</a:t>
            </a:r>
            <a:endParaRPr lang="it-IT" sz="900" dirty="0"/>
          </a:p>
        </p:txBody>
      </p:sp>
      <p:sp>
        <p:nvSpPr>
          <p:cNvPr id="8" name="Rettangolo 7"/>
          <p:cNvSpPr/>
          <p:nvPr/>
        </p:nvSpPr>
        <p:spPr>
          <a:xfrm>
            <a:off x="7220605" y="1113279"/>
            <a:ext cx="4476590" cy="738664"/>
          </a:xfrm>
          <a:prstGeom prst="rect">
            <a:avLst/>
          </a:prstGeom>
        </p:spPr>
        <p:txBody>
          <a:bodyPr wrap="square">
            <a:spAutoFit/>
          </a:bodyPr>
          <a:lstStyle/>
          <a:p>
            <a:pPr algn="ctr"/>
            <a:r>
              <a:rPr lang="it-IT" sz="1400" b="1" dirty="0" smtClean="0"/>
              <a:t>Incidenza delle Comunità straniere sul totale della </a:t>
            </a:r>
          </a:p>
          <a:p>
            <a:pPr algn="ctr"/>
            <a:r>
              <a:rPr lang="it-IT" sz="1400" b="1" dirty="0" smtClean="0"/>
              <a:t>popolazione per Municipio. Roma Capitale.</a:t>
            </a:r>
          </a:p>
          <a:p>
            <a:pPr algn="ctr"/>
            <a:r>
              <a:rPr lang="it-IT" sz="1400" b="1" dirty="0" smtClean="0"/>
              <a:t>Anno </a:t>
            </a:r>
            <a:r>
              <a:rPr lang="it-IT" sz="1400" b="1" dirty="0"/>
              <a:t>2015</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9363" y="1846120"/>
            <a:ext cx="3761729" cy="4135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180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13</a:t>
            </a:fld>
            <a:endParaRPr lang="it-IT" dirty="0"/>
          </a:p>
        </p:txBody>
      </p:sp>
      <p:sp>
        <p:nvSpPr>
          <p:cNvPr id="9" name="Sottotitolo 2"/>
          <p:cNvSpPr txBox="1">
            <a:spLocks/>
          </p:cNvSpPr>
          <p:nvPr/>
        </p:nvSpPr>
        <p:spPr>
          <a:xfrm>
            <a:off x="569913" y="2310346"/>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it-IT" sz="1800" dirty="0" smtClean="0"/>
              <a:t> </a:t>
            </a:r>
            <a:r>
              <a:rPr lang="it-IT" sz="1800" b="1" dirty="0"/>
              <a:t>Indice di generazione </a:t>
            </a:r>
            <a:r>
              <a:rPr lang="it-IT" sz="1800" dirty="0" smtClean="0"/>
              <a:t>(rapporto </a:t>
            </a:r>
            <a:r>
              <a:rPr lang="it-IT" sz="1800" dirty="0"/>
              <a:t>tra gli spostamenti effettuati e </a:t>
            </a:r>
            <a:r>
              <a:rPr lang="it-IT" sz="1800" dirty="0" smtClean="0"/>
              <a:t>numero residenti): </a:t>
            </a:r>
          </a:p>
          <a:p>
            <a:pPr lvl="0" algn="l"/>
            <a:r>
              <a:rPr lang="it-IT" sz="1800" b="1" dirty="0" smtClean="0"/>
              <a:t>Roma Capitale</a:t>
            </a:r>
            <a:r>
              <a:rPr lang="it-IT" sz="1800" dirty="0" smtClean="0"/>
              <a:t>: 0,515</a:t>
            </a:r>
            <a:r>
              <a:rPr lang="it-IT" sz="1800" b="1" dirty="0" smtClean="0"/>
              <a:t> </a:t>
            </a:r>
          </a:p>
          <a:p>
            <a:pPr lvl="0" algn="l"/>
            <a:r>
              <a:rPr lang="it-IT" sz="1800" b="1" dirty="0" smtClean="0"/>
              <a:t>Hinterland metropolitano</a:t>
            </a:r>
            <a:r>
              <a:rPr lang="it-IT" sz="1800" dirty="0" smtClean="0"/>
              <a:t>: 0,508</a:t>
            </a:r>
          </a:p>
          <a:p>
            <a:pPr lvl="0" algn="l"/>
            <a:r>
              <a:rPr lang="it-IT" sz="1800" b="1" dirty="0" smtClean="0"/>
              <a:t>Totale flussi pendolari area metropolitana romana:</a:t>
            </a:r>
          </a:p>
          <a:p>
            <a:pPr lvl="0" algn="l"/>
            <a:r>
              <a:rPr lang="it-IT" sz="1800" dirty="0" smtClean="0"/>
              <a:t>2.037.280 di cui</a:t>
            </a:r>
          </a:p>
          <a:p>
            <a:pPr lvl="0" algn="l"/>
            <a:r>
              <a:rPr lang="it-IT" sz="1800" dirty="0" smtClean="0"/>
              <a:t>65,7% pendolari residenti a Roma Capitale</a:t>
            </a:r>
          </a:p>
          <a:p>
            <a:pPr lvl="0" algn="l"/>
            <a:r>
              <a:rPr lang="it-IT" sz="1800" dirty="0" smtClean="0"/>
              <a:t>34,3% pendolari residenti nei comuni di hinterland</a:t>
            </a:r>
          </a:p>
          <a:p>
            <a:pPr lvl="0" algn="l"/>
            <a:endParaRPr lang="it-IT" sz="1800" b="1" dirty="0" smtClean="0"/>
          </a:p>
        </p:txBody>
      </p:sp>
      <p:sp>
        <p:nvSpPr>
          <p:cNvPr id="8" name="Titolo 1"/>
          <p:cNvSpPr txBox="1">
            <a:spLocks/>
          </p:cNvSpPr>
          <p:nvPr/>
        </p:nvSpPr>
        <p:spPr>
          <a:xfrm>
            <a:off x="569913" y="1274239"/>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I flussi di pendolarismo</a:t>
            </a:r>
            <a:endParaRPr lang="it-IT" sz="3200" dirty="0">
              <a:latin typeface="+mn-lt"/>
            </a:endParaRPr>
          </a:p>
        </p:txBody>
      </p:sp>
      <p:graphicFrame>
        <p:nvGraphicFramePr>
          <p:cNvPr id="10" name="Grafico 9"/>
          <p:cNvGraphicFramePr>
            <a:graphicFrameLocks/>
          </p:cNvGraphicFramePr>
          <p:nvPr>
            <p:extLst>
              <p:ext uri="{D42A27DB-BD31-4B8C-83A1-F6EECF244321}">
                <p14:modId xmlns:p14="http://schemas.microsoft.com/office/powerpoint/2010/main" xmlns="" val="1977516019"/>
              </p:ext>
            </p:extLst>
          </p:nvPr>
        </p:nvGraphicFramePr>
        <p:xfrm>
          <a:off x="7481459" y="1274239"/>
          <a:ext cx="4457536" cy="4046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p:cNvGraphicFramePr>
            <a:graphicFrameLocks/>
          </p:cNvGraphicFramePr>
          <p:nvPr>
            <p:extLst>
              <p:ext uri="{D42A27DB-BD31-4B8C-83A1-F6EECF244321}">
                <p14:modId xmlns:p14="http://schemas.microsoft.com/office/powerpoint/2010/main" xmlns="" val="1726469985"/>
              </p:ext>
            </p:extLst>
          </p:nvPr>
        </p:nvGraphicFramePr>
        <p:xfrm>
          <a:off x="3222718" y="1274239"/>
          <a:ext cx="4459671" cy="4204633"/>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p:cNvSpPr txBox="1"/>
          <p:nvPr/>
        </p:nvSpPr>
        <p:spPr>
          <a:xfrm>
            <a:off x="3857428" y="5694955"/>
            <a:ext cx="2685876" cy="230832"/>
          </a:xfrm>
          <a:prstGeom prst="rect">
            <a:avLst/>
          </a:prstGeom>
          <a:noFill/>
        </p:spPr>
        <p:txBody>
          <a:bodyPr wrap="square" rtlCol="0">
            <a:spAutoFit/>
          </a:bodyPr>
          <a:lstStyle/>
          <a:p>
            <a:r>
              <a:rPr lang="it-IT" sz="900" dirty="0" smtClean="0"/>
              <a:t>Fonte: elaborazioni su dati Istat – Censimento 2011</a:t>
            </a:r>
            <a:endParaRPr lang="it-IT" sz="900" dirty="0"/>
          </a:p>
        </p:txBody>
      </p:sp>
      <p:sp>
        <p:nvSpPr>
          <p:cNvPr id="12" name="CasellaDiTesto 11"/>
          <p:cNvSpPr txBox="1"/>
          <p:nvPr/>
        </p:nvSpPr>
        <p:spPr>
          <a:xfrm>
            <a:off x="8736208" y="5579539"/>
            <a:ext cx="2685876" cy="230832"/>
          </a:xfrm>
          <a:prstGeom prst="rect">
            <a:avLst/>
          </a:prstGeom>
          <a:noFill/>
        </p:spPr>
        <p:txBody>
          <a:bodyPr wrap="square" rtlCol="0">
            <a:spAutoFit/>
          </a:bodyPr>
          <a:lstStyle/>
          <a:p>
            <a:r>
              <a:rPr lang="it-IT" sz="900" dirty="0" smtClean="0"/>
              <a:t>Fonte: elaborazioni su dati Istat – Censimento 2011</a:t>
            </a:r>
            <a:endParaRPr lang="it-IT" sz="900" dirty="0"/>
          </a:p>
        </p:txBody>
      </p:sp>
    </p:spTree>
    <p:extLst>
      <p:ext uri="{BB962C8B-B14F-4D97-AF65-F5344CB8AC3E}">
        <p14:creationId xmlns:p14="http://schemas.microsoft.com/office/powerpoint/2010/main" xmlns="" val="2521342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14</a:t>
            </a:fld>
            <a:endParaRPr lang="it-IT" dirty="0"/>
          </a:p>
        </p:txBody>
      </p:sp>
      <p:sp>
        <p:nvSpPr>
          <p:cNvPr id="9" name="Sottotitolo 2"/>
          <p:cNvSpPr txBox="1">
            <a:spLocks/>
          </p:cNvSpPr>
          <p:nvPr/>
        </p:nvSpPr>
        <p:spPr>
          <a:xfrm>
            <a:off x="286133" y="1931973"/>
            <a:ext cx="2778929" cy="4752606"/>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it-IT" sz="1800" b="1" dirty="0"/>
              <a:t>“Capacità di </a:t>
            </a:r>
            <a:r>
              <a:rPr lang="it-IT" sz="1800" b="1" dirty="0" err="1"/>
              <a:t>autocontenimento</a:t>
            </a:r>
            <a:r>
              <a:rPr lang="it-IT" sz="1800" b="1" dirty="0"/>
              <a:t> pendolare</a:t>
            </a:r>
            <a:r>
              <a:rPr lang="it-IT" sz="1800" dirty="0"/>
              <a:t>”: </a:t>
            </a:r>
            <a:r>
              <a:rPr lang="it-IT" sz="1800" dirty="0" smtClean="0"/>
              <a:t>il 95,8% dei pendolari </a:t>
            </a:r>
            <a:r>
              <a:rPr lang="it-IT" sz="1800" dirty="0"/>
              <a:t>residenti (in famiglia)nel comune di Roma </a:t>
            </a:r>
            <a:r>
              <a:rPr lang="it-IT" sz="1800" dirty="0" smtClean="0"/>
              <a:t>si sposta quotidianamente per motivi di studio o lavoro all’interno </a:t>
            </a:r>
            <a:r>
              <a:rPr lang="it-IT" sz="1800" dirty="0"/>
              <a:t>dei confini della </a:t>
            </a:r>
            <a:r>
              <a:rPr lang="it-IT" sz="1800" dirty="0" smtClean="0"/>
              <a:t>capitale</a:t>
            </a:r>
            <a:endParaRPr lang="it-IT" sz="1800" dirty="0"/>
          </a:p>
          <a:p>
            <a:pPr algn="l"/>
            <a:r>
              <a:rPr lang="it-IT" sz="1800" b="1" dirty="0" smtClean="0"/>
              <a:t>Indice di attrazione  </a:t>
            </a:r>
            <a:r>
              <a:rPr lang="it-IT" sz="1800" dirty="0" smtClean="0"/>
              <a:t>(rapporto </a:t>
            </a:r>
            <a:r>
              <a:rPr lang="it-IT" sz="1800" dirty="0"/>
              <a:t>tra </a:t>
            </a:r>
            <a:r>
              <a:rPr lang="it-IT" sz="1800" dirty="0" smtClean="0"/>
              <a:t>spostamenti </a:t>
            </a:r>
            <a:r>
              <a:rPr lang="it-IT" sz="1800" dirty="0"/>
              <a:t>pendolari in entrata e </a:t>
            </a:r>
            <a:r>
              <a:rPr lang="it-IT" sz="1800" dirty="0" smtClean="0"/>
              <a:t>spostamenti </a:t>
            </a:r>
            <a:r>
              <a:rPr lang="it-IT" sz="1800" dirty="0"/>
              <a:t>pendolari generati </a:t>
            </a:r>
            <a:r>
              <a:rPr lang="it-IT" sz="1800" dirty="0" smtClean="0"/>
              <a:t>): </a:t>
            </a:r>
          </a:p>
          <a:p>
            <a:pPr algn="l"/>
            <a:r>
              <a:rPr lang="it-IT" sz="1800" b="1" dirty="0" smtClean="0"/>
              <a:t>6,9</a:t>
            </a:r>
            <a:r>
              <a:rPr lang="it-IT" sz="1800" dirty="0" smtClean="0"/>
              <a:t> un </a:t>
            </a:r>
            <a:r>
              <a:rPr lang="it-IT" sz="1800" dirty="0"/>
              <a:t>valore elevato che indica che la città di Roma attrae 7 volte di più degli spostamenti che genera</a:t>
            </a:r>
            <a:r>
              <a:rPr lang="it-IT" sz="1800" dirty="0" smtClean="0"/>
              <a:t>.</a:t>
            </a:r>
            <a:endParaRPr lang="it-IT" sz="1800" dirty="0"/>
          </a:p>
          <a:p>
            <a:pPr lvl="0" algn="l"/>
            <a:endParaRPr lang="it-IT" sz="1800" b="1" dirty="0"/>
          </a:p>
        </p:txBody>
      </p:sp>
      <p:sp>
        <p:nvSpPr>
          <p:cNvPr id="8" name="Titolo 1"/>
          <p:cNvSpPr txBox="1">
            <a:spLocks/>
          </p:cNvSpPr>
          <p:nvPr/>
        </p:nvSpPr>
        <p:spPr>
          <a:xfrm>
            <a:off x="168120" y="1178007"/>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200" dirty="0" smtClean="0">
                <a:solidFill>
                  <a:schemeClr val="tx1">
                    <a:lumMod val="50000"/>
                    <a:lumOff val="50000"/>
                  </a:schemeClr>
                </a:solidFill>
                <a:latin typeface="+mn-lt"/>
              </a:rPr>
              <a:t>Indici di </a:t>
            </a:r>
            <a:r>
              <a:rPr lang="it-IT" sz="2200" dirty="0" err="1" smtClean="0">
                <a:solidFill>
                  <a:schemeClr val="tx1">
                    <a:lumMod val="50000"/>
                    <a:lumOff val="50000"/>
                  </a:schemeClr>
                </a:solidFill>
                <a:latin typeface="+mn-lt"/>
              </a:rPr>
              <a:t>autocontenimento</a:t>
            </a:r>
            <a:r>
              <a:rPr lang="it-IT" sz="2200" dirty="0" smtClean="0">
                <a:solidFill>
                  <a:schemeClr val="tx1">
                    <a:lumMod val="50000"/>
                    <a:lumOff val="50000"/>
                  </a:schemeClr>
                </a:solidFill>
                <a:latin typeface="+mn-lt"/>
              </a:rPr>
              <a:t> e  attrazione pendolare </a:t>
            </a:r>
            <a:endParaRPr lang="it-IT" sz="2200" dirty="0">
              <a:latin typeface="+mn-lt"/>
            </a:endParaRPr>
          </a:p>
        </p:txBody>
      </p:sp>
      <p:graphicFrame>
        <p:nvGraphicFramePr>
          <p:cNvPr id="15" name="Grafico 14"/>
          <p:cNvGraphicFramePr>
            <a:graphicFrameLocks/>
          </p:cNvGraphicFramePr>
          <p:nvPr>
            <p:extLst>
              <p:ext uri="{D42A27DB-BD31-4B8C-83A1-F6EECF244321}">
                <p14:modId xmlns:p14="http://schemas.microsoft.com/office/powerpoint/2010/main" xmlns="" val="3002229434"/>
              </p:ext>
            </p:extLst>
          </p:nvPr>
        </p:nvGraphicFramePr>
        <p:xfrm>
          <a:off x="3679917" y="1510721"/>
          <a:ext cx="4149139" cy="4486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afico 16"/>
          <p:cNvGraphicFramePr>
            <a:graphicFrameLocks/>
          </p:cNvGraphicFramePr>
          <p:nvPr>
            <p:extLst>
              <p:ext uri="{D42A27DB-BD31-4B8C-83A1-F6EECF244321}">
                <p14:modId xmlns:p14="http://schemas.microsoft.com/office/powerpoint/2010/main" xmlns="" val="2199010028"/>
              </p:ext>
            </p:extLst>
          </p:nvPr>
        </p:nvGraphicFramePr>
        <p:xfrm>
          <a:off x="7829056" y="1510720"/>
          <a:ext cx="3996000" cy="4486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0245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15</a:t>
            </a:fld>
            <a:endParaRPr lang="it-IT" dirty="0"/>
          </a:p>
        </p:txBody>
      </p:sp>
      <p:sp>
        <p:nvSpPr>
          <p:cNvPr id="9" name="Sottotitolo 2"/>
          <p:cNvSpPr txBox="1">
            <a:spLocks/>
          </p:cNvSpPr>
          <p:nvPr/>
        </p:nvSpPr>
        <p:spPr>
          <a:xfrm>
            <a:off x="301899" y="2089629"/>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1800" b="1" dirty="0" err="1" smtClean="0"/>
              <a:t>n.pendolari</a:t>
            </a:r>
            <a:r>
              <a:rPr lang="it-IT" sz="1800" dirty="0" smtClean="0"/>
              <a:t>: </a:t>
            </a:r>
            <a:r>
              <a:rPr lang="it-IT" sz="1800" b="1" dirty="0" smtClean="0"/>
              <a:t>698.364</a:t>
            </a:r>
            <a:r>
              <a:rPr lang="it-IT" sz="1800" dirty="0" smtClean="0"/>
              <a:t> </a:t>
            </a:r>
          </a:p>
          <a:p>
            <a:pPr algn="l"/>
            <a:r>
              <a:rPr lang="it-IT" sz="1800" dirty="0"/>
              <a:t>d</a:t>
            </a:r>
            <a:r>
              <a:rPr lang="it-IT" sz="1800" dirty="0" smtClean="0"/>
              <a:t>i cui: </a:t>
            </a:r>
          </a:p>
          <a:p>
            <a:pPr algn="l"/>
            <a:r>
              <a:rPr lang="it-IT" sz="1800" b="1" dirty="0" smtClean="0"/>
              <a:t>53% </a:t>
            </a:r>
            <a:r>
              <a:rPr lang="it-IT" sz="1800" dirty="0" smtClean="0"/>
              <a:t>(370.482)diretti verso un altro comune;</a:t>
            </a:r>
          </a:p>
          <a:p>
            <a:pPr algn="l"/>
            <a:r>
              <a:rPr lang="it-IT" sz="1800" b="1" dirty="0" smtClean="0"/>
              <a:t>47</a:t>
            </a:r>
            <a:r>
              <a:rPr lang="it-IT" sz="1800" b="1" dirty="0"/>
              <a:t>% </a:t>
            </a:r>
            <a:r>
              <a:rPr lang="it-IT" sz="1800" dirty="0" smtClean="0"/>
              <a:t>(327.518) nello stesso </a:t>
            </a:r>
            <a:r>
              <a:rPr lang="it-IT" sz="1800" dirty="0"/>
              <a:t>comune di dimora </a:t>
            </a:r>
            <a:r>
              <a:rPr lang="it-IT" sz="1800" dirty="0" smtClean="0"/>
              <a:t>abituale</a:t>
            </a:r>
          </a:p>
          <a:p>
            <a:pPr algn="l"/>
            <a:endParaRPr lang="it-IT" sz="1800" b="1" dirty="0" smtClean="0"/>
          </a:p>
          <a:p>
            <a:pPr algn="l"/>
            <a:r>
              <a:rPr lang="it-IT" sz="1800" b="1" dirty="0" smtClean="0"/>
              <a:t>31,3</a:t>
            </a:r>
            <a:r>
              <a:rPr lang="it-IT" sz="1800" b="1" dirty="0"/>
              <a:t>%</a:t>
            </a:r>
            <a:r>
              <a:rPr lang="it-IT" sz="1800" dirty="0"/>
              <a:t> </a:t>
            </a:r>
            <a:r>
              <a:rPr lang="it-IT" sz="1800" dirty="0" smtClean="0"/>
              <a:t>(218.615) degli </a:t>
            </a:r>
            <a:r>
              <a:rPr lang="it-IT" sz="1800" dirty="0"/>
              <a:t>spostamenti totali </a:t>
            </a:r>
            <a:r>
              <a:rPr lang="it-IT" sz="1800" dirty="0" smtClean="0"/>
              <a:t>hanno come destinazione Roma</a:t>
            </a:r>
            <a:endParaRPr lang="it-IT" sz="1800" dirty="0"/>
          </a:p>
        </p:txBody>
      </p:sp>
      <p:sp>
        <p:nvSpPr>
          <p:cNvPr id="8" name="Titolo 1"/>
          <p:cNvSpPr txBox="1">
            <a:spLocks/>
          </p:cNvSpPr>
          <p:nvPr/>
        </p:nvSpPr>
        <p:spPr>
          <a:xfrm>
            <a:off x="301899" y="1255706"/>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I flussi di pendolarismo nell’hinterland </a:t>
            </a:r>
            <a:endParaRPr lang="it-IT" sz="2400" dirty="0">
              <a:latin typeface="+mn-lt"/>
            </a:endParaRPr>
          </a:p>
        </p:txBody>
      </p:sp>
      <p:graphicFrame>
        <p:nvGraphicFramePr>
          <p:cNvPr id="6" name="Grafico 5"/>
          <p:cNvGraphicFramePr>
            <a:graphicFrameLocks/>
          </p:cNvGraphicFramePr>
          <p:nvPr>
            <p:extLst>
              <p:ext uri="{D42A27DB-BD31-4B8C-83A1-F6EECF244321}">
                <p14:modId xmlns:p14="http://schemas.microsoft.com/office/powerpoint/2010/main" xmlns="" val="3301861004"/>
              </p:ext>
            </p:extLst>
          </p:nvPr>
        </p:nvGraphicFramePr>
        <p:xfrm>
          <a:off x="5250532" y="3626070"/>
          <a:ext cx="5171089" cy="3231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xmlns="" val="2890615827"/>
              </p:ext>
            </p:extLst>
          </p:nvPr>
        </p:nvGraphicFramePr>
        <p:xfrm>
          <a:off x="3729136" y="1029458"/>
          <a:ext cx="6234262" cy="2596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22225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16</a:t>
            </a:fld>
            <a:endParaRPr lang="it-IT" dirty="0"/>
          </a:p>
        </p:txBody>
      </p:sp>
      <p:sp>
        <p:nvSpPr>
          <p:cNvPr id="9" name="Sottotitolo 2"/>
          <p:cNvSpPr txBox="1">
            <a:spLocks/>
          </p:cNvSpPr>
          <p:nvPr/>
        </p:nvSpPr>
        <p:spPr>
          <a:xfrm>
            <a:off x="301899" y="2089629"/>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1800" b="1" dirty="0" smtClean="0"/>
              <a:t>Il rapporto di «specialità» tra Roma Capitale e il comune di Fiumicino:</a:t>
            </a:r>
          </a:p>
          <a:p>
            <a:pPr algn="l"/>
            <a:r>
              <a:rPr lang="it-IT" sz="1800" b="1" dirty="0" smtClean="0"/>
              <a:t>Il 93% </a:t>
            </a:r>
            <a:r>
              <a:rPr lang="it-IT" sz="1800" dirty="0" smtClean="0"/>
              <a:t>degli spostamenti in uscita da Fiumicino ha come destinazione il comune di Roma Capitale </a:t>
            </a:r>
            <a:endParaRPr lang="it-IT" sz="1800" dirty="0"/>
          </a:p>
        </p:txBody>
      </p:sp>
      <p:sp>
        <p:nvSpPr>
          <p:cNvPr id="8" name="Titolo 1"/>
          <p:cNvSpPr txBox="1">
            <a:spLocks/>
          </p:cNvSpPr>
          <p:nvPr/>
        </p:nvSpPr>
        <p:spPr>
          <a:xfrm>
            <a:off x="173612" y="1181502"/>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«Gli scambi pendolari» tra il capoluogo e l’hinterland</a:t>
            </a:r>
            <a:endParaRPr lang="it-IT" sz="2400" dirty="0">
              <a:latin typeface="+mn-lt"/>
            </a:endParaRPr>
          </a:p>
        </p:txBody>
      </p:sp>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057" name="Immagine 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4898" y="1216658"/>
            <a:ext cx="7378262" cy="522811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10"/>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9" name="Rettangolo 18"/>
          <p:cNvSpPr/>
          <p:nvPr/>
        </p:nvSpPr>
        <p:spPr>
          <a:xfrm>
            <a:off x="4601368" y="1080516"/>
            <a:ext cx="6096000" cy="307777"/>
          </a:xfrm>
          <a:prstGeom prst="rect">
            <a:avLst/>
          </a:prstGeom>
        </p:spPr>
        <p:txBody>
          <a:bodyPr>
            <a:spAutoFit/>
          </a:bodyPr>
          <a:lstStyle/>
          <a:p>
            <a:pPr algn="ctr"/>
            <a:r>
              <a:rPr lang="it-IT" sz="1400" b="1" dirty="0"/>
              <a:t>Focus </a:t>
            </a:r>
            <a:r>
              <a:rPr lang="it-IT" sz="1400" b="1" dirty="0" smtClean="0"/>
              <a:t> </a:t>
            </a:r>
            <a:r>
              <a:rPr lang="it-IT" sz="1400" b="1" dirty="0"/>
              <a:t>su comuni di hinterland con maggiori </a:t>
            </a:r>
            <a:r>
              <a:rPr lang="it-IT" sz="1400" b="1" dirty="0" smtClean="0"/>
              <a:t>flussi. Anno 2011 </a:t>
            </a:r>
            <a:endParaRPr lang="it-IT" sz="1400" b="1" dirty="0"/>
          </a:p>
        </p:txBody>
      </p:sp>
      <p:sp>
        <p:nvSpPr>
          <p:cNvPr id="13" name="CasellaDiTesto 1"/>
          <p:cNvSpPr txBox="1"/>
          <p:nvPr/>
        </p:nvSpPr>
        <p:spPr>
          <a:xfrm>
            <a:off x="7438938" y="6329352"/>
            <a:ext cx="268587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900" dirty="0" smtClean="0"/>
              <a:t>Fonte: elaborazioni su dati Istat – Censimento 2011</a:t>
            </a:r>
            <a:endParaRPr lang="it-IT" sz="900" dirty="0"/>
          </a:p>
        </p:txBody>
      </p:sp>
    </p:spTree>
    <p:extLst>
      <p:ext uri="{BB962C8B-B14F-4D97-AF65-F5344CB8AC3E}">
        <p14:creationId xmlns:p14="http://schemas.microsoft.com/office/powerpoint/2010/main" xmlns="" val="366291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17</a:t>
            </a:fld>
            <a:endParaRPr lang="it-IT" dirty="0"/>
          </a:p>
        </p:txBody>
      </p:sp>
      <p:sp>
        <p:nvSpPr>
          <p:cNvPr id="8" name="Titolo 1"/>
          <p:cNvSpPr txBox="1">
            <a:spLocks/>
          </p:cNvSpPr>
          <p:nvPr/>
        </p:nvSpPr>
        <p:spPr>
          <a:xfrm>
            <a:off x="173612" y="1181502"/>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«Gli scambi pendolari» tra il capoluogo e l’hinterland</a:t>
            </a:r>
            <a:endParaRPr lang="it-IT" sz="2400" dirty="0">
              <a:latin typeface="+mn-lt"/>
            </a:endParaRPr>
          </a:p>
        </p:txBody>
      </p:sp>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10"/>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Sottotitolo 2"/>
          <p:cNvSpPr txBox="1">
            <a:spLocks/>
          </p:cNvSpPr>
          <p:nvPr/>
        </p:nvSpPr>
        <p:spPr>
          <a:xfrm>
            <a:off x="301899" y="2089629"/>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1800" b="1" dirty="0" smtClean="0"/>
              <a:t>Il rapporto di «specialità» tra Roma Capitale e il comune di Fiumicino:</a:t>
            </a:r>
          </a:p>
          <a:p>
            <a:pPr algn="l"/>
            <a:r>
              <a:rPr lang="it-IT" sz="1800" b="1" dirty="0" smtClean="0"/>
              <a:t>Il 32,7% </a:t>
            </a:r>
            <a:r>
              <a:rPr lang="it-IT" sz="1800" dirty="0" smtClean="0"/>
              <a:t>degli spostamenti in uscita da Roma ha come destinazione il comune di Fiumicino</a:t>
            </a:r>
            <a:endParaRPr lang="it-IT" sz="1800" dirty="0"/>
          </a:p>
        </p:txBody>
      </p:sp>
      <p:pic>
        <p:nvPicPr>
          <p:cNvPr id="3074" name="Picture 2" descr="uscita_da_Roma_verso_Poli_lavorativ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41001" y="1181502"/>
            <a:ext cx="7106507" cy="4919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ttangolo 12"/>
          <p:cNvSpPr/>
          <p:nvPr/>
        </p:nvSpPr>
        <p:spPr>
          <a:xfrm>
            <a:off x="4601368" y="1080516"/>
            <a:ext cx="6096000" cy="307777"/>
          </a:xfrm>
          <a:prstGeom prst="rect">
            <a:avLst/>
          </a:prstGeom>
        </p:spPr>
        <p:txBody>
          <a:bodyPr>
            <a:spAutoFit/>
          </a:bodyPr>
          <a:lstStyle/>
          <a:p>
            <a:pPr algn="ctr"/>
            <a:r>
              <a:rPr lang="it-IT" sz="1400" b="1" dirty="0"/>
              <a:t>Focus </a:t>
            </a:r>
            <a:r>
              <a:rPr lang="it-IT" sz="1400" b="1" dirty="0" smtClean="0"/>
              <a:t> </a:t>
            </a:r>
            <a:r>
              <a:rPr lang="it-IT" sz="1400" b="1" dirty="0"/>
              <a:t>su comuni di hinterland con maggiori </a:t>
            </a:r>
            <a:r>
              <a:rPr lang="it-IT" sz="1400" b="1" dirty="0" smtClean="0"/>
              <a:t>flussi. Anno 2011 </a:t>
            </a:r>
            <a:endParaRPr lang="it-IT" sz="1400" b="1" dirty="0"/>
          </a:p>
        </p:txBody>
      </p:sp>
      <p:sp>
        <p:nvSpPr>
          <p:cNvPr id="11" name="CasellaDiTesto 1"/>
          <p:cNvSpPr txBox="1"/>
          <p:nvPr/>
        </p:nvSpPr>
        <p:spPr>
          <a:xfrm>
            <a:off x="7769395" y="6013828"/>
            <a:ext cx="268587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900" dirty="0" smtClean="0"/>
              <a:t>Fonte: elaborazioni su dati Istat – Censimento 2011</a:t>
            </a:r>
            <a:endParaRPr lang="it-IT" sz="900" dirty="0"/>
          </a:p>
        </p:txBody>
      </p:sp>
    </p:spTree>
    <p:extLst>
      <p:ext uri="{BB962C8B-B14F-4D97-AF65-F5344CB8AC3E}">
        <p14:creationId xmlns:p14="http://schemas.microsoft.com/office/powerpoint/2010/main" xmlns="" val="3808065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18</a:t>
            </a:fld>
            <a:endParaRPr lang="it-IT" dirty="0"/>
          </a:p>
        </p:txBody>
      </p:sp>
      <p:sp>
        <p:nvSpPr>
          <p:cNvPr id="8" name="Titolo 1"/>
          <p:cNvSpPr txBox="1">
            <a:spLocks/>
          </p:cNvSpPr>
          <p:nvPr/>
        </p:nvSpPr>
        <p:spPr>
          <a:xfrm>
            <a:off x="173612" y="1181502"/>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La mobilità a Roma Capitale </a:t>
            </a:r>
            <a:endParaRPr lang="it-IT" sz="2400" dirty="0">
              <a:latin typeface="+mn-lt"/>
            </a:endParaRPr>
          </a:p>
        </p:txBody>
      </p:sp>
      <p:sp>
        <p:nvSpPr>
          <p:cNvPr id="10" name="Rectangle 10"/>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Sottotitolo 2"/>
          <p:cNvSpPr txBox="1">
            <a:spLocks/>
          </p:cNvSpPr>
          <p:nvPr/>
        </p:nvSpPr>
        <p:spPr>
          <a:xfrm>
            <a:off x="301899" y="2089629"/>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1800" b="1" dirty="0" smtClean="0"/>
              <a:t>Il 48% </a:t>
            </a:r>
            <a:r>
              <a:rPr lang="it-IT" sz="1800" dirty="0" smtClean="0"/>
              <a:t>dei pendolari residenti a Roma usa l’auto privata come mezzo di trasporto;</a:t>
            </a:r>
          </a:p>
          <a:p>
            <a:pPr algn="l"/>
            <a:endParaRPr lang="it-IT" sz="1800" dirty="0" smtClean="0"/>
          </a:p>
          <a:p>
            <a:pPr algn="l"/>
            <a:r>
              <a:rPr lang="it-IT" sz="1800" b="1" dirty="0" smtClean="0"/>
              <a:t>Il 25,5% </a:t>
            </a:r>
            <a:r>
              <a:rPr lang="it-IT" sz="1800" dirty="0" smtClean="0"/>
              <a:t>usa i mezzi pubblici</a:t>
            </a:r>
          </a:p>
          <a:p>
            <a:pPr algn="l"/>
            <a:endParaRPr lang="it-IT" sz="1800" dirty="0"/>
          </a:p>
          <a:p>
            <a:pPr algn="l"/>
            <a:r>
              <a:rPr lang="it-IT" sz="1800" dirty="0" smtClean="0"/>
              <a:t>Il </a:t>
            </a:r>
            <a:r>
              <a:rPr lang="it-IT" sz="1800" b="1" dirty="0" smtClean="0"/>
              <a:t>14,6% </a:t>
            </a:r>
            <a:r>
              <a:rPr lang="it-IT" sz="1800" dirty="0" smtClean="0"/>
              <a:t>raggiunge il luogo di studio o di lavoro a piedi</a:t>
            </a:r>
            <a:endParaRPr lang="it-IT" sz="1800" dirty="0"/>
          </a:p>
        </p:txBody>
      </p:sp>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5" name="Grafico 14"/>
          <p:cNvGraphicFramePr>
            <a:graphicFrameLocks/>
          </p:cNvGraphicFramePr>
          <p:nvPr>
            <p:extLst>
              <p:ext uri="{D42A27DB-BD31-4B8C-83A1-F6EECF244321}">
                <p14:modId xmlns:p14="http://schemas.microsoft.com/office/powerpoint/2010/main" xmlns="" val="693446287"/>
              </p:ext>
            </p:extLst>
          </p:nvPr>
        </p:nvGraphicFramePr>
        <p:xfrm>
          <a:off x="4913092" y="1181502"/>
          <a:ext cx="6475343" cy="4981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86320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19</a:t>
            </a:fld>
            <a:endParaRPr lang="it-IT" dirty="0"/>
          </a:p>
        </p:txBody>
      </p:sp>
      <p:sp>
        <p:nvSpPr>
          <p:cNvPr id="8" name="Titolo 1"/>
          <p:cNvSpPr txBox="1">
            <a:spLocks/>
          </p:cNvSpPr>
          <p:nvPr/>
        </p:nvSpPr>
        <p:spPr>
          <a:xfrm>
            <a:off x="173612" y="1181502"/>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La m</a:t>
            </a:r>
            <a:r>
              <a:rPr lang="it-IT" sz="2400" dirty="0" smtClean="0">
                <a:solidFill>
                  <a:schemeClr val="tx1">
                    <a:lumMod val="50000"/>
                    <a:lumOff val="50000"/>
                  </a:schemeClr>
                </a:solidFill>
                <a:latin typeface="+mn-lt"/>
              </a:rPr>
              <a:t>obilità </a:t>
            </a:r>
            <a:r>
              <a:rPr lang="it-IT" sz="2400" dirty="0" smtClean="0">
                <a:solidFill>
                  <a:schemeClr val="tx1">
                    <a:lumMod val="50000"/>
                    <a:lumOff val="50000"/>
                  </a:schemeClr>
                </a:solidFill>
                <a:latin typeface="+mn-lt"/>
              </a:rPr>
              <a:t>a Roma Capitale</a:t>
            </a:r>
            <a:endParaRPr lang="it-IT" sz="2400" dirty="0">
              <a:latin typeface="+mn-lt"/>
            </a:endParaRPr>
          </a:p>
        </p:txBody>
      </p:sp>
      <p:sp>
        <p:nvSpPr>
          <p:cNvPr id="2"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10"/>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4" name="Sottotitolo 2"/>
          <p:cNvSpPr txBox="1">
            <a:spLocks/>
          </p:cNvSpPr>
          <p:nvPr/>
        </p:nvSpPr>
        <p:spPr>
          <a:xfrm>
            <a:off x="152400" y="1667924"/>
            <a:ext cx="3971918"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it-IT" sz="1800" dirty="0" smtClean="0">
                <a:solidFill>
                  <a:schemeClr val="tx1">
                    <a:lumMod val="85000"/>
                    <a:lumOff val="15000"/>
                  </a:schemeClr>
                </a:solidFill>
              </a:rPr>
              <a:t>Numero di fermate della rete di Trasporto Pubblico Locale* (2015):  </a:t>
            </a:r>
            <a:r>
              <a:rPr lang="it-IT" sz="1800" b="1" dirty="0" smtClean="0">
                <a:solidFill>
                  <a:schemeClr val="tx1">
                    <a:lumMod val="85000"/>
                    <a:lumOff val="15000"/>
                  </a:schemeClr>
                </a:solidFill>
              </a:rPr>
              <a:t>8.352 </a:t>
            </a:r>
          </a:p>
        </p:txBody>
      </p:sp>
      <p:graphicFrame>
        <p:nvGraphicFramePr>
          <p:cNvPr id="12" name="Grafico 11"/>
          <p:cNvGraphicFramePr>
            <a:graphicFrameLocks/>
          </p:cNvGraphicFramePr>
          <p:nvPr>
            <p:extLst>
              <p:ext uri="{D42A27DB-BD31-4B8C-83A1-F6EECF244321}">
                <p14:modId xmlns:p14="http://schemas.microsoft.com/office/powerpoint/2010/main" xmlns="" val="1087186011"/>
              </p:ext>
            </p:extLst>
          </p:nvPr>
        </p:nvGraphicFramePr>
        <p:xfrm>
          <a:off x="83233" y="2318278"/>
          <a:ext cx="4041085" cy="4258498"/>
        </p:xfrm>
        <a:graphic>
          <a:graphicData uri="http://schemas.openxmlformats.org/drawingml/2006/chart">
            <c:chart xmlns:c="http://schemas.openxmlformats.org/drawingml/2006/chart" xmlns:r="http://schemas.openxmlformats.org/officeDocument/2006/relationships" r:id="rId2"/>
          </a:graphicData>
        </a:graphic>
      </p:graphicFrame>
      <p:pic>
        <p:nvPicPr>
          <p:cNvPr id="15" name="Immagine 14"/>
          <p:cNvPicPr>
            <a:picLocks noChangeAspect="1"/>
          </p:cNvPicPr>
          <p:nvPr/>
        </p:nvPicPr>
        <p:blipFill rotWithShape="1">
          <a:blip r:embed="rId3" cstate="print">
            <a:extLst>
              <a:ext uri="{28A0092B-C50C-407E-A947-70E740481C1C}">
                <a14:useLocalDpi xmlns:a14="http://schemas.microsoft.com/office/drawing/2010/main" xmlns="" val="0"/>
              </a:ext>
            </a:extLst>
          </a:blip>
          <a:srcRect l="3978" t="10232" r="2224" b="18294"/>
          <a:stretch/>
        </p:blipFill>
        <p:spPr>
          <a:xfrm>
            <a:off x="5607461" y="2065541"/>
            <a:ext cx="4663210" cy="4247156"/>
          </a:xfrm>
          <a:prstGeom prst="rect">
            <a:avLst/>
          </a:prstGeom>
        </p:spPr>
      </p:pic>
      <p:pic>
        <p:nvPicPr>
          <p:cNvPr id="16" name="Immagine 15"/>
          <p:cNvPicPr>
            <a:picLocks noChangeAspect="1"/>
          </p:cNvPicPr>
          <p:nvPr/>
        </p:nvPicPr>
        <p:blipFill rotWithShape="1">
          <a:blip r:embed="rId4" cstate="print">
            <a:extLst>
              <a:ext uri="{28A0092B-C50C-407E-A947-70E740481C1C}">
                <a14:useLocalDpi xmlns:a14="http://schemas.microsoft.com/office/drawing/2010/main" xmlns="" val="0"/>
              </a:ext>
            </a:extLst>
          </a:blip>
          <a:srcRect l="68993" t="83979" r="3141" b="2222"/>
          <a:stretch/>
        </p:blipFill>
        <p:spPr>
          <a:xfrm>
            <a:off x="9450288" y="2317348"/>
            <a:ext cx="1351931" cy="946298"/>
          </a:xfrm>
          <a:prstGeom prst="rect">
            <a:avLst/>
          </a:prstGeom>
        </p:spPr>
      </p:pic>
      <p:sp>
        <p:nvSpPr>
          <p:cNvPr id="17" name="Titolo 3"/>
          <p:cNvSpPr txBox="1">
            <a:spLocks/>
          </p:cNvSpPr>
          <p:nvPr/>
        </p:nvSpPr>
        <p:spPr>
          <a:xfrm>
            <a:off x="4124319" y="1307884"/>
            <a:ext cx="6552728" cy="720080"/>
          </a:xfrm>
          <a:prstGeom prst="rect">
            <a:avLst/>
          </a:prstGeom>
        </p:spPr>
        <p:txBody>
          <a:bodyPr vert="horz" lIns="91440" tIns="45720" rIns="91440" bIns="45720" rtlCol="0" anchor="ctr">
            <a:noAutofit/>
          </a:bodyPr>
          <a:lstStyle>
            <a:lvl1pPr marL="180975" indent="0" algn="l" defTabSz="914400" rtl="0" eaLnBrk="1" latinLnBrk="0" hangingPunct="1">
              <a:spcBef>
                <a:spcPct val="0"/>
              </a:spcBef>
              <a:buNone/>
              <a:defRPr lang="it-IT" sz="2800" b="1" kern="1200" dirty="0" smtClean="0">
                <a:solidFill>
                  <a:srgbClr val="8E001C"/>
                </a:solidFill>
                <a:latin typeface="+mn-lt"/>
                <a:ea typeface="+mj-ea"/>
                <a:cs typeface="Arial" pitchFamily="34" charset="0"/>
              </a:defRPr>
            </a:lvl1pPr>
          </a:lstStyle>
          <a:p>
            <a:pPr algn="ctr"/>
            <a:r>
              <a:rPr lang="it-IT" sz="2400" b="0" dirty="0" smtClean="0">
                <a:solidFill>
                  <a:schemeClr val="tx1">
                    <a:lumMod val="85000"/>
                    <a:lumOff val="15000"/>
                  </a:schemeClr>
                </a:solidFill>
              </a:rPr>
              <a:t>TPL Roma Capitale </a:t>
            </a:r>
          </a:p>
          <a:p>
            <a:pPr algn="ctr"/>
            <a:r>
              <a:rPr lang="it-IT" sz="2400" b="0" dirty="0" smtClean="0">
                <a:solidFill>
                  <a:schemeClr val="tx1">
                    <a:lumMod val="85000"/>
                    <a:lumOff val="15000"/>
                  </a:schemeClr>
                </a:solidFill>
              </a:rPr>
              <a:t>Fermate della rete per municipio</a:t>
            </a:r>
          </a:p>
          <a:p>
            <a:pPr marL="0" lvl="0" algn="ctr">
              <a:spcBef>
                <a:spcPts val="0"/>
              </a:spcBef>
            </a:pPr>
            <a:r>
              <a:rPr lang="it-IT" sz="1400" b="0" dirty="0">
                <a:solidFill>
                  <a:schemeClr val="tx1">
                    <a:lumMod val="85000"/>
                    <a:lumOff val="15000"/>
                  </a:schemeClr>
                </a:solidFill>
                <a:ea typeface="+mn-ea"/>
              </a:rPr>
              <a:t>Densità di fermate* per kmq</a:t>
            </a:r>
          </a:p>
          <a:p>
            <a:pPr algn="ctr"/>
            <a:endParaRPr lang="it-IT" sz="1400" dirty="0"/>
          </a:p>
        </p:txBody>
      </p:sp>
      <p:sp>
        <p:nvSpPr>
          <p:cNvPr id="11" name="Segnaposto numero diapositiva 4"/>
          <p:cNvSpPr txBox="1">
            <a:spLocks/>
          </p:cNvSpPr>
          <p:nvPr/>
        </p:nvSpPr>
        <p:spPr>
          <a:xfrm>
            <a:off x="8069283" y="6334572"/>
            <a:ext cx="2149434" cy="288032"/>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it-IT" sz="1000" b="0" i="0" u="none" strike="noStrike" kern="1200" cap="none" spc="0" normalizeH="0" baseline="0" noProof="0" dirty="0" smtClean="0">
                <a:ln>
                  <a:noFill/>
                </a:ln>
                <a:solidFill>
                  <a:schemeClr val="tx1"/>
                </a:solidFill>
                <a:effectLst/>
                <a:uLnTx/>
                <a:uFillTx/>
                <a:latin typeface="+mn-lt"/>
                <a:ea typeface="+mn-ea"/>
                <a:cs typeface="Arial" pitchFamily="34" charset="0"/>
              </a:rPr>
              <a:t>Fonte: elaborazioni su dati </a:t>
            </a:r>
            <a:r>
              <a:rPr kumimoji="0" lang="it-IT" sz="1000" b="0" i="0" u="none" strike="noStrike" kern="1200" cap="none" spc="0" normalizeH="0" baseline="0" noProof="0" dirty="0" err="1" smtClean="0">
                <a:ln>
                  <a:noFill/>
                </a:ln>
                <a:solidFill>
                  <a:schemeClr val="tx1"/>
                </a:solidFill>
                <a:effectLst/>
                <a:uLnTx/>
                <a:uFillTx/>
                <a:latin typeface="+mn-lt"/>
                <a:ea typeface="+mn-ea"/>
                <a:cs typeface="Arial" pitchFamily="34" charset="0"/>
              </a:rPr>
              <a:t>Atac</a:t>
            </a:r>
            <a:endParaRPr kumimoji="0" lang="it-IT" sz="1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extLst>
      <p:ext uri="{BB962C8B-B14F-4D97-AF65-F5344CB8AC3E}">
        <p14:creationId xmlns:p14="http://schemas.microsoft.com/office/powerpoint/2010/main" xmlns="" val="3808065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a:t>
            </a:fld>
            <a:endParaRPr lang="it-IT" dirty="0"/>
          </a:p>
        </p:txBody>
      </p:sp>
      <p:sp>
        <p:nvSpPr>
          <p:cNvPr id="3" name="Titolo 1"/>
          <p:cNvSpPr txBox="1">
            <a:spLocks/>
          </p:cNvSpPr>
          <p:nvPr/>
        </p:nvSpPr>
        <p:spPr>
          <a:xfrm>
            <a:off x="233600" y="1060981"/>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391255" y="1565451"/>
            <a:ext cx="2588428" cy="672969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it-IT" sz="1400" b="1" dirty="0" smtClean="0"/>
              <a:t>Città metropolitana di Roma</a:t>
            </a:r>
          </a:p>
          <a:p>
            <a:r>
              <a:rPr lang="it-IT" sz="1400" dirty="0" smtClean="0"/>
              <a:t>1gennaio 2016: </a:t>
            </a:r>
            <a:r>
              <a:rPr lang="it-IT" sz="1400" b="1" dirty="0" smtClean="0"/>
              <a:t>4.340.474 (</a:t>
            </a:r>
            <a:r>
              <a:rPr lang="el-GR" sz="1400" b="1" dirty="0" smtClean="0"/>
              <a:t>Δ</a:t>
            </a:r>
            <a:r>
              <a:rPr lang="it-IT" sz="1400" b="1" dirty="0" smtClean="0"/>
              <a:t> 2015 -1.572 residenti) </a:t>
            </a:r>
          </a:p>
          <a:p>
            <a:r>
              <a:rPr lang="it-IT" sz="1400" dirty="0" err="1" smtClean="0"/>
              <a:t>iI</a:t>
            </a:r>
            <a:r>
              <a:rPr lang="it-IT" sz="1400" dirty="0" smtClean="0"/>
              <a:t> </a:t>
            </a:r>
            <a:r>
              <a:rPr lang="it-IT" sz="1400" dirty="0"/>
              <a:t>saldo </a:t>
            </a:r>
            <a:r>
              <a:rPr lang="it-IT" sz="1400" dirty="0" smtClean="0"/>
              <a:t>negativo è </a:t>
            </a:r>
            <a:r>
              <a:rPr lang="it-IT" sz="1400" dirty="0"/>
              <a:t>da imputarsi </a:t>
            </a:r>
            <a:r>
              <a:rPr lang="it-IT" sz="1400" b="1" dirty="0"/>
              <a:t>alla </a:t>
            </a:r>
            <a:r>
              <a:rPr lang="it-IT" sz="1400" b="1" dirty="0" smtClean="0"/>
              <a:t>diminuzione della popolazione  nel </a:t>
            </a:r>
            <a:r>
              <a:rPr lang="it-IT" sz="1400" b="1" dirty="0"/>
              <a:t>Capoluogo</a:t>
            </a:r>
            <a:r>
              <a:rPr lang="it-IT" sz="1400" b="1" dirty="0" smtClean="0"/>
              <a:t>.</a:t>
            </a:r>
            <a:endParaRPr lang="it-IT" sz="1400" dirty="0"/>
          </a:p>
          <a:p>
            <a:r>
              <a:rPr lang="it-IT" sz="1400" dirty="0"/>
              <a:t>Nell’</a:t>
            </a:r>
            <a:r>
              <a:rPr lang="it-IT" sz="1400" b="1" dirty="0"/>
              <a:t>hinterland metropolitano </a:t>
            </a:r>
            <a:r>
              <a:rPr lang="it-IT" sz="1400" dirty="0"/>
              <a:t>la popolazione aumenta di 5.719 unità</a:t>
            </a:r>
          </a:p>
          <a:p>
            <a:pPr marL="0" indent="0">
              <a:buNone/>
            </a:pPr>
            <a:endParaRPr lang="it-IT" sz="1400" b="1" dirty="0" smtClean="0"/>
          </a:p>
          <a:p>
            <a:pPr marL="0" indent="0">
              <a:buNone/>
            </a:pPr>
            <a:r>
              <a:rPr lang="it-IT" sz="1400" b="1" dirty="0" smtClean="0"/>
              <a:t>Roma Capitale:</a:t>
            </a:r>
            <a:endParaRPr lang="it-IT" sz="1400" b="1" dirty="0"/>
          </a:p>
          <a:p>
            <a:r>
              <a:rPr lang="it-IT" sz="1400" b="1" dirty="0" smtClean="0"/>
              <a:t>2.868.347 </a:t>
            </a:r>
            <a:r>
              <a:rPr lang="it-IT" sz="1400" dirty="0" smtClean="0"/>
              <a:t>residenti </a:t>
            </a:r>
            <a:endParaRPr lang="it-IT" sz="1400" dirty="0"/>
          </a:p>
          <a:p>
            <a:r>
              <a:rPr lang="it-IT" sz="1400" b="1" dirty="0" smtClean="0"/>
              <a:t>1.358.028</a:t>
            </a:r>
            <a:r>
              <a:rPr lang="it-IT" sz="1400" dirty="0" smtClean="0"/>
              <a:t> </a:t>
            </a:r>
            <a:r>
              <a:rPr lang="it-IT" sz="1400" dirty="0"/>
              <a:t>maschi</a:t>
            </a:r>
          </a:p>
          <a:p>
            <a:r>
              <a:rPr lang="it-IT" sz="1400" b="1" dirty="0" smtClean="0"/>
              <a:t>1.510.319</a:t>
            </a:r>
            <a:r>
              <a:rPr lang="it-IT" sz="1400" dirty="0" smtClean="0"/>
              <a:t> </a:t>
            </a:r>
            <a:r>
              <a:rPr lang="it-IT" sz="1400" dirty="0"/>
              <a:t>femmine</a:t>
            </a:r>
          </a:p>
          <a:p>
            <a:r>
              <a:rPr lang="it-IT" sz="1400" b="1" dirty="0" smtClean="0"/>
              <a:t>364.632</a:t>
            </a:r>
            <a:r>
              <a:rPr lang="it-IT" sz="1400" dirty="0" smtClean="0"/>
              <a:t> stranieri</a:t>
            </a:r>
            <a:endParaRPr lang="it-IT" sz="1400" dirty="0"/>
          </a:p>
          <a:p>
            <a:r>
              <a:rPr lang="it-IT" sz="1400" b="1" dirty="0"/>
              <a:t>1.356.441</a:t>
            </a:r>
            <a:r>
              <a:rPr lang="it-IT" sz="1400" dirty="0"/>
              <a:t> famiglie</a:t>
            </a:r>
          </a:p>
        </p:txBody>
      </p:sp>
      <p:sp>
        <p:nvSpPr>
          <p:cNvPr id="5" name="Segnaposto contenuto 1"/>
          <p:cNvSpPr txBox="1">
            <a:spLocks/>
          </p:cNvSpPr>
          <p:nvPr/>
        </p:nvSpPr>
        <p:spPr>
          <a:xfrm>
            <a:off x="5783288" y="1082283"/>
            <a:ext cx="6408712" cy="51915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400" b="1" dirty="0" smtClean="0">
                <a:cs typeface="Arial" pitchFamily="34" charset="0"/>
              </a:rPr>
              <a:t>                       Composizione </a:t>
            </a:r>
            <a:r>
              <a:rPr lang="it-IT" sz="1400" b="1" dirty="0">
                <a:cs typeface="Arial" pitchFamily="34" charset="0"/>
              </a:rPr>
              <a:t>della popolazione </a:t>
            </a:r>
          </a:p>
          <a:p>
            <a:pPr marL="0" indent="0" algn="ctr">
              <a:buNone/>
            </a:pPr>
            <a:r>
              <a:rPr lang="it-IT" sz="1400" b="1" dirty="0" smtClean="0">
                <a:cs typeface="Arial" pitchFamily="34" charset="0"/>
              </a:rPr>
              <a:t>                     Roma </a:t>
            </a:r>
            <a:r>
              <a:rPr lang="it-IT" sz="1400" b="1" dirty="0">
                <a:cs typeface="Arial" pitchFamily="34" charset="0"/>
              </a:rPr>
              <a:t>Capitale - Anno 2015</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dirty="0">
                <a:cs typeface="Arial" pitchFamily="34" charset="0"/>
              </a:rPr>
              <a:t> </a:t>
            </a:r>
            <a:r>
              <a:rPr lang="it-IT" sz="900" dirty="0" smtClean="0">
                <a:cs typeface="Arial" pitchFamily="34" charset="0"/>
              </a:rPr>
              <a:t>                                                                                          Fonte: elaborazioni su dati Istat – Bilancio demografico</a:t>
            </a:r>
          </a:p>
        </p:txBody>
      </p:sp>
      <p:graphicFrame>
        <p:nvGraphicFramePr>
          <p:cNvPr id="12" name="Grafico 11"/>
          <p:cNvGraphicFramePr/>
          <p:nvPr>
            <p:extLst>
              <p:ext uri="{D42A27DB-BD31-4B8C-83A1-F6EECF244321}">
                <p14:modId xmlns:p14="http://schemas.microsoft.com/office/powerpoint/2010/main" xmlns="" val="1414894564"/>
              </p:ext>
            </p:extLst>
          </p:nvPr>
        </p:nvGraphicFramePr>
        <p:xfrm>
          <a:off x="8430870" y="1680883"/>
          <a:ext cx="2845739"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fico 14"/>
          <p:cNvGraphicFramePr/>
          <p:nvPr>
            <p:extLst>
              <p:ext uri="{D42A27DB-BD31-4B8C-83A1-F6EECF244321}">
                <p14:modId xmlns:p14="http://schemas.microsoft.com/office/powerpoint/2010/main" xmlns="" val="3985843125"/>
              </p:ext>
            </p:extLst>
          </p:nvPr>
        </p:nvGraphicFramePr>
        <p:xfrm>
          <a:off x="8430870" y="3817942"/>
          <a:ext cx="2786082" cy="2071702"/>
        </p:xfrm>
        <a:graphic>
          <a:graphicData uri="http://schemas.openxmlformats.org/drawingml/2006/chart">
            <c:chart xmlns:c="http://schemas.openxmlformats.org/drawingml/2006/chart" xmlns:r="http://schemas.openxmlformats.org/officeDocument/2006/relationships" r:id="rId3"/>
          </a:graphicData>
        </a:graphic>
      </p:graphicFrame>
      <p:sp>
        <p:nvSpPr>
          <p:cNvPr id="10" name="Segnaposto contenuto 1"/>
          <p:cNvSpPr txBox="1">
            <a:spLocks/>
          </p:cNvSpPr>
          <p:nvPr/>
        </p:nvSpPr>
        <p:spPr>
          <a:xfrm>
            <a:off x="3269612" y="1720134"/>
            <a:ext cx="5390044" cy="47606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t-IT" sz="1400" b="1" dirty="0" smtClean="0">
                <a:cs typeface="Arial" pitchFamily="34" charset="0"/>
              </a:rPr>
              <a:t>La popolazione nell’area metropolitana romana. Confronto 2015-2016 nei due macro-aggregati, hinterland e capoluogo.</a:t>
            </a:r>
            <a:endParaRPr lang="it-IT" sz="1400" b="1" dirty="0">
              <a:solidFill>
                <a:srgbClr val="AC0000"/>
              </a:solidFill>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1000" i="1" dirty="0" smtClean="0">
              <a:cs typeface="Arial" pitchFamily="34" charset="0"/>
            </a:endParaRPr>
          </a:p>
          <a:p>
            <a:pPr marL="0" indent="0">
              <a:buFont typeface="Arial" pitchFamily="34" charset="0"/>
              <a:buNone/>
            </a:pPr>
            <a:r>
              <a:rPr lang="it-IT" sz="1000" dirty="0" smtClean="0">
                <a:cs typeface="Arial" pitchFamily="34" charset="0"/>
              </a:rPr>
              <a:t>Fonte: elaborazioni su dati Istat – Bilancio demografico</a:t>
            </a:r>
          </a:p>
        </p:txBody>
      </p:sp>
      <p:graphicFrame>
        <p:nvGraphicFramePr>
          <p:cNvPr id="11" name="Grafico 10"/>
          <p:cNvGraphicFramePr/>
          <p:nvPr>
            <p:extLst>
              <p:ext uri="{D42A27DB-BD31-4B8C-83A1-F6EECF244321}">
                <p14:modId xmlns:p14="http://schemas.microsoft.com/office/powerpoint/2010/main" xmlns="" val="847862023"/>
              </p:ext>
            </p:extLst>
          </p:nvPr>
        </p:nvGraphicFramePr>
        <p:xfrm>
          <a:off x="3391077" y="2124203"/>
          <a:ext cx="4784421" cy="3714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3399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8050817" y="6478588"/>
            <a:ext cx="2743200" cy="365125"/>
          </a:xfrm>
        </p:spPr>
        <p:txBody>
          <a:bodyPr/>
          <a:lstStyle/>
          <a:p>
            <a:fld id="{5C7FE145-5F5F-9146-8268-470DD024125C}" type="slidenum">
              <a:rPr lang="it-IT" smtClean="0"/>
              <a:pPr/>
              <a:t>20</a:t>
            </a:fld>
            <a:endParaRPr lang="it-IT" dirty="0"/>
          </a:p>
        </p:txBody>
      </p:sp>
      <p:graphicFrame>
        <p:nvGraphicFramePr>
          <p:cNvPr id="5" name="Grafico 4"/>
          <p:cNvGraphicFramePr>
            <a:graphicFrameLocks/>
          </p:cNvGraphicFramePr>
          <p:nvPr>
            <p:extLst>
              <p:ext uri="{D42A27DB-BD31-4B8C-83A1-F6EECF244321}">
                <p14:modId xmlns:p14="http://schemas.microsoft.com/office/powerpoint/2010/main" xmlns="" val="2154619467"/>
              </p:ext>
            </p:extLst>
          </p:nvPr>
        </p:nvGraphicFramePr>
        <p:xfrm>
          <a:off x="3839602" y="1167788"/>
          <a:ext cx="7464273" cy="2574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a:graphicFrameLocks/>
          </p:cNvGraphicFramePr>
          <p:nvPr>
            <p:extLst>
              <p:ext uri="{D42A27DB-BD31-4B8C-83A1-F6EECF244321}">
                <p14:modId xmlns:p14="http://schemas.microsoft.com/office/powerpoint/2010/main" xmlns="" val="3910376597"/>
              </p:ext>
            </p:extLst>
          </p:nvPr>
        </p:nvGraphicFramePr>
        <p:xfrm>
          <a:off x="3839603" y="3742259"/>
          <a:ext cx="6480720" cy="3101454"/>
        </p:xfrm>
        <a:graphic>
          <a:graphicData uri="http://schemas.openxmlformats.org/drawingml/2006/chart">
            <c:chart xmlns:c="http://schemas.openxmlformats.org/drawingml/2006/chart" xmlns:r="http://schemas.openxmlformats.org/officeDocument/2006/relationships" r:id="rId3"/>
          </a:graphicData>
        </a:graphic>
      </p:graphicFrame>
      <p:sp>
        <p:nvSpPr>
          <p:cNvPr id="7" name="Segnaposto contenuto 1"/>
          <p:cNvSpPr txBox="1">
            <a:spLocks/>
          </p:cNvSpPr>
          <p:nvPr/>
        </p:nvSpPr>
        <p:spPr>
          <a:xfrm>
            <a:off x="544726" y="1942084"/>
            <a:ext cx="2340000" cy="35561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2000" dirty="0" smtClean="0"/>
              <a:t>Titoli di viaggio venduti nel 2015:</a:t>
            </a:r>
          </a:p>
          <a:p>
            <a:pPr>
              <a:spcBef>
                <a:spcPts val="0"/>
              </a:spcBef>
            </a:pPr>
            <a:r>
              <a:rPr lang="it-IT" sz="2000" b="1" dirty="0" smtClean="0"/>
              <a:t>97.215.975</a:t>
            </a:r>
          </a:p>
          <a:p>
            <a:pPr>
              <a:spcBef>
                <a:spcPts val="0"/>
              </a:spcBef>
            </a:pPr>
            <a:r>
              <a:rPr lang="it-IT" sz="2000" dirty="0" smtClean="0"/>
              <a:t>(-6,4% vs 2014)</a:t>
            </a:r>
          </a:p>
          <a:p>
            <a:pPr>
              <a:spcBef>
                <a:spcPts val="0"/>
              </a:spcBef>
            </a:pPr>
            <a:endParaRPr lang="it-IT" sz="2000" dirty="0" smtClean="0"/>
          </a:p>
          <a:p>
            <a:endParaRPr lang="it-IT" sz="2000" dirty="0" smtClean="0"/>
          </a:p>
          <a:p>
            <a:r>
              <a:rPr lang="it-IT" sz="2000" dirty="0" smtClean="0"/>
              <a:t>Ricavi </a:t>
            </a:r>
            <a:r>
              <a:rPr lang="it-IT" sz="2000" dirty="0" smtClean="0"/>
              <a:t>da titoli di viaggio nel 2015:</a:t>
            </a:r>
          </a:p>
          <a:p>
            <a:pPr>
              <a:spcBef>
                <a:spcPts val="0"/>
              </a:spcBef>
            </a:pPr>
            <a:r>
              <a:rPr lang="it-IT" sz="2000" b="1" dirty="0" smtClean="0"/>
              <a:t>€ 258.642.984</a:t>
            </a:r>
          </a:p>
          <a:p>
            <a:pPr>
              <a:spcBef>
                <a:spcPts val="0"/>
              </a:spcBef>
            </a:pPr>
            <a:r>
              <a:rPr lang="it-IT" sz="2000" dirty="0" smtClean="0"/>
              <a:t>(-3,9% vs 2014</a:t>
            </a:r>
            <a:r>
              <a:rPr lang="it-IT" sz="2000" dirty="0" smtClean="0"/>
              <a:t>)</a:t>
            </a:r>
            <a:endParaRPr lang="it-IT" sz="2000" dirty="0" smtClean="0"/>
          </a:p>
        </p:txBody>
      </p:sp>
      <p:sp>
        <p:nvSpPr>
          <p:cNvPr id="8" name="Segnaposto numero diapositiva 4"/>
          <p:cNvSpPr txBox="1">
            <a:spLocks/>
          </p:cNvSpPr>
          <p:nvPr/>
        </p:nvSpPr>
        <p:spPr>
          <a:xfrm>
            <a:off x="8069283" y="6478588"/>
            <a:ext cx="2149434" cy="288032"/>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it-IT" sz="1000" b="0" i="0" u="none" strike="noStrike" kern="1200" cap="none" spc="0" normalizeH="0" baseline="0" noProof="0" dirty="0" smtClean="0">
                <a:ln>
                  <a:noFill/>
                </a:ln>
                <a:solidFill>
                  <a:schemeClr val="tx1"/>
                </a:solidFill>
                <a:effectLst/>
                <a:uLnTx/>
                <a:uFillTx/>
                <a:latin typeface="+mn-lt"/>
                <a:ea typeface="+mn-ea"/>
                <a:cs typeface="Arial" pitchFamily="34" charset="0"/>
              </a:rPr>
              <a:t>Fonte: elaborazioni su dati </a:t>
            </a:r>
            <a:r>
              <a:rPr kumimoji="0" lang="it-IT" sz="1000" b="0" i="0" u="none" strike="noStrike" kern="1200" cap="none" spc="0" normalizeH="0" baseline="0" noProof="0" dirty="0" err="1" smtClean="0">
                <a:ln>
                  <a:noFill/>
                </a:ln>
                <a:solidFill>
                  <a:schemeClr val="tx1"/>
                </a:solidFill>
                <a:effectLst/>
                <a:uLnTx/>
                <a:uFillTx/>
                <a:latin typeface="+mn-lt"/>
                <a:ea typeface="+mn-ea"/>
                <a:cs typeface="Arial" pitchFamily="34" charset="0"/>
              </a:rPr>
              <a:t>Atac</a:t>
            </a:r>
            <a:endParaRPr kumimoji="0" lang="it-IT" sz="1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9" name="Titolo 1"/>
          <p:cNvSpPr txBox="1">
            <a:spLocks/>
          </p:cNvSpPr>
          <p:nvPr/>
        </p:nvSpPr>
        <p:spPr>
          <a:xfrm>
            <a:off x="173612" y="1181503"/>
            <a:ext cx="4427756" cy="409792"/>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La m</a:t>
            </a:r>
            <a:r>
              <a:rPr lang="it-IT" sz="2400" dirty="0" smtClean="0">
                <a:solidFill>
                  <a:schemeClr val="tx1">
                    <a:lumMod val="50000"/>
                    <a:lumOff val="50000"/>
                  </a:schemeClr>
                </a:solidFill>
                <a:latin typeface="+mn-lt"/>
              </a:rPr>
              <a:t>obilità </a:t>
            </a:r>
            <a:r>
              <a:rPr lang="it-IT" sz="2400" dirty="0" smtClean="0">
                <a:solidFill>
                  <a:schemeClr val="tx1">
                    <a:lumMod val="50000"/>
                    <a:lumOff val="50000"/>
                  </a:schemeClr>
                </a:solidFill>
                <a:latin typeface="+mn-lt"/>
              </a:rPr>
              <a:t>a Roma Capitale</a:t>
            </a:r>
            <a:endParaRPr lang="it-IT" sz="2400" dirty="0">
              <a:latin typeface="+mn-lt"/>
            </a:endParaRPr>
          </a:p>
        </p:txBody>
      </p:sp>
    </p:spTree>
    <p:extLst>
      <p:ext uri="{BB962C8B-B14F-4D97-AF65-F5344CB8AC3E}">
        <p14:creationId xmlns:p14="http://schemas.microsoft.com/office/powerpoint/2010/main" xmlns="" val="246810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21</a:t>
            </a:fld>
            <a:endParaRPr lang="it-IT" dirty="0"/>
          </a:p>
        </p:txBody>
      </p:sp>
      <p:graphicFrame>
        <p:nvGraphicFramePr>
          <p:cNvPr id="6" name="Grafico 5"/>
          <p:cNvGraphicFramePr>
            <a:graphicFrameLocks/>
          </p:cNvGraphicFramePr>
          <p:nvPr>
            <p:extLst>
              <p:ext uri="{D42A27DB-BD31-4B8C-83A1-F6EECF244321}">
                <p14:modId xmlns:p14="http://schemas.microsoft.com/office/powerpoint/2010/main" xmlns="" val="2933541495"/>
              </p:ext>
            </p:extLst>
          </p:nvPr>
        </p:nvGraphicFramePr>
        <p:xfrm>
          <a:off x="5395695" y="1185632"/>
          <a:ext cx="576000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extLst>
              <p:ext uri="{D42A27DB-BD31-4B8C-83A1-F6EECF244321}">
                <p14:modId xmlns:p14="http://schemas.microsoft.com/office/powerpoint/2010/main" xmlns="" val="2450948722"/>
              </p:ext>
            </p:extLst>
          </p:nvPr>
        </p:nvGraphicFramePr>
        <p:xfrm>
          <a:off x="5581403" y="3839767"/>
          <a:ext cx="5574292"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olo 1"/>
          <p:cNvSpPr txBox="1">
            <a:spLocks/>
          </p:cNvSpPr>
          <p:nvPr/>
        </p:nvSpPr>
        <p:spPr>
          <a:xfrm>
            <a:off x="173612" y="1181502"/>
            <a:ext cx="4427756"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400" dirty="0">
              <a:latin typeface="+mn-lt"/>
            </a:endParaRPr>
          </a:p>
        </p:txBody>
      </p:sp>
      <p:sp>
        <p:nvSpPr>
          <p:cNvPr id="11" name="Rettangolo 10"/>
          <p:cNvSpPr/>
          <p:nvPr/>
        </p:nvSpPr>
        <p:spPr>
          <a:xfrm>
            <a:off x="759396" y="2002688"/>
            <a:ext cx="2520279"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effectLst/>
                <a:uLnTx/>
                <a:uFillTx/>
              </a:rPr>
              <a:t>Corse soppresse 2015:</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smtClean="0">
                <a:ln>
                  <a:noFill/>
                </a:ln>
                <a:effectLst/>
                <a:uLnTx/>
                <a:uFillTx/>
              </a:rPr>
              <a:t>653.445</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20" normalizeH="0" baseline="0" noProof="0" dirty="0" smtClean="0">
                <a:ln>
                  <a:noFill/>
                </a:ln>
                <a:effectLst/>
                <a:uLnTx/>
                <a:uFillTx/>
              </a:rPr>
              <a:t>(6,6% delle corse programmate)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0" u="none" strike="noStrike" kern="0" cap="none" spc="0" normalizeH="0" baseline="0" noProof="0" dirty="0" smtClean="0">
                <a:ln>
                  <a:noFill/>
                </a:ln>
                <a:effectLst/>
                <a:uLnTx/>
                <a:uFillTx/>
              </a:rPr>
              <a:t>(-21,8% vs 2014)</a:t>
            </a:r>
          </a:p>
        </p:txBody>
      </p:sp>
      <p:sp>
        <p:nvSpPr>
          <p:cNvPr id="12" name="Segnaposto numero diapositiva 4"/>
          <p:cNvSpPr txBox="1">
            <a:spLocks/>
          </p:cNvSpPr>
          <p:nvPr/>
        </p:nvSpPr>
        <p:spPr>
          <a:xfrm>
            <a:off x="8069283" y="6334572"/>
            <a:ext cx="2149434" cy="288032"/>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it-IT" sz="1000" b="0" i="0" u="none" strike="noStrike" kern="1200" cap="none" spc="0" normalizeH="0" baseline="0" noProof="0" dirty="0" smtClean="0">
                <a:ln>
                  <a:noFill/>
                </a:ln>
                <a:solidFill>
                  <a:schemeClr val="tx1"/>
                </a:solidFill>
                <a:effectLst/>
                <a:uLnTx/>
                <a:uFillTx/>
                <a:latin typeface="+mn-lt"/>
                <a:ea typeface="+mn-ea"/>
                <a:cs typeface="Arial" pitchFamily="34" charset="0"/>
              </a:rPr>
              <a:t>Fonte: elaborazioni su dati </a:t>
            </a:r>
            <a:r>
              <a:rPr kumimoji="0" lang="it-IT" sz="1000" b="0" i="0" u="none" strike="noStrike" kern="1200" cap="none" spc="0" normalizeH="0" baseline="0" noProof="0" dirty="0" err="1" smtClean="0">
                <a:ln>
                  <a:noFill/>
                </a:ln>
                <a:solidFill>
                  <a:schemeClr val="tx1"/>
                </a:solidFill>
                <a:effectLst/>
                <a:uLnTx/>
                <a:uFillTx/>
                <a:latin typeface="+mn-lt"/>
                <a:ea typeface="+mn-ea"/>
                <a:cs typeface="Arial" pitchFamily="34" charset="0"/>
              </a:rPr>
              <a:t>Atac</a:t>
            </a:r>
            <a:endParaRPr kumimoji="0" lang="it-IT" sz="1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0" name="Titolo 3"/>
          <p:cNvSpPr txBox="1">
            <a:spLocks/>
          </p:cNvSpPr>
          <p:nvPr/>
        </p:nvSpPr>
        <p:spPr>
          <a:xfrm>
            <a:off x="326012" y="4019975"/>
            <a:ext cx="4519972" cy="696606"/>
          </a:xfrm>
          <a:prstGeom prst="rect">
            <a:avLst/>
          </a:prstGeom>
        </p:spPr>
        <p:txBody>
          <a:bodyPr vert="horz" lIns="91440" tIns="45720" rIns="91440" bIns="45720" rtlCol="0" anchor="ctr">
            <a:noAutofit/>
          </a:bodyPr>
          <a:lstStyle>
            <a:lvl1pPr marL="180975" indent="0" algn="l" defTabSz="914400" rtl="0" eaLnBrk="1" latinLnBrk="0" hangingPunct="1">
              <a:spcBef>
                <a:spcPct val="0"/>
              </a:spcBef>
              <a:buNone/>
              <a:defRPr lang="it-IT" sz="2800" b="1" kern="1200" dirty="0" smtClean="0">
                <a:solidFill>
                  <a:srgbClr val="8E001C"/>
                </a:solidFill>
                <a:latin typeface="+mn-lt"/>
                <a:ea typeface="+mj-ea"/>
                <a:cs typeface="Arial" pitchFamily="34" charset="0"/>
              </a:defRPr>
            </a:lvl1pPr>
          </a:lstStyle>
          <a:p>
            <a:r>
              <a:rPr lang="it-IT" sz="1600" b="0" dirty="0">
                <a:solidFill>
                  <a:schemeClr val="tx1"/>
                </a:solidFill>
              </a:rPr>
              <a:t>TPL Roma Capitale </a:t>
            </a:r>
          </a:p>
          <a:p>
            <a:r>
              <a:rPr lang="it-IT" sz="1600" b="0" dirty="0">
                <a:solidFill>
                  <a:schemeClr val="tx1"/>
                </a:solidFill>
              </a:rPr>
              <a:t>Età media del parco mezzi </a:t>
            </a:r>
            <a:r>
              <a:rPr lang="it-IT" sz="1600" b="0" dirty="0" err="1">
                <a:solidFill>
                  <a:schemeClr val="tx1"/>
                </a:solidFill>
              </a:rPr>
              <a:t>Atac</a:t>
            </a:r>
            <a:r>
              <a:rPr lang="it-IT" sz="1600" b="0" dirty="0">
                <a:solidFill>
                  <a:schemeClr val="tx1"/>
                </a:solidFill>
              </a:rPr>
              <a:t> (anni</a:t>
            </a:r>
            <a:r>
              <a:rPr lang="it-IT" sz="2000" b="0" dirty="0">
                <a:solidFill>
                  <a:schemeClr val="bg2">
                    <a:lumMod val="50000"/>
                  </a:schemeClr>
                </a:solidFill>
              </a:rPr>
              <a:t>)</a:t>
            </a:r>
          </a:p>
        </p:txBody>
      </p:sp>
      <p:graphicFrame>
        <p:nvGraphicFramePr>
          <p:cNvPr id="13" name="Grafico 12"/>
          <p:cNvGraphicFramePr>
            <a:graphicFrameLocks/>
          </p:cNvGraphicFramePr>
          <p:nvPr>
            <p:extLst>
              <p:ext uri="{D42A27DB-BD31-4B8C-83A1-F6EECF244321}">
                <p14:modId xmlns:p14="http://schemas.microsoft.com/office/powerpoint/2010/main" xmlns="" val="2676155467"/>
              </p:ext>
            </p:extLst>
          </p:nvPr>
        </p:nvGraphicFramePr>
        <p:xfrm>
          <a:off x="147182" y="4019975"/>
          <a:ext cx="6158615" cy="2411571"/>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olo 1"/>
          <p:cNvSpPr txBox="1">
            <a:spLocks/>
          </p:cNvSpPr>
          <p:nvPr/>
        </p:nvSpPr>
        <p:spPr>
          <a:xfrm>
            <a:off x="326012" y="1333902"/>
            <a:ext cx="4275356" cy="483023"/>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smtClean="0">
                <a:solidFill>
                  <a:schemeClr val="tx1">
                    <a:lumMod val="50000"/>
                    <a:lumOff val="50000"/>
                  </a:schemeClr>
                </a:solidFill>
                <a:latin typeface="+mn-lt"/>
              </a:rPr>
              <a:t>La mobilità a Roma Capitale </a:t>
            </a:r>
            <a:endParaRPr lang="it-IT" sz="2400" dirty="0">
              <a:latin typeface="+mn-lt"/>
            </a:endParaRPr>
          </a:p>
        </p:txBody>
      </p:sp>
    </p:spTree>
    <p:extLst>
      <p:ext uri="{BB962C8B-B14F-4D97-AF65-F5344CB8AC3E}">
        <p14:creationId xmlns:p14="http://schemas.microsoft.com/office/powerpoint/2010/main" xmlns="" val="3303073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22</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Il valore aggiunto</a:t>
            </a:r>
            <a:endParaRPr lang="it-IT" sz="2800" dirty="0">
              <a:latin typeface="+mn-lt"/>
            </a:endParaRPr>
          </a:p>
        </p:txBody>
      </p:sp>
      <p:sp>
        <p:nvSpPr>
          <p:cNvPr id="4" name="Segnaposto contenuto 1"/>
          <p:cNvSpPr txBox="1">
            <a:spLocks/>
          </p:cNvSpPr>
          <p:nvPr/>
        </p:nvSpPr>
        <p:spPr>
          <a:xfrm>
            <a:off x="493712" y="1511052"/>
            <a:ext cx="2835440" cy="534694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400" b="1" dirty="0" smtClean="0"/>
              <a:t>Città metropolitana di Roma: 133.718 (ml)  seconda dopo Milano con 137.863 (ml)</a:t>
            </a:r>
          </a:p>
          <a:p>
            <a:r>
              <a:rPr lang="it-IT" sz="1400" b="1" dirty="0" smtClean="0"/>
              <a:t>Valore aggiunto totale</a:t>
            </a:r>
            <a:endParaRPr lang="it-IT" sz="1400" b="1" dirty="0"/>
          </a:p>
          <a:p>
            <a:r>
              <a:rPr lang="it-IT" sz="1400" dirty="0" smtClean="0"/>
              <a:t>2003 -2007 :fase </a:t>
            </a:r>
            <a:r>
              <a:rPr lang="it-IT" sz="1400" dirty="0"/>
              <a:t>di forte espansione </a:t>
            </a:r>
            <a:r>
              <a:rPr lang="it-IT" sz="1400" dirty="0" smtClean="0"/>
              <a:t>(+</a:t>
            </a:r>
            <a:r>
              <a:rPr lang="it-IT" sz="1400" dirty="0"/>
              <a:t>10%). </a:t>
            </a:r>
            <a:endParaRPr lang="it-IT" sz="1400" dirty="0" smtClean="0"/>
          </a:p>
          <a:p>
            <a:r>
              <a:rPr lang="it-IT" sz="1400" dirty="0" smtClean="0"/>
              <a:t>dal </a:t>
            </a:r>
            <a:r>
              <a:rPr lang="it-IT" sz="1400" dirty="0"/>
              <a:t>2009 </a:t>
            </a:r>
            <a:r>
              <a:rPr lang="it-IT" sz="1400" dirty="0" smtClean="0"/>
              <a:t>:</a:t>
            </a:r>
            <a:r>
              <a:rPr lang="it-IT" sz="1400" b="1" dirty="0" smtClean="0"/>
              <a:t>progressiva riduzione</a:t>
            </a:r>
            <a:r>
              <a:rPr lang="it-IT" sz="1400" dirty="0" smtClean="0"/>
              <a:t>, </a:t>
            </a:r>
            <a:r>
              <a:rPr lang="it-IT" sz="1400" dirty="0"/>
              <a:t>con una lieve ripresa nel </a:t>
            </a:r>
            <a:r>
              <a:rPr lang="it-IT" sz="1400" dirty="0" smtClean="0"/>
              <a:t>2011</a:t>
            </a:r>
            <a:r>
              <a:rPr lang="it-IT" sz="1400" b="1" dirty="0" smtClean="0"/>
              <a:t> </a:t>
            </a:r>
            <a:r>
              <a:rPr lang="it-IT" sz="1400" dirty="0"/>
              <a:t>riportando il valore aggiunto</a:t>
            </a:r>
            <a:r>
              <a:rPr lang="it-IT" sz="1400" b="1" dirty="0"/>
              <a:t> ai livelli del 2006</a:t>
            </a:r>
            <a:r>
              <a:rPr lang="it-IT" sz="1400" dirty="0"/>
              <a:t>. </a:t>
            </a:r>
          </a:p>
          <a:p>
            <a:r>
              <a:rPr lang="it-IT" sz="1400" b="1" dirty="0" smtClean="0"/>
              <a:t>Valore aggiunto pro-capite</a:t>
            </a:r>
          </a:p>
          <a:p>
            <a:r>
              <a:rPr lang="it-IT" sz="1400" dirty="0" smtClean="0"/>
              <a:t>Decremento a </a:t>
            </a:r>
            <a:r>
              <a:rPr lang="it-IT" sz="1400" dirty="0"/>
              <a:t>partire dal </a:t>
            </a:r>
            <a:r>
              <a:rPr lang="it-IT" sz="1400" b="1" dirty="0"/>
              <a:t>2008</a:t>
            </a:r>
            <a:r>
              <a:rPr lang="it-IT" sz="1400" dirty="0"/>
              <a:t>,infatti, ha subito una consistente caduta. Per il 2015 è stimato un valore inferiore del 10% rispetto al 2003. </a:t>
            </a:r>
            <a:r>
              <a:rPr lang="it-IT" sz="1400" dirty="0" smtClean="0"/>
              <a:t>pari </a:t>
            </a:r>
            <a:r>
              <a:rPr lang="it-IT" sz="1400" dirty="0"/>
              <a:t>a poco meno di 31.000 </a:t>
            </a:r>
            <a:r>
              <a:rPr lang="it-IT" sz="1400" dirty="0" smtClean="0"/>
              <a:t>euro</a:t>
            </a:r>
            <a:endParaRPr lang="it-IT" sz="1400" b="1" dirty="0"/>
          </a:p>
          <a:p>
            <a:endParaRPr lang="it-IT" sz="1400" dirty="0"/>
          </a:p>
          <a:p>
            <a:endParaRPr lang="it-IT" sz="1400" dirty="0"/>
          </a:p>
        </p:txBody>
      </p:sp>
      <p:graphicFrame>
        <p:nvGraphicFramePr>
          <p:cNvPr id="8" name="Grafico 7"/>
          <p:cNvGraphicFramePr>
            <a:graphicFrameLocks/>
          </p:cNvGraphicFramePr>
          <p:nvPr>
            <p:extLst>
              <p:ext uri="{D42A27DB-BD31-4B8C-83A1-F6EECF244321}">
                <p14:modId xmlns:p14="http://schemas.microsoft.com/office/powerpoint/2010/main" xmlns="" val="327215543"/>
              </p:ext>
            </p:extLst>
          </p:nvPr>
        </p:nvGraphicFramePr>
        <p:xfrm>
          <a:off x="3351009" y="1082284"/>
          <a:ext cx="7524749" cy="2589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p:cNvGraphicFramePr>
            <a:graphicFrameLocks/>
          </p:cNvGraphicFramePr>
          <p:nvPr>
            <p:extLst>
              <p:ext uri="{D42A27DB-BD31-4B8C-83A1-F6EECF244321}">
                <p14:modId xmlns:p14="http://schemas.microsoft.com/office/powerpoint/2010/main" xmlns="" val="3338539079"/>
              </p:ext>
            </p:extLst>
          </p:nvPr>
        </p:nvGraphicFramePr>
        <p:xfrm>
          <a:off x="3783826" y="3590624"/>
          <a:ext cx="7091932" cy="3207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5700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23</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288761" y="1450728"/>
            <a:ext cx="2835440" cy="31354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p:txBody>
      </p:sp>
      <p:graphicFrame>
        <p:nvGraphicFramePr>
          <p:cNvPr id="6" name="Tabella 5"/>
          <p:cNvGraphicFramePr>
            <a:graphicFrameLocks noGrp="1"/>
          </p:cNvGraphicFramePr>
          <p:nvPr>
            <p:extLst>
              <p:ext uri="{D42A27DB-BD31-4B8C-83A1-F6EECF244321}">
                <p14:modId xmlns:p14="http://schemas.microsoft.com/office/powerpoint/2010/main" xmlns="" val="325118774"/>
              </p:ext>
            </p:extLst>
          </p:nvPr>
        </p:nvGraphicFramePr>
        <p:xfrm>
          <a:off x="3277590" y="1077629"/>
          <a:ext cx="8659534" cy="2895283"/>
        </p:xfrm>
        <a:graphic>
          <a:graphicData uri="http://schemas.openxmlformats.org/drawingml/2006/table">
            <a:tbl>
              <a:tblPr/>
              <a:tblGrid>
                <a:gridCol w="2794518"/>
                <a:gridCol w="1583332"/>
                <a:gridCol w="1427228"/>
                <a:gridCol w="1427228"/>
                <a:gridCol w="1427228"/>
              </a:tblGrid>
              <a:tr h="714296">
                <a:tc gridSpan="5">
                  <a:txBody>
                    <a:bodyPr/>
                    <a:lstStyle/>
                    <a:p>
                      <a:pPr algn="ctr" fontAlgn="ctr"/>
                      <a:r>
                        <a:rPr lang="it-IT" sz="1100" b="1" i="0" u="none" strike="noStrike" dirty="0">
                          <a:solidFill>
                            <a:srgbClr val="FFFFFF"/>
                          </a:solidFill>
                          <a:effectLst/>
                          <a:latin typeface="Calibri"/>
                        </a:rPr>
                        <a:t>Città metropolitana di Roma: consistenza delle imprese registrate e attive al 31.12.2015 e iscrizioni e cessazioni nel 2015, secondo la forma giuridica</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C00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00008">
                <a:tc>
                  <a:txBody>
                    <a:bodyPr/>
                    <a:lstStyle/>
                    <a:p>
                      <a:pPr algn="l" fontAlgn="ctr"/>
                      <a:r>
                        <a:rPr lang="it-IT" sz="1100" b="1" i="0" u="none" strike="noStrike" dirty="0">
                          <a:solidFill>
                            <a:srgbClr val="000000"/>
                          </a:solidFill>
                          <a:effectLst/>
                          <a:latin typeface="Calibri"/>
                        </a:rPr>
                        <a:t> </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it-IT" sz="1100" b="1" i="0" u="none" strike="noStrike">
                          <a:solidFill>
                            <a:srgbClr val="000000"/>
                          </a:solidFill>
                          <a:effectLst/>
                          <a:latin typeface="Calibri"/>
                        </a:rPr>
                        <a:t>Imprese registrate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1" i="0" u="none" strike="noStrike">
                          <a:solidFill>
                            <a:srgbClr val="000000"/>
                          </a:solidFill>
                          <a:effectLst/>
                          <a:latin typeface="Calibri"/>
                        </a:rPr>
                        <a:t>Imprese attive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1" i="0" u="none" strike="noStrike">
                          <a:solidFill>
                            <a:srgbClr val="000000"/>
                          </a:solidFill>
                          <a:effectLst/>
                          <a:latin typeface="Calibri"/>
                        </a:rPr>
                        <a:t>Iscritte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100" b="1" i="0" u="none" strike="noStrike">
                          <a:solidFill>
                            <a:srgbClr val="000000"/>
                          </a:solidFill>
                          <a:effectLst/>
                          <a:latin typeface="Calibri"/>
                        </a:rPr>
                        <a:t>Cessate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04">
                <a:tc>
                  <a:txBody>
                    <a:bodyPr/>
                    <a:lstStyle/>
                    <a:p>
                      <a:pPr algn="l" fontAlgn="ctr"/>
                      <a:r>
                        <a:rPr lang="it-IT" sz="1100" b="1" i="0" u="none" strike="noStrike">
                          <a:solidFill>
                            <a:srgbClr val="000000"/>
                          </a:solidFill>
                          <a:effectLst/>
                          <a:latin typeface="Calibri"/>
                        </a:rPr>
                        <a:t>Imprese totali</a:t>
                      </a:r>
                    </a:p>
                  </a:txBody>
                  <a:tcPr marL="9525" marR="9525" marT="9525" marB="0" anchor="ctr">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478.189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346.271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32.889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27.504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04">
                <a:tc>
                  <a:txBody>
                    <a:bodyPr/>
                    <a:lstStyle/>
                    <a:p>
                      <a:pPr algn="l" fontAlgn="ctr"/>
                      <a:r>
                        <a:rPr lang="it-IT" sz="1100" b="1" i="0" u="none" strike="noStrike">
                          <a:solidFill>
                            <a:srgbClr val="000000"/>
                          </a:solidFill>
                          <a:effectLst/>
                          <a:latin typeface="Calibri"/>
                        </a:rPr>
                        <a:t>Società di capitali</a:t>
                      </a:r>
                    </a:p>
                  </a:txBody>
                  <a:tcPr marL="9525" marR="9525" marT="9525" marB="0" anchor="ctr">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algn="ctr" fontAlgn="b"/>
                      <a:r>
                        <a:rPr lang="it-IT" sz="1100" b="0" i="0" u="none" strike="noStrike">
                          <a:solidFill>
                            <a:srgbClr val="000000"/>
                          </a:solidFill>
                          <a:effectLst/>
                          <a:latin typeface="Calibri"/>
                        </a:rPr>
                        <a:t>218.670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it-IT" sz="1100" b="0" i="0" u="none" strike="noStrike">
                          <a:solidFill>
                            <a:srgbClr val="000000"/>
                          </a:solidFill>
                          <a:effectLst/>
                          <a:latin typeface="Calibri"/>
                        </a:rPr>
                        <a:t>125.345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it-IT" sz="1100" b="0" i="0" u="none" strike="noStrike">
                          <a:solidFill>
                            <a:srgbClr val="000000"/>
                          </a:solidFill>
                          <a:effectLst/>
                          <a:latin typeface="Calibri"/>
                        </a:rPr>
                        <a:t>14.855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it-IT" sz="1100" b="0" i="0" u="none" strike="noStrike" dirty="0">
                          <a:solidFill>
                            <a:srgbClr val="000000"/>
                          </a:solidFill>
                          <a:effectLst/>
                          <a:latin typeface="Calibri"/>
                        </a:rPr>
                        <a:t>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50004">
                <a:tc>
                  <a:txBody>
                    <a:bodyPr/>
                    <a:lstStyle/>
                    <a:p>
                      <a:pPr algn="l" fontAlgn="ctr"/>
                      <a:r>
                        <a:rPr lang="it-IT" sz="1100" b="1" i="0" u="none" strike="noStrike">
                          <a:solidFill>
                            <a:srgbClr val="000000"/>
                          </a:solidFill>
                          <a:effectLst/>
                          <a:latin typeface="Calibri"/>
                        </a:rPr>
                        <a:t>Società di persone</a:t>
                      </a:r>
                    </a:p>
                  </a:txBody>
                  <a:tcPr marL="9525" marR="9525" marT="9525" marB="0" anchor="ctr">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55.189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35.766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1.179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04">
                <a:tc>
                  <a:txBody>
                    <a:bodyPr/>
                    <a:lstStyle/>
                    <a:p>
                      <a:pPr algn="l" fontAlgn="ctr"/>
                      <a:r>
                        <a:rPr lang="it-IT" sz="1100" b="1" i="0" u="none" strike="noStrike">
                          <a:solidFill>
                            <a:srgbClr val="000000"/>
                          </a:solidFill>
                          <a:effectLst/>
                          <a:latin typeface="Calibri"/>
                        </a:rPr>
                        <a:t>Società individuali</a:t>
                      </a:r>
                    </a:p>
                  </a:txBody>
                  <a:tcPr marL="9525" marR="9525" marT="9525" marB="0" anchor="ctr">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algn="ctr" fontAlgn="b"/>
                      <a:r>
                        <a:rPr lang="it-IT" sz="1100" b="0" i="0" u="none" strike="noStrike">
                          <a:solidFill>
                            <a:srgbClr val="000000"/>
                          </a:solidFill>
                          <a:effectLst/>
                          <a:latin typeface="Calibri"/>
                        </a:rPr>
                        <a:t>184.030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t-IT" sz="1100" b="0" i="0" u="none" strike="noStrike">
                          <a:solidFill>
                            <a:srgbClr val="000000"/>
                          </a:solidFill>
                          <a:effectLst/>
                          <a:latin typeface="Calibri"/>
                        </a:rPr>
                        <a:t>175.521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t-IT" sz="1100" b="0" i="0" u="none" strike="noStrike">
                          <a:solidFill>
                            <a:srgbClr val="000000"/>
                          </a:solidFill>
                          <a:effectLst/>
                          <a:latin typeface="Calibri"/>
                        </a:rPr>
                        <a:t>15.551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t-IT" sz="1100" b="0" i="0" u="none" strike="noStrike" dirty="0">
                          <a:solidFill>
                            <a:srgbClr val="000000"/>
                          </a:solidFill>
                          <a:effectLst/>
                          <a:latin typeface="Calibri"/>
                        </a:rPr>
                        <a:t>16.028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r>
              <a:tr h="250004">
                <a:tc>
                  <a:txBody>
                    <a:bodyPr/>
                    <a:lstStyle/>
                    <a:p>
                      <a:pPr algn="l" fontAlgn="ctr"/>
                      <a:r>
                        <a:rPr lang="it-IT" sz="1100" b="1" i="0" u="none" strike="noStrike">
                          <a:solidFill>
                            <a:srgbClr val="000000"/>
                          </a:solidFill>
                          <a:effectLst/>
                          <a:latin typeface="Calibri"/>
                        </a:rPr>
                        <a:t>Altre forme</a:t>
                      </a:r>
                    </a:p>
                  </a:txBody>
                  <a:tcPr marL="9525" marR="9525" marT="9525" marB="0" anchor="ctr">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20.300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9.639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1.304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b"/>
                      <a:r>
                        <a:rPr lang="it-IT" sz="1100" b="0" i="0" u="none" strike="noStrike">
                          <a:solidFill>
                            <a:srgbClr val="000000"/>
                          </a:solidFill>
                          <a:effectLst/>
                          <a:latin typeface="Calibri"/>
                        </a:rPr>
                        <a:t>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30959">
                <a:tc gridSpan="5">
                  <a:txBody>
                    <a:bodyPr/>
                    <a:lstStyle/>
                    <a:p>
                      <a:pPr algn="l" fontAlgn="ctr"/>
                      <a:r>
                        <a:rPr lang="it-IT" sz="900" b="0" i="0" u="none" strike="noStrike" dirty="0">
                          <a:solidFill>
                            <a:srgbClr val="000000"/>
                          </a:solidFill>
                          <a:effectLst/>
                          <a:latin typeface="Calibri"/>
                        </a:rPr>
                        <a:t>Fonte: </a:t>
                      </a:r>
                      <a:r>
                        <a:rPr lang="it-IT" sz="900" b="0" i="0" u="none" strike="noStrike" dirty="0" smtClean="0">
                          <a:solidFill>
                            <a:srgbClr val="000000"/>
                          </a:solidFill>
                          <a:effectLst/>
                          <a:latin typeface="Calibri"/>
                        </a:rPr>
                        <a:t>elaborazioni su </a:t>
                      </a:r>
                      <a:r>
                        <a:rPr lang="it-IT" sz="900" b="0" i="0" u="none" strike="noStrike" dirty="0">
                          <a:solidFill>
                            <a:srgbClr val="000000"/>
                          </a:solidFill>
                          <a:effectLst/>
                          <a:latin typeface="Calibri"/>
                        </a:rPr>
                        <a:t>dati </a:t>
                      </a:r>
                      <a:r>
                        <a:rPr lang="it-IT" sz="900" b="0" i="0" u="none" strike="noStrike" dirty="0" err="1">
                          <a:solidFill>
                            <a:srgbClr val="000000"/>
                          </a:solidFill>
                          <a:effectLst/>
                          <a:latin typeface="Calibri"/>
                        </a:rPr>
                        <a:t>Infocamere</a:t>
                      </a:r>
                      <a:r>
                        <a:rPr lang="it-IT" sz="900" b="0" i="0" u="none" strike="noStrike" dirty="0">
                          <a:solidFill>
                            <a:srgbClr val="000000"/>
                          </a:solidFill>
                          <a:effectLst/>
                          <a:latin typeface="Calibri"/>
                        </a:rPr>
                        <a:t> - </a:t>
                      </a:r>
                      <a:r>
                        <a:rPr lang="it-IT" sz="900" b="0" i="0" u="none" strike="noStrike" dirty="0" err="1">
                          <a:solidFill>
                            <a:srgbClr val="000000"/>
                          </a:solidFill>
                          <a:effectLst/>
                          <a:latin typeface="Calibri"/>
                        </a:rPr>
                        <a:t>Movimprese</a:t>
                      </a:r>
                      <a:endParaRPr lang="it-IT" sz="900" b="0" i="0" u="none" strike="noStrike" dirty="0">
                        <a:solidFill>
                          <a:srgbClr val="000000"/>
                        </a:solidFill>
                        <a:effectLst/>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graphicFrame>
        <p:nvGraphicFramePr>
          <p:cNvPr id="9" name="Grafico 8"/>
          <p:cNvGraphicFramePr>
            <a:graphicFrameLocks/>
          </p:cNvGraphicFramePr>
          <p:nvPr>
            <p:extLst>
              <p:ext uri="{D42A27DB-BD31-4B8C-83A1-F6EECF244321}">
                <p14:modId xmlns:p14="http://schemas.microsoft.com/office/powerpoint/2010/main" xmlns="" val="1538402751"/>
              </p:ext>
            </p:extLst>
          </p:nvPr>
        </p:nvGraphicFramePr>
        <p:xfrm>
          <a:off x="2948153" y="4193929"/>
          <a:ext cx="7882757" cy="2569778"/>
        </p:xfrm>
        <a:graphic>
          <a:graphicData uri="http://schemas.openxmlformats.org/drawingml/2006/chart">
            <c:chart xmlns:c="http://schemas.openxmlformats.org/drawingml/2006/chart" xmlns:r="http://schemas.openxmlformats.org/officeDocument/2006/relationships" r:id="rId2"/>
          </a:graphicData>
        </a:graphic>
      </p:graphicFrame>
      <p:sp>
        <p:nvSpPr>
          <p:cNvPr id="12" name="Segnaposto contenuto 1"/>
          <p:cNvSpPr txBox="1">
            <a:spLocks/>
          </p:cNvSpPr>
          <p:nvPr/>
        </p:nvSpPr>
        <p:spPr>
          <a:xfrm>
            <a:off x="288761" y="1416759"/>
            <a:ext cx="2835440" cy="534694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400" b="1" dirty="0" err="1" smtClean="0"/>
              <a:t>N.imprese</a:t>
            </a:r>
            <a:r>
              <a:rPr lang="it-IT" sz="1400" b="1" dirty="0" smtClean="0"/>
              <a:t> registrate totali:</a:t>
            </a:r>
          </a:p>
          <a:p>
            <a:r>
              <a:rPr lang="it-IT" sz="1400" b="1" dirty="0" smtClean="0"/>
              <a:t>478.189</a:t>
            </a:r>
          </a:p>
          <a:p>
            <a:r>
              <a:rPr lang="it-IT" sz="1400" dirty="0" smtClean="0"/>
              <a:t>Di cui 72,4% attive </a:t>
            </a:r>
          </a:p>
          <a:p>
            <a:endParaRPr lang="it-IT" sz="1400" dirty="0"/>
          </a:p>
          <a:p>
            <a:r>
              <a:rPr lang="it-IT" sz="1400" b="1" dirty="0" smtClean="0"/>
              <a:t>Forma giuridica</a:t>
            </a:r>
          </a:p>
          <a:p>
            <a:r>
              <a:rPr lang="it-IT" sz="1400" b="1" dirty="0" smtClean="0"/>
              <a:t>45,7% </a:t>
            </a:r>
            <a:r>
              <a:rPr lang="it-IT" sz="1400" dirty="0" smtClean="0"/>
              <a:t>delle imprese registrate sono imprese di capitali;</a:t>
            </a:r>
          </a:p>
          <a:p>
            <a:r>
              <a:rPr lang="it-IT" sz="1400" b="1" dirty="0" smtClean="0"/>
              <a:t>Il 38,5% </a:t>
            </a:r>
            <a:r>
              <a:rPr lang="it-IT" sz="1400" dirty="0" smtClean="0"/>
              <a:t>società individuali ;</a:t>
            </a:r>
          </a:p>
          <a:p>
            <a:pPr hangingPunct="0"/>
            <a:r>
              <a:rPr lang="it-IT" sz="1400" dirty="0"/>
              <a:t>Gli effetti della crisi </a:t>
            </a:r>
            <a:r>
              <a:rPr lang="it-IT" sz="1400" dirty="0" smtClean="0"/>
              <a:t>economica: difficoltà </a:t>
            </a:r>
            <a:r>
              <a:rPr lang="it-IT" sz="1400" dirty="0"/>
              <a:t>di autorigenerazione del sistema </a:t>
            </a:r>
            <a:r>
              <a:rPr lang="it-IT" sz="1400" dirty="0" smtClean="0"/>
              <a:t>imprenditoriale riscontrabile dal trend </a:t>
            </a:r>
            <a:r>
              <a:rPr lang="it-IT" sz="1400" dirty="0"/>
              <a:t>del tasso di incremento annuo </a:t>
            </a:r>
            <a:endParaRPr lang="it-IT" sz="1400" dirty="0" smtClean="0"/>
          </a:p>
          <a:p>
            <a:pPr hangingPunct="0"/>
            <a:r>
              <a:rPr lang="it-IT" sz="1400" dirty="0" smtClean="0"/>
              <a:t>dal </a:t>
            </a:r>
            <a:r>
              <a:rPr lang="it-IT" sz="1400" dirty="0"/>
              <a:t>2007 al </a:t>
            </a:r>
            <a:r>
              <a:rPr lang="it-IT" sz="1400" dirty="0" smtClean="0"/>
              <a:t>2015: nonostante </a:t>
            </a:r>
            <a:r>
              <a:rPr lang="it-IT" sz="1400" dirty="0"/>
              <a:t>i valori registrati siano sempre positivi, dal 2010 il numero delle imprese registrate cresce sempre meno</a:t>
            </a:r>
            <a:r>
              <a:rPr lang="it-IT" sz="1400" dirty="0" smtClean="0"/>
              <a:t>.</a:t>
            </a:r>
            <a:endParaRPr lang="it-IT" sz="1400" dirty="0"/>
          </a:p>
          <a:p>
            <a:endParaRPr lang="it-IT" sz="1400" dirty="0"/>
          </a:p>
        </p:txBody>
      </p:sp>
    </p:spTree>
    <p:extLst>
      <p:ext uri="{BB962C8B-B14F-4D97-AF65-F5344CB8AC3E}">
        <p14:creationId xmlns:p14="http://schemas.microsoft.com/office/powerpoint/2010/main" xmlns="" val="305638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24</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224116" y="1450728"/>
            <a:ext cx="2835440" cy="482394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endParaRPr lang="it-IT" sz="1600" b="1" dirty="0"/>
          </a:p>
          <a:p>
            <a:r>
              <a:rPr lang="it-IT" sz="1600" dirty="0" smtClean="0"/>
              <a:t>I due recenti e ravvicinati periodi di crisi economica hanno coinciso con una riduzione dei tassi di natalità, mortalità e di sviluppo imprenditoriale;</a:t>
            </a:r>
          </a:p>
          <a:p>
            <a:r>
              <a:rPr lang="it-IT" sz="1600" b="1" dirty="0" smtClean="0"/>
              <a:t>Δ</a:t>
            </a:r>
            <a:r>
              <a:rPr lang="it-IT" sz="1600" b="1" dirty="0"/>
              <a:t> </a:t>
            </a:r>
            <a:r>
              <a:rPr lang="it-IT" sz="1600" b="1" dirty="0" smtClean="0"/>
              <a:t>2014</a:t>
            </a:r>
            <a:r>
              <a:rPr lang="it-IT" sz="1600" dirty="0" smtClean="0"/>
              <a:t>:</a:t>
            </a:r>
          </a:p>
          <a:p>
            <a:r>
              <a:rPr lang="it-IT" sz="1600" b="1" dirty="0" smtClean="0"/>
              <a:t>Tasso di natalità</a:t>
            </a:r>
            <a:r>
              <a:rPr lang="it-IT" sz="1600" dirty="0" smtClean="0"/>
              <a:t>: variazione pressoché nulla;</a:t>
            </a:r>
          </a:p>
          <a:p>
            <a:endParaRPr lang="it-IT" sz="1600" dirty="0" smtClean="0"/>
          </a:p>
          <a:p>
            <a:r>
              <a:rPr lang="it-IT" sz="1600" b="1" dirty="0" smtClean="0"/>
              <a:t>Tasso di mortalità</a:t>
            </a:r>
            <a:r>
              <a:rPr lang="it-IT" sz="1600" dirty="0" smtClean="0"/>
              <a:t>: + 4,5%</a:t>
            </a:r>
          </a:p>
          <a:p>
            <a:endParaRPr lang="it-IT" sz="1600" dirty="0" smtClean="0"/>
          </a:p>
          <a:p>
            <a:r>
              <a:rPr lang="it-IT" sz="1600" b="1" dirty="0" smtClean="0"/>
              <a:t>Tasso di sviluppo</a:t>
            </a:r>
            <a:r>
              <a:rPr lang="it-IT" sz="1600" dirty="0" smtClean="0"/>
              <a:t>: -9,3%</a:t>
            </a:r>
            <a:endParaRPr lang="it-IT" sz="1600" dirty="0"/>
          </a:p>
        </p:txBody>
      </p:sp>
      <p:graphicFrame>
        <p:nvGraphicFramePr>
          <p:cNvPr id="10" name="Grafico 9"/>
          <p:cNvGraphicFramePr>
            <a:graphicFrameLocks/>
          </p:cNvGraphicFramePr>
          <p:nvPr>
            <p:extLst>
              <p:ext uri="{D42A27DB-BD31-4B8C-83A1-F6EECF244321}">
                <p14:modId xmlns:p14="http://schemas.microsoft.com/office/powerpoint/2010/main" xmlns="" val="3296964722"/>
              </p:ext>
            </p:extLst>
          </p:nvPr>
        </p:nvGraphicFramePr>
        <p:xfrm>
          <a:off x="3059556" y="1023914"/>
          <a:ext cx="8528099" cy="2606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p:cNvGraphicFramePr>
            <a:graphicFrameLocks/>
          </p:cNvGraphicFramePr>
          <p:nvPr>
            <p:extLst>
              <p:ext uri="{D42A27DB-BD31-4B8C-83A1-F6EECF244321}">
                <p14:modId xmlns:p14="http://schemas.microsoft.com/office/powerpoint/2010/main" xmlns="" val="362533794"/>
              </p:ext>
            </p:extLst>
          </p:nvPr>
        </p:nvGraphicFramePr>
        <p:xfrm>
          <a:off x="2871952" y="3630761"/>
          <a:ext cx="8463455" cy="2789457"/>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1"/>
          <p:cNvSpPr txBox="1"/>
          <p:nvPr/>
        </p:nvSpPr>
        <p:spPr>
          <a:xfrm>
            <a:off x="7457703" y="6420218"/>
            <a:ext cx="3219343" cy="226281"/>
          </a:xfrm>
          <a:prstGeom prst="rect">
            <a:avLst/>
          </a:prstGeom>
        </p:spPr>
        <p:txBody>
          <a:bodyPr wrap="non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it-IT" sz="900" dirty="0"/>
              <a:t>Fonte: </a:t>
            </a:r>
            <a:r>
              <a:rPr lang="it-IT" sz="900" dirty="0" smtClean="0"/>
              <a:t>elaborazioni </a:t>
            </a:r>
            <a:r>
              <a:rPr lang="it-IT" sz="900" dirty="0"/>
              <a:t>su dati </a:t>
            </a:r>
            <a:r>
              <a:rPr lang="it-IT" sz="900" dirty="0" err="1"/>
              <a:t>Infocamere-Movimprese</a:t>
            </a:r>
            <a:endParaRPr lang="it-IT" sz="900" dirty="0"/>
          </a:p>
        </p:txBody>
      </p:sp>
    </p:spTree>
    <p:extLst>
      <p:ext uri="{BB962C8B-B14F-4D97-AF65-F5344CB8AC3E}">
        <p14:creationId xmlns:p14="http://schemas.microsoft.com/office/powerpoint/2010/main" xmlns="" val="1573108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25</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493712" y="1450728"/>
            <a:ext cx="2835440" cy="606942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600" dirty="0" smtClean="0"/>
              <a:t>forte </a:t>
            </a:r>
            <a:r>
              <a:rPr lang="it-IT" sz="1600" dirty="0"/>
              <a:t>terziarizzazione </a:t>
            </a:r>
            <a:r>
              <a:rPr lang="it-IT" sz="1600" dirty="0" smtClean="0"/>
              <a:t>del sistema imprenditoriale romano (oltre </a:t>
            </a:r>
            <a:r>
              <a:rPr lang="it-IT" sz="1600" dirty="0"/>
              <a:t>il 75% delle imprese sono </a:t>
            </a:r>
            <a:r>
              <a:rPr lang="it-IT" sz="1800" dirty="0"/>
              <a:t>attive</a:t>
            </a:r>
            <a:r>
              <a:rPr lang="it-IT" sz="1600" dirty="0"/>
              <a:t> nel terziario</a:t>
            </a:r>
            <a:r>
              <a:rPr lang="it-IT" sz="1600" dirty="0" smtClean="0"/>
              <a:t>)</a:t>
            </a:r>
          </a:p>
          <a:p>
            <a:r>
              <a:rPr lang="it-IT" sz="1600" dirty="0" smtClean="0"/>
              <a:t> </a:t>
            </a:r>
            <a:r>
              <a:rPr lang="it-IT" sz="1600" dirty="0"/>
              <a:t>settori </a:t>
            </a:r>
            <a:r>
              <a:rPr lang="it-IT" sz="1600" dirty="0" smtClean="0"/>
              <a:t>trainanti :</a:t>
            </a:r>
          </a:p>
          <a:p>
            <a:r>
              <a:rPr lang="it-IT" sz="1600" dirty="0" smtClean="0"/>
              <a:t>commercio </a:t>
            </a:r>
            <a:r>
              <a:rPr lang="it-IT" sz="1600" dirty="0"/>
              <a:t>all’ingrosso e al </a:t>
            </a:r>
            <a:r>
              <a:rPr lang="it-IT" sz="1600" dirty="0" smtClean="0"/>
              <a:t>dettaglio (30,7%)</a:t>
            </a:r>
          </a:p>
          <a:p>
            <a:r>
              <a:rPr lang="it-IT" sz="1600" dirty="0" smtClean="0"/>
              <a:t>  costruzioni (15,3%)</a:t>
            </a:r>
          </a:p>
          <a:p>
            <a:r>
              <a:rPr lang="it-IT" sz="1600" dirty="0" smtClean="0"/>
              <a:t>servizi </a:t>
            </a:r>
            <a:r>
              <a:rPr lang="it-IT" sz="1600" dirty="0"/>
              <a:t>di alloggio e </a:t>
            </a:r>
            <a:r>
              <a:rPr lang="it-IT" sz="1600" dirty="0" smtClean="0"/>
              <a:t>ristorazione (8,7%)</a:t>
            </a:r>
          </a:p>
        </p:txBody>
      </p:sp>
      <p:sp>
        <p:nvSpPr>
          <p:cNvPr id="6" name="Rectangle 2"/>
          <p:cNvSpPr>
            <a:spLocks noChangeArrowheads="1"/>
          </p:cNvSpPr>
          <p:nvPr/>
        </p:nvSpPr>
        <p:spPr bwMode="auto">
          <a:xfrm>
            <a:off x="4940690" y="1045216"/>
            <a:ext cx="6441187"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it-IT" altLang="it-IT" sz="11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Distribuzione settoriale delle imprese attive nella città metropolitana di Roma al 31 Dicembre 2015</a:t>
            </a:r>
            <a:endParaRPr kumimoji="0" lang="it-IT" altLang="it-IT" sz="11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endParaRPr>
          </a:p>
        </p:txBody>
      </p:sp>
      <p:graphicFrame>
        <p:nvGraphicFramePr>
          <p:cNvPr id="10" name="Grafico 9"/>
          <p:cNvGraphicFramePr>
            <a:graphicFrameLocks/>
          </p:cNvGraphicFramePr>
          <p:nvPr>
            <p:extLst>
              <p:ext uri="{D42A27DB-BD31-4B8C-83A1-F6EECF244321}">
                <p14:modId xmlns:p14="http://schemas.microsoft.com/office/powerpoint/2010/main" xmlns="" val="3511822474"/>
              </p:ext>
            </p:extLst>
          </p:nvPr>
        </p:nvGraphicFramePr>
        <p:xfrm>
          <a:off x="5470634" y="1292772"/>
          <a:ext cx="5074953" cy="518581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7143790" y="6478263"/>
            <a:ext cx="291297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000" b="0" u="none" strike="noStrike" cap="none" normalizeH="0" baseline="0" dirty="0" smtClean="0">
                <a:ln>
                  <a:noFill/>
                </a:ln>
                <a:solidFill>
                  <a:schemeClr val="tx1"/>
                </a:solidFill>
                <a:effectLst/>
                <a:latin typeface="Calibri" pitchFamily="34" charset="0"/>
                <a:ea typeface="Calibri" pitchFamily="34" charset="0"/>
                <a:cs typeface="Calibri" pitchFamily="34" charset="0"/>
              </a:rPr>
              <a:t>Fonte: elaborazioni su dati </a:t>
            </a:r>
            <a:r>
              <a:rPr kumimoji="0" lang="it-IT" altLang="it-IT" sz="1000" b="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Infocamere-Movimprese</a:t>
            </a:r>
            <a:endParaRPr kumimoji="0" lang="it-IT" altLang="it-IT" sz="1800" b="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0902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26</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493712" y="1450728"/>
            <a:ext cx="2835440" cy="31354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600" b="1" dirty="0"/>
              <a:t>79,8% </a:t>
            </a:r>
            <a:r>
              <a:rPr lang="it-IT" sz="1600" dirty="0"/>
              <a:t>settore terziario</a:t>
            </a:r>
          </a:p>
          <a:p>
            <a:endParaRPr lang="it-IT" sz="1600" b="1" dirty="0"/>
          </a:p>
          <a:p>
            <a:endParaRPr lang="it-IT" sz="1600" b="1" dirty="0"/>
          </a:p>
          <a:p>
            <a:r>
              <a:rPr lang="it-IT" sz="1600" b="1" dirty="0"/>
              <a:t>17,4% </a:t>
            </a:r>
            <a:r>
              <a:rPr lang="it-IT" sz="1600" dirty="0"/>
              <a:t>settore secondario</a:t>
            </a:r>
          </a:p>
          <a:p>
            <a:endParaRPr lang="it-IT" sz="1600" dirty="0"/>
          </a:p>
          <a:p>
            <a:endParaRPr lang="it-IT" sz="1600" dirty="0"/>
          </a:p>
          <a:p>
            <a:r>
              <a:rPr lang="it-IT" sz="1600" b="1" dirty="0"/>
              <a:t>1,6%</a:t>
            </a:r>
            <a:r>
              <a:rPr lang="it-IT" sz="1600" dirty="0"/>
              <a:t> settore primario</a:t>
            </a:r>
          </a:p>
        </p:txBody>
      </p:sp>
      <p:sp>
        <p:nvSpPr>
          <p:cNvPr id="5" name="Segnaposto contenuto 1"/>
          <p:cNvSpPr txBox="1">
            <a:spLocks/>
          </p:cNvSpPr>
          <p:nvPr/>
        </p:nvSpPr>
        <p:spPr>
          <a:xfrm>
            <a:off x="4699887" y="1082283"/>
            <a:ext cx="6408712" cy="5191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it-IT" sz="1400" b="1" dirty="0">
                <a:cs typeface="Arial" pitchFamily="34" charset="0"/>
              </a:rPr>
              <a:t>Unità locali attive </a:t>
            </a:r>
          </a:p>
          <a:p>
            <a:pPr marL="0" indent="0" algn="ctr">
              <a:spcBef>
                <a:spcPts val="0"/>
              </a:spcBef>
              <a:buNone/>
            </a:pPr>
            <a:r>
              <a:rPr lang="it-IT" sz="1400" b="1" dirty="0">
                <a:cs typeface="Arial" pitchFamily="34" charset="0"/>
              </a:rPr>
              <a:t>per settore di attività economica a Roma Capitale </a:t>
            </a:r>
          </a:p>
          <a:p>
            <a:pPr marL="0" indent="0" algn="ctr">
              <a:spcBef>
                <a:spcPts val="0"/>
              </a:spcBef>
              <a:buNone/>
            </a:pPr>
            <a:r>
              <a:rPr lang="it-IT" sz="1400" b="1" dirty="0">
                <a:cs typeface="Arial" pitchFamily="34" charset="0"/>
              </a:rPr>
              <a:t>Anno 2015 </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p:txBody>
      </p:sp>
      <p:graphicFrame>
        <p:nvGraphicFramePr>
          <p:cNvPr id="7" name="Grafico 6"/>
          <p:cNvGraphicFramePr>
            <a:graphicFrameLocks/>
          </p:cNvGraphicFramePr>
          <p:nvPr>
            <p:extLst>
              <p:ext uri="{D42A27DB-BD31-4B8C-83A1-F6EECF244321}">
                <p14:modId xmlns:p14="http://schemas.microsoft.com/office/powerpoint/2010/main" xmlns="" val="483486064"/>
              </p:ext>
            </p:extLst>
          </p:nvPr>
        </p:nvGraphicFramePr>
        <p:xfrm>
          <a:off x="4905276" y="1636786"/>
          <a:ext cx="6336704" cy="4227566"/>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7736819" y="6027579"/>
            <a:ext cx="2940228" cy="246221"/>
          </a:xfrm>
          <a:prstGeom prst="rect">
            <a:avLst/>
          </a:prstGeom>
          <a:noFill/>
        </p:spPr>
        <p:txBody>
          <a:bodyPr wrap="none" rtlCol="0">
            <a:spAutoFit/>
          </a:bodyPr>
          <a:lstStyle/>
          <a:p>
            <a:r>
              <a:rPr lang="it-IT" sz="1000" dirty="0">
                <a:solidFill>
                  <a:srgbClr val="000000"/>
                </a:solidFill>
              </a:rPr>
              <a:t>Fonte: </a:t>
            </a:r>
            <a:r>
              <a:rPr lang="it-IT" sz="1000" dirty="0"/>
              <a:t>elaborazioni </a:t>
            </a:r>
            <a:r>
              <a:rPr lang="it-IT" sz="1000" dirty="0" smtClean="0"/>
              <a:t>su </a:t>
            </a:r>
            <a:r>
              <a:rPr lang="it-IT" sz="1000" dirty="0"/>
              <a:t>dati </a:t>
            </a:r>
            <a:r>
              <a:rPr lang="it-IT" sz="1000" dirty="0" err="1" smtClean="0"/>
              <a:t>Infocamere</a:t>
            </a:r>
            <a:r>
              <a:rPr lang="it-IT" sz="1000" dirty="0" smtClean="0"/>
              <a:t> </a:t>
            </a:r>
            <a:r>
              <a:rPr lang="it-IT" sz="1000" dirty="0"/>
              <a:t>– </a:t>
            </a:r>
            <a:r>
              <a:rPr lang="it-IT" sz="1000" dirty="0" err="1"/>
              <a:t>Movimprese</a:t>
            </a:r>
            <a:endParaRPr lang="it-IT" sz="1000" dirty="0">
              <a:solidFill>
                <a:srgbClr val="000000"/>
              </a:solidFill>
            </a:endParaRPr>
          </a:p>
        </p:txBody>
      </p:sp>
    </p:spTree>
    <p:extLst>
      <p:ext uri="{BB962C8B-B14F-4D97-AF65-F5344CB8AC3E}">
        <p14:creationId xmlns:p14="http://schemas.microsoft.com/office/powerpoint/2010/main" xmlns="" val="1593785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27</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493712" y="1450728"/>
            <a:ext cx="2835440" cy="31354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pPr marL="0" indent="0">
              <a:buNone/>
            </a:pPr>
            <a:r>
              <a:rPr lang="it-IT" sz="1600" dirty="0"/>
              <a:t>La maggiore concentrazione di UL attive</a:t>
            </a:r>
          </a:p>
          <a:p>
            <a:endParaRPr lang="it-IT" sz="1600" dirty="0"/>
          </a:p>
          <a:p>
            <a:r>
              <a:rPr lang="it-IT" sz="1600" b="1" dirty="0"/>
              <a:t>I Municipio  </a:t>
            </a:r>
            <a:r>
              <a:rPr lang="it-IT" sz="1600" dirty="0"/>
              <a:t>16,0%</a:t>
            </a:r>
          </a:p>
          <a:p>
            <a:endParaRPr lang="it-IT" sz="1600" b="1" dirty="0"/>
          </a:p>
          <a:p>
            <a:r>
              <a:rPr lang="it-IT" sz="1600" b="1" dirty="0"/>
              <a:t>VII Municipio </a:t>
            </a:r>
            <a:r>
              <a:rPr lang="it-IT" sz="1600" dirty="0"/>
              <a:t>10,1%</a:t>
            </a:r>
          </a:p>
          <a:p>
            <a:endParaRPr lang="it-IT" sz="1600" dirty="0"/>
          </a:p>
          <a:p>
            <a:r>
              <a:rPr lang="it-IT" sz="1600" b="1" dirty="0"/>
              <a:t>II Municipio </a:t>
            </a:r>
            <a:r>
              <a:rPr lang="it-IT" sz="1600" dirty="0"/>
              <a:t>9,3%</a:t>
            </a:r>
          </a:p>
          <a:p>
            <a:endParaRPr lang="it-IT" sz="1600" dirty="0"/>
          </a:p>
          <a:p>
            <a:r>
              <a:rPr lang="it-IT" sz="1600" b="1" dirty="0"/>
              <a:t>V Municipio </a:t>
            </a:r>
            <a:r>
              <a:rPr lang="it-IT" sz="1600" dirty="0"/>
              <a:t>7,6%</a:t>
            </a:r>
            <a:endParaRPr lang="it-IT" sz="1200" dirty="0"/>
          </a:p>
        </p:txBody>
      </p:sp>
      <p:sp>
        <p:nvSpPr>
          <p:cNvPr id="5" name="Segnaposto contenuto 1"/>
          <p:cNvSpPr txBox="1">
            <a:spLocks/>
          </p:cNvSpPr>
          <p:nvPr/>
        </p:nvSpPr>
        <p:spPr>
          <a:xfrm>
            <a:off x="4699887" y="1082283"/>
            <a:ext cx="6408712" cy="5191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it-IT" sz="1400" b="1" dirty="0">
                <a:cs typeface="Arial" pitchFamily="34" charset="0"/>
              </a:rPr>
              <a:t>Unità locali attive </a:t>
            </a:r>
          </a:p>
          <a:p>
            <a:pPr marL="0" indent="0" algn="ctr">
              <a:spcBef>
                <a:spcPts val="0"/>
              </a:spcBef>
              <a:buNone/>
            </a:pPr>
            <a:r>
              <a:rPr lang="it-IT" sz="1400" b="1" dirty="0">
                <a:cs typeface="Arial" pitchFamily="34" charset="0"/>
              </a:rPr>
              <a:t>per Municipio a Roma Capitale</a:t>
            </a:r>
          </a:p>
          <a:p>
            <a:pPr marL="0" indent="0" algn="ctr">
              <a:spcBef>
                <a:spcPts val="0"/>
              </a:spcBef>
              <a:buNone/>
            </a:pPr>
            <a:r>
              <a:rPr lang="it-IT" sz="1400" b="1" dirty="0">
                <a:cs typeface="Arial" pitchFamily="34" charset="0"/>
              </a:rPr>
              <a:t>Anno 2015</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p:txBody>
      </p:sp>
      <p:sp>
        <p:nvSpPr>
          <p:cNvPr id="9" name="CasellaDiTesto 8"/>
          <p:cNvSpPr txBox="1"/>
          <p:nvPr/>
        </p:nvSpPr>
        <p:spPr>
          <a:xfrm>
            <a:off x="7325808" y="5868074"/>
            <a:ext cx="2961067" cy="246221"/>
          </a:xfrm>
          <a:prstGeom prst="rect">
            <a:avLst/>
          </a:prstGeom>
          <a:noFill/>
        </p:spPr>
        <p:txBody>
          <a:bodyPr wrap="none" rtlCol="0">
            <a:spAutoFit/>
          </a:bodyPr>
          <a:lstStyle/>
          <a:p>
            <a:r>
              <a:rPr lang="it-IT" sz="1000" dirty="0">
                <a:solidFill>
                  <a:srgbClr val="000000"/>
                </a:solidFill>
              </a:rPr>
              <a:t>Fonte: </a:t>
            </a:r>
            <a:r>
              <a:rPr lang="it-IT" sz="1000" dirty="0"/>
              <a:t>elaborazioni </a:t>
            </a:r>
            <a:r>
              <a:rPr lang="it-IT" sz="1000" dirty="0" smtClean="0"/>
              <a:t>su </a:t>
            </a:r>
            <a:r>
              <a:rPr lang="it-IT" sz="1000" dirty="0"/>
              <a:t>dati </a:t>
            </a:r>
            <a:r>
              <a:rPr lang="it-IT" sz="1000" dirty="0" err="1" smtClean="0"/>
              <a:t>Infocamere</a:t>
            </a:r>
            <a:r>
              <a:rPr lang="it-IT" sz="1000" dirty="0" smtClean="0"/>
              <a:t> </a:t>
            </a:r>
            <a:r>
              <a:rPr lang="it-IT" sz="1000" dirty="0"/>
              <a:t>– </a:t>
            </a:r>
            <a:r>
              <a:rPr lang="it-IT" sz="1000" dirty="0" err="1"/>
              <a:t>Movimprese</a:t>
            </a:r>
            <a:endParaRPr lang="it-IT" sz="1000" dirty="0">
              <a:solidFill>
                <a:srgbClr val="000000"/>
              </a:solidFill>
            </a:endParaRPr>
          </a:p>
        </p:txBody>
      </p:sp>
      <p:graphicFrame>
        <p:nvGraphicFramePr>
          <p:cNvPr id="8" name="Grafico 7"/>
          <p:cNvGraphicFramePr>
            <a:graphicFrameLocks/>
          </p:cNvGraphicFramePr>
          <p:nvPr>
            <p:extLst>
              <p:ext uri="{D42A27DB-BD31-4B8C-83A1-F6EECF244321}">
                <p14:modId xmlns:p14="http://schemas.microsoft.com/office/powerpoint/2010/main" xmlns="" val="1207107703"/>
              </p:ext>
            </p:extLst>
          </p:nvPr>
        </p:nvGraphicFramePr>
        <p:xfrm>
          <a:off x="4699887" y="1883826"/>
          <a:ext cx="6588225" cy="3984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7560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28</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imprese</a:t>
            </a:r>
            <a:endParaRPr lang="it-IT" sz="2800" dirty="0">
              <a:latin typeface="+mn-lt"/>
            </a:endParaRPr>
          </a:p>
        </p:txBody>
      </p:sp>
      <p:sp>
        <p:nvSpPr>
          <p:cNvPr id="4" name="Segnaposto contenuto 1"/>
          <p:cNvSpPr txBox="1">
            <a:spLocks/>
          </p:cNvSpPr>
          <p:nvPr/>
        </p:nvSpPr>
        <p:spPr>
          <a:xfrm>
            <a:off x="493712" y="1450728"/>
            <a:ext cx="2835440" cy="31354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pPr lvl="0"/>
            <a:r>
              <a:rPr lang="it-IT" sz="1600" dirty="0"/>
              <a:t>La maggiore concentrazione di UL attive nel </a:t>
            </a:r>
            <a:r>
              <a:rPr lang="it-IT" sz="1600" b="1" dirty="0"/>
              <a:t>settore terziario </a:t>
            </a:r>
            <a:r>
              <a:rPr lang="it-IT" sz="1600" dirty="0"/>
              <a:t>nei </a:t>
            </a:r>
          </a:p>
          <a:p>
            <a:pPr marL="0" indent="0">
              <a:buNone/>
            </a:pPr>
            <a:r>
              <a:rPr lang="it-IT" sz="1600" b="1" dirty="0" smtClean="0"/>
              <a:t>     Municipi </a:t>
            </a:r>
            <a:r>
              <a:rPr lang="it-IT" sz="1600" b="1" dirty="0"/>
              <a:t>I-II-V-VII</a:t>
            </a:r>
          </a:p>
          <a:p>
            <a:endParaRPr lang="it-IT" sz="1600" b="1" i="1" dirty="0"/>
          </a:p>
          <a:p>
            <a:pPr lvl="0"/>
            <a:r>
              <a:rPr lang="it-IT" sz="1600" dirty="0"/>
              <a:t>La maggiore concentrazione di UL attive nel </a:t>
            </a:r>
            <a:r>
              <a:rPr lang="it-IT" sz="1600" b="1" dirty="0"/>
              <a:t>settore secondario </a:t>
            </a:r>
            <a:r>
              <a:rPr lang="it-IT" sz="1600" dirty="0"/>
              <a:t>nei </a:t>
            </a:r>
          </a:p>
          <a:p>
            <a:pPr marL="0" lvl="0" indent="0">
              <a:buNone/>
            </a:pPr>
            <a:r>
              <a:rPr lang="it-IT" sz="1600" b="1" dirty="0" smtClean="0"/>
              <a:t>     Municipi </a:t>
            </a:r>
            <a:r>
              <a:rPr lang="it-IT" sz="1600" b="1" dirty="0"/>
              <a:t>I-II-V-VI-VII-X</a:t>
            </a:r>
          </a:p>
        </p:txBody>
      </p:sp>
      <p:sp>
        <p:nvSpPr>
          <p:cNvPr id="5" name="Segnaposto contenuto 1"/>
          <p:cNvSpPr txBox="1">
            <a:spLocks/>
          </p:cNvSpPr>
          <p:nvPr/>
        </p:nvSpPr>
        <p:spPr>
          <a:xfrm>
            <a:off x="4699887" y="1082283"/>
            <a:ext cx="6408712" cy="5191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p:txBody>
      </p:sp>
      <p:sp>
        <p:nvSpPr>
          <p:cNvPr id="9" name="CasellaDiTesto 8"/>
          <p:cNvSpPr txBox="1"/>
          <p:nvPr/>
        </p:nvSpPr>
        <p:spPr>
          <a:xfrm>
            <a:off x="6598249" y="6492966"/>
            <a:ext cx="2961067" cy="246221"/>
          </a:xfrm>
          <a:prstGeom prst="rect">
            <a:avLst/>
          </a:prstGeom>
          <a:noFill/>
        </p:spPr>
        <p:txBody>
          <a:bodyPr wrap="none" rtlCol="0">
            <a:spAutoFit/>
          </a:bodyPr>
          <a:lstStyle/>
          <a:p>
            <a:r>
              <a:rPr lang="it-IT" sz="1000" dirty="0">
                <a:solidFill>
                  <a:srgbClr val="000000"/>
                </a:solidFill>
              </a:rPr>
              <a:t>Fonte: </a:t>
            </a:r>
            <a:r>
              <a:rPr lang="it-IT" sz="1000" dirty="0"/>
              <a:t>elaborazioni </a:t>
            </a:r>
            <a:r>
              <a:rPr lang="it-IT" sz="1000" dirty="0" smtClean="0"/>
              <a:t>su </a:t>
            </a:r>
            <a:r>
              <a:rPr lang="it-IT" sz="1000" dirty="0"/>
              <a:t>dati </a:t>
            </a:r>
            <a:r>
              <a:rPr lang="it-IT" sz="1000" dirty="0" err="1" smtClean="0"/>
              <a:t>Infocamere</a:t>
            </a:r>
            <a:r>
              <a:rPr lang="it-IT" sz="1000" dirty="0" smtClean="0"/>
              <a:t> </a:t>
            </a:r>
            <a:r>
              <a:rPr lang="it-IT" sz="1000" dirty="0"/>
              <a:t>– </a:t>
            </a:r>
            <a:r>
              <a:rPr lang="it-IT" sz="1000" dirty="0" err="1"/>
              <a:t>Movimprese</a:t>
            </a:r>
            <a:endParaRPr lang="it-IT" sz="1000" dirty="0">
              <a:solidFill>
                <a:srgbClr val="000000"/>
              </a:solidFill>
            </a:endParaRPr>
          </a:p>
        </p:txBody>
      </p:sp>
      <p:pic>
        <p:nvPicPr>
          <p:cNvPr id="10" name="Picture 4" descr="C:\Users\crdnrt80m64l182p\Desktop\cartografie\ul_costruzioni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68" t="11497" r="2896" b="19163"/>
          <a:stretch/>
        </p:blipFill>
        <p:spPr bwMode="auto">
          <a:xfrm>
            <a:off x="5322966" y="3678641"/>
            <a:ext cx="2588965"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Users\crdnrt80m64l182p\Desktop\cartografie\Industri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75" t="13367" r="2771" b="17213"/>
          <a:stretch/>
        </p:blipFill>
        <p:spPr bwMode="auto">
          <a:xfrm>
            <a:off x="8892027" y="3678641"/>
            <a:ext cx="2585618"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crdnrt80m64l182p\Desktop\cartografie\ul_riparazioni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043" t="12477" r="2896" b="17915"/>
          <a:stretch/>
        </p:blipFill>
        <p:spPr bwMode="auto">
          <a:xfrm>
            <a:off x="8908443" y="978041"/>
            <a:ext cx="2582440"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crdnrt80m64l182p\Desktop\cartografie\terziari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79" t="11195" r="2545" b="18868"/>
          <a:stretch/>
        </p:blipFill>
        <p:spPr bwMode="auto">
          <a:xfrm>
            <a:off x="5319242" y="982824"/>
            <a:ext cx="2578613" cy="27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371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29</a:t>
            </a:fld>
            <a:endParaRPr lang="it-IT" dirty="0"/>
          </a:p>
        </p:txBody>
      </p:sp>
      <p:sp>
        <p:nvSpPr>
          <p:cNvPr id="9" name="Sottotitolo 2"/>
          <p:cNvSpPr txBox="1">
            <a:spLocks/>
          </p:cNvSpPr>
          <p:nvPr/>
        </p:nvSpPr>
        <p:spPr>
          <a:xfrm>
            <a:off x="569913" y="2310346"/>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0"/>
              </a:spcBef>
            </a:pPr>
            <a:endParaRPr lang="it-IT" sz="1800" dirty="0" smtClean="0"/>
          </a:p>
          <a:p>
            <a:pPr algn="l">
              <a:spcBef>
                <a:spcPts val="0"/>
              </a:spcBef>
            </a:pPr>
            <a:r>
              <a:rPr lang="it-IT" sz="1800" dirty="0" smtClean="0"/>
              <a:t>Il tasso di occupazione a Roma si è mantenuto su un livello più alto del livello nazionale. </a:t>
            </a:r>
          </a:p>
          <a:p>
            <a:pPr algn="l">
              <a:spcBef>
                <a:spcPts val="0"/>
              </a:spcBef>
            </a:pPr>
            <a:endParaRPr lang="it-IT" sz="1800" dirty="0" smtClean="0"/>
          </a:p>
          <a:p>
            <a:pPr algn="l">
              <a:spcBef>
                <a:spcPts val="0"/>
              </a:spcBef>
            </a:pPr>
            <a:r>
              <a:rPr lang="it-IT" sz="1800" dirty="0" smtClean="0"/>
              <a:t>L’andamento mostra una tenuta migliore per i tassi femminili, che tuttavia si posizionano su livelli notevolmente più bassi di quelli maschili.</a:t>
            </a:r>
          </a:p>
        </p:txBody>
      </p:sp>
      <p:sp>
        <p:nvSpPr>
          <p:cNvPr id="8" name="Titolo 1"/>
          <p:cNvSpPr txBox="1">
            <a:spLocks/>
          </p:cNvSpPr>
          <p:nvPr/>
        </p:nvSpPr>
        <p:spPr>
          <a:xfrm>
            <a:off x="569913" y="1274239"/>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Tasso di occupazione 15-64 anni. 2008-2015</a:t>
            </a:r>
            <a:endParaRPr lang="it-IT" sz="3000" dirty="0">
              <a:latin typeface="+mn-lt"/>
            </a:endParaRPr>
          </a:p>
        </p:txBody>
      </p:sp>
      <p:graphicFrame>
        <p:nvGraphicFramePr>
          <p:cNvPr id="11" name="Grafico 10"/>
          <p:cNvGraphicFramePr/>
          <p:nvPr/>
        </p:nvGraphicFramePr>
        <p:xfrm>
          <a:off x="4358244" y="1045029"/>
          <a:ext cx="7065818" cy="4963885"/>
        </p:xfrm>
        <a:graphic>
          <a:graphicData uri="http://schemas.openxmlformats.org/drawingml/2006/chart">
            <c:chart xmlns:c="http://schemas.openxmlformats.org/drawingml/2006/chart" xmlns:r="http://schemas.openxmlformats.org/officeDocument/2006/relationships" r:id="rId2"/>
          </a:graphicData>
        </a:graphic>
      </p:graphicFrame>
      <p:sp>
        <p:nvSpPr>
          <p:cNvPr id="12" name="CasellaDiTesto 11"/>
          <p:cNvSpPr txBox="1"/>
          <p:nvPr/>
        </p:nvSpPr>
        <p:spPr>
          <a:xfrm>
            <a:off x="8281707" y="6096045"/>
            <a:ext cx="2636322" cy="230832"/>
          </a:xfrm>
          <a:prstGeom prst="rect">
            <a:avLst/>
          </a:prstGeom>
          <a:noFill/>
        </p:spPr>
        <p:txBody>
          <a:bodyPr wrap="square" rtlCol="0">
            <a:spAutoFit/>
          </a:bodyPr>
          <a:lstStyle/>
          <a:p>
            <a:r>
              <a:rPr lang="it-IT" sz="900" dirty="0" smtClean="0"/>
              <a:t>Fonte: elaborazioni su dati Istat - RCFL</a:t>
            </a:r>
            <a:endParaRPr lang="it-IT" sz="900" dirty="0"/>
          </a:p>
        </p:txBody>
      </p:sp>
    </p:spTree>
    <p:extLst>
      <p:ext uri="{BB962C8B-B14F-4D97-AF65-F5344CB8AC3E}">
        <p14:creationId xmlns:p14="http://schemas.microsoft.com/office/powerpoint/2010/main" xmlns="" val="103459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1"/>
            <a:ext cx="2835440" cy="48245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600" dirty="0" smtClean="0"/>
          </a:p>
          <a:p>
            <a:r>
              <a:rPr lang="it-IT" sz="1800" dirty="0"/>
              <a:t>Le dinamiche </a:t>
            </a:r>
            <a:r>
              <a:rPr lang="it-IT" sz="1800" dirty="0" smtClean="0"/>
              <a:t>negative </a:t>
            </a:r>
            <a:r>
              <a:rPr lang="it-IT" sz="1800" dirty="0"/>
              <a:t>e di stagnazione demografiche sono state nel tempo compensate dalle tendenze incrementali che invece caratterizzano il trend demografico dell’hinterland complessivamente inteso</a:t>
            </a:r>
          </a:p>
        </p:txBody>
      </p:sp>
      <p:sp>
        <p:nvSpPr>
          <p:cNvPr id="5" name="Segnaposto contenuto 1"/>
          <p:cNvSpPr txBox="1">
            <a:spLocks/>
          </p:cNvSpPr>
          <p:nvPr/>
        </p:nvSpPr>
        <p:spPr>
          <a:xfrm>
            <a:off x="4699887" y="1096390"/>
            <a:ext cx="6408712" cy="51702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1400" b="1" dirty="0">
                <a:cs typeface="Arial" pitchFamily="34" charset="0"/>
              </a:rPr>
              <a:t>Dinamiche della popolazione metropolitana di Roma a confronto nei due </a:t>
            </a:r>
            <a:r>
              <a:rPr lang="it-IT" sz="1400" b="1" dirty="0" smtClean="0">
                <a:cs typeface="Arial" pitchFamily="34" charset="0"/>
              </a:rPr>
              <a:t>macro-aggregati</a:t>
            </a:r>
            <a:r>
              <a:rPr lang="it-IT" sz="1400" b="1" dirty="0">
                <a:cs typeface="Arial" pitchFamily="34" charset="0"/>
              </a:rPr>
              <a:t>, capoluogo e hinterland. Variazione numero indice (1951=100). </a:t>
            </a: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i="1" dirty="0" smtClean="0">
                <a:cs typeface="Arial" pitchFamily="34" charset="0"/>
              </a:rPr>
              <a:t>Fonte: ns. elaborazione su dati Istat – Bilancio demografico</a:t>
            </a:r>
          </a:p>
        </p:txBody>
      </p:sp>
      <p:graphicFrame>
        <p:nvGraphicFramePr>
          <p:cNvPr id="6" name="Grafico 5"/>
          <p:cNvGraphicFramePr/>
          <p:nvPr>
            <p:extLst>
              <p:ext uri="{D42A27DB-BD31-4B8C-83A1-F6EECF244321}">
                <p14:modId xmlns:p14="http://schemas.microsoft.com/office/powerpoint/2010/main" xmlns="" val="3700872227"/>
              </p:ext>
            </p:extLst>
          </p:nvPr>
        </p:nvGraphicFramePr>
        <p:xfrm>
          <a:off x="4581047" y="2173813"/>
          <a:ext cx="6096000" cy="3919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1693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30</a:t>
            </a:fld>
            <a:endParaRPr lang="it-IT" dirty="0"/>
          </a:p>
        </p:txBody>
      </p:sp>
      <p:sp>
        <p:nvSpPr>
          <p:cNvPr id="9" name="Sottotitolo 2"/>
          <p:cNvSpPr txBox="1">
            <a:spLocks/>
          </p:cNvSpPr>
          <p:nvPr/>
        </p:nvSpPr>
        <p:spPr>
          <a:xfrm>
            <a:off x="569913" y="2554389"/>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1800" dirty="0" smtClean="0"/>
              <a:t>Il tasso di occupazione al 2015 nelle Città metropolitane è polarizzato fra il 38% di Palermo e il 69,2% di Bologna.</a:t>
            </a:r>
          </a:p>
          <a:p>
            <a:pPr algn="l"/>
            <a:r>
              <a:rPr lang="it-IT" sz="1800" dirty="0" smtClean="0"/>
              <a:t>Variazioni negative più alte: </a:t>
            </a:r>
          </a:p>
          <a:p>
            <a:pPr algn="l"/>
            <a:r>
              <a:rPr lang="it-IT" sz="1800" b="1" dirty="0" smtClean="0"/>
              <a:t>Palermo (-5,3 punti)</a:t>
            </a:r>
          </a:p>
          <a:p>
            <a:pPr algn="l"/>
            <a:r>
              <a:rPr lang="it-IT" sz="1800" b="1" dirty="0" smtClean="0"/>
              <a:t>Bari (-3,4 punti) </a:t>
            </a:r>
          </a:p>
          <a:p>
            <a:pPr algn="l"/>
            <a:r>
              <a:rPr lang="it-IT" sz="1800" dirty="0" smtClean="0"/>
              <a:t>Variazioni negative più basse: </a:t>
            </a:r>
          </a:p>
          <a:p>
            <a:pPr algn="l"/>
            <a:r>
              <a:rPr lang="it-IT" sz="1800" b="1" dirty="0" smtClean="0"/>
              <a:t>Genova (-0,5 punti)</a:t>
            </a:r>
          </a:p>
          <a:p>
            <a:pPr algn="l"/>
            <a:r>
              <a:rPr lang="it-IT" sz="1800" b="1" dirty="0" smtClean="0"/>
              <a:t>Venezia (-0,9)</a:t>
            </a:r>
          </a:p>
        </p:txBody>
      </p:sp>
      <p:sp>
        <p:nvSpPr>
          <p:cNvPr id="8" name="Titolo 1"/>
          <p:cNvSpPr txBox="1">
            <a:spLocks/>
          </p:cNvSpPr>
          <p:nvPr/>
        </p:nvSpPr>
        <p:spPr>
          <a:xfrm>
            <a:off x="142505" y="1412771"/>
            <a:ext cx="4191990" cy="1041449"/>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Tasso di occupazione 15-64 nelle Città metropolitane</a:t>
            </a:r>
          </a:p>
          <a:p>
            <a:endParaRPr lang="it-IT" sz="3000" dirty="0">
              <a:latin typeface="+mn-lt"/>
            </a:endParaRPr>
          </a:p>
        </p:txBody>
      </p:sp>
      <p:graphicFrame>
        <p:nvGraphicFramePr>
          <p:cNvPr id="10" name="Tabella 9"/>
          <p:cNvGraphicFramePr>
            <a:graphicFrameLocks noGrp="1"/>
          </p:cNvGraphicFramePr>
          <p:nvPr/>
        </p:nvGraphicFramePr>
        <p:xfrm>
          <a:off x="4488873" y="1412771"/>
          <a:ext cx="6952129" cy="4595535"/>
        </p:xfrm>
        <a:graphic>
          <a:graphicData uri="http://schemas.openxmlformats.org/drawingml/2006/table">
            <a:tbl>
              <a:tblPr/>
              <a:tblGrid>
                <a:gridCol w="2059381"/>
                <a:gridCol w="1489098"/>
                <a:gridCol w="1701825"/>
                <a:gridCol w="1701825"/>
              </a:tblGrid>
              <a:tr h="582284">
                <a:tc>
                  <a:txBody>
                    <a:bodyPr/>
                    <a:lstStyle/>
                    <a:p>
                      <a:pPr algn="ctr" fontAlgn="ctr"/>
                      <a:r>
                        <a:rPr lang="it-IT" sz="1200" b="1" i="0" u="none" strike="noStrike" dirty="0">
                          <a:solidFill>
                            <a:srgbClr val="FFFFFF"/>
                          </a:solidFill>
                          <a:latin typeface="Calibri"/>
                        </a:rPr>
                        <a:t>Città metropolitane</a:t>
                      </a:r>
                    </a:p>
                  </a:txBody>
                  <a:tcPr marL="12700" marR="12700" marT="9525" marB="0" anchor="ctr">
                    <a:lnL w="12700" cap="flat" cmpd="sng" algn="ctr">
                      <a:solidFill>
                        <a:srgbClr val="8E001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D43D25"/>
                    </a:solidFill>
                  </a:tcPr>
                </a:tc>
                <a:tc>
                  <a:txBody>
                    <a:bodyPr/>
                    <a:lstStyle/>
                    <a:p>
                      <a:pPr algn="ctr" fontAlgn="ctr"/>
                      <a:r>
                        <a:rPr lang="it-IT" sz="1200" b="1" i="0" u="none" strike="noStrike" dirty="0">
                          <a:solidFill>
                            <a:srgbClr val="FFFFFF"/>
                          </a:solidFill>
                          <a:latin typeface="Calibri"/>
                        </a:rPr>
                        <a:t>2008</a:t>
                      </a:r>
                    </a:p>
                  </a:txBody>
                  <a:tcPr marL="12700" marR="1270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D43D25"/>
                    </a:solidFill>
                  </a:tcPr>
                </a:tc>
                <a:tc>
                  <a:txBody>
                    <a:bodyPr/>
                    <a:lstStyle/>
                    <a:p>
                      <a:pPr algn="ctr" fontAlgn="ctr"/>
                      <a:r>
                        <a:rPr lang="it-IT" sz="1200" b="1" i="0" u="none" strike="noStrike" dirty="0">
                          <a:solidFill>
                            <a:srgbClr val="FFFFFF"/>
                          </a:solidFill>
                          <a:latin typeface="Calibri"/>
                        </a:rPr>
                        <a:t>2015</a:t>
                      </a:r>
                    </a:p>
                  </a:txBody>
                  <a:tcPr marL="12700" marR="1270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D43D25"/>
                    </a:solidFill>
                  </a:tcPr>
                </a:tc>
                <a:tc>
                  <a:txBody>
                    <a:bodyPr/>
                    <a:lstStyle/>
                    <a:p>
                      <a:pPr algn="ctr" fontAlgn="ctr"/>
                      <a:r>
                        <a:rPr lang="it-IT" sz="1200" b="1" i="0" u="none" strike="noStrike" dirty="0" smtClean="0">
                          <a:solidFill>
                            <a:srgbClr val="FFFFFF"/>
                          </a:solidFill>
                          <a:latin typeface="Calibri"/>
                        </a:rPr>
                        <a:t>Variazione</a:t>
                      </a:r>
                    </a:p>
                    <a:p>
                      <a:pPr algn="ctr" fontAlgn="ctr"/>
                      <a:r>
                        <a:rPr lang="it-IT" sz="1200" b="1" i="0" u="none" strike="noStrike" dirty="0" smtClean="0">
                          <a:solidFill>
                            <a:srgbClr val="FFFFFF"/>
                          </a:solidFill>
                          <a:latin typeface="Calibri"/>
                        </a:rPr>
                        <a:t> </a:t>
                      </a:r>
                      <a:r>
                        <a:rPr lang="it-IT" sz="1200" b="1" i="0" u="none" strike="noStrike" dirty="0">
                          <a:solidFill>
                            <a:srgbClr val="FFFFFF"/>
                          </a:solidFill>
                          <a:latin typeface="Calibri"/>
                        </a:rPr>
                        <a:t>2008-2015</a:t>
                      </a:r>
                    </a:p>
                  </a:txBody>
                  <a:tcPr marL="12700" marR="12700" marT="9525" marB="0" anchor="ctr">
                    <a:lnL w="12700" cap="flat" cmpd="sng" algn="ctr">
                      <a:solidFill>
                        <a:srgbClr val="FFFFFF"/>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D43D25"/>
                    </a:solidFill>
                  </a:tcPr>
                </a:tc>
              </a:tr>
              <a:tr h="364841">
                <a:tc>
                  <a:txBody>
                    <a:bodyPr/>
                    <a:lstStyle/>
                    <a:p>
                      <a:pPr algn="ctr" fontAlgn="t"/>
                      <a:r>
                        <a:rPr lang="it-IT" sz="1400" b="1" i="0" u="none" strike="noStrike" dirty="0">
                          <a:solidFill>
                            <a:srgbClr val="000000"/>
                          </a:solidFill>
                          <a:latin typeface="+mn-lt"/>
                        </a:rPr>
                        <a:t>Bari</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0" i="0" u="none" strike="noStrike">
                          <a:solidFill>
                            <a:srgbClr val="000000"/>
                          </a:solidFill>
                          <a:latin typeface="+mn-lt"/>
                        </a:rPr>
                        <a:t>49,6</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0" i="0" u="none" strike="noStrike">
                          <a:solidFill>
                            <a:srgbClr val="000000"/>
                          </a:solidFill>
                          <a:latin typeface="+mn-lt"/>
                        </a:rPr>
                        <a:t>46,2</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a:solidFill>
                            <a:srgbClr val="000000"/>
                          </a:solidFill>
                          <a:latin typeface="+mn-lt"/>
                        </a:rPr>
                        <a:t>-3,4</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r h="364841">
                <a:tc>
                  <a:txBody>
                    <a:bodyPr/>
                    <a:lstStyle/>
                    <a:p>
                      <a:pPr algn="ctr" fontAlgn="t"/>
                      <a:r>
                        <a:rPr lang="it-IT" sz="1400" b="1" i="0" u="none" strike="noStrike" dirty="0">
                          <a:solidFill>
                            <a:srgbClr val="000000"/>
                          </a:solidFill>
                          <a:latin typeface="+mn-lt"/>
                        </a:rPr>
                        <a:t>Bologna</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72,0</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69,2</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fontAlgn="b"/>
                      <a:r>
                        <a:rPr lang="it-IT" sz="1200" b="0" i="0" u="none" strike="noStrike" dirty="0">
                          <a:solidFill>
                            <a:srgbClr val="000000"/>
                          </a:solidFill>
                          <a:latin typeface="+mn-lt"/>
                        </a:rPr>
                        <a:t>-</a:t>
                      </a:r>
                      <a:r>
                        <a:rPr lang="it-IT" sz="1200" b="0" i="0" u="none" strike="noStrike" dirty="0" smtClean="0">
                          <a:solidFill>
                            <a:srgbClr val="000000"/>
                          </a:solidFill>
                          <a:latin typeface="+mn-lt"/>
                        </a:rPr>
                        <a:t>2,9</a:t>
                      </a:r>
                      <a:endParaRPr lang="it-IT" sz="1200" b="0" i="0" u="none" strike="noStrike" dirty="0">
                        <a:solidFill>
                          <a:srgbClr val="000000"/>
                        </a:solidFill>
                        <a:latin typeface="+mn-lt"/>
                      </a:endParaRP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r>
              <a:tr h="364841">
                <a:tc>
                  <a:txBody>
                    <a:bodyPr/>
                    <a:lstStyle/>
                    <a:p>
                      <a:pPr algn="ctr" fontAlgn="t"/>
                      <a:r>
                        <a:rPr lang="it-IT" sz="1400" b="1" i="0" u="none" strike="noStrike" dirty="0">
                          <a:solidFill>
                            <a:srgbClr val="000000"/>
                          </a:solidFill>
                          <a:latin typeface="+mn-lt"/>
                        </a:rPr>
                        <a:t>Firenze</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0" i="0" u="none" strike="noStrike" dirty="0">
                          <a:solidFill>
                            <a:srgbClr val="000000"/>
                          </a:solidFill>
                          <a:latin typeface="+mn-lt"/>
                        </a:rPr>
                        <a:t>68,8</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0" i="0" u="none" strike="noStrike">
                          <a:solidFill>
                            <a:srgbClr val="000000"/>
                          </a:solidFill>
                          <a:latin typeface="+mn-lt"/>
                        </a:rPr>
                        <a:t>67,0</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a:solidFill>
                            <a:srgbClr val="000000"/>
                          </a:solidFill>
                          <a:latin typeface="+mn-lt"/>
                        </a:rPr>
                        <a:t>-1,8</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r h="364841">
                <a:tc>
                  <a:txBody>
                    <a:bodyPr/>
                    <a:lstStyle/>
                    <a:p>
                      <a:pPr algn="ctr" fontAlgn="t"/>
                      <a:r>
                        <a:rPr lang="it-IT" sz="1400" b="1" i="0" u="none" strike="noStrike" dirty="0">
                          <a:solidFill>
                            <a:srgbClr val="000000"/>
                          </a:solidFill>
                          <a:latin typeface="+mn-lt"/>
                        </a:rPr>
                        <a:t>Genova</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63,5</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63,0</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fontAlgn="b"/>
                      <a:r>
                        <a:rPr lang="it-IT" sz="1200" b="0" i="0" u="none" strike="noStrike" dirty="0">
                          <a:solidFill>
                            <a:srgbClr val="000000"/>
                          </a:solidFill>
                          <a:latin typeface="+mn-lt"/>
                        </a:rPr>
                        <a:t>-0,5</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r>
              <a:tr h="364841">
                <a:tc>
                  <a:txBody>
                    <a:bodyPr/>
                    <a:lstStyle/>
                    <a:p>
                      <a:pPr algn="ctr" fontAlgn="t"/>
                      <a:r>
                        <a:rPr lang="it-IT" sz="1400" b="1" i="0" u="none" strike="noStrike" dirty="0">
                          <a:solidFill>
                            <a:srgbClr val="000000"/>
                          </a:solidFill>
                          <a:latin typeface="+mn-lt"/>
                        </a:rPr>
                        <a:t>Milano</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0" i="0" u="none" strike="noStrike">
                          <a:solidFill>
                            <a:srgbClr val="000000"/>
                          </a:solidFill>
                          <a:latin typeface="+mn-lt"/>
                        </a:rPr>
                        <a:t>68,4</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0" i="0" u="none" strike="noStrike" dirty="0">
                          <a:solidFill>
                            <a:srgbClr val="000000"/>
                          </a:solidFill>
                          <a:latin typeface="+mn-lt"/>
                        </a:rPr>
                        <a:t>67,4</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a:solidFill>
                            <a:srgbClr val="000000"/>
                          </a:solidFill>
                          <a:latin typeface="+mn-lt"/>
                        </a:rPr>
                        <a:t>-1,0</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r h="364841">
                <a:tc>
                  <a:txBody>
                    <a:bodyPr/>
                    <a:lstStyle/>
                    <a:p>
                      <a:pPr algn="ctr" fontAlgn="t"/>
                      <a:r>
                        <a:rPr lang="it-IT" sz="1400" b="1" i="0" u="none" strike="noStrike" dirty="0">
                          <a:solidFill>
                            <a:srgbClr val="000000"/>
                          </a:solidFill>
                          <a:latin typeface="+mn-lt"/>
                        </a:rPr>
                        <a:t>Napoli</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39,7</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37,4</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fontAlgn="b"/>
                      <a:r>
                        <a:rPr lang="it-IT" sz="1200" b="0" i="0" u="none" strike="noStrike" dirty="0">
                          <a:solidFill>
                            <a:srgbClr val="000000"/>
                          </a:solidFill>
                          <a:latin typeface="+mn-lt"/>
                        </a:rPr>
                        <a:t>-2,3</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r>
              <a:tr h="364841">
                <a:tc>
                  <a:txBody>
                    <a:bodyPr/>
                    <a:lstStyle/>
                    <a:p>
                      <a:pPr algn="ctr" fontAlgn="t"/>
                      <a:r>
                        <a:rPr lang="it-IT" sz="1400" b="1" i="0" u="none" strike="noStrike" dirty="0">
                          <a:solidFill>
                            <a:srgbClr val="000000"/>
                          </a:solidFill>
                          <a:latin typeface="+mn-lt"/>
                        </a:rPr>
                        <a:t>Palermo</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0" i="0" u="none" strike="noStrike">
                          <a:solidFill>
                            <a:srgbClr val="000000"/>
                          </a:solidFill>
                          <a:latin typeface="+mn-lt"/>
                        </a:rPr>
                        <a:t>43,3</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0" i="0" u="none" strike="noStrike" dirty="0">
                          <a:solidFill>
                            <a:srgbClr val="000000"/>
                          </a:solidFill>
                          <a:latin typeface="+mn-lt"/>
                        </a:rPr>
                        <a:t>38,0</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a:solidFill>
                            <a:srgbClr val="000000"/>
                          </a:solidFill>
                          <a:latin typeface="+mn-lt"/>
                        </a:rPr>
                        <a:t>-5,3</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r h="364841">
                <a:tc>
                  <a:txBody>
                    <a:bodyPr/>
                    <a:lstStyle/>
                    <a:p>
                      <a:pPr algn="ctr" fontAlgn="t"/>
                      <a:r>
                        <a:rPr lang="it-IT" sz="1400" b="1" i="0" u="none" strike="noStrike" dirty="0">
                          <a:solidFill>
                            <a:srgbClr val="000000"/>
                          </a:solidFill>
                          <a:latin typeface="+mn-lt"/>
                        </a:rPr>
                        <a:t>Roma</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1" i="0" u="none" strike="noStrike" dirty="0">
                          <a:solidFill>
                            <a:srgbClr val="000000"/>
                          </a:solidFill>
                          <a:latin typeface="+mn-lt"/>
                        </a:rPr>
                        <a:t>62,6</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1" i="0" u="none" strike="noStrike" dirty="0">
                          <a:solidFill>
                            <a:srgbClr val="000000"/>
                          </a:solidFill>
                          <a:latin typeface="+mn-lt"/>
                        </a:rPr>
                        <a:t>61,5</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fontAlgn="b"/>
                      <a:r>
                        <a:rPr lang="it-IT" sz="1200" b="1" i="0" u="none" strike="noStrike" dirty="0">
                          <a:solidFill>
                            <a:srgbClr val="000000"/>
                          </a:solidFill>
                          <a:latin typeface="+mn-lt"/>
                        </a:rPr>
                        <a:t>-1,1</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r>
              <a:tr h="364841">
                <a:tc>
                  <a:txBody>
                    <a:bodyPr/>
                    <a:lstStyle/>
                    <a:p>
                      <a:pPr algn="ctr" fontAlgn="t"/>
                      <a:r>
                        <a:rPr lang="it-IT" sz="1400" b="1" i="0" u="none" strike="noStrike" dirty="0">
                          <a:solidFill>
                            <a:srgbClr val="000000"/>
                          </a:solidFill>
                          <a:latin typeface="+mn-lt"/>
                        </a:rPr>
                        <a:t>Torino</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0" i="0" u="none" strike="noStrike">
                          <a:solidFill>
                            <a:srgbClr val="000000"/>
                          </a:solidFill>
                          <a:latin typeface="+mn-lt"/>
                        </a:rPr>
                        <a:t>64,7</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0" i="0" u="none" strike="noStrike">
                          <a:solidFill>
                            <a:srgbClr val="000000"/>
                          </a:solidFill>
                          <a:latin typeface="+mn-lt"/>
                        </a:rPr>
                        <a:t>62,8</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dirty="0">
                          <a:solidFill>
                            <a:srgbClr val="000000"/>
                          </a:solidFill>
                          <a:latin typeface="+mn-lt"/>
                        </a:rPr>
                        <a:t>-1,9</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r h="364841">
                <a:tc>
                  <a:txBody>
                    <a:bodyPr/>
                    <a:lstStyle/>
                    <a:p>
                      <a:pPr algn="ctr" fontAlgn="t"/>
                      <a:r>
                        <a:rPr lang="it-IT" sz="1400" b="1" i="0" u="none" strike="noStrike" dirty="0">
                          <a:solidFill>
                            <a:srgbClr val="000000"/>
                          </a:solidFill>
                          <a:latin typeface="+mn-lt"/>
                        </a:rPr>
                        <a:t>Venezia</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63,4</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rtl="0" fontAlgn="b"/>
                      <a:r>
                        <a:rPr lang="it-IT" sz="1200" b="0" i="0" u="none" strike="noStrike" dirty="0">
                          <a:solidFill>
                            <a:srgbClr val="000000"/>
                          </a:solidFill>
                          <a:latin typeface="+mn-lt"/>
                        </a:rPr>
                        <a:t>62,5</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c>
                  <a:txBody>
                    <a:bodyPr/>
                    <a:lstStyle/>
                    <a:p>
                      <a:pPr algn="ctr" fontAlgn="b"/>
                      <a:r>
                        <a:rPr lang="it-IT" sz="1200" b="0" i="0" u="none" strike="noStrike" dirty="0">
                          <a:solidFill>
                            <a:srgbClr val="000000"/>
                          </a:solidFill>
                          <a:latin typeface="+mn-lt"/>
                        </a:rPr>
                        <a:t>-0,9</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chemeClr val="bg2"/>
                    </a:solidFill>
                  </a:tcPr>
                </a:tc>
              </a:tr>
              <a:tr h="364841">
                <a:tc>
                  <a:txBody>
                    <a:bodyPr/>
                    <a:lstStyle/>
                    <a:p>
                      <a:pPr algn="ctr" fontAlgn="t"/>
                      <a:r>
                        <a:rPr lang="it-IT" sz="1400" b="1" i="0" u="none" strike="noStrike" dirty="0">
                          <a:solidFill>
                            <a:srgbClr val="000000"/>
                          </a:solidFill>
                          <a:latin typeface="+mn-lt"/>
                        </a:rPr>
                        <a:t>Italia</a:t>
                      </a:r>
                    </a:p>
                  </a:txBody>
                  <a:tcPr marL="0" marR="0" marT="0"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solidFill>
                      <a:srgbClr val="FFFFFF"/>
                    </a:solidFill>
                  </a:tcPr>
                </a:tc>
                <a:tc>
                  <a:txBody>
                    <a:bodyPr/>
                    <a:lstStyle/>
                    <a:p>
                      <a:pPr algn="ctr" rtl="0" fontAlgn="b"/>
                      <a:r>
                        <a:rPr lang="it-IT" sz="1200" b="1" i="0" u="none" strike="noStrike">
                          <a:solidFill>
                            <a:srgbClr val="000000"/>
                          </a:solidFill>
                          <a:latin typeface="+mn-lt"/>
                        </a:rPr>
                        <a:t>58,6</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rtl="0" fontAlgn="b"/>
                      <a:r>
                        <a:rPr lang="it-IT" sz="1200" b="1" i="0" u="none" strike="noStrike">
                          <a:solidFill>
                            <a:srgbClr val="000000"/>
                          </a:solidFill>
                          <a:latin typeface="+mn-lt"/>
                        </a:rPr>
                        <a:t>56,3</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c>
                  <a:txBody>
                    <a:bodyPr/>
                    <a:lstStyle/>
                    <a:p>
                      <a:pPr algn="ctr" fontAlgn="b"/>
                      <a:r>
                        <a:rPr lang="it-IT" sz="1200" b="0" i="0" u="none" strike="noStrike" dirty="0">
                          <a:solidFill>
                            <a:srgbClr val="000000"/>
                          </a:solidFill>
                          <a:latin typeface="+mn-lt"/>
                        </a:rPr>
                        <a:t>-2,3</a:t>
                      </a:r>
                    </a:p>
                  </a:txBody>
                  <a:tcPr marL="9525" marR="9525" marT="9525" marB="0" anchor="b">
                    <a:lnL w="12700" cap="flat" cmpd="sng" algn="ctr">
                      <a:solidFill>
                        <a:srgbClr val="8E001C"/>
                      </a:solidFill>
                      <a:prstDash val="solid"/>
                      <a:round/>
                      <a:headEnd type="none" w="med" len="med"/>
                      <a:tailEnd type="none" w="med" len="med"/>
                    </a:lnL>
                    <a:lnR w="12700" cap="flat" cmpd="sng" algn="ctr">
                      <a:solidFill>
                        <a:srgbClr val="8E001C"/>
                      </a:solidFill>
                      <a:prstDash val="solid"/>
                      <a:round/>
                      <a:headEnd type="none" w="med" len="med"/>
                      <a:tailEnd type="none" w="med" len="med"/>
                    </a:lnR>
                    <a:lnT w="12700" cap="flat" cmpd="sng" algn="ctr">
                      <a:solidFill>
                        <a:srgbClr val="8E001C"/>
                      </a:solidFill>
                      <a:prstDash val="solid"/>
                      <a:round/>
                      <a:headEnd type="none" w="med" len="med"/>
                      <a:tailEnd type="none" w="med" len="med"/>
                    </a:lnT>
                    <a:lnB w="12700" cap="flat" cmpd="sng" algn="ctr">
                      <a:solidFill>
                        <a:srgbClr val="8E001C"/>
                      </a:solidFill>
                      <a:prstDash val="solid"/>
                      <a:round/>
                      <a:headEnd type="none" w="med" len="med"/>
                      <a:tailEnd type="none" w="med" len="med"/>
                    </a:lnB>
                  </a:tcPr>
                </a:tc>
              </a:tr>
            </a:tbl>
          </a:graphicData>
        </a:graphic>
      </p:graphicFrame>
      <p:sp>
        <p:nvSpPr>
          <p:cNvPr id="6" name="CasellaDiTesto 5"/>
          <p:cNvSpPr txBox="1"/>
          <p:nvPr/>
        </p:nvSpPr>
        <p:spPr>
          <a:xfrm>
            <a:off x="8503862" y="6201589"/>
            <a:ext cx="2636322" cy="230832"/>
          </a:xfrm>
          <a:prstGeom prst="rect">
            <a:avLst/>
          </a:prstGeom>
          <a:noFill/>
        </p:spPr>
        <p:txBody>
          <a:bodyPr wrap="square" rtlCol="0">
            <a:spAutoFit/>
          </a:bodyPr>
          <a:lstStyle/>
          <a:p>
            <a:r>
              <a:rPr lang="it-IT" sz="900" dirty="0" smtClean="0"/>
              <a:t>Fonte: elaborazioni su dati Istat - RCFL</a:t>
            </a:r>
            <a:endParaRPr lang="it-IT" sz="900" dirty="0"/>
          </a:p>
        </p:txBody>
      </p:sp>
    </p:spTree>
    <p:extLst>
      <p:ext uri="{BB962C8B-B14F-4D97-AF65-F5344CB8AC3E}">
        <p14:creationId xmlns:p14="http://schemas.microsoft.com/office/powerpoint/2010/main" xmlns="" val="508057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31</a:t>
            </a:fld>
            <a:endParaRPr lang="it-IT" dirty="0"/>
          </a:p>
        </p:txBody>
      </p:sp>
      <p:sp>
        <p:nvSpPr>
          <p:cNvPr id="9" name="Sottotitolo 2"/>
          <p:cNvSpPr txBox="1">
            <a:spLocks/>
          </p:cNvSpPr>
          <p:nvPr/>
        </p:nvSpPr>
        <p:spPr>
          <a:xfrm>
            <a:off x="569913" y="2310346"/>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274240"/>
            <a:ext cx="3582511" cy="1338332"/>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Intensità della crisi occupazionale nelle Città metropolitane</a:t>
            </a:r>
            <a:endParaRPr lang="it-IT" sz="3000" dirty="0">
              <a:latin typeface="+mn-lt"/>
            </a:endParaRPr>
          </a:p>
        </p:txBody>
      </p:sp>
      <p:sp>
        <p:nvSpPr>
          <p:cNvPr id="7" name="CasellaDiTesto 6"/>
          <p:cNvSpPr txBox="1"/>
          <p:nvPr/>
        </p:nvSpPr>
        <p:spPr>
          <a:xfrm>
            <a:off x="8040725" y="6340088"/>
            <a:ext cx="2636322" cy="230832"/>
          </a:xfrm>
          <a:prstGeom prst="rect">
            <a:avLst/>
          </a:prstGeom>
          <a:noFill/>
        </p:spPr>
        <p:txBody>
          <a:bodyPr wrap="square" rtlCol="0">
            <a:spAutoFit/>
          </a:bodyPr>
          <a:lstStyle/>
          <a:p>
            <a:r>
              <a:rPr lang="it-IT" sz="900" dirty="0" smtClean="0"/>
              <a:t>Fonte: elaborazioni su dati Istat - RCFL</a:t>
            </a:r>
            <a:endParaRPr lang="it-IT" sz="900" dirty="0"/>
          </a:p>
        </p:txBody>
      </p:sp>
      <p:sp>
        <p:nvSpPr>
          <p:cNvPr id="10" name="Rettangolo 9"/>
          <p:cNvSpPr/>
          <p:nvPr/>
        </p:nvSpPr>
        <p:spPr>
          <a:xfrm>
            <a:off x="569912" y="2612572"/>
            <a:ext cx="3582511" cy="3416320"/>
          </a:xfrm>
          <a:prstGeom prst="rect">
            <a:avLst/>
          </a:prstGeom>
        </p:spPr>
        <p:txBody>
          <a:bodyPr wrap="square">
            <a:spAutoFit/>
          </a:bodyPr>
          <a:lstStyle/>
          <a:p>
            <a:r>
              <a:rPr lang="it-IT" dirty="0" smtClean="0"/>
              <a:t>L’intensità della crisi occupazionale è maggiore nelle città di Palermo, Napoli e Bari (quarto quadrante), con i tassi di occupazione più bassi e i più elevati saldi negativi sul 2008. </a:t>
            </a:r>
          </a:p>
          <a:p>
            <a:endParaRPr lang="it-IT" dirty="0" smtClean="0"/>
          </a:p>
          <a:p>
            <a:r>
              <a:rPr lang="it-IT" dirty="0" smtClean="0"/>
              <a:t>Le situazioni migliori si hanno per Milano e Firenze e Bologna.</a:t>
            </a:r>
          </a:p>
          <a:p>
            <a:endParaRPr lang="it-IT" dirty="0" smtClean="0"/>
          </a:p>
          <a:p>
            <a:r>
              <a:rPr lang="it-IT" dirty="0" smtClean="0"/>
              <a:t>Bologna vanta il tasso più alto (69,2%), ma registra una flessione più elevata fra il 2008 e il 2015</a:t>
            </a:r>
          </a:p>
        </p:txBody>
      </p:sp>
      <p:graphicFrame>
        <p:nvGraphicFramePr>
          <p:cNvPr id="11" name="Grafico 10"/>
          <p:cNvGraphicFramePr/>
          <p:nvPr/>
        </p:nvGraphicFramePr>
        <p:xfrm>
          <a:off x="4358243" y="985652"/>
          <a:ext cx="7469579" cy="5354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8947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32</a:t>
            </a:fld>
            <a:endParaRPr lang="it-IT" dirty="0"/>
          </a:p>
        </p:txBody>
      </p:sp>
      <p:sp>
        <p:nvSpPr>
          <p:cNvPr id="9" name="Sottotitolo 2"/>
          <p:cNvSpPr txBox="1">
            <a:spLocks/>
          </p:cNvSpPr>
          <p:nvPr/>
        </p:nvSpPr>
        <p:spPr>
          <a:xfrm>
            <a:off x="569913" y="2310346"/>
            <a:ext cx="2778929" cy="3924199"/>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181630"/>
            <a:ext cx="3582511" cy="45955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L’area del non lavoro</a:t>
            </a:r>
            <a:endParaRPr lang="it-IT" sz="3000" dirty="0">
              <a:latin typeface="+mn-lt"/>
            </a:endParaRPr>
          </a:p>
        </p:txBody>
      </p:sp>
      <p:sp>
        <p:nvSpPr>
          <p:cNvPr id="7" name="CasellaDiTesto 6"/>
          <p:cNvSpPr txBox="1"/>
          <p:nvPr/>
        </p:nvSpPr>
        <p:spPr>
          <a:xfrm>
            <a:off x="8507903" y="6247757"/>
            <a:ext cx="2183930" cy="230831"/>
          </a:xfrm>
          <a:prstGeom prst="rect">
            <a:avLst/>
          </a:prstGeom>
          <a:noFill/>
        </p:spPr>
        <p:txBody>
          <a:bodyPr wrap="square" rtlCol="0">
            <a:spAutoFit/>
          </a:bodyPr>
          <a:lstStyle/>
          <a:p>
            <a:r>
              <a:rPr lang="it-IT" sz="900" dirty="0" smtClean="0"/>
              <a:t>Fonte: elaborazioni su dati Istat - RCFL</a:t>
            </a:r>
            <a:endParaRPr lang="it-IT" sz="900" dirty="0"/>
          </a:p>
        </p:txBody>
      </p:sp>
      <p:sp>
        <p:nvSpPr>
          <p:cNvPr id="10" name="Rettangolo 9"/>
          <p:cNvSpPr/>
          <p:nvPr/>
        </p:nvSpPr>
        <p:spPr>
          <a:xfrm>
            <a:off x="569913" y="1641187"/>
            <a:ext cx="3681453" cy="5216813"/>
          </a:xfrm>
          <a:prstGeom prst="rect">
            <a:avLst/>
          </a:prstGeom>
        </p:spPr>
        <p:txBody>
          <a:bodyPr wrap="square">
            <a:spAutoFit/>
          </a:bodyPr>
          <a:lstStyle/>
          <a:p>
            <a:r>
              <a:rPr lang="it-IT" dirty="0" smtClean="0"/>
              <a:t>Il tasso di disoccupazione è aumentato in tutti gli ambiti territoriali, in particolare nelle città del Mezzogiorno.</a:t>
            </a:r>
          </a:p>
          <a:p>
            <a:r>
              <a:rPr lang="it-IT" dirty="0" smtClean="0"/>
              <a:t>Palermo  23,9%</a:t>
            </a:r>
          </a:p>
          <a:p>
            <a:r>
              <a:rPr lang="it-IT" dirty="0" smtClean="0"/>
              <a:t>Napoli      22,1%</a:t>
            </a:r>
          </a:p>
          <a:p>
            <a:r>
              <a:rPr lang="it-IT" dirty="0" smtClean="0"/>
              <a:t>Bari           19,1%</a:t>
            </a:r>
          </a:p>
          <a:p>
            <a:endParaRPr lang="it-IT" dirty="0" smtClean="0"/>
          </a:p>
          <a:p>
            <a:r>
              <a:rPr lang="it-IT" dirty="0" smtClean="0"/>
              <a:t>Fra il 2008 e il 2015 sono cresciute ovunque le forze di lavoro potenziali (</a:t>
            </a:r>
            <a:r>
              <a:rPr lang="it-IT" dirty="0" err="1" smtClean="0"/>
              <a:t>disoccupati+inattivi</a:t>
            </a:r>
            <a:r>
              <a:rPr lang="it-IT" dirty="0" smtClean="0"/>
              <a:t> disponibili a lavorare)</a:t>
            </a:r>
          </a:p>
          <a:p>
            <a:endParaRPr lang="it-IT" sz="900" b="1" dirty="0" smtClean="0"/>
          </a:p>
          <a:p>
            <a:r>
              <a:rPr lang="it-IT" b="1" dirty="0" smtClean="0"/>
              <a:t>Il tasso di mancata partecipazione </a:t>
            </a:r>
            <a:r>
              <a:rPr lang="it-IT" dirty="0" smtClean="0"/>
              <a:t>evidenzia forti segnali di scoraggiamento nelle città del Sud</a:t>
            </a:r>
          </a:p>
          <a:p>
            <a:r>
              <a:rPr lang="it-IT" dirty="0" smtClean="0"/>
              <a:t>Palermo       43,7%</a:t>
            </a:r>
          </a:p>
          <a:p>
            <a:r>
              <a:rPr lang="it-IT" dirty="0" smtClean="0"/>
              <a:t>Napoli          43,7%</a:t>
            </a:r>
          </a:p>
          <a:p>
            <a:r>
              <a:rPr lang="it-IT" dirty="0" smtClean="0"/>
              <a:t>Bari               32,7%</a:t>
            </a:r>
          </a:p>
        </p:txBody>
      </p:sp>
      <p:graphicFrame>
        <p:nvGraphicFramePr>
          <p:cNvPr id="11" name="Grafico 10"/>
          <p:cNvGraphicFramePr/>
          <p:nvPr/>
        </p:nvGraphicFramePr>
        <p:xfrm>
          <a:off x="4405745" y="938151"/>
          <a:ext cx="7160821" cy="2039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co 11"/>
          <p:cNvGraphicFramePr/>
          <p:nvPr/>
        </p:nvGraphicFramePr>
        <p:xfrm>
          <a:off x="4714504" y="2978037"/>
          <a:ext cx="6852062" cy="3256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83791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33</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2" y="1147934"/>
            <a:ext cx="3582511" cy="898944"/>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Il reddito nella città metropolitana di Roma</a:t>
            </a:r>
            <a:endParaRPr lang="it-IT" sz="3000" dirty="0">
              <a:latin typeface="+mn-lt"/>
            </a:endParaRPr>
          </a:p>
        </p:txBody>
      </p:sp>
      <p:sp>
        <p:nvSpPr>
          <p:cNvPr id="10" name="Rettangolo 9"/>
          <p:cNvSpPr/>
          <p:nvPr/>
        </p:nvSpPr>
        <p:spPr>
          <a:xfrm>
            <a:off x="569912" y="2046878"/>
            <a:ext cx="3582511" cy="3139321"/>
          </a:xfrm>
          <a:prstGeom prst="rect">
            <a:avLst/>
          </a:prstGeom>
        </p:spPr>
        <p:txBody>
          <a:bodyPr wrap="square">
            <a:spAutoFit/>
          </a:bodyPr>
          <a:lstStyle/>
          <a:p>
            <a:endParaRPr lang="it-IT" dirty="0" smtClean="0"/>
          </a:p>
          <a:p>
            <a:r>
              <a:rPr lang="it-IT" dirty="0" smtClean="0"/>
              <a:t>Roma Capitale: 26.460 €</a:t>
            </a:r>
          </a:p>
          <a:p>
            <a:endParaRPr lang="it-IT" dirty="0" smtClean="0"/>
          </a:p>
          <a:p>
            <a:r>
              <a:rPr lang="it-IT" dirty="0" smtClean="0"/>
              <a:t>Hinterland metropolitano: 19.673€</a:t>
            </a:r>
          </a:p>
          <a:p>
            <a:endParaRPr lang="it-IT" dirty="0" smtClean="0"/>
          </a:p>
          <a:p>
            <a:r>
              <a:rPr lang="it-IT" dirty="0" smtClean="0"/>
              <a:t>Nei comuni di </a:t>
            </a:r>
            <a:r>
              <a:rPr lang="it-IT" dirty="0" err="1" smtClean="0"/>
              <a:t>Formello</a:t>
            </a:r>
            <a:r>
              <a:rPr lang="it-IT" dirty="0" smtClean="0"/>
              <a:t> e </a:t>
            </a:r>
            <a:r>
              <a:rPr lang="it-IT" dirty="0" err="1" smtClean="0"/>
              <a:t>Grottaferrata</a:t>
            </a:r>
            <a:r>
              <a:rPr lang="it-IT" dirty="0" smtClean="0"/>
              <a:t> si osservano redditi medi imponibili comunali di valore superiore a quello di Roma rispettivamente pari a 27.838 euro e 27.627 euro</a:t>
            </a:r>
          </a:p>
        </p:txBody>
      </p:sp>
      <p:sp>
        <p:nvSpPr>
          <p:cNvPr id="13" name="CasellaDiTesto 12"/>
          <p:cNvSpPr txBox="1"/>
          <p:nvPr/>
        </p:nvSpPr>
        <p:spPr>
          <a:xfrm>
            <a:off x="4152424" y="951074"/>
            <a:ext cx="8039575" cy="369332"/>
          </a:xfrm>
          <a:prstGeom prst="rect">
            <a:avLst/>
          </a:prstGeom>
          <a:noFill/>
        </p:spPr>
        <p:txBody>
          <a:bodyPr wrap="square" rtlCol="0">
            <a:spAutoFit/>
          </a:bodyPr>
          <a:lstStyle/>
          <a:p>
            <a:pPr algn="ctr"/>
            <a:r>
              <a:rPr lang="it-IT" dirty="0" smtClean="0"/>
              <a:t>Reddito medio nei sub-ambiti della città metropolitana di Roma. Anno fiscale 2014</a:t>
            </a:r>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xmlns="" val="3437761882"/>
              </p:ext>
            </p:extLst>
          </p:nvPr>
        </p:nvGraphicFramePr>
        <p:xfrm>
          <a:off x="4512623" y="1320406"/>
          <a:ext cx="7350826" cy="2591976"/>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magine 1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9625" y="3912382"/>
            <a:ext cx="6342552" cy="2664000"/>
          </a:xfrm>
          <a:prstGeom prst="rect">
            <a:avLst/>
          </a:prstGeom>
          <a:noFill/>
        </p:spPr>
      </p:pic>
    </p:spTree>
    <p:extLst>
      <p:ext uri="{BB962C8B-B14F-4D97-AF65-F5344CB8AC3E}">
        <p14:creationId xmlns:p14="http://schemas.microsoft.com/office/powerpoint/2010/main" xmlns="" val="3008479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34</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274240"/>
            <a:ext cx="4037713" cy="541533"/>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Agio e disagio reddituale</a:t>
            </a:r>
            <a:endParaRPr lang="it-IT" sz="3000" dirty="0">
              <a:latin typeface="+mn-lt"/>
            </a:endParaRPr>
          </a:p>
        </p:txBody>
      </p:sp>
      <p:sp>
        <p:nvSpPr>
          <p:cNvPr id="10" name="Rettangolo 9"/>
          <p:cNvSpPr/>
          <p:nvPr/>
        </p:nvSpPr>
        <p:spPr>
          <a:xfrm>
            <a:off x="569912" y="2018805"/>
            <a:ext cx="3582511" cy="3416320"/>
          </a:xfrm>
          <a:prstGeom prst="rect">
            <a:avLst/>
          </a:prstGeom>
        </p:spPr>
        <p:txBody>
          <a:bodyPr wrap="square">
            <a:spAutoFit/>
          </a:bodyPr>
          <a:lstStyle/>
          <a:p>
            <a:pPr lvl="0"/>
            <a:r>
              <a:rPr lang="it-IT" dirty="0" smtClean="0"/>
              <a:t>Disagio reddituale (incidenza % di contribuenti con redditi &lt; 10.000€):</a:t>
            </a:r>
          </a:p>
          <a:p>
            <a:pPr lvl="0"/>
            <a:endParaRPr lang="it-IT" dirty="0" smtClean="0"/>
          </a:p>
          <a:p>
            <a:pPr lvl="0"/>
            <a:r>
              <a:rPr lang="it-IT" dirty="0" smtClean="0"/>
              <a:t>Roma Capitale: 28,8%</a:t>
            </a:r>
          </a:p>
          <a:p>
            <a:pPr lvl="0"/>
            <a:r>
              <a:rPr lang="it-IT" dirty="0" smtClean="0"/>
              <a:t>Hinterland: 31,8%</a:t>
            </a:r>
          </a:p>
          <a:p>
            <a:endParaRPr lang="it-IT" i="1" dirty="0" smtClean="0"/>
          </a:p>
          <a:p>
            <a:endParaRPr lang="it-IT" i="1" dirty="0" smtClean="0"/>
          </a:p>
          <a:p>
            <a:pPr lvl="0"/>
            <a:r>
              <a:rPr lang="it-IT" dirty="0" smtClean="0"/>
              <a:t>Agio reddituale (incidenza % contribuenti con redditi &gt;75.000€):</a:t>
            </a:r>
          </a:p>
          <a:p>
            <a:pPr lvl="0"/>
            <a:endParaRPr lang="it-IT" dirty="0" smtClean="0"/>
          </a:p>
          <a:p>
            <a:pPr lvl="0"/>
            <a:r>
              <a:rPr lang="it-IT" dirty="0" smtClean="0"/>
              <a:t>Roma Capitale: 4,9%</a:t>
            </a:r>
          </a:p>
          <a:p>
            <a:pPr lvl="0"/>
            <a:r>
              <a:rPr lang="it-IT" dirty="0" smtClean="0"/>
              <a:t>Hinterland: 1,7%</a:t>
            </a:r>
            <a:endParaRPr lang="it-IT" dirty="0"/>
          </a:p>
        </p:txBody>
      </p:sp>
      <p:sp>
        <p:nvSpPr>
          <p:cNvPr id="13" name="CasellaDiTesto 12"/>
          <p:cNvSpPr txBox="1"/>
          <p:nvPr/>
        </p:nvSpPr>
        <p:spPr>
          <a:xfrm>
            <a:off x="5545776" y="951075"/>
            <a:ext cx="5450775" cy="646331"/>
          </a:xfrm>
          <a:prstGeom prst="rect">
            <a:avLst/>
          </a:prstGeom>
          <a:noFill/>
        </p:spPr>
        <p:txBody>
          <a:bodyPr wrap="square" rtlCol="0">
            <a:spAutoFit/>
          </a:bodyPr>
          <a:lstStyle/>
          <a:p>
            <a:pPr algn="ctr"/>
            <a:r>
              <a:rPr lang="it-IT" dirty="0" smtClean="0"/>
              <a:t>Disagio e agio reddituale nella città metropolitana di Roma per sub-ambiti. Anno fiscale 2014</a:t>
            </a:r>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xmlns="" val="1310719918"/>
              </p:ext>
            </p:extLst>
          </p:nvPr>
        </p:nvGraphicFramePr>
        <p:xfrm>
          <a:off x="4975761" y="1597407"/>
          <a:ext cx="6365173" cy="4637140"/>
        </p:xfrm>
        <a:graphic>
          <a:graphicData uri="http://schemas.openxmlformats.org/drawingml/2006/chart">
            <c:chart xmlns:c="http://schemas.openxmlformats.org/drawingml/2006/chart" xmlns:r="http://schemas.openxmlformats.org/officeDocument/2006/relationships" r:id="rId2"/>
          </a:graphicData>
        </a:graphic>
      </p:graphicFrame>
      <p:sp>
        <p:nvSpPr>
          <p:cNvPr id="14" name="CasellaDiTesto 13"/>
          <p:cNvSpPr txBox="1"/>
          <p:nvPr/>
        </p:nvSpPr>
        <p:spPr>
          <a:xfrm>
            <a:off x="7394752" y="6363172"/>
            <a:ext cx="2841778" cy="230832"/>
          </a:xfrm>
          <a:prstGeom prst="rect">
            <a:avLst/>
          </a:prstGeom>
          <a:noFill/>
        </p:spPr>
        <p:txBody>
          <a:bodyPr wrap="square" rtlCol="0">
            <a:spAutoFit/>
          </a:bodyPr>
          <a:lstStyle/>
          <a:p>
            <a:r>
              <a:rPr lang="it-IT" sz="900" dirty="0" smtClean="0"/>
              <a:t>Fonte: elaborazioni su dati MEF - Agenzia delle Entrate</a:t>
            </a:r>
            <a:endParaRPr lang="it-IT" sz="900" dirty="0"/>
          </a:p>
        </p:txBody>
      </p:sp>
    </p:spTree>
    <p:extLst>
      <p:ext uri="{BB962C8B-B14F-4D97-AF65-F5344CB8AC3E}">
        <p14:creationId xmlns:p14="http://schemas.microsoft.com/office/powerpoint/2010/main" xmlns="" val="3867072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35</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348374" y="1192264"/>
            <a:ext cx="3950494" cy="88591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La concentrazione del reddito</a:t>
            </a:r>
            <a:endParaRPr lang="it-IT" sz="3000" dirty="0">
              <a:latin typeface="+mn-lt"/>
            </a:endParaRPr>
          </a:p>
        </p:txBody>
      </p:sp>
      <p:sp>
        <p:nvSpPr>
          <p:cNvPr id="7" name="CasellaDiTesto 6"/>
          <p:cNvSpPr txBox="1"/>
          <p:nvPr/>
        </p:nvSpPr>
        <p:spPr>
          <a:xfrm>
            <a:off x="7394752" y="5957547"/>
            <a:ext cx="3669476" cy="230832"/>
          </a:xfrm>
          <a:prstGeom prst="rect">
            <a:avLst/>
          </a:prstGeom>
          <a:noFill/>
        </p:spPr>
        <p:txBody>
          <a:bodyPr wrap="square" rtlCol="0">
            <a:spAutoFit/>
          </a:bodyPr>
          <a:lstStyle/>
          <a:p>
            <a:r>
              <a:rPr lang="it-IT" sz="900" dirty="0" smtClean="0"/>
              <a:t>Fonte: elaborazioni su dati MEF - Agenzia delle Entrate</a:t>
            </a:r>
            <a:endParaRPr lang="it-IT" sz="900" dirty="0"/>
          </a:p>
        </p:txBody>
      </p:sp>
      <p:sp>
        <p:nvSpPr>
          <p:cNvPr id="10" name="Rettangolo 9"/>
          <p:cNvSpPr/>
          <p:nvPr/>
        </p:nvSpPr>
        <p:spPr>
          <a:xfrm>
            <a:off x="569912" y="2241477"/>
            <a:ext cx="3582511" cy="3416320"/>
          </a:xfrm>
          <a:prstGeom prst="rect">
            <a:avLst/>
          </a:prstGeom>
        </p:spPr>
        <p:txBody>
          <a:bodyPr wrap="square">
            <a:spAutoFit/>
          </a:bodyPr>
          <a:lstStyle/>
          <a:p>
            <a:r>
              <a:rPr lang="it-IT" dirty="0" smtClean="0"/>
              <a:t>L’indice di </a:t>
            </a:r>
            <a:r>
              <a:rPr lang="it-IT" dirty="0" err="1" smtClean="0"/>
              <a:t>Gini</a:t>
            </a:r>
            <a:r>
              <a:rPr lang="it-IT" dirty="0" smtClean="0"/>
              <a:t> esprime il livello di concentrazione del reddito nei diversi ambiti territoriali.</a:t>
            </a:r>
          </a:p>
          <a:p>
            <a:endParaRPr lang="it-IT" dirty="0" smtClean="0"/>
          </a:p>
          <a:p>
            <a:r>
              <a:rPr lang="it-IT" dirty="0" smtClean="0"/>
              <a:t>Roma capitale</a:t>
            </a:r>
          </a:p>
          <a:p>
            <a:r>
              <a:rPr lang="it-IT" dirty="0" smtClean="0"/>
              <a:t>0,487</a:t>
            </a:r>
          </a:p>
          <a:p>
            <a:endParaRPr lang="it-IT" dirty="0" smtClean="0"/>
          </a:p>
          <a:p>
            <a:r>
              <a:rPr lang="it-IT" dirty="0" smtClean="0"/>
              <a:t>Hinterland</a:t>
            </a:r>
          </a:p>
          <a:p>
            <a:r>
              <a:rPr lang="it-IT" dirty="0" smtClean="0"/>
              <a:t>0,418</a:t>
            </a:r>
          </a:p>
          <a:p>
            <a:endParaRPr lang="it-IT" dirty="0" smtClean="0"/>
          </a:p>
          <a:p>
            <a:r>
              <a:rPr lang="it-IT" dirty="0" smtClean="0"/>
              <a:t>Totale città metropolitana</a:t>
            </a:r>
          </a:p>
          <a:p>
            <a:r>
              <a:rPr lang="it-IT" dirty="0" smtClean="0"/>
              <a:t>0,473</a:t>
            </a:r>
            <a:endParaRPr lang="it-IT" dirty="0"/>
          </a:p>
        </p:txBody>
      </p:sp>
      <p:sp>
        <p:nvSpPr>
          <p:cNvPr id="13" name="CasellaDiTesto 12"/>
          <p:cNvSpPr txBox="1"/>
          <p:nvPr/>
        </p:nvSpPr>
        <p:spPr>
          <a:xfrm>
            <a:off x="4631377" y="951074"/>
            <a:ext cx="7338950" cy="646332"/>
          </a:xfrm>
          <a:prstGeom prst="rect">
            <a:avLst/>
          </a:prstGeom>
          <a:noFill/>
        </p:spPr>
        <p:txBody>
          <a:bodyPr wrap="square" rtlCol="0">
            <a:spAutoFit/>
          </a:bodyPr>
          <a:lstStyle/>
          <a:p>
            <a:pPr algn="ctr"/>
            <a:r>
              <a:rPr lang="it-IT" dirty="0" smtClean="0"/>
              <a:t>Indice di </a:t>
            </a:r>
            <a:r>
              <a:rPr lang="it-IT" dirty="0" err="1" smtClean="0"/>
              <a:t>Gini</a:t>
            </a:r>
            <a:r>
              <a:rPr lang="it-IT" dirty="0" smtClean="0"/>
              <a:t> calcolato per i due sub-ambiti della città metropolitana </a:t>
            </a:r>
          </a:p>
          <a:p>
            <a:pPr algn="ctr"/>
            <a:r>
              <a:rPr lang="it-IT" dirty="0" smtClean="0"/>
              <a:t>di Roma. Anno fiscale 2014 </a:t>
            </a:r>
            <a:endParaRPr lang="it-IT" dirty="0"/>
          </a:p>
        </p:txBody>
      </p:sp>
      <p:graphicFrame>
        <p:nvGraphicFramePr>
          <p:cNvPr id="12" name="Grafico 11"/>
          <p:cNvGraphicFramePr>
            <a:graphicFrameLocks/>
          </p:cNvGraphicFramePr>
          <p:nvPr>
            <p:extLst>
              <p:ext uri="{D42A27DB-BD31-4B8C-83A1-F6EECF244321}">
                <p14:modId xmlns:p14="http://schemas.microsoft.com/office/powerpoint/2010/main" xmlns="" val="1180316645"/>
              </p:ext>
            </p:extLst>
          </p:nvPr>
        </p:nvGraphicFramePr>
        <p:xfrm>
          <a:off x="4298868" y="1650205"/>
          <a:ext cx="7281385" cy="4307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98259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36</a:t>
            </a:fld>
            <a:endParaRPr lang="it-IT" dirty="0"/>
          </a:p>
        </p:txBody>
      </p:sp>
      <p:sp>
        <p:nvSpPr>
          <p:cNvPr id="8" name="Titolo 1"/>
          <p:cNvSpPr txBox="1">
            <a:spLocks/>
          </p:cNvSpPr>
          <p:nvPr/>
        </p:nvSpPr>
        <p:spPr>
          <a:xfrm>
            <a:off x="569912" y="1274240"/>
            <a:ext cx="4013963" cy="887069"/>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La distribuzione del reddito</a:t>
            </a:r>
            <a:endParaRPr lang="it-IT" sz="3000" dirty="0">
              <a:latin typeface="+mn-lt"/>
            </a:endParaRPr>
          </a:p>
        </p:txBody>
      </p:sp>
      <p:sp>
        <p:nvSpPr>
          <p:cNvPr id="7" name="CasellaDiTesto 6"/>
          <p:cNvSpPr txBox="1"/>
          <p:nvPr/>
        </p:nvSpPr>
        <p:spPr>
          <a:xfrm>
            <a:off x="7898221" y="5980630"/>
            <a:ext cx="2778826" cy="230832"/>
          </a:xfrm>
          <a:prstGeom prst="rect">
            <a:avLst/>
          </a:prstGeom>
          <a:noFill/>
        </p:spPr>
        <p:txBody>
          <a:bodyPr wrap="square" rtlCol="0">
            <a:spAutoFit/>
          </a:bodyPr>
          <a:lstStyle/>
          <a:p>
            <a:r>
              <a:rPr lang="it-IT" sz="900" dirty="0" smtClean="0"/>
              <a:t>Fonte: elaborazioni su dati  MEF - Agenzia delle Entrate</a:t>
            </a:r>
            <a:endParaRPr lang="it-IT" sz="900" dirty="0"/>
          </a:p>
        </p:txBody>
      </p:sp>
      <p:sp>
        <p:nvSpPr>
          <p:cNvPr id="10" name="Rettangolo 9"/>
          <p:cNvSpPr/>
          <p:nvPr/>
        </p:nvSpPr>
        <p:spPr>
          <a:xfrm>
            <a:off x="415533" y="2410691"/>
            <a:ext cx="3582511" cy="2862322"/>
          </a:xfrm>
          <a:prstGeom prst="rect">
            <a:avLst/>
          </a:prstGeom>
        </p:spPr>
        <p:txBody>
          <a:bodyPr wrap="square">
            <a:spAutoFit/>
          </a:bodyPr>
          <a:lstStyle/>
          <a:p>
            <a:r>
              <a:rPr lang="it-IT" dirty="0" smtClean="0"/>
              <a:t>La distribuzione effettiva del reddito: ogni punto</a:t>
            </a:r>
          </a:p>
          <a:p>
            <a:r>
              <a:rPr lang="it-IT" dirty="0" smtClean="0"/>
              <a:t>della curva indica la percentuale di reddito ricevuto nella realtà da una determinata percentuale</a:t>
            </a:r>
          </a:p>
          <a:p>
            <a:r>
              <a:rPr lang="it-IT" dirty="0" smtClean="0"/>
              <a:t>di contribuenti</a:t>
            </a:r>
          </a:p>
          <a:p>
            <a:endParaRPr lang="it-IT" dirty="0" smtClean="0"/>
          </a:p>
          <a:p>
            <a:r>
              <a:rPr lang="it-IT" dirty="0" smtClean="0"/>
              <a:t>Al 41,4% dei contribuenti è distribuito solo l’11,2% del reddito totale</a:t>
            </a:r>
            <a:endParaRPr lang="it-IT" dirty="0"/>
          </a:p>
        </p:txBody>
      </p:sp>
      <p:sp>
        <p:nvSpPr>
          <p:cNvPr id="13" name="CasellaDiTesto 12"/>
          <p:cNvSpPr txBox="1"/>
          <p:nvPr/>
        </p:nvSpPr>
        <p:spPr>
          <a:xfrm>
            <a:off x="4583875" y="1164603"/>
            <a:ext cx="6634347" cy="369332"/>
          </a:xfrm>
          <a:prstGeom prst="rect">
            <a:avLst/>
          </a:prstGeom>
          <a:noFill/>
        </p:spPr>
        <p:txBody>
          <a:bodyPr wrap="square" rtlCol="0">
            <a:spAutoFit/>
          </a:bodyPr>
          <a:lstStyle/>
          <a:p>
            <a:pPr algn="ctr"/>
            <a:r>
              <a:rPr lang="it-IT" dirty="0" smtClean="0"/>
              <a:t>Curva di Lorenz per la città metropolitana di Roma. Anno fiscale 2014 </a:t>
            </a:r>
            <a:endParaRPr lang="it-IT" dirty="0"/>
          </a:p>
        </p:txBody>
      </p:sp>
      <p:graphicFrame>
        <p:nvGraphicFramePr>
          <p:cNvPr id="9" name="Grafico 8"/>
          <p:cNvGraphicFramePr>
            <a:graphicFrameLocks/>
          </p:cNvGraphicFramePr>
          <p:nvPr>
            <p:extLst>
              <p:ext uri="{D42A27DB-BD31-4B8C-83A1-F6EECF244321}">
                <p14:modId xmlns:p14="http://schemas.microsoft.com/office/powerpoint/2010/main" xmlns="" val="3721975114"/>
              </p:ext>
            </p:extLst>
          </p:nvPr>
        </p:nvGraphicFramePr>
        <p:xfrm>
          <a:off x="4441933" y="1533935"/>
          <a:ext cx="7019597" cy="4094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59991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37</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274240"/>
            <a:ext cx="3582511" cy="45955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Il reddito dei romani</a:t>
            </a:r>
            <a:endParaRPr lang="it-IT" sz="3000" dirty="0">
              <a:latin typeface="+mn-lt"/>
            </a:endParaRPr>
          </a:p>
        </p:txBody>
      </p:sp>
      <p:sp>
        <p:nvSpPr>
          <p:cNvPr id="10" name="Rettangolo 9"/>
          <p:cNvSpPr/>
          <p:nvPr/>
        </p:nvSpPr>
        <p:spPr>
          <a:xfrm>
            <a:off x="569912" y="1987229"/>
            <a:ext cx="3582511" cy="4524315"/>
          </a:xfrm>
          <a:prstGeom prst="rect">
            <a:avLst/>
          </a:prstGeom>
        </p:spPr>
        <p:txBody>
          <a:bodyPr wrap="square">
            <a:spAutoFit/>
          </a:bodyPr>
          <a:lstStyle/>
          <a:p>
            <a:r>
              <a:rPr lang="it-IT" dirty="0" smtClean="0"/>
              <a:t>Il reddito medio dichiarato dai residenti a Roma Capitale nel 2013 è stato di 25.651€</a:t>
            </a:r>
          </a:p>
          <a:p>
            <a:endParaRPr lang="it-IT" dirty="0" smtClean="0"/>
          </a:p>
          <a:p>
            <a:r>
              <a:rPr lang="it-IT" dirty="0" smtClean="0"/>
              <a:t>Il 48,9% dei residenti a Roma dichiara meno di 15.000€</a:t>
            </a:r>
          </a:p>
          <a:p>
            <a:endParaRPr lang="it-IT" dirty="0" smtClean="0"/>
          </a:p>
          <a:p>
            <a:r>
              <a:rPr lang="it-IT" dirty="0" smtClean="0"/>
              <a:t>Solo l’1,9% dei cittadini residenti nella capitale dichiara oltre 100.000€</a:t>
            </a:r>
          </a:p>
          <a:p>
            <a:endParaRPr lang="it-IT" dirty="0" smtClean="0"/>
          </a:p>
          <a:p>
            <a:r>
              <a:rPr lang="it-IT" dirty="0" smtClean="0"/>
              <a:t>Questo 1,9% di cittadini detiene il 16,3% del reddito complessivo dichiarato a Roma</a:t>
            </a:r>
          </a:p>
          <a:p>
            <a:endParaRPr lang="it-IT" dirty="0" smtClean="0"/>
          </a:p>
          <a:p>
            <a:endParaRPr lang="it-IT" dirty="0" smtClean="0"/>
          </a:p>
        </p:txBody>
      </p:sp>
      <p:graphicFrame>
        <p:nvGraphicFramePr>
          <p:cNvPr id="11" name="Grafico 10"/>
          <p:cNvGraphicFramePr>
            <a:graphicFrameLocks/>
          </p:cNvGraphicFramePr>
          <p:nvPr>
            <p:extLst>
              <p:ext uri="{D42A27DB-BD31-4B8C-83A1-F6EECF244321}">
                <p14:modId xmlns:p14="http://schemas.microsoft.com/office/powerpoint/2010/main" xmlns="" val="3481633689"/>
              </p:ext>
            </p:extLst>
          </p:nvPr>
        </p:nvGraphicFramePr>
        <p:xfrm>
          <a:off x="4536374" y="997528"/>
          <a:ext cx="6811383" cy="5237018"/>
        </p:xfrm>
        <a:graphic>
          <a:graphicData uri="http://schemas.openxmlformats.org/drawingml/2006/chart">
            <c:chart xmlns:c="http://schemas.openxmlformats.org/drawingml/2006/chart" xmlns:r="http://schemas.openxmlformats.org/officeDocument/2006/relationships" r:id="rId2"/>
          </a:graphicData>
        </a:graphic>
      </p:graphicFrame>
      <p:sp>
        <p:nvSpPr>
          <p:cNvPr id="14" name="CasellaDiTesto 13"/>
          <p:cNvSpPr txBox="1"/>
          <p:nvPr/>
        </p:nvSpPr>
        <p:spPr>
          <a:xfrm>
            <a:off x="7340081" y="6234546"/>
            <a:ext cx="2647067" cy="230832"/>
          </a:xfrm>
          <a:prstGeom prst="rect">
            <a:avLst/>
          </a:prstGeom>
          <a:noFill/>
        </p:spPr>
        <p:txBody>
          <a:bodyPr wrap="square" rtlCol="0">
            <a:spAutoFit/>
          </a:bodyPr>
          <a:lstStyle/>
          <a:p>
            <a:r>
              <a:rPr lang="it-IT" sz="900" dirty="0" smtClean="0"/>
              <a:t>Fonte: elaborazioni su dati Agenzia delle Entrate</a:t>
            </a:r>
            <a:endParaRPr lang="it-IT" sz="900" dirty="0"/>
          </a:p>
        </p:txBody>
      </p:sp>
    </p:spTree>
    <p:extLst>
      <p:ext uri="{BB962C8B-B14F-4D97-AF65-F5344CB8AC3E}">
        <p14:creationId xmlns:p14="http://schemas.microsoft.com/office/powerpoint/2010/main" xmlns="" val="3459484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38</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274240"/>
            <a:ext cx="3582511" cy="45955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Il reddito nei municipi</a:t>
            </a:r>
            <a:endParaRPr lang="it-IT" sz="3000" dirty="0">
              <a:latin typeface="+mn-lt"/>
            </a:endParaRPr>
          </a:p>
        </p:txBody>
      </p:sp>
      <p:sp>
        <p:nvSpPr>
          <p:cNvPr id="7" name="CasellaDiTesto 6"/>
          <p:cNvSpPr txBox="1"/>
          <p:nvPr/>
        </p:nvSpPr>
        <p:spPr>
          <a:xfrm>
            <a:off x="7243948" y="6419212"/>
            <a:ext cx="2569675" cy="230832"/>
          </a:xfrm>
          <a:prstGeom prst="rect">
            <a:avLst/>
          </a:prstGeom>
          <a:noFill/>
        </p:spPr>
        <p:txBody>
          <a:bodyPr wrap="square" rtlCol="0">
            <a:spAutoFit/>
          </a:bodyPr>
          <a:lstStyle/>
          <a:p>
            <a:r>
              <a:rPr lang="it-IT" sz="900" dirty="0" smtClean="0"/>
              <a:t>Fonte: elaborazioni su dati Agenzia delle Entrate</a:t>
            </a:r>
            <a:endParaRPr lang="it-IT" sz="900" dirty="0"/>
          </a:p>
        </p:txBody>
      </p:sp>
      <p:sp>
        <p:nvSpPr>
          <p:cNvPr id="10" name="Rettangolo 9"/>
          <p:cNvSpPr/>
          <p:nvPr/>
        </p:nvSpPr>
        <p:spPr>
          <a:xfrm>
            <a:off x="569912" y="2002970"/>
            <a:ext cx="3582511" cy="4247317"/>
          </a:xfrm>
          <a:prstGeom prst="rect">
            <a:avLst/>
          </a:prstGeom>
        </p:spPr>
        <p:txBody>
          <a:bodyPr wrap="square">
            <a:spAutoFit/>
          </a:bodyPr>
          <a:lstStyle/>
          <a:p>
            <a:r>
              <a:rPr lang="it-IT" dirty="0" smtClean="0"/>
              <a:t>I Municipi I e </a:t>
            </a:r>
            <a:r>
              <a:rPr lang="it-IT" dirty="0" err="1" smtClean="0"/>
              <a:t>II</a:t>
            </a:r>
            <a:r>
              <a:rPr lang="it-IT" dirty="0" smtClean="0"/>
              <a:t> rappresentano le aree più ricche della capitale.</a:t>
            </a:r>
          </a:p>
          <a:p>
            <a:endParaRPr lang="it-IT" dirty="0" smtClean="0"/>
          </a:p>
          <a:p>
            <a:r>
              <a:rPr lang="it-IT" dirty="0" smtClean="0"/>
              <a:t>La differenza tra il reddito medio dei cittadini del Municipio II (il più “ricco”) e di quelli del Municipio </a:t>
            </a:r>
            <a:r>
              <a:rPr lang="it-IT" dirty="0" err="1" smtClean="0"/>
              <a:t>VI</a:t>
            </a:r>
            <a:r>
              <a:rPr lang="it-IT" dirty="0" smtClean="0"/>
              <a:t> (che oltre ad essere il più “giovane” è anche il più “povero”) supera i 23mila euro. </a:t>
            </a:r>
          </a:p>
          <a:p>
            <a:endParaRPr lang="it-IT" b="1" dirty="0" smtClean="0"/>
          </a:p>
          <a:p>
            <a:r>
              <a:rPr lang="it-IT" b="1" dirty="0" smtClean="0"/>
              <a:t>II municipio      40.656 €</a:t>
            </a:r>
          </a:p>
          <a:p>
            <a:r>
              <a:rPr lang="it-IT" b="1" dirty="0" err="1" smtClean="0"/>
              <a:t>VI</a:t>
            </a:r>
            <a:r>
              <a:rPr lang="it-IT" b="1" dirty="0" smtClean="0"/>
              <a:t> municipio     17.069 €</a:t>
            </a:r>
          </a:p>
          <a:p>
            <a:endParaRPr lang="it-IT" dirty="0" smtClean="0"/>
          </a:p>
          <a:p>
            <a:r>
              <a:rPr lang="it-IT" dirty="0" smtClean="0"/>
              <a:t>Il reddito del primo è più del doppio di quello del secondo</a:t>
            </a:r>
          </a:p>
        </p:txBody>
      </p:sp>
      <p:pic>
        <p:nvPicPr>
          <p:cNvPr id="12" name="Immagin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52117" y="1376468"/>
            <a:ext cx="6527561" cy="5042744"/>
          </a:xfrm>
          <a:prstGeom prst="rect">
            <a:avLst/>
          </a:prstGeom>
        </p:spPr>
      </p:pic>
      <p:sp>
        <p:nvSpPr>
          <p:cNvPr id="13" name="CasellaDiTesto 12"/>
          <p:cNvSpPr txBox="1"/>
          <p:nvPr/>
        </p:nvSpPr>
        <p:spPr>
          <a:xfrm>
            <a:off x="5937661" y="951074"/>
            <a:ext cx="5450775" cy="646331"/>
          </a:xfrm>
          <a:prstGeom prst="rect">
            <a:avLst/>
          </a:prstGeom>
          <a:noFill/>
        </p:spPr>
        <p:txBody>
          <a:bodyPr wrap="square" rtlCol="0">
            <a:spAutoFit/>
          </a:bodyPr>
          <a:lstStyle/>
          <a:p>
            <a:pPr algn="ctr"/>
            <a:r>
              <a:rPr lang="it-IT" dirty="0" smtClean="0"/>
              <a:t>Reddito medio nei municipi di Roma Capitale. </a:t>
            </a:r>
          </a:p>
          <a:p>
            <a:pPr algn="ctr"/>
            <a:r>
              <a:rPr lang="it-IT" dirty="0" smtClean="0"/>
              <a:t>Anno fiscale 2013</a:t>
            </a:r>
            <a:endParaRPr lang="it-IT" dirty="0"/>
          </a:p>
        </p:txBody>
      </p:sp>
    </p:spTree>
    <p:extLst>
      <p:ext uri="{BB962C8B-B14F-4D97-AF65-F5344CB8AC3E}">
        <p14:creationId xmlns:p14="http://schemas.microsoft.com/office/powerpoint/2010/main" xmlns="" val="3794127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39</a:t>
            </a:fld>
            <a:endParaRPr lang="it-IT" dirty="0"/>
          </a:p>
        </p:txBody>
      </p:sp>
      <p:sp>
        <p:nvSpPr>
          <p:cNvPr id="9" name="Sottotitolo 2"/>
          <p:cNvSpPr txBox="1">
            <a:spLocks/>
          </p:cNvSpPr>
          <p:nvPr/>
        </p:nvSpPr>
        <p:spPr>
          <a:xfrm>
            <a:off x="308758" y="1597404"/>
            <a:ext cx="3443845"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274240"/>
            <a:ext cx="4144591" cy="45955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Il fabbisogno di asili nido</a:t>
            </a:r>
            <a:endParaRPr lang="it-IT" sz="3000" dirty="0">
              <a:latin typeface="+mn-lt"/>
            </a:endParaRPr>
          </a:p>
        </p:txBody>
      </p:sp>
      <p:sp>
        <p:nvSpPr>
          <p:cNvPr id="7" name="CasellaDiTesto 6"/>
          <p:cNvSpPr txBox="1"/>
          <p:nvPr/>
        </p:nvSpPr>
        <p:spPr>
          <a:xfrm>
            <a:off x="7702481" y="6478587"/>
            <a:ext cx="2755075" cy="230832"/>
          </a:xfrm>
          <a:prstGeom prst="rect">
            <a:avLst/>
          </a:prstGeom>
          <a:noFill/>
        </p:spPr>
        <p:txBody>
          <a:bodyPr wrap="square" rtlCol="0">
            <a:spAutoFit/>
          </a:bodyPr>
          <a:lstStyle/>
          <a:p>
            <a:r>
              <a:rPr lang="it-IT" sz="900" dirty="0" smtClean="0"/>
              <a:t>Fonte: elaborazioni su dati Roma Capitale</a:t>
            </a:r>
            <a:endParaRPr lang="it-IT" sz="900" dirty="0"/>
          </a:p>
        </p:txBody>
      </p:sp>
      <p:sp>
        <p:nvSpPr>
          <p:cNvPr id="13" name="CasellaDiTesto 12"/>
          <p:cNvSpPr txBox="1"/>
          <p:nvPr/>
        </p:nvSpPr>
        <p:spPr>
          <a:xfrm>
            <a:off x="6010045" y="951074"/>
            <a:ext cx="4667002" cy="646331"/>
          </a:xfrm>
          <a:prstGeom prst="rect">
            <a:avLst/>
          </a:prstGeom>
          <a:noFill/>
        </p:spPr>
        <p:txBody>
          <a:bodyPr wrap="square" rtlCol="0">
            <a:spAutoFit/>
          </a:bodyPr>
          <a:lstStyle/>
          <a:p>
            <a:pPr algn="ctr"/>
            <a:r>
              <a:rPr lang="it-IT" dirty="0" smtClean="0"/>
              <a:t>Popolazione di &lt;3 anni secondo il municipio. </a:t>
            </a:r>
          </a:p>
          <a:p>
            <a:pPr algn="ctr"/>
            <a:r>
              <a:rPr lang="it-IT" dirty="0" smtClean="0"/>
              <a:t>Roma Capitale, 2014</a:t>
            </a:r>
            <a:endParaRPr lang="it-IT" dirty="0"/>
          </a:p>
        </p:txBody>
      </p:sp>
      <p:pic>
        <p:nvPicPr>
          <p:cNvPr id="11" name="Immagin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08270" y="1572606"/>
            <a:ext cx="5729543" cy="4661937"/>
          </a:xfrm>
          <a:prstGeom prst="rect">
            <a:avLst/>
          </a:prstGeom>
        </p:spPr>
      </p:pic>
      <p:sp>
        <p:nvSpPr>
          <p:cNvPr id="12" name="Segnaposto contenuto 2"/>
          <p:cNvSpPr txBox="1">
            <a:spLocks/>
          </p:cNvSpPr>
          <p:nvPr/>
        </p:nvSpPr>
        <p:spPr>
          <a:xfrm>
            <a:off x="632603" y="2119089"/>
            <a:ext cx="3428758" cy="4359498"/>
          </a:xfrm>
          <a:prstGeom prst="rect">
            <a:avLst/>
          </a:prstGeom>
        </p:spPr>
        <p:txBody>
          <a:bodyPr>
            <a:normAutofit/>
          </a:bodyPr>
          <a:lstStyle/>
          <a:p>
            <a:pPr marR="0" lvl="0" algn="l" defTabSz="914400" rtl="0" eaLnBrk="1" fontAlgn="auto" latinLnBrk="0" hangingPunct="1">
              <a:lnSpc>
                <a:spcPct val="120000"/>
              </a:lnSpc>
              <a:spcAft>
                <a:spcPts val="0"/>
              </a:spcAft>
              <a:buClrTx/>
              <a:buSzTx/>
              <a:tabLst/>
              <a:defRPr/>
            </a:pPr>
            <a:r>
              <a:rPr lang="it-IT" dirty="0" smtClean="0"/>
              <a:t>I bambini con meno di 3 anni a Roma Capitale nel 2014 erano 71.131.</a:t>
            </a: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20000"/>
              </a:lnSpc>
              <a:spcAft>
                <a:spcPts val="0"/>
              </a:spcAft>
              <a:buClrTx/>
              <a:buSzTx/>
              <a:buFont typeface="Arial"/>
              <a:buChar char="•"/>
              <a:tabLst/>
              <a:defRPr/>
            </a:pP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20000"/>
              </a:lnSpc>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I</a:t>
            </a:r>
            <a:r>
              <a:rPr kumimoji="0" lang="it-IT" b="0" i="0" u="none" strike="noStrike" kern="1200" cap="none" spc="0" normalizeH="0" noProof="0" dirty="0" smtClean="0">
                <a:ln>
                  <a:noFill/>
                </a:ln>
                <a:solidFill>
                  <a:schemeClr val="tx1"/>
                </a:solidFill>
                <a:effectLst/>
                <a:uLnTx/>
                <a:uFillTx/>
                <a:latin typeface="+mn-lt"/>
                <a:ea typeface="+mn-ea"/>
                <a:cs typeface="+mn-cs"/>
              </a:rPr>
              <a:t> municipi dove si trova il maggior numero di bambini di questa fascia di età sono il V, il </a:t>
            </a:r>
            <a:r>
              <a:rPr kumimoji="0" lang="it-IT" b="0" i="0" u="none" strike="noStrike" kern="1200" cap="none" spc="0" normalizeH="0" noProof="0" dirty="0" err="1" smtClean="0">
                <a:ln>
                  <a:noFill/>
                </a:ln>
                <a:solidFill>
                  <a:schemeClr val="tx1"/>
                </a:solidFill>
                <a:effectLst/>
                <a:uLnTx/>
                <a:uFillTx/>
                <a:latin typeface="+mn-lt"/>
                <a:ea typeface="+mn-ea"/>
                <a:cs typeface="+mn-cs"/>
              </a:rPr>
              <a:t>VI</a:t>
            </a:r>
            <a:r>
              <a:rPr kumimoji="0" lang="it-IT" b="0" i="0" u="none" strike="noStrike" kern="1200" cap="none" spc="0" normalizeH="0" noProof="0" dirty="0" smtClean="0">
                <a:ln>
                  <a:noFill/>
                </a:ln>
                <a:solidFill>
                  <a:schemeClr val="tx1"/>
                </a:solidFill>
                <a:effectLst/>
                <a:uLnTx/>
                <a:uFillTx/>
                <a:latin typeface="+mn-lt"/>
                <a:ea typeface="+mn-ea"/>
                <a:cs typeface="+mn-cs"/>
              </a:rPr>
              <a:t> e il VII </a:t>
            </a:r>
            <a:r>
              <a:rPr kumimoji="0" lang="it-IT" b="0" i="0" u="none" strike="noStrike" kern="1200" cap="none" spc="0" normalizeH="0" baseline="0" noProof="0" dirty="0" smtClean="0">
                <a:ln>
                  <a:noFill/>
                </a:ln>
                <a:solidFill>
                  <a:schemeClr val="tx1"/>
                </a:solidFill>
                <a:effectLst/>
                <a:uLnTx/>
                <a:uFillTx/>
                <a:latin typeface="+mn-lt"/>
                <a:ea typeface="+mn-ea"/>
                <a:cs typeface="+mn-cs"/>
              </a:rPr>
              <a:t>municipio (nella zona est</a:t>
            </a:r>
            <a:r>
              <a:rPr kumimoji="0" lang="it-IT" b="0" i="0" u="none" strike="noStrike" kern="1200" cap="none" spc="0" normalizeH="0" noProof="0" dirty="0" smtClean="0">
                <a:ln>
                  <a:noFill/>
                </a:ln>
                <a:solidFill>
                  <a:schemeClr val="tx1"/>
                </a:solidFill>
                <a:effectLst/>
                <a:uLnTx/>
                <a:uFillTx/>
                <a:latin typeface="+mn-lt"/>
                <a:ea typeface="+mn-ea"/>
                <a:cs typeface="+mn-cs"/>
              </a:rPr>
              <a:t> della città) e il</a:t>
            </a:r>
            <a:r>
              <a:rPr kumimoji="0" lang="it-IT" b="0" i="0" u="none" strike="noStrike" kern="1200" cap="none" spc="0" normalizeH="0" baseline="0" noProof="0" dirty="0" smtClean="0">
                <a:ln>
                  <a:noFill/>
                </a:ln>
                <a:solidFill>
                  <a:schemeClr val="tx1"/>
                </a:solidFill>
                <a:effectLst/>
                <a:uLnTx/>
                <a:uFillTx/>
                <a:latin typeface="+mn-lt"/>
                <a:ea typeface="+mn-ea"/>
                <a:cs typeface="+mn-cs"/>
              </a:rPr>
              <a:t> X, ossia nelle zone a maggior crescita recente in termini abitativi e demografici.</a:t>
            </a:r>
            <a:endParaRPr kumimoji="0" lang="it-IT"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7415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4</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1"/>
            <a:ext cx="2835440" cy="48245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600" dirty="0"/>
              <a:t>I comuni che compongono il territorio della Città metropolitana di Roma sono molto diversi per caratteristiche territoriali e per consistenza demografica.</a:t>
            </a:r>
          </a:p>
          <a:p>
            <a:r>
              <a:rPr lang="it-IT" sz="1600" dirty="0" smtClean="0"/>
              <a:t>Vi </a:t>
            </a:r>
            <a:r>
              <a:rPr lang="it-IT" sz="1600" dirty="0"/>
              <a:t>sono 26 comuni con meno di mille abitanti e vi sono la terza e la quarta città del Lazio (Guidonia e </a:t>
            </a:r>
            <a:r>
              <a:rPr lang="it-IT" sz="1600" dirty="0" smtClean="0"/>
              <a:t>Fiumicino</a:t>
            </a:r>
            <a:r>
              <a:rPr lang="it-IT" sz="1600" dirty="0"/>
              <a:t>).</a:t>
            </a:r>
          </a:p>
          <a:p>
            <a:r>
              <a:rPr lang="it-IT" sz="1600" dirty="0" smtClean="0"/>
              <a:t>Il </a:t>
            </a:r>
            <a:r>
              <a:rPr lang="it-IT" sz="1600" dirty="0"/>
              <a:t>Comune più piccolo è Vivaro Romano (182 residenti).</a:t>
            </a:r>
          </a:p>
          <a:p>
            <a:r>
              <a:rPr lang="it-IT" sz="1600" dirty="0" smtClean="0"/>
              <a:t>Il </a:t>
            </a:r>
            <a:r>
              <a:rPr lang="it-IT" sz="1600" dirty="0"/>
              <a:t>Comune più grande è Guidonia Montecelio (88.673 residenti) </a:t>
            </a:r>
          </a:p>
        </p:txBody>
      </p:sp>
      <p:sp>
        <p:nvSpPr>
          <p:cNvPr id="5" name="Segnaposto contenuto 1"/>
          <p:cNvSpPr txBox="1">
            <a:spLocks/>
          </p:cNvSpPr>
          <p:nvPr/>
        </p:nvSpPr>
        <p:spPr>
          <a:xfrm>
            <a:off x="4699887" y="1082284"/>
            <a:ext cx="6408712" cy="3809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1400" b="1" dirty="0">
                <a:cs typeface="Arial" pitchFamily="34" charset="0"/>
              </a:rPr>
              <a:t>I comuni della città metropolitana di Roma per ampiezza demografica e popolazione residente. </a:t>
            </a:r>
            <a:r>
              <a:rPr lang="it-IT" sz="1400" b="1" dirty="0" smtClean="0">
                <a:cs typeface="Arial" pitchFamily="34" charset="0"/>
              </a:rPr>
              <a:t> Anno 2015</a:t>
            </a: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i="1" dirty="0" smtClean="0">
                <a:cs typeface="Arial" pitchFamily="34" charset="0"/>
              </a:rPr>
              <a:t>Fonte: ns. elaborazione su dati Istat – Bilancio demografico</a:t>
            </a:r>
          </a:p>
        </p:txBody>
      </p:sp>
      <p:graphicFrame>
        <p:nvGraphicFramePr>
          <p:cNvPr id="7" name="Oggetto 6"/>
          <p:cNvGraphicFramePr>
            <a:graphicFrameLocks noChangeAspect="1"/>
          </p:cNvGraphicFramePr>
          <p:nvPr>
            <p:extLst>
              <p:ext uri="{D42A27DB-BD31-4B8C-83A1-F6EECF244321}">
                <p14:modId xmlns:p14="http://schemas.microsoft.com/office/powerpoint/2010/main" xmlns="" val="2649596758"/>
              </p:ext>
            </p:extLst>
          </p:nvPr>
        </p:nvGraphicFramePr>
        <p:xfrm>
          <a:off x="4772105" y="1989138"/>
          <a:ext cx="6264275" cy="2808287"/>
        </p:xfrm>
        <a:graphic>
          <a:graphicData uri="http://schemas.openxmlformats.org/presentationml/2006/ole">
            <p:oleObj spid="_x0000_s1094" name="Documento" r:id="rId3" imgW="7720049" imgH="3178461" progId="Word.Document.12">
              <p:embed/>
            </p:oleObj>
          </a:graphicData>
        </a:graphic>
      </p:graphicFrame>
    </p:spTree>
    <p:extLst>
      <p:ext uri="{BB962C8B-B14F-4D97-AF65-F5344CB8AC3E}">
        <p14:creationId xmlns:p14="http://schemas.microsoft.com/office/powerpoint/2010/main" xmlns="" val="3057159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40</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089572"/>
            <a:ext cx="4144591" cy="887069"/>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Disagio sociale ed emarginazione</a:t>
            </a:r>
          </a:p>
          <a:p>
            <a:endParaRPr lang="it-IT" sz="3000" dirty="0">
              <a:latin typeface="+mn-lt"/>
            </a:endParaRPr>
          </a:p>
        </p:txBody>
      </p:sp>
      <p:sp>
        <p:nvSpPr>
          <p:cNvPr id="7" name="CasellaDiTesto 6"/>
          <p:cNvSpPr txBox="1"/>
          <p:nvPr/>
        </p:nvSpPr>
        <p:spPr>
          <a:xfrm>
            <a:off x="6888817" y="6363172"/>
            <a:ext cx="3145832" cy="230832"/>
          </a:xfrm>
          <a:prstGeom prst="rect">
            <a:avLst/>
          </a:prstGeom>
          <a:noFill/>
        </p:spPr>
        <p:txBody>
          <a:bodyPr wrap="square" rtlCol="0">
            <a:spAutoFit/>
          </a:bodyPr>
          <a:lstStyle/>
          <a:p>
            <a:r>
              <a:rPr lang="it-IT" sz="900" dirty="0" smtClean="0"/>
              <a:t>Fonte: elaborazioni su dati Censimento popolazione 2011</a:t>
            </a:r>
            <a:endParaRPr lang="it-IT" sz="900" dirty="0"/>
          </a:p>
        </p:txBody>
      </p:sp>
      <p:sp>
        <p:nvSpPr>
          <p:cNvPr id="13" name="CasellaDiTesto 12"/>
          <p:cNvSpPr txBox="1"/>
          <p:nvPr/>
        </p:nvSpPr>
        <p:spPr>
          <a:xfrm>
            <a:off x="5481793" y="951075"/>
            <a:ext cx="5450775" cy="646331"/>
          </a:xfrm>
          <a:prstGeom prst="rect">
            <a:avLst/>
          </a:prstGeom>
          <a:noFill/>
        </p:spPr>
        <p:txBody>
          <a:bodyPr wrap="square" rtlCol="0">
            <a:spAutoFit/>
          </a:bodyPr>
          <a:lstStyle/>
          <a:p>
            <a:pPr algn="ctr"/>
            <a:r>
              <a:rPr lang="it-IT" dirty="0" smtClean="0"/>
              <a:t>Indice di disagio sociale secondo il municipio. </a:t>
            </a:r>
          </a:p>
          <a:p>
            <a:pPr algn="ctr"/>
            <a:r>
              <a:rPr lang="it-IT" dirty="0" smtClean="0"/>
              <a:t>Roma Capitale, 2011</a:t>
            </a:r>
            <a:endParaRPr lang="it-IT" dirty="0"/>
          </a:p>
        </p:txBody>
      </p:sp>
      <p:pic>
        <p:nvPicPr>
          <p:cNvPr id="11" name="Immagin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11687" y="1597404"/>
            <a:ext cx="6034245" cy="4742683"/>
          </a:xfrm>
          <a:prstGeom prst="rect">
            <a:avLst/>
          </a:prstGeom>
        </p:spPr>
      </p:pic>
      <p:sp>
        <p:nvSpPr>
          <p:cNvPr id="14" name="Segnaposto contenuto 2"/>
          <p:cNvSpPr txBox="1">
            <a:spLocks/>
          </p:cNvSpPr>
          <p:nvPr/>
        </p:nvSpPr>
        <p:spPr>
          <a:xfrm>
            <a:off x="392536" y="1976641"/>
            <a:ext cx="4321967" cy="4640445"/>
          </a:xfrm>
          <a:prstGeom prst="rect">
            <a:avLst/>
          </a:prstGeom>
        </p:spPr>
        <p:txBody>
          <a:bodyPr>
            <a:noAutofit/>
          </a:bodyPr>
          <a:lstStyle/>
          <a:p>
            <a:pPr marR="0" lvl="0" algn="l" defTabSz="914400" rtl="0" eaLnBrk="1" fontAlgn="auto" latinLnBrk="0" hangingPunct="1">
              <a:lnSpc>
                <a:spcPct val="90000"/>
              </a:lnSpc>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L’indice di disagio sociale fornisce una misura della possibile criticità socio-occupazionale di una determinata area ed è la media ponderata degli scostamenti dei valori di specifici indicatori calcolati sull’area interessata rispetto ai corrispondenti valori medi comunali (al</a:t>
            </a:r>
            <a:r>
              <a:rPr kumimoji="0" lang="it-IT" b="0" i="0" u="none" strike="noStrike" kern="1200" cap="none" spc="0" normalizeH="0" noProof="0" dirty="0" smtClean="0">
                <a:ln>
                  <a:noFill/>
                </a:ln>
                <a:solidFill>
                  <a:schemeClr val="tx1"/>
                </a:solidFill>
                <a:effectLst/>
                <a:uLnTx/>
                <a:uFillTx/>
                <a:latin typeface="+mn-lt"/>
                <a:ea typeface="+mn-ea"/>
                <a:cs typeface="+mn-cs"/>
              </a:rPr>
              <a:t> censimento 2011).</a:t>
            </a: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90000"/>
              </a:lnSpc>
              <a:spcAft>
                <a:spcPts val="0"/>
              </a:spcAft>
              <a:buClrTx/>
              <a:buSzTx/>
              <a:buFont typeface="Arial"/>
              <a:buChar char="•"/>
              <a:tabLst/>
              <a:defRPr/>
            </a:pP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90000"/>
              </a:lnSpc>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I municipi di Roma Capitale con valori più elevati di IDS sono concentrati nell’area est del territorio capitolino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IV</a:t>
            </a:r>
            <a:r>
              <a:rPr kumimoji="0" lang="it-IT" b="0" i="0" u="none" strike="noStrike" kern="1200" cap="none" spc="0" normalizeH="0" baseline="0" noProof="0" dirty="0" smtClean="0">
                <a:ln>
                  <a:noFill/>
                </a:ln>
                <a:solidFill>
                  <a:schemeClr val="tx1"/>
                </a:solidFill>
                <a:effectLst/>
                <a:uLnTx/>
                <a:uFillTx/>
                <a:latin typeface="+mn-lt"/>
                <a:ea typeface="+mn-ea"/>
                <a:cs typeface="+mn-cs"/>
              </a:rPr>
              <a:t>,V,</a:t>
            </a:r>
            <a:r>
              <a:rPr kumimoji="0" lang="it-IT" b="0" i="0" u="none" strike="noStrike" kern="1200" cap="none" spc="0" normalizeH="0" baseline="0" noProof="0" dirty="0" err="1" smtClean="0">
                <a:ln>
                  <a:noFill/>
                </a:ln>
                <a:solidFill>
                  <a:schemeClr val="tx1"/>
                </a:solidFill>
                <a:effectLst/>
                <a:uLnTx/>
                <a:uFillTx/>
                <a:latin typeface="+mn-lt"/>
                <a:ea typeface="+mn-ea"/>
                <a:cs typeface="+mn-cs"/>
              </a:rPr>
              <a:t>VI</a:t>
            </a:r>
            <a:r>
              <a:rPr kumimoji="0" lang="it-IT" b="0" i="0" u="none" strike="noStrike" kern="1200" cap="none" spc="0" normalizeH="0" baseline="0" noProof="0" dirty="0" smtClean="0">
                <a:ln>
                  <a:noFill/>
                </a:ln>
                <a:solidFill>
                  <a:schemeClr val="tx1"/>
                </a:solidFill>
                <a:effectLst/>
                <a:uLnTx/>
                <a:uFillTx/>
                <a:latin typeface="+mn-lt"/>
                <a:ea typeface="+mn-ea"/>
                <a:cs typeface="+mn-cs"/>
              </a:rPr>
              <a:t> municipio).</a:t>
            </a:r>
          </a:p>
          <a:p>
            <a:pPr marR="0" lvl="0" algn="l" defTabSz="914400" rtl="0" eaLnBrk="1" fontAlgn="auto" latinLnBrk="0" hangingPunct="1">
              <a:lnSpc>
                <a:spcPct val="90000"/>
              </a:lnSpc>
              <a:spcAft>
                <a:spcPts val="0"/>
              </a:spcAft>
              <a:buClrTx/>
              <a:buSzTx/>
              <a:tabLst/>
              <a:defRPr/>
            </a:pP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90000"/>
              </a:lnSpc>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L’IDS risulta invece più vicino alla media capitolina nei municipi III, VII,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XII</a:t>
            </a:r>
            <a:r>
              <a:rPr kumimoji="0" lang="it-IT" b="0" i="0" u="none" strike="noStrike" kern="1200" cap="none" spc="0" normalizeH="0" baseline="0" noProof="0" dirty="0" smtClean="0">
                <a:ln>
                  <a:noFill/>
                </a:ln>
                <a:solidFill>
                  <a:schemeClr val="tx1"/>
                </a:solidFill>
                <a:effectLst/>
                <a:uLnTx/>
                <a:uFillTx/>
                <a:latin typeface="+mn-lt"/>
                <a:ea typeface="+mn-ea"/>
                <a:cs typeface="+mn-cs"/>
              </a:rPr>
              <a:t> e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XV</a:t>
            </a:r>
            <a:r>
              <a:rPr kumimoji="0" lang="it-IT" b="0" i="0" u="none" strike="noStrike" kern="1200" cap="none" spc="0" normalizeH="0" baseline="0" noProof="0" dirty="0" smtClean="0">
                <a:ln>
                  <a:noFill/>
                </a:ln>
                <a:solidFill>
                  <a:schemeClr val="tx1"/>
                </a:solidFill>
                <a:effectLst/>
                <a:uLnTx/>
                <a:uFillTx/>
                <a:latin typeface="+mn-lt"/>
                <a:ea typeface="+mn-ea"/>
                <a:cs typeface="+mn-cs"/>
              </a:rPr>
              <a:t>.</a:t>
            </a:r>
          </a:p>
          <a:p>
            <a:pPr marR="0" lvl="0" algn="l" defTabSz="914400" rtl="0" eaLnBrk="1" fontAlgn="auto" latinLnBrk="0" hangingPunct="1">
              <a:lnSpc>
                <a:spcPct val="90000"/>
              </a:lnSpc>
              <a:spcAft>
                <a:spcPts val="0"/>
              </a:spcAft>
              <a:buClrTx/>
              <a:buSzTx/>
              <a:tabLst/>
              <a:defRPr/>
            </a:pPr>
            <a:endParaRPr lang="it-IT" dirty="0" smtClean="0"/>
          </a:p>
          <a:p>
            <a:pPr marR="0" lvl="0" algn="l" defTabSz="914400" rtl="0" eaLnBrk="1" fontAlgn="auto" latinLnBrk="0" hangingPunct="1">
              <a:lnSpc>
                <a:spcPct val="90000"/>
              </a:lnSpc>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Raggiunge</a:t>
            </a:r>
            <a:r>
              <a:rPr kumimoji="0" lang="it-IT" b="0" i="0" u="none" strike="noStrike" kern="1200" cap="none" spc="0" normalizeH="0" noProof="0" dirty="0" smtClean="0">
                <a:ln>
                  <a:noFill/>
                </a:ln>
                <a:solidFill>
                  <a:schemeClr val="tx1"/>
                </a:solidFill>
                <a:effectLst/>
                <a:uLnTx/>
                <a:uFillTx/>
                <a:latin typeface="+mn-lt"/>
                <a:ea typeface="+mn-ea"/>
                <a:cs typeface="+mn-cs"/>
              </a:rPr>
              <a:t> i</a:t>
            </a:r>
            <a:r>
              <a:rPr kumimoji="0" lang="it-IT" b="0" i="0" u="none" strike="noStrike" kern="1200" cap="none" spc="0" normalizeH="0" baseline="0" noProof="0" dirty="0" smtClean="0">
                <a:ln>
                  <a:noFill/>
                </a:ln>
                <a:solidFill>
                  <a:schemeClr val="tx1"/>
                </a:solidFill>
                <a:effectLst/>
                <a:uLnTx/>
                <a:uFillTx/>
                <a:latin typeface="+mn-lt"/>
                <a:ea typeface="+mn-ea"/>
                <a:cs typeface="+mn-cs"/>
              </a:rPr>
              <a:t> valori più bassi nei municipi centrali (I</a:t>
            </a:r>
            <a:r>
              <a:rPr kumimoji="0" lang="it-IT" b="0" i="0" u="none" strike="noStrike" kern="1200" cap="none" spc="0" normalizeH="0" noProof="0" dirty="0" smtClean="0">
                <a:ln>
                  <a:noFill/>
                </a:ln>
                <a:solidFill>
                  <a:schemeClr val="tx1"/>
                </a:solidFill>
                <a:effectLst/>
                <a:uLnTx/>
                <a:uFillTx/>
                <a:latin typeface="+mn-lt"/>
                <a:ea typeface="+mn-ea"/>
                <a:cs typeface="+mn-cs"/>
              </a:rPr>
              <a:t> e II) </a:t>
            </a:r>
            <a:r>
              <a:rPr kumimoji="0" lang="it-IT" b="0" i="0" u="none" strike="noStrike" kern="1200" cap="none" spc="0" normalizeH="0" baseline="0" noProof="0" dirty="0" smtClean="0">
                <a:ln>
                  <a:noFill/>
                </a:ln>
                <a:solidFill>
                  <a:schemeClr val="tx1"/>
                </a:solidFill>
                <a:effectLst/>
                <a:uLnTx/>
                <a:uFillTx/>
                <a:latin typeface="+mn-lt"/>
                <a:ea typeface="+mn-ea"/>
                <a:cs typeface="+mn-cs"/>
              </a:rPr>
              <a:t>e in quelli dell’area sud (VIII e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IX</a:t>
            </a:r>
            <a:r>
              <a:rPr kumimoji="0" lang="it-IT" b="0" i="0" u="none" strike="noStrike" kern="1200" cap="none" spc="0" normalizeH="0" baseline="0" noProof="0" dirty="0" smtClean="0">
                <a:ln>
                  <a:noFill/>
                </a:ln>
                <a:solidFill>
                  <a:schemeClr val="tx1"/>
                </a:solidFill>
                <a:effectLst/>
                <a:uLnTx/>
                <a:uFillTx/>
                <a:latin typeface="+mn-lt"/>
                <a:ea typeface="+mn-ea"/>
                <a:cs typeface="+mn-cs"/>
              </a:rPr>
              <a:t>).</a:t>
            </a:r>
            <a:endParaRPr kumimoji="0" lang="it-IT"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67719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41</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4" y="1153870"/>
            <a:ext cx="3582510" cy="887069"/>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Anziani in difficoltà economiche </a:t>
            </a:r>
          </a:p>
          <a:p>
            <a:endParaRPr lang="it-IT" sz="3000" dirty="0">
              <a:latin typeface="+mn-lt"/>
            </a:endParaRPr>
          </a:p>
        </p:txBody>
      </p:sp>
      <p:sp>
        <p:nvSpPr>
          <p:cNvPr id="7" name="CasellaDiTesto 6"/>
          <p:cNvSpPr txBox="1"/>
          <p:nvPr/>
        </p:nvSpPr>
        <p:spPr>
          <a:xfrm>
            <a:off x="5925789" y="6340088"/>
            <a:ext cx="4488871" cy="276999"/>
          </a:xfrm>
          <a:prstGeom prst="rect">
            <a:avLst/>
          </a:prstGeom>
          <a:noFill/>
        </p:spPr>
        <p:txBody>
          <a:bodyPr wrap="square" rtlCol="0">
            <a:spAutoFit/>
          </a:bodyPr>
          <a:lstStyle/>
          <a:p>
            <a:r>
              <a:rPr lang="it-IT" sz="1200" dirty="0" smtClean="0"/>
              <a:t>Fonte: elaborazioni su dati  Roma Capitale e Agenzia delle Entrate</a:t>
            </a:r>
            <a:endParaRPr lang="it-IT" sz="1200" dirty="0"/>
          </a:p>
        </p:txBody>
      </p:sp>
      <p:sp>
        <p:nvSpPr>
          <p:cNvPr id="10" name="Rettangolo 9"/>
          <p:cNvSpPr/>
          <p:nvPr/>
        </p:nvSpPr>
        <p:spPr>
          <a:xfrm>
            <a:off x="569912" y="2040939"/>
            <a:ext cx="4108966" cy="4247317"/>
          </a:xfrm>
          <a:prstGeom prst="rect">
            <a:avLst/>
          </a:prstGeom>
        </p:spPr>
        <p:txBody>
          <a:bodyPr wrap="square">
            <a:spAutoFit/>
          </a:bodyPr>
          <a:lstStyle/>
          <a:p>
            <a:r>
              <a:rPr lang="it-IT" dirty="0" smtClean="0"/>
              <a:t>A Roma nel 2013 si stimano oltre 177mila ultra sessantacinquenni con un reddito inferiore agli 11.000 € l’anno.</a:t>
            </a:r>
          </a:p>
          <a:p>
            <a:endParaRPr lang="it-IT" dirty="0" smtClean="0"/>
          </a:p>
          <a:p>
            <a:r>
              <a:rPr lang="it-IT" dirty="0" smtClean="0"/>
              <a:t>I Municipi V, </a:t>
            </a:r>
            <a:r>
              <a:rPr lang="it-IT" dirty="0" err="1" smtClean="0"/>
              <a:t>VI</a:t>
            </a:r>
            <a:r>
              <a:rPr lang="it-IT" dirty="0" smtClean="0"/>
              <a:t> e </a:t>
            </a:r>
            <a:r>
              <a:rPr lang="it-IT" dirty="0" err="1" smtClean="0"/>
              <a:t>VII</a:t>
            </a:r>
            <a:r>
              <a:rPr lang="it-IT" dirty="0" smtClean="0"/>
              <a:t> risultano essere quelli in cui è più alta la presenza di anziani a basso reddito.</a:t>
            </a:r>
          </a:p>
          <a:p>
            <a:endParaRPr lang="it-IT" dirty="0" smtClean="0"/>
          </a:p>
          <a:p>
            <a:r>
              <a:rPr lang="it-IT" dirty="0" smtClean="0"/>
              <a:t>L’</a:t>
            </a:r>
            <a:r>
              <a:rPr lang="it-IT" dirty="0" err="1" smtClean="0"/>
              <a:t>VIII</a:t>
            </a:r>
            <a:r>
              <a:rPr lang="it-IT" dirty="0" smtClean="0"/>
              <a:t> e il IX municipio sono al contrario quelli con meno anziani in difficoltà economiche, in parte per il minor numero di residenti di questa fascia di età, in parte per le migliori condizioni complessive di reddito.</a:t>
            </a:r>
          </a:p>
          <a:p>
            <a:endParaRPr lang="it-IT" dirty="0" smtClean="0">
              <a:solidFill>
                <a:srgbClr val="8E001C"/>
              </a:solidFill>
            </a:endParaRPr>
          </a:p>
        </p:txBody>
      </p:sp>
      <p:sp>
        <p:nvSpPr>
          <p:cNvPr id="13" name="CasellaDiTesto 12"/>
          <p:cNvSpPr txBox="1"/>
          <p:nvPr/>
        </p:nvSpPr>
        <p:spPr>
          <a:xfrm>
            <a:off x="5925789" y="951075"/>
            <a:ext cx="5450775" cy="646331"/>
          </a:xfrm>
          <a:prstGeom prst="rect">
            <a:avLst/>
          </a:prstGeom>
          <a:noFill/>
        </p:spPr>
        <p:txBody>
          <a:bodyPr wrap="square" rtlCol="0">
            <a:spAutoFit/>
          </a:bodyPr>
          <a:lstStyle/>
          <a:p>
            <a:pPr algn="ctr"/>
            <a:r>
              <a:rPr lang="it-IT" dirty="0" smtClean="0"/>
              <a:t>Anziani (&gt;65 anni) con reddito &lt; 11.000 €</a:t>
            </a:r>
          </a:p>
          <a:p>
            <a:pPr algn="ctr"/>
            <a:r>
              <a:rPr lang="it-IT" dirty="0" smtClean="0"/>
              <a:t>Roma Capitale. Anno fiscale 2013</a:t>
            </a:r>
            <a:endParaRPr lang="it-IT" dirty="0"/>
          </a:p>
        </p:txBody>
      </p:sp>
      <p:pic>
        <p:nvPicPr>
          <p:cNvPr id="11" name="Immagin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5148" y="1597405"/>
            <a:ext cx="5732260" cy="4782162"/>
          </a:xfrm>
          <a:prstGeom prst="rect">
            <a:avLst/>
          </a:prstGeom>
        </p:spPr>
      </p:pic>
    </p:spTree>
    <p:extLst>
      <p:ext uri="{BB962C8B-B14F-4D97-AF65-F5344CB8AC3E}">
        <p14:creationId xmlns:p14="http://schemas.microsoft.com/office/powerpoint/2010/main" xmlns="" val="1773328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42</a:t>
            </a:fld>
            <a:endParaRPr lang="it-IT" dirty="0"/>
          </a:p>
        </p:txBody>
      </p:sp>
      <p:sp>
        <p:nvSpPr>
          <p:cNvPr id="9" name="Sottotitolo 2"/>
          <p:cNvSpPr txBox="1">
            <a:spLocks/>
          </p:cNvSpPr>
          <p:nvPr/>
        </p:nvSpPr>
        <p:spPr>
          <a:xfrm>
            <a:off x="569913" y="1597406"/>
            <a:ext cx="2778929" cy="4637140"/>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it-IT" sz="1800" dirty="0" smtClean="0"/>
          </a:p>
        </p:txBody>
      </p:sp>
      <p:sp>
        <p:nvSpPr>
          <p:cNvPr id="8" name="Titolo 1"/>
          <p:cNvSpPr txBox="1">
            <a:spLocks/>
          </p:cNvSpPr>
          <p:nvPr/>
        </p:nvSpPr>
        <p:spPr>
          <a:xfrm>
            <a:off x="569913" y="1153870"/>
            <a:ext cx="4144591" cy="887069"/>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dirty="0" smtClean="0">
                <a:solidFill>
                  <a:schemeClr val="tx1">
                    <a:lumMod val="50000"/>
                    <a:lumOff val="50000"/>
                  </a:schemeClr>
                </a:solidFill>
                <a:latin typeface="+mn-lt"/>
              </a:rPr>
              <a:t>Famiglie con minori e bassi redditi</a:t>
            </a:r>
          </a:p>
          <a:p>
            <a:endParaRPr lang="it-IT" sz="3000" dirty="0">
              <a:latin typeface="+mn-lt"/>
            </a:endParaRPr>
          </a:p>
        </p:txBody>
      </p:sp>
      <p:sp>
        <p:nvSpPr>
          <p:cNvPr id="10" name="Rettangolo 9"/>
          <p:cNvSpPr/>
          <p:nvPr/>
        </p:nvSpPr>
        <p:spPr>
          <a:xfrm>
            <a:off x="569912" y="1815773"/>
            <a:ext cx="3582511" cy="3139321"/>
          </a:xfrm>
          <a:prstGeom prst="rect">
            <a:avLst/>
          </a:prstGeom>
        </p:spPr>
        <p:txBody>
          <a:bodyPr wrap="square">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p:txBody>
      </p:sp>
      <p:sp>
        <p:nvSpPr>
          <p:cNvPr id="13" name="CasellaDiTesto 12"/>
          <p:cNvSpPr txBox="1"/>
          <p:nvPr/>
        </p:nvSpPr>
        <p:spPr>
          <a:xfrm>
            <a:off x="5671092" y="951075"/>
            <a:ext cx="5450775" cy="646331"/>
          </a:xfrm>
          <a:prstGeom prst="rect">
            <a:avLst/>
          </a:prstGeom>
          <a:noFill/>
        </p:spPr>
        <p:txBody>
          <a:bodyPr wrap="square" rtlCol="0">
            <a:spAutoFit/>
          </a:bodyPr>
          <a:lstStyle/>
          <a:p>
            <a:pPr algn="ctr"/>
            <a:r>
              <a:rPr lang="it-IT" dirty="0" smtClean="0"/>
              <a:t>Famiglie con minori e reddito &lt;25.000 €</a:t>
            </a:r>
          </a:p>
          <a:p>
            <a:pPr algn="ctr"/>
            <a:r>
              <a:rPr lang="it-IT" dirty="0" smtClean="0"/>
              <a:t>Roma Capitale. Anno fiscale 2013</a:t>
            </a:r>
            <a:endParaRPr lang="it-IT" dirty="0"/>
          </a:p>
        </p:txBody>
      </p:sp>
      <p:pic>
        <p:nvPicPr>
          <p:cNvPr id="11" name="Immagin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16383" y="1597405"/>
            <a:ext cx="6061729" cy="4757812"/>
          </a:xfrm>
          <a:prstGeom prst="rect">
            <a:avLst/>
          </a:prstGeom>
        </p:spPr>
      </p:pic>
      <p:sp>
        <p:nvSpPr>
          <p:cNvPr id="12" name="CasellaDiTesto 11"/>
          <p:cNvSpPr txBox="1"/>
          <p:nvPr/>
        </p:nvSpPr>
        <p:spPr>
          <a:xfrm>
            <a:off x="5925789" y="6340088"/>
            <a:ext cx="4488871" cy="276999"/>
          </a:xfrm>
          <a:prstGeom prst="rect">
            <a:avLst/>
          </a:prstGeom>
          <a:noFill/>
        </p:spPr>
        <p:txBody>
          <a:bodyPr wrap="square" rtlCol="0">
            <a:spAutoFit/>
          </a:bodyPr>
          <a:lstStyle/>
          <a:p>
            <a:r>
              <a:rPr lang="it-IT" sz="1200" dirty="0" smtClean="0"/>
              <a:t>Fonte: elaborazioni su dati  Roma Capitale e Agenzia delle Entrate</a:t>
            </a:r>
            <a:endParaRPr lang="it-IT" sz="1200" dirty="0"/>
          </a:p>
        </p:txBody>
      </p:sp>
      <p:sp>
        <p:nvSpPr>
          <p:cNvPr id="14" name="Segnaposto contenuto 1"/>
          <p:cNvSpPr txBox="1">
            <a:spLocks/>
          </p:cNvSpPr>
          <p:nvPr/>
        </p:nvSpPr>
        <p:spPr>
          <a:xfrm>
            <a:off x="569911" y="2040939"/>
            <a:ext cx="4346471" cy="4817062"/>
          </a:xfrm>
          <a:prstGeom prst="rect">
            <a:avLst/>
          </a:prstGeom>
        </p:spPr>
        <p:txBody>
          <a:bodyPr>
            <a:noAutofit/>
          </a:bodyPr>
          <a:lstStyle/>
          <a:p>
            <a:pPr marR="0" lvl="0" algn="l" defTabSz="914400" rtl="0" eaLnBrk="1" fontAlgn="auto" latinLnBrk="0" hangingPunct="1">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Nella zona est di Roma (municipi V, </a:t>
            </a:r>
            <a:r>
              <a:rPr kumimoji="0" lang="it-IT" b="0" i="0" u="none" strike="noStrike" kern="1200" cap="none" spc="0" normalizeH="0" baseline="0" noProof="0" dirty="0" err="1" smtClean="0">
                <a:ln>
                  <a:noFill/>
                </a:ln>
                <a:solidFill>
                  <a:schemeClr val="tx1"/>
                </a:solidFill>
                <a:effectLst/>
                <a:uLnTx/>
                <a:uFillTx/>
                <a:latin typeface="+mn-lt"/>
                <a:ea typeface="+mn-ea"/>
                <a:cs typeface="+mn-cs"/>
              </a:rPr>
              <a:t>VI</a:t>
            </a:r>
            <a:r>
              <a:rPr kumimoji="0" lang="it-IT" b="0" i="0" u="none" strike="noStrike" kern="1200" cap="none" spc="0" normalizeH="0" baseline="0" noProof="0" dirty="0" smtClean="0">
                <a:ln>
                  <a:noFill/>
                </a:ln>
                <a:solidFill>
                  <a:schemeClr val="tx1"/>
                </a:solidFill>
                <a:effectLst/>
                <a:uLnTx/>
                <a:uFillTx/>
                <a:latin typeface="+mn-lt"/>
                <a:ea typeface="+mn-ea"/>
                <a:cs typeface="+mn-cs"/>
              </a:rPr>
              <a:t>, e VII)</a:t>
            </a:r>
            <a:r>
              <a:rPr kumimoji="0" lang="it-IT" b="0" i="0" u="none" strike="noStrike" kern="1200" cap="none" spc="0" normalizeH="0" noProof="0" dirty="0" smtClean="0">
                <a:ln>
                  <a:noFill/>
                </a:ln>
                <a:solidFill>
                  <a:schemeClr val="tx1"/>
                </a:solidFill>
                <a:effectLst/>
                <a:uLnTx/>
                <a:uFillTx/>
                <a:latin typeface="+mn-lt"/>
                <a:ea typeface="+mn-ea"/>
                <a:cs typeface="+mn-cs"/>
              </a:rPr>
              <a:t> </a:t>
            </a:r>
            <a:r>
              <a:rPr kumimoji="0" lang="it-IT" b="0" i="0" u="none" strike="noStrike" kern="1200" cap="none" spc="0" normalizeH="0" baseline="0" noProof="0" dirty="0" smtClean="0">
                <a:ln>
                  <a:noFill/>
                </a:ln>
                <a:solidFill>
                  <a:schemeClr val="tx1"/>
                </a:solidFill>
                <a:effectLst/>
                <a:uLnTx/>
                <a:uFillTx/>
                <a:latin typeface="+mn-lt"/>
                <a:ea typeface="+mn-ea"/>
                <a:cs typeface="+mn-cs"/>
              </a:rPr>
              <a:t>si concentrano</a:t>
            </a:r>
            <a:r>
              <a:rPr kumimoji="0" lang="it-IT" b="0" i="0" u="none" strike="noStrike" kern="1200" cap="none" spc="0" normalizeH="0" noProof="0" dirty="0" smtClean="0">
                <a:ln>
                  <a:noFill/>
                </a:ln>
                <a:solidFill>
                  <a:schemeClr val="tx1"/>
                </a:solidFill>
                <a:effectLst/>
                <a:uLnTx/>
                <a:uFillTx/>
                <a:latin typeface="+mn-lt"/>
                <a:ea typeface="+mn-ea"/>
                <a:cs typeface="+mn-cs"/>
              </a:rPr>
              <a:t> </a:t>
            </a:r>
            <a:r>
              <a:rPr kumimoji="0" lang="it-IT" b="0" i="0" u="none" strike="noStrike" kern="1200" cap="none" spc="0" normalizeH="0" baseline="0" noProof="0" dirty="0" smtClean="0">
                <a:ln>
                  <a:noFill/>
                </a:ln>
                <a:solidFill>
                  <a:schemeClr val="tx1"/>
                </a:solidFill>
                <a:effectLst/>
                <a:uLnTx/>
                <a:uFillTx/>
                <a:latin typeface="+mn-lt"/>
                <a:ea typeface="+mn-ea"/>
                <a:cs typeface="+mn-cs"/>
              </a:rPr>
              <a:t>i municipi nei quali, insieme Municipio X, risiede il maggior numero di famiglie con minori con un reddito inferiore</a:t>
            </a:r>
            <a:r>
              <a:rPr kumimoji="0" lang="it-IT" b="0" i="0" u="none" strike="noStrike" kern="1200" cap="none" spc="0" normalizeH="0" noProof="0" dirty="0" smtClean="0">
                <a:ln>
                  <a:noFill/>
                </a:ln>
                <a:solidFill>
                  <a:schemeClr val="tx1"/>
                </a:solidFill>
                <a:effectLst/>
                <a:uLnTx/>
                <a:uFillTx/>
                <a:latin typeface="+mn-lt"/>
                <a:ea typeface="+mn-ea"/>
                <a:cs typeface="+mn-cs"/>
              </a:rPr>
              <a:t> a</a:t>
            </a:r>
            <a:r>
              <a:rPr kumimoji="0" lang="it-IT" b="0" i="0" u="none" strike="noStrike" kern="1200" cap="none" spc="0" normalizeH="0" baseline="0" noProof="0" dirty="0" smtClean="0">
                <a:ln>
                  <a:noFill/>
                </a:ln>
                <a:solidFill>
                  <a:schemeClr val="tx1"/>
                </a:solidFill>
                <a:effectLst/>
                <a:uLnTx/>
                <a:uFillTx/>
                <a:latin typeface="+mn-lt"/>
                <a:ea typeface="+mn-ea"/>
                <a:cs typeface="+mn-cs"/>
              </a:rPr>
              <a:t>i 25.000</a:t>
            </a:r>
            <a:r>
              <a:rPr kumimoji="0" lang="it-IT" b="0" i="0" u="none" strike="noStrike" kern="1200" cap="none" spc="0" normalizeH="0" noProof="0" dirty="0" smtClean="0">
                <a:ln>
                  <a:noFill/>
                </a:ln>
                <a:solidFill>
                  <a:schemeClr val="tx1"/>
                </a:solidFill>
                <a:effectLst/>
                <a:uLnTx/>
                <a:uFillTx/>
                <a:latin typeface="+mn-lt"/>
                <a:ea typeface="+mn-ea"/>
                <a:cs typeface="+mn-cs"/>
              </a:rPr>
              <a:t> € l’anno.</a:t>
            </a: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spcAft>
                <a:spcPts val="0"/>
              </a:spcAft>
              <a:buClrTx/>
              <a:buSzTx/>
              <a:tabLst/>
              <a:defRPr/>
            </a:pPr>
            <a:endParaRPr kumimoji="0" lang="it-IT"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spcAft>
                <a:spcPts val="0"/>
              </a:spcAft>
              <a:buClrTx/>
              <a:buSzTx/>
              <a:tabLst/>
              <a:defRPr/>
            </a:pPr>
            <a:r>
              <a:rPr kumimoji="0" lang="it-IT" b="0" i="0" u="none" strike="noStrike" kern="1200" cap="none" spc="0" normalizeH="0" baseline="0" noProof="0" dirty="0" smtClean="0">
                <a:ln>
                  <a:noFill/>
                </a:ln>
                <a:solidFill>
                  <a:schemeClr val="tx1"/>
                </a:solidFill>
                <a:effectLst/>
                <a:uLnTx/>
                <a:uFillTx/>
                <a:latin typeface="+mn-lt"/>
                <a:ea typeface="+mn-ea"/>
                <a:cs typeface="+mn-cs"/>
              </a:rPr>
              <a:t>La zona nord di Roma, dal Municipio XIV a nord ovest fino al Municipio IV a nord est, unitamente al Municipio XI, ricade nel cluster intermedio </a:t>
            </a:r>
          </a:p>
          <a:p>
            <a:pPr indent="-228600">
              <a:lnSpc>
                <a:spcPct val="90000"/>
              </a:lnSpc>
              <a:spcBef>
                <a:spcPts val="1000"/>
              </a:spcBef>
            </a:pPr>
            <a:r>
              <a:rPr lang="it-IT" dirty="0" smtClean="0"/>
              <a:t>L’arco territoriale che va dai municipi più ad ovest della capitale (XII e XIII), a quelli centrali (I e II) per poi arrivare fino a quelli più meridionali (VIII e IX), raggruppa i Municipi che presentano un’incidenza delle famiglie a basso reddito più contenuta.</a:t>
            </a:r>
            <a:endParaRPr lang="it-IT" dirty="0"/>
          </a:p>
        </p:txBody>
      </p:sp>
    </p:spTree>
    <p:extLst>
      <p:ext uri="{BB962C8B-B14F-4D97-AF65-F5344CB8AC3E}">
        <p14:creationId xmlns:p14="http://schemas.microsoft.com/office/powerpoint/2010/main" xmlns="" val="284193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43</a:t>
            </a:fld>
            <a:endParaRPr lang="it-IT" dirty="0"/>
          </a:p>
        </p:txBody>
      </p:sp>
      <p:sp>
        <p:nvSpPr>
          <p:cNvPr id="8" name="Titolo 1"/>
          <p:cNvSpPr txBox="1">
            <a:spLocks/>
          </p:cNvSpPr>
          <p:nvPr/>
        </p:nvSpPr>
        <p:spPr>
          <a:xfrm>
            <a:off x="463035" y="2042556"/>
            <a:ext cx="10604768" cy="4755120"/>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smtClean="0">
                <a:solidFill>
                  <a:schemeClr val="tx1">
                    <a:lumMod val="50000"/>
                    <a:lumOff val="50000"/>
                  </a:schemeClr>
                </a:solidFill>
                <a:latin typeface="+mn-lt"/>
              </a:rPr>
              <a:t>Riferimenti</a:t>
            </a:r>
          </a:p>
          <a:p>
            <a:endParaRPr lang="it-IT" sz="3200" dirty="0" smtClean="0">
              <a:solidFill>
                <a:schemeClr val="tx1">
                  <a:lumMod val="50000"/>
                  <a:lumOff val="50000"/>
                </a:schemeClr>
              </a:solidFill>
              <a:latin typeface="+mn-lt"/>
            </a:endParaRPr>
          </a:p>
          <a:p>
            <a:r>
              <a:rPr lang="it-IT" sz="3200" dirty="0" smtClean="0">
                <a:solidFill>
                  <a:schemeClr val="tx1">
                    <a:lumMod val="50000"/>
                    <a:lumOff val="50000"/>
                  </a:schemeClr>
                </a:solidFill>
                <a:latin typeface="+mn-lt"/>
              </a:rPr>
              <a:t>Paola Carrozzi – Ufficio di Statistica della città metropolitana di Roma Capitale</a:t>
            </a:r>
          </a:p>
          <a:p>
            <a:r>
              <a:rPr lang="it-IT" sz="3200" u="sng" dirty="0" smtClean="0">
                <a:solidFill>
                  <a:srgbClr val="0070C0"/>
                </a:solidFill>
                <a:latin typeface="+mn-lt"/>
              </a:rPr>
              <a:t>p.carrozzi@cittametropolitanaroma.gov.it</a:t>
            </a:r>
          </a:p>
          <a:p>
            <a:r>
              <a:rPr lang="it-IT" sz="3200" dirty="0" smtClean="0">
                <a:solidFill>
                  <a:schemeClr val="tx1">
                    <a:lumMod val="50000"/>
                    <a:lumOff val="50000"/>
                  </a:schemeClr>
                </a:solidFill>
                <a:latin typeface="+mn-lt"/>
              </a:rPr>
              <a:t>06-67668762</a:t>
            </a:r>
          </a:p>
          <a:p>
            <a:endParaRPr lang="it-IT" sz="3200" dirty="0" smtClean="0">
              <a:solidFill>
                <a:schemeClr val="tx1">
                  <a:lumMod val="50000"/>
                  <a:lumOff val="50000"/>
                </a:schemeClr>
              </a:solidFill>
              <a:latin typeface="+mn-lt"/>
            </a:endParaRPr>
          </a:p>
          <a:p>
            <a:r>
              <a:rPr lang="it-IT" sz="3200" dirty="0" smtClean="0">
                <a:solidFill>
                  <a:schemeClr val="tx1">
                    <a:lumMod val="50000"/>
                    <a:lumOff val="50000"/>
                  </a:schemeClr>
                </a:solidFill>
                <a:latin typeface="+mn-lt"/>
              </a:rPr>
              <a:t>Villani Clementina – Ufficio di Statistica di Roma Capitale</a:t>
            </a:r>
          </a:p>
          <a:p>
            <a:r>
              <a:rPr lang="it-IT" sz="3200" dirty="0" smtClean="0">
                <a:solidFill>
                  <a:schemeClr val="tx1">
                    <a:lumMod val="50000"/>
                    <a:lumOff val="50000"/>
                  </a:schemeClr>
                </a:solidFill>
                <a:latin typeface="+mn-lt"/>
                <a:hlinkClick r:id="rId2"/>
              </a:rPr>
              <a:t>clementina.villani@comune.roma.it</a:t>
            </a:r>
            <a:endParaRPr lang="it-IT" sz="3200" dirty="0" smtClean="0">
              <a:solidFill>
                <a:schemeClr val="tx1">
                  <a:lumMod val="50000"/>
                  <a:lumOff val="50000"/>
                </a:schemeClr>
              </a:solidFill>
              <a:latin typeface="+mn-lt"/>
            </a:endParaRPr>
          </a:p>
          <a:p>
            <a:r>
              <a:rPr lang="it-IT" sz="3200" dirty="0" smtClean="0">
                <a:solidFill>
                  <a:schemeClr val="tx1">
                    <a:lumMod val="50000"/>
                    <a:lumOff val="50000"/>
                  </a:schemeClr>
                </a:solidFill>
                <a:latin typeface="+mn-lt"/>
              </a:rPr>
              <a:t>06-67106997 </a:t>
            </a:r>
          </a:p>
          <a:p>
            <a:endParaRPr lang="it-IT" sz="3200" dirty="0" smtClean="0">
              <a:solidFill>
                <a:schemeClr val="tx1">
                  <a:lumMod val="50000"/>
                  <a:lumOff val="50000"/>
                </a:schemeClr>
              </a:solidFill>
              <a:latin typeface="+mn-lt"/>
            </a:endParaRPr>
          </a:p>
          <a:p>
            <a:endParaRPr lang="it-IT" sz="3200" dirty="0" smtClean="0">
              <a:solidFill>
                <a:schemeClr val="tx1">
                  <a:lumMod val="50000"/>
                  <a:lumOff val="50000"/>
                </a:schemeClr>
              </a:solidFill>
              <a:latin typeface="+mn-lt"/>
            </a:endParaRPr>
          </a:p>
          <a:p>
            <a:endParaRPr lang="it-IT" sz="3200" dirty="0" smtClean="0">
              <a:solidFill>
                <a:schemeClr val="tx1">
                  <a:lumMod val="50000"/>
                  <a:lumOff val="50000"/>
                </a:schemeClr>
              </a:solidFill>
              <a:latin typeface="+mn-lt"/>
            </a:endParaRPr>
          </a:p>
          <a:p>
            <a:endParaRPr lang="it-IT" sz="3200" dirty="0" smtClean="0">
              <a:solidFill>
                <a:schemeClr val="tx1">
                  <a:lumMod val="50000"/>
                  <a:lumOff val="50000"/>
                </a:schemeClr>
              </a:solidFill>
              <a:latin typeface="+mn-lt"/>
            </a:endParaRPr>
          </a:p>
        </p:txBody>
      </p:sp>
    </p:spTree>
    <p:extLst>
      <p:ext uri="{BB962C8B-B14F-4D97-AF65-F5344CB8AC3E}">
        <p14:creationId xmlns:p14="http://schemas.microsoft.com/office/powerpoint/2010/main" xmlns="" val="427060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5</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1"/>
            <a:ext cx="2835440" cy="48245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r>
              <a:rPr lang="it-IT" sz="1500" dirty="0"/>
              <a:t>L’hinterland romano ha una popolazione tendenzialmente più giovane del Capoluogo.</a:t>
            </a:r>
          </a:p>
          <a:p>
            <a:r>
              <a:rPr lang="it-IT" sz="1500" dirty="0" smtClean="0"/>
              <a:t>La </a:t>
            </a:r>
            <a:r>
              <a:rPr lang="it-IT" sz="1500" dirty="0"/>
              <a:t>popolazione più giovane è proprio nei comuni di prima cintura laddove tendono a trasferirsi le famiglie giovani.</a:t>
            </a:r>
          </a:p>
          <a:p>
            <a:r>
              <a:rPr lang="it-IT" sz="1500" dirty="0" smtClean="0"/>
              <a:t>Qui </a:t>
            </a:r>
            <a:r>
              <a:rPr lang="it-IT" sz="1500" dirty="0"/>
              <a:t>infatti il bene casa è </a:t>
            </a:r>
            <a:r>
              <a:rPr lang="it-IT" sz="1500" dirty="0" smtClean="0"/>
              <a:t>più </a:t>
            </a:r>
            <a:r>
              <a:rPr lang="it-IT" sz="1500" dirty="0"/>
              <a:t>accessibile rispetto al capoluogo. </a:t>
            </a:r>
          </a:p>
          <a:p>
            <a:r>
              <a:rPr lang="it-IT" sz="1500" dirty="0" smtClean="0"/>
              <a:t>Inoltre </a:t>
            </a:r>
            <a:r>
              <a:rPr lang="it-IT" sz="1500" dirty="0"/>
              <a:t>una lettura dell’indice di vecchiaia aiuta a capire come il fenomeno di </a:t>
            </a:r>
            <a:r>
              <a:rPr lang="it-IT" sz="1500" dirty="0" err="1"/>
              <a:t>metropolizzazione</a:t>
            </a:r>
            <a:r>
              <a:rPr lang="it-IT" sz="1500" dirty="0"/>
              <a:t> si stia espandendo anche ben oltre la prima cintura, in quei comuni rispetto ai quali non è difficile raggiungere Roma che resta comunque il centro nevralgico di tutta l’area.</a:t>
            </a:r>
          </a:p>
        </p:txBody>
      </p:sp>
      <p:sp>
        <p:nvSpPr>
          <p:cNvPr id="5" name="Segnaposto contenuto 1"/>
          <p:cNvSpPr txBox="1">
            <a:spLocks/>
          </p:cNvSpPr>
          <p:nvPr/>
        </p:nvSpPr>
        <p:spPr>
          <a:xfrm>
            <a:off x="4699887" y="1082283"/>
            <a:ext cx="6408712" cy="51915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sz="1400" b="1" dirty="0">
                <a:cs typeface="Arial" pitchFamily="34" charset="0"/>
              </a:rPr>
              <a:t>L’indice di vecchiaia nei macro-ambiti territoriali romani. I Comuni più vicini a Roma sono anche quelli più giovani demograficamente. </a:t>
            </a:r>
            <a:r>
              <a:rPr lang="it-IT" sz="1400" b="1" dirty="0" smtClean="0">
                <a:cs typeface="Arial" pitchFamily="34" charset="0"/>
              </a:rPr>
              <a:t> Anno 2015</a:t>
            </a: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dirty="0" smtClean="0">
                <a:cs typeface="Arial" pitchFamily="34" charset="0"/>
              </a:rPr>
              <a:t>Fonte: elaborazioni su dati Istat – Bilancio demografico</a:t>
            </a:r>
          </a:p>
        </p:txBody>
      </p:sp>
      <p:graphicFrame>
        <p:nvGraphicFramePr>
          <p:cNvPr id="8" name="Segnaposto contenuto 7"/>
          <p:cNvGraphicFramePr>
            <a:graphicFrameLocks/>
          </p:cNvGraphicFramePr>
          <p:nvPr>
            <p:extLst>
              <p:ext uri="{D42A27DB-BD31-4B8C-83A1-F6EECF244321}">
                <p14:modId xmlns:p14="http://schemas.microsoft.com/office/powerpoint/2010/main" xmlns="" val="2745657161"/>
              </p:ext>
            </p:extLst>
          </p:nvPr>
        </p:nvGraphicFramePr>
        <p:xfrm>
          <a:off x="4699887" y="1600337"/>
          <a:ext cx="6551613" cy="43920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9704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6</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0"/>
            <a:ext cx="2909888" cy="417904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pPr marL="0" indent="0">
              <a:buNone/>
            </a:pPr>
            <a:endParaRPr lang="it-IT" sz="1800" dirty="0" smtClean="0"/>
          </a:p>
          <a:p>
            <a:pPr marL="0" indent="0">
              <a:buNone/>
            </a:pPr>
            <a:r>
              <a:rPr lang="it-IT" sz="1800" b="1" dirty="0"/>
              <a:t>44,9 </a:t>
            </a:r>
            <a:r>
              <a:rPr lang="it-IT" sz="1800" dirty="0"/>
              <a:t>età media</a:t>
            </a:r>
          </a:p>
          <a:p>
            <a:pPr marL="0" indent="0">
              <a:buNone/>
            </a:pPr>
            <a:endParaRPr lang="it-IT" sz="1800" b="1" dirty="0"/>
          </a:p>
          <a:p>
            <a:pPr marL="0" indent="0">
              <a:buNone/>
            </a:pPr>
            <a:r>
              <a:rPr lang="it-IT" sz="1800" b="1" dirty="0"/>
              <a:t>6,4 % </a:t>
            </a:r>
            <a:r>
              <a:rPr lang="it-IT" sz="1800" dirty="0"/>
              <a:t>maschi &gt;70 anni</a:t>
            </a:r>
          </a:p>
          <a:p>
            <a:pPr marL="0" indent="0">
              <a:buNone/>
            </a:pPr>
            <a:r>
              <a:rPr lang="it-IT" sz="1800" b="1" dirty="0"/>
              <a:t>9,7 % </a:t>
            </a:r>
            <a:r>
              <a:rPr lang="it-IT" sz="1800" dirty="0"/>
              <a:t>femmine &gt;70 anni</a:t>
            </a:r>
          </a:p>
          <a:p>
            <a:pPr marL="0" indent="0">
              <a:buNone/>
            </a:pPr>
            <a:endParaRPr lang="it-IT" sz="1800" b="1" dirty="0"/>
          </a:p>
          <a:p>
            <a:pPr marL="0" indent="0">
              <a:buNone/>
            </a:pPr>
            <a:r>
              <a:rPr lang="it-IT" sz="1800" b="1" dirty="0"/>
              <a:t>43,0 </a:t>
            </a:r>
            <a:r>
              <a:rPr lang="it-IT" sz="1800" dirty="0"/>
              <a:t>età media maschi</a:t>
            </a:r>
          </a:p>
          <a:p>
            <a:pPr marL="0" indent="0">
              <a:buNone/>
            </a:pPr>
            <a:r>
              <a:rPr lang="it-IT" sz="1800" b="1" dirty="0"/>
              <a:t>46,6 </a:t>
            </a:r>
            <a:r>
              <a:rPr lang="it-IT" sz="1800" dirty="0"/>
              <a:t>età media femmine</a:t>
            </a:r>
          </a:p>
        </p:txBody>
      </p:sp>
      <p:sp>
        <p:nvSpPr>
          <p:cNvPr id="5" name="Segnaposto contenuto 1"/>
          <p:cNvSpPr txBox="1">
            <a:spLocks/>
          </p:cNvSpPr>
          <p:nvPr/>
        </p:nvSpPr>
        <p:spPr>
          <a:xfrm>
            <a:off x="4699887" y="1082283"/>
            <a:ext cx="6408712" cy="51915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400" b="1" dirty="0">
                <a:cs typeface="Arial" pitchFamily="34" charset="0"/>
              </a:rPr>
              <a:t>Piramide per età della popolazione</a:t>
            </a:r>
          </a:p>
          <a:p>
            <a:pPr marL="0" indent="0" algn="ctr">
              <a:buNone/>
            </a:pPr>
            <a:r>
              <a:rPr lang="it-IT" sz="1400" b="1" dirty="0">
                <a:cs typeface="Arial" pitchFamily="34" charset="0"/>
              </a:rPr>
              <a:t>Roma Capitale – Anno 2015</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dirty="0" smtClean="0">
                <a:cs typeface="Arial" pitchFamily="34" charset="0"/>
              </a:rPr>
              <a:t> Fonte: elaborazioni su dati  Anagrafe  Roma Capitale</a:t>
            </a:r>
          </a:p>
        </p:txBody>
      </p:sp>
      <p:graphicFrame>
        <p:nvGraphicFramePr>
          <p:cNvPr id="10" name="Grafico 9"/>
          <p:cNvGraphicFramePr/>
          <p:nvPr>
            <p:extLst>
              <p:ext uri="{D42A27DB-BD31-4B8C-83A1-F6EECF244321}">
                <p14:modId xmlns:p14="http://schemas.microsoft.com/office/powerpoint/2010/main" xmlns="" val="3208910359"/>
              </p:ext>
            </p:extLst>
          </p:nvPr>
        </p:nvGraphicFramePr>
        <p:xfrm>
          <a:off x="4699887" y="1713496"/>
          <a:ext cx="3338514" cy="3929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p:cNvGraphicFramePr/>
          <p:nvPr>
            <p:extLst>
              <p:ext uri="{D42A27DB-BD31-4B8C-83A1-F6EECF244321}">
                <p14:modId xmlns:p14="http://schemas.microsoft.com/office/powerpoint/2010/main" xmlns="" val="470476315"/>
              </p:ext>
            </p:extLst>
          </p:nvPr>
        </p:nvGraphicFramePr>
        <p:xfrm>
          <a:off x="8057473" y="1713496"/>
          <a:ext cx="3000417" cy="3929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7049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7</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0"/>
            <a:ext cx="2909888" cy="417904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pPr marL="0" indent="0">
              <a:buNone/>
            </a:pPr>
            <a:endParaRPr lang="it-IT" sz="1800" dirty="0" smtClean="0"/>
          </a:p>
          <a:p>
            <a:pPr marL="0" indent="0">
              <a:buNone/>
            </a:pPr>
            <a:r>
              <a:rPr lang="it-IT" sz="1800" b="1" dirty="0"/>
              <a:t>Indice di vecchiaia</a:t>
            </a:r>
          </a:p>
          <a:p>
            <a:pPr marL="0" indent="0">
              <a:buNone/>
            </a:pPr>
            <a:r>
              <a:rPr lang="it-IT" sz="1800" dirty="0"/>
              <a:t>220,2%  I municipio</a:t>
            </a:r>
          </a:p>
          <a:p>
            <a:pPr marL="0" indent="0">
              <a:buNone/>
            </a:pPr>
            <a:r>
              <a:rPr lang="it-IT" sz="1800" dirty="0"/>
              <a:t>92,9% VI municipio</a:t>
            </a:r>
          </a:p>
          <a:p>
            <a:pPr marL="0" indent="0">
              <a:buNone/>
            </a:pPr>
            <a:endParaRPr lang="it-IT" sz="1800" b="1" dirty="0"/>
          </a:p>
          <a:p>
            <a:pPr marL="0" indent="0">
              <a:buNone/>
            </a:pPr>
            <a:r>
              <a:rPr lang="it-IT" sz="1800" b="1" dirty="0" smtClean="0"/>
              <a:t>Indice </a:t>
            </a:r>
            <a:r>
              <a:rPr lang="it-IT" sz="1800" b="1" dirty="0"/>
              <a:t>di dipendenza</a:t>
            </a:r>
          </a:p>
          <a:p>
            <a:pPr marL="0" indent="0">
              <a:buNone/>
            </a:pPr>
            <a:r>
              <a:rPr lang="it-IT" sz="1800" dirty="0" smtClean="0"/>
              <a:t>61,5</a:t>
            </a:r>
            <a:r>
              <a:rPr lang="it-IT" sz="1800" dirty="0"/>
              <a:t>% VIII municipio</a:t>
            </a:r>
          </a:p>
          <a:p>
            <a:pPr marL="0" indent="0">
              <a:buNone/>
            </a:pPr>
            <a:r>
              <a:rPr lang="it-IT" sz="1800" dirty="0"/>
              <a:t>46,9% VI municipio </a:t>
            </a:r>
          </a:p>
        </p:txBody>
      </p:sp>
      <p:sp>
        <p:nvSpPr>
          <p:cNvPr id="5" name="Segnaposto contenuto 1"/>
          <p:cNvSpPr txBox="1">
            <a:spLocks/>
          </p:cNvSpPr>
          <p:nvPr/>
        </p:nvSpPr>
        <p:spPr>
          <a:xfrm>
            <a:off x="4699887" y="1082283"/>
            <a:ext cx="6408712" cy="53058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400" b="1" dirty="0">
                <a:cs typeface="Arial" pitchFamily="34" charset="0"/>
              </a:rPr>
              <a:t>Indice di vecchiaia – Indice di dipendenza</a:t>
            </a:r>
          </a:p>
          <a:p>
            <a:pPr marL="0" indent="0" algn="ctr">
              <a:buNone/>
            </a:pPr>
            <a:r>
              <a:rPr lang="it-IT" sz="1400" b="1" dirty="0">
                <a:cs typeface="Arial" pitchFamily="34" charset="0"/>
              </a:rPr>
              <a:t>Roma Capitale - Anno 2015</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i="1" dirty="0" smtClean="0">
                <a:cs typeface="Arial" pitchFamily="34" charset="0"/>
              </a:rPr>
              <a:t> </a:t>
            </a:r>
          </a:p>
          <a:p>
            <a:pPr marL="0" indent="0">
              <a:buFont typeface="Arial" pitchFamily="34" charset="0"/>
              <a:buNone/>
            </a:pPr>
            <a:r>
              <a:rPr lang="it-IT" sz="900" dirty="0" smtClean="0">
                <a:cs typeface="Arial" pitchFamily="34" charset="0"/>
              </a:rPr>
              <a:t>Fonte: elaborazioni su dati  Anagrafe  Roma  Capitale</a:t>
            </a:r>
          </a:p>
        </p:txBody>
      </p:sp>
      <p:pic>
        <p:nvPicPr>
          <p:cNvPr id="8" name="Picture 4"/>
          <p:cNvPicPr>
            <a:picLocks noChangeAspect="1" noChangeArrowheads="1"/>
          </p:cNvPicPr>
          <p:nvPr/>
        </p:nvPicPr>
        <p:blipFill>
          <a:blip r:embed="rId2" cstate="print"/>
          <a:srcRect/>
          <a:stretch>
            <a:fillRect/>
          </a:stretch>
        </p:blipFill>
        <p:spPr bwMode="auto">
          <a:xfrm>
            <a:off x="4597639" y="1552022"/>
            <a:ext cx="3217704" cy="4572033"/>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7815343" y="1541390"/>
            <a:ext cx="3418359" cy="4572032"/>
          </a:xfrm>
          <a:prstGeom prst="rect">
            <a:avLst/>
          </a:prstGeom>
          <a:noFill/>
          <a:ln w="9525">
            <a:noFill/>
            <a:miter lim="800000"/>
            <a:headEnd/>
            <a:tailEnd/>
          </a:ln>
          <a:effectLst/>
        </p:spPr>
      </p:pic>
    </p:spTree>
    <p:extLst>
      <p:ext uri="{BB962C8B-B14F-4D97-AF65-F5344CB8AC3E}">
        <p14:creationId xmlns:p14="http://schemas.microsoft.com/office/powerpoint/2010/main" xmlns="" val="426721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8</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smtClean="0">
                <a:solidFill>
                  <a:schemeClr val="tx1">
                    <a:lumMod val="50000"/>
                    <a:lumOff val="50000"/>
                  </a:schemeClr>
                </a:solidFill>
                <a:latin typeface="+mn-lt"/>
              </a:rPr>
              <a:t>Le risorse demografiche</a:t>
            </a:r>
            <a:endParaRPr lang="it-IT" sz="2800" dirty="0">
              <a:latin typeface="+mn-lt"/>
            </a:endParaRPr>
          </a:p>
        </p:txBody>
      </p:sp>
      <p:sp>
        <p:nvSpPr>
          <p:cNvPr id="4" name="Segnaposto contenuto 1"/>
          <p:cNvSpPr txBox="1">
            <a:spLocks/>
          </p:cNvSpPr>
          <p:nvPr/>
        </p:nvSpPr>
        <p:spPr>
          <a:xfrm>
            <a:off x="569912" y="1269260"/>
            <a:ext cx="2909888" cy="417904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400" dirty="0" smtClean="0"/>
          </a:p>
          <a:p>
            <a:pPr marL="0" indent="0">
              <a:buNone/>
            </a:pPr>
            <a:endParaRPr lang="it-IT" sz="1800" dirty="0" smtClean="0"/>
          </a:p>
          <a:p>
            <a:pPr marL="0" indent="0">
              <a:buNone/>
            </a:pPr>
            <a:r>
              <a:rPr lang="it-IT" sz="1800" b="1" dirty="0"/>
              <a:t>Quoziente di natalità</a:t>
            </a:r>
          </a:p>
          <a:p>
            <a:pPr marL="0" indent="0">
              <a:spcBef>
                <a:spcPts val="0"/>
              </a:spcBef>
              <a:buNone/>
            </a:pPr>
            <a:endParaRPr lang="it-IT" sz="1800" b="1" dirty="0"/>
          </a:p>
          <a:p>
            <a:pPr marL="0" indent="0">
              <a:spcBef>
                <a:spcPts val="0"/>
              </a:spcBef>
              <a:buNone/>
            </a:pPr>
            <a:r>
              <a:rPr lang="it-IT" sz="1800" b="1" dirty="0"/>
              <a:t>6,6 ‰  </a:t>
            </a:r>
            <a:r>
              <a:rPr lang="it-IT" sz="1800" dirty="0"/>
              <a:t>I municipio </a:t>
            </a:r>
          </a:p>
          <a:p>
            <a:pPr marL="0" indent="0">
              <a:spcBef>
                <a:spcPts val="0"/>
              </a:spcBef>
              <a:buNone/>
            </a:pPr>
            <a:endParaRPr lang="it-IT" sz="1800" b="1" dirty="0"/>
          </a:p>
          <a:p>
            <a:pPr marL="0" indent="0">
              <a:spcBef>
                <a:spcPts val="0"/>
              </a:spcBef>
              <a:buNone/>
            </a:pPr>
            <a:r>
              <a:rPr lang="it-IT" sz="1800" b="1" dirty="0"/>
              <a:t>10,7 ‰ </a:t>
            </a:r>
            <a:r>
              <a:rPr lang="it-IT" sz="1800" dirty="0"/>
              <a:t>VI municipio</a:t>
            </a:r>
          </a:p>
          <a:p>
            <a:pPr marL="0" indent="0">
              <a:spcBef>
                <a:spcPts val="0"/>
              </a:spcBef>
              <a:buNone/>
            </a:pPr>
            <a:endParaRPr lang="it-IT" sz="1800" b="1" dirty="0"/>
          </a:p>
          <a:p>
            <a:pPr marL="0" indent="0">
              <a:spcBef>
                <a:spcPts val="0"/>
              </a:spcBef>
              <a:buNone/>
            </a:pPr>
            <a:endParaRPr lang="it-IT" sz="1800" b="1" dirty="0"/>
          </a:p>
          <a:p>
            <a:pPr marL="0" indent="0">
              <a:spcBef>
                <a:spcPts val="0"/>
              </a:spcBef>
              <a:buNone/>
            </a:pPr>
            <a:r>
              <a:rPr lang="it-IT" sz="1800" b="1" dirty="0"/>
              <a:t>Quoziente di mortalità</a:t>
            </a:r>
          </a:p>
          <a:p>
            <a:pPr marL="0" indent="0">
              <a:spcBef>
                <a:spcPts val="0"/>
              </a:spcBef>
              <a:buNone/>
            </a:pPr>
            <a:endParaRPr lang="it-IT" sz="1800" b="1" dirty="0"/>
          </a:p>
          <a:p>
            <a:pPr marL="0" indent="0">
              <a:spcBef>
                <a:spcPts val="0"/>
              </a:spcBef>
              <a:buNone/>
            </a:pPr>
            <a:r>
              <a:rPr lang="it-IT" sz="1800" b="1" dirty="0"/>
              <a:t>7,3 ‰ </a:t>
            </a:r>
            <a:r>
              <a:rPr lang="it-IT" sz="1800" dirty="0"/>
              <a:t>VI municipio</a:t>
            </a:r>
          </a:p>
          <a:p>
            <a:pPr marL="0" indent="0">
              <a:spcBef>
                <a:spcPts val="0"/>
              </a:spcBef>
              <a:buNone/>
            </a:pPr>
            <a:endParaRPr lang="it-IT" sz="1800" b="1" dirty="0"/>
          </a:p>
          <a:p>
            <a:pPr marL="0" indent="0">
              <a:spcBef>
                <a:spcPts val="0"/>
              </a:spcBef>
              <a:buNone/>
            </a:pPr>
            <a:r>
              <a:rPr lang="it-IT" sz="1800" b="1" dirty="0"/>
              <a:t>11,9 ‰ </a:t>
            </a:r>
            <a:r>
              <a:rPr lang="it-IT" sz="1800" dirty="0"/>
              <a:t>VIII municipio</a:t>
            </a:r>
          </a:p>
        </p:txBody>
      </p:sp>
      <p:sp>
        <p:nvSpPr>
          <p:cNvPr id="5" name="Segnaposto contenuto 1"/>
          <p:cNvSpPr txBox="1">
            <a:spLocks/>
          </p:cNvSpPr>
          <p:nvPr/>
        </p:nvSpPr>
        <p:spPr>
          <a:xfrm>
            <a:off x="4699887" y="1082283"/>
            <a:ext cx="6408712" cy="53058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400" b="1" dirty="0">
                <a:cs typeface="Arial" pitchFamily="34" charset="0"/>
              </a:rPr>
              <a:t>Quozienti di natalità e di mortalità per municipio</a:t>
            </a:r>
          </a:p>
          <a:p>
            <a:pPr marL="0" indent="0" algn="ctr">
              <a:buNone/>
            </a:pPr>
            <a:r>
              <a:rPr lang="it-IT" sz="1400" b="1" dirty="0">
                <a:cs typeface="Arial" pitchFamily="34" charset="0"/>
              </a:rPr>
              <a:t>Roma Capitale - Anno 2015</a:t>
            </a: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1400" b="1" dirty="0">
              <a:cs typeface="Arial" pitchFamily="34" charset="0"/>
            </a:endParaRPr>
          </a:p>
          <a:p>
            <a:pPr marL="0" indent="0">
              <a:buFont typeface="Arial" pitchFamily="34" charset="0"/>
              <a:buNone/>
            </a:pPr>
            <a:endParaRPr lang="it-IT" sz="1400" b="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endParaRPr lang="it-IT" sz="900" i="1" dirty="0">
              <a:cs typeface="Arial" pitchFamily="34" charset="0"/>
            </a:endParaRPr>
          </a:p>
          <a:p>
            <a:pPr marL="0" indent="0">
              <a:buFont typeface="Arial" pitchFamily="34" charset="0"/>
              <a:buNone/>
            </a:pPr>
            <a:endParaRPr lang="it-IT" sz="900" i="1" dirty="0" smtClean="0">
              <a:cs typeface="Arial" pitchFamily="34" charset="0"/>
            </a:endParaRPr>
          </a:p>
          <a:p>
            <a:pPr marL="0" indent="0">
              <a:buFont typeface="Arial" pitchFamily="34" charset="0"/>
              <a:buNone/>
            </a:pPr>
            <a:r>
              <a:rPr lang="it-IT" sz="900" i="1" dirty="0" smtClean="0">
                <a:cs typeface="Arial" pitchFamily="34" charset="0"/>
              </a:rPr>
              <a:t> </a:t>
            </a:r>
          </a:p>
          <a:p>
            <a:pPr marL="0" indent="0">
              <a:buFont typeface="Arial" pitchFamily="34" charset="0"/>
              <a:buNone/>
            </a:pPr>
            <a:r>
              <a:rPr lang="it-IT" sz="900" dirty="0" smtClean="0">
                <a:cs typeface="Arial" pitchFamily="34" charset="0"/>
              </a:rPr>
              <a:t>Fonte: elaborazione su dati  Anagrafe Roma Capitale</a:t>
            </a:r>
          </a:p>
        </p:txBody>
      </p:sp>
      <p:graphicFrame>
        <p:nvGraphicFramePr>
          <p:cNvPr id="10" name="Grafico 9"/>
          <p:cNvGraphicFramePr/>
          <p:nvPr>
            <p:extLst>
              <p:ext uri="{D42A27DB-BD31-4B8C-83A1-F6EECF244321}">
                <p14:modId xmlns:p14="http://schemas.microsoft.com/office/powerpoint/2010/main" xmlns="" val="158649372"/>
              </p:ext>
            </p:extLst>
          </p:nvPr>
        </p:nvGraphicFramePr>
        <p:xfrm>
          <a:off x="5822187" y="3735191"/>
          <a:ext cx="5286412" cy="2357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co 10"/>
          <p:cNvGraphicFramePr/>
          <p:nvPr>
            <p:extLst>
              <p:ext uri="{D42A27DB-BD31-4B8C-83A1-F6EECF244321}">
                <p14:modId xmlns:p14="http://schemas.microsoft.com/office/powerpoint/2010/main" xmlns="" val="2822656639"/>
              </p:ext>
            </p:extLst>
          </p:nvPr>
        </p:nvGraphicFramePr>
        <p:xfrm>
          <a:off x="4679179" y="1449175"/>
          <a:ext cx="4714908" cy="22860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96123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9</a:t>
            </a:fld>
            <a:endParaRPr lang="it-IT" dirty="0"/>
          </a:p>
        </p:txBody>
      </p:sp>
      <p:sp>
        <p:nvSpPr>
          <p:cNvPr id="3" name="Titolo 1"/>
          <p:cNvSpPr txBox="1">
            <a:spLocks/>
          </p:cNvSpPr>
          <p:nvPr/>
        </p:nvSpPr>
        <p:spPr>
          <a:xfrm>
            <a:off x="569912" y="1082284"/>
            <a:ext cx="3582511" cy="1036107"/>
          </a:xfrm>
          <a:prstGeom prst="rect">
            <a:avLst/>
          </a:prstGeom>
        </p:spPr>
        <p:txBody>
          <a:bodyPr lIns="0" tIns="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dirty="0">
                <a:solidFill>
                  <a:schemeClr val="tx1">
                    <a:lumMod val="50000"/>
                    <a:lumOff val="50000"/>
                  </a:schemeClr>
                </a:solidFill>
              </a:rPr>
              <a:t>I Cittadini stranieri</a:t>
            </a:r>
            <a:endParaRPr lang="it-IT" sz="2800" dirty="0"/>
          </a:p>
        </p:txBody>
      </p:sp>
      <p:sp>
        <p:nvSpPr>
          <p:cNvPr id="4" name="Segnaposto contenuto 1"/>
          <p:cNvSpPr txBox="1">
            <a:spLocks/>
          </p:cNvSpPr>
          <p:nvPr/>
        </p:nvSpPr>
        <p:spPr>
          <a:xfrm>
            <a:off x="569912" y="1608357"/>
            <a:ext cx="2835440" cy="482453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sz="1600" dirty="0">
              <a:solidFill>
                <a:srgbClr val="C00000"/>
              </a:solidFill>
            </a:endParaRPr>
          </a:p>
          <a:p>
            <a:r>
              <a:rPr lang="it-IT" sz="1600" dirty="0"/>
              <a:t>Al primo gennaio 2016, secondo le fonti Istat </a:t>
            </a:r>
            <a:r>
              <a:rPr lang="it-IT" sz="1600" b="1" dirty="0"/>
              <a:t>erano 529.398 i cittadini stranieri </a:t>
            </a:r>
            <a:r>
              <a:rPr lang="it-IT" sz="1600" dirty="0"/>
              <a:t>residenti nel nostro territorio.</a:t>
            </a:r>
          </a:p>
          <a:p>
            <a:endParaRPr lang="it-IT" sz="1600" dirty="0"/>
          </a:p>
          <a:p>
            <a:r>
              <a:rPr lang="it-IT" sz="1600" dirty="0"/>
              <a:t>La città metropolitana di Roma è, fra le città metropolitane italiane, al primo posto per la presenza assoluta di stranieri e al terzo posto per quella relativa</a:t>
            </a:r>
          </a:p>
          <a:p>
            <a:endParaRPr lang="it-IT" sz="1600" dirty="0"/>
          </a:p>
        </p:txBody>
      </p:sp>
      <p:graphicFrame>
        <p:nvGraphicFramePr>
          <p:cNvPr id="5" name="Segnaposto contenuto 7"/>
          <p:cNvGraphicFramePr>
            <a:graphicFrameLocks/>
          </p:cNvGraphicFramePr>
          <p:nvPr>
            <p:extLst>
              <p:ext uri="{D42A27DB-BD31-4B8C-83A1-F6EECF244321}">
                <p14:modId xmlns:p14="http://schemas.microsoft.com/office/powerpoint/2010/main" xmlns="" val="2728097602"/>
              </p:ext>
            </p:extLst>
          </p:nvPr>
        </p:nvGraphicFramePr>
        <p:xfrm>
          <a:off x="5027558" y="1260229"/>
          <a:ext cx="6551613" cy="24486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p:nvPr>
            <p:extLst>
              <p:ext uri="{D42A27DB-BD31-4B8C-83A1-F6EECF244321}">
                <p14:modId xmlns:p14="http://schemas.microsoft.com/office/powerpoint/2010/main" xmlns="" val="3749044139"/>
              </p:ext>
            </p:extLst>
          </p:nvPr>
        </p:nvGraphicFramePr>
        <p:xfrm>
          <a:off x="5278219" y="3708848"/>
          <a:ext cx="6096000" cy="24750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ttangolo 6"/>
          <p:cNvSpPr/>
          <p:nvPr/>
        </p:nvSpPr>
        <p:spPr>
          <a:xfrm>
            <a:off x="5531227" y="1056884"/>
            <a:ext cx="5842992" cy="307777"/>
          </a:xfrm>
          <a:prstGeom prst="rect">
            <a:avLst/>
          </a:prstGeom>
        </p:spPr>
        <p:txBody>
          <a:bodyPr wrap="square">
            <a:spAutoFit/>
          </a:bodyPr>
          <a:lstStyle/>
          <a:p>
            <a:r>
              <a:rPr lang="it-IT" sz="1400" b="1" dirty="0" smtClean="0">
                <a:cs typeface="Arial" pitchFamily="34" charset="0"/>
              </a:rPr>
              <a:t>I residenti stranieri nelle città metropolitane italiane. Anno 2015</a:t>
            </a:r>
            <a:endParaRPr lang="it-IT" dirty="0"/>
          </a:p>
        </p:txBody>
      </p:sp>
      <p:sp>
        <p:nvSpPr>
          <p:cNvPr id="8" name="Rettangolo 7"/>
          <p:cNvSpPr/>
          <p:nvPr/>
        </p:nvSpPr>
        <p:spPr>
          <a:xfrm>
            <a:off x="5362138" y="6183909"/>
            <a:ext cx="2784737" cy="230832"/>
          </a:xfrm>
          <a:prstGeom prst="rect">
            <a:avLst/>
          </a:prstGeom>
        </p:spPr>
        <p:txBody>
          <a:bodyPr wrap="none">
            <a:spAutoFit/>
          </a:bodyPr>
          <a:lstStyle/>
          <a:p>
            <a:pPr lvl="0"/>
            <a:r>
              <a:rPr lang="it-IT" sz="900" dirty="0">
                <a:solidFill>
                  <a:prstClr val="black"/>
                </a:solidFill>
                <a:cs typeface="Arial" pitchFamily="34" charset="0"/>
              </a:rPr>
              <a:t>Fonte: </a:t>
            </a:r>
            <a:r>
              <a:rPr lang="it-IT" sz="900" dirty="0" smtClean="0">
                <a:solidFill>
                  <a:prstClr val="black"/>
                </a:solidFill>
                <a:cs typeface="Arial" pitchFamily="34" charset="0"/>
              </a:rPr>
              <a:t>elaborazioni </a:t>
            </a:r>
            <a:r>
              <a:rPr lang="it-IT" sz="900" dirty="0">
                <a:solidFill>
                  <a:prstClr val="black"/>
                </a:solidFill>
                <a:cs typeface="Arial" pitchFamily="34" charset="0"/>
              </a:rPr>
              <a:t>su dati Istat – Bilancio demografico</a:t>
            </a:r>
          </a:p>
        </p:txBody>
      </p:sp>
    </p:spTree>
    <p:extLst>
      <p:ext uri="{BB962C8B-B14F-4D97-AF65-F5344CB8AC3E}">
        <p14:creationId xmlns:p14="http://schemas.microsoft.com/office/powerpoint/2010/main" xmlns="" val="3384828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ittà">
    <a:dk1>
      <a:srgbClr val="000000"/>
    </a:dk1>
    <a:lt1>
      <a:srgbClr val="FFFFFF"/>
    </a:lt1>
    <a:dk2>
      <a:srgbClr val="8E001C"/>
    </a:dk2>
    <a:lt2>
      <a:srgbClr val="FFFFFF"/>
    </a:lt2>
    <a:accent1>
      <a:srgbClr val="8E001C"/>
    </a:accent1>
    <a:accent2>
      <a:srgbClr val="003399"/>
    </a:accent2>
    <a:accent3>
      <a:srgbClr val="FFB300"/>
    </a:accent3>
    <a:accent4>
      <a:srgbClr val="FC4C02"/>
    </a:accent4>
    <a:accent5>
      <a:srgbClr val="7F7F7F"/>
    </a:accent5>
    <a:accent6>
      <a:srgbClr val="DD0068"/>
    </a:accent6>
    <a:hlink>
      <a:srgbClr val="003399"/>
    </a:hlink>
    <a:folHlink>
      <a:srgbClr val="8E00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ob">
    <a:dk1>
      <a:srgbClr val="000000"/>
    </a:dk1>
    <a:lt1>
      <a:srgbClr val="FFFFFF"/>
    </a:lt1>
    <a:dk2>
      <a:srgbClr val="000000"/>
    </a:dk2>
    <a:lt2>
      <a:srgbClr val="999999"/>
    </a:lt2>
    <a:accent1>
      <a:srgbClr val="003366"/>
    </a:accent1>
    <a:accent2>
      <a:srgbClr val="66B2CC"/>
    </a:accent2>
    <a:accent3>
      <a:srgbClr val="FFFFFF"/>
    </a:accent3>
    <a:accent4>
      <a:srgbClr val="000000"/>
    </a:accent4>
    <a:accent5>
      <a:srgbClr val="AAADB8"/>
    </a:accent5>
    <a:accent6>
      <a:srgbClr val="5CA1B9"/>
    </a:accent6>
    <a:hlink>
      <a:srgbClr val="006666"/>
    </a:hlink>
    <a:folHlink>
      <a:srgbClr val="CC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1988</TotalTime>
  <Words>3741</Words>
  <Application>Microsoft Office PowerPoint</Application>
  <PresentationFormat>Personalizzato</PresentationFormat>
  <Paragraphs>894</Paragraphs>
  <Slides>43</Slides>
  <Notes>1</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43</vt:i4>
      </vt:variant>
    </vt:vector>
  </HeadingPairs>
  <TitlesOfParts>
    <vt:vector size="47" baseType="lpstr">
      <vt:lpstr>Personalizza struttura</vt:lpstr>
      <vt:lpstr>2_Personalizza struttura</vt:lpstr>
      <vt:lpstr>1_Personalizza struttura</vt:lpstr>
      <vt:lpstr>Documento</vt:lpstr>
      <vt:lpstr>COMPORTAMENTI INDIVIDUALI  E RELAZIONI SOCIALI  IN TRASFORMAZIONE  UNA SFIDA PER LA  STATISTICA UFFICIALE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Comune di Roma</cp:lastModifiedBy>
  <cp:revision>188</cp:revision>
  <cp:lastPrinted>2016-03-21T17:06:08Z</cp:lastPrinted>
  <dcterms:created xsi:type="dcterms:W3CDTF">2016-03-11T16:10:26Z</dcterms:created>
  <dcterms:modified xsi:type="dcterms:W3CDTF">2016-06-22T11:47:33Z</dcterms:modified>
</cp:coreProperties>
</file>