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1"/>
  </p:notesMasterIdLst>
  <p:sldIdLst>
    <p:sldId id="256" r:id="rId2"/>
    <p:sldId id="257" r:id="rId3"/>
    <p:sldId id="267" r:id="rId4"/>
    <p:sldId id="261" r:id="rId5"/>
    <p:sldId id="264" r:id="rId6"/>
    <p:sldId id="268" r:id="rId7"/>
    <p:sldId id="270" r:id="rId8"/>
    <p:sldId id="271" r:id="rId9"/>
    <p:sldId id="272" r:id="rId1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2A31"/>
    <a:srgbClr val="E26F31"/>
    <a:srgbClr val="E26F37"/>
    <a:srgbClr val="D43D25"/>
    <a:srgbClr val="DA713A"/>
    <a:srgbClr val="E16F36"/>
    <a:srgbClr val="BE1520"/>
    <a:srgbClr val="CF1E24"/>
    <a:srgbClr val="DA30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8" autoAdjust="0"/>
    <p:restoredTop sz="86885" autoAdjust="0"/>
  </p:normalViewPr>
  <p:slideViewPr>
    <p:cSldViewPr snapToGrid="0" snapToObjects="1">
      <p:cViewPr>
        <p:scale>
          <a:sx n="70" d="100"/>
          <a:sy n="70" d="100"/>
        </p:scale>
        <p:origin x="-408" y="-72"/>
      </p:cViewPr>
      <p:guideLst>
        <p:guide orient="horz" pos="2386"/>
        <p:guide pos="1999"/>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8.png"/></Relationships>
</file>

<file path=ppt/diagrams/_rels/drawing1.xml.rels><?xml version="1.0" encoding="UTF-8" standalone="yes"?>
<Relationships xmlns="http://schemas.openxmlformats.org/package/2006/relationships"><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78715B-BF3F-4A5A-88B6-32C369326AEE}" type="doc">
      <dgm:prSet loTypeId="urn:microsoft.com/office/officeart/2008/layout/AccentedPicture" loCatId="picture" qsTypeId="urn:microsoft.com/office/officeart/2005/8/quickstyle/simple1" qsCatId="simple" csTypeId="urn:microsoft.com/office/officeart/2005/8/colors/accent1_2" csCatId="accent1"/>
      <dgm:spPr/>
    </dgm:pt>
    <dgm:pt modelId="{8FB1205D-FF10-410A-BC4A-2D07353C4827}">
      <dgm:prSet phldrT="[Testo]" phldr="1"/>
      <dgm:spPr/>
      <dgm:t>
        <a:bodyPr/>
        <a:lstStyle/>
        <a:p>
          <a:endParaRPr lang="it-IT"/>
        </a:p>
      </dgm:t>
    </dgm:pt>
    <dgm:pt modelId="{F016855F-6D03-4C1B-BED2-C61AA5E34F40}" type="parTrans" cxnId="{96770104-D9FE-4DF5-BC2E-2E558535018F}">
      <dgm:prSet/>
      <dgm:spPr/>
      <dgm:t>
        <a:bodyPr/>
        <a:lstStyle/>
        <a:p>
          <a:endParaRPr lang="it-IT"/>
        </a:p>
      </dgm:t>
    </dgm:pt>
    <dgm:pt modelId="{8933479B-3EE7-41E0-BAC2-A66CFB5F784C}" type="sibTrans" cxnId="{96770104-D9FE-4DF5-BC2E-2E558535018F}">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22000" r="-22000"/>
          </a:stretch>
        </a:blipFill>
      </dgm:spPr>
      <dgm:t>
        <a:bodyPr/>
        <a:lstStyle/>
        <a:p>
          <a:endParaRPr lang="it-IT"/>
        </a:p>
      </dgm:t>
    </dgm:pt>
    <dgm:pt modelId="{1162A6F3-CD2C-4239-9F84-CD3940FB3BAA}" type="pres">
      <dgm:prSet presAssocID="{4E78715B-BF3F-4A5A-88B6-32C369326AEE}" presName="Name0" presStyleCnt="0">
        <dgm:presLayoutVars>
          <dgm:dir/>
        </dgm:presLayoutVars>
      </dgm:prSet>
      <dgm:spPr/>
    </dgm:pt>
    <dgm:pt modelId="{7CE6F6AC-B4FD-4331-BD09-36DB351A89BB}" type="pres">
      <dgm:prSet presAssocID="{8933479B-3EE7-41E0-BAC2-A66CFB5F784C}" presName="picture_1" presStyleLbl="bgImgPlace1" presStyleIdx="0" presStyleCnt="1" custLinFactNeighborX="-29542" custLinFactNeighborY="-7916"/>
      <dgm:spPr/>
      <dgm:t>
        <a:bodyPr/>
        <a:lstStyle/>
        <a:p>
          <a:endParaRPr lang="it-IT"/>
        </a:p>
      </dgm:t>
    </dgm:pt>
    <dgm:pt modelId="{960C78BA-DD4D-4249-918B-1F091ADF6320}" type="pres">
      <dgm:prSet presAssocID="{8FB1205D-FF10-410A-BC4A-2D07353C4827}" presName="text_1" presStyleLbl="node1" presStyleIdx="0" presStyleCnt="0">
        <dgm:presLayoutVars>
          <dgm:bulletEnabled val="1"/>
        </dgm:presLayoutVars>
      </dgm:prSet>
      <dgm:spPr/>
      <dgm:t>
        <a:bodyPr/>
        <a:lstStyle/>
        <a:p>
          <a:endParaRPr lang="it-IT"/>
        </a:p>
      </dgm:t>
    </dgm:pt>
    <dgm:pt modelId="{303A2107-AB3C-4E7C-9C17-678B33A66352}" type="pres">
      <dgm:prSet presAssocID="{4E78715B-BF3F-4A5A-88B6-32C369326AEE}" presName="maxNode" presStyleCnt="0"/>
      <dgm:spPr/>
    </dgm:pt>
    <dgm:pt modelId="{096FD386-DD96-4CE3-9BFA-94DE7107F2B9}" type="pres">
      <dgm:prSet presAssocID="{4E78715B-BF3F-4A5A-88B6-32C369326AEE}" presName="Name33" presStyleCnt="0"/>
      <dgm:spPr/>
    </dgm:pt>
  </dgm:ptLst>
  <dgm:cxnLst>
    <dgm:cxn modelId="{2505736F-F46E-4457-9F21-77A8CBD1B8C9}" type="presOf" srcId="{8FB1205D-FF10-410A-BC4A-2D07353C4827}" destId="{960C78BA-DD4D-4249-918B-1F091ADF6320}" srcOrd="0" destOrd="0" presId="urn:microsoft.com/office/officeart/2008/layout/AccentedPicture"/>
    <dgm:cxn modelId="{96770104-D9FE-4DF5-BC2E-2E558535018F}" srcId="{4E78715B-BF3F-4A5A-88B6-32C369326AEE}" destId="{8FB1205D-FF10-410A-BC4A-2D07353C4827}" srcOrd="0" destOrd="0" parTransId="{F016855F-6D03-4C1B-BED2-C61AA5E34F40}" sibTransId="{8933479B-3EE7-41E0-BAC2-A66CFB5F784C}"/>
    <dgm:cxn modelId="{720CCDDE-AF4F-43F2-8CF0-A6FD6993C45D}" type="presOf" srcId="{8933479B-3EE7-41E0-BAC2-A66CFB5F784C}" destId="{7CE6F6AC-B4FD-4331-BD09-36DB351A89BB}" srcOrd="0" destOrd="0" presId="urn:microsoft.com/office/officeart/2008/layout/AccentedPicture"/>
    <dgm:cxn modelId="{8C1FF37D-F2DC-45E1-A23A-28054C468B2A}" type="presOf" srcId="{4E78715B-BF3F-4A5A-88B6-32C369326AEE}" destId="{1162A6F3-CD2C-4239-9F84-CD3940FB3BAA}" srcOrd="0" destOrd="0" presId="urn:microsoft.com/office/officeart/2008/layout/AccentedPicture"/>
    <dgm:cxn modelId="{D263B5D1-4363-4AD6-8A2E-5E2EEC5BDB5C}" type="presParOf" srcId="{1162A6F3-CD2C-4239-9F84-CD3940FB3BAA}" destId="{7CE6F6AC-B4FD-4331-BD09-36DB351A89BB}" srcOrd="0" destOrd="0" presId="urn:microsoft.com/office/officeart/2008/layout/AccentedPicture"/>
    <dgm:cxn modelId="{A7E14D99-AA16-43A6-A6A1-8A9F84273749}" type="presParOf" srcId="{1162A6F3-CD2C-4239-9F84-CD3940FB3BAA}" destId="{960C78BA-DD4D-4249-918B-1F091ADF6320}" srcOrd="1" destOrd="0" presId="urn:microsoft.com/office/officeart/2008/layout/AccentedPicture"/>
    <dgm:cxn modelId="{0703D657-251D-4FCA-B72F-FA2AB45094E2}" type="presParOf" srcId="{1162A6F3-CD2C-4239-9F84-CD3940FB3BAA}" destId="{303A2107-AB3C-4E7C-9C17-678B33A66352}" srcOrd="2" destOrd="0" presId="urn:microsoft.com/office/officeart/2008/layout/AccentedPicture"/>
    <dgm:cxn modelId="{FCFFDE93-3CD9-4312-AB86-C15D8F66DBA9}" type="presParOf" srcId="{303A2107-AB3C-4E7C-9C17-678B33A66352}" destId="{096FD386-DD96-4CE3-9BFA-94DE7107F2B9}" srcOrd="0" destOrd="0" presId="urn:microsoft.com/office/officeart/2008/layout/AccentedPi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CC8FE0-59FE-4A09-8936-D4B724CDC3BB}"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it-IT"/>
        </a:p>
      </dgm:t>
    </dgm:pt>
    <dgm:pt modelId="{31C4E536-7F0C-4B35-AC3B-2A43D32BEFA0}">
      <dgm:prSet phldrT="[Testo]" custT="1"/>
      <dgm:spPr/>
      <dgm:t>
        <a:bodyPr tIns="36000" bIns="36000"/>
        <a:lstStyle/>
        <a:p>
          <a:r>
            <a:rPr lang="it-IT" sz="2600" u="sng" dirty="0" smtClean="0"/>
            <a:t>Assicurazioni sulla vita</a:t>
          </a:r>
          <a:endParaRPr lang="it-IT" sz="2600" dirty="0"/>
        </a:p>
      </dgm:t>
    </dgm:pt>
    <dgm:pt modelId="{081852CE-90F2-440C-B647-4D998D91BCDF}" type="parTrans" cxnId="{C5FB7F58-0DF5-48E2-8F9D-FD5151F9D2BA}">
      <dgm:prSet/>
      <dgm:spPr/>
      <dgm:t>
        <a:bodyPr/>
        <a:lstStyle/>
        <a:p>
          <a:endParaRPr lang="it-IT"/>
        </a:p>
      </dgm:t>
    </dgm:pt>
    <dgm:pt modelId="{879DE68C-D992-4388-B9D7-5E2EA9F85490}" type="sibTrans" cxnId="{C5FB7F58-0DF5-48E2-8F9D-FD5151F9D2BA}">
      <dgm:prSet/>
      <dgm:spPr/>
      <dgm:t>
        <a:bodyPr/>
        <a:lstStyle/>
        <a:p>
          <a:endParaRPr lang="it-IT"/>
        </a:p>
      </dgm:t>
    </dgm:pt>
    <dgm:pt modelId="{6C8FE311-4B48-4200-9C39-C34ADA1E6D1D}">
      <dgm:prSet phldrT="[Testo]" custT="1"/>
      <dgm:spPr>
        <a:solidFill>
          <a:srgbClr val="C72A31"/>
        </a:solidFill>
      </dgm:spPr>
      <dgm:t>
        <a:bodyPr/>
        <a:lstStyle/>
        <a:p>
          <a:r>
            <a:rPr lang="it-IT" sz="1600" dirty="0" smtClean="0"/>
            <a:t>Modellazione predittiva</a:t>
          </a:r>
          <a:endParaRPr lang="it-IT" sz="1600" dirty="0"/>
        </a:p>
      </dgm:t>
    </dgm:pt>
    <dgm:pt modelId="{632BB1AA-76CB-4909-A13D-97D4F3D7C11A}" type="parTrans" cxnId="{C89A7535-7C42-42C7-B40D-15C5967C30D5}">
      <dgm:prSet/>
      <dgm:spPr/>
      <dgm:t>
        <a:bodyPr/>
        <a:lstStyle/>
        <a:p>
          <a:endParaRPr lang="it-IT"/>
        </a:p>
      </dgm:t>
    </dgm:pt>
    <dgm:pt modelId="{4DC54953-EB2F-49AA-A2D9-AFBA5978D27D}" type="sibTrans" cxnId="{C89A7535-7C42-42C7-B40D-15C5967C30D5}">
      <dgm:prSet/>
      <dgm:spPr/>
      <dgm:t>
        <a:bodyPr/>
        <a:lstStyle/>
        <a:p>
          <a:endParaRPr lang="it-IT"/>
        </a:p>
      </dgm:t>
    </dgm:pt>
    <dgm:pt modelId="{3A206DF8-738C-44AB-A714-C75AA6028EBC}">
      <dgm:prSet phldrT="[Testo]" custT="1"/>
      <dgm:spPr/>
      <dgm:t>
        <a:bodyPr/>
        <a:lstStyle/>
        <a:p>
          <a:r>
            <a:rPr lang="it-IT" sz="1700" dirty="0" smtClean="0"/>
            <a:t>Tavole </a:t>
          </a:r>
          <a:r>
            <a:rPr lang="it-IT" sz="1700" dirty="0" smtClean="0"/>
            <a:t>di mortalità proiettate per il </a:t>
          </a:r>
          <a:r>
            <a:rPr lang="it-IT" sz="1700" dirty="0" err="1" smtClean="0"/>
            <a:t>pricing</a:t>
          </a:r>
          <a:r>
            <a:rPr lang="it-IT" sz="1700" dirty="0" smtClean="0"/>
            <a:t> dei prodotti (probabilità di morte funzione di età, sesso e tipo di prodotto) </a:t>
          </a:r>
        </a:p>
        <a:p>
          <a:r>
            <a:rPr lang="it-IT" sz="1700" dirty="0" smtClean="0"/>
            <a:t>….</a:t>
          </a:r>
          <a:endParaRPr lang="it-IT" sz="1700" dirty="0"/>
        </a:p>
      </dgm:t>
    </dgm:pt>
    <dgm:pt modelId="{4C914EF0-95EE-4C49-81E8-BDB82191A8F4}" type="parTrans" cxnId="{A7088E40-34D4-4996-B9A9-78C38B0BD22D}">
      <dgm:prSet/>
      <dgm:spPr/>
      <dgm:t>
        <a:bodyPr/>
        <a:lstStyle/>
        <a:p>
          <a:endParaRPr lang="it-IT"/>
        </a:p>
      </dgm:t>
    </dgm:pt>
    <dgm:pt modelId="{1E7C5F46-A217-481E-AEEA-511AFD61A4AC}" type="sibTrans" cxnId="{A7088E40-34D4-4996-B9A9-78C38B0BD22D}">
      <dgm:prSet/>
      <dgm:spPr/>
      <dgm:t>
        <a:bodyPr/>
        <a:lstStyle/>
        <a:p>
          <a:endParaRPr lang="it-IT"/>
        </a:p>
      </dgm:t>
    </dgm:pt>
    <dgm:pt modelId="{86A86705-F62C-4685-B47E-FE1761BA7F3A}">
      <dgm:prSet phldrT="[Testo]" custT="1"/>
      <dgm:spPr/>
      <dgm:t>
        <a:bodyPr/>
        <a:lstStyle/>
        <a:p>
          <a:r>
            <a:rPr lang="it-IT" sz="2600" u="sng" dirty="0" smtClean="0"/>
            <a:t>Assicurazioni sulla salute</a:t>
          </a:r>
          <a:endParaRPr lang="it-IT" sz="2600" dirty="0"/>
        </a:p>
      </dgm:t>
    </dgm:pt>
    <dgm:pt modelId="{5E8ABC04-F8BD-4752-8B20-A2D4DEBB2114}" type="parTrans" cxnId="{BE2F742B-8F19-4B31-9F00-BC68B20C6A04}">
      <dgm:prSet/>
      <dgm:spPr/>
      <dgm:t>
        <a:bodyPr/>
        <a:lstStyle/>
        <a:p>
          <a:endParaRPr lang="it-IT"/>
        </a:p>
      </dgm:t>
    </dgm:pt>
    <dgm:pt modelId="{590994FC-A015-4936-AB3D-4CB30320B45B}" type="sibTrans" cxnId="{BE2F742B-8F19-4B31-9F00-BC68B20C6A04}">
      <dgm:prSet/>
      <dgm:spPr/>
      <dgm:t>
        <a:bodyPr/>
        <a:lstStyle/>
        <a:p>
          <a:endParaRPr lang="it-IT"/>
        </a:p>
      </dgm:t>
    </dgm:pt>
    <dgm:pt modelId="{6E5E54DF-A0E7-43AD-BD6C-5E3EDD79E8F8}">
      <dgm:prSet phldrT="[Testo]" custT="1"/>
      <dgm:spPr>
        <a:solidFill>
          <a:srgbClr val="C72A31"/>
        </a:solidFill>
      </dgm:spPr>
      <dgm:t>
        <a:bodyPr/>
        <a:lstStyle/>
        <a:p>
          <a:r>
            <a:rPr lang="it-IT" sz="1600" dirty="0" smtClean="0"/>
            <a:t>Modellazione predittiva</a:t>
          </a:r>
          <a:endParaRPr lang="it-IT" sz="1600" dirty="0"/>
        </a:p>
      </dgm:t>
    </dgm:pt>
    <dgm:pt modelId="{3B4379BC-C779-43FD-8ED0-D8706D7959CD}" type="parTrans" cxnId="{1F9D0AAD-752D-481E-8811-4818D6BFDEBD}">
      <dgm:prSet/>
      <dgm:spPr/>
      <dgm:t>
        <a:bodyPr/>
        <a:lstStyle/>
        <a:p>
          <a:endParaRPr lang="it-IT"/>
        </a:p>
      </dgm:t>
    </dgm:pt>
    <dgm:pt modelId="{FCB2F6F2-C9BE-4AD4-8AE1-7723A2FEEC2D}" type="sibTrans" cxnId="{1F9D0AAD-752D-481E-8811-4818D6BFDEBD}">
      <dgm:prSet/>
      <dgm:spPr/>
      <dgm:t>
        <a:bodyPr/>
        <a:lstStyle/>
        <a:p>
          <a:endParaRPr lang="it-IT"/>
        </a:p>
      </dgm:t>
    </dgm:pt>
    <dgm:pt modelId="{000F39D2-D71C-482E-BF67-61C2C35383C3}">
      <dgm:prSet phldrT="[Testo]" custT="1"/>
      <dgm:spPr/>
      <dgm:t>
        <a:bodyPr/>
        <a:lstStyle/>
        <a:p>
          <a:r>
            <a:rPr lang="it-IT" sz="1700" dirty="0" smtClean="0"/>
            <a:t>- </a:t>
          </a:r>
          <a:r>
            <a:rPr lang="it-IT" sz="1700" dirty="0" smtClean="0"/>
            <a:t>previsione delle spese mediche totali dell’assicurato</a:t>
          </a:r>
        </a:p>
        <a:p>
          <a:r>
            <a:rPr lang="it-IT" sz="1700" dirty="0" smtClean="0"/>
            <a:t>- previsione della frequenza di ricovero ospedaliero</a:t>
          </a:r>
        </a:p>
        <a:p>
          <a:r>
            <a:rPr lang="it-IT" sz="1700" dirty="0" smtClean="0"/>
            <a:t>….</a:t>
          </a:r>
          <a:endParaRPr lang="it-IT" sz="1700" dirty="0"/>
        </a:p>
      </dgm:t>
    </dgm:pt>
    <dgm:pt modelId="{E2144138-A7F7-4E7D-9AB5-1FA1A82F5184}" type="parTrans" cxnId="{C9D3BD0F-1E71-4C19-BCE4-E2C310A887BC}">
      <dgm:prSet/>
      <dgm:spPr/>
      <dgm:t>
        <a:bodyPr/>
        <a:lstStyle/>
        <a:p>
          <a:endParaRPr lang="it-IT"/>
        </a:p>
      </dgm:t>
    </dgm:pt>
    <dgm:pt modelId="{2E699954-857C-45D3-94DD-5716D06FCD02}" type="sibTrans" cxnId="{C9D3BD0F-1E71-4C19-BCE4-E2C310A887BC}">
      <dgm:prSet/>
      <dgm:spPr/>
      <dgm:t>
        <a:bodyPr/>
        <a:lstStyle/>
        <a:p>
          <a:endParaRPr lang="it-IT"/>
        </a:p>
      </dgm:t>
    </dgm:pt>
    <dgm:pt modelId="{75BEB2D1-7EEC-49BC-BE13-412303937933}">
      <dgm:prSet phldrT="[Testo]" custT="1"/>
      <dgm:spPr/>
      <dgm:t>
        <a:bodyPr/>
        <a:lstStyle/>
        <a:p>
          <a:r>
            <a:rPr lang="it-IT" sz="2600" u="sng" dirty="0" smtClean="0"/>
            <a:t>Assicurazioni contro i danni</a:t>
          </a:r>
          <a:endParaRPr lang="it-IT" sz="2600" dirty="0"/>
        </a:p>
      </dgm:t>
    </dgm:pt>
    <dgm:pt modelId="{434F89AD-5E63-4425-B700-4D3F7F2C361F}" type="parTrans" cxnId="{EDEBDE2B-8DBE-4246-B001-8C1DC4F454B9}">
      <dgm:prSet/>
      <dgm:spPr/>
      <dgm:t>
        <a:bodyPr/>
        <a:lstStyle/>
        <a:p>
          <a:endParaRPr lang="it-IT"/>
        </a:p>
      </dgm:t>
    </dgm:pt>
    <dgm:pt modelId="{EFD88A09-64F9-440E-B959-84C810EF11F8}" type="sibTrans" cxnId="{EDEBDE2B-8DBE-4246-B001-8C1DC4F454B9}">
      <dgm:prSet/>
      <dgm:spPr/>
      <dgm:t>
        <a:bodyPr/>
        <a:lstStyle/>
        <a:p>
          <a:endParaRPr lang="it-IT"/>
        </a:p>
      </dgm:t>
    </dgm:pt>
    <dgm:pt modelId="{603BEDAA-2AF4-4C7A-9333-E5F0093F7B04}">
      <dgm:prSet phldrT="[Testo]" custT="1"/>
      <dgm:spPr>
        <a:solidFill>
          <a:srgbClr val="C72A31"/>
        </a:solidFill>
      </dgm:spPr>
      <dgm:t>
        <a:bodyPr/>
        <a:lstStyle/>
        <a:p>
          <a:r>
            <a:rPr lang="it-IT" sz="1600" dirty="0" smtClean="0"/>
            <a:t>Modellazione predittiva</a:t>
          </a:r>
          <a:endParaRPr lang="it-IT" sz="1600" dirty="0" smtClean="0"/>
        </a:p>
      </dgm:t>
    </dgm:pt>
    <dgm:pt modelId="{A2CBBB37-99F1-4CDB-8673-641AA01454D3}" type="parTrans" cxnId="{AB7CD1CB-6141-4C8C-9AD6-6AD74786ADB3}">
      <dgm:prSet/>
      <dgm:spPr/>
      <dgm:t>
        <a:bodyPr/>
        <a:lstStyle/>
        <a:p>
          <a:endParaRPr lang="it-IT"/>
        </a:p>
      </dgm:t>
    </dgm:pt>
    <dgm:pt modelId="{D0FC1B53-B39F-4136-A9E5-B20ED2B6BA59}" type="sibTrans" cxnId="{AB7CD1CB-6141-4C8C-9AD6-6AD74786ADB3}">
      <dgm:prSet/>
      <dgm:spPr/>
      <dgm:t>
        <a:bodyPr/>
        <a:lstStyle/>
        <a:p>
          <a:endParaRPr lang="it-IT"/>
        </a:p>
      </dgm:t>
    </dgm:pt>
    <dgm:pt modelId="{CA11F078-E433-4A4C-BBE6-6BC5ECB3E302}">
      <dgm:prSet phldrT="[Testo]" custT="1"/>
      <dgm:spPr/>
      <dgm:t>
        <a:bodyPr/>
        <a:lstStyle/>
        <a:p>
          <a:pPr>
            <a:spcAft>
              <a:spcPct val="35000"/>
            </a:spcAft>
          </a:pPr>
          <a:r>
            <a:rPr lang="it-IT" sz="1700" dirty="0" smtClean="0"/>
            <a:t>Previsione </a:t>
          </a:r>
          <a:r>
            <a:rPr lang="it-IT" sz="1700" dirty="0" smtClean="0"/>
            <a:t>della </a:t>
          </a:r>
          <a:r>
            <a:rPr lang="it-IT" sz="1700" dirty="0" err="1" smtClean="0"/>
            <a:t>sinistralità</a:t>
          </a:r>
          <a:endParaRPr lang="it-IT" sz="1700" dirty="0" smtClean="0"/>
        </a:p>
        <a:p>
          <a:pPr>
            <a:spcAft>
              <a:spcPct val="35000"/>
            </a:spcAft>
          </a:pPr>
          <a:r>
            <a:rPr lang="it-IT" sz="1700" dirty="0" smtClean="0"/>
            <a:t>….</a:t>
          </a:r>
          <a:endParaRPr lang="it-IT" sz="1700" dirty="0" smtClean="0"/>
        </a:p>
        <a:p>
          <a:pPr>
            <a:spcAft>
              <a:spcPct val="35000"/>
            </a:spcAft>
          </a:pPr>
          <a:r>
            <a:rPr lang="it-IT" sz="1700" dirty="0" smtClean="0"/>
            <a:t>Data </a:t>
          </a:r>
          <a:r>
            <a:rPr lang="it-IT" sz="1700" dirty="0" err="1" smtClean="0"/>
            <a:t>mining</a:t>
          </a:r>
          <a:r>
            <a:rPr lang="it-IT" sz="1700" dirty="0" smtClean="0"/>
            <a:t> per ridurre:</a:t>
          </a:r>
        </a:p>
        <a:p>
          <a:pPr>
            <a:spcAft>
              <a:spcPts val="200"/>
            </a:spcAft>
          </a:pPr>
          <a:r>
            <a:rPr lang="it-IT" sz="1700" dirty="0" smtClean="0"/>
            <a:t>- la lista di potenziali variabili esplicative  nei GLM </a:t>
          </a:r>
        </a:p>
        <a:p>
          <a:pPr>
            <a:spcAft>
              <a:spcPts val="200"/>
            </a:spcAft>
          </a:pPr>
          <a:r>
            <a:rPr lang="it-IT" sz="1700" dirty="0" smtClean="0"/>
            <a:t>- la dimensione delle variabili  (classi omogenee)</a:t>
          </a:r>
          <a:endParaRPr lang="it-IT" sz="1700" dirty="0"/>
        </a:p>
      </dgm:t>
    </dgm:pt>
    <dgm:pt modelId="{EED193A4-CD8D-4D1C-B325-F8820CDC6186}" type="parTrans" cxnId="{F899D305-260F-4419-A20A-2315BE3E2F06}">
      <dgm:prSet/>
      <dgm:spPr/>
      <dgm:t>
        <a:bodyPr/>
        <a:lstStyle/>
        <a:p>
          <a:endParaRPr lang="it-IT"/>
        </a:p>
      </dgm:t>
    </dgm:pt>
    <dgm:pt modelId="{56AA065C-FBE3-4559-807F-9A4869BEC48B}" type="sibTrans" cxnId="{F899D305-260F-4419-A20A-2315BE3E2F06}">
      <dgm:prSet/>
      <dgm:spPr/>
      <dgm:t>
        <a:bodyPr/>
        <a:lstStyle/>
        <a:p>
          <a:endParaRPr lang="it-IT"/>
        </a:p>
      </dgm:t>
    </dgm:pt>
    <dgm:pt modelId="{C9F3F2A6-2DFA-4170-9234-DCAB50FF7B51}" type="pres">
      <dgm:prSet presAssocID="{F4CC8FE0-59FE-4A09-8936-D4B724CDC3BB}" presName="theList" presStyleCnt="0">
        <dgm:presLayoutVars>
          <dgm:dir/>
          <dgm:animLvl val="lvl"/>
          <dgm:resizeHandles val="exact"/>
        </dgm:presLayoutVars>
      </dgm:prSet>
      <dgm:spPr/>
      <dgm:t>
        <a:bodyPr/>
        <a:lstStyle/>
        <a:p>
          <a:endParaRPr lang="it-IT"/>
        </a:p>
      </dgm:t>
    </dgm:pt>
    <dgm:pt modelId="{81B3B6D1-043C-4D39-AE3F-814CCB88BFAF}" type="pres">
      <dgm:prSet presAssocID="{31C4E536-7F0C-4B35-AC3B-2A43D32BEFA0}" presName="compNode" presStyleCnt="0"/>
      <dgm:spPr/>
    </dgm:pt>
    <dgm:pt modelId="{C463B70A-1624-4CC1-B387-56012DAE2102}" type="pres">
      <dgm:prSet presAssocID="{31C4E536-7F0C-4B35-AC3B-2A43D32BEFA0}" presName="aNode" presStyleLbl="bgShp" presStyleIdx="0" presStyleCnt="3" custLinFactNeighborY="252"/>
      <dgm:spPr/>
      <dgm:t>
        <a:bodyPr/>
        <a:lstStyle/>
        <a:p>
          <a:endParaRPr lang="it-IT"/>
        </a:p>
      </dgm:t>
    </dgm:pt>
    <dgm:pt modelId="{AF139215-A6C7-45A0-B26D-F0AE3C933144}" type="pres">
      <dgm:prSet presAssocID="{31C4E536-7F0C-4B35-AC3B-2A43D32BEFA0}" presName="textNode" presStyleLbl="bgShp" presStyleIdx="0" presStyleCnt="3"/>
      <dgm:spPr/>
      <dgm:t>
        <a:bodyPr/>
        <a:lstStyle/>
        <a:p>
          <a:endParaRPr lang="it-IT"/>
        </a:p>
      </dgm:t>
    </dgm:pt>
    <dgm:pt modelId="{018BD45E-9A59-415E-B55E-158B07BD7FA5}" type="pres">
      <dgm:prSet presAssocID="{31C4E536-7F0C-4B35-AC3B-2A43D32BEFA0}" presName="compChildNode" presStyleCnt="0"/>
      <dgm:spPr/>
    </dgm:pt>
    <dgm:pt modelId="{C2BB7F13-3AEB-4F4C-A4B1-880464A99F01}" type="pres">
      <dgm:prSet presAssocID="{31C4E536-7F0C-4B35-AC3B-2A43D32BEFA0}" presName="theInnerList" presStyleCnt="0"/>
      <dgm:spPr/>
    </dgm:pt>
    <dgm:pt modelId="{193EF5BD-0D2A-412D-821B-BA19CD44ECA2}" type="pres">
      <dgm:prSet presAssocID="{6C8FE311-4B48-4200-9C39-C34ADA1E6D1D}" presName="childNode" presStyleLbl="node1" presStyleIdx="0" presStyleCnt="6" custScaleY="51359" custLinFactNeighborY="-76342">
        <dgm:presLayoutVars>
          <dgm:bulletEnabled val="1"/>
        </dgm:presLayoutVars>
      </dgm:prSet>
      <dgm:spPr/>
      <dgm:t>
        <a:bodyPr/>
        <a:lstStyle/>
        <a:p>
          <a:endParaRPr lang="it-IT"/>
        </a:p>
      </dgm:t>
    </dgm:pt>
    <dgm:pt modelId="{2BD3EC30-E14E-46DA-A72C-8E0638A63146}" type="pres">
      <dgm:prSet presAssocID="{6C8FE311-4B48-4200-9C39-C34ADA1E6D1D}" presName="aSpace2" presStyleCnt="0"/>
      <dgm:spPr/>
    </dgm:pt>
    <dgm:pt modelId="{68214CBD-AFE8-452B-BF2F-CDBB952C1AAB}" type="pres">
      <dgm:prSet presAssocID="{3A206DF8-738C-44AB-A714-C75AA6028EBC}" presName="childNode" presStyleLbl="node1" presStyleIdx="1" presStyleCnt="6" custScaleY="256592" custLinFactNeighborY="7929">
        <dgm:presLayoutVars>
          <dgm:bulletEnabled val="1"/>
        </dgm:presLayoutVars>
      </dgm:prSet>
      <dgm:spPr/>
      <dgm:t>
        <a:bodyPr/>
        <a:lstStyle/>
        <a:p>
          <a:endParaRPr lang="it-IT"/>
        </a:p>
      </dgm:t>
    </dgm:pt>
    <dgm:pt modelId="{F965ABB4-494E-4B78-BDBB-B967FC3CC96A}" type="pres">
      <dgm:prSet presAssocID="{31C4E536-7F0C-4B35-AC3B-2A43D32BEFA0}" presName="aSpace" presStyleCnt="0"/>
      <dgm:spPr/>
    </dgm:pt>
    <dgm:pt modelId="{4F5787D1-D436-4907-AAD2-214733DBDB63}" type="pres">
      <dgm:prSet presAssocID="{86A86705-F62C-4685-B47E-FE1761BA7F3A}" presName="compNode" presStyleCnt="0"/>
      <dgm:spPr/>
    </dgm:pt>
    <dgm:pt modelId="{0182C52D-E8C8-4855-AC67-5E4E28F8A1D2}" type="pres">
      <dgm:prSet presAssocID="{86A86705-F62C-4685-B47E-FE1761BA7F3A}" presName="aNode" presStyleLbl="bgShp" presStyleIdx="1" presStyleCnt="3"/>
      <dgm:spPr/>
      <dgm:t>
        <a:bodyPr/>
        <a:lstStyle/>
        <a:p>
          <a:endParaRPr lang="it-IT"/>
        </a:p>
      </dgm:t>
    </dgm:pt>
    <dgm:pt modelId="{EECFA9D2-DF0E-480B-B7C4-1F51956AC2C8}" type="pres">
      <dgm:prSet presAssocID="{86A86705-F62C-4685-B47E-FE1761BA7F3A}" presName="textNode" presStyleLbl="bgShp" presStyleIdx="1" presStyleCnt="3"/>
      <dgm:spPr/>
      <dgm:t>
        <a:bodyPr/>
        <a:lstStyle/>
        <a:p>
          <a:endParaRPr lang="it-IT"/>
        </a:p>
      </dgm:t>
    </dgm:pt>
    <dgm:pt modelId="{C274ED84-DFF6-4884-A1A1-15C6D15B9648}" type="pres">
      <dgm:prSet presAssocID="{86A86705-F62C-4685-B47E-FE1761BA7F3A}" presName="compChildNode" presStyleCnt="0"/>
      <dgm:spPr/>
    </dgm:pt>
    <dgm:pt modelId="{D3B75E16-69CE-4CD4-96B1-F143F414D527}" type="pres">
      <dgm:prSet presAssocID="{86A86705-F62C-4685-B47E-FE1761BA7F3A}" presName="theInnerList" presStyleCnt="0"/>
      <dgm:spPr/>
    </dgm:pt>
    <dgm:pt modelId="{FC735F59-3BDC-4ECD-A36C-FE5EC8442683}" type="pres">
      <dgm:prSet presAssocID="{6E5E54DF-A0E7-43AD-BD6C-5E3EDD79E8F8}" presName="childNode" presStyleLbl="node1" presStyleIdx="2" presStyleCnt="6" custScaleY="51359" custLinFactNeighborY="-76342">
        <dgm:presLayoutVars>
          <dgm:bulletEnabled val="1"/>
        </dgm:presLayoutVars>
      </dgm:prSet>
      <dgm:spPr/>
      <dgm:t>
        <a:bodyPr/>
        <a:lstStyle/>
        <a:p>
          <a:endParaRPr lang="it-IT"/>
        </a:p>
      </dgm:t>
    </dgm:pt>
    <dgm:pt modelId="{52B5D709-AF65-42B5-8AF2-DAD967EC125E}" type="pres">
      <dgm:prSet presAssocID="{6E5E54DF-A0E7-43AD-BD6C-5E3EDD79E8F8}" presName="aSpace2" presStyleCnt="0"/>
      <dgm:spPr/>
    </dgm:pt>
    <dgm:pt modelId="{00397D17-141D-44CD-B8C3-1AD59B2CAAAD}" type="pres">
      <dgm:prSet presAssocID="{000F39D2-D71C-482E-BF67-61C2C35383C3}" presName="childNode" presStyleLbl="node1" presStyleIdx="3" presStyleCnt="6" custScaleX="104820" custScaleY="256592" custLinFactNeighborY="7929">
        <dgm:presLayoutVars>
          <dgm:bulletEnabled val="1"/>
        </dgm:presLayoutVars>
      </dgm:prSet>
      <dgm:spPr/>
      <dgm:t>
        <a:bodyPr/>
        <a:lstStyle/>
        <a:p>
          <a:endParaRPr lang="it-IT"/>
        </a:p>
      </dgm:t>
    </dgm:pt>
    <dgm:pt modelId="{F196E613-4408-4515-8E2B-881340EC4DB6}" type="pres">
      <dgm:prSet presAssocID="{86A86705-F62C-4685-B47E-FE1761BA7F3A}" presName="aSpace" presStyleCnt="0"/>
      <dgm:spPr/>
    </dgm:pt>
    <dgm:pt modelId="{0AAA1D2B-1F94-49C8-9F87-799518AC9B5B}" type="pres">
      <dgm:prSet presAssocID="{75BEB2D1-7EEC-49BC-BE13-412303937933}" presName="compNode" presStyleCnt="0"/>
      <dgm:spPr/>
    </dgm:pt>
    <dgm:pt modelId="{71BA7698-2348-4D7F-AAEA-B5AFAB731476}" type="pres">
      <dgm:prSet presAssocID="{75BEB2D1-7EEC-49BC-BE13-412303937933}" presName="aNode" presStyleLbl="bgShp" presStyleIdx="2" presStyleCnt="3"/>
      <dgm:spPr/>
      <dgm:t>
        <a:bodyPr/>
        <a:lstStyle/>
        <a:p>
          <a:endParaRPr lang="it-IT"/>
        </a:p>
      </dgm:t>
    </dgm:pt>
    <dgm:pt modelId="{1C2852A3-9B9D-4A23-9AAA-9D016213E180}" type="pres">
      <dgm:prSet presAssocID="{75BEB2D1-7EEC-49BC-BE13-412303937933}" presName="textNode" presStyleLbl="bgShp" presStyleIdx="2" presStyleCnt="3"/>
      <dgm:spPr/>
      <dgm:t>
        <a:bodyPr/>
        <a:lstStyle/>
        <a:p>
          <a:endParaRPr lang="it-IT"/>
        </a:p>
      </dgm:t>
    </dgm:pt>
    <dgm:pt modelId="{CFF7819B-1BB7-431F-B339-9CFEA0EBED63}" type="pres">
      <dgm:prSet presAssocID="{75BEB2D1-7EEC-49BC-BE13-412303937933}" presName="compChildNode" presStyleCnt="0"/>
      <dgm:spPr/>
    </dgm:pt>
    <dgm:pt modelId="{7C8A6B95-D09F-4AFF-9DA7-4C78FEA59620}" type="pres">
      <dgm:prSet presAssocID="{75BEB2D1-7EEC-49BC-BE13-412303937933}" presName="theInnerList" presStyleCnt="0"/>
      <dgm:spPr/>
    </dgm:pt>
    <dgm:pt modelId="{270249D7-459A-4123-AC30-F7C6E1EC4FE4}" type="pres">
      <dgm:prSet presAssocID="{603BEDAA-2AF4-4C7A-9333-E5F0093F7B04}" presName="childNode" presStyleLbl="node1" presStyleIdx="4" presStyleCnt="6" custScaleX="106984" custScaleY="51359" custLinFactNeighborX="1074" custLinFactNeighborY="-76342">
        <dgm:presLayoutVars>
          <dgm:bulletEnabled val="1"/>
        </dgm:presLayoutVars>
      </dgm:prSet>
      <dgm:spPr/>
      <dgm:t>
        <a:bodyPr/>
        <a:lstStyle/>
        <a:p>
          <a:endParaRPr lang="it-IT"/>
        </a:p>
      </dgm:t>
    </dgm:pt>
    <dgm:pt modelId="{6BDAF44A-E4CB-422A-A036-859CF6B069FD}" type="pres">
      <dgm:prSet presAssocID="{603BEDAA-2AF4-4C7A-9333-E5F0093F7B04}" presName="aSpace2" presStyleCnt="0"/>
      <dgm:spPr/>
    </dgm:pt>
    <dgm:pt modelId="{AED1C7F6-C656-43D3-9CB3-A9764499F1ED}" type="pres">
      <dgm:prSet presAssocID="{CA11F078-E433-4A4C-BBE6-6BC5ECB3E302}" presName="childNode" presStyleLbl="node1" presStyleIdx="5" presStyleCnt="6" custScaleX="106984" custScaleY="256592" custLinFactNeighborX="1074" custLinFactNeighborY="7929">
        <dgm:presLayoutVars>
          <dgm:bulletEnabled val="1"/>
        </dgm:presLayoutVars>
      </dgm:prSet>
      <dgm:spPr/>
      <dgm:t>
        <a:bodyPr/>
        <a:lstStyle/>
        <a:p>
          <a:endParaRPr lang="it-IT"/>
        </a:p>
      </dgm:t>
    </dgm:pt>
  </dgm:ptLst>
  <dgm:cxnLst>
    <dgm:cxn modelId="{7811A8FB-CC19-4283-9A2B-2540BBE41DCB}" type="presOf" srcId="{75BEB2D1-7EEC-49BC-BE13-412303937933}" destId="{71BA7698-2348-4D7F-AAEA-B5AFAB731476}" srcOrd="0" destOrd="0" presId="urn:microsoft.com/office/officeart/2005/8/layout/lProcess2"/>
    <dgm:cxn modelId="{BE2F742B-8F19-4B31-9F00-BC68B20C6A04}" srcId="{F4CC8FE0-59FE-4A09-8936-D4B724CDC3BB}" destId="{86A86705-F62C-4685-B47E-FE1761BA7F3A}" srcOrd="1" destOrd="0" parTransId="{5E8ABC04-F8BD-4752-8B20-A2D4DEBB2114}" sibTransId="{590994FC-A015-4936-AB3D-4CB30320B45B}"/>
    <dgm:cxn modelId="{075BF5DD-CCD8-449F-9818-1898A6D0B45C}" type="presOf" srcId="{75BEB2D1-7EEC-49BC-BE13-412303937933}" destId="{1C2852A3-9B9D-4A23-9AAA-9D016213E180}" srcOrd="1" destOrd="0" presId="urn:microsoft.com/office/officeart/2005/8/layout/lProcess2"/>
    <dgm:cxn modelId="{8BC62EED-472A-4B4D-B50E-E0CCB2D254F9}" type="presOf" srcId="{F4CC8FE0-59FE-4A09-8936-D4B724CDC3BB}" destId="{C9F3F2A6-2DFA-4170-9234-DCAB50FF7B51}" srcOrd="0" destOrd="0" presId="urn:microsoft.com/office/officeart/2005/8/layout/lProcess2"/>
    <dgm:cxn modelId="{4A8BBB2A-7BE6-4D26-8F8F-265F4AAA424C}" type="presOf" srcId="{86A86705-F62C-4685-B47E-FE1761BA7F3A}" destId="{EECFA9D2-DF0E-480B-B7C4-1F51956AC2C8}" srcOrd="1" destOrd="0" presId="urn:microsoft.com/office/officeart/2005/8/layout/lProcess2"/>
    <dgm:cxn modelId="{93DE501A-2FE4-42EF-AF43-84D315FAF4F6}" type="presOf" srcId="{000F39D2-D71C-482E-BF67-61C2C35383C3}" destId="{00397D17-141D-44CD-B8C3-1AD59B2CAAAD}" srcOrd="0" destOrd="0" presId="urn:microsoft.com/office/officeart/2005/8/layout/lProcess2"/>
    <dgm:cxn modelId="{EF087808-7F24-485E-93C1-28869C114F89}" type="presOf" srcId="{CA11F078-E433-4A4C-BBE6-6BC5ECB3E302}" destId="{AED1C7F6-C656-43D3-9CB3-A9764499F1ED}" srcOrd="0" destOrd="0" presId="urn:microsoft.com/office/officeart/2005/8/layout/lProcess2"/>
    <dgm:cxn modelId="{AB7CD1CB-6141-4C8C-9AD6-6AD74786ADB3}" srcId="{75BEB2D1-7EEC-49BC-BE13-412303937933}" destId="{603BEDAA-2AF4-4C7A-9333-E5F0093F7B04}" srcOrd="0" destOrd="0" parTransId="{A2CBBB37-99F1-4CDB-8673-641AA01454D3}" sibTransId="{D0FC1B53-B39F-4136-A9E5-B20ED2B6BA59}"/>
    <dgm:cxn modelId="{1F9D0AAD-752D-481E-8811-4818D6BFDEBD}" srcId="{86A86705-F62C-4685-B47E-FE1761BA7F3A}" destId="{6E5E54DF-A0E7-43AD-BD6C-5E3EDD79E8F8}" srcOrd="0" destOrd="0" parTransId="{3B4379BC-C779-43FD-8ED0-D8706D7959CD}" sibTransId="{FCB2F6F2-C9BE-4AD4-8AE1-7723A2FEEC2D}"/>
    <dgm:cxn modelId="{AF53F457-4C49-4D3E-9F8F-947B179B7932}" type="presOf" srcId="{6E5E54DF-A0E7-43AD-BD6C-5E3EDD79E8F8}" destId="{FC735F59-3BDC-4ECD-A36C-FE5EC8442683}" srcOrd="0" destOrd="0" presId="urn:microsoft.com/office/officeart/2005/8/layout/lProcess2"/>
    <dgm:cxn modelId="{CFF16782-55F8-4AE6-8448-B275E914AF1B}" type="presOf" srcId="{31C4E536-7F0C-4B35-AC3B-2A43D32BEFA0}" destId="{AF139215-A6C7-45A0-B26D-F0AE3C933144}" srcOrd="1" destOrd="0" presId="urn:microsoft.com/office/officeart/2005/8/layout/lProcess2"/>
    <dgm:cxn modelId="{C89A7535-7C42-42C7-B40D-15C5967C30D5}" srcId="{31C4E536-7F0C-4B35-AC3B-2A43D32BEFA0}" destId="{6C8FE311-4B48-4200-9C39-C34ADA1E6D1D}" srcOrd="0" destOrd="0" parTransId="{632BB1AA-76CB-4909-A13D-97D4F3D7C11A}" sibTransId="{4DC54953-EB2F-49AA-A2D9-AFBA5978D27D}"/>
    <dgm:cxn modelId="{ADF8746D-CACD-44B7-80DD-F76BB578AAEE}" type="presOf" srcId="{603BEDAA-2AF4-4C7A-9333-E5F0093F7B04}" destId="{270249D7-459A-4123-AC30-F7C6E1EC4FE4}" srcOrd="0" destOrd="0" presId="urn:microsoft.com/office/officeart/2005/8/layout/lProcess2"/>
    <dgm:cxn modelId="{EDEBDE2B-8DBE-4246-B001-8C1DC4F454B9}" srcId="{F4CC8FE0-59FE-4A09-8936-D4B724CDC3BB}" destId="{75BEB2D1-7EEC-49BC-BE13-412303937933}" srcOrd="2" destOrd="0" parTransId="{434F89AD-5E63-4425-B700-4D3F7F2C361F}" sibTransId="{EFD88A09-64F9-440E-B959-84C810EF11F8}"/>
    <dgm:cxn modelId="{F5B2BC0A-55DB-43FD-B75E-A444A7F67C96}" type="presOf" srcId="{6C8FE311-4B48-4200-9C39-C34ADA1E6D1D}" destId="{193EF5BD-0D2A-412D-821B-BA19CD44ECA2}" srcOrd="0" destOrd="0" presId="urn:microsoft.com/office/officeart/2005/8/layout/lProcess2"/>
    <dgm:cxn modelId="{A7088E40-34D4-4996-B9A9-78C38B0BD22D}" srcId="{31C4E536-7F0C-4B35-AC3B-2A43D32BEFA0}" destId="{3A206DF8-738C-44AB-A714-C75AA6028EBC}" srcOrd="1" destOrd="0" parTransId="{4C914EF0-95EE-4C49-81E8-BDB82191A8F4}" sibTransId="{1E7C5F46-A217-481E-AEEA-511AFD61A4AC}"/>
    <dgm:cxn modelId="{C5FB7F58-0DF5-48E2-8F9D-FD5151F9D2BA}" srcId="{F4CC8FE0-59FE-4A09-8936-D4B724CDC3BB}" destId="{31C4E536-7F0C-4B35-AC3B-2A43D32BEFA0}" srcOrd="0" destOrd="0" parTransId="{081852CE-90F2-440C-B647-4D998D91BCDF}" sibTransId="{879DE68C-D992-4388-B9D7-5E2EA9F85490}"/>
    <dgm:cxn modelId="{100AACD9-F21E-48FA-97B5-B46918B3304C}" type="presOf" srcId="{86A86705-F62C-4685-B47E-FE1761BA7F3A}" destId="{0182C52D-E8C8-4855-AC67-5E4E28F8A1D2}" srcOrd="0" destOrd="0" presId="urn:microsoft.com/office/officeart/2005/8/layout/lProcess2"/>
    <dgm:cxn modelId="{A73978A0-393A-4138-8C91-43DEF94A39E0}" type="presOf" srcId="{3A206DF8-738C-44AB-A714-C75AA6028EBC}" destId="{68214CBD-AFE8-452B-BF2F-CDBB952C1AAB}" srcOrd="0" destOrd="0" presId="urn:microsoft.com/office/officeart/2005/8/layout/lProcess2"/>
    <dgm:cxn modelId="{C9D3BD0F-1E71-4C19-BCE4-E2C310A887BC}" srcId="{86A86705-F62C-4685-B47E-FE1761BA7F3A}" destId="{000F39D2-D71C-482E-BF67-61C2C35383C3}" srcOrd="1" destOrd="0" parTransId="{E2144138-A7F7-4E7D-9AB5-1FA1A82F5184}" sibTransId="{2E699954-857C-45D3-94DD-5716D06FCD02}"/>
    <dgm:cxn modelId="{F899D305-260F-4419-A20A-2315BE3E2F06}" srcId="{75BEB2D1-7EEC-49BC-BE13-412303937933}" destId="{CA11F078-E433-4A4C-BBE6-6BC5ECB3E302}" srcOrd="1" destOrd="0" parTransId="{EED193A4-CD8D-4D1C-B325-F8820CDC6186}" sibTransId="{56AA065C-FBE3-4559-807F-9A4869BEC48B}"/>
    <dgm:cxn modelId="{34C7EDFD-610D-4F7C-8356-319C28342D2A}" type="presOf" srcId="{31C4E536-7F0C-4B35-AC3B-2A43D32BEFA0}" destId="{C463B70A-1624-4CC1-B387-56012DAE2102}" srcOrd="0" destOrd="0" presId="urn:microsoft.com/office/officeart/2005/8/layout/lProcess2"/>
    <dgm:cxn modelId="{F0A6EACB-2B9F-4EA3-B8B0-A6C257CB588A}" type="presParOf" srcId="{C9F3F2A6-2DFA-4170-9234-DCAB50FF7B51}" destId="{81B3B6D1-043C-4D39-AE3F-814CCB88BFAF}" srcOrd="0" destOrd="0" presId="urn:microsoft.com/office/officeart/2005/8/layout/lProcess2"/>
    <dgm:cxn modelId="{EB734535-0829-4CCE-855C-54E7F0E1C5E7}" type="presParOf" srcId="{81B3B6D1-043C-4D39-AE3F-814CCB88BFAF}" destId="{C463B70A-1624-4CC1-B387-56012DAE2102}" srcOrd="0" destOrd="0" presId="urn:microsoft.com/office/officeart/2005/8/layout/lProcess2"/>
    <dgm:cxn modelId="{B166AA13-1580-445C-BFEB-263F5F09B832}" type="presParOf" srcId="{81B3B6D1-043C-4D39-AE3F-814CCB88BFAF}" destId="{AF139215-A6C7-45A0-B26D-F0AE3C933144}" srcOrd="1" destOrd="0" presId="urn:microsoft.com/office/officeart/2005/8/layout/lProcess2"/>
    <dgm:cxn modelId="{510611D7-F119-4BD8-8EB0-45E262735D9D}" type="presParOf" srcId="{81B3B6D1-043C-4D39-AE3F-814CCB88BFAF}" destId="{018BD45E-9A59-415E-B55E-158B07BD7FA5}" srcOrd="2" destOrd="0" presId="urn:microsoft.com/office/officeart/2005/8/layout/lProcess2"/>
    <dgm:cxn modelId="{2832CEB2-D4FA-4CF1-AB9E-037145AE110C}" type="presParOf" srcId="{018BD45E-9A59-415E-B55E-158B07BD7FA5}" destId="{C2BB7F13-3AEB-4F4C-A4B1-880464A99F01}" srcOrd="0" destOrd="0" presId="urn:microsoft.com/office/officeart/2005/8/layout/lProcess2"/>
    <dgm:cxn modelId="{B7E3245A-BEB2-412C-B75C-C152F66ADCEF}" type="presParOf" srcId="{C2BB7F13-3AEB-4F4C-A4B1-880464A99F01}" destId="{193EF5BD-0D2A-412D-821B-BA19CD44ECA2}" srcOrd="0" destOrd="0" presId="urn:microsoft.com/office/officeart/2005/8/layout/lProcess2"/>
    <dgm:cxn modelId="{3A7FA965-99AC-419A-AC1E-ECA811DE1509}" type="presParOf" srcId="{C2BB7F13-3AEB-4F4C-A4B1-880464A99F01}" destId="{2BD3EC30-E14E-46DA-A72C-8E0638A63146}" srcOrd="1" destOrd="0" presId="urn:microsoft.com/office/officeart/2005/8/layout/lProcess2"/>
    <dgm:cxn modelId="{18F504D5-8304-4080-AA4C-E718633704CA}" type="presParOf" srcId="{C2BB7F13-3AEB-4F4C-A4B1-880464A99F01}" destId="{68214CBD-AFE8-452B-BF2F-CDBB952C1AAB}" srcOrd="2" destOrd="0" presId="urn:microsoft.com/office/officeart/2005/8/layout/lProcess2"/>
    <dgm:cxn modelId="{BE2B2B61-D6D6-434A-8610-AA2F9F417FD5}" type="presParOf" srcId="{C9F3F2A6-2DFA-4170-9234-DCAB50FF7B51}" destId="{F965ABB4-494E-4B78-BDBB-B967FC3CC96A}" srcOrd="1" destOrd="0" presId="urn:microsoft.com/office/officeart/2005/8/layout/lProcess2"/>
    <dgm:cxn modelId="{FDC3998F-472E-4D69-AFA3-E02D61F0AA9E}" type="presParOf" srcId="{C9F3F2A6-2DFA-4170-9234-DCAB50FF7B51}" destId="{4F5787D1-D436-4907-AAD2-214733DBDB63}" srcOrd="2" destOrd="0" presId="urn:microsoft.com/office/officeart/2005/8/layout/lProcess2"/>
    <dgm:cxn modelId="{10FC7AB9-A23C-4138-9860-BC274AB80C81}" type="presParOf" srcId="{4F5787D1-D436-4907-AAD2-214733DBDB63}" destId="{0182C52D-E8C8-4855-AC67-5E4E28F8A1D2}" srcOrd="0" destOrd="0" presId="urn:microsoft.com/office/officeart/2005/8/layout/lProcess2"/>
    <dgm:cxn modelId="{F8C5E065-919C-481F-B11D-0A9CEEF279EB}" type="presParOf" srcId="{4F5787D1-D436-4907-AAD2-214733DBDB63}" destId="{EECFA9D2-DF0E-480B-B7C4-1F51956AC2C8}" srcOrd="1" destOrd="0" presId="urn:microsoft.com/office/officeart/2005/8/layout/lProcess2"/>
    <dgm:cxn modelId="{38D82C30-C2B2-4FC8-AB48-228E8A5FD002}" type="presParOf" srcId="{4F5787D1-D436-4907-AAD2-214733DBDB63}" destId="{C274ED84-DFF6-4884-A1A1-15C6D15B9648}" srcOrd="2" destOrd="0" presId="urn:microsoft.com/office/officeart/2005/8/layout/lProcess2"/>
    <dgm:cxn modelId="{0B3EBB4D-057B-4D0C-A271-1AE094CC42C0}" type="presParOf" srcId="{C274ED84-DFF6-4884-A1A1-15C6D15B9648}" destId="{D3B75E16-69CE-4CD4-96B1-F143F414D527}" srcOrd="0" destOrd="0" presId="urn:microsoft.com/office/officeart/2005/8/layout/lProcess2"/>
    <dgm:cxn modelId="{FDCEA22C-7AC6-49C6-97C5-DE78C34B28D1}" type="presParOf" srcId="{D3B75E16-69CE-4CD4-96B1-F143F414D527}" destId="{FC735F59-3BDC-4ECD-A36C-FE5EC8442683}" srcOrd="0" destOrd="0" presId="urn:microsoft.com/office/officeart/2005/8/layout/lProcess2"/>
    <dgm:cxn modelId="{0C887D33-A448-471C-8C02-C2334B5A50F1}" type="presParOf" srcId="{D3B75E16-69CE-4CD4-96B1-F143F414D527}" destId="{52B5D709-AF65-42B5-8AF2-DAD967EC125E}" srcOrd="1" destOrd="0" presId="urn:microsoft.com/office/officeart/2005/8/layout/lProcess2"/>
    <dgm:cxn modelId="{A7CBA128-57EC-4B55-BD75-776AAFD63017}" type="presParOf" srcId="{D3B75E16-69CE-4CD4-96B1-F143F414D527}" destId="{00397D17-141D-44CD-B8C3-1AD59B2CAAAD}" srcOrd="2" destOrd="0" presId="urn:microsoft.com/office/officeart/2005/8/layout/lProcess2"/>
    <dgm:cxn modelId="{2A5662E0-8398-4B2A-8D27-A812395B4DA3}" type="presParOf" srcId="{C9F3F2A6-2DFA-4170-9234-DCAB50FF7B51}" destId="{F196E613-4408-4515-8E2B-881340EC4DB6}" srcOrd="3" destOrd="0" presId="urn:microsoft.com/office/officeart/2005/8/layout/lProcess2"/>
    <dgm:cxn modelId="{7F10809B-25F1-40A5-A8E5-7867DC5CC52D}" type="presParOf" srcId="{C9F3F2A6-2DFA-4170-9234-DCAB50FF7B51}" destId="{0AAA1D2B-1F94-49C8-9F87-799518AC9B5B}" srcOrd="4" destOrd="0" presId="urn:microsoft.com/office/officeart/2005/8/layout/lProcess2"/>
    <dgm:cxn modelId="{786EE6E0-C898-41A8-9BFB-35E5D4129933}" type="presParOf" srcId="{0AAA1D2B-1F94-49C8-9F87-799518AC9B5B}" destId="{71BA7698-2348-4D7F-AAEA-B5AFAB731476}" srcOrd="0" destOrd="0" presId="urn:microsoft.com/office/officeart/2005/8/layout/lProcess2"/>
    <dgm:cxn modelId="{5E90B55A-01A6-41B1-AFC9-F1A34649F4A8}" type="presParOf" srcId="{0AAA1D2B-1F94-49C8-9F87-799518AC9B5B}" destId="{1C2852A3-9B9D-4A23-9AAA-9D016213E180}" srcOrd="1" destOrd="0" presId="urn:microsoft.com/office/officeart/2005/8/layout/lProcess2"/>
    <dgm:cxn modelId="{B701054C-5C1D-46A8-A06B-DECDB0874208}" type="presParOf" srcId="{0AAA1D2B-1F94-49C8-9F87-799518AC9B5B}" destId="{CFF7819B-1BB7-431F-B339-9CFEA0EBED63}" srcOrd="2" destOrd="0" presId="urn:microsoft.com/office/officeart/2005/8/layout/lProcess2"/>
    <dgm:cxn modelId="{AEB6A996-B106-48E8-A386-1F1342CF0EE2}" type="presParOf" srcId="{CFF7819B-1BB7-431F-B339-9CFEA0EBED63}" destId="{7C8A6B95-D09F-4AFF-9DA7-4C78FEA59620}" srcOrd="0" destOrd="0" presId="urn:microsoft.com/office/officeart/2005/8/layout/lProcess2"/>
    <dgm:cxn modelId="{C12FDEE4-3171-46D8-8FF1-AFC2709F2E0D}" type="presParOf" srcId="{7C8A6B95-D09F-4AFF-9DA7-4C78FEA59620}" destId="{270249D7-459A-4123-AC30-F7C6E1EC4FE4}" srcOrd="0" destOrd="0" presId="urn:microsoft.com/office/officeart/2005/8/layout/lProcess2"/>
    <dgm:cxn modelId="{2C59DC41-D09D-4C64-B462-31C163A4F7E8}" type="presParOf" srcId="{7C8A6B95-D09F-4AFF-9DA7-4C78FEA59620}" destId="{6BDAF44A-E4CB-422A-A036-859CF6B069FD}" srcOrd="1" destOrd="0" presId="urn:microsoft.com/office/officeart/2005/8/layout/lProcess2"/>
    <dgm:cxn modelId="{117F0CF6-6245-4F43-98F1-C6C833F9FEC2}" type="presParOf" srcId="{7C8A6B95-D09F-4AFF-9DA7-4C78FEA59620}" destId="{AED1C7F6-C656-43D3-9CB3-A9764499F1ED}"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CBB516-A632-4DA4-8466-37046269EDE1}" type="doc">
      <dgm:prSet loTypeId="urn:microsoft.com/office/officeart/2011/layout/HexagonRadial" loCatId="cycle" qsTypeId="urn:microsoft.com/office/officeart/2005/8/quickstyle/simple1" qsCatId="simple" csTypeId="urn:microsoft.com/office/officeart/2005/8/colors/colorful1" csCatId="colorful" phldr="1"/>
      <dgm:spPr/>
      <dgm:t>
        <a:bodyPr/>
        <a:lstStyle/>
        <a:p>
          <a:endParaRPr lang="it-IT"/>
        </a:p>
      </dgm:t>
    </dgm:pt>
    <dgm:pt modelId="{3C7D0674-CECA-4DEA-BC6E-97B4BABCC5E1}">
      <dgm:prSet phldrT="[Testo]" custT="1"/>
      <dgm:spPr/>
      <dgm:t>
        <a:bodyPr/>
        <a:lstStyle/>
        <a:p>
          <a:r>
            <a:rPr lang="it-IT" sz="2000" b="0" dirty="0" smtClean="0"/>
            <a:t>Paziente</a:t>
          </a:r>
          <a:endParaRPr lang="it-IT" sz="2000" b="0" dirty="0"/>
        </a:p>
      </dgm:t>
    </dgm:pt>
    <dgm:pt modelId="{9D782D96-E670-452F-8269-7E3AA07DE42F}" type="parTrans" cxnId="{724504E6-BD7C-43AC-A7A9-F6A327872AE1}">
      <dgm:prSet/>
      <dgm:spPr/>
      <dgm:t>
        <a:bodyPr/>
        <a:lstStyle/>
        <a:p>
          <a:endParaRPr lang="it-IT" sz="1400" b="1"/>
        </a:p>
      </dgm:t>
    </dgm:pt>
    <dgm:pt modelId="{9B767822-4460-431D-A43F-C0CD265DDD9F}" type="sibTrans" cxnId="{724504E6-BD7C-43AC-A7A9-F6A327872AE1}">
      <dgm:prSet/>
      <dgm:spPr/>
      <dgm:t>
        <a:bodyPr/>
        <a:lstStyle/>
        <a:p>
          <a:endParaRPr lang="it-IT" sz="1400" b="1"/>
        </a:p>
      </dgm:t>
    </dgm:pt>
    <dgm:pt modelId="{D8D3F07D-09CA-42C2-8BAC-E9746BCBDFA0}">
      <dgm:prSet phldrT="[Testo]" custT="1"/>
      <dgm:spPr>
        <a:solidFill>
          <a:schemeClr val="accent2">
            <a:lumMod val="75000"/>
          </a:schemeClr>
        </a:solidFill>
      </dgm:spPr>
      <dgm:t>
        <a:bodyPr/>
        <a:lstStyle/>
        <a:p>
          <a:r>
            <a:rPr lang="it-IT" sz="1400" b="0" dirty="0" smtClean="0"/>
            <a:t>Acquisto farmaci</a:t>
          </a:r>
          <a:endParaRPr lang="it-IT" sz="1400" b="0" dirty="0"/>
        </a:p>
      </dgm:t>
    </dgm:pt>
    <dgm:pt modelId="{E9813A17-DBE9-41DF-847F-E23718F6894F}" type="parTrans" cxnId="{BA097562-4C21-4EDF-8086-E570CE3A6E96}">
      <dgm:prSet/>
      <dgm:spPr/>
      <dgm:t>
        <a:bodyPr/>
        <a:lstStyle/>
        <a:p>
          <a:endParaRPr lang="it-IT" sz="1400" b="1"/>
        </a:p>
      </dgm:t>
    </dgm:pt>
    <dgm:pt modelId="{2D7C1427-B0D0-40E1-B301-89BF54252D38}" type="sibTrans" cxnId="{BA097562-4C21-4EDF-8086-E570CE3A6E96}">
      <dgm:prSet/>
      <dgm:spPr/>
      <dgm:t>
        <a:bodyPr/>
        <a:lstStyle/>
        <a:p>
          <a:endParaRPr lang="it-IT" sz="1400" b="1"/>
        </a:p>
      </dgm:t>
    </dgm:pt>
    <dgm:pt modelId="{455C46B8-B01D-44DE-8041-11FBD82F25D0}">
      <dgm:prSet phldrT="[Testo]" custT="1"/>
      <dgm:spPr/>
      <dgm:t>
        <a:bodyPr/>
        <a:lstStyle/>
        <a:p>
          <a:r>
            <a:rPr lang="it-IT" sz="1400" b="0" dirty="0" smtClean="0"/>
            <a:t>Richieste servizi sanitari</a:t>
          </a:r>
          <a:endParaRPr lang="it-IT" sz="1400" b="0" dirty="0"/>
        </a:p>
      </dgm:t>
    </dgm:pt>
    <dgm:pt modelId="{EEBDD5BE-2BD4-4363-9D73-373096F3FFD6}" type="parTrans" cxnId="{727204DF-81E2-4DBB-9EE1-FE02E3C45B20}">
      <dgm:prSet/>
      <dgm:spPr/>
      <dgm:t>
        <a:bodyPr/>
        <a:lstStyle/>
        <a:p>
          <a:endParaRPr lang="it-IT" sz="1400" b="1"/>
        </a:p>
      </dgm:t>
    </dgm:pt>
    <dgm:pt modelId="{9609C921-BC74-4C89-B706-F2FB47C93E9E}" type="sibTrans" cxnId="{727204DF-81E2-4DBB-9EE1-FE02E3C45B20}">
      <dgm:prSet/>
      <dgm:spPr/>
      <dgm:t>
        <a:bodyPr/>
        <a:lstStyle/>
        <a:p>
          <a:endParaRPr lang="it-IT" sz="1400" b="1"/>
        </a:p>
      </dgm:t>
    </dgm:pt>
    <dgm:pt modelId="{6778F9C2-2FFB-45C9-8292-B4742AB311EA}">
      <dgm:prSet phldrT="[Testo]" custT="1"/>
      <dgm:spPr/>
      <dgm:t>
        <a:bodyPr/>
        <a:lstStyle/>
        <a:p>
          <a:r>
            <a:rPr lang="it-IT" sz="1400" b="0" dirty="0" smtClean="0"/>
            <a:t>Pronto soccorso</a:t>
          </a:r>
          <a:endParaRPr lang="it-IT" sz="1400" b="0" dirty="0"/>
        </a:p>
      </dgm:t>
    </dgm:pt>
    <dgm:pt modelId="{733B8671-7696-49F1-93FD-66D4B2DEA7B8}" type="parTrans" cxnId="{5865C00A-DB1D-412B-89E6-70AC295E06B2}">
      <dgm:prSet/>
      <dgm:spPr/>
      <dgm:t>
        <a:bodyPr/>
        <a:lstStyle/>
        <a:p>
          <a:endParaRPr lang="it-IT" sz="1400" b="1"/>
        </a:p>
      </dgm:t>
    </dgm:pt>
    <dgm:pt modelId="{07F02E41-28DF-4148-8AC9-EFDA6FF34333}" type="sibTrans" cxnId="{5865C00A-DB1D-412B-89E6-70AC295E06B2}">
      <dgm:prSet/>
      <dgm:spPr/>
      <dgm:t>
        <a:bodyPr/>
        <a:lstStyle/>
        <a:p>
          <a:endParaRPr lang="it-IT" sz="1400" b="1"/>
        </a:p>
      </dgm:t>
    </dgm:pt>
    <dgm:pt modelId="{C82B1D56-CC88-4688-BBE6-098FB55222F4}">
      <dgm:prSet phldrT="[Testo]" custT="1"/>
      <dgm:spPr/>
      <dgm:t>
        <a:bodyPr/>
        <a:lstStyle/>
        <a:p>
          <a:r>
            <a:rPr lang="it-IT" sz="1400" b="0" dirty="0" smtClean="0"/>
            <a:t>Esami diagnostici / di laboratorio</a:t>
          </a:r>
          <a:endParaRPr lang="it-IT" sz="1400" b="0" dirty="0"/>
        </a:p>
      </dgm:t>
    </dgm:pt>
    <dgm:pt modelId="{4027C650-0082-46B6-AFEA-D8572CF175B0}" type="parTrans" cxnId="{E2CCC9AF-89CC-4E70-9B30-5F3D3AA4EA2A}">
      <dgm:prSet/>
      <dgm:spPr/>
      <dgm:t>
        <a:bodyPr/>
        <a:lstStyle/>
        <a:p>
          <a:endParaRPr lang="it-IT" sz="1400" b="1"/>
        </a:p>
      </dgm:t>
    </dgm:pt>
    <dgm:pt modelId="{7832FB53-4EAA-4451-B40B-F0C3F550A8CE}" type="sibTrans" cxnId="{E2CCC9AF-89CC-4E70-9B30-5F3D3AA4EA2A}">
      <dgm:prSet/>
      <dgm:spPr/>
      <dgm:t>
        <a:bodyPr/>
        <a:lstStyle/>
        <a:p>
          <a:endParaRPr lang="it-IT" sz="1400" b="1"/>
        </a:p>
      </dgm:t>
    </dgm:pt>
    <dgm:pt modelId="{A05ACC60-D513-4922-88A9-E0E92835DFF9}">
      <dgm:prSet phldrT="[Testo]" custT="1"/>
      <dgm:spPr/>
      <dgm:t>
        <a:bodyPr/>
        <a:lstStyle/>
        <a:p>
          <a:r>
            <a:rPr lang="it-IT" sz="1400" b="0" dirty="0" smtClean="0"/>
            <a:t>Social network per comunicare condizioni di salute</a:t>
          </a:r>
          <a:endParaRPr lang="it-IT" sz="1400" b="0" dirty="0"/>
        </a:p>
      </dgm:t>
    </dgm:pt>
    <dgm:pt modelId="{B62418B2-F1AA-4927-9504-C4B6616E34DE}" type="parTrans" cxnId="{638DA200-0762-41D8-B0E6-9F915B8F2834}">
      <dgm:prSet/>
      <dgm:spPr/>
      <dgm:t>
        <a:bodyPr/>
        <a:lstStyle/>
        <a:p>
          <a:endParaRPr lang="it-IT" sz="1400" b="1"/>
        </a:p>
      </dgm:t>
    </dgm:pt>
    <dgm:pt modelId="{1A842E2E-8E3F-49D0-9E89-1EC13330122F}" type="sibTrans" cxnId="{638DA200-0762-41D8-B0E6-9F915B8F2834}">
      <dgm:prSet/>
      <dgm:spPr/>
      <dgm:t>
        <a:bodyPr/>
        <a:lstStyle/>
        <a:p>
          <a:endParaRPr lang="it-IT" sz="1400" b="1"/>
        </a:p>
      </dgm:t>
    </dgm:pt>
    <dgm:pt modelId="{307BF737-A4B8-4218-B601-FB4924E3DA49}">
      <dgm:prSet phldrT="[Testo]" custT="1"/>
      <dgm:spPr/>
      <dgm:t>
        <a:bodyPr/>
        <a:lstStyle/>
        <a:p>
          <a:r>
            <a:rPr lang="it-IT" sz="1400" b="0" dirty="0" smtClean="0"/>
            <a:t>Prescrizioni mediche</a:t>
          </a:r>
          <a:endParaRPr lang="it-IT" sz="1400" b="0" dirty="0"/>
        </a:p>
      </dgm:t>
    </dgm:pt>
    <dgm:pt modelId="{04D35C01-9D4E-4EAE-A882-9EECF415DE84}" type="parTrans" cxnId="{3702D163-2D2B-4F77-A6C1-4679F94C7675}">
      <dgm:prSet/>
      <dgm:spPr/>
      <dgm:t>
        <a:bodyPr/>
        <a:lstStyle/>
        <a:p>
          <a:endParaRPr lang="it-IT" sz="1400" b="1"/>
        </a:p>
      </dgm:t>
    </dgm:pt>
    <dgm:pt modelId="{94F45083-B83E-4B9E-9063-DEA675681A6F}" type="sibTrans" cxnId="{3702D163-2D2B-4F77-A6C1-4679F94C7675}">
      <dgm:prSet/>
      <dgm:spPr/>
      <dgm:t>
        <a:bodyPr/>
        <a:lstStyle/>
        <a:p>
          <a:endParaRPr lang="it-IT" sz="1400" b="1"/>
        </a:p>
      </dgm:t>
    </dgm:pt>
    <dgm:pt modelId="{012D11FF-AB41-498C-9822-222A15F9D9E4}" type="pres">
      <dgm:prSet presAssocID="{72CBB516-A632-4DA4-8466-37046269EDE1}" presName="Name0" presStyleCnt="0">
        <dgm:presLayoutVars>
          <dgm:chMax val="1"/>
          <dgm:chPref val="1"/>
          <dgm:dir/>
          <dgm:animOne val="branch"/>
          <dgm:animLvl val="lvl"/>
        </dgm:presLayoutVars>
      </dgm:prSet>
      <dgm:spPr/>
      <dgm:t>
        <a:bodyPr/>
        <a:lstStyle/>
        <a:p>
          <a:endParaRPr lang="it-IT"/>
        </a:p>
      </dgm:t>
    </dgm:pt>
    <dgm:pt modelId="{5D364023-6624-4DAC-A142-2637C3500CBC}" type="pres">
      <dgm:prSet presAssocID="{3C7D0674-CECA-4DEA-BC6E-97B4BABCC5E1}" presName="Parent" presStyleLbl="node0" presStyleIdx="0" presStyleCnt="1">
        <dgm:presLayoutVars>
          <dgm:chMax val="6"/>
          <dgm:chPref val="6"/>
        </dgm:presLayoutVars>
      </dgm:prSet>
      <dgm:spPr/>
      <dgm:t>
        <a:bodyPr/>
        <a:lstStyle/>
        <a:p>
          <a:endParaRPr lang="it-IT"/>
        </a:p>
      </dgm:t>
    </dgm:pt>
    <dgm:pt modelId="{C6AA46D1-0DC3-422C-A466-C16BB8CFBB1C}" type="pres">
      <dgm:prSet presAssocID="{D8D3F07D-09CA-42C2-8BAC-E9746BCBDFA0}" presName="Accent1" presStyleCnt="0"/>
      <dgm:spPr/>
    </dgm:pt>
    <dgm:pt modelId="{22962B23-C6AA-4528-86BA-F148819FA14C}" type="pres">
      <dgm:prSet presAssocID="{D8D3F07D-09CA-42C2-8BAC-E9746BCBDFA0}" presName="Accent" presStyleLbl="bgShp" presStyleIdx="0" presStyleCnt="6"/>
      <dgm:spPr/>
    </dgm:pt>
    <dgm:pt modelId="{408C2312-22CD-45B4-88A9-ADFC99EBA5F0}" type="pres">
      <dgm:prSet presAssocID="{D8D3F07D-09CA-42C2-8BAC-E9746BCBDFA0}" presName="Child1" presStyleLbl="node1" presStyleIdx="0" presStyleCnt="6">
        <dgm:presLayoutVars>
          <dgm:chMax val="0"/>
          <dgm:chPref val="0"/>
          <dgm:bulletEnabled val="1"/>
        </dgm:presLayoutVars>
      </dgm:prSet>
      <dgm:spPr/>
      <dgm:t>
        <a:bodyPr/>
        <a:lstStyle/>
        <a:p>
          <a:endParaRPr lang="it-IT"/>
        </a:p>
      </dgm:t>
    </dgm:pt>
    <dgm:pt modelId="{D821E954-6D5D-462A-B38E-02A2D9DBA712}" type="pres">
      <dgm:prSet presAssocID="{455C46B8-B01D-44DE-8041-11FBD82F25D0}" presName="Accent2" presStyleCnt="0"/>
      <dgm:spPr/>
    </dgm:pt>
    <dgm:pt modelId="{A9128C88-DD6E-41B4-8362-015D9C718553}" type="pres">
      <dgm:prSet presAssocID="{455C46B8-B01D-44DE-8041-11FBD82F25D0}" presName="Accent" presStyleLbl="bgShp" presStyleIdx="1" presStyleCnt="6"/>
      <dgm:spPr>
        <a:solidFill>
          <a:schemeClr val="bg1"/>
        </a:solidFill>
      </dgm:spPr>
    </dgm:pt>
    <dgm:pt modelId="{474715F2-6F2C-4D34-9DF9-AB2089B75DB6}" type="pres">
      <dgm:prSet presAssocID="{455C46B8-B01D-44DE-8041-11FBD82F25D0}" presName="Child2" presStyleLbl="node1" presStyleIdx="1" presStyleCnt="6">
        <dgm:presLayoutVars>
          <dgm:chMax val="0"/>
          <dgm:chPref val="0"/>
          <dgm:bulletEnabled val="1"/>
        </dgm:presLayoutVars>
      </dgm:prSet>
      <dgm:spPr/>
      <dgm:t>
        <a:bodyPr/>
        <a:lstStyle/>
        <a:p>
          <a:endParaRPr lang="it-IT"/>
        </a:p>
      </dgm:t>
    </dgm:pt>
    <dgm:pt modelId="{6F8EF411-56FF-4F36-BE39-A5F0A7A49EF9}" type="pres">
      <dgm:prSet presAssocID="{6778F9C2-2FFB-45C9-8292-B4742AB311EA}" presName="Accent3" presStyleCnt="0"/>
      <dgm:spPr/>
    </dgm:pt>
    <dgm:pt modelId="{D028B217-8F10-4588-B4AF-968781EB66AD}" type="pres">
      <dgm:prSet presAssocID="{6778F9C2-2FFB-45C9-8292-B4742AB311EA}" presName="Accent" presStyleLbl="bgShp" presStyleIdx="2" presStyleCnt="6"/>
      <dgm:spPr>
        <a:solidFill>
          <a:schemeClr val="bg1"/>
        </a:solidFill>
      </dgm:spPr>
    </dgm:pt>
    <dgm:pt modelId="{A0021233-0E65-4846-9169-2B08ED3B1083}" type="pres">
      <dgm:prSet presAssocID="{6778F9C2-2FFB-45C9-8292-B4742AB311EA}" presName="Child3" presStyleLbl="node1" presStyleIdx="2" presStyleCnt="6">
        <dgm:presLayoutVars>
          <dgm:chMax val="0"/>
          <dgm:chPref val="0"/>
          <dgm:bulletEnabled val="1"/>
        </dgm:presLayoutVars>
      </dgm:prSet>
      <dgm:spPr/>
      <dgm:t>
        <a:bodyPr/>
        <a:lstStyle/>
        <a:p>
          <a:endParaRPr lang="it-IT"/>
        </a:p>
      </dgm:t>
    </dgm:pt>
    <dgm:pt modelId="{437292D1-7E57-4B2C-A69B-7FABB20161D4}" type="pres">
      <dgm:prSet presAssocID="{C82B1D56-CC88-4688-BBE6-098FB55222F4}" presName="Accent4" presStyleCnt="0"/>
      <dgm:spPr/>
    </dgm:pt>
    <dgm:pt modelId="{23AB1505-7035-499F-89C1-2324E9DD2F6B}" type="pres">
      <dgm:prSet presAssocID="{C82B1D56-CC88-4688-BBE6-098FB55222F4}" presName="Accent" presStyleLbl="bgShp" presStyleIdx="3" presStyleCnt="6"/>
      <dgm:spPr>
        <a:solidFill>
          <a:schemeClr val="bg1"/>
        </a:solidFill>
      </dgm:spPr>
    </dgm:pt>
    <dgm:pt modelId="{9ABC1EE6-365A-4D1F-B537-D66978248FEE}" type="pres">
      <dgm:prSet presAssocID="{C82B1D56-CC88-4688-BBE6-098FB55222F4}" presName="Child4" presStyleLbl="node1" presStyleIdx="3" presStyleCnt="6">
        <dgm:presLayoutVars>
          <dgm:chMax val="0"/>
          <dgm:chPref val="0"/>
          <dgm:bulletEnabled val="1"/>
        </dgm:presLayoutVars>
      </dgm:prSet>
      <dgm:spPr/>
      <dgm:t>
        <a:bodyPr/>
        <a:lstStyle/>
        <a:p>
          <a:endParaRPr lang="it-IT"/>
        </a:p>
      </dgm:t>
    </dgm:pt>
    <dgm:pt modelId="{188FD45F-A760-446D-A6D8-F99EB60022A7}" type="pres">
      <dgm:prSet presAssocID="{A05ACC60-D513-4922-88A9-E0E92835DFF9}" presName="Accent5" presStyleCnt="0"/>
      <dgm:spPr/>
    </dgm:pt>
    <dgm:pt modelId="{F4FFA40F-4543-446E-A50A-2FE0CCFE898F}" type="pres">
      <dgm:prSet presAssocID="{A05ACC60-D513-4922-88A9-E0E92835DFF9}" presName="Accent" presStyleLbl="bgShp" presStyleIdx="4" presStyleCnt="6"/>
      <dgm:spPr>
        <a:solidFill>
          <a:schemeClr val="bg1"/>
        </a:solidFill>
      </dgm:spPr>
    </dgm:pt>
    <dgm:pt modelId="{DC2FBF4D-51BD-4F41-BCB8-7FB30E44B436}" type="pres">
      <dgm:prSet presAssocID="{A05ACC60-D513-4922-88A9-E0E92835DFF9}" presName="Child5" presStyleLbl="node1" presStyleIdx="4" presStyleCnt="6">
        <dgm:presLayoutVars>
          <dgm:chMax val="0"/>
          <dgm:chPref val="0"/>
          <dgm:bulletEnabled val="1"/>
        </dgm:presLayoutVars>
      </dgm:prSet>
      <dgm:spPr/>
      <dgm:t>
        <a:bodyPr/>
        <a:lstStyle/>
        <a:p>
          <a:endParaRPr lang="it-IT"/>
        </a:p>
      </dgm:t>
    </dgm:pt>
    <dgm:pt modelId="{73E14E18-E168-40C6-9D64-EB1C99770D70}" type="pres">
      <dgm:prSet presAssocID="{307BF737-A4B8-4218-B601-FB4924E3DA49}" presName="Accent6" presStyleCnt="0"/>
      <dgm:spPr/>
    </dgm:pt>
    <dgm:pt modelId="{ACEE4E9D-0F1B-4E83-B14E-4BF146923C44}" type="pres">
      <dgm:prSet presAssocID="{307BF737-A4B8-4218-B601-FB4924E3DA49}" presName="Accent" presStyleLbl="bgShp" presStyleIdx="5" presStyleCnt="6"/>
      <dgm:spPr>
        <a:solidFill>
          <a:schemeClr val="bg1"/>
        </a:solidFill>
      </dgm:spPr>
    </dgm:pt>
    <dgm:pt modelId="{B1521F8E-8D72-4730-AB1D-4AEB3A620063}" type="pres">
      <dgm:prSet presAssocID="{307BF737-A4B8-4218-B601-FB4924E3DA49}" presName="Child6" presStyleLbl="node1" presStyleIdx="5" presStyleCnt="6">
        <dgm:presLayoutVars>
          <dgm:chMax val="0"/>
          <dgm:chPref val="0"/>
          <dgm:bulletEnabled val="1"/>
        </dgm:presLayoutVars>
      </dgm:prSet>
      <dgm:spPr/>
      <dgm:t>
        <a:bodyPr/>
        <a:lstStyle/>
        <a:p>
          <a:endParaRPr lang="it-IT"/>
        </a:p>
      </dgm:t>
    </dgm:pt>
  </dgm:ptLst>
  <dgm:cxnLst>
    <dgm:cxn modelId="{BA097562-4C21-4EDF-8086-E570CE3A6E96}" srcId="{3C7D0674-CECA-4DEA-BC6E-97B4BABCC5E1}" destId="{D8D3F07D-09CA-42C2-8BAC-E9746BCBDFA0}" srcOrd="0" destOrd="0" parTransId="{E9813A17-DBE9-41DF-847F-E23718F6894F}" sibTransId="{2D7C1427-B0D0-40E1-B301-89BF54252D38}"/>
    <dgm:cxn modelId="{DB481588-BBE4-4C72-9B00-2644425857A9}" type="presOf" srcId="{3C7D0674-CECA-4DEA-BC6E-97B4BABCC5E1}" destId="{5D364023-6624-4DAC-A142-2637C3500CBC}" srcOrd="0" destOrd="0" presId="urn:microsoft.com/office/officeart/2011/layout/HexagonRadial"/>
    <dgm:cxn modelId="{638DA200-0762-41D8-B0E6-9F915B8F2834}" srcId="{3C7D0674-CECA-4DEA-BC6E-97B4BABCC5E1}" destId="{A05ACC60-D513-4922-88A9-E0E92835DFF9}" srcOrd="4" destOrd="0" parTransId="{B62418B2-F1AA-4927-9504-C4B6616E34DE}" sibTransId="{1A842E2E-8E3F-49D0-9E89-1EC13330122F}"/>
    <dgm:cxn modelId="{26C9ED1B-CBFB-46EE-8A3F-F9F773BF056D}" type="presOf" srcId="{72CBB516-A632-4DA4-8466-37046269EDE1}" destId="{012D11FF-AB41-498C-9822-222A15F9D9E4}" srcOrd="0" destOrd="0" presId="urn:microsoft.com/office/officeart/2011/layout/HexagonRadial"/>
    <dgm:cxn modelId="{0A27E761-B782-4AA3-808C-33C97A63D7BC}" type="presOf" srcId="{307BF737-A4B8-4218-B601-FB4924E3DA49}" destId="{B1521F8E-8D72-4730-AB1D-4AEB3A620063}" srcOrd="0" destOrd="0" presId="urn:microsoft.com/office/officeart/2011/layout/HexagonRadial"/>
    <dgm:cxn modelId="{5865C00A-DB1D-412B-89E6-70AC295E06B2}" srcId="{3C7D0674-CECA-4DEA-BC6E-97B4BABCC5E1}" destId="{6778F9C2-2FFB-45C9-8292-B4742AB311EA}" srcOrd="2" destOrd="0" parTransId="{733B8671-7696-49F1-93FD-66D4B2DEA7B8}" sibTransId="{07F02E41-28DF-4148-8AC9-EFDA6FF34333}"/>
    <dgm:cxn modelId="{724504E6-BD7C-43AC-A7A9-F6A327872AE1}" srcId="{72CBB516-A632-4DA4-8466-37046269EDE1}" destId="{3C7D0674-CECA-4DEA-BC6E-97B4BABCC5E1}" srcOrd="0" destOrd="0" parTransId="{9D782D96-E670-452F-8269-7E3AA07DE42F}" sibTransId="{9B767822-4460-431D-A43F-C0CD265DDD9F}"/>
    <dgm:cxn modelId="{727204DF-81E2-4DBB-9EE1-FE02E3C45B20}" srcId="{3C7D0674-CECA-4DEA-BC6E-97B4BABCC5E1}" destId="{455C46B8-B01D-44DE-8041-11FBD82F25D0}" srcOrd="1" destOrd="0" parTransId="{EEBDD5BE-2BD4-4363-9D73-373096F3FFD6}" sibTransId="{9609C921-BC74-4C89-B706-F2FB47C93E9E}"/>
    <dgm:cxn modelId="{507DC6D3-2F8F-435B-927E-6DD30A9BC2E4}" type="presOf" srcId="{A05ACC60-D513-4922-88A9-E0E92835DFF9}" destId="{DC2FBF4D-51BD-4F41-BCB8-7FB30E44B436}" srcOrd="0" destOrd="0" presId="urn:microsoft.com/office/officeart/2011/layout/HexagonRadial"/>
    <dgm:cxn modelId="{61640AF4-DB63-4FD2-B903-3205FCEDFC62}" type="presOf" srcId="{6778F9C2-2FFB-45C9-8292-B4742AB311EA}" destId="{A0021233-0E65-4846-9169-2B08ED3B1083}" srcOrd="0" destOrd="0" presId="urn:microsoft.com/office/officeart/2011/layout/HexagonRadial"/>
    <dgm:cxn modelId="{3702D163-2D2B-4F77-A6C1-4679F94C7675}" srcId="{3C7D0674-CECA-4DEA-BC6E-97B4BABCC5E1}" destId="{307BF737-A4B8-4218-B601-FB4924E3DA49}" srcOrd="5" destOrd="0" parTransId="{04D35C01-9D4E-4EAE-A882-9EECF415DE84}" sibTransId="{94F45083-B83E-4B9E-9063-DEA675681A6F}"/>
    <dgm:cxn modelId="{E7226F6E-3709-482F-A593-382634954B0F}" type="presOf" srcId="{D8D3F07D-09CA-42C2-8BAC-E9746BCBDFA0}" destId="{408C2312-22CD-45B4-88A9-ADFC99EBA5F0}" srcOrd="0" destOrd="0" presId="urn:microsoft.com/office/officeart/2011/layout/HexagonRadial"/>
    <dgm:cxn modelId="{6809FE53-DC3B-4F7F-8AAD-0F06A1499160}" type="presOf" srcId="{C82B1D56-CC88-4688-BBE6-098FB55222F4}" destId="{9ABC1EE6-365A-4D1F-B537-D66978248FEE}" srcOrd="0" destOrd="0" presId="urn:microsoft.com/office/officeart/2011/layout/HexagonRadial"/>
    <dgm:cxn modelId="{E2CCC9AF-89CC-4E70-9B30-5F3D3AA4EA2A}" srcId="{3C7D0674-CECA-4DEA-BC6E-97B4BABCC5E1}" destId="{C82B1D56-CC88-4688-BBE6-098FB55222F4}" srcOrd="3" destOrd="0" parTransId="{4027C650-0082-46B6-AFEA-D8572CF175B0}" sibTransId="{7832FB53-4EAA-4451-B40B-F0C3F550A8CE}"/>
    <dgm:cxn modelId="{82C639E3-62C4-47A2-9AB6-D0C6FF287C38}" type="presOf" srcId="{455C46B8-B01D-44DE-8041-11FBD82F25D0}" destId="{474715F2-6F2C-4D34-9DF9-AB2089B75DB6}" srcOrd="0" destOrd="0" presId="urn:microsoft.com/office/officeart/2011/layout/HexagonRadial"/>
    <dgm:cxn modelId="{5E39B86A-B3F1-438D-851E-FDE125BDC85D}" type="presParOf" srcId="{012D11FF-AB41-498C-9822-222A15F9D9E4}" destId="{5D364023-6624-4DAC-A142-2637C3500CBC}" srcOrd="0" destOrd="0" presId="urn:microsoft.com/office/officeart/2011/layout/HexagonRadial"/>
    <dgm:cxn modelId="{58BFAF59-5FE5-4115-A595-49EB5CA4EEFF}" type="presParOf" srcId="{012D11FF-AB41-498C-9822-222A15F9D9E4}" destId="{C6AA46D1-0DC3-422C-A466-C16BB8CFBB1C}" srcOrd="1" destOrd="0" presId="urn:microsoft.com/office/officeart/2011/layout/HexagonRadial"/>
    <dgm:cxn modelId="{33C753D7-E8DD-4462-88A1-680C8DDED7E2}" type="presParOf" srcId="{C6AA46D1-0DC3-422C-A466-C16BB8CFBB1C}" destId="{22962B23-C6AA-4528-86BA-F148819FA14C}" srcOrd="0" destOrd="0" presId="urn:microsoft.com/office/officeart/2011/layout/HexagonRadial"/>
    <dgm:cxn modelId="{131198BB-DD02-4AAB-8FD8-26226069EB60}" type="presParOf" srcId="{012D11FF-AB41-498C-9822-222A15F9D9E4}" destId="{408C2312-22CD-45B4-88A9-ADFC99EBA5F0}" srcOrd="2" destOrd="0" presId="urn:microsoft.com/office/officeart/2011/layout/HexagonRadial"/>
    <dgm:cxn modelId="{7ADD71EA-29FA-4A61-82C1-A4ADA5A19369}" type="presParOf" srcId="{012D11FF-AB41-498C-9822-222A15F9D9E4}" destId="{D821E954-6D5D-462A-B38E-02A2D9DBA712}" srcOrd="3" destOrd="0" presId="urn:microsoft.com/office/officeart/2011/layout/HexagonRadial"/>
    <dgm:cxn modelId="{7EFCE477-C8AA-4D75-858A-065AA84DB784}" type="presParOf" srcId="{D821E954-6D5D-462A-B38E-02A2D9DBA712}" destId="{A9128C88-DD6E-41B4-8362-015D9C718553}" srcOrd="0" destOrd="0" presId="urn:microsoft.com/office/officeart/2011/layout/HexagonRadial"/>
    <dgm:cxn modelId="{D1E92696-D5BD-4552-A3B7-59C1A50DE58A}" type="presParOf" srcId="{012D11FF-AB41-498C-9822-222A15F9D9E4}" destId="{474715F2-6F2C-4D34-9DF9-AB2089B75DB6}" srcOrd="4" destOrd="0" presId="urn:microsoft.com/office/officeart/2011/layout/HexagonRadial"/>
    <dgm:cxn modelId="{CD7758F5-1B51-467B-BA53-DACCE8E7409D}" type="presParOf" srcId="{012D11FF-AB41-498C-9822-222A15F9D9E4}" destId="{6F8EF411-56FF-4F36-BE39-A5F0A7A49EF9}" srcOrd="5" destOrd="0" presId="urn:microsoft.com/office/officeart/2011/layout/HexagonRadial"/>
    <dgm:cxn modelId="{BBC66C2D-D737-4491-9BE7-C33794DAE0DF}" type="presParOf" srcId="{6F8EF411-56FF-4F36-BE39-A5F0A7A49EF9}" destId="{D028B217-8F10-4588-B4AF-968781EB66AD}" srcOrd="0" destOrd="0" presId="urn:microsoft.com/office/officeart/2011/layout/HexagonRadial"/>
    <dgm:cxn modelId="{F76E75FB-3393-4FA4-90E4-A2948E391B8D}" type="presParOf" srcId="{012D11FF-AB41-498C-9822-222A15F9D9E4}" destId="{A0021233-0E65-4846-9169-2B08ED3B1083}" srcOrd="6" destOrd="0" presId="urn:microsoft.com/office/officeart/2011/layout/HexagonRadial"/>
    <dgm:cxn modelId="{FA351DCA-E971-4B16-8DCA-28B6DC1E567D}" type="presParOf" srcId="{012D11FF-AB41-498C-9822-222A15F9D9E4}" destId="{437292D1-7E57-4B2C-A69B-7FABB20161D4}" srcOrd="7" destOrd="0" presId="urn:microsoft.com/office/officeart/2011/layout/HexagonRadial"/>
    <dgm:cxn modelId="{1BC0BEDF-03F8-4B5F-90E4-4B1213D64EF9}" type="presParOf" srcId="{437292D1-7E57-4B2C-A69B-7FABB20161D4}" destId="{23AB1505-7035-499F-89C1-2324E9DD2F6B}" srcOrd="0" destOrd="0" presId="urn:microsoft.com/office/officeart/2011/layout/HexagonRadial"/>
    <dgm:cxn modelId="{D89FEFAE-0657-457F-8F4C-AD0CB0A2D2A8}" type="presParOf" srcId="{012D11FF-AB41-498C-9822-222A15F9D9E4}" destId="{9ABC1EE6-365A-4D1F-B537-D66978248FEE}" srcOrd="8" destOrd="0" presId="urn:microsoft.com/office/officeart/2011/layout/HexagonRadial"/>
    <dgm:cxn modelId="{3ECBD369-BAA4-4903-84FD-41B37399C717}" type="presParOf" srcId="{012D11FF-AB41-498C-9822-222A15F9D9E4}" destId="{188FD45F-A760-446D-A6D8-F99EB60022A7}" srcOrd="9" destOrd="0" presId="urn:microsoft.com/office/officeart/2011/layout/HexagonRadial"/>
    <dgm:cxn modelId="{BB7B4442-AF73-4E90-8F55-2EA25385548C}" type="presParOf" srcId="{188FD45F-A760-446D-A6D8-F99EB60022A7}" destId="{F4FFA40F-4543-446E-A50A-2FE0CCFE898F}" srcOrd="0" destOrd="0" presId="urn:microsoft.com/office/officeart/2011/layout/HexagonRadial"/>
    <dgm:cxn modelId="{A47BB118-302E-4137-A91A-32F9E0442070}" type="presParOf" srcId="{012D11FF-AB41-498C-9822-222A15F9D9E4}" destId="{DC2FBF4D-51BD-4F41-BCB8-7FB30E44B436}" srcOrd="10" destOrd="0" presId="urn:microsoft.com/office/officeart/2011/layout/HexagonRadial"/>
    <dgm:cxn modelId="{5333489D-E3C8-4677-9A64-253E135B8C71}" type="presParOf" srcId="{012D11FF-AB41-498C-9822-222A15F9D9E4}" destId="{73E14E18-E168-40C6-9D64-EB1C99770D70}" srcOrd="11" destOrd="0" presId="urn:microsoft.com/office/officeart/2011/layout/HexagonRadial"/>
    <dgm:cxn modelId="{6EB6828A-3DA9-4971-B41B-C117DF215C54}" type="presParOf" srcId="{73E14E18-E168-40C6-9D64-EB1C99770D70}" destId="{ACEE4E9D-0F1B-4E83-B14E-4BF146923C44}" srcOrd="0" destOrd="0" presId="urn:microsoft.com/office/officeart/2011/layout/HexagonRadial"/>
    <dgm:cxn modelId="{6D3683C8-B39F-43FC-B492-45330B464875}" type="presParOf" srcId="{012D11FF-AB41-498C-9822-222A15F9D9E4}" destId="{B1521F8E-8D72-4730-AB1D-4AEB3A620063}"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DA60438-7646-470A-B9C2-493FD3007411}" type="doc">
      <dgm:prSet loTypeId="urn:microsoft.com/office/officeart/2005/8/layout/hChevron3" loCatId="process" qsTypeId="urn:microsoft.com/office/officeart/2005/8/quickstyle/simple1" qsCatId="simple" csTypeId="urn:microsoft.com/office/officeart/2005/8/colors/accent2_2" csCatId="accent2" phldr="1"/>
      <dgm:spPr/>
    </dgm:pt>
    <dgm:pt modelId="{80D85B98-D219-424B-B60D-D36592233FE9}">
      <dgm:prSet phldrT="[Testo]" custT="1"/>
      <dgm:spPr/>
      <dgm:t>
        <a:bodyPr/>
        <a:lstStyle/>
        <a:p>
          <a:r>
            <a:rPr lang="it-IT" sz="1600" b="0" dirty="0" smtClean="0"/>
            <a:t>Stile di vita sano</a:t>
          </a:r>
          <a:endParaRPr lang="it-IT" sz="1600" b="0" dirty="0"/>
        </a:p>
      </dgm:t>
    </dgm:pt>
    <dgm:pt modelId="{35C71A99-6792-4D80-A1F6-A4CD3BC9B65A}" type="parTrans" cxnId="{0C7ED491-0E43-4562-B63F-83C1535806FB}">
      <dgm:prSet/>
      <dgm:spPr/>
      <dgm:t>
        <a:bodyPr/>
        <a:lstStyle/>
        <a:p>
          <a:endParaRPr lang="it-IT" sz="1600" b="0"/>
        </a:p>
      </dgm:t>
    </dgm:pt>
    <dgm:pt modelId="{7BA99E96-800E-45F1-B2BC-37CB65391366}" type="sibTrans" cxnId="{0C7ED491-0E43-4562-B63F-83C1535806FB}">
      <dgm:prSet/>
      <dgm:spPr/>
      <dgm:t>
        <a:bodyPr/>
        <a:lstStyle/>
        <a:p>
          <a:endParaRPr lang="it-IT" sz="1600" b="0"/>
        </a:p>
      </dgm:t>
    </dgm:pt>
    <dgm:pt modelId="{1BEDD972-661E-436E-9EF6-62820FC9F933}">
      <dgm:prSet phldrT="[Testo]" custT="1"/>
      <dgm:spPr/>
      <dgm:t>
        <a:bodyPr/>
        <a:lstStyle/>
        <a:p>
          <a:r>
            <a:rPr lang="it-IT" sz="1600" b="0" dirty="0" smtClean="0"/>
            <a:t>Migliori condizioni di salute</a:t>
          </a:r>
          <a:endParaRPr lang="it-IT" sz="1600" b="0" dirty="0"/>
        </a:p>
      </dgm:t>
    </dgm:pt>
    <dgm:pt modelId="{B1197260-948D-460B-B063-1B241A40229C}" type="parTrans" cxnId="{E67E6A9F-E1E9-4E77-9ED3-9C5A90ED10D5}">
      <dgm:prSet/>
      <dgm:spPr/>
      <dgm:t>
        <a:bodyPr/>
        <a:lstStyle/>
        <a:p>
          <a:endParaRPr lang="it-IT" sz="1600" b="0"/>
        </a:p>
      </dgm:t>
    </dgm:pt>
    <dgm:pt modelId="{0DCA3E5C-E2E8-49EA-A1A9-C701F2121BE0}" type="sibTrans" cxnId="{E67E6A9F-E1E9-4E77-9ED3-9C5A90ED10D5}">
      <dgm:prSet/>
      <dgm:spPr/>
      <dgm:t>
        <a:bodyPr/>
        <a:lstStyle/>
        <a:p>
          <a:endParaRPr lang="it-IT" sz="1600" b="0"/>
        </a:p>
      </dgm:t>
    </dgm:pt>
    <dgm:pt modelId="{790C18D9-0B27-4468-98DE-55F61E66DDC4}">
      <dgm:prSet phldrT="[Testo]" custT="1"/>
      <dgm:spPr/>
      <dgm:t>
        <a:bodyPr/>
        <a:lstStyle/>
        <a:p>
          <a:r>
            <a:rPr lang="it-IT" sz="1600" b="0" dirty="0" smtClean="0"/>
            <a:t>Premi assicurativi  più bassi</a:t>
          </a:r>
          <a:endParaRPr lang="it-IT" sz="1600" b="0" dirty="0"/>
        </a:p>
      </dgm:t>
    </dgm:pt>
    <dgm:pt modelId="{184644B4-00B1-41DD-9B37-E69274322E53}" type="parTrans" cxnId="{8DE8F380-CEDB-4641-97BD-0E812FCD0A46}">
      <dgm:prSet/>
      <dgm:spPr/>
      <dgm:t>
        <a:bodyPr/>
        <a:lstStyle/>
        <a:p>
          <a:endParaRPr lang="it-IT" sz="1600" b="0"/>
        </a:p>
      </dgm:t>
    </dgm:pt>
    <dgm:pt modelId="{6AFA965B-1CD6-4C9A-9B87-D2DC19932E65}" type="sibTrans" cxnId="{8DE8F380-CEDB-4641-97BD-0E812FCD0A46}">
      <dgm:prSet/>
      <dgm:spPr/>
      <dgm:t>
        <a:bodyPr/>
        <a:lstStyle/>
        <a:p>
          <a:endParaRPr lang="it-IT" sz="1600" b="0"/>
        </a:p>
      </dgm:t>
    </dgm:pt>
    <dgm:pt modelId="{311B8623-02C0-4AAE-B351-502A83DB9BA7}" type="pres">
      <dgm:prSet presAssocID="{1DA60438-7646-470A-B9C2-493FD3007411}" presName="Name0" presStyleCnt="0">
        <dgm:presLayoutVars>
          <dgm:dir/>
          <dgm:resizeHandles val="exact"/>
        </dgm:presLayoutVars>
      </dgm:prSet>
      <dgm:spPr/>
    </dgm:pt>
    <dgm:pt modelId="{EAAC8673-1433-40DA-9FB3-18B08E621E4B}" type="pres">
      <dgm:prSet presAssocID="{80D85B98-D219-424B-B60D-D36592233FE9}" presName="parTxOnly" presStyleLbl="node1" presStyleIdx="0" presStyleCnt="3">
        <dgm:presLayoutVars>
          <dgm:bulletEnabled val="1"/>
        </dgm:presLayoutVars>
      </dgm:prSet>
      <dgm:spPr/>
      <dgm:t>
        <a:bodyPr/>
        <a:lstStyle/>
        <a:p>
          <a:endParaRPr lang="it-IT"/>
        </a:p>
      </dgm:t>
    </dgm:pt>
    <dgm:pt modelId="{566E76A6-7D73-42FC-944E-2F13F45ADF6D}" type="pres">
      <dgm:prSet presAssocID="{7BA99E96-800E-45F1-B2BC-37CB65391366}" presName="parSpace" presStyleCnt="0"/>
      <dgm:spPr/>
    </dgm:pt>
    <dgm:pt modelId="{B2EE5263-B914-49AB-B1CD-29C841496A79}" type="pres">
      <dgm:prSet presAssocID="{1BEDD972-661E-436E-9EF6-62820FC9F933}" presName="parTxOnly" presStyleLbl="node1" presStyleIdx="1" presStyleCnt="3">
        <dgm:presLayoutVars>
          <dgm:bulletEnabled val="1"/>
        </dgm:presLayoutVars>
      </dgm:prSet>
      <dgm:spPr/>
      <dgm:t>
        <a:bodyPr/>
        <a:lstStyle/>
        <a:p>
          <a:endParaRPr lang="it-IT"/>
        </a:p>
      </dgm:t>
    </dgm:pt>
    <dgm:pt modelId="{4C0DFE68-8E88-4221-A8DC-CBBF41E83C48}" type="pres">
      <dgm:prSet presAssocID="{0DCA3E5C-E2E8-49EA-A1A9-C701F2121BE0}" presName="parSpace" presStyleCnt="0"/>
      <dgm:spPr/>
    </dgm:pt>
    <dgm:pt modelId="{7CE44ECC-E7F5-49B7-854F-717644921181}" type="pres">
      <dgm:prSet presAssocID="{790C18D9-0B27-4468-98DE-55F61E66DDC4}" presName="parTxOnly" presStyleLbl="node1" presStyleIdx="2" presStyleCnt="3">
        <dgm:presLayoutVars>
          <dgm:bulletEnabled val="1"/>
        </dgm:presLayoutVars>
      </dgm:prSet>
      <dgm:spPr/>
      <dgm:t>
        <a:bodyPr/>
        <a:lstStyle/>
        <a:p>
          <a:endParaRPr lang="it-IT"/>
        </a:p>
      </dgm:t>
    </dgm:pt>
  </dgm:ptLst>
  <dgm:cxnLst>
    <dgm:cxn modelId="{ACC1D814-30D5-4EE1-9ADF-8F2F086CF79C}" type="presOf" srcId="{1DA60438-7646-470A-B9C2-493FD3007411}" destId="{311B8623-02C0-4AAE-B351-502A83DB9BA7}" srcOrd="0" destOrd="0" presId="urn:microsoft.com/office/officeart/2005/8/layout/hChevron3"/>
    <dgm:cxn modelId="{E67E6A9F-E1E9-4E77-9ED3-9C5A90ED10D5}" srcId="{1DA60438-7646-470A-B9C2-493FD3007411}" destId="{1BEDD972-661E-436E-9EF6-62820FC9F933}" srcOrd="1" destOrd="0" parTransId="{B1197260-948D-460B-B063-1B241A40229C}" sibTransId="{0DCA3E5C-E2E8-49EA-A1A9-C701F2121BE0}"/>
    <dgm:cxn modelId="{0C7ED491-0E43-4562-B63F-83C1535806FB}" srcId="{1DA60438-7646-470A-B9C2-493FD3007411}" destId="{80D85B98-D219-424B-B60D-D36592233FE9}" srcOrd="0" destOrd="0" parTransId="{35C71A99-6792-4D80-A1F6-A4CD3BC9B65A}" sibTransId="{7BA99E96-800E-45F1-B2BC-37CB65391366}"/>
    <dgm:cxn modelId="{8DE8F380-CEDB-4641-97BD-0E812FCD0A46}" srcId="{1DA60438-7646-470A-B9C2-493FD3007411}" destId="{790C18D9-0B27-4468-98DE-55F61E66DDC4}" srcOrd="2" destOrd="0" parTransId="{184644B4-00B1-41DD-9B37-E69274322E53}" sibTransId="{6AFA965B-1CD6-4C9A-9B87-D2DC19932E65}"/>
    <dgm:cxn modelId="{C7C5EB20-B340-4067-AE11-0838DFABB71A}" type="presOf" srcId="{1BEDD972-661E-436E-9EF6-62820FC9F933}" destId="{B2EE5263-B914-49AB-B1CD-29C841496A79}" srcOrd="0" destOrd="0" presId="urn:microsoft.com/office/officeart/2005/8/layout/hChevron3"/>
    <dgm:cxn modelId="{54D03F5D-AA40-462C-A732-CC86C7C99DF2}" type="presOf" srcId="{80D85B98-D219-424B-B60D-D36592233FE9}" destId="{EAAC8673-1433-40DA-9FB3-18B08E621E4B}" srcOrd="0" destOrd="0" presId="urn:microsoft.com/office/officeart/2005/8/layout/hChevron3"/>
    <dgm:cxn modelId="{2F8B9985-5C81-4D32-90F7-B148781DCF66}" type="presOf" srcId="{790C18D9-0B27-4468-98DE-55F61E66DDC4}" destId="{7CE44ECC-E7F5-49B7-854F-717644921181}" srcOrd="0" destOrd="0" presId="urn:microsoft.com/office/officeart/2005/8/layout/hChevron3"/>
    <dgm:cxn modelId="{1EF394A5-6824-4A84-9A13-C2C60DBA5FD2}" type="presParOf" srcId="{311B8623-02C0-4AAE-B351-502A83DB9BA7}" destId="{EAAC8673-1433-40DA-9FB3-18B08E621E4B}" srcOrd="0" destOrd="0" presId="urn:microsoft.com/office/officeart/2005/8/layout/hChevron3"/>
    <dgm:cxn modelId="{A8166B2D-CD24-4DD9-8A24-88D4EDEBAAF5}" type="presParOf" srcId="{311B8623-02C0-4AAE-B351-502A83DB9BA7}" destId="{566E76A6-7D73-42FC-944E-2F13F45ADF6D}" srcOrd="1" destOrd="0" presId="urn:microsoft.com/office/officeart/2005/8/layout/hChevron3"/>
    <dgm:cxn modelId="{5A19EEA3-6EE4-490A-9B02-B3192A5749F8}" type="presParOf" srcId="{311B8623-02C0-4AAE-B351-502A83DB9BA7}" destId="{B2EE5263-B914-49AB-B1CD-29C841496A79}" srcOrd="2" destOrd="0" presId="urn:microsoft.com/office/officeart/2005/8/layout/hChevron3"/>
    <dgm:cxn modelId="{8000BB25-A7A3-4C3D-B575-EBBDB031010E}" type="presParOf" srcId="{311B8623-02C0-4AAE-B351-502A83DB9BA7}" destId="{4C0DFE68-8E88-4221-A8DC-CBBF41E83C48}" srcOrd="3" destOrd="0" presId="urn:microsoft.com/office/officeart/2005/8/layout/hChevron3"/>
    <dgm:cxn modelId="{1D935296-0729-4B4E-863E-467C8538F005}" type="presParOf" srcId="{311B8623-02C0-4AAE-B351-502A83DB9BA7}" destId="{7CE44ECC-E7F5-49B7-854F-717644921181}"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E6F6AC-B4FD-4331-BD09-36DB351A89BB}">
      <dsp:nvSpPr>
        <dsp:cNvPr id="0" name=""/>
        <dsp:cNvSpPr/>
      </dsp:nvSpPr>
      <dsp:spPr>
        <a:xfrm>
          <a:off x="0" y="0"/>
          <a:ext cx="2792267" cy="3561566"/>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2000" r="-2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0C78BA-DD4D-4249-918B-1F091ADF6320}">
      <dsp:nvSpPr>
        <dsp:cNvPr id="0" name=""/>
        <dsp:cNvSpPr/>
      </dsp:nvSpPr>
      <dsp:spPr>
        <a:xfrm>
          <a:off x="141749" y="1424626"/>
          <a:ext cx="2150046" cy="213693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34620" tIns="134620" rIns="134620" bIns="134620" numCol="1" spcCol="1270" anchor="b" anchorCtr="0">
          <a:noAutofit/>
        </a:bodyPr>
        <a:lstStyle/>
        <a:p>
          <a:pPr lvl="0" algn="l" defTabSz="2355850">
            <a:lnSpc>
              <a:spcPct val="90000"/>
            </a:lnSpc>
            <a:spcBef>
              <a:spcPct val="0"/>
            </a:spcBef>
            <a:spcAft>
              <a:spcPct val="35000"/>
            </a:spcAft>
          </a:pPr>
          <a:endParaRPr lang="it-IT" sz="5300" kern="1200"/>
        </a:p>
      </dsp:txBody>
      <dsp:txXfrm>
        <a:off x="141749" y="1424626"/>
        <a:ext cx="2150046" cy="21369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63B70A-1624-4CC1-B387-56012DAE2102}">
      <dsp:nvSpPr>
        <dsp:cNvPr id="0" name=""/>
        <dsp:cNvSpPr/>
      </dsp:nvSpPr>
      <dsp:spPr>
        <a:xfrm>
          <a:off x="1221" y="0"/>
          <a:ext cx="3175518" cy="447646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060" tIns="36000" rIns="99060" bIns="36000" numCol="1" spcCol="1270" anchor="ctr" anchorCtr="0">
          <a:noAutofit/>
        </a:bodyPr>
        <a:lstStyle/>
        <a:p>
          <a:pPr lvl="0" algn="ctr" defTabSz="1155700">
            <a:lnSpc>
              <a:spcPct val="90000"/>
            </a:lnSpc>
            <a:spcBef>
              <a:spcPct val="0"/>
            </a:spcBef>
            <a:spcAft>
              <a:spcPct val="35000"/>
            </a:spcAft>
          </a:pPr>
          <a:r>
            <a:rPr lang="it-IT" sz="2600" u="sng" kern="1200" dirty="0" smtClean="0"/>
            <a:t>Assicurazioni sulla vita</a:t>
          </a:r>
          <a:endParaRPr lang="it-IT" sz="2600" kern="1200" dirty="0"/>
        </a:p>
      </dsp:txBody>
      <dsp:txXfrm>
        <a:off x="1221" y="0"/>
        <a:ext cx="3175518" cy="1342939"/>
      </dsp:txXfrm>
    </dsp:sp>
    <dsp:sp modelId="{193EF5BD-0D2A-412D-821B-BA19CD44ECA2}">
      <dsp:nvSpPr>
        <dsp:cNvPr id="0" name=""/>
        <dsp:cNvSpPr/>
      </dsp:nvSpPr>
      <dsp:spPr>
        <a:xfrm>
          <a:off x="318773" y="1238226"/>
          <a:ext cx="2540414" cy="461890"/>
        </a:xfrm>
        <a:prstGeom prst="roundRect">
          <a:avLst>
            <a:gd name="adj" fmla="val 10000"/>
          </a:avLst>
        </a:prstGeom>
        <a:solidFill>
          <a:srgbClr val="C72A3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it-IT" sz="1600" kern="1200" dirty="0" smtClean="0"/>
            <a:t>Modellazione predittiva</a:t>
          </a:r>
          <a:endParaRPr lang="it-IT" sz="1600" kern="1200" dirty="0"/>
        </a:p>
      </dsp:txBody>
      <dsp:txXfrm>
        <a:off x="332301" y="1251754"/>
        <a:ext cx="2513358" cy="434834"/>
      </dsp:txXfrm>
    </dsp:sp>
    <dsp:sp modelId="{68214CBD-AFE8-452B-BF2F-CDBB952C1AAB}">
      <dsp:nvSpPr>
        <dsp:cNvPr id="0" name=""/>
        <dsp:cNvSpPr/>
      </dsp:nvSpPr>
      <dsp:spPr>
        <a:xfrm>
          <a:off x="318773" y="1955073"/>
          <a:ext cx="2540414" cy="23076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it-IT" sz="1700" kern="1200" dirty="0" smtClean="0"/>
            <a:t>Tavole </a:t>
          </a:r>
          <a:r>
            <a:rPr lang="it-IT" sz="1700" kern="1200" dirty="0" smtClean="0"/>
            <a:t>di mortalità proiettate per il </a:t>
          </a:r>
          <a:r>
            <a:rPr lang="it-IT" sz="1700" kern="1200" dirty="0" err="1" smtClean="0"/>
            <a:t>pricing</a:t>
          </a:r>
          <a:r>
            <a:rPr lang="it-IT" sz="1700" kern="1200" dirty="0" smtClean="0"/>
            <a:t> dei prodotti (probabilità di morte funzione di età, sesso e tipo di prodotto) </a:t>
          </a:r>
        </a:p>
        <a:p>
          <a:pPr lvl="0" algn="ctr" defTabSz="755650">
            <a:lnSpc>
              <a:spcPct val="90000"/>
            </a:lnSpc>
            <a:spcBef>
              <a:spcPct val="0"/>
            </a:spcBef>
            <a:spcAft>
              <a:spcPct val="35000"/>
            </a:spcAft>
          </a:pPr>
          <a:r>
            <a:rPr lang="it-IT" sz="1700" kern="1200" dirty="0" smtClean="0"/>
            <a:t>….</a:t>
          </a:r>
          <a:endParaRPr lang="it-IT" sz="1700" kern="1200" dirty="0"/>
        </a:p>
      </dsp:txBody>
      <dsp:txXfrm>
        <a:off x="386361" y="2022661"/>
        <a:ext cx="2405238" cy="2172450"/>
      </dsp:txXfrm>
    </dsp:sp>
    <dsp:sp modelId="{0182C52D-E8C8-4855-AC67-5E4E28F8A1D2}">
      <dsp:nvSpPr>
        <dsp:cNvPr id="0" name=""/>
        <dsp:cNvSpPr/>
      </dsp:nvSpPr>
      <dsp:spPr>
        <a:xfrm>
          <a:off x="3414903" y="0"/>
          <a:ext cx="3175518" cy="447646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it-IT" sz="2600" u="sng" kern="1200" dirty="0" smtClean="0"/>
            <a:t>Assicurazioni sulla salute</a:t>
          </a:r>
          <a:endParaRPr lang="it-IT" sz="2600" kern="1200" dirty="0"/>
        </a:p>
      </dsp:txBody>
      <dsp:txXfrm>
        <a:off x="3414903" y="0"/>
        <a:ext cx="3175518" cy="1342939"/>
      </dsp:txXfrm>
    </dsp:sp>
    <dsp:sp modelId="{FC735F59-3BDC-4ECD-A36C-FE5EC8442683}">
      <dsp:nvSpPr>
        <dsp:cNvPr id="0" name=""/>
        <dsp:cNvSpPr/>
      </dsp:nvSpPr>
      <dsp:spPr>
        <a:xfrm>
          <a:off x="3732455" y="1238226"/>
          <a:ext cx="2540414" cy="461890"/>
        </a:xfrm>
        <a:prstGeom prst="roundRect">
          <a:avLst>
            <a:gd name="adj" fmla="val 10000"/>
          </a:avLst>
        </a:prstGeom>
        <a:solidFill>
          <a:srgbClr val="C72A3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it-IT" sz="1600" kern="1200" dirty="0" smtClean="0"/>
            <a:t>Modellazione predittiva</a:t>
          </a:r>
          <a:endParaRPr lang="it-IT" sz="1600" kern="1200" dirty="0"/>
        </a:p>
      </dsp:txBody>
      <dsp:txXfrm>
        <a:off x="3745983" y="1251754"/>
        <a:ext cx="2513358" cy="434834"/>
      </dsp:txXfrm>
    </dsp:sp>
    <dsp:sp modelId="{00397D17-141D-44CD-B8C3-1AD59B2CAAAD}">
      <dsp:nvSpPr>
        <dsp:cNvPr id="0" name=""/>
        <dsp:cNvSpPr/>
      </dsp:nvSpPr>
      <dsp:spPr>
        <a:xfrm>
          <a:off x="3671231" y="1955073"/>
          <a:ext cx="2662862" cy="23076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it-IT" sz="1700" kern="1200" dirty="0" smtClean="0"/>
            <a:t>- </a:t>
          </a:r>
          <a:r>
            <a:rPr lang="it-IT" sz="1700" kern="1200" dirty="0" smtClean="0"/>
            <a:t>previsione delle spese mediche totali dell’assicurato</a:t>
          </a:r>
        </a:p>
        <a:p>
          <a:pPr lvl="0" algn="ctr" defTabSz="755650">
            <a:lnSpc>
              <a:spcPct val="90000"/>
            </a:lnSpc>
            <a:spcBef>
              <a:spcPct val="0"/>
            </a:spcBef>
            <a:spcAft>
              <a:spcPct val="35000"/>
            </a:spcAft>
          </a:pPr>
          <a:r>
            <a:rPr lang="it-IT" sz="1700" kern="1200" dirty="0" smtClean="0"/>
            <a:t>- previsione della frequenza di ricovero ospedaliero</a:t>
          </a:r>
        </a:p>
        <a:p>
          <a:pPr lvl="0" algn="ctr" defTabSz="755650">
            <a:lnSpc>
              <a:spcPct val="90000"/>
            </a:lnSpc>
            <a:spcBef>
              <a:spcPct val="0"/>
            </a:spcBef>
            <a:spcAft>
              <a:spcPct val="35000"/>
            </a:spcAft>
          </a:pPr>
          <a:r>
            <a:rPr lang="it-IT" sz="1700" kern="1200" dirty="0" smtClean="0"/>
            <a:t>….</a:t>
          </a:r>
          <a:endParaRPr lang="it-IT" sz="1700" kern="1200" dirty="0"/>
        </a:p>
      </dsp:txBody>
      <dsp:txXfrm>
        <a:off x="3738819" y="2022661"/>
        <a:ext cx="2527686" cy="2172450"/>
      </dsp:txXfrm>
    </dsp:sp>
    <dsp:sp modelId="{71BA7698-2348-4D7F-AAEA-B5AFAB731476}">
      <dsp:nvSpPr>
        <dsp:cNvPr id="0" name=""/>
        <dsp:cNvSpPr/>
      </dsp:nvSpPr>
      <dsp:spPr>
        <a:xfrm>
          <a:off x="6828586" y="0"/>
          <a:ext cx="3175518" cy="447646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it-IT" sz="2600" u="sng" kern="1200" dirty="0" smtClean="0"/>
            <a:t>Assicurazioni contro i danni</a:t>
          </a:r>
          <a:endParaRPr lang="it-IT" sz="2600" kern="1200" dirty="0"/>
        </a:p>
      </dsp:txBody>
      <dsp:txXfrm>
        <a:off x="6828586" y="0"/>
        <a:ext cx="3175518" cy="1342939"/>
      </dsp:txXfrm>
    </dsp:sp>
    <dsp:sp modelId="{270249D7-459A-4123-AC30-F7C6E1EC4FE4}">
      <dsp:nvSpPr>
        <dsp:cNvPr id="0" name=""/>
        <dsp:cNvSpPr/>
      </dsp:nvSpPr>
      <dsp:spPr>
        <a:xfrm>
          <a:off x="7084710" y="1238226"/>
          <a:ext cx="2717837" cy="461890"/>
        </a:xfrm>
        <a:prstGeom prst="roundRect">
          <a:avLst>
            <a:gd name="adj" fmla="val 10000"/>
          </a:avLst>
        </a:prstGeom>
        <a:solidFill>
          <a:srgbClr val="C72A3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it-IT" sz="1600" kern="1200" dirty="0" smtClean="0"/>
            <a:t>Modellazione predittiva</a:t>
          </a:r>
          <a:endParaRPr lang="it-IT" sz="1600" kern="1200" dirty="0" smtClean="0"/>
        </a:p>
      </dsp:txBody>
      <dsp:txXfrm>
        <a:off x="7098238" y="1251754"/>
        <a:ext cx="2690781" cy="434834"/>
      </dsp:txXfrm>
    </dsp:sp>
    <dsp:sp modelId="{AED1C7F6-C656-43D3-9CB3-A9764499F1ED}">
      <dsp:nvSpPr>
        <dsp:cNvPr id="0" name=""/>
        <dsp:cNvSpPr/>
      </dsp:nvSpPr>
      <dsp:spPr>
        <a:xfrm>
          <a:off x="7084710" y="1955073"/>
          <a:ext cx="2717837" cy="23076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it-IT" sz="1700" kern="1200" dirty="0" smtClean="0"/>
            <a:t>Previsione </a:t>
          </a:r>
          <a:r>
            <a:rPr lang="it-IT" sz="1700" kern="1200" dirty="0" smtClean="0"/>
            <a:t>della </a:t>
          </a:r>
          <a:r>
            <a:rPr lang="it-IT" sz="1700" kern="1200" dirty="0" err="1" smtClean="0"/>
            <a:t>sinistralità</a:t>
          </a:r>
          <a:endParaRPr lang="it-IT" sz="1700" kern="1200" dirty="0" smtClean="0"/>
        </a:p>
        <a:p>
          <a:pPr lvl="0" algn="ctr" defTabSz="755650">
            <a:lnSpc>
              <a:spcPct val="90000"/>
            </a:lnSpc>
            <a:spcBef>
              <a:spcPct val="0"/>
            </a:spcBef>
            <a:spcAft>
              <a:spcPct val="35000"/>
            </a:spcAft>
          </a:pPr>
          <a:r>
            <a:rPr lang="it-IT" sz="1700" kern="1200" dirty="0" smtClean="0"/>
            <a:t>….</a:t>
          </a:r>
          <a:endParaRPr lang="it-IT" sz="1700" kern="1200" dirty="0" smtClean="0"/>
        </a:p>
        <a:p>
          <a:pPr lvl="0" algn="ctr" defTabSz="755650">
            <a:lnSpc>
              <a:spcPct val="90000"/>
            </a:lnSpc>
            <a:spcBef>
              <a:spcPct val="0"/>
            </a:spcBef>
            <a:spcAft>
              <a:spcPct val="35000"/>
            </a:spcAft>
          </a:pPr>
          <a:r>
            <a:rPr lang="it-IT" sz="1700" kern="1200" dirty="0" smtClean="0"/>
            <a:t>Data </a:t>
          </a:r>
          <a:r>
            <a:rPr lang="it-IT" sz="1700" kern="1200" dirty="0" err="1" smtClean="0"/>
            <a:t>mining</a:t>
          </a:r>
          <a:r>
            <a:rPr lang="it-IT" sz="1700" kern="1200" dirty="0" smtClean="0"/>
            <a:t> per ridurre:</a:t>
          </a:r>
        </a:p>
        <a:p>
          <a:pPr lvl="0" algn="ctr" defTabSz="755650">
            <a:lnSpc>
              <a:spcPct val="90000"/>
            </a:lnSpc>
            <a:spcBef>
              <a:spcPct val="0"/>
            </a:spcBef>
            <a:spcAft>
              <a:spcPts val="200"/>
            </a:spcAft>
          </a:pPr>
          <a:r>
            <a:rPr lang="it-IT" sz="1700" kern="1200" dirty="0" smtClean="0"/>
            <a:t>- la lista di potenziali variabili esplicative  nei GLM </a:t>
          </a:r>
        </a:p>
        <a:p>
          <a:pPr lvl="0" algn="ctr" defTabSz="755650">
            <a:lnSpc>
              <a:spcPct val="90000"/>
            </a:lnSpc>
            <a:spcBef>
              <a:spcPct val="0"/>
            </a:spcBef>
            <a:spcAft>
              <a:spcPts val="200"/>
            </a:spcAft>
          </a:pPr>
          <a:r>
            <a:rPr lang="it-IT" sz="1700" kern="1200" dirty="0" smtClean="0"/>
            <a:t>- la dimensione delle variabili  (classi omogenee)</a:t>
          </a:r>
          <a:endParaRPr lang="it-IT" sz="1700" kern="1200" dirty="0"/>
        </a:p>
      </dsp:txBody>
      <dsp:txXfrm>
        <a:off x="7152298" y="2022661"/>
        <a:ext cx="2582661" cy="21724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364023-6624-4DAC-A142-2637C3500CBC}">
      <dsp:nvSpPr>
        <dsp:cNvPr id="0" name=""/>
        <dsp:cNvSpPr/>
      </dsp:nvSpPr>
      <dsp:spPr>
        <a:xfrm>
          <a:off x="1579002" y="1313883"/>
          <a:ext cx="1670002" cy="1444620"/>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it-IT" sz="2000" b="0" kern="1200" dirty="0" smtClean="0"/>
            <a:t>Paziente</a:t>
          </a:r>
          <a:endParaRPr lang="it-IT" sz="2000" b="0" kern="1200" dirty="0"/>
        </a:p>
      </dsp:txBody>
      <dsp:txXfrm>
        <a:off x="1855745" y="1553277"/>
        <a:ext cx="1116516" cy="965832"/>
      </dsp:txXfrm>
    </dsp:sp>
    <dsp:sp modelId="{A9128C88-DD6E-41B4-8362-015D9C718553}">
      <dsp:nvSpPr>
        <dsp:cNvPr id="0" name=""/>
        <dsp:cNvSpPr/>
      </dsp:nvSpPr>
      <dsp:spPr>
        <a:xfrm>
          <a:off x="2624745" y="622730"/>
          <a:ext cx="630087" cy="542903"/>
        </a:xfrm>
        <a:prstGeom prst="hexagon">
          <a:avLst>
            <a:gd name="adj" fmla="val 28900"/>
            <a:gd name="vf" fmla="val 115470"/>
          </a:avLst>
        </a:prstGeom>
        <a:solidFill>
          <a:schemeClr val="bg1"/>
        </a:solidFill>
        <a:ln>
          <a:noFill/>
        </a:ln>
        <a:effectLst/>
      </dsp:spPr>
      <dsp:style>
        <a:lnRef idx="0">
          <a:scrgbClr r="0" g="0" b="0"/>
        </a:lnRef>
        <a:fillRef idx="1">
          <a:scrgbClr r="0" g="0" b="0"/>
        </a:fillRef>
        <a:effectRef idx="0">
          <a:scrgbClr r="0" g="0" b="0"/>
        </a:effectRef>
        <a:fontRef idx="minor"/>
      </dsp:style>
    </dsp:sp>
    <dsp:sp modelId="{408C2312-22CD-45B4-88A9-ADFC99EBA5F0}">
      <dsp:nvSpPr>
        <dsp:cNvPr id="0" name=""/>
        <dsp:cNvSpPr/>
      </dsp:nvSpPr>
      <dsp:spPr>
        <a:xfrm>
          <a:off x="1732834" y="0"/>
          <a:ext cx="1368555" cy="1183961"/>
        </a:xfrm>
        <a:prstGeom prst="hexagon">
          <a:avLst>
            <a:gd name="adj" fmla="val 28570"/>
            <a:gd name="vf" fmla="val 11547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it-IT" sz="1400" b="0" kern="1200" dirty="0" smtClean="0"/>
            <a:t>Acquisto farmaci</a:t>
          </a:r>
          <a:endParaRPr lang="it-IT" sz="1400" b="0" kern="1200" dirty="0"/>
        </a:p>
      </dsp:txBody>
      <dsp:txXfrm>
        <a:off x="1959633" y="196208"/>
        <a:ext cx="914957" cy="791545"/>
      </dsp:txXfrm>
    </dsp:sp>
    <dsp:sp modelId="{D028B217-8F10-4588-B4AF-968781EB66AD}">
      <dsp:nvSpPr>
        <dsp:cNvPr id="0" name=""/>
        <dsp:cNvSpPr/>
      </dsp:nvSpPr>
      <dsp:spPr>
        <a:xfrm>
          <a:off x="3360106" y="1637670"/>
          <a:ext cx="630087" cy="542903"/>
        </a:xfrm>
        <a:prstGeom prst="hexagon">
          <a:avLst>
            <a:gd name="adj" fmla="val 28900"/>
            <a:gd name="vf" fmla="val 115470"/>
          </a:avLst>
        </a:prstGeom>
        <a:solidFill>
          <a:schemeClr val="bg1"/>
        </a:solidFill>
        <a:ln>
          <a:noFill/>
        </a:ln>
        <a:effectLst/>
      </dsp:spPr>
      <dsp:style>
        <a:lnRef idx="0">
          <a:scrgbClr r="0" g="0" b="0"/>
        </a:lnRef>
        <a:fillRef idx="1">
          <a:scrgbClr r="0" g="0" b="0"/>
        </a:fillRef>
        <a:effectRef idx="0">
          <a:scrgbClr r="0" g="0" b="0"/>
        </a:effectRef>
        <a:fontRef idx="minor"/>
      </dsp:style>
    </dsp:sp>
    <dsp:sp modelId="{474715F2-6F2C-4D34-9DF9-AB2089B75DB6}">
      <dsp:nvSpPr>
        <dsp:cNvPr id="0" name=""/>
        <dsp:cNvSpPr/>
      </dsp:nvSpPr>
      <dsp:spPr>
        <a:xfrm>
          <a:off x="2987958" y="728215"/>
          <a:ext cx="1368555" cy="1183961"/>
        </a:xfrm>
        <a:prstGeom prst="hexagon">
          <a:avLst>
            <a:gd name="adj" fmla="val 28570"/>
            <a:gd name="vf" fmla="val 1154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it-IT" sz="1400" b="0" kern="1200" dirty="0" smtClean="0"/>
            <a:t>Richieste servizi sanitari</a:t>
          </a:r>
          <a:endParaRPr lang="it-IT" sz="1400" b="0" kern="1200" dirty="0"/>
        </a:p>
      </dsp:txBody>
      <dsp:txXfrm>
        <a:off x="3214757" y="924423"/>
        <a:ext cx="914957" cy="791545"/>
      </dsp:txXfrm>
    </dsp:sp>
    <dsp:sp modelId="{23AB1505-7035-499F-89C1-2324E9DD2F6B}">
      <dsp:nvSpPr>
        <dsp:cNvPr id="0" name=""/>
        <dsp:cNvSpPr/>
      </dsp:nvSpPr>
      <dsp:spPr>
        <a:xfrm>
          <a:off x="2849277" y="2783347"/>
          <a:ext cx="630087" cy="542903"/>
        </a:xfrm>
        <a:prstGeom prst="hexagon">
          <a:avLst>
            <a:gd name="adj" fmla="val 28900"/>
            <a:gd name="vf" fmla="val 115470"/>
          </a:avLst>
        </a:prstGeom>
        <a:solidFill>
          <a:schemeClr val="bg1"/>
        </a:solidFill>
        <a:ln>
          <a:noFill/>
        </a:ln>
        <a:effectLst/>
      </dsp:spPr>
      <dsp:style>
        <a:lnRef idx="0">
          <a:scrgbClr r="0" g="0" b="0"/>
        </a:lnRef>
        <a:fillRef idx="1">
          <a:scrgbClr r="0" g="0" b="0"/>
        </a:fillRef>
        <a:effectRef idx="0">
          <a:scrgbClr r="0" g="0" b="0"/>
        </a:effectRef>
        <a:fontRef idx="minor"/>
      </dsp:style>
    </dsp:sp>
    <dsp:sp modelId="{A0021233-0E65-4846-9169-2B08ED3B1083}">
      <dsp:nvSpPr>
        <dsp:cNvPr id="0" name=""/>
        <dsp:cNvSpPr/>
      </dsp:nvSpPr>
      <dsp:spPr>
        <a:xfrm>
          <a:off x="2987958" y="2159802"/>
          <a:ext cx="1368555" cy="1183961"/>
        </a:xfrm>
        <a:prstGeom prst="hexagon">
          <a:avLst>
            <a:gd name="adj" fmla="val 28570"/>
            <a:gd name="vf" fmla="val 1154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it-IT" sz="1400" b="0" kern="1200" dirty="0" smtClean="0"/>
            <a:t>Pronto soccorso</a:t>
          </a:r>
          <a:endParaRPr lang="it-IT" sz="1400" b="0" kern="1200" dirty="0"/>
        </a:p>
      </dsp:txBody>
      <dsp:txXfrm>
        <a:off x="3214757" y="2356010"/>
        <a:ext cx="914957" cy="791545"/>
      </dsp:txXfrm>
    </dsp:sp>
    <dsp:sp modelId="{F4FFA40F-4543-446E-A50A-2FE0CCFE898F}">
      <dsp:nvSpPr>
        <dsp:cNvPr id="0" name=""/>
        <dsp:cNvSpPr/>
      </dsp:nvSpPr>
      <dsp:spPr>
        <a:xfrm>
          <a:off x="1582110" y="2902273"/>
          <a:ext cx="630087" cy="542903"/>
        </a:xfrm>
        <a:prstGeom prst="hexagon">
          <a:avLst>
            <a:gd name="adj" fmla="val 28900"/>
            <a:gd name="vf" fmla="val 115470"/>
          </a:avLst>
        </a:prstGeom>
        <a:solidFill>
          <a:schemeClr val="bg1"/>
        </a:solidFill>
        <a:ln>
          <a:noFill/>
        </a:ln>
        <a:effectLst/>
      </dsp:spPr>
      <dsp:style>
        <a:lnRef idx="0">
          <a:scrgbClr r="0" g="0" b="0"/>
        </a:lnRef>
        <a:fillRef idx="1">
          <a:scrgbClr r="0" g="0" b="0"/>
        </a:fillRef>
        <a:effectRef idx="0">
          <a:scrgbClr r="0" g="0" b="0"/>
        </a:effectRef>
        <a:fontRef idx="minor"/>
      </dsp:style>
    </dsp:sp>
    <dsp:sp modelId="{9ABC1EE6-365A-4D1F-B537-D66978248FEE}">
      <dsp:nvSpPr>
        <dsp:cNvPr id="0" name=""/>
        <dsp:cNvSpPr/>
      </dsp:nvSpPr>
      <dsp:spPr>
        <a:xfrm>
          <a:off x="1732834" y="2888832"/>
          <a:ext cx="1368555" cy="1183961"/>
        </a:xfrm>
        <a:prstGeom prst="hexagon">
          <a:avLst>
            <a:gd name="adj" fmla="val 28570"/>
            <a:gd name="vf" fmla="val 1154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it-IT" sz="1400" b="0" kern="1200" dirty="0" smtClean="0"/>
            <a:t>Esami diagnostici / di laboratorio</a:t>
          </a:r>
          <a:endParaRPr lang="it-IT" sz="1400" b="0" kern="1200" dirty="0"/>
        </a:p>
      </dsp:txBody>
      <dsp:txXfrm>
        <a:off x="1959633" y="3085040"/>
        <a:ext cx="914957" cy="791545"/>
      </dsp:txXfrm>
    </dsp:sp>
    <dsp:sp modelId="{ACEE4E9D-0F1B-4E83-B14E-4BF146923C44}">
      <dsp:nvSpPr>
        <dsp:cNvPr id="0" name=""/>
        <dsp:cNvSpPr/>
      </dsp:nvSpPr>
      <dsp:spPr>
        <a:xfrm>
          <a:off x="834707" y="1887740"/>
          <a:ext cx="630087" cy="542903"/>
        </a:xfrm>
        <a:prstGeom prst="hexagon">
          <a:avLst>
            <a:gd name="adj" fmla="val 28900"/>
            <a:gd name="vf" fmla="val 115470"/>
          </a:avLst>
        </a:prstGeom>
        <a:solidFill>
          <a:schemeClr val="bg1"/>
        </a:solidFill>
        <a:ln>
          <a:noFill/>
        </a:ln>
        <a:effectLst/>
      </dsp:spPr>
      <dsp:style>
        <a:lnRef idx="0">
          <a:scrgbClr r="0" g="0" b="0"/>
        </a:lnRef>
        <a:fillRef idx="1">
          <a:scrgbClr r="0" g="0" b="0"/>
        </a:fillRef>
        <a:effectRef idx="0">
          <a:scrgbClr r="0" g="0" b="0"/>
        </a:effectRef>
        <a:fontRef idx="minor"/>
      </dsp:style>
    </dsp:sp>
    <dsp:sp modelId="{DC2FBF4D-51BD-4F41-BCB8-7FB30E44B436}">
      <dsp:nvSpPr>
        <dsp:cNvPr id="0" name=""/>
        <dsp:cNvSpPr/>
      </dsp:nvSpPr>
      <dsp:spPr>
        <a:xfrm>
          <a:off x="471883" y="2160617"/>
          <a:ext cx="1368555" cy="1183961"/>
        </a:xfrm>
        <a:prstGeom prst="hexagon">
          <a:avLst>
            <a:gd name="adj" fmla="val 28570"/>
            <a:gd name="vf" fmla="val 11547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it-IT" sz="1400" b="0" kern="1200" dirty="0" smtClean="0"/>
            <a:t>Social network per comunicare condizioni di salute</a:t>
          </a:r>
          <a:endParaRPr lang="it-IT" sz="1400" b="0" kern="1200" dirty="0"/>
        </a:p>
      </dsp:txBody>
      <dsp:txXfrm>
        <a:off x="698682" y="2356825"/>
        <a:ext cx="914957" cy="791545"/>
      </dsp:txXfrm>
    </dsp:sp>
    <dsp:sp modelId="{B1521F8E-8D72-4730-AB1D-4AEB3A620063}">
      <dsp:nvSpPr>
        <dsp:cNvPr id="0" name=""/>
        <dsp:cNvSpPr/>
      </dsp:nvSpPr>
      <dsp:spPr>
        <a:xfrm>
          <a:off x="471883" y="726586"/>
          <a:ext cx="1368555" cy="1183961"/>
        </a:xfrm>
        <a:prstGeom prst="hexagon">
          <a:avLst>
            <a:gd name="adj" fmla="val 28570"/>
            <a:gd name="vf" fmla="val 1154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it-IT" sz="1400" b="0" kern="1200" dirty="0" smtClean="0"/>
            <a:t>Prescrizioni mediche</a:t>
          </a:r>
          <a:endParaRPr lang="it-IT" sz="1400" b="0" kern="1200" dirty="0"/>
        </a:p>
      </dsp:txBody>
      <dsp:txXfrm>
        <a:off x="698682" y="922794"/>
        <a:ext cx="914957" cy="7915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AC8673-1433-40DA-9FB3-18B08E621E4B}">
      <dsp:nvSpPr>
        <dsp:cNvPr id="0" name=""/>
        <dsp:cNvSpPr/>
      </dsp:nvSpPr>
      <dsp:spPr>
        <a:xfrm>
          <a:off x="2195" y="0"/>
          <a:ext cx="1920079" cy="610989"/>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lvl="0" algn="ctr" defTabSz="711200">
            <a:lnSpc>
              <a:spcPct val="90000"/>
            </a:lnSpc>
            <a:spcBef>
              <a:spcPct val="0"/>
            </a:spcBef>
            <a:spcAft>
              <a:spcPct val="35000"/>
            </a:spcAft>
          </a:pPr>
          <a:r>
            <a:rPr lang="it-IT" sz="1600" b="0" kern="1200" dirty="0" smtClean="0"/>
            <a:t>Stile di vita sano</a:t>
          </a:r>
          <a:endParaRPr lang="it-IT" sz="1600" b="0" kern="1200" dirty="0"/>
        </a:p>
      </dsp:txBody>
      <dsp:txXfrm>
        <a:off x="2195" y="0"/>
        <a:ext cx="1767332" cy="610989"/>
      </dsp:txXfrm>
    </dsp:sp>
    <dsp:sp modelId="{B2EE5263-B914-49AB-B1CD-29C841496A79}">
      <dsp:nvSpPr>
        <dsp:cNvPr id="0" name=""/>
        <dsp:cNvSpPr/>
      </dsp:nvSpPr>
      <dsp:spPr>
        <a:xfrm>
          <a:off x="1538258" y="0"/>
          <a:ext cx="1920079" cy="610989"/>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r>
            <a:rPr lang="it-IT" sz="1600" b="0" kern="1200" dirty="0" smtClean="0"/>
            <a:t>Migliori condizioni di salute</a:t>
          </a:r>
          <a:endParaRPr lang="it-IT" sz="1600" b="0" kern="1200" dirty="0"/>
        </a:p>
      </dsp:txBody>
      <dsp:txXfrm>
        <a:off x="1843753" y="0"/>
        <a:ext cx="1309090" cy="610989"/>
      </dsp:txXfrm>
    </dsp:sp>
    <dsp:sp modelId="{7CE44ECC-E7F5-49B7-854F-717644921181}">
      <dsp:nvSpPr>
        <dsp:cNvPr id="0" name=""/>
        <dsp:cNvSpPr/>
      </dsp:nvSpPr>
      <dsp:spPr>
        <a:xfrm>
          <a:off x="3074322" y="0"/>
          <a:ext cx="1920079" cy="610989"/>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r>
            <a:rPr lang="it-IT" sz="1600" b="0" kern="1200" dirty="0" smtClean="0"/>
            <a:t>Premi assicurativi  più bassi</a:t>
          </a:r>
          <a:endParaRPr lang="it-IT" sz="1600" b="0" kern="1200" dirty="0"/>
        </a:p>
      </dsp:txBody>
      <dsp:txXfrm>
        <a:off x="3379817" y="0"/>
        <a:ext cx="1309090" cy="610989"/>
      </dsp:txXfrm>
    </dsp:sp>
  </dsp:spTree>
</dsp:drawing>
</file>

<file path=ppt/diagrams/layout1.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1/layout/HexagonRadial">
  <dgm:title val="Radiale esagonale"/>
  <dgm:desc val="Mostra un processo sequenziale correlato a un'idea o un tema centrale. Supporta al massimo sei forme di livello 2. Risultati ottimali con piccole quantità di testo. Il testo non utilizzato non viene visualizzato ma rimane disponibile se si cambia il layout."/>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47B1F3-FB2D-A247-9676-97B3C010A75B}" type="datetimeFigureOut">
              <a:rPr lang="it-IT" smtClean="0"/>
              <a:t>23/06/16</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BAA04C-CF00-2442-8489-B17C223CBBD3}" type="slidenum">
              <a:rPr lang="it-IT" smtClean="0"/>
              <a:t>‹N›</a:t>
            </a:fld>
            <a:endParaRPr lang="it-IT"/>
          </a:p>
        </p:txBody>
      </p:sp>
    </p:spTree>
    <p:extLst>
      <p:ext uri="{BB962C8B-B14F-4D97-AF65-F5344CB8AC3E}">
        <p14:creationId xmlns:p14="http://schemas.microsoft.com/office/powerpoint/2010/main" val="95630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trovanorme.salute.gov.it/norme/dettaglioAtto?id=44151&amp;articolo=15"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smtClean="0"/>
          </a:p>
        </p:txBody>
      </p:sp>
      <p:sp>
        <p:nvSpPr>
          <p:cNvPr id="4" name="Segnaposto numero diapositiva 3"/>
          <p:cNvSpPr>
            <a:spLocks noGrp="1"/>
          </p:cNvSpPr>
          <p:nvPr>
            <p:ph type="sldNum" sz="quarter" idx="10"/>
          </p:nvPr>
        </p:nvSpPr>
        <p:spPr/>
        <p:txBody>
          <a:bodyPr/>
          <a:lstStyle/>
          <a:p>
            <a:fld id="{A5BAA04C-CF00-2442-8489-B17C223CBBD3}" type="slidenum">
              <a:rPr lang="it-IT" smtClean="0"/>
              <a:t>1</a:t>
            </a:fld>
            <a:endParaRPr lang="it-IT"/>
          </a:p>
        </p:txBody>
      </p:sp>
    </p:spTree>
    <p:extLst>
      <p:ext uri="{BB962C8B-B14F-4D97-AF65-F5344CB8AC3E}">
        <p14:creationId xmlns:p14="http://schemas.microsoft.com/office/powerpoint/2010/main" val="948465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0" i="0" u="none" strike="noStrike" kern="1200" baseline="0" dirty="0" smtClean="0">
                <a:solidFill>
                  <a:schemeClr val="tx1"/>
                </a:solidFill>
                <a:latin typeface="+mn-lt"/>
                <a:ea typeface="+mn-ea"/>
                <a:cs typeface="+mn-cs"/>
              </a:rPr>
              <a:t>La disponibilità massiva di dati e nuovi strumenti per estrarre indicazioni di business per migliorare la relazione col cliente e personalizzare l’offerta.</a:t>
            </a:r>
          </a:p>
          <a:p>
            <a:r>
              <a:rPr lang="it-IT" sz="1200" dirty="0" smtClean="0"/>
              <a:t>Analizzare ed estrarre</a:t>
            </a:r>
            <a:r>
              <a:rPr lang="it-IT" sz="1200" baseline="0" dirty="0" smtClean="0"/>
              <a:t> </a:t>
            </a:r>
            <a:r>
              <a:rPr lang="it-IT" sz="1200" dirty="0" smtClean="0"/>
              <a:t>conoscenza per ottimizzare i</a:t>
            </a:r>
            <a:r>
              <a:rPr lang="it-IT" sz="1200" baseline="0" dirty="0" smtClean="0"/>
              <a:t> </a:t>
            </a:r>
            <a:r>
              <a:rPr lang="it-IT" sz="1200" dirty="0" smtClean="0"/>
              <a:t>processi di valutazione del rischio.</a:t>
            </a:r>
          </a:p>
          <a:p>
            <a:r>
              <a:rPr lang="it-IT" sz="1200" b="0" i="0" u="none" strike="noStrike" kern="1200" baseline="0" dirty="0" smtClean="0">
                <a:solidFill>
                  <a:schemeClr val="tx1"/>
                </a:solidFill>
                <a:latin typeface="+mn-lt"/>
                <a:ea typeface="+mn-ea"/>
                <a:cs typeface="+mn-cs"/>
              </a:rPr>
              <a:t>Utilizzare le tecniche di </a:t>
            </a:r>
            <a:r>
              <a:rPr lang="it-IT" sz="1200" b="0" i="0" u="none" strike="noStrike" kern="1200" baseline="0" dirty="0" err="1" smtClean="0">
                <a:solidFill>
                  <a:schemeClr val="tx1"/>
                </a:solidFill>
                <a:latin typeface="+mn-lt"/>
                <a:ea typeface="+mn-ea"/>
                <a:cs typeface="+mn-cs"/>
              </a:rPr>
              <a:t>telematics</a:t>
            </a:r>
            <a:r>
              <a:rPr lang="it-IT" sz="1200" b="0" i="0" u="none" strike="noStrike" kern="1200" baseline="0" dirty="0" smtClean="0">
                <a:solidFill>
                  <a:schemeClr val="tx1"/>
                </a:solidFill>
                <a:latin typeface="+mn-lt"/>
                <a:ea typeface="+mn-ea"/>
                <a:cs typeface="+mn-cs"/>
              </a:rPr>
              <a:t> per acquisire vantaggio competitivo attraverso l'offerta di prodotti a </a:t>
            </a:r>
            <a:r>
              <a:rPr lang="it-IT" sz="1200" b="0" i="0" u="none" strike="noStrike" kern="1200" baseline="0" dirty="0" err="1" smtClean="0">
                <a:solidFill>
                  <a:schemeClr val="tx1"/>
                </a:solidFill>
                <a:latin typeface="+mn-lt"/>
                <a:ea typeface="+mn-ea"/>
                <a:cs typeface="+mn-cs"/>
              </a:rPr>
              <a:t>pricing</a:t>
            </a:r>
            <a:r>
              <a:rPr lang="it-IT" sz="1200" b="0" i="0" u="none" strike="noStrike" kern="1200" baseline="0" dirty="0" smtClean="0">
                <a:solidFill>
                  <a:schemeClr val="tx1"/>
                </a:solidFill>
                <a:latin typeface="+mn-lt"/>
                <a:ea typeface="+mn-ea"/>
                <a:cs typeface="+mn-cs"/>
              </a:rPr>
              <a:t> flessibile e nuovi servizi a maggior valore</a:t>
            </a:r>
            <a:endParaRPr lang="it-IT" sz="1200" dirty="0" smtClean="0"/>
          </a:p>
          <a:p>
            <a:endParaRPr lang="it-IT" sz="1200" b="0" i="0" u="none" strike="noStrike" kern="1200" baseline="0" dirty="0" smtClean="0">
              <a:solidFill>
                <a:schemeClr val="tx1"/>
              </a:solidFill>
              <a:latin typeface="+mn-lt"/>
              <a:ea typeface="+mn-ea"/>
              <a:cs typeface="+mn-cs"/>
            </a:endParaRPr>
          </a:p>
        </p:txBody>
      </p:sp>
      <p:sp>
        <p:nvSpPr>
          <p:cNvPr id="4" name="Segnaposto numero diapositiva 3"/>
          <p:cNvSpPr>
            <a:spLocks noGrp="1"/>
          </p:cNvSpPr>
          <p:nvPr>
            <p:ph type="sldNum" sz="quarter" idx="10"/>
          </p:nvPr>
        </p:nvSpPr>
        <p:spPr/>
        <p:txBody>
          <a:bodyPr/>
          <a:lstStyle/>
          <a:p>
            <a:fld id="{A5BAA04C-CF00-2442-8489-B17C223CBBD3}" type="slidenum">
              <a:rPr lang="it-IT" smtClean="0"/>
              <a:t>2</a:t>
            </a:fld>
            <a:endParaRPr lang="it-IT"/>
          </a:p>
        </p:txBody>
      </p:sp>
    </p:spTree>
    <p:extLst>
      <p:ext uri="{BB962C8B-B14F-4D97-AF65-F5344CB8AC3E}">
        <p14:creationId xmlns:p14="http://schemas.microsoft.com/office/powerpoint/2010/main" val="2448222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b="0" i="0" u="none" strike="noStrike" kern="1200" baseline="0" dirty="0" smtClean="0">
                <a:solidFill>
                  <a:schemeClr val="tx1"/>
                </a:solidFill>
                <a:latin typeface="+mn-lt"/>
                <a:ea typeface="+mn-ea"/>
                <a:cs typeface="+mn-cs"/>
              </a:rPr>
              <a:t>Combinare dati strutturati e non strutturati per costruire una vista integrata del cliente e guidare attività di marketing e vendita</a:t>
            </a:r>
            <a:endParaRPr lang="it-IT" dirty="0" smtClean="0"/>
          </a:p>
          <a:p>
            <a:endParaRPr lang="it-IT" dirty="0"/>
          </a:p>
        </p:txBody>
      </p:sp>
      <p:sp>
        <p:nvSpPr>
          <p:cNvPr id="4" name="Segnaposto numero diapositiva 3"/>
          <p:cNvSpPr>
            <a:spLocks noGrp="1"/>
          </p:cNvSpPr>
          <p:nvPr>
            <p:ph type="sldNum" sz="quarter" idx="10"/>
          </p:nvPr>
        </p:nvSpPr>
        <p:spPr/>
        <p:txBody>
          <a:bodyPr/>
          <a:lstStyle/>
          <a:p>
            <a:fld id="{A5BAA04C-CF00-2442-8489-B17C223CBBD3}" type="slidenum">
              <a:rPr lang="it-IT" smtClean="0"/>
              <a:t>3</a:t>
            </a:fld>
            <a:endParaRPr lang="it-IT"/>
          </a:p>
        </p:txBody>
      </p:sp>
    </p:spTree>
    <p:extLst>
      <p:ext uri="{BB962C8B-B14F-4D97-AF65-F5344CB8AC3E}">
        <p14:creationId xmlns:p14="http://schemas.microsoft.com/office/powerpoint/2010/main" val="1555792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 Predire la probabilità di un cliente ad acquistare un nuovo prodotto.</a:t>
            </a:r>
          </a:p>
          <a:p>
            <a:pPr marL="0" marR="0" lvl="1" indent="0" algn="l" defTabSz="914400" rtl="0" eaLnBrk="1" fontAlgn="auto" latinLnBrk="0" hangingPunct="1">
              <a:lnSpc>
                <a:spcPct val="100000"/>
              </a:lnSpc>
              <a:spcBef>
                <a:spcPts val="0"/>
              </a:spcBef>
              <a:spcAft>
                <a:spcPts val="0"/>
              </a:spcAft>
              <a:buClrTx/>
              <a:buSzTx/>
              <a:buFontTx/>
              <a:buNone/>
              <a:tabLst/>
              <a:defRPr/>
            </a:pPr>
            <a:r>
              <a:rPr lang="it-IT" dirty="0" smtClean="0"/>
              <a:t>- i modelli predittivi possono guidare le decisioni di esperti in settori quali la gestione dei sinistri, il rilevamento delle frodi e sottoscrizione.</a:t>
            </a:r>
          </a:p>
          <a:p>
            <a:pPr marL="0" marR="0" lvl="1" indent="0" algn="l" defTabSz="914400" rtl="0" eaLnBrk="1" fontAlgn="auto" latinLnBrk="0" hangingPunct="1">
              <a:lnSpc>
                <a:spcPct val="100000"/>
              </a:lnSpc>
              <a:spcBef>
                <a:spcPts val="0"/>
              </a:spcBef>
              <a:spcAft>
                <a:spcPts val="0"/>
              </a:spcAft>
              <a:buClrTx/>
              <a:buSzTx/>
              <a:buFontTx/>
              <a:buNone/>
              <a:tabLst/>
              <a:defRPr/>
            </a:pPr>
            <a:r>
              <a:rPr lang="it-IT" sz="1800" dirty="0" smtClean="0"/>
              <a:t>- Definizione dei segmenti del mercato assicurativo. Rischi omogenei</a:t>
            </a:r>
          </a:p>
          <a:p>
            <a:endParaRPr lang="it-IT" dirty="0" smtClean="0"/>
          </a:p>
        </p:txBody>
      </p:sp>
      <p:sp>
        <p:nvSpPr>
          <p:cNvPr id="4" name="Segnaposto numero diapositiva 3"/>
          <p:cNvSpPr>
            <a:spLocks noGrp="1"/>
          </p:cNvSpPr>
          <p:nvPr>
            <p:ph type="sldNum" sz="quarter" idx="10"/>
          </p:nvPr>
        </p:nvSpPr>
        <p:spPr/>
        <p:txBody>
          <a:bodyPr/>
          <a:lstStyle/>
          <a:p>
            <a:fld id="{A5BAA04C-CF00-2442-8489-B17C223CBBD3}" type="slidenum">
              <a:rPr lang="it-IT" smtClean="0"/>
              <a:t>4</a:t>
            </a:fld>
            <a:endParaRPr lang="it-IT"/>
          </a:p>
        </p:txBody>
      </p:sp>
    </p:spTree>
    <p:extLst>
      <p:ext uri="{BB962C8B-B14F-4D97-AF65-F5344CB8AC3E}">
        <p14:creationId xmlns:p14="http://schemas.microsoft.com/office/powerpoint/2010/main" val="2807516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dirty="0" smtClean="0"/>
              <a:t>consente all’impresa di fotografare il profilo di rischio di un individuo sulla base di reali abitudini di guida, piuttosto che basarsi su statistiche aggregate.</a:t>
            </a:r>
          </a:p>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latin typeface="+mn-lt"/>
                <a:ea typeface="+mn-ea"/>
                <a:cs typeface="+mn-cs"/>
              </a:rPr>
              <a:t>Il principio delle polizze individuali è molto semplice: in futuro, ogni conducente avrà una propria polizza assicurativa in base al proprio comportamento.</a:t>
            </a:r>
            <a:endParaRPr lang="it-IT" dirty="0" smtClean="0"/>
          </a:p>
        </p:txBody>
      </p:sp>
      <p:sp>
        <p:nvSpPr>
          <p:cNvPr id="4" name="Segnaposto numero diapositiva 3"/>
          <p:cNvSpPr>
            <a:spLocks noGrp="1"/>
          </p:cNvSpPr>
          <p:nvPr>
            <p:ph type="sldNum" sz="quarter" idx="10"/>
          </p:nvPr>
        </p:nvSpPr>
        <p:spPr/>
        <p:txBody>
          <a:bodyPr/>
          <a:lstStyle/>
          <a:p>
            <a:fld id="{A5BAA04C-CF00-2442-8489-B17C223CBBD3}" type="slidenum">
              <a:rPr lang="it-IT" smtClean="0"/>
              <a:t>6</a:t>
            </a:fld>
            <a:endParaRPr lang="it-IT"/>
          </a:p>
        </p:txBody>
      </p:sp>
    </p:spTree>
    <p:extLst>
      <p:ext uri="{BB962C8B-B14F-4D97-AF65-F5344CB8AC3E}">
        <p14:creationId xmlns:p14="http://schemas.microsoft.com/office/powerpoint/2010/main" val="2807516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it-IT" dirty="0" smtClean="0"/>
              <a:t>Il </a:t>
            </a:r>
            <a:r>
              <a:rPr lang="it-IT" dirty="0" smtClean="0">
                <a:hlinkClick r:id="rId3"/>
              </a:rPr>
              <a:t>D.L. 179/2012</a:t>
            </a:r>
            <a:r>
              <a:rPr lang="it-IT" dirty="0" smtClean="0"/>
              <a:t>  definisce Big data sanitari l’insieme di dati e documenti digitali di tipo sanitario e socio-sanitario generati da eventi clinici presenti e trascorsi, riguardanti l’assistito.</a:t>
            </a:r>
          </a:p>
        </p:txBody>
      </p:sp>
      <p:sp>
        <p:nvSpPr>
          <p:cNvPr id="4" name="Segnaposto numero diapositiva 3"/>
          <p:cNvSpPr>
            <a:spLocks noGrp="1"/>
          </p:cNvSpPr>
          <p:nvPr>
            <p:ph type="sldNum" sz="quarter" idx="10"/>
          </p:nvPr>
        </p:nvSpPr>
        <p:spPr/>
        <p:txBody>
          <a:bodyPr/>
          <a:lstStyle/>
          <a:p>
            <a:fld id="{A5BAA04C-CF00-2442-8489-B17C223CBBD3}" type="slidenum">
              <a:rPr lang="it-IT" smtClean="0"/>
              <a:t>7</a:t>
            </a:fld>
            <a:endParaRPr lang="it-IT"/>
          </a:p>
        </p:txBody>
      </p:sp>
    </p:spTree>
    <p:extLst>
      <p:ext uri="{BB962C8B-B14F-4D97-AF65-F5344CB8AC3E}">
        <p14:creationId xmlns:p14="http://schemas.microsoft.com/office/powerpoint/2010/main" val="2807516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smtClean="0">
                <a:solidFill>
                  <a:schemeClr val="tx1"/>
                </a:solidFill>
                <a:latin typeface="+mn-lt"/>
                <a:ea typeface="+mn-ea"/>
                <a:cs typeface="+mn-cs"/>
              </a:rPr>
              <a:t>Le compagnie, infatti, saranno capaci di definire il target migliore per la loro offerta, sviluppare prodotti personalizzati e aumentare i loro rendimenti. Dal momento che avranno a disposizione le informazioni in tempo reale e potranno sempre verificare se i loro clienti hanno il piano assicurativo più adatto al loro stile di vita. Dunque, con queste informazioni le compagnie potranno prendere delle decisioni migliori rispetto alle coperture, così da gestire meglio i costi e aumentare i guadagni. D’altra parte, i clienti che decideranno di rendere disponibili i propri dati beneficeranno di prezzi più vantaggiosi e migliori servizi.</a:t>
            </a:r>
            <a:endParaRPr lang="it-IT" dirty="0" smtClean="0"/>
          </a:p>
        </p:txBody>
      </p:sp>
      <p:sp>
        <p:nvSpPr>
          <p:cNvPr id="4" name="Segnaposto numero diapositiva 3"/>
          <p:cNvSpPr>
            <a:spLocks noGrp="1"/>
          </p:cNvSpPr>
          <p:nvPr>
            <p:ph type="sldNum" sz="quarter" idx="10"/>
          </p:nvPr>
        </p:nvSpPr>
        <p:spPr/>
        <p:txBody>
          <a:bodyPr/>
          <a:lstStyle/>
          <a:p>
            <a:fld id="{A5BAA04C-CF00-2442-8489-B17C223CBBD3}" type="slidenum">
              <a:rPr lang="it-IT" smtClean="0"/>
              <a:t>8</a:t>
            </a:fld>
            <a:endParaRPr lang="it-IT"/>
          </a:p>
        </p:txBody>
      </p:sp>
    </p:spTree>
    <p:extLst>
      <p:ext uri="{BB962C8B-B14F-4D97-AF65-F5344CB8AC3E}">
        <p14:creationId xmlns:p14="http://schemas.microsoft.com/office/powerpoint/2010/main" val="2807516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ina interna">
    <p:spTree>
      <p:nvGrpSpPr>
        <p:cNvPr id="1" name=""/>
        <p:cNvGrpSpPr/>
        <p:nvPr/>
      </p:nvGrpSpPr>
      <p:grpSpPr>
        <a:xfrm>
          <a:off x="0" y="0"/>
          <a:ext cx="0" cy="0"/>
          <a:chOff x="0" y="0"/>
          <a:chExt cx="0" cy="0"/>
        </a:xfrm>
      </p:grpSpPr>
      <p:sp>
        <p:nvSpPr>
          <p:cNvPr id="7" name="Segnaposto numero diapositiva 5"/>
          <p:cNvSpPr>
            <a:spLocks noGrp="1"/>
          </p:cNvSpPr>
          <p:nvPr>
            <p:ph type="sldNum" sz="quarter" idx="4"/>
          </p:nvPr>
        </p:nvSpPr>
        <p:spPr>
          <a:xfrm>
            <a:off x="9959132" y="6478588"/>
            <a:ext cx="717915" cy="319088"/>
          </a:xfrm>
          <a:prstGeom prst="rect">
            <a:avLst/>
          </a:prstGeom>
        </p:spPr>
        <p:txBody>
          <a:bodyPr/>
          <a:lstStyle>
            <a:lvl1pPr algn="r">
              <a:defRPr b="0" i="0">
                <a:solidFill>
                  <a:srgbClr val="7F7F7F"/>
                </a:solidFill>
                <a:latin typeface="+mj-lt"/>
              </a:defRPr>
            </a:lvl1pPr>
          </a:lstStyle>
          <a:p>
            <a:fld id="{5C7FE145-5F5F-9146-8268-470DD024125C}" type="slidenum">
              <a:rPr lang="it-IT" smtClean="0"/>
              <a:pPr/>
              <a:t>‹N›</a:t>
            </a:fld>
            <a:endParaRPr lang="it-IT" dirty="0"/>
          </a:p>
        </p:txBody>
      </p:sp>
    </p:spTree>
    <p:extLst>
      <p:ext uri="{BB962C8B-B14F-4D97-AF65-F5344CB8AC3E}">
        <p14:creationId xmlns:p14="http://schemas.microsoft.com/office/powerpoint/2010/main" val="1369153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9" name="Connettore 1 8"/>
          <p:cNvCxnSpPr/>
          <p:nvPr userDrawn="1"/>
        </p:nvCxnSpPr>
        <p:spPr>
          <a:xfrm flipH="1">
            <a:off x="601664" y="968418"/>
            <a:ext cx="10997669" cy="0"/>
          </a:xfrm>
          <a:prstGeom prst="line">
            <a:avLst/>
          </a:prstGeom>
          <a:ln w="25400" cap="rnd">
            <a:solidFill>
              <a:srgbClr val="C72A31"/>
            </a:solidFill>
            <a:miter lim="800000"/>
          </a:ln>
        </p:spPr>
        <p:style>
          <a:lnRef idx="1">
            <a:schemeClr val="accent1"/>
          </a:lnRef>
          <a:fillRef idx="0">
            <a:schemeClr val="accent1"/>
          </a:fillRef>
          <a:effectRef idx="0">
            <a:schemeClr val="accent1"/>
          </a:effectRef>
          <a:fontRef idx="minor">
            <a:schemeClr val="tx1"/>
          </a:fontRef>
        </p:style>
      </p:cxnSp>
      <p:pic>
        <p:nvPicPr>
          <p:cNvPr id="8" name="Immagine 7"/>
          <p:cNvPicPr>
            <a:picLocks noChangeAspect="1"/>
          </p:cNvPicPr>
          <p:nvPr userDrawn="1"/>
        </p:nvPicPr>
        <p:blipFill rotWithShape="1">
          <a:blip r:embed="rId3">
            <a:extLst>
              <a:ext uri="{28A0092B-C50C-407E-A947-70E740481C1C}">
                <a14:useLocalDpi xmlns:a14="http://schemas.microsoft.com/office/drawing/2010/main" val="0"/>
              </a:ext>
            </a:extLst>
          </a:blip>
          <a:srcRect t="13814" r="74033" b="37508"/>
          <a:stretch/>
        </p:blipFill>
        <p:spPr>
          <a:xfrm>
            <a:off x="10647499" y="5776731"/>
            <a:ext cx="1544501" cy="1081270"/>
          </a:xfrm>
          <a:prstGeom prst="rect">
            <a:avLst/>
          </a:prstGeom>
        </p:spPr>
      </p:pic>
      <p:sp>
        <p:nvSpPr>
          <p:cNvPr id="11" name="Titolo 1"/>
          <p:cNvSpPr txBox="1">
            <a:spLocks/>
          </p:cNvSpPr>
          <p:nvPr userDrawn="1"/>
        </p:nvSpPr>
        <p:spPr>
          <a:xfrm>
            <a:off x="601662" y="353490"/>
            <a:ext cx="7627989" cy="538609"/>
          </a:xfrm>
          <a:prstGeom prst="rect">
            <a:avLst/>
          </a:prstGeom>
        </p:spPr>
        <p:txBody>
          <a:bodyPr wrap="square" lIns="0" tIns="0" rIns="0" bIns="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1080"/>
              </a:lnSpc>
              <a:spcAft>
                <a:spcPts val="600"/>
              </a:spcAft>
            </a:pPr>
            <a:r>
              <a:rPr lang="it-IT" sz="1100" b="1" dirty="0" smtClean="0">
                <a:solidFill>
                  <a:schemeClr val="tx1">
                    <a:lumMod val="65000"/>
                    <a:lumOff val="35000"/>
                  </a:schemeClr>
                </a:solidFill>
                <a:latin typeface="Calibri"/>
                <a:ea typeface="Signika" charset="0"/>
                <a:cs typeface="Calibri"/>
              </a:rPr>
              <a:t>ROMA 23</a:t>
            </a:r>
            <a:r>
              <a:rPr lang="it-IT" sz="1100" b="1" baseline="0" dirty="0" smtClean="0">
                <a:solidFill>
                  <a:schemeClr val="tx1">
                    <a:lumMod val="65000"/>
                    <a:lumOff val="35000"/>
                  </a:schemeClr>
                </a:solidFill>
                <a:latin typeface="Calibri"/>
                <a:ea typeface="Signika" charset="0"/>
                <a:cs typeface="Calibri"/>
              </a:rPr>
              <a:t> </a:t>
            </a:r>
            <a:r>
              <a:rPr lang="it-IT" sz="1100" b="1" dirty="0" smtClean="0">
                <a:solidFill>
                  <a:schemeClr val="tx1">
                    <a:lumMod val="65000"/>
                    <a:lumOff val="35000"/>
                  </a:schemeClr>
                </a:solidFill>
                <a:latin typeface="Calibri"/>
                <a:ea typeface="Signika" charset="0"/>
                <a:cs typeface="Calibri"/>
              </a:rPr>
              <a:t>GIUGNO 2016 </a:t>
            </a:r>
          </a:p>
          <a:p>
            <a:pPr>
              <a:lnSpc>
                <a:spcPts val="1080"/>
              </a:lnSpc>
              <a:spcAft>
                <a:spcPts val="0"/>
              </a:spcAft>
            </a:pPr>
            <a:r>
              <a:rPr lang="it-IT" sz="1100" b="1" dirty="0" smtClean="0">
                <a:solidFill>
                  <a:srgbClr val="E26F31"/>
                </a:solidFill>
                <a:latin typeface="+mn-lt"/>
                <a:ea typeface="Signika Light" charset="0"/>
                <a:cs typeface="Calibri"/>
              </a:rPr>
              <a:t>LABORATORIO NUMERACY</a:t>
            </a:r>
          </a:p>
          <a:p>
            <a:pPr>
              <a:lnSpc>
                <a:spcPts val="1080"/>
              </a:lnSpc>
              <a:spcBef>
                <a:spcPts val="300"/>
              </a:spcBef>
              <a:spcAft>
                <a:spcPts val="600"/>
              </a:spcAft>
            </a:pPr>
            <a:r>
              <a:rPr lang="it-IT" sz="1200" kern="1200" dirty="0" smtClean="0">
                <a:solidFill>
                  <a:schemeClr val="tx1"/>
                </a:solidFill>
                <a:latin typeface="+mn-lt"/>
                <a:ea typeface="Signika Light" charset="0"/>
                <a:cs typeface="Arial"/>
              </a:rPr>
              <a:t>Big data nel settore assicurativo e sanitario</a:t>
            </a:r>
            <a:endParaRPr lang="it-IT" sz="1200" kern="1200" dirty="0">
              <a:solidFill>
                <a:schemeClr val="tx1"/>
              </a:solidFill>
              <a:latin typeface="+mn-lt"/>
              <a:ea typeface="Signika Light" charset="0"/>
              <a:cs typeface="Arial"/>
            </a:endParaRPr>
          </a:p>
        </p:txBody>
      </p:sp>
      <p:sp>
        <p:nvSpPr>
          <p:cNvPr id="7" name="Segnaposto numero diapositiva 5"/>
          <p:cNvSpPr>
            <a:spLocks noGrp="1"/>
          </p:cNvSpPr>
          <p:nvPr>
            <p:ph type="sldNum" sz="quarter" idx="4"/>
          </p:nvPr>
        </p:nvSpPr>
        <p:spPr>
          <a:xfrm>
            <a:off x="9959132" y="6478588"/>
            <a:ext cx="717915" cy="319088"/>
          </a:xfrm>
          <a:prstGeom prst="rect">
            <a:avLst/>
          </a:prstGeom>
        </p:spPr>
        <p:txBody>
          <a:bodyPr/>
          <a:lstStyle>
            <a:lvl1pPr algn="r">
              <a:defRPr b="0" i="0">
                <a:solidFill>
                  <a:srgbClr val="7F7F7F"/>
                </a:solidFill>
                <a:latin typeface="+mj-lt"/>
              </a:defRPr>
            </a:lvl1pPr>
          </a:lstStyle>
          <a:p>
            <a:fld id="{5C7FE145-5F5F-9146-8268-470DD024125C}" type="slidenum">
              <a:rPr lang="it-IT" smtClean="0"/>
              <a:pPr/>
              <a:t>‹N›</a:t>
            </a:fld>
            <a:endParaRPr lang="it-IT" dirty="0"/>
          </a:p>
        </p:txBody>
      </p:sp>
    </p:spTree>
    <p:extLst>
      <p:ext uri="{BB962C8B-B14F-4D97-AF65-F5344CB8AC3E}">
        <p14:creationId xmlns:p14="http://schemas.microsoft.com/office/powerpoint/2010/main" val="185279241"/>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tiff"/></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tangolo 10"/>
          <p:cNvSpPr/>
          <p:nvPr/>
        </p:nvSpPr>
        <p:spPr>
          <a:xfrm>
            <a:off x="0" y="1"/>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p:cNvSpPr/>
          <p:nvPr/>
        </p:nvSpPr>
        <p:spPr>
          <a:xfrm>
            <a:off x="0" y="3376083"/>
            <a:ext cx="12192000" cy="3481918"/>
          </a:xfrm>
          <a:prstGeom prst="rect">
            <a:avLst/>
          </a:prstGeom>
          <a:solidFill>
            <a:srgbClr val="E26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DA304A"/>
                </a:solidFill>
              </a:rPr>
              <a:t> </a:t>
            </a:r>
            <a:endParaRPr lang="it-IT" dirty="0">
              <a:solidFill>
                <a:srgbClr val="DA304A"/>
              </a:solidFill>
            </a:endParaRPr>
          </a:p>
        </p:txBody>
      </p:sp>
      <p:sp>
        <p:nvSpPr>
          <p:cNvPr id="15" name="CasellaDiTesto 14"/>
          <p:cNvSpPr txBox="1"/>
          <p:nvPr/>
        </p:nvSpPr>
        <p:spPr>
          <a:xfrm>
            <a:off x="3173412" y="3811955"/>
            <a:ext cx="8221860" cy="1885131"/>
          </a:xfrm>
          <a:prstGeom prst="rect">
            <a:avLst/>
          </a:prstGeom>
          <a:noFill/>
        </p:spPr>
        <p:txBody>
          <a:bodyPr wrap="square" lIns="0" tIns="0" rIns="0" bIns="0" rtlCol="0">
            <a:spAutoFit/>
          </a:bodyPr>
          <a:lstStyle/>
          <a:p>
            <a:pPr>
              <a:lnSpc>
                <a:spcPts val="1880"/>
              </a:lnSpc>
            </a:pPr>
            <a:r>
              <a:rPr lang="it-IT" sz="2800" dirty="0" smtClean="0">
                <a:solidFill>
                  <a:schemeClr val="bg1"/>
                </a:solidFill>
                <a:latin typeface="+mj-lt"/>
                <a:ea typeface="Signika Light" charset="0"/>
                <a:cs typeface="Arial"/>
              </a:rPr>
              <a:t>LABORATORIO NUMERACY</a:t>
            </a:r>
          </a:p>
          <a:p>
            <a:pPr>
              <a:lnSpc>
                <a:spcPts val="3200"/>
              </a:lnSpc>
            </a:pPr>
            <a:endParaRPr lang="it-IT" sz="3200" dirty="0" smtClean="0">
              <a:solidFill>
                <a:schemeClr val="bg1"/>
              </a:solidFill>
              <a:ea typeface="Signika Light" charset="0"/>
              <a:cs typeface="Arial"/>
            </a:endParaRPr>
          </a:p>
          <a:p>
            <a:pPr>
              <a:lnSpc>
                <a:spcPts val="3200"/>
              </a:lnSpc>
            </a:pPr>
            <a:r>
              <a:rPr lang="it-IT" sz="3200" dirty="0" smtClean="0">
                <a:solidFill>
                  <a:schemeClr val="bg1"/>
                </a:solidFill>
                <a:ea typeface="Signika Light" charset="0"/>
                <a:cs typeface="Arial"/>
              </a:rPr>
              <a:t>Big </a:t>
            </a:r>
            <a:r>
              <a:rPr lang="it-IT" sz="3200" dirty="0">
                <a:solidFill>
                  <a:schemeClr val="bg1"/>
                </a:solidFill>
                <a:ea typeface="Signika Light" charset="0"/>
                <a:cs typeface="Arial"/>
              </a:rPr>
              <a:t>Data. Metodi statistici per la società della </a:t>
            </a:r>
            <a:r>
              <a:rPr lang="it-IT" sz="3200" dirty="0" smtClean="0">
                <a:solidFill>
                  <a:schemeClr val="bg1"/>
                </a:solidFill>
                <a:ea typeface="Signika Light" charset="0"/>
                <a:cs typeface="Arial"/>
              </a:rPr>
              <a:t>conoscenza</a:t>
            </a:r>
          </a:p>
          <a:p>
            <a:pPr>
              <a:lnSpc>
                <a:spcPts val="3200"/>
              </a:lnSpc>
            </a:pPr>
            <a:r>
              <a:rPr lang="it-IT" sz="3200" b="1" dirty="0" smtClean="0">
                <a:solidFill>
                  <a:schemeClr val="bg1"/>
                </a:solidFill>
                <a:ea typeface="Signika Light" charset="0"/>
                <a:cs typeface="Arial"/>
              </a:rPr>
              <a:t>Big Data </a:t>
            </a:r>
            <a:r>
              <a:rPr lang="it-IT" sz="3200" b="1" dirty="0">
                <a:solidFill>
                  <a:schemeClr val="bg1"/>
                </a:solidFill>
                <a:ea typeface="Signika Light" charset="0"/>
                <a:cs typeface="Arial"/>
              </a:rPr>
              <a:t>nel settore assicurativo e </a:t>
            </a:r>
            <a:r>
              <a:rPr lang="it-IT" sz="3200" b="1" dirty="0" smtClean="0">
                <a:solidFill>
                  <a:schemeClr val="bg1"/>
                </a:solidFill>
                <a:ea typeface="Signika Light" charset="0"/>
                <a:cs typeface="Arial"/>
              </a:rPr>
              <a:t>sanitario</a:t>
            </a:r>
            <a:endParaRPr lang="it-IT" sz="3200" b="1" dirty="0">
              <a:solidFill>
                <a:schemeClr val="bg1"/>
              </a:solidFill>
              <a:ea typeface="Signika Light" charset="0"/>
              <a:cs typeface="Arial"/>
            </a:endParaRPr>
          </a:p>
        </p:txBody>
      </p:sp>
      <p:sp>
        <p:nvSpPr>
          <p:cNvPr id="2" name="Titolo 1"/>
          <p:cNvSpPr>
            <a:spLocks noGrp="1"/>
          </p:cNvSpPr>
          <p:nvPr>
            <p:ph type="ctrTitle" idx="4294967295"/>
          </p:nvPr>
        </p:nvSpPr>
        <p:spPr>
          <a:xfrm>
            <a:off x="611254" y="384211"/>
            <a:ext cx="5050820" cy="1611125"/>
          </a:xfrm>
          <a:prstGeom prst="rect">
            <a:avLst/>
          </a:prstGeom>
        </p:spPr>
        <p:txBody>
          <a:bodyPr wrap="square" lIns="0" tIns="0" rIns="0" bIns="0" anchor="t" anchorCtr="0">
            <a:spAutoFit/>
          </a:bodyPr>
          <a:lstStyle/>
          <a:p>
            <a:pPr algn="l">
              <a:lnSpc>
                <a:spcPts val="2500"/>
              </a:lnSpc>
            </a:pPr>
            <a:r>
              <a:rPr lang="it-IT" sz="2400" b="1" dirty="0" smtClean="0">
                <a:solidFill>
                  <a:schemeClr val="bg1"/>
                </a:solidFill>
                <a:latin typeface="Signika" charset="0"/>
                <a:ea typeface="Signika" charset="0"/>
                <a:cs typeface="Signika" charset="0"/>
              </a:rPr>
              <a:t>COMPORTAMENTI INDIVIDUALI </a:t>
            </a:r>
            <a:br>
              <a:rPr lang="it-IT" sz="2400" b="1" dirty="0" smtClean="0">
                <a:solidFill>
                  <a:schemeClr val="bg1"/>
                </a:solidFill>
                <a:latin typeface="Signika" charset="0"/>
                <a:ea typeface="Signika" charset="0"/>
                <a:cs typeface="Signika" charset="0"/>
              </a:rPr>
            </a:br>
            <a:r>
              <a:rPr lang="it-IT" sz="2400" b="1" dirty="0" smtClean="0">
                <a:solidFill>
                  <a:schemeClr val="bg1"/>
                </a:solidFill>
                <a:latin typeface="Signika" charset="0"/>
                <a:ea typeface="Signika" charset="0"/>
                <a:cs typeface="Signika" charset="0"/>
              </a:rPr>
              <a:t>E RELAZIONI SOCIALI </a:t>
            </a:r>
            <a:br>
              <a:rPr lang="it-IT" sz="2400" b="1" dirty="0" smtClean="0">
                <a:solidFill>
                  <a:schemeClr val="bg1"/>
                </a:solidFill>
                <a:latin typeface="Signika" charset="0"/>
                <a:ea typeface="Signika" charset="0"/>
                <a:cs typeface="Signika" charset="0"/>
              </a:rPr>
            </a:br>
            <a:r>
              <a:rPr lang="it-IT" sz="2400" b="1" dirty="0" smtClean="0">
                <a:solidFill>
                  <a:schemeClr val="bg1"/>
                </a:solidFill>
                <a:latin typeface="Signika" charset="0"/>
                <a:ea typeface="Signika" charset="0"/>
                <a:cs typeface="Signika" charset="0"/>
              </a:rPr>
              <a:t>IN TRASFORMAZIONE </a:t>
            </a:r>
            <a:br>
              <a:rPr lang="it-IT" sz="2400" b="1" dirty="0" smtClean="0">
                <a:solidFill>
                  <a:schemeClr val="bg1"/>
                </a:solidFill>
                <a:latin typeface="Signika" charset="0"/>
                <a:ea typeface="Signika" charset="0"/>
                <a:cs typeface="Signika" charset="0"/>
              </a:rPr>
            </a:br>
            <a:r>
              <a:rPr lang="it-IT" sz="2400" dirty="0">
                <a:solidFill>
                  <a:schemeClr val="bg1"/>
                </a:solidFill>
                <a:latin typeface="Signika" charset="0"/>
                <a:ea typeface="Signika" charset="0"/>
                <a:cs typeface="Signika" charset="0"/>
              </a:rPr>
              <a:t>UNA SFIDA </a:t>
            </a:r>
            <a:r>
              <a:rPr lang="it-IT" sz="2400" dirty="0" smtClean="0">
                <a:solidFill>
                  <a:schemeClr val="bg1"/>
                </a:solidFill>
                <a:latin typeface="Signika" charset="0"/>
                <a:ea typeface="Signika" charset="0"/>
                <a:cs typeface="Signika" charset="0"/>
              </a:rPr>
              <a:t>PER </a:t>
            </a:r>
            <a:r>
              <a:rPr lang="it-IT" sz="2400" dirty="0">
                <a:solidFill>
                  <a:schemeClr val="bg1"/>
                </a:solidFill>
                <a:latin typeface="Signika" charset="0"/>
                <a:ea typeface="Signika" charset="0"/>
                <a:cs typeface="Signika" charset="0"/>
              </a:rPr>
              <a:t>LA </a:t>
            </a:r>
            <a:r>
              <a:rPr lang="it-IT" sz="2400" dirty="0" smtClean="0">
                <a:solidFill>
                  <a:schemeClr val="bg1"/>
                </a:solidFill>
                <a:latin typeface="Signika" charset="0"/>
                <a:ea typeface="Signika" charset="0"/>
                <a:cs typeface="Signika" charset="0"/>
              </a:rPr>
              <a:t/>
            </a:r>
            <a:br>
              <a:rPr lang="it-IT" sz="2400" dirty="0" smtClean="0">
                <a:solidFill>
                  <a:schemeClr val="bg1"/>
                </a:solidFill>
                <a:latin typeface="Signika" charset="0"/>
                <a:ea typeface="Signika" charset="0"/>
                <a:cs typeface="Signika" charset="0"/>
              </a:rPr>
            </a:br>
            <a:r>
              <a:rPr lang="it-IT" sz="2400" dirty="0" smtClean="0">
                <a:solidFill>
                  <a:schemeClr val="bg1"/>
                </a:solidFill>
                <a:latin typeface="Signika" charset="0"/>
                <a:ea typeface="Signika" charset="0"/>
                <a:cs typeface="Signika" charset="0"/>
              </a:rPr>
              <a:t>STATISTICA UFFICIALE </a:t>
            </a:r>
            <a:endParaRPr lang="it-IT" sz="2400" dirty="0">
              <a:solidFill>
                <a:schemeClr val="bg1"/>
              </a:solidFill>
              <a:latin typeface="Signika" charset="0"/>
              <a:ea typeface="Signika" charset="0"/>
              <a:cs typeface="Signika" charset="0"/>
            </a:endParaRPr>
          </a:p>
        </p:txBody>
      </p:sp>
      <p:pic>
        <p:nvPicPr>
          <p:cNvPr id="3" name="Immagine 2"/>
          <p:cNvPicPr>
            <a:picLocks noChangeAspect="1"/>
          </p:cNvPicPr>
          <p:nvPr/>
        </p:nvPicPr>
        <p:blipFill rotWithShape="1">
          <a:blip r:embed="rId3">
            <a:extLst>
              <a:ext uri="{28A0092B-C50C-407E-A947-70E740481C1C}">
                <a14:useLocalDpi xmlns:a14="http://schemas.microsoft.com/office/drawing/2010/main" val="0"/>
              </a:ext>
            </a:extLst>
          </a:blip>
          <a:srcRect r="33961"/>
          <a:stretch/>
        </p:blipFill>
        <p:spPr>
          <a:xfrm>
            <a:off x="323742" y="214878"/>
            <a:ext cx="7546646" cy="2895775"/>
          </a:xfrm>
          <a:prstGeom prst="rect">
            <a:avLst/>
          </a:prstGeom>
        </p:spPr>
      </p:pic>
      <p:pic>
        <p:nvPicPr>
          <p:cNvPr id="13" name="Immagine 12" descr="Logo12esimaOk-21.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6714" y="5859742"/>
            <a:ext cx="480972" cy="625265"/>
          </a:xfrm>
          <a:prstGeom prst="rect">
            <a:avLst/>
          </a:prstGeom>
        </p:spPr>
      </p:pic>
      <p:pic>
        <p:nvPicPr>
          <p:cNvPr id="17" name="Immagine 16" descr="Logo12esimaOk-22.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26186" y="3683343"/>
            <a:ext cx="571500" cy="609600"/>
          </a:xfrm>
          <a:prstGeom prst="rect">
            <a:avLst/>
          </a:prstGeom>
        </p:spPr>
      </p:pic>
      <p:sp>
        <p:nvSpPr>
          <p:cNvPr id="19" name="CasellaDiTesto 18"/>
          <p:cNvSpPr txBox="1"/>
          <p:nvPr/>
        </p:nvSpPr>
        <p:spPr>
          <a:xfrm>
            <a:off x="3173412" y="6056410"/>
            <a:ext cx="8221860" cy="615553"/>
          </a:xfrm>
          <a:prstGeom prst="rect">
            <a:avLst/>
          </a:prstGeom>
          <a:noFill/>
        </p:spPr>
        <p:txBody>
          <a:bodyPr wrap="square" lIns="0" tIns="0" rIns="0" bIns="0" rtlCol="0">
            <a:spAutoFit/>
          </a:bodyPr>
          <a:lstStyle/>
          <a:p>
            <a:pPr algn="ctr"/>
            <a:r>
              <a:rPr lang="it-IT" sz="2000" dirty="0" smtClean="0">
                <a:solidFill>
                  <a:schemeClr val="bg1"/>
                </a:solidFill>
                <a:latin typeface="+mj-lt"/>
                <a:ea typeface="Signika Light" charset="0"/>
                <a:cs typeface="Arial"/>
              </a:rPr>
              <a:t>Susanna Levantesi | </a:t>
            </a:r>
            <a:r>
              <a:rPr lang="it-IT" sz="2000" dirty="0">
                <a:solidFill>
                  <a:schemeClr val="bg1"/>
                </a:solidFill>
                <a:latin typeface="+mj-lt"/>
                <a:ea typeface="Signika Light" charset="0"/>
                <a:cs typeface="Arial"/>
              </a:rPr>
              <a:t>Dipartimento di Scienze </a:t>
            </a:r>
            <a:r>
              <a:rPr lang="it-IT" sz="2000" dirty="0" smtClean="0">
                <a:solidFill>
                  <a:schemeClr val="bg1"/>
                </a:solidFill>
                <a:latin typeface="+mj-lt"/>
                <a:ea typeface="Signika Light" charset="0"/>
                <a:cs typeface="Arial"/>
              </a:rPr>
              <a:t>Statistiche</a:t>
            </a:r>
          </a:p>
          <a:p>
            <a:pPr algn="ctr"/>
            <a:r>
              <a:rPr lang="it-IT" sz="2000" dirty="0" smtClean="0">
                <a:solidFill>
                  <a:schemeClr val="bg1"/>
                </a:solidFill>
                <a:latin typeface="+mj-lt"/>
                <a:ea typeface="Signika Light" charset="0"/>
                <a:cs typeface="Arial"/>
              </a:rPr>
              <a:t>“Sapienza</a:t>
            </a:r>
            <a:r>
              <a:rPr lang="it-IT" sz="2000" dirty="0">
                <a:solidFill>
                  <a:schemeClr val="bg1"/>
                </a:solidFill>
                <a:latin typeface="+mj-lt"/>
                <a:ea typeface="Signika Light" charset="0"/>
                <a:cs typeface="Arial"/>
              </a:rPr>
              <a:t>” Università di Roma</a:t>
            </a:r>
          </a:p>
        </p:txBody>
      </p:sp>
      <p:cxnSp>
        <p:nvCxnSpPr>
          <p:cNvPr id="20" name="Connettore 1 19"/>
          <p:cNvCxnSpPr/>
          <p:nvPr/>
        </p:nvCxnSpPr>
        <p:spPr>
          <a:xfrm>
            <a:off x="2998756" y="3811955"/>
            <a:ext cx="0" cy="2580211"/>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70589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
          </p:nvPr>
        </p:nvSpPr>
        <p:spPr>
          <a:xfrm>
            <a:off x="7892072" y="6498838"/>
            <a:ext cx="2743200" cy="365125"/>
          </a:xfrm>
        </p:spPr>
        <p:txBody>
          <a:bodyPr/>
          <a:lstStyle/>
          <a:p>
            <a:fld id="{5C7FE145-5F5F-9146-8268-470DD024125C}" type="slidenum">
              <a:rPr lang="it-IT" smtClean="0"/>
              <a:pPr/>
              <a:t>2</a:t>
            </a:fld>
            <a:endParaRPr lang="it-IT" dirty="0"/>
          </a:p>
        </p:txBody>
      </p:sp>
      <p:sp>
        <p:nvSpPr>
          <p:cNvPr id="12" name="Sottotitolo 2"/>
          <p:cNvSpPr>
            <a:spLocks noGrp="1"/>
          </p:cNvSpPr>
          <p:nvPr>
            <p:ph type="subTitle" idx="4294967295"/>
          </p:nvPr>
        </p:nvSpPr>
        <p:spPr>
          <a:xfrm>
            <a:off x="5054062" y="1598284"/>
            <a:ext cx="5833730" cy="3168680"/>
          </a:xfrm>
          <a:prstGeom prst="rect">
            <a:avLst/>
          </a:prstGeom>
        </p:spPr>
        <p:txBody>
          <a:bodyPr/>
          <a:lstStyle/>
          <a:p>
            <a:pPr>
              <a:spcAft>
                <a:spcPts val="600"/>
              </a:spcAft>
            </a:pPr>
            <a:r>
              <a:rPr lang="it-IT" sz="2000" dirty="0" smtClean="0">
                <a:ea typeface="Signika Light" charset="0"/>
                <a:cs typeface="Signika Light" charset="0"/>
              </a:rPr>
              <a:t>La </a:t>
            </a:r>
            <a:r>
              <a:rPr lang="it-IT" sz="2000" dirty="0">
                <a:ea typeface="Signika Light" charset="0"/>
                <a:cs typeface="Signika Light" charset="0"/>
              </a:rPr>
              <a:t>rapida progressione della digitalizzazione fornisce grandi quantità di dati che possono portare un </a:t>
            </a:r>
            <a:r>
              <a:rPr lang="it-IT" sz="2000" u="sng" dirty="0">
                <a:ea typeface="Signika Light" charset="0"/>
                <a:cs typeface="Signika Light" charset="0"/>
              </a:rPr>
              <a:t>grande valore aggiunto alle imprese di assicurazione e migliorare i processi chiave del settore</a:t>
            </a:r>
            <a:r>
              <a:rPr lang="it-IT" sz="2000" dirty="0" smtClean="0">
                <a:ea typeface="Signika Light" charset="0"/>
                <a:cs typeface="Signika Light" charset="0"/>
              </a:rPr>
              <a:t>:</a:t>
            </a:r>
          </a:p>
          <a:p>
            <a:pPr lvl="1">
              <a:spcAft>
                <a:spcPts val="600"/>
              </a:spcAft>
            </a:pPr>
            <a:r>
              <a:rPr lang="it-IT" sz="1800" dirty="0" smtClean="0"/>
              <a:t>Miglioramento della relazione con il cliente e personalizzazione dell’offerta</a:t>
            </a:r>
            <a:endParaRPr lang="it-IT" sz="1800" dirty="0"/>
          </a:p>
          <a:p>
            <a:pPr lvl="1">
              <a:spcAft>
                <a:spcPts val="600"/>
              </a:spcAft>
            </a:pPr>
            <a:r>
              <a:rPr lang="it-IT" sz="1800" dirty="0" smtClean="0"/>
              <a:t>Analisi </a:t>
            </a:r>
            <a:r>
              <a:rPr lang="it-IT" sz="1800" dirty="0"/>
              <a:t>del rischio, </a:t>
            </a:r>
            <a:r>
              <a:rPr lang="it-IT" sz="1800" dirty="0" smtClean="0"/>
              <a:t>correlazione </a:t>
            </a:r>
            <a:r>
              <a:rPr lang="it-IT" sz="1800" dirty="0"/>
              <a:t>tra </a:t>
            </a:r>
            <a:r>
              <a:rPr lang="it-IT" sz="1800" dirty="0" smtClean="0"/>
              <a:t>eventi e predisposizione </a:t>
            </a:r>
            <a:r>
              <a:rPr lang="it-IT" sz="1800" dirty="0"/>
              <a:t>al </a:t>
            </a:r>
            <a:r>
              <a:rPr lang="it-IT" sz="1800" dirty="0" smtClean="0"/>
              <a:t>rischio </a:t>
            </a:r>
            <a:r>
              <a:rPr lang="it-IT" sz="1800" dirty="0" smtClean="0">
                <a:sym typeface="Wingdings" panose="05000000000000000000" pitchFamily="2" charset="2"/>
              </a:rPr>
              <a:t> </a:t>
            </a:r>
            <a:r>
              <a:rPr lang="it-IT" sz="1800" u="sng" dirty="0" smtClean="0">
                <a:sym typeface="Wingdings" panose="05000000000000000000" pitchFamily="2" charset="2"/>
              </a:rPr>
              <a:t>profilo di rischio</a:t>
            </a:r>
            <a:endParaRPr lang="it-IT" sz="1800" u="sng" dirty="0"/>
          </a:p>
          <a:p>
            <a:pPr lvl="1">
              <a:spcAft>
                <a:spcPts val="600"/>
              </a:spcAft>
            </a:pPr>
            <a:r>
              <a:rPr lang="it-IT" sz="1800" dirty="0" smtClean="0"/>
              <a:t>Prevenzione e mitigazione del rischio</a:t>
            </a:r>
            <a:endParaRPr lang="it-IT" sz="1800" dirty="0"/>
          </a:p>
          <a:p>
            <a:pPr lvl="1">
              <a:spcAft>
                <a:spcPts val="600"/>
              </a:spcAft>
            </a:pPr>
            <a:r>
              <a:rPr lang="it-IT" sz="1800" dirty="0" smtClean="0"/>
              <a:t>Gestione </a:t>
            </a:r>
            <a:r>
              <a:rPr lang="it-IT" sz="1800" dirty="0"/>
              <a:t>dinamica del </a:t>
            </a:r>
            <a:r>
              <a:rPr lang="it-IT" sz="1800" dirty="0" smtClean="0"/>
              <a:t>rischio: implica </a:t>
            </a:r>
            <a:r>
              <a:rPr lang="it-IT" sz="1800" dirty="0"/>
              <a:t>un processo decisionale dinamico in tempo reale sulla base di un flusso di </a:t>
            </a:r>
            <a:r>
              <a:rPr lang="it-IT" sz="1800" dirty="0" smtClean="0"/>
              <a:t>dati</a:t>
            </a:r>
            <a:endParaRPr lang="it-IT" sz="1800" dirty="0"/>
          </a:p>
          <a:p>
            <a:pPr lvl="1">
              <a:spcAft>
                <a:spcPts val="200"/>
              </a:spcAft>
            </a:pPr>
            <a:r>
              <a:rPr lang="it-IT" sz="1800" dirty="0" smtClean="0"/>
              <a:t>Previsioni: evoluzione di </a:t>
            </a:r>
            <a:r>
              <a:rPr lang="it-IT" sz="1800" dirty="0"/>
              <a:t>processi, </a:t>
            </a:r>
            <a:r>
              <a:rPr lang="it-IT" sz="1800" dirty="0" smtClean="0"/>
              <a:t>di prodotti </a:t>
            </a:r>
            <a:r>
              <a:rPr lang="it-IT" sz="1800" dirty="0"/>
              <a:t>e del modello di </a:t>
            </a:r>
            <a:r>
              <a:rPr lang="it-IT" sz="1800" dirty="0" smtClean="0"/>
              <a:t>business</a:t>
            </a:r>
          </a:p>
        </p:txBody>
      </p:sp>
      <p:sp>
        <p:nvSpPr>
          <p:cNvPr id="13" name="Titolo 1"/>
          <p:cNvSpPr>
            <a:spLocks noGrp="1"/>
          </p:cNvSpPr>
          <p:nvPr>
            <p:ph type="ctrTitle" idx="4294967295"/>
          </p:nvPr>
        </p:nvSpPr>
        <p:spPr>
          <a:xfrm>
            <a:off x="569913" y="1552643"/>
            <a:ext cx="4380614" cy="2557129"/>
          </a:xfrm>
          <a:prstGeom prst="rect">
            <a:avLst/>
          </a:prstGeom>
        </p:spPr>
        <p:txBody>
          <a:bodyPr lIns="0" tIns="0" rIns="0" bIns="0" anchor="t" anchorCtr="0"/>
          <a:lstStyle/>
          <a:p>
            <a:r>
              <a:rPr lang="it-IT" b="1" dirty="0" smtClean="0">
                <a:solidFill>
                  <a:srgbClr val="E26F31"/>
                </a:solidFill>
                <a:latin typeface="+mn-lt"/>
                <a:ea typeface="Signika Semibold" charset="0"/>
                <a:cs typeface="Signika Semibold" charset="0"/>
              </a:rPr>
              <a:t>I Big Data </a:t>
            </a:r>
            <a:r>
              <a:rPr lang="it-IT" b="1" dirty="0">
                <a:solidFill>
                  <a:srgbClr val="E26F31"/>
                </a:solidFill>
                <a:latin typeface="+mn-lt"/>
                <a:ea typeface="Signika Semibold" charset="0"/>
                <a:cs typeface="Signika Semibold" charset="0"/>
              </a:rPr>
              <a:t>nel settore assicurativo</a:t>
            </a:r>
          </a:p>
        </p:txBody>
      </p:sp>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913" y="4030341"/>
            <a:ext cx="2857500" cy="1609725"/>
          </a:xfrm>
          <a:prstGeom prst="rect">
            <a:avLst/>
          </a:prstGeom>
        </p:spPr>
      </p:pic>
      <p:pic>
        <p:nvPicPr>
          <p:cNvPr id="6" name="Immagin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9913" y="3597002"/>
            <a:ext cx="4250395" cy="2833596"/>
          </a:xfrm>
          <a:prstGeom prst="rect">
            <a:avLst/>
          </a:prstGeom>
        </p:spPr>
      </p:pic>
      <p:sp>
        <p:nvSpPr>
          <p:cNvPr id="3" name="Ovale 2"/>
          <p:cNvSpPr/>
          <p:nvPr/>
        </p:nvSpPr>
        <p:spPr>
          <a:xfrm>
            <a:off x="10263117" y="3421509"/>
            <a:ext cx="1692000" cy="9720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it-IT" sz="1600" dirty="0">
                <a:effectLst>
                  <a:glow rad="139700">
                    <a:schemeClr val="accent1">
                      <a:satMod val="175000"/>
                      <a:alpha val="40000"/>
                    </a:schemeClr>
                  </a:glow>
                </a:effectLst>
              </a:rPr>
              <a:t>Vantaggio competitivo</a:t>
            </a:r>
          </a:p>
        </p:txBody>
      </p:sp>
    </p:spTree>
    <p:extLst>
      <p:ext uri="{BB962C8B-B14F-4D97-AF65-F5344CB8AC3E}">
        <p14:creationId xmlns:p14="http://schemas.microsoft.com/office/powerpoint/2010/main" val="16355493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4"/>
          </p:nvPr>
        </p:nvSpPr>
        <p:spPr/>
        <p:txBody>
          <a:bodyPr/>
          <a:lstStyle/>
          <a:p>
            <a:fld id="{5C7FE145-5F5F-9146-8268-470DD024125C}" type="slidenum">
              <a:rPr lang="it-IT" smtClean="0"/>
              <a:pPr/>
              <a:t>3</a:t>
            </a:fld>
            <a:endParaRPr lang="it-IT" dirty="0"/>
          </a:p>
        </p:txBody>
      </p:sp>
      <p:sp>
        <p:nvSpPr>
          <p:cNvPr id="3" name="Rettangolo 2"/>
          <p:cNvSpPr/>
          <p:nvPr/>
        </p:nvSpPr>
        <p:spPr>
          <a:xfrm>
            <a:off x="597834" y="1543924"/>
            <a:ext cx="2847833" cy="1323439"/>
          </a:xfrm>
          <a:prstGeom prst="rect">
            <a:avLst/>
          </a:prstGeom>
        </p:spPr>
        <p:txBody>
          <a:bodyPr wrap="square">
            <a:spAutoFit/>
          </a:bodyPr>
          <a:lstStyle/>
          <a:p>
            <a:r>
              <a:rPr lang="it-IT" sz="4000" b="1" dirty="0" smtClean="0">
                <a:solidFill>
                  <a:srgbClr val="E26F31"/>
                </a:solidFill>
                <a:ea typeface="Signika Semibold" charset="0"/>
                <a:cs typeface="Signika Semibold" charset="0"/>
              </a:rPr>
              <a:t>L’assicurato</a:t>
            </a:r>
            <a:endParaRPr lang="it-IT" sz="4000" b="1" dirty="0">
              <a:solidFill>
                <a:srgbClr val="E26F31"/>
              </a:solidFill>
              <a:ea typeface="Signika Semibold" charset="0"/>
              <a:cs typeface="Signika Semibold" charset="0"/>
            </a:endParaRPr>
          </a:p>
          <a:p>
            <a:r>
              <a:rPr lang="it-IT" sz="4000" b="1" dirty="0">
                <a:solidFill>
                  <a:srgbClr val="E26F31"/>
                </a:solidFill>
                <a:ea typeface="Signika Semibold" charset="0"/>
                <a:cs typeface="Signika Semibold" charset="0"/>
              </a:rPr>
              <a:t>al centro</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5923" y="1078171"/>
            <a:ext cx="5800274" cy="5694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9810245" y="1078171"/>
            <a:ext cx="1865319" cy="646331"/>
          </a:xfrm>
          <a:prstGeom prst="rect">
            <a:avLst/>
          </a:prstGeom>
          <a:noFill/>
        </p:spPr>
        <p:txBody>
          <a:bodyPr wrap="none" rtlCol="0">
            <a:spAutoFit/>
          </a:bodyPr>
          <a:lstStyle/>
          <a:p>
            <a:r>
              <a:rPr lang="it-IT" sz="1200" dirty="0" smtClean="0"/>
              <a:t>Fonte: Marco </a:t>
            </a:r>
            <a:r>
              <a:rPr lang="it-IT" sz="1200" dirty="0" err="1" smtClean="0"/>
              <a:t>Albertoni</a:t>
            </a:r>
            <a:r>
              <a:rPr lang="it-IT" sz="1200" dirty="0" smtClean="0"/>
              <a:t>,</a:t>
            </a:r>
            <a:endParaRPr lang="it-IT" sz="1200" dirty="0"/>
          </a:p>
          <a:p>
            <a:r>
              <a:rPr lang="it-IT" sz="1200" dirty="0"/>
              <a:t>Big Data &amp; Analytics </a:t>
            </a:r>
            <a:r>
              <a:rPr lang="it-IT" sz="1200" dirty="0" smtClean="0"/>
              <a:t>per le </a:t>
            </a:r>
          </a:p>
          <a:p>
            <a:r>
              <a:rPr lang="it-IT" sz="1200" dirty="0" smtClean="0"/>
              <a:t>Assicurazioni,</a:t>
            </a:r>
            <a:r>
              <a:rPr lang="it-IT" sz="1200" dirty="0"/>
              <a:t> </a:t>
            </a:r>
            <a:r>
              <a:rPr lang="it-IT" sz="1200" dirty="0" smtClean="0"/>
              <a:t>IBM </a:t>
            </a:r>
            <a:r>
              <a:rPr lang="it-IT" sz="1200" dirty="0"/>
              <a:t>Italia</a:t>
            </a:r>
          </a:p>
        </p:txBody>
      </p:sp>
      <p:sp>
        <p:nvSpPr>
          <p:cNvPr id="7" name="Rettangolo 6"/>
          <p:cNvSpPr/>
          <p:nvPr/>
        </p:nvSpPr>
        <p:spPr>
          <a:xfrm>
            <a:off x="597834" y="3144756"/>
            <a:ext cx="2718572" cy="1631216"/>
          </a:xfrm>
          <a:prstGeom prst="rect">
            <a:avLst/>
          </a:prstGeom>
        </p:spPr>
        <p:txBody>
          <a:bodyPr wrap="square">
            <a:spAutoFit/>
          </a:bodyPr>
          <a:lstStyle/>
          <a:p>
            <a:pPr>
              <a:defRPr/>
            </a:pPr>
            <a:r>
              <a:rPr lang="it-IT" sz="2000" dirty="0">
                <a:ea typeface="Signika Light" charset="0"/>
                <a:cs typeface="Signika Light" charset="0"/>
              </a:rPr>
              <a:t>Combinazione di dati </a:t>
            </a:r>
            <a:r>
              <a:rPr lang="it-IT" sz="2000" dirty="0" smtClean="0">
                <a:ea typeface="Signika Light" charset="0"/>
                <a:cs typeface="Signika Light" charset="0"/>
              </a:rPr>
              <a:t>per ottenere </a:t>
            </a:r>
            <a:r>
              <a:rPr lang="it-IT" sz="2000" dirty="0">
                <a:ea typeface="Signika Light" charset="0"/>
                <a:cs typeface="Signika Light" charset="0"/>
              </a:rPr>
              <a:t>una visione integrata </a:t>
            </a:r>
            <a:r>
              <a:rPr lang="it-IT" sz="2000" dirty="0" smtClean="0">
                <a:ea typeface="Signika Light" charset="0"/>
                <a:cs typeface="Signika Light" charset="0"/>
              </a:rPr>
              <a:t>dell’assicurato e orientare l’attività </a:t>
            </a:r>
            <a:r>
              <a:rPr lang="it-IT" sz="2000" dirty="0">
                <a:ea typeface="Signika Light" charset="0"/>
                <a:cs typeface="Signika Light" charset="0"/>
              </a:rPr>
              <a:t>di marketing </a:t>
            </a:r>
            <a:r>
              <a:rPr lang="it-IT" sz="2000" dirty="0" smtClean="0">
                <a:ea typeface="Signika Light" charset="0"/>
                <a:cs typeface="Signika Light" charset="0"/>
              </a:rPr>
              <a:t>assicurativo</a:t>
            </a:r>
            <a:endParaRPr lang="it-IT" sz="2000" dirty="0">
              <a:ea typeface="Signika Light" charset="0"/>
              <a:cs typeface="Signika Light" charset="0"/>
            </a:endParaRPr>
          </a:p>
        </p:txBody>
      </p:sp>
    </p:spTree>
    <p:extLst>
      <p:ext uri="{BB962C8B-B14F-4D97-AF65-F5344CB8AC3E}">
        <p14:creationId xmlns:p14="http://schemas.microsoft.com/office/powerpoint/2010/main" val="23719140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4294967295"/>
          </p:nvPr>
        </p:nvSpPr>
        <p:spPr>
          <a:xfrm>
            <a:off x="6299576" y="2111131"/>
            <a:ext cx="5143499" cy="4052888"/>
          </a:xfrm>
          <a:prstGeom prst="rect">
            <a:avLst/>
          </a:prstGeom>
        </p:spPr>
        <p:txBody>
          <a:bodyPr lIns="0" tIns="0" rIns="0" bIns="0"/>
          <a:lstStyle/>
          <a:p>
            <a:pPr marL="285750" lvl="1" indent="-285750">
              <a:spcBef>
                <a:spcPts val="1000"/>
              </a:spcBef>
              <a:buClr>
                <a:srgbClr val="DA304A"/>
              </a:buClr>
              <a:buSzPct val="160000"/>
              <a:buFont typeface="Wingdings" charset="2"/>
              <a:buChar char="§"/>
            </a:pPr>
            <a:r>
              <a:rPr lang="it-IT" sz="1800" dirty="0"/>
              <a:t>la sottoscrizione dei rischi e le politiche di </a:t>
            </a:r>
            <a:r>
              <a:rPr lang="it-IT" sz="1800" dirty="0" err="1" smtClean="0"/>
              <a:t>pricing</a:t>
            </a:r>
            <a:r>
              <a:rPr lang="it-IT" sz="1800" dirty="0" smtClean="0"/>
              <a:t>:</a:t>
            </a:r>
          </a:p>
          <a:p>
            <a:pPr marL="742950" lvl="2" indent="-285750">
              <a:spcBef>
                <a:spcPts val="1000"/>
              </a:spcBef>
              <a:buClr>
                <a:srgbClr val="DA304A"/>
              </a:buClr>
              <a:buSzPct val="160000"/>
              <a:buFont typeface="Wingdings" panose="05000000000000000000" pitchFamily="2" charset="2"/>
              <a:buChar char="ü"/>
            </a:pPr>
            <a:r>
              <a:rPr lang="it-IT" sz="1600" dirty="0" smtClean="0"/>
              <a:t>analisi </a:t>
            </a:r>
            <a:r>
              <a:rPr lang="it-IT" sz="1600" dirty="0"/>
              <a:t>delle caratteristiche significative del rischio assicurato allo scopo di distinguere i buoni rischi dai cattivi rischi </a:t>
            </a:r>
            <a:r>
              <a:rPr lang="it-IT" sz="1600" dirty="0" smtClean="0"/>
              <a:t>(selezione dei rischi) e </a:t>
            </a:r>
            <a:r>
              <a:rPr lang="it-IT" sz="1600" dirty="0"/>
              <a:t>di prezzare conseguentemente in modo accurato ogni </a:t>
            </a:r>
            <a:r>
              <a:rPr lang="it-IT" sz="1600" dirty="0" smtClean="0"/>
              <a:t>rischio</a:t>
            </a:r>
          </a:p>
          <a:p>
            <a:pPr marL="742950" lvl="2" indent="-285750">
              <a:spcBef>
                <a:spcPts val="1000"/>
              </a:spcBef>
              <a:buClr>
                <a:srgbClr val="DA304A"/>
              </a:buClr>
              <a:buSzPct val="160000"/>
              <a:buFont typeface="Wingdings" panose="05000000000000000000" pitchFamily="2" charset="2"/>
              <a:buChar char="ü"/>
            </a:pPr>
            <a:r>
              <a:rPr lang="it-IT" sz="1600" dirty="0" smtClean="0"/>
              <a:t>miglioramento della </a:t>
            </a:r>
            <a:r>
              <a:rPr lang="it-IT" sz="1600" dirty="0"/>
              <a:t>modellazione dei rischi </a:t>
            </a:r>
            <a:r>
              <a:rPr lang="it-IT" sz="1600" dirty="0" smtClean="0"/>
              <a:t>catastrofali e </a:t>
            </a:r>
            <a:r>
              <a:rPr lang="it-IT" sz="1600" dirty="0"/>
              <a:t>complessi</a:t>
            </a:r>
          </a:p>
          <a:p>
            <a:pPr marL="285750" lvl="1" indent="-285750">
              <a:spcBef>
                <a:spcPts val="1000"/>
              </a:spcBef>
              <a:buClr>
                <a:srgbClr val="DA304A"/>
              </a:buClr>
              <a:buSzPct val="160000"/>
              <a:buFont typeface="Wingdings" charset="2"/>
              <a:buChar char="§"/>
            </a:pPr>
            <a:r>
              <a:rPr lang="it-IT" sz="1800" dirty="0"/>
              <a:t>la </a:t>
            </a:r>
            <a:r>
              <a:rPr lang="it-IT" sz="1800" dirty="0" smtClean="0"/>
              <a:t>segmentazione del mercato assicurativo</a:t>
            </a:r>
            <a:endParaRPr lang="it-IT" sz="1800" dirty="0"/>
          </a:p>
          <a:p>
            <a:pPr marL="285750" lvl="1" indent="-285750">
              <a:spcBef>
                <a:spcPts val="1000"/>
              </a:spcBef>
              <a:buClr>
                <a:srgbClr val="DA304A"/>
              </a:buClr>
              <a:buSzPct val="160000"/>
              <a:buFont typeface="Wingdings" charset="2"/>
              <a:buChar char="§"/>
            </a:pPr>
            <a:r>
              <a:rPr lang="it-IT" sz="1800" dirty="0" smtClean="0"/>
              <a:t>la redditività</a:t>
            </a:r>
          </a:p>
          <a:p>
            <a:pPr marL="742950" lvl="2" indent="-285750">
              <a:spcBef>
                <a:spcPts val="1000"/>
              </a:spcBef>
              <a:buClr>
                <a:srgbClr val="DA304A"/>
              </a:buClr>
              <a:buSzPct val="160000"/>
              <a:buFont typeface="Wingdings" panose="05000000000000000000" pitchFamily="2" charset="2"/>
              <a:buChar char="ü"/>
            </a:pPr>
            <a:r>
              <a:rPr lang="it-IT" sz="1600" dirty="0"/>
              <a:t>prodotti a </a:t>
            </a:r>
            <a:r>
              <a:rPr lang="it-IT" sz="1600" dirty="0" err="1"/>
              <a:t>pricing</a:t>
            </a:r>
            <a:r>
              <a:rPr lang="it-IT" sz="1600" dirty="0"/>
              <a:t> flessibile e nuovi servizi</a:t>
            </a:r>
          </a:p>
          <a:p>
            <a:pPr marL="285750" lvl="1" indent="-285750">
              <a:spcBef>
                <a:spcPts val="1000"/>
              </a:spcBef>
              <a:buClr>
                <a:srgbClr val="DA304A"/>
              </a:buClr>
              <a:buSzPct val="160000"/>
              <a:buFont typeface="Wingdings" charset="2"/>
              <a:buChar char="§"/>
            </a:pPr>
            <a:r>
              <a:rPr lang="it-IT" sz="1800" dirty="0"/>
              <a:t>possono guidare le decisioni della </a:t>
            </a:r>
            <a:r>
              <a:rPr lang="it-IT" sz="1800" dirty="0" err="1" smtClean="0"/>
              <a:t>Governance</a:t>
            </a:r>
            <a:r>
              <a:rPr lang="it-IT" sz="1800" dirty="0" smtClean="0"/>
              <a:t> </a:t>
            </a:r>
            <a:r>
              <a:rPr lang="it-IT" sz="1800" dirty="0"/>
              <a:t>per:</a:t>
            </a:r>
          </a:p>
          <a:p>
            <a:pPr marL="742950" lvl="2" indent="-285750">
              <a:spcBef>
                <a:spcPts val="1000"/>
              </a:spcBef>
              <a:buClr>
                <a:srgbClr val="DA304A"/>
              </a:buClr>
              <a:buSzPct val="160000"/>
              <a:buFont typeface="Wingdings" panose="05000000000000000000" pitchFamily="2" charset="2"/>
              <a:buChar char="ü"/>
            </a:pPr>
            <a:r>
              <a:rPr lang="it-IT" sz="1600" dirty="0"/>
              <a:t>la gestione dei </a:t>
            </a:r>
            <a:r>
              <a:rPr lang="it-IT" sz="1600" dirty="0" smtClean="0"/>
              <a:t>costi</a:t>
            </a:r>
            <a:endParaRPr lang="it-IT" sz="1600" dirty="0"/>
          </a:p>
          <a:p>
            <a:pPr marL="742950" lvl="2" indent="-285750">
              <a:spcBef>
                <a:spcPts val="1000"/>
              </a:spcBef>
              <a:buClr>
                <a:srgbClr val="DA304A"/>
              </a:buClr>
              <a:buSzPct val="160000"/>
              <a:buFont typeface="Wingdings" panose="05000000000000000000" pitchFamily="2" charset="2"/>
              <a:buChar char="ü"/>
            </a:pPr>
            <a:r>
              <a:rPr lang="it-IT" sz="1600" dirty="0" smtClean="0"/>
              <a:t>il </a:t>
            </a:r>
            <a:r>
              <a:rPr lang="it-IT" sz="1600" dirty="0"/>
              <a:t>rilevamento delle </a:t>
            </a:r>
            <a:r>
              <a:rPr lang="it-IT" sz="1600" dirty="0" smtClean="0"/>
              <a:t>frodi (analisi e prevenzione)</a:t>
            </a:r>
          </a:p>
          <a:p>
            <a:pPr marL="742950" lvl="2" indent="-285750">
              <a:spcBef>
                <a:spcPts val="1000"/>
              </a:spcBef>
              <a:buClr>
                <a:srgbClr val="DA304A"/>
              </a:buClr>
              <a:buSzPct val="160000"/>
              <a:buFont typeface="Wingdings" panose="05000000000000000000" pitchFamily="2" charset="2"/>
              <a:buChar char="ü"/>
            </a:pPr>
            <a:r>
              <a:rPr lang="it-IT" sz="1600" dirty="0" smtClean="0"/>
              <a:t>….</a:t>
            </a:r>
          </a:p>
        </p:txBody>
      </p:sp>
      <p:sp>
        <p:nvSpPr>
          <p:cNvPr id="4" name="Segnaposto numero diapositiva 3"/>
          <p:cNvSpPr>
            <a:spLocks noGrp="1"/>
          </p:cNvSpPr>
          <p:nvPr>
            <p:ph type="sldNum" sz="quarter" idx="4"/>
          </p:nvPr>
        </p:nvSpPr>
        <p:spPr>
          <a:xfrm>
            <a:off x="9599868" y="6478588"/>
            <a:ext cx="1077179" cy="319088"/>
          </a:xfrm>
        </p:spPr>
        <p:txBody>
          <a:bodyPr/>
          <a:lstStyle/>
          <a:p>
            <a:fld id="{5C7FE145-5F5F-9146-8268-470DD024125C}" type="slidenum">
              <a:rPr lang="it-IT" smtClean="0"/>
              <a:pPr/>
              <a:t>4</a:t>
            </a:fld>
            <a:endParaRPr lang="it-IT" dirty="0"/>
          </a:p>
        </p:txBody>
      </p:sp>
      <p:sp>
        <p:nvSpPr>
          <p:cNvPr id="9" name="Titolo 1"/>
          <p:cNvSpPr>
            <a:spLocks noGrp="1"/>
          </p:cNvSpPr>
          <p:nvPr>
            <p:ph type="ctrTitle" idx="4294967295"/>
          </p:nvPr>
        </p:nvSpPr>
        <p:spPr>
          <a:xfrm>
            <a:off x="569912" y="1274240"/>
            <a:ext cx="10700951" cy="741356"/>
          </a:xfrm>
          <a:prstGeom prst="rect">
            <a:avLst/>
          </a:prstGeom>
        </p:spPr>
        <p:txBody>
          <a:bodyPr lIns="0" tIns="0" rIns="0" bIns="0" anchor="t" anchorCtr="0"/>
          <a:lstStyle/>
          <a:p>
            <a:pPr algn="l"/>
            <a:r>
              <a:rPr lang="it-IT" sz="3200" dirty="0" smtClean="0">
                <a:latin typeface="+mn-lt"/>
              </a:rPr>
              <a:t>Data </a:t>
            </a:r>
            <a:r>
              <a:rPr lang="it-IT" sz="3200" dirty="0" err="1" smtClean="0">
                <a:latin typeface="+mn-lt"/>
              </a:rPr>
              <a:t>mining</a:t>
            </a:r>
            <a:r>
              <a:rPr lang="it-IT" sz="3200" dirty="0" smtClean="0">
                <a:latin typeface="+mn-lt"/>
              </a:rPr>
              <a:t> e </a:t>
            </a:r>
            <a:r>
              <a:rPr lang="it-IT" sz="3200" dirty="0" err="1" smtClean="0">
                <a:latin typeface="+mn-lt"/>
              </a:rPr>
              <a:t>predictive</a:t>
            </a:r>
            <a:r>
              <a:rPr lang="it-IT" sz="3200" dirty="0" smtClean="0">
                <a:latin typeface="+mn-lt"/>
              </a:rPr>
              <a:t> </a:t>
            </a:r>
            <a:r>
              <a:rPr lang="it-IT" sz="3200" dirty="0" err="1" smtClean="0">
                <a:latin typeface="+mn-lt"/>
              </a:rPr>
              <a:t>modelling</a:t>
            </a:r>
            <a:r>
              <a:rPr lang="it-IT" sz="3200" dirty="0" smtClean="0">
                <a:latin typeface="+mn-lt"/>
              </a:rPr>
              <a:t> nel settore assicurativo</a:t>
            </a:r>
            <a:endParaRPr lang="it-IT" sz="3200" dirty="0">
              <a:latin typeface="+mn-lt"/>
            </a:endParaRPr>
          </a:p>
        </p:txBody>
      </p:sp>
      <p:graphicFrame>
        <p:nvGraphicFramePr>
          <p:cNvPr id="7" name="Diagramma 6"/>
          <p:cNvGraphicFramePr/>
          <p:nvPr>
            <p:extLst>
              <p:ext uri="{D42A27DB-BD31-4B8C-83A1-F6EECF244321}">
                <p14:modId xmlns:p14="http://schemas.microsoft.com/office/powerpoint/2010/main" val="123239311"/>
              </p:ext>
            </p:extLst>
          </p:nvPr>
        </p:nvGraphicFramePr>
        <p:xfrm>
          <a:off x="3357355" y="1851819"/>
          <a:ext cx="2852385" cy="35615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ttangolo 1"/>
          <p:cNvSpPr/>
          <p:nvPr/>
        </p:nvSpPr>
        <p:spPr>
          <a:xfrm>
            <a:off x="569912" y="4100087"/>
            <a:ext cx="4065588" cy="2369880"/>
          </a:xfrm>
          <a:prstGeom prst="rect">
            <a:avLst/>
          </a:prstGeom>
        </p:spPr>
        <p:txBody>
          <a:bodyPr wrap="square">
            <a:spAutoFit/>
          </a:bodyPr>
          <a:lstStyle/>
          <a:p>
            <a:r>
              <a:rPr lang="it-IT" i="1" dirty="0" smtClean="0"/>
              <a:t>*</a:t>
            </a:r>
            <a:r>
              <a:rPr lang="it-IT" sz="1600" i="1" dirty="0" smtClean="0"/>
              <a:t>Insieme </a:t>
            </a:r>
            <a:r>
              <a:rPr lang="it-IT" sz="1600" i="1" dirty="0"/>
              <a:t>di tecniche e metodologie che hanno per oggetto l'estrazione di un sapere o di una conoscenza a partire da grandi quantità di dati (attraverso metodi automatici o semi-automatici) e l'utilizzo scientifico, industriale o operativo di questo sapere</a:t>
            </a:r>
            <a:r>
              <a:rPr lang="it-IT" sz="1600" i="1" dirty="0" smtClean="0"/>
              <a:t>.</a:t>
            </a:r>
          </a:p>
          <a:p>
            <a:endParaRPr lang="it-IT" sz="1600" i="1" dirty="0"/>
          </a:p>
          <a:p>
            <a:r>
              <a:rPr lang="it-IT" i="1" dirty="0" smtClean="0"/>
              <a:t>**</a:t>
            </a:r>
            <a:r>
              <a:rPr lang="it-IT" sz="1600" i="1" dirty="0"/>
              <a:t>modellazione dei dati, </a:t>
            </a:r>
            <a:r>
              <a:rPr lang="it-IT" sz="1600" i="1" dirty="0" smtClean="0"/>
              <a:t>scrittura </a:t>
            </a:r>
            <a:r>
              <a:rPr lang="it-IT" sz="1600" i="1" dirty="0"/>
              <a:t>di algoritmi in grado di fare previsioni </a:t>
            </a:r>
            <a:r>
              <a:rPr lang="it-IT" sz="1600" i="1" dirty="0" smtClean="0"/>
              <a:t>su eventi </a:t>
            </a:r>
            <a:r>
              <a:rPr lang="it-IT" sz="1600" i="1" dirty="0"/>
              <a:t>futuri</a:t>
            </a:r>
            <a:r>
              <a:rPr lang="it-IT" sz="1600" i="1" dirty="0" smtClean="0"/>
              <a:t>.</a:t>
            </a:r>
            <a:endParaRPr lang="it-IT" sz="1600" i="1" dirty="0"/>
          </a:p>
        </p:txBody>
      </p:sp>
      <p:sp>
        <p:nvSpPr>
          <p:cNvPr id="6" name="Sottotitolo 2"/>
          <p:cNvSpPr txBox="1">
            <a:spLocks/>
          </p:cNvSpPr>
          <p:nvPr/>
        </p:nvSpPr>
        <p:spPr>
          <a:xfrm>
            <a:off x="569913" y="2015595"/>
            <a:ext cx="4065587" cy="3056467"/>
          </a:xfrm>
          <a:prstGeom prst="rect">
            <a:avLst/>
          </a:prstGeom>
        </p:spPr>
        <p:txBody>
          <a:bodyPr lIns="0" tIns="0" rIns="0" bIns="0"/>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r>
              <a:rPr lang="it-IT" sz="2000" dirty="0"/>
              <a:t>I </a:t>
            </a:r>
            <a:r>
              <a:rPr lang="it-IT" sz="2000" dirty="0" smtClean="0"/>
              <a:t>Big Data </a:t>
            </a:r>
            <a:r>
              <a:rPr lang="it-IT" sz="2000" dirty="0"/>
              <a:t>permettono analisi avanzate: </a:t>
            </a:r>
            <a:r>
              <a:rPr lang="it-IT" sz="2000" u="sng" dirty="0"/>
              <a:t>data </a:t>
            </a:r>
            <a:r>
              <a:rPr lang="it-IT" sz="2000" u="sng" dirty="0" err="1" smtClean="0"/>
              <a:t>mining</a:t>
            </a:r>
            <a:r>
              <a:rPr lang="it-IT" sz="2000" u="sng" dirty="0" smtClean="0"/>
              <a:t>* </a:t>
            </a:r>
            <a:r>
              <a:rPr lang="it-IT" sz="2000" dirty="0"/>
              <a:t>e </a:t>
            </a:r>
            <a:r>
              <a:rPr lang="en-US" sz="2000" u="sng" dirty="0"/>
              <a:t>predictive</a:t>
            </a:r>
            <a:r>
              <a:rPr lang="it-IT" sz="2000" u="sng" dirty="0"/>
              <a:t> </a:t>
            </a:r>
            <a:r>
              <a:rPr lang="en-GB" sz="2000" u="sng" dirty="0" smtClean="0"/>
              <a:t>modelling**</a:t>
            </a:r>
            <a:r>
              <a:rPr lang="it-IT" sz="2000" u="sng" dirty="0" smtClean="0"/>
              <a:t> </a:t>
            </a:r>
            <a:r>
              <a:rPr lang="it-IT" sz="2000" dirty="0" smtClean="0"/>
              <a:t>migliorano:</a:t>
            </a:r>
            <a:endParaRPr lang="it-IT" sz="2000" dirty="0"/>
          </a:p>
        </p:txBody>
      </p:sp>
    </p:spTree>
    <p:extLst>
      <p:ext uri="{BB962C8B-B14F-4D97-AF65-F5344CB8AC3E}">
        <p14:creationId xmlns:p14="http://schemas.microsoft.com/office/powerpoint/2010/main" val="38733818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
          </p:nvPr>
        </p:nvSpPr>
        <p:spPr>
          <a:xfrm>
            <a:off x="9599868" y="6478588"/>
            <a:ext cx="1077179" cy="319088"/>
          </a:xfrm>
        </p:spPr>
        <p:txBody>
          <a:bodyPr/>
          <a:lstStyle/>
          <a:p>
            <a:fld id="{5C7FE145-5F5F-9146-8268-470DD024125C}" type="slidenum">
              <a:rPr lang="it-IT" smtClean="0"/>
              <a:pPr/>
              <a:t>5</a:t>
            </a:fld>
            <a:endParaRPr lang="it-IT" dirty="0"/>
          </a:p>
        </p:txBody>
      </p:sp>
      <p:graphicFrame>
        <p:nvGraphicFramePr>
          <p:cNvPr id="2" name="Diagramma 1"/>
          <p:cNvGraphicFramePr/>
          <p:nvPr>
            <p:extLst>
              <p:ext uri="{D42A27DB-BD31-4B8C-83A1-F6EECF244321}">
                <p14:modId xmlns:p14="http://schemas.microsoft.com/office/powerpoint/2010/main" val="3929042121"/>
              </p:ext>
            </p:extLst>
          </p:nvPr>
        </p:nvGraphicFramePr>
        <p:xfrm>
          <a:off x="653555" y="1514896"/>
          <a:ext cx="10005326" cy="44764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9459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4294967295"/>
          </p:nvPr>
        </p:nvSpPr>
        <p:spPr>
          <a:xfrm>
            <a:off x="5903784" y="2111131"/>
            <a:ext cx="5143499" cy="4052888"/>
          </a:xfrm>
          <a:prstGeom prst="rect">
            <a:avLst/>
          </a:prstGeom>
        </p:spPr>
        <p:txBody>
          <a:bodyPr lIns="0" tIns="0" rIns="0" bIns="0"/>
          <a:lstStyle/>
          <a:p>
            <a:pPr marL="285750" lvl="1" indent="-285750">
              <a:spcBef>
                <a:spcPts val="1000"/>
              </a:spcBef>
              <a:buClr>
                <a:srgbClr val="DA304A"/>
              </a:buClr>
              <a:buSzPct val="160000"/>
              <a:buFont typeface="Wingdings" charset="2"/>
              <a:buChar char="§"/>
            </a:pPr>
            <a:r>
              <a:rPr lang="it-IT" sz="1800" dirty="0" err="1"/>
              <a:t>Usage-based</a:t>
            </a:r>
            <a:r>
              <a:rPr lang="it-IT" sz="1800" dirty="0"/>
              <a:t> </a:t>
            </a:r>
            <a:r>
              <a:rPr lang="it-IT" sz="1800" dirty="0" err="1" smtClean="0"/>
              <a:t>insurance</a:t>
            </a:r>
            <a:r>
              <a:rPr lang="it-IT" sz="1800" dirty="0" smtClean="0"/>
              <a:t> (UBI)</a:t>
            </a:r>
          </a:p>
          <a:p>
            <a:pPr marL="742950" lvl="2" indent="-285750">
              <a:spcBef>
                <a:spcPts val="1000"/>
              </a:spcBef>
              <a:buClr>
                <a:srgbClr val="DA304A"/>
              </a:buClr>
              <a:buSzPct val="160000"/>
              <a:buFont typeface="Wingdings" panose="05000000000000000000" pitchFamily="2" charset="2"/>
              <a:buChar char="ü"/>
            </a:pPr>
            <a:r>
              <a:rPr lang="it-IT" sz="1600" dirty="0" smtClean="0"/>
              <a:t>traccia </a:t>
            </a:r>
            <a:r>
              <a:rPr lang="it-IT" sz="1600" dirty="0"/>
              <a:t>le abitudini di guida e fornisce sconti in caso di guida </a:t>
            </a:r>
            <a:r>
              <a:rPr lang="it-IT" sz="1600" dirty="0" smtClean="0"/>
              <a:t>sicura</a:t>
            </a:r>
          </a:p>
          <a:p>
            <a:pPr marL="742950" lvl="2" indent="-285750">
              <a:spcBef>
                <a:spcPts val="1000"/>
              </a:spcBef>
              <a:buClr>
                <a:srgbClr val="DA304A"/>
              </a:buClr>
              <a:buSzPct val="160000"/>
              <a:buFont typeface="Wingdings" panose="05000000000000000000" pitchFamily="2" charset="2"/>
              <a:buChar char="ü"/>
            </a:pPr>
            <a:r>
              <a:rPr lang="it-IT" sz="1600" dirty="0" smtClean="0"/>
              <a:t>consente </a:t>
            </a:r>
            <a:r>
              <a:rPr lang="it-IT" sz="1600" dirty="0"/>
              <a:t>all’impresa di </a:t>
            </a:r>
            <a:r>
              <a:rPr lang="it-IT" sz="1600" dirty="0" smtClean="0"/>
              <a:t>fotografare il </a:t>
            </a:r>
            <a:r>
              <a:rPr lang="it-IT" sz="1600" dirty="0"/>
              <a:t>profilo di rischio </a:t>
            </a:r>
            <a:r>
              <a:rPr lang="it-IT" sz="1600" dirty="0" smtClean="0"/>
              <a:t>di </a:t>
            </a:r>
            <a:r>
              <a:rPr lang="it-IT" sz="1600" dirty="0"/>
              <a:t>un </a:t>
            </a:r>
            <a:r>
              <a:rPr lang="it-IT" sz="1600" dirty="0" smtClean="0"/>
              <a:t>individuo</a:t>
            </a:r>
            <a:endParaRPr lang="it-IT" sz="1600" dirty="0"/>
          </a:p>
          <a:p>
            <a:pPr marL="285750" lvl="1" indent="-285750">
              <a:spcBef>
                <a:spcPts val="1000"/>
              </a:spcBef>
              <a:buClr>
                <a:srgbClr val="DA304A"/>
              </a:buClr>
              <a:buSzPct val="160000"/>
              <a:buFont typeface="Wingdings" charset="2"/>
              <a:buChar char="§"/>
            </a:pPr>
            <a:r>
              <a:rPr lang="it-IT" sz="1800" dirty="0" smtClean="0"/>
              <a:t>Utilizzo della telematica</a:t>
            </a:r>
            <a:endParaRPr lang="it-IT" sz="1800" dirty="0"/>
          </a:p>
          <a:p>
            <a:pPr marL="742950" lvl="2" indent="-285750">
              <a:spcBef>
                <a:spcPts val="1000"/>
              </a:spcBef>
              <a:buClr>
                <a:srgbClr val="DA304A"/>
              </a:buClr>
              <a:buSzPct val="160000"/>
              <a:buFont typeface="Wingdings" panose="05000000000000000000" pitchFamily="2" charset="2"/>
              <a:buChar char="ü"/>
            </a:pPr>
            <a:r>
              <a:rPr lang="it-IT" sz="1600" dirty="0" smtClean="0"/>
              <a:t>Presenza della scatola nera in automobile che trasmette le </a:t>
            </a:r>
            <a:r>
              <a:rPr lang="it-IT" sz="1600" dirty="0"/>
              <a:t>informazioni </a:t>
            </a:r>
            <a:r>
              <a:rPr lang="it-IT" sz="1600" dirty="0" smtClean="0"/>
              <a:t>inerenti la guida</a:t>
            </a:r>
          </a:p>
          <a:p>
            <a:pPr marL="742950" lvl="2" indent="-285750">
              <a:spcBef>
                <a:spcPts val="1000"/>
              </a:spcBef>
              <a:buClr>
                <a:srgbClr val="DA304A"/>
              </a:buClr>
              <a:buSzPct val="160000"/>
              <a:buFont typeface="Wingdings" panose="05000000000000000000" pitchFamily="2" charset="2"/>
              <a:buChar char="ü"/>
            </a:pPr>
            <a:r>
              <a:rPr lang="it-IT" sz="1600" dirty="0" smtClean="0"/>
              <a:t>Sulla base di </a:t>
            </a:r>
            <a:r>
              <a:rPr lang="it-IT" sz="1600" dirty="0"/>
              <a:t>tali dati </a:t>
            </a:r>
            <a:r>
              <a:rPr lang="it-IT" sz="1600" dirty="0" smtClean="0"/>
              <a:t>l’impresa di assicurazione analizza </a:t>
            </a:r>
            <a:r>
              <a:rPr lang="it-IT" sz="1600" dirty="0"/>
              <a:t>il rischio l'assicurato </a:t>
            </a:r>
            <a:r>
              <a:rPr lang="it-IT" sz="1600" dirty="0" smtClean="0"/>
              <a:t>(ad es. eccesso </a:t>
            </a:r>
            <a:r>
              <a:rPr lang="it-IT" sz="1600" dirty="0"/>
              <a:t>di velocità e </a:t>
            </a:r>
            <a:r>
              <a:rPr lang="it-IT" sz="1600" dirty="0" smtClean="0"/>
              <a:t>frenate improvvise possono indurre ad aumentare </a:t>
            </a:r>
            <a:r>
              <a:rPr lang="it-IT" sz="1600" dirty="0"/>
              <a:t>il </a:t>
            </a:r>
            <a:r>
              <a:rPr lang="it-IT" sz="1600" dirty="0" smtClean="0"/>
              <a:t>premio) </a:t>
            </a:r>
            <a:r>
              <a:rPr lang="it-IT" sz="1600" dirty="0" smtClean="0">
                <a:sym typeface="Wingdings" panose="05000000000000000000" pitchFamily="2" charset="2"/>
              </a:rPr>
              <a:t> </a:t>
            </a:r>
            <a:r>
              <a:rPr lang="it-IT" sz="1600" u="sng" dirty="0" err="1" smtClean="0">
                <a:sym typeface="Wingdings" panose="05000000000000000000" pitchFamily="2" charset="2"/>
              </a:rPr>
              <a:t>Pay</a:t>
            </a:r>
            <a:r>
              <a:rPr lang="it-IT" sz="1600" u="sng" dirty="0" smtClean="0">
                <a:sym typeface="Wingdings" panose="05000000000000000000" pitchFamily="2" charset="2"/>
              </a:rPr>
              <a:t>-</a:t>
            </a:r>
            <a:r>
              <a:rPr lang="it-IT" sz="1600" u="sng" dirty="0" err="1" smtClean="0">
                <a:sym typeface="Wingdings" panose="05000000000000000000" pitchFamily="2" charset="2"/>
              </a:rPr>
              <a:t>as</a:t>
            </a:r>
            <a:r>
              <a:rPr lang="it-IT" sz="1600" u="sng" dirty="0" smtClean="0">
                <a:sym typeface="Wingdings" panose="05000000000000000000" pitchFamily="2" charset="2"/>
              </a:rPr>
              <a:t>-</a:t>
            </a:r>
            <a:r>
              <a:rPr lang="it-IT" sz="1600" u="sng" dirty="0" err="1" smtClean="0">
                <a:sym typeface="Wingdings" panose="05000000000000000000" pitchFamily="2" charset="2"/>
              </a:rPr>
              <a:t>you</a:t>
            </a:r>
            <a:r>
              <a:rPr lang="it-IT" sz="1600" u="sng" dirty="0" smtClean="0">
                <a:sym typeface="Wingdings" panose="05000000000000000000" pitchFamily="2" charset="2"/>
              </a:rPr>
              <a:t>-drive</a:t>
            </a:r>
            <a:endParaRPr lang="it-IT" sz="1600" u="sng" dirty="0" smtClean="0"/>
          </a:p>
          <a:p>
            <a:pPr marL="742950" lvl="2" indent="-285750">
              <a:spcBef>
                <a:spcPts val="1000"/>
              </a:spcBef>
              <a:buClr>
                <a:srgbClr val="DA304A"/>
              </a:buClr>
              <a:buSzPct val="160000"/>
              <a:buFont typeface="Wingdings" panose="05000000000000000000" pitchFamily="2" charset="2"/>
              <a:buChar char="ü"/>
            </a:pPr>
            <a:r>
              <a:rPr lang="it-IT" sz="1600" u="sng" dirty="0" smtClean="0"/>
              <a:t>Se i dati sono condivisi con il cliente </a:t>
            </a:r>
            <a:r>
              <a:rPr lang="it-IT" sz="1600" dirty="0" smtClean="0"/>
              <a:t>possono avere impatto </a:t>
            </a:r>
            <a:r>
              <a:rPr lang="it-IT" sz="1600" dirty="0"/>
              <a:t>sul </a:t>
            </a:r>
            <a:r>
              <a:rPr lang="it-IT" sz="1600" dirty="0" smtClean="0"/>
              <a:t>suo comportamento alla guida </a:t>
            </a:r>
            <a:r>
              <a:rPr lang="it-IT" sz="1600" dirty="0" smtClean="0">
                <a:sym typeface="Wingdings" panose="05000000000000000000" pitchFamily="2" charset="2"/>
              </a:rPr>
              <a:t> </a:t>
            </a:r>
            <a:r>
              <a:rPr lang="it-IT" sz="1600" dirty="0" smtClean="0"/>
              <a:t>prevenzione</a:t>
            </a:r>
            <a:endParaRPr lang="it-IT" sz="1600" dirty="0"/>
          </a:p>
        </p:txBody>
      </p:sp>
      <p:sp>
        <p:nvSpPr>
          <p:cNvPr id="4" name="Segnaposto numero diapositiva 3"/>
          <p:cNvSpPr>
            <a:spLocks noGrp="1"/>
          </p:cNvSpPr>
          <p:nvPr>
            <p:ph type="sldNum" sz="quarter" idx="4"/>
          </p:nvPr>
        </p:nvSpPr>
        <p:spPr>
          <a:xfrm>
            <a:off x="9599868" y="6478588"/>
            <a:ext cx="1077179" cy="319088"/>
          </a:xfrm>
        </p:spPr>
        <p:txBody>
          <a:bodyPr/>
          <a:lstStyle/>
          <a:p>
            <a:fld id="{5C7FE145-5F5F-9146-8268-470DD024125C}" type="slidenum">
              <a:rPr lang="it-IT" smtClean="0"/>
              <a:pPr/>
              <a:t>6</a:t>
            </a:fld>
            <a:endParaRPr lang="it-IT" dirty="0"/>
          </a:p>
        </p:txBody>
      </p:sp>
      <p:sp>
        <p:nvSpPr>
          <p:cNvPr id="6" name="Sottotitolo 2"/>
          <p:cNvSpPr txBox="1">
            <a:spLocks/>
          </p:cNvSpPr>
          <p:nvPr/>
        </p:nvSpPr>
        <p:spPr>
          <a:xfrm>
            <a:off x="569913" y="2015595"/>
            <a:ext cx="4065587" cy="3056467"/>
          </a:xfrm>
          <a:prstGeom prst="rect">
            <a:avLst/>
          </a:prstGeom>
        </p:spPr>
        <p:txBody>
          <a:bodyPr lIns="0" tIns="0" rIns="0" bIns="0"/>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it-IT" sz="2000" u="sng" dirty="0" smtClean="0"/>
              <a:t>Valutazione accurata e personalizzata del rischio</a:t>
            </a:r>
            <a:r>
              <a:rPr lang="it-IT" sz="2000" dirty="0" smtClean="0"/>
              <a:t> inerente l’assicurazione RC-auto attraverso:</a:t>
            </a:r>
          </a:p>
          <a:p>
            <a:pPr algn="l"/>
            <a:r>
              <a:rPr lang="it-IT" sz="2000" dirty="0" smtClean="0"/>
              <a:t>la </a:t>
            </a:r>
            <a:r>
              <a:rPr lang="it-IT" sz="2000" u="sng" dirty="0" smtClean="0"/>
              <a:t>combinazione di modelli </a:t>
            </a:r>
            <a:r>
              <a:rPr lang="it-IT" sz="2000" u="sng" dirty="0"/>
              <a:t>analitici</a:t>
            </a:r>
            <a:r>
              <a:rPr lang="it-IT" sz="2000" dirty="0"/>
              <a:t> </a:t>
            </a:r>
            <a:r>
              <a:rPr lang="it-IT" sz="2000" dirty="0" smtClean="0"/>
              <a:t>(ad es. modelli </a:t>
            </a:r>
            <a:r>
              <a:rPr lang="it-IT" sz="2000" dirty="0"/>
              <a:t>comportamentali basati su dati del profilo del </a:t>
            </a:r>
            <a:r>
              <a:rPr lang="it-IT" sz="2000" dirty="0" smtClean="0"/>
              <a:t>cliente) </a:t>
            </a:r>
            <a:r>
              <a:rPr lang="it-IT" sz="2000" u="sng" dirty="0" smtClean="0"/>
              <a:t>con </a:t>
            </a:r>
            <a:r>
              <a:rPr lang="it-IT" sz="2000" u="sng" dirty="0"/>
              <a:t>un flusso </a:t>
            </a:r>
            <a:r>
              <a:rPr lang="it-IT" sz="2000" u="sng" dirty="0" smtClean="0"/>
              <a:t>continuo di </a:t>
            </a:r>
            <a:r>
              <a:rPr lang="it-IT" sz="2000" u="sng" dirty="0"/>
              <a:t>dati in tempo reale</a:t>
            </a:r>
            <a:r>
              <a:rPr lang="it-IT" sz="2000" dirty="0"/>
              <a:t> </a:t>
            </a:r>
            <a:r>
              <a:rPr lang="it-IT" sz="2000" dirty="0" smtClean="0"/>
              <a:t>(ad es. </a:t>
            </a:r>
            <a:r>
              <a:rPr lang="it-IT" sz="2000" dirty="0"/>
              <a:t>dati satellitari, previsioni del tempo, sensori del </a:t>
            </a:r>
            <a:r>
              <a:rPr lang="it-IT" sz="2000" dirty="0" smtClean="0"/>
              <a:t>veicolo)</a:t>
            </a:r>
            <a:endParaRPr lang="it-IT" sz="2000" dirty="0"/>
          </a:p>
        </p:txBody>
      </p:sp>
      <p:sp>
        <p:nvSpPr>
          <p:cNvPr id="9" name="Titolo 1"/>
          <p:cNvSpPr>
            <a:spLocks noGrp="1"/>
          </p:cNvSpPr>
          <p:nvPr>
            <p:ph type="ctrTitle" idx="4294967295"/>
          </p:nvPr>
        </p:nvSpPr>
        <p:spPr>
          <a:xfrm>
            <a:off x="569912" y="1274240"/>
            <a:ext cx="10700951" cy="741356"/>
          </a:xfrm>
          <a:prstGeom prst="rect">
            <a:avLst/>
          </a:prstGeom>
        </p:spPr>
        <p:txBody>
          <a:bodyPr lIns="0" tIns="0" rIns="0" bIns="0" anchor="t" anchorCtr="0"/>
          <a:lstStyle/>
          <a:p>
            <a:pPr algn="l"/>
            <a:r>
              <a:rPr lang="it-IT" sz="3200" dirty="0" smtClean="0">
                <a:latin typeface="+mn-lt"/>
              </a:rPr>
              <a:t>Big Data e assicurazione RC-auto: un esempio</a:t>
            </a:r>
            <a:endParaRPr lang="it-IT" sz="3200" dirty="0">
              <a:latin typeface="+mn-lt"/>
            </a:endParaRPr>
          </a:p>
        </p:txBody>
      </p:sp>
    </p:spTree>
    <p:extLst>
      <p:ext uri="{BB962C8B-B14F-4D97-AF65-F5344CB8AC3E}">
        <p14:creationId xmlns:p14="http://schemas.microsoft.com/office/powerpoint/2010/main" val="17954837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4294967295"/>
          </p:nvPr>
        </p:nvSpPr>
        <p:spPr>
          <a:xfrm>
            <a:off x="5740008" y="1264955"/>
            <a:ext cx="5143499" cy="4052888"/>
          </a:xfrm>
          <a:prstGeom prst="rect">
            <a:avLst/>
          </a:prstGeom>
        </p:spPr>
        <p:txBody>
          <a:bodyPr lIns="0" tIns="0" rIns="0" bIns="0"/>
          <a:lstStyle/>
          <a:p>
            <a:pPr marL="0" lvl="1" indent="0">
              <a:spcBef>
                <a:spcPts val="1000"/>
              </a:spcBef>
              <a:buClr>
                <a:srgbClr val="DA304A"/>
              </a:buClr>
              <a:buSzPct val="160000"/>
              <a:buNone/>
            </a:pPr>
            <a:r>
              <a:rPr lang="it-IT" sz="2000" dirty="0" smtClean="0"/>
              <a:t>«</a:t>
            </a:r>
            <a:r>
              <a:rPr lang="it-IT" sz="2000" u="sng" dirty="0" smtClean="0"/>
              <a:t>Fascicolo </a:t>
            </a:r>
            <a:r>
              <a:rPr lang="it-IT" sz="2000" u="sng" dirty="0"/>
              <a:t>sanitario elettronico</a:t>
            </a:r>
            <a:r>
              <a:rPr lang="it-IT" sz="2000" dirty="0"/>
              <a:t>» in sostituzione della cartella </a:t>
            </a:r>
            <a:r>
              <a:rPr lang="it-IT" sz="2000" dirty="0" smtClean="0"/>
              <a:t>clinica che </a:t>
            </a:r>
            <a:r>
              <a:rPr lang="it-IT" sz="2000" dirty="0"/>
              <a:t>permetterà:</a:t>
            </a:r>
          </a:p>
          <a:p>
            <a:pPr marL="285750" lvl="1" indent="-285750">
              <a:spcBef>
                <a:spcPts val="1000"/>
              </a:spcBef>
              <a:buClr>
                <a:srgbClr val="DA304A"/>
              </a:buClr>
              <a:buSzPct val="160000"/>
              <a:buFont typeface="Wingdings" charset="2"/>
              <a:buChar char="§"/>
            </a:pPr>
            <a:r>
              <a:rPr lang="it-IT" sz="1800" u="sng" dirty="0" smtClean="0"/>
              <a:t>al </a:t>
            </a:r>
            <a:r>
              <a:rPr lang="it-IT" sz="1800" u="sng" dirty="0"/>
              <a:t>paziente</a:t>
            </a:r>
            <a:r>
              <a:rPr lang="it-IT" sz="1800" dirty="0"/>
              <a:t>: di archiviare in un solo dispositivo prescrizioni mediche, farmaci, esami diagnostici, esiti di analisi di laboratorio, accessi al </a:t>
            </a:r>
            <a:r>
              <a:rPr lang="it-IT" sz="1800" dirty="0" smtClean="0"/>
              <a:t>pronto soccorso</a:t>
            </a:r>
            <a:r>
              <a:rPr lang="it-IT" sz="1800" dirty="0"/>
              <a:t>, ricoveri in ospedale (storia clinica) </a:t>
            </a:r>
          </a:p>
          <a:p>
            <a:pPr marL="285750" lvl="1" indent="-285750">
              <a:spcBef>
                <a:spcPts val="1000"/>
              </a:spcBef>
              <a:buClr>
                <a:srgbClr val="DA304A"/>
              </a:buClr>
              <a:buSzPct val="160000"/>
              <a:buFont typeface="Wingdings" charset="2"/>
              <a:buChar char="§"/>
            </a:pPr>
            <a:r>
              <a:rPr lang="it-IT" sz="1800" u="sng" dirty="0"/>
              <a:t>al medico</a:t>
            </a:r>
            <a:r>
              <a:rPr lang="it-IT" sz="1800" dirty="0"/>
              <a:t>: di ricostruire in modo veloce e preciso lo stato di salute </a:t>
            </a:r>
            <a:r>
              <a:rPr lang="it-IT" sz="1800" dirty="0" smtClean="0"/>
              <a:t>del </a:t>
            </a:r>
            <a:r>
              <a:rPr lang="it-IT" sz="1800" dirty="0"/>
              <a:t>paziente, di condividere le informazioni con altri medici in caso di malattie che richiedono maggiori approfondimenti</a:t>
            </a:r>
          </a:p>
          <a:p>
            <a:pPr marL="285750" lvl="1" indent="-285750">
              <a:spcBef>
                <a:spcPts val="1000"/>
              </a:spcBef>
              <a:buClr>
                <a:srgbClr val="DA304A"/>
              </a:buClr>
              <a:buSzPct val="160000"/>
              <a:buFont typeface="Wingdings" charset="2"/>
              <a:buChar char="§"/>
            </a:pPr>
            <a:r>
              <a:rPr lang="it-IT" sz="1800" u="sng" dirty="0"/>
              <a:t>ad ospedali e cliniche</a:t>
            </a:r>
            <a:r>
              <a:rPr lang="it-IT" sz="1800" dirty="0"/>
              <a:t>: di prevedere le spese mediche, prevenire le malattie più diffuse e selezionare i servizi sanitari in base alle reali esigenze della popolazione in un dato territorio</a:t>
            </a:r>
          </a:p>
          <a:p>
            <a:pPr marL="285750" lvl="1" indent="-285750">
              <a:spcBef>
                <a:spcPts val="1000"/>
              </a:spcBef>
              <a:buClr>
                <a:srgbClr val="DA304A"/>
              </a:buClr>
              <a:buSzPct val="160000"/>
              <a:buFont typeface="Wingdings" charset="2"/>
              <a:buChar char="§"/>
            </a:pPr>
            <a:r>
              <a:rPr lang="it-IT" sz="1800" b="1" u="sng" dirty="0"/>
              <a:t>ai policy </a:t>
            </a:r>
            <a:r>
              <a:rPr lang="it-IT" sz="1800" b="1" u="sng" dirty="0" err="1" smtClean="0"/>
              <a:t>makers</a:t>
            </a:r>
            <a:r>
              <a:rPr lang="it-IT" sz="1800" b="1" u="sng" dirty="0" smtClean="0"/>
              <a:t> e agli assicuratori</a:t>
            </a:r>
            <a:r>
              <a:rPr lang="it-IT" sz="1800" dirty="0" smtClean="0"/>
              <a:t>: </a:t>
            </a:r>
            <a:r>
              <a:rPr lang="it-IT" sz="1800" dirty="0"/>
              <a:t>per conoscere le reali esigenze sanitarie dei cittadini ai fini della programmazione dell'offerta </a:t>
            </a:r>
            <a:r>
              <a:rPr lang="it-IT" sz="1800" dirty="0" smtClean="0"/>
              <a:t>sanitaria, assistenziale, </a:t>
            </a:r>
            <a:r>
              <a:rPr lang="it-IT" sz="1800" dirty="0"/>
              <a:t>dei servizi di </a:t>
            </a:r>
            <a:r>
              <a:rPr lang="it-IT" sz="1800" dirty="0" smtClean="0"/>
              <a:t>prevenzione e delle coperture del rischio.</a:t>
            </a:r>
            <a:endParaRPr lang="it-IT" sz="1800" dirty="0"/>
          </a:p>
        </p:txBody>
      </p:sp>
      <p:sp>
        <p:nvSpPr>
          <p:cNvPr id="4" name="Segnaposto numero diapositiva 3"/>
          <p:cNvSpPr>
            <a:spLocks noGrp="1"/>
          </p:cNvSpPr>
          <p:nvPr>
            <p:ph type="sldNum" sz="quarter" idx="4"/>
          </p:nvPr>
        </p:nvSpPr>
        <p:spPr>
          <a:xfrm>
            <a:off x="9599868" y="6478588"/>
            <a:ext cx="1077179" cy="319088"/>
          </a:xfrm>
        </p:spPr>
        <p:txBody>
          <a:bodyPr/>
          <a:lstStyle/>
          <a:p>
            <a:fld id="{5C7FE145-5F5F-9146-8268-470DD024125C}" type="slidenum">
              <a:rPr lang="it-IT" smtClean="0"/>
              <a:pPr/>
              <a:t>7</a:t>
            </a:fld>
            <a:endParaRPr lang="it-IT" dirty="0"/>
          </a:p>
        </p:txBody>
      </p:sp>
      <p:sp>
        <p:nvSpPr>
          <p:cNvPr id="6" name="Sottotitolo 2"/>
          <p:cNvSpPr txBox="1">
            <a:spLocks/>
          </p:cNvSpPr>
          <p:nvPr/>
        </p:nvSpPr>
        <p:spPr>
          <a:xfrm>
            <a:off x="569913" y="1988299"/>
            <a:ext cx="4065587" cy="3056467"/>
          </a:xfrm>
          <a:prstGeom prst="rect">
            <a:avLst/>
          </a:prstGeom>
        </p:spPr>
        <p:txBody>
          <a:bodyPr lIns="0" tIns="0" rIns="0" bIns="0"/>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it-IT" sz="2000" dirty="0" smtClean="0"/>
              <a:t>Ogni paziente </a:t>
            </a:r>
            <a:r>
              <a:rPr lang="it-IT" sz="2000" dirty="0"/>
              <a:t>genera big data</a:t>
            </a:r>
          </a:p>
          <a:p>
            <a:pPr algn="l"/>
            <a:endParaRPr lang="it-IT" sz="2000" dirty="0"/>
          </a:p>
          <a:p>
            <a:pPr marL="0" lvl="1" algn="l">
              <a:spcBef>
                <a:spcPts val="1000"/>
              </a:spcBef>
              <a:buSzPct val="90000"/>
            </a:pPr>
            <a:endParaRPr lang="it-IT" dirty="0"/>
          </a:p>
        </p:txBody>
      </p:sp>
      <p:sp>
        <p:nvSpPr>
          <p:cNvPr id="9" name="Titolo 1"/>
          <p:cNvSpPr>
            <a:spLocks noGrp="1"/>
          </p:cNvSpPr>
          <p:nvPr>
            <p:ph type="ctrTitle" idx="4294967295"/>
          </p:nvPr>
        </p:nvSpPr>
        <p:spPr>
          <a:xfrm>
            <a:off x="569912" y="1274240"/>
            <a:ext cx="10700951" cy="741356"/>
          </a:xfrm>
          <a:prstGeom prst="rect">
            <a:avLst/>
          </a:prstGeom>
        </p:spPr>
        <p:txBody>
          <a:bodyPr lIns="0" tIns="0" rIns="0" bIns="0" anchor="t" anchorCtr="0"/>
          <a:lstStyle/>
          <a:p>
            <a:pPr algn="l"/>
            <a:r>
              <a:rPr lang="it-IT" sz="3200" dirty="0" smtClean="0">
                <a:latin typeface="+mn-lt"/>
              </a:rPr>
              <a:t>I Big Data sanitari</a:t>
            </a:r>
            <a:endParaRPr lang="it-IT" sz="3200" dirty="0">
              <a:latin typeface="+mn-lt"/>
            </a:endParaRPr>
          </a:p>
        </p:txBody>
      </p:sp>
      <p:graphicFrame>
        <p:nvGraphicFramePr>
          <p:cNvPr id="7" name="Diagramma 6"/>
          <p:cNvGraphicFramePr/>
          <p:nvPr>
            <p:extLst>
              <p:ext uri="{D42A27DB-BD31-4B8C-83A1-F6EECF244321}">
                <p14:modId xmlns:p14="http://schemas.microsoft.com/office/powerpoint/2010/main" val="2811408826"/>
              </p:ext>
            </p:extLst>
          </p:nvPr>
        </p:nvGraphicFramePr>
        <p:xfrm>
          <a:off x="57500" y="2524838"/>
          <a:ext cx="4828397" cy="40727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761216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4294967295"/>
          </p:nvPr>
        </p:nvSpPr>
        <p:spPr>
          <a:xfrm>
            <a:off x="5704764" y="2029243"/>
            <a:ext cx="5342519" cy="4052888"/>
          </a:xfrm>
          <a:prstGeom prst="rect">
            <a:avLst/>
          </a:prstGeom>
        </p:spPr>
        <p:txBody>
          <a:bodyPr lIns="0" tIns="0" rIns="0" bIns="0"/>
          <a:lstStyle/>
          <a:p>
            <a:pPr marL="285750" lvl="1" indent="-285750">
              <a:spcBef>
                <a:spcPts val="1000"/>
              </a:spcBef>
              <a:buClr>
                <a:srgbClr val="DA304A"/>
              </a:buClr>
              <a:buSzPct val="160000"/>
              <a:buFont typeface="Wingdings" charset="2"/>
              <a:buChar char="§"/>
            </a:pPr>
            <a:r>
              <a:rPr lang="it-IT" sz="1800" dirty="0"/>
              <a:t>Le </a:t>
            </a:r>
            <a:r>
              <a:rPr lang="it-IT" sz="1800" u="sng" dirty="0"/>
              <a:t>abitudini quotidiane </a:t>
            </a:r>
            <a:r>
              <a:rPr lang="it-IT" sz="1800" dirty="0"/>
              <a:t>degli individui </a:t>
            </a:r>
            <a:r>
              <a:rPr lang="it-IT" sz="1800" dirty="0" smtClean="0"/>
              <a:t>(comportamento </a:t>
            </a:r>
            <a:r>
              <a:rPr lang="it-IT" sz="1800" dirty="0"/>
              <a:t>alimentare, </a:t>
            </a:r>
            <a:r>
              <a:rPr lang="it-IT" sz="1800" dirty="0" smtClean="0"/>
              <a:t>quantità </a:t>
            </a:r>
            <a:r>
              <a:rPr lang="it-IT" sz="1800" dirty="0"/>
              <a:t>di sonno, </a:t>
            </a:r>
            <a:r>
              <a:rPr lang="it-IT" sz="1800" dirty="0" smtClean="0"/>
              <a:t> </a:t>
            </a:r>
            <a:r>
              <a:rPr lang="it-IT" sz="1800" dirty="0"/>
              <a:t>numero di ore di </a:t>
            </a:r>
            <a:r>
              <a:rPr lang="it-IT" sz="1800" dirty="0" smtClean="0"/>
              <a:t>sport, ecc.) </a:t>
            </a:r>
            <a:r>
              <a:rPr lang="it-IT" sz="1800" dirty="0"/>
              <a:t>hanno un </a:t>
            </a:r>
            <a:r>
              <a:rPr lang="it-IT" sz="1800" dirty="0" smtClean="0"/>
              <a:t>elevato impatto </a:t>
            </a:r>
            <a:r>
              <a:rPr lang="it-IT" sz="1800" dirty="0"/>
              <a:t>sulla </a:t>
            </a:r>
            <a:r>
              <a:rPr lang="it-IT" sz="1800" dirty="0" smtClean="0"/>
              <a:t>salute</a:t>
            </a:r>
          </a:p>
          <a:p>
            <a:pPr marL="285750" lvl="1" indent="-285750">
              <a:spcBef>
                <a:spcPts val="1000"/>
              </a:spcBef>
              <a:buClr>
                <a:srgbClr val="DA304A"/>
              </a:buClr>
              <a:buSzPct val="160000"/>
              <a:buFont typeface="Wingdings" charset="2"/>
              <a:buChar char="§"/>
            </a:pPr>
            <a:r>
              <a:rPr lang="it-IT" sz="1800" dirty="0" smtClean="0"/>
              <a:t>Attraverso </a:t>
            </a:r>
            <a:r>
              <a:rPr lang="it-IT" sz="1800" u="sng" dirty="0" smtClean="0"/>
              <a:t>social networks </a:t>
            </a:r>
            <a:r>
              <a:rPr lang="it-IT" sz="1800" dirty="0" smtClean="0"/>
              <a:t>le imprese di assicurazioni possono avere accesso ad informazioni sulle abitudini di vita dei propri assicurati </a:t>
            </a:r>
          </a:p>
          <a:p>
            <a:pPr marL="285750" lvl="1" indent="-285750">
              <a:spcBef>
                <a:spcPts val="1000"/>
              </a:spcBef>
              <a:buClr>
                <a:srgbClr val="DA304A"/>
              </a:buClr>
              <a:buSzPct val="160000"/>
              <a:buFont typeface="Wingdings" charset="2"/>
              <a:buChar char="§"/>
            </a:pPr>
            <a:r>
              <a:rPr lang="it-IT" sz="1800" dirty="0" smtClean="0"/>
              <a:t>La condivisione di queste informazioni con l’assicurato lo </a:t>
            </a:r>
            <a:r>
              <a:rPr lang="it-IT" sz="1800" dirty="0"/>
              <a:t>incoraggiato a condurre uno stile di vita sano </a:t>
            </a:r>
            <a:endParaRPr lang="it-IT" sz="1800" dirty="0" smtClean="0"/>
          </a:p>
          <a:p>
            <a:pPr marL="457200" lvl="2" indent="0">
              <a:spcBef>
                <a:spcPts val="1000"/>
              </a:spcBef>
              <a:buClr>
                <a:srgbClr val="DA304A"/>
              </a:buClr>
              <a:buSzPct val="160000"/>
              <a:buNone/>
            </a:pPr>
            <a:endParaRPr lang="it-IT" sz="1600" dirty="0" smtClean="0"/>
          </a:p>
          <a:p>
            <a:pPr marL="457200" lvl="2" indent="0">
              <a:spcBef>
                <a:spcPts val="1000"/>
              </a:spcBef>
              <a:buClr>
                <a:srgbClr val="DA304A"/>
              </a:buClr>
              <a:buSzPct val="160000"/>
              <a:buNone/>
            </a:pPr>
            <a:endParaRPr lang="it-IT" sz="1600" dirty="0" smtClean="0"/>
          </a:p>
          <a:p>
            <a:pPr marL="285750" lvl="1" indent="-285750">
              <a:spcBef>
                <a:spcPts val="1000"/>
              </a:spcBef>
              <a:buClr>
                <a:srgbClr val="DA304A"/>
              </a:buClr>
              <a:buSzPct val="160000"/>
              <a:buFont typeface="Wingdings" charset="2"/>
              <a:buChar char="§"/>
            </a:pPr>
            <a:r>
              <a:rPr lang="it-IT" sz="1800" u="sng" dirty="0" smtClean="0"/>
              <a:t>Integrando le informazioni </a:t>
            </a:r>
            <a:r>
              <a:rPr lang="it-IT" sz="1800" dirty="0" smtClean="0"/>
              <a:t>dai social media con quelle già possedute (età, occupazione, ecc.) le imprese possono sviluppare </a:t>
            </a:r>
            <a:r>
              <a:rPr lang="it-IT" sz="1800" u="sng" dirty="0" smtClean="0"/>
              <a:t>prodotti personalizzati </a:t>
            </a:r>
            <a:r>
              <a:rPr lang="it-IT" sz="1800" dirty="0" smtClean="0"/>
              <a:t>e migliorare la </a:t>
            </a:r>
            <a:r>
              <a:rPr lang="it-IT" sz="1800" u="sng" dirty="0" smtClean="0"/>
              <a:t>gestione dei costi </a:t>
            </a:r>
            <a:r>
              <a:rPr lang="it-IT" sz="1800" dirty="0" smtClean="0"/>
              <a:t>ed il </a:t>
            </a:r>
            <a:r>
              <a:rPr lang="it-IT" sz="1800" u="sng" dirty="0" smtClean="0"/>
              <a:t>business </a:t>
            </a:r>
          </a:p>
        </p:txBody>
      </p:sp>
      <p:sp>
        <p:nvSpPr>
          <p:cNvPr id="4" name="Segnaposto numero diapositiva 3"/>
          <p:cNvSpPr>
            <a:spLocks noGrp="1"/>
          </p:cNvSpPr>
          <p:nvPr>
            <p:ph type="sldNum" sz="quarter" idx="4"/>
          </p:nvPr>
        </p:nvSpPr>
        <p:spPr>
          <a:xfrm>
            <a:off x="9599868" y="6478588"/>
            <a:ext cx="1077179" cy="319088"/>
          </a:xfrm>
        </p:spPr>
        <p:txBody>
          <a:bodyPr/>
          <a:lstStyle/>
          <a:p>
            <a:fld id="{5C7FE145-5F5F-9146-8268-470DD024125C}" type="slidenum">
              <a:rPr lang="it-IT" smtClean="0"/>
              <a:pPr/>
              <a:t>8</a:t>
            </a:fld>
            <a:endParaRPr lang="it-IT" dirty="0"/>
          </a:p>
        </p:txBody>
      </p:sp>
      <p:sp>
        <p:nvSpPr>
          <p:cNvPr id="6" name="Sottotitolo 2"/>
          <p:cNvSpPr txBox="1">
            <a:spLocks/>
          </p:cNvSpPr>
          <p:nvPr/>
        </p:nvSpPr>
        <p:spPr>
          <a:xfrm>
            <a:off x="569913" y="2015595"/>
            <a:ext cx="4065587" cy="3056467"/>
          </a:xfrm>
          <a:prstGeom prst="rect">
            <a:avLst/>
          </a:prstGeom>
        </p:spPr>
        <p:txBody>
          <a:bodyPr lIns="0" tIns="0" rIns="0" bIns="0"/>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it-IT" sz="2000" dirty="0" smtClean="0"/>
              <a:t>Il costo delle cure sanitarie sta aumentando rapidamente e gli assicuratori hanno la necessità di ridurre i costi dei sinistri</a:t>
            </a:r>
          </a:p>
          <a:p>
            <a:pPr algn="l"/>
            <a:endParaRPr lang="it-IT" sz="2000" dirty="0"/>
          </a:p>
          <a:p>
            <a:pPr algn="l"/>
            <a:r>
              <a:rPr lang="it-IT" sz="2000" dirty="0" smtClean="0"/>
              <a:t>I Big Data possono contribuire a ridurre i costi. Come?</a:t>
            </a:r>
          </a:p>
          <a:p>
            <a:pPr algn="l"/>
            <a:endParaRPr lang="it-IT" sz="2000" dirty="0"/>
          </a:p>
        </p:txBody>
      </p:sp>
      <p:sp>
        <p:nvSpPr>
          <p:cNvPr id="9" name="Titolo 1"/>
          <p:cNvSpPr>
            <a:spLocks noGrp="1"/>
          </p:cNvSpPr>
          <p:nvPr>
            <p:ph type="ctrTitle" idx="4294967295"/>
          </p:nvPr>
        </p:nvSpPr>
        <p:spPr>
          <a:xfrm>
            <a:off x="569912" y="1274240"/>
            <a:ext cx="10700951" cy="741356"/>
          </a:xfrm>
          <a:prstGeom prst="rect">
            <a:avLst/>
          </a:prstGeom>
        </p:spPr>
        <p:txBody>
          <a:bodyPr lIns="0" tIns="0" rIns="0" bIns="0" anchor="t" anchorCtr="0"/>
          <a:lstStyle/>
          <a:p>
            <a:pPr algn="l"/>
            <a:r>
              <a:rPr lang="it-IT" sz="3200" dirty="0" smtClean="0">
                <a:latin typeface="+mn-lt"/>
              </a:rPr>
              <a:t>Big Data e assicurazioni sulla salute</a:t>
            </a:r>
            <a:endParaRPr lang="it-IT" sz="3200" dirty="0">
              <a:latin typeface="+mn-lt"/>
            </a:endParaRPr>
          </a:p>
        </p:txBody>
      </p:sp>
      <p:graphicFrame>
        <p:nvGraphicFramePr>
          <p:cNvPr id="2" name="Diagramma 1"/>
          <p:cNvGraphicFramePr/>
          <p:nvPr>
            <p:extLst>
              <p:ext uri="{D42A27DB-BD31-4B8C-83A1-F6EECF244321}">
                <p14:modId xmlns:p14="http://schemas.microsoft.com/office/powerpoint/2010/main" val="2489257251"/>
              </p:ext>
            </p:extLst>
          </p:nvPr>
        </p:nvGraphicFramePr>
        <p:xfrm>
          <a:off x="6023390" y="4602791"/>
          <a:ext cx="4996597" cy="6109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663600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4"/>
          </p:nvPr>
        </p:nvSpPr>
        <p:spPr/>
        <p:txBody>
          <a:bodyPr/>
          <a:lstStyle/>
          <a:p>
            <a:fld id="{5C7FE145-5F5F-9146-8268-470DD024125C}" type="slidenum">
              <a:rPr lang="it-IT" smtClean="0"/>
              <a:pPr/>
              <a:t>9</a:t>
            </a:fld>
            <a:endParaRPr lang="it-IT" dirty="0"/>
          </a:p>
        </p:txBody>
      </p:sp>
      <p:sp>
        <p:nvSpPr>
          <p:cNvPr id="3" name="Rettangolo 2"/>
          <p:cNvSpPr/>
          <p:nvPr/>
        </p:nvSpPr>
        <p:spPr>
          <a:xfrm>
            <a:off x="4542037" y="2676688"/>
            <a:ext cx="2847833" cy="1323439"/>
          </a:xfrm>
          <a:prstGeom prst="rect">
            <a:avLst/>
          </a:prstGeom>
        </p:spPr>
        <p:txBody>
          <a:bodyPr wrap="square">
            <a:spAutoFit/>
          </a:bodyPr>
          <a:lstStyle/>
          <a:p>
            <a:r>
              <a:rPr lang="it-IT" sz="4000" b="1" dirty="0" smtClean="0">
                <a:solidFill>
                  <a:srgbClr val="E26F31"/>
                </a:solidFill>
                <a:ea typeface="Signika Semibold" charset="0"/>
                <a:cs typeface="Signika Semibold" charset="0"/>
              </a:rPr>
              <a:t>Grazie per l’attenzione!</a:t>
            </a:r>
            <a:endParaRPr lang="it-IT" sz="4000" b="1" dirty="0">
              <a:solidFill>
                <a:srgbClr val="E26F31"/>
              </a:solidFill>
              <a:ea typeface="Signika Semibold" charset="0"/>
              <a:cs typeface="Signika Semibold" charset="0"/>
            </a:endParaRPr>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993" y="1269225"/>
            <a:ext cx="4000229" cy="3086842"/>
          </a:xfrm>
          <a:prstGeom prst="rect">
            <a:avLst/>
          </a:prstGeom>
        </p:spPr>
      </p:pic>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1993" y="1023573"/>
            <a:ext cx="4953028" cy="3302018"/>
          </a:xfrm>
          <a:prstGeom prst="rect">
            <a:avLst/>
          </a:prstGeom>
        </p:spPr>
      </p:pic>
      <p:pic>
        <p:nvPicPr>
          <p:cNvPr id="9" name="Immagin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3799" y="4533861"/>
            <a:ext cx="2857500" cy="1609725"/>
          </a:xfrm>
          <a:prstGeom prst="rect">
            <a:avLst/>
          </a:prstGeom>
        </p:spPr>
      </p:pic>
      <p:pic>
        <p:nvPicPr>
          <p:cNvPr id="10" name="Immagin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5252" y="1146393"/>
            <a:ext cx="2498455" cy="1407463"/>
          </a:xfrm>
          <a:prstGeom prst="rect">
            <a:avLst/>
          </a:prstGeom>
        </p:spPr>
      </p:pic>
      <p:pic>
        <p:nvPicPr>
          <p:cNvPr id="11" name="Immagin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0280" y="4219587"/>
            <a:ext cx="2681447" cy="2069182"/>
          </a:xfrm>
          <a:prstGeom prst="rect">
            <a:avLst/>
          </a:prstGeom>
        </p:spPr>
      </p:pic>
      <p:pic>
        <p:nvPicPr>
          <p:cNvPr id="12"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41980"/>
            <a:ext cx="3916907" cy="2611271"/>
          </a:xfrm>
          <a:prstGeom prst="rect">
            <a:avLst/>
          </a:prstGeom>
        </p:spPr>
      </p:pic>
    </p:spTree>
    <p:extLst>
      <p:ext uri="{BB962C8B-B14F-4D97-AF65-F5344CB8AC3E}">
        <p14:creationId xmlns:p14="http://schemas.microsoft.com/office/powerpoint/2010/main" val="17060221"/>
      </p:ext>
    </p:extLst>
  </p:cSld>
  <p:clrMapOvr>
    <a:masterClrMapping/>
  </p:clrMapOvr>
  <p:timing>
    <p:tnLst>
      <p:par>
        <p:cTn id="1" dur="indefinite" restart="never" nodeType="tmRoot"/>
      </p:par>
    </p:tnLst>
  </p:timing>
</p:sld>
</file>

<file path=ppt/theme/theme1.xml><?xml version="1.0" encoding="utf-8"?>
<a:theme xmlns:a="http://schemas.openxmlformats.org/drawingml/2006/main" name="Personalizza struttur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1305</TotalTime>
  <Words>1147</Words>
  <Application>Microsoft Office PowerPoint</Application>
  <PresentationFormat>Personalizzato</PresentationFormat>
  <Paragraphs>117</Paragraphs>
  <Slides>9</Slides>
  <Notes>7</Notes>
  <HiddenSlides>0</HiddenSlides>
  <MMClips>0</MMClips>
  <ScaleCrop>false</ScaleCrop>
  <HeadingPairs>
    <vt:vector size="4" baseType="variant">
      <vt:variant>
        <vt:lpstr>Tema</vt:lpstr>
      </vt:variant>
      <vt:variant>
        <vt:i4>1</vt:i4>
      </vt:variant>
      <vt:variant>
        <vt:lpstr>Titoli diapositive</vt:lpstr>
      </vt:variant>
      <vt:variant>
        <vt:i4>9</vt:i4>
      </vt:variant>
    </vt:vector>
  </HeadingPairs>
  <TitlesOfParts>
    <vt:vector size="10" baseType="lpstr">
      <vt:lpstr>Personalizza struttura</vt:lpstr>
      <vt:lpstr>COMPORTAMENTI INDIVIDUALI  E RELAZIONI SOCIALI  IN TRASFORMAZIONE  UNA SFIDA PER LA  STATISTICA UFFICIALE </vt:lpstr>
      <vt:lpstr>I Big Data nel settore assicurativo</vt:lpstr>
      <vt:lpstr>Presentazione standard di PowerPoint</vt:lpstr>
      <vt:lpstr>Data mining e predictive modelling nel settore assicurativo</vt:lpstr>
      <vt:lpstr>Presentazione standard di PowerPoint</vt:lpstr>
      <vt:lpstr>Big Data e assicurazione RC-auto: un esempio</vt:lpstr>
      <vt:lpstr>I Big Data sanitari</vt:lpstr>
      <vt:lpstr>Big Data e assicurazioni sulla salute</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Utente di Microsoft Office</dc:creator>
  <cp:lastModifiedBy>Susanna Levantesi</cp:lastModifiedBy>
  <cp:revision>153</cp:revision>
  <cp:lastPrinted>2016-03-21T17:06:08Z</cp:lastPrinted>
  <dcterms:created xsi:type="dcterms:W3CDTF">2016-03-11T16:10:26Z</dcterms:created>
  <dcterms:modified xsi:type="dcterms:W3CDTF">2016-06-23T11:14:25Z</dcterms:modified>
</cp:coreProperties>
</file>