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70" r:id="rId4"/>
    <p:sldId id="274" r:id="rId5"/>
    <p:sldId id="272" r:id="rId6"/>
    <p:sldId id="266" r:id="rId7"/>
    <p:sldId id="279" r:id="rId8"/>
    <p:sldId id="268" r:id="rId9"/>
    <p:sldId id="273" r:id="rId10"/>
    <p:sldId id="276" r:id="rId11"/>
    <p:sldId id="280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7">
          <p15:clr>
            <a:srgbClr val="A4A3A4"/>
          </p15:clr>
        </p15:guide>
        <p15:guide id="4" pos="19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0"/>
    <a:srgbClr val="484384"/>
    <a:srgbClr val="BE1520"/>
    <a:srgbClr val="1C385A"/>
    <a:srgbClr val="53954A"/>
    <a:srgbClr val="549348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 autoAdjust="0"/>
    <p:restoredTop sz="94690" autoAdjust="0"/>
  </p:normalViewPr>
  <p:slideViewPr>
    <p:cSldViewPr snapToGrid="0" snapToObjects="1">
      <p:cViewPr varScale="1">
        <p:scale>
          <a:sx n="87" d="100"/>
          <a:sy n="87" d="100"/>
        </p:scale>
        <p:origin x="336" y="184"/>
      </p:cViewPr>
      <p:guideLst>
        <p:guide orient="horz" pos="2160"/>
        <p:guide pos="3840"/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22/06/16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53954A"/>
                </a:solidFill>
                <a:latin typeface="+mn-lt"/>
                <a:ea typeface="Signika Light" charset="0"/>
                <a:cs typeface="Calibri"/>
              </a:rPr>
              <a:t>AREA TEMATICA 4. 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NUOVE FONTI E DOMANDE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Aumentare la </a:t>
            </a:r>
            <a:r>
              <a:rPr lang="it-IT" sz="120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ricercabilità</a:t>
            </a:r>
            <a:r>
              <a:rPr lang="it-IT" sz="120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dei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 dati per un (</a:t>
            </a:r>
            <a:r>
              <a:rPr lang="it-IT" sz="1200" baseline="0" dirty="0" err="1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ri</a:t>
            </a: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)uso più efficace: il ruolo dei cataloghi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7" Type="http://schemas.openxmlformats.org/officeDocument/2006/relationships/image" Target="../media/image41.emf"/><Relationship Id="rId8" Type="http://schemas.openxmlformats.org/officeDocument/2006/relationships/image" Target="../media/image42.pn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ntonio.rotundo@agid.gov.it" TargetMode="External"/><Relationship Id="rId3" Type="http://schemas.openxmlformats.org/officeDocument/2006/relationships/image" Target="../media/image4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tiff"/><Relationship Id="rId5" Type="http://schemas.openxmlformats.org/officeDocument/2006/relationships/image" Target="../media/image31.jpg"/><Relationship Id="rId6" Type="http://schemas.openxmlformats.org/officeDocument/2006/relationships/image" Target="../media/image3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539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2167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NUOVE FONTI E DOMANDE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Aumentare la </a:t>
            </a:r>
            <a:r>
              <a:rPr lang="it-IT" sz="3200" b="1" i="1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ricercabilità</a:t>
            </a:r>
            <a:r>
              <a:rPr lang="it-IT" sz="32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dei dati per un (</a:t>
            </a:r>
            <a:r>
              <a:rPr lang="it-IT" sz="3200" b="1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ri</a:t>
            </a:r>
            <a:r>
              <a:rPr lang="it-IT" sz="32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)uso più efficace: il ruolo dei cataloghi nell’ambito delle strategie sull’interoperabilità semantica</a:t>
            </a:r>
          </a:p>
          <a:p>
            <a:pPr>
              <a:lnSpc>
                <a:spcPts val="3200"/>
              </a:lnSpc>
            </a:pPr>
            <a:endParaRPr lang="it-IT" sz="3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5"/>
          <a:stretch/>
        </p:blipFill>
        <p:spPr>
          <a:xfrm>
            <a:off x="323742" y="214878"/>
            <a:ext cx="7697036" cy="2895775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11.15 | 12.45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2" name="Immagine 11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3" name="Immagine 12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Antonio Rotundo | Agenzia per l’Italia Digitale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26" y="1277293"/>
            <a:ext cx="2905125" cy="609600"/>
          </a:xfrm>
          <a:prstGeom prst="rect">
            <a:avLst/>
          </a:prstGeom>
        </p:spPr>
      </p:pic>
      <p:pic>
        <p:nvPicPr>
          <p:cNvPr id="1026" name="Picture 2" descr="Licenza Creative Comm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851" y="636711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563301" y="1047750"/>
            <a:ext cx="11063134" cy="521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686177" y="3311543"/>
            <a:ext cx="10664982" cy="15643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484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9921032" y="6764338"/>
            <a:ext cx="717915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63" y="3967260"/>
            <a:ext cx="2629634" cy="533965"/>
          </a:xfrm>
          <a:prstGeom prst="rect">
            <a:avLst/>
          </a:prstGeom>
        </p:spPr>
      </p:pic>
      <p:pic>
        <p:nvPicPr>
          <p:cNvPr id="4" name="Immagine 3" descr="logo-datigo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7196" y="3933414"/>
            <a:ext cx="2631600" cy="569486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8279668" y="4007718"/>
            <a:ext cx="2895119" cy="486384"/>
            <a:chOff x="626679" y="5195492"/>
            <a:chExt cx="4334334" cy="1043177"/>
          </a:xfrm>
        </p:grpSpPr>
        <p:grpSp>
          <p:nvGrpSpPr>
            <p:cNvPr id="6" name="Gruppo 47"/>
            <p:cNvGrpSpPr/>
            <p:nvPr/>
          </p:nvGrpSpPr>
          <p:grpSpPr>
            <a:xfrm>
              <a:off x="1458252" y="5211406"/>
              <a:ext cx="3502761" cy="1027263"/>
              <a:chOff x="1599107" y="4296971"/>
              <a:chExt cx="3502761" cy="1027263"/>
            </a:xfrm>
          </p:grpSpPr>
          <p:pic>
            <p:nvPicPr>
              <p:cNvPr id="9" name="Immagine 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9107" y="4296971"/>
                <a:ext cx="3173191" cy="928576"/>
              </a:xfrm>
              <a:prstGeom prst="rect">
                <a:avLst/>
              </a:prstGeom>
            </p:spPr>
          </p:pic>
          <p:sp>
            <p:nvSpPr>
              <p:cNvPr id="10" name="Rettangolo 9"/>
              <p:cNvSpPr/>
              <p:nvPr/>
            </p:nvSpPr>
            <p:spPr>
              <a:xfrm>
                <a:off x="1636402" y="4796149"/>
                <a:ext cx="3465466" cy="5280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it-IT" sz="1000" i="1" dirty="0" smtClean="0">
                    <a:solidFill>
                      <a:srgbClr val="13A793"/>
                    </a:solidFill>
                    <a:latin typeface="Open Sans"/>
                    <a:cs typeface="Open Sans"/>
                    <a:sym typeface="Helvetica Neue"/>
                  </a:rPr>
                  <a:t> </a:t>
                </a:r>
                <a:r>
                  <a:rPr lang="it-IT" sz="800" i="1" dirty="0" smtClean="0">
                    <a:solidFill>
                      <a:srgbClr val="13A793"/>
                    </a:solidFill>
                    <a:latin typeface="Open Sans"/>
                    <a:cs typeface="Open Sans"/>
                    <a:sym typeface="Helvetica Neue"/>
                  </a:rPr>
                  <a:t>I servizi della Pubblica Amministrazione </a:t>
                </a:r>
              </a:p>
            </p:txBody>
          </p:sp>
        </p:grpSp>
        <p:sp>
          <p:nvSpPr>
            <p:cNvPr id="7" name="Rettangolo 6"/>
            <p:cNvSpPr/>
            <p:nvPr/>
          </p:nvSpPr>
          <p:spPr>
            <a:xfrm rot="20110032">
              <a:off x="1456144" y="5446540"/>
              <a:ext cx="2512893" cy="528085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it-IT" sz="1000" i="1" dirty="0" smtClean="0">
                  <a:solidFill>
                    <a:srgbClr val="FF0000"/>
                  </a:solidFill>
                  <a:latin typeface="Open Sans"/>
                  <a:cs typeface="Open Sans"/>
                  <a:sym typeface="Helvetica Neue"/>
                </a:rPr>
                <a:t>Under </a:t>
              </a:r>
              <a:r>
                <a:rPr lang="it-IT" sz="1000" i="1" dirty="0" err="1" smtClean="0">
                  <a:solidFill>
                    <a:srgbClr val="FF0000"/>
                  </a:solidFill>
                  <a:latin typeface="Open Sans"/>
                  <a:cs typeface="Open Sans"/>
                  <a:sym typeface="Helvetica Neue"/>
                </a:rPr>
                <a:t>construction</a:t>
              </a:r>
              <a:endParaRPr lang="it-IT" sz="1000" i="1" dirty="0" smtClean="0">
                <a:solidFill>
                  <a:srgbClr val="FF0000"/>
                </a:solidFill>
                <a:latin typeface="Open Sans"/>
                <a:cs typeface="Open Sans"/>
                <a:sym typeface="Helvetica Neue"/>
              </a:endParaRPr>
            </a:p>
          </p:txBody>
        </p:sp>
        <p:pic>
          <p:nvPicPr>
            <p:cNvPr id="8" name="Immagine 7" descr="logo servizi-01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6679" y="5195492"/>
              <a:ext cx="830940" cy="942107"/>
            </a:xfrm>
            <a:prstGeom prst="rect">
              <a:avLst/>
            </a:prstGeom>
          </p:spPr>
        </p:pic>
      </p:grpSp>
      <p:pic>
        <p:nvPicPr>
          <p:cNvPr id="11" name="Picture 2" descr="http://www.epsiplatform.eu/sites/default/files/European_Data_Port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6908" y="1631474"/>
            <a:ext cx="2407517" cy="980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uppo 18"/>
          <p:cNvGrpSpPr/>
          <p:nvPr/>
        </p:nvGrpSpPr>
        <p:grpSpPr>
          <a:xfrm>
            <a:off x="8687420" y="1910979"/>
            <a:ext cx="2441694" cy="606310"/>
            <a:chOff x="8725520" y="1701063"/>
            <a:chExt cx="2441694" cy="606310"/>
          </a:xfrm>
        </p:grpSpPr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25520" y="1701063"/>
              <a:ext cx="2348964" cy="606310"/>
            </a:xfrm>
            <a:prstGeom prst="rect">
              <a:avLst/>
            </a:prstGeom>
          </p:spPr>
        </p:pic>
        <p:sp>
          <p:nvSpPr>
            <p:cNvPr id="15" name="Rettangolo 14"/>
            <p:cNvSpPr/>
            <p:nvPr/>
          </p:nvSpPr>
          <p:spPr>
            <a:xfrm>
              <a:off x="8725520" y="1819552"/>
              <a:ext cx="24416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err="1">
                  <a:solidFill>
                    <a:srgbClr val="FFFFFF"/>
                  </a:solidFill>
                  <a:latin typeface="ECSquareSansPro-Regular"/>
                </a:rPr>
                <a:t>Catalogue</a:t>
              </a:r>
              <a:r>
                <a:rPr lang="it-IT" dirty="0">
                  <a:solidFill>
                    <a:srgbClr val="FFFFFF"/>
                  </a:solidFill>
                  <a:latin typeface="ECSquareSansPro-Regular"/>
                </a:rPr>
                <a:t> of Services</a:t>
              </a:r>
              <a:endParaRPr lang="it-IT" dirty="0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776149" y="1875301"/>
            <a:ext cx="2663951" cy="829333"/>
            <a:chOff x="4479270" y="1615085"/>
            <a:chExt cx="2663951" cy="829333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8"/>
            <a:srcRect l="6075" t="75604" r="83265" b="18894"/>
            <a:stretch/>
          </p:blipFill>
          <p:spPr>
            <a:xfrm>
              <a:off x="5401333" y="1701063"/>
              <a:ext cx="1741888" cy="505710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9270" y="1615085"/>
              <a:ext cx="829333" cy="829333"/>
            </a:xfrm>
            <a:prstGeom prst="rect">
              <a:avLst/>
            </a:prstGeom>
          </p:spPr>
        </p:pic>
      </p:grpSp>
      <p:cxnSp>
        <p:nvCxnSpPr>
          <p:cNvPr id="21" name="Connettore 2 20"/>
          <p:cNvCxnSpPr/>
          <p:nvPr/>
        </p:nvCxnSpPr>
        <p:spPr>
          <a:xfrm flipV="1">
            <a:off x="2347975" y="2425728"/>
            <a:ext cx="1" cy="55781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2870246" y="2414724"/>
            <a:ext cx="2345636" cy="67761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 flipV="1">
            <a:off x="6570794" y="2579098"/>
            <a:ext cx="1" cy="55781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 flipV="1">
            <a:off x="9921031" y="2622811"/>
            <a:ext cx="1" cy="55781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700164" y="3351817"/>
            <a:ext cx="569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Infrastruttura nazionale PSI (Public Sector Information)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17508" y="5151048"/>
            <a:ext cx="1078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smtClean="0">
                <a:solidFill>
                  <a:srgbClr val="C00000"/>
                </a:solidFill>
              </a:rPr>
              <a:t>                       DCAT-AP_IT                                                      INSPIRE/RNDT                                  CPSV-AP_IT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>
          <a:xfrm flipV="1">
            <a:off x="3768796" y="5340829"/>
            <a:ext cx="1295867" cy="17253"/>
          </a:xfrm>
          <a:prstGeom prst="straightConnector1">
            <a:avLst/>
          </a:prstGeom>
          <a:ln w="762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 flipH="1">
            <a:off x="4413130" y="5520380"/>
            <a:ext cx="1" cy="38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631884" y="5890043"/>
            <a:ext cx="1078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                       	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                        </a:t>
            </a:r>
            <a:r>
              <a:rPr lang="it-IT" b="1" dirty="0" err="1" smtClean="0">
                <a:solidFill>
                  <a:srgbClr val="C00000"/>
                </a:solidFill>
              </a:rPr>
              <a:t>GeoDCAT</a:t>
            </a:r>
            <a:r>
              <a:rPr lang="it-IT" b="1" dirty="0" smtClean="0">
                <a:solidFill>
                  <a:srgbClr val="C00000"/>
                </a:solidFill>
              </a:rPr>
              <a:t>-AP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343650" y="1123950"/>
            <a:ext cx="5269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800" b="1" dirty="0" smtClean="0">
                <a:solidFill>
                  <a:schemeClr val="tx2"/>
                </a:solidFill>
              </a:rPr>
              <a:t>Framework di interoperabilità</a:t>
            </a:r>
            <a:endParaRPr lang="it-IT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92408" y="2381250"/>
            <a:ext cx="972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>
                <a:latin typeface="Bradley Hand" charset="0"/>
                <a:ea typeface="Bradley Hand" charset="0"/>
                <a:cs typeface="Bradley Hand" charset="0"/>
              </a:rPr>
              <a:t>Grazie </a:t>
            </a:r>
            <a:r>
              <a:rPr lang="it-IT" sz="7200" b="1" smtClean="0">
                <a:latin typeface="Bradley Hand" charset="0"/>
                <a:ea typeface="Bradley Hand" charset="0"/>
                <a:cs typeface="Bradley Hand" charset="0"/>
              </a:rPr>
              <a:t>per l’attenzione!</a:t>
            </a:r>
            <a:endParaRPr lang="it-IT" sz="7200" b="1" dirty="0">
              <a:latin typeface="Bradley Hand" charset="0"/>
              <a:ea typeface="Bradley Hand" charset="0"/>
              <a:cs typeface="Bradley Hand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82912" y="4913410"/>
            <a:ext cx="822186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3200"/>
              </a:lnSpc>
            </a:pPr>
            <a:r>
              <a:rPr lang="it-IT" sz="2000" b="1" dirty="0" smtClean="0">
                <a:solidFill>
                  <a:srgbClr val="C00000"/>
                </a:solidFill>
                <a:latin typeface="+mj-lt"/>
                <a:ea typeface="Signika Light" charset="0"/>
                <a:cs typeface="Arial"/>
                <a:hlinkClick r:id="rId2"/>
              </a:rPr>
              <a:t>antonio.rotundo@agid.gov.it</a:t>
            </a:r>
            <a:r>
              <a:rPr lang="it-IT" sz="2000" b="1" dirty="0" smtClean="0">
                <a:solidFill>
                  <a:srgbClr val="C00000"/>
                </a:solidFill>
                <a:latin typeface="+mj-lt"/>
                <a:ea typeface="Signika Light" charset="0"/>
                <a:cs typeface="Arial"/>
              </a:rPr>
              <a:t>  |@</a:t>
            </a:r>
            <a:r>
              <a:rPr lang="it-IT" sz="2000" b="1" dirty="0" err="1" smtClean="0">
                <a:solidFill>
                  <a:srgbClr val="C00000"/>
                </a:solidFill>
                <a:latin typeface="+mj-lt"/>
                <a:ea typeface="Signika Light" charset="0"/>
                <a:cs typeface="Arial"/>
              </a:rPr>
              <a:t>AntoRotundo</a:t>
            </a:r>
            <a:endParaRPr lang="it-IT" sz="2000" b="1" dirty="0">
              <a:solidFill>
                <a:srgbClr val="C00000"/>
              </a:solidFill>
              <a:latin typeface="+mj-lt"/>
              <a:ea typeface="Signika Light" charset="0"/>
              <a:cs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50" y="4731244"/>
            <a:ext cx="927100" cy="92710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4475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7" y="2375493"/>
            <a:ext cx="5534370" cy="4133945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2379275" y="4942126"/>
            <a:ext cx="1419645" cy="1376128"/>
          </a:xfrm>
          <a:prstGeom prst="ellipse">
            <a:avLst/>
          </a:prstGeom>
          <a:noFill/>
          <a:ln w="76200">
            <a:solidFill>
              <a:srgbClr val="48438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88020" y="1475127"/>
            <a:ext cx="3582511" cy="103610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ermata </a:t>
            </a:r>
            <a:r>
              <a:rPr lang="it-IT" sz="3200" b="1" dirty="0">
                <a:solidFill>
                  <a:srgbClr val="BE1520"/>
                </a:solidFill>
                <a:latin typeface="+mn-lt"/>
              </a:rPr>
              <a:t>metadati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/>
            </a:r>
            <a:b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direzione </a:t>
            </a:r>
            <a:r>
              <a:rPr lang="it-IT" sz="3200" b="1" dirty="0">
                <a:solidFill>
                  <a:srgbClr val="BE1520"/>
                </a:solidFill>
                <a:latin typeface="+mn-lt"/>
              </a:rPr>
              <a:t>open data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227" y="1106417"/>
            <a:ext cx="1830964" cy="177352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640" y="1481487"/>
            <a:ext cx="3938257" cy="112014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5" name="Ovale 14"/>
          <p:cNvSpPr/>
          <p:nvPr/>
        </p:nvSpPr>
        <p:spPr>
          <a:xfrm>
            <a:off x="9838033" y="1363037"/>
            <a:ext cx="1419645" cy="1376128"/>
          </a:xfrm>
          <a:prstGeom prst="ellipse">
            <a:avLst/>
          </a:prstGeom>
          <a:noFill/>
          <a:ln w="76200">
            <a:solidFill>
              <a:srgbClr val="48438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375" y="3179177"/>
            <a:ext cx="3858790" cy="2890185"/>
          </a:xfrm>
          <a:prstGeom prst="rect">
            <a:avLst/>
          </a:prstGeom>
        </p:spPr>
      </p:pic>
      <p:cxnSp>
        <p:nvCxnSpPr>
          <p:cNvPr id="31" name="Connettore 4 30"/>
          <p:cNvCxnSpPr>
            <a:endCxn id="9" idx="1"/>
          </p:cNvCxnSpPr>
          <p:nvPr/>
        </p:nvCxnSpPr>
        <p:spPr>
          <a:xfrm>
            <a:off x="7355864" y="1426408"/>
            <a:ext cx="729776" cy="615150"/>
          </a:xfrm>
          <a:prstGeom prst="bentConnector3">
            <a:avLst>
              <a:gd name="adj1" fmla="val 73571"/>
            </a:avLst>
          </a:prstGeom>
          <a:ln w="19050">
            <a:solidFill>
              <a:srgbClr val="4843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16" idx="0"/>
            <a:endCxn id="15" idx="4"/>
          </p:cNvCxnSpPr>
          <p:nvPr/>
        </p:nvCxnSpPr>
        <p:spPr>
          <a:xfrm flipV="1">
            <a:off x="8895770" y="2739165"/>
            <a:ext cx="1652086" cy="440012"/>
          </a:xfrm>
          <a:prstGeom prst="line">
            <a:avLst/>
          </a:prstGeom>
          <a:ln w="38100">
            <a:solidFill>
              <a:srgbClr val="48438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706170" y="6413386"/>
            <a:ext cx="5386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Da: </a:t>
            </a:r>
            <a:r>
              <a:rPr lang="it-IT" sz="1200" b="1" dirty="0" smtClean="0"/>
              <a:t>Linee guida per la valorizzazione del patrimonio informativo pubblico (AgID)</a:t>
            </a:r>
            <a:endParaRPr lang="it-IT" sz="1200" b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6752369" y="6217031"/>
            <a:ext cx="460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Da: </a:t>
            </a:r>
            <a:r>
              <a:rPr lang="en-US" sz="1200" b="1" dirty="0"/>
              <a:t>Open Data </a:t>
            </a:r>
            <a:r>
              <a:rPr lang="en-US" sz="1200" b="1" dirty="0" err="1"/>
              <a:t>Goldbook</a:t>
            </a:r>
            <a:r>
              <a:rPr lang="en-US" sz="1200" b="1" dirty="0"/>
              <a:t> for Data Managers and Data </a:t>
            </a:r>
            <a:r>
              <a:rPr lang="en-US" sz="1200" b="1" dirty="0" smtClean="0"/>
              <a:t>Holders (EDP)</a:t>
            </a:r>
            <a:endParaRPr lang="it-IT" sz="1200" b="1" dirty="0"/>
          </a:p>
        </p:txBody>
      </p:sp>
    </p:spTree>
    <p:extLst>
      <p:ext uri="{BB962C8B-B14F-4D97-AF65-F5344CB8AC3E}">
        <p14:creationId xmlns:p14="http://schemas.microsoft.com/office/powerpoint/2010/main" val="18397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3" name="Picture 4" descr="http://www.lisciano.org/images/Ufficio_Tecnic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051" y="1929268"/>
            <a:ext cx="2772503" cy="3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74" y="3760305"/>
            <a:ext cx="2994225" cy="219803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16" y="1856533"/>
            <a:ext cx="2776141" cy="171820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284598" y="1745528"/>
            <a:ext cx="8224149" cy="4510927"/>
          </a:xfrm>
          <a:prstGeom prst="rect">
            <a:avLst/>
          </a:prstGeom>
          <a:noFill/>
          <a:ln w="25400" cap="flat">
            <a:noFill/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81" y="3611810"/>
            <a:ext cx="956313" cy="95631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02" y="4243675"/>
            <a:ext cx="961095" cy="97065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49" y="2678165"/>
            <a:ext cx="965877" cy="9706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81" y="5133737"/>
            <a:ext cx="961095" cy="95631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85" y="1893604"/>
            <a:ext cx="987610" cy="963284"/>
          </a:xfrm>
          <a:prstGeom prst="rect">
            <a:avLst/>
          </a:prstGeom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635902" y="1137676"/>
            <a:ext cx="5339386" cy="57078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Dove sono i dati?</a:t>
            </a:r>
            <a:endParaRPr lang="it-IT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7048" t="10602" r="10795" b="10871"/>
          <a:stretch/>
        </p:blipFill>
        <p:spPr>
          <a:xfrm>
            <a:off x="2006296" y="1170616"/>
            <a:ext cx="8670751" cy="53079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86316" y="6084134"/>
            <a:ext cx="65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BE1520"/>
                </a:solidFill>
              </a:rPr>
              <a:t>http://www.centrointerregionale-gis.it/servizi/opengeodata.asp</a:t>
            </a:r>
          </a:p>
        </p:txBody>
      </p:sp>
    </p:spTree>
    <p:extLst>
      <p:ext uri="{BB962C8B-B14F-4D97-AF65-F5344CB8AC3E}">
        <p14:creationId xmlns:p14="http://schemas.microsoft.com/office/powerpoint/2010/main" val="5834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9897" t="10906" r="20577" b="21180"/>
          <a:stretch/>
        </p:blipFill>
        <p:spPr>
          <a:xfrm>
            <a:off x="562839" y="1088358"/>
            <a:ext cx="3704628" cy="23775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9316" t="36762" r="64921" b="11242"/>
          <a:stretch/>
        </p:blipFill>
        <p:spPr>
          <a:xfrm>
            <a:off x="7726795" y="1162581"/>
            <a:ext cx="1660643" cy="308119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34120" t="27975" r="28556" b="6799"/>
          <a:stretch/>
        </p:blipFill>
        <p:spPr>
          <a:xfrm>
            <a:off x="4541232" y="1088357"/>
            <a:ext cx="2887358" cy="283830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40435" t="20683" r="25257" b="57250"/>
          <a:stretch/>
        </p:blipFill>
        <p:spPr>
          <a:xfrm>
            <a:off x="6114252" y="4619209"/>
            <a:ext cx="3603279" cy="130369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/>
          <a:srcRect l="30298" t="13209" r="30218" b="22370"/>
          <a:stretch/>
        </p:blipFill>
        <p:spPr>
          <a:xfrm>
            <a:off x="3230520" y="3970905"/>
            <a:ext cx="2906088" cy="26658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/>
          <a:srcRect l="44002" t="21080" r="37641" b="6782"/>
          <a:stretch/>
        </p:blipFill>
        <p:spPr>
          <a:xfrm>
            <a:off x="9774981" y="1088358"/>
            <a:ext cx="2076325" cy="45897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8"/>
          <a:srcRect l="31418" t="34314" r="33514" b="13819"/>
          <a:stretch/>
        </p:blipFill>
        <p:spPr>
          <a:xfrm>
            <a:off x="417598" y="3713252"/>
            <a:ext cx="2840395" cy="236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2481693" y="1841950"/>
            <a:ext cx="5145316" cy="4645801"/>
          </a:xfrm>
          <a:prstGeom prst="ellipse">
            <a:avLst/>
          </a:prstGeom>
          <a:solidFill>
            <a:schemeClr val="tx2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3007490" y="2299966"/>
            <a:ext cx="4251285" cy="4172440"/>
          </a:xfrm>
          <a:prstGeom prst="ellipse">
            <a:avLst/>
          </a:prstGeom>
          <a:solidFill>
            <a:srgbClr val="B6E3E3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3297576" y="3072674"/>
            <a:ext cx="2428026" cy="2398656"/>
          </a:xfrm>
          <a:prstGeom prst="ellipse">
            <a:avLst/>
          </a:prstGeom>
          <a:solidFill>
            <a:srgbClr val="E39E60"/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4774908" y="2974875"/>
            <a:ext cx="2382933" cy="2398656"/>
          </a:xfrm>
          <a:prstGeom prst="ellipse">
            <a:avLst/>
          </a:prstGeom>
          <a:solidFill>
            <a:srgbClr val="FF0000">
              <a:alpha val="64000"/>
            </a:srgbClr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4502761" y="2017606"/>
            <a:ext cx="1667514" cy="350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1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Dati pubblici</a:t>
            </a:r>
            <a:endParaRPr kumimoji="0" lang="it-IT" sz="2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502761" y="2491157"/>
            <a:ext cx="1667514" cy="350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100" b="0" i="0" u="none" strike="noStrike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Dati </a:t>
            </a:r>
            <a:r>
              <a:rPr lang="it-IT" dirty="0" smtClean="0">
                <a:solidFill>
                  <a:schemeClr val="accent1"/>
                </a:solidFill>
              </a:rPr>
              <a:t>disponibili</a:t>
            </a:r>
            <a:endParaRPr kumimoji="0" lang="it-IT" sz="21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sym typeface="Helvetica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424367" y="3546225"/>
            <a:ext cx="1257242" cy="437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sym typeface="Helvetica"/>
              </a:rPr>
              <a:t>Dati </a:t>
            </a:r>
          </a:p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400" b="1" dirty="0" smtClean="0">
                <a:solidFill>
                  <a:schemeClr val="tx2"/>
                </a:solidFill>
              </a:rPr>
              <a:t>accessibili</a:t>
            </a:r>
            <a:endParaRPr kumimoji="0" lang="it-IT" sz="1400" b="1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sym typeface="Helvetica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5252770" y="3223749"/>
            <a:ext cx="1613376" cy="38779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"/>
              </a:rPr>
              <a:t>Dati </a:t>
            </a:r>
            <a:r>
              <a:rPr lang="it-IT" sz="1200" b="1" dirty="0" smtClean="0">
                <a:solidFill>
                  <a:srgbClr val="FFFFFF"/>
                </a:solidFill>
              </a:rPr>
              <a:t>gratuiti o </a:t>
            </a:r>
          </a:p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200" b="1" dirty="0" smtClean="0">
                <a:solidFill>
                  <a:srgbClr val="FFFFFF"/>
                </a:solidFill>
              </a:rPr>
              <a:t>con costi marginali</a:t>
            </a:r>
            <a:endParaRPr kumimoji="0" lang="it-IT" sz="1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629379" y="3839396"/>
            <a:ext cx="1257242" cy="79207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1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"/>
              </a:rPr>
              <a:t>DATI DI</a:t>
            </a:r>
          </a:p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b="1" dirty="0" smtClean="0">
                <a:solidFill>
                  <a:srgbClr val="FFFFFF"/>
                </a:solidFill>
              </a:rPr>
              <a:t>TIPO</a:t>
            </a:r>
            <a:br>
              <a:rPr lang="it-IT" b="1" dirty="0" smtClean="0">
                <a:solidFill>
                  <a:srgbClr val="FFFFFF"/>
                </a:solidFill>
              </a:rPr>
            </a:br>
            <a:r>
              <a:rPr lang="it-IT" b="1" dirty="0" smtClean="0">
                <a:solidFill>
                  <a:srgbClr val="FFFFFF"/>
                </a:solidFill>
              </a:rPr>
              <a:t>APERTO</a:t>
            </a:r>
            <a:endParaRPr kumimoji="0" lang="it-IT" sz="21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"/>
            </a:endParaRPr>
          </a:p>
        </p:txBody>
      </p:sp>
      <p:sp>
        <p:nvSpPr>
          <p:cNvPr id="26" name="Ovale 25"/>
          <p:cNvSpPr/>
          <p:nvPr/>
        </p:nvSpPr>
        <p:spPr>
          <a:xfrm>
            <a:off x="3313370" y="4832396"/>
            <a:ext cx="2310841" cy="939343"/>
          </a:xfrm>
          <a:prstGeom prst="ellipse">
            <a:avLst/>
          </a:prstGeom>
          <a:solidFill>
            <a:srgbClr val="2DAB64">
              <a:alpha val="52000"/>
            </a:srgbClr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731196" y="5073859"/>
            <a:ext cx="2409463" cy="437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"/>
              </a:rPr>
              <a:t>DATI</a:t>
            </a:r>
            <a:r>
              <a:rPr kumimoji="0" lang="it-IT" sz="14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"/>
              </a:rPr>
              <a:t>TERRITORIALI</a:t>
            </a:r>
            <a:endParaRPr kumimoji="0" lang="it-IT" sz="14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613889" y="4911532"/>
            <a:ext cx="2310841" cy="939343"/>
          </a:xfrm>
          <a:prstGeom prst="ellipse">
            <a:avLst/>
          </a:prstGeom>
          <a:solidFill>
            <a:schemeClr val="accent4">
              <a:lumMod val="40000"/>
              <a:lumOff val="60000"/>
              <a:alpha val="52000"/>
            </a:schemeClr>
          </a:solidFill>
          <a:ln w="25400" cap="flat">
            <a:solidFill>
              <a:srgbClr val="0365C0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100" b="0" i="0" u="none" strike="noStrike" cap="none" spc="0" normalizeH="0" baseline="0">
              <a:ln>
                <a:noFill/>
              </a:ln>
              <a:solidFill>
                <a:srgbClr val="E32D2D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681609" y="5155011"/>
            <a:ext cx="2850284" cy="4370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"/>
              </a:rPr>
              <a:t>DATI</a:t>
            </a:r>
            <a:r>
              <a:rPr kumimoji="0" lang="it-IT" sz="14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"/>
              </a:rPr>
              <a:t> </a:t>
            </a:r>
          </a:p>
          <a:p>
            <a:pPr marL="0" marR="0" indent="0" algn="ctr" defTabSz="914400" rtl="0" fontAlgn="auto" latinLnBrk="1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Helvetica"/>
              </a:rPr>
              <a:t>STATISTICI</a:t>
            </a:r>
            <a:endParaRPr kumimoji="0" lang="it-IT" sz="1400" b="1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sym typeface="Helvetica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6419850" y="2491157"/>
            <a:ext cx="1363611" cy="10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7769731" y="2208091"/>
            <a:ext cx="3984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DCAT Application </a:t>
            </a:r>
            <a:r>
              <a:rPr lang="it-IT" sz="2400" b="1" dirty="0" err="1"/>
              <a:t>Profile</a:t>
            </a:r>
            <a:r>
              <a:rPr lang="it-IT" sz="2400" b="1" dirty="0"/>
              <a:t> for data </a:t>
            </a:r>
            <a:r>
              <a:rPr lang="it-IT" sz="2400" b="1" dirty="0" err="1"/>
              <a:t>portals</a:t>
            </a:r>
            <a:r>
              <a:rPr lang="it-IT" sz="2400" b="1" dirty="0"/>
              <a:t> (DCAT-AP)</a:t>
            </a:r>
          </a:p>
        </p:txBody>
      </p:sp>
      <p:sp>
        <p:nvSpPr>
          <p:cNvPr id="28" name="Titolo 1"/>
          <p:cNvSpPr txBox="1">
            <a:spLocks/>
          </p:cNvSpPr>
          <p:nvPr/>
        </p:nvSpPr>
        <p:spPr>
          <a:xfrm>
            <a:off x="619393" y="1068931"/>
            <a:ext cx="9556993" cy="54406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Definizione profilo europeo metadati per i dati</a:t>
            </a:r>
            <a:endParaRPr lang="it-IT" sz="3600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22122" y="5350618"/>
            <a:ext cx="215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INSPIRE / RNDT</a:t>
            </a:r>
            <a:endParaRPr lang="it-IT" sz="2400" b="1" dirty="0"/>
          </a:p>
        </p:txBody>
      </p:sp>
      <p:cxnSp>
        <p:nvCxnSpPr>
          <p:cNvPr id="33" name="Connettore 1 32"/>
          <p:cNvCxnSpPr>
            <a:stCxn id="32" idx="3"/>
          </p:cNvCxnSpPr>
          <p:nvPr/>
        </p:nvCxnSpPr>
        <p:spPr>
          <a:xfrm flipV="1">
            <a:off x="2377824" y="5530858"/>
            <a:ext cx="1249228" cy="505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8559294" y="5141566"/>
            <a:ext cx="215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SDMX</a:t>
            </a:r>
            <a:endParaRPr lang="it-IT" sz="2400" b="1" dirty="0"/>
          </a:p>
        </p:txBody>
      </p:sp>
      <p:cxnSp>
        <p:nvCxnSpPr>
          <p:cNvPr id="35" name="Connettore 1 34"/>
          <p:cNvCxnSpPr/>
          <p:nvPr/>
        </p:nvCxnSpPr>
        <p:spPr>
          <a:xfrm>
            <a:off x="6621312" y="5297569"/>
            <a:ext cx="1821161" cy="4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0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39" y="1460705"/>
            <a:ext cx="8324850" cy="44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468" y="1562888"/>
            <a:ext cx="7375009" cy="505544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4300" y="4239664"/>
            <a:ext cx="1714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                       </a:t>
            </a:r>
            <a:r>
              <a:rPr lang="it-IT" sz="2800" b="1" dirty="0" smtClean="0">
                <a:solidFill>
                  <a:srgbClr val="C00000"/>
                </a:solidFill>
              </a:rPr>
              <a:t>DCAT-AP</a:t>
            </a:r>
            <a:endParaRPr lang="it-IT" sz="2800" b="1" dirty="0">
              <a:solidFill>
                <a:srgbClr val="C0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1310" y="4277763"/>
            <a:ext cx="4268563" cy="24388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561" y="3126526"/>
            <a:ext cx="2642972" cy="118933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15" y="1081072"/>
            <a:ext cx="1730026" cy="1730026"/>
          </a:xfrm>
          <a:prstGeom prst="rect">
            <a:avLst/>
          </a:prstGeom>
        </p:spPr>
      </p:pic>
      <p:sp>
        <p:nvSpPr>
          <p:cNvPr id="11" name="Freccia bidirezionale orizzontale 10"/>
          <p:cNvSpPr/>
          <p:nvPr/>
        </p:nvSpPr>
        <p:spPr>
          <a:xfrm rot="20002538">
            <a:off x="3640549" y="3321966"/>
            <a:ext cx="3928909" cy="1786976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 rot="19949837">
            <a:off x="4532386" y="3687930"/>
            <a:ext cx="2279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GeoDCAT</a:t>
            </a:r>
            <a:r>
              <a:rPr lang="it-IT" sz="2800" b="1" dirty="0" smtClean="0"/>
              <a:t>-AP</a:t>
            </a:r>
          </a:p>
          <a:p>
            <a:r>
              <a:rPr lang="it-IT" sz="2800" b="1" dirty="0" err="1" smtClean="0"/>
              <a:t>StatDCAT</a:t>
            </a:r>
            <a:r>
              <a:rPr lang="it-IT" sz="2800" b="1" dirty="0" smtClean="0"/>
              <a:t>-AP</a:t>
            </a:r>
            <a:endParaRPr lang="it-IT" sz="2800" b="1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939" r="15931"/>
          <a:stretch/>
        </p:blipFill>
        <p:spPr>
          <a:xfrm>
            <a:off x="20810" y="4857750"/>
            <a:ext cx="2225615" cy="1981200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619393" y="1068931"/>
            <a:ext cx="9556993" cy="54406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Estensioni per dati territoriali e dati statistici</a:t>
            </a:r>
            <a:endParaRPr lang="it-IT" sz="3600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41706" t="31515" r="24631" b="8400"/>
          <a:stretch/>
        </p:blipFill>
        <p:spPr>
          <a:xfrm>
            <a:off x="635624" y="1612998"/>
            <a:ext cx="4599160" cy="461772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16848" t="13220" r="18089" b="27926"/>
          <a:stretch/>
        </p:blipFill>
        <p:spPr>
          <a:xfrm>
            <a:off x="7118861" y="1068931"/>
            <a:ext cx="4409618" cy="224361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2" t="12350" r="17381" b="7239"/>
          <a:stretch/>
        </p:blipFill>
        <p:spPr>
          <a:xfrm>
            <a:off x="7223795" y="3468102"/>
            <a:ext cx="3094294" cy="3170030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5313872" y="2167123"/>
            <a:ext cx="1483743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5259238" y="4855689"/>
            <a:ext cx="1483743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372156" y="6268800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DCAT-AP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940553" y="1803313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smtClean="0">
                <a:solidFill>
                  <a:srgbClr val="C00000"/>
                </a:solidFill>
              </a:rPr>
              <a:t>INSPIRE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724845" y="4089865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SDMX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619394" y="1068931"/>
            <a:ext cx="5504962" cy="54406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rgbClr val="53954A"/>
                </a:solidFill>
                <a:latin typeface="+mn-lt"/>
                <a:ea typeface="Signika Semibold" charset="0"/>
                <a:cs typeface="Signika Semibold" charset="0"/>
              </a:rPr>
              <a:t>Allineamento classificazioni</a:t>
            </a:r>
            <a:endParaRPr lang="it-IT" sz="3600" b="1" dirty="0">
              <a:solidFill>
                <a:srgbClr val="53954A"/>
              </a:solidFill>
              <a:latin typeface="+mn-lt"/>
              <a:ea typeface="Signika Semibold" charset="0"/>
              <a:cs typeface="Signika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179</Words>
  <Application>Microsoft Macintosh PowerPoint</Application>
  <PresentationFormat>Widescreen</PresentationFormat>
  <Paragraphs>57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3" baseType="lpstr">
      <vt:lpstr>Bradley Hand</vt:lpstr>
      <vt:lpstr>Calibri</vt:lpstr>
      <vt:lpstr>Calibri Light</vt:lpstr>
      <vt:lpstr>ECSquareSansPro-Regular</vt:lpstr>
      <vt:lpstr>Helvetica</vt:lpstr>
      <vt:lpstr>Helvetica Neue</vt:lpstr>
      <vt:lpstr>Open Sans</vt:lpstr>
      <vt:lpstr>Signika</vt:lpstr>
      <vt:lpstr>Signika Light</vt:lpstr>
      <vt:lpstr>Signika Semibold</vt:lpstr>
      <vt:lpstr>Arial</vt:lpstr>
      <vt:lpstr>Personalizza struttura</vt:lpstr>
      <vt:lpstr>COMPORTAMENTI INDIVIDUALI  E RELAZIONI SOCIALI  IN TRASFORMAZIONE  UNA SFIDA PER LA  STATISTICA UFFICIALE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Rotundo Antonio</cp:lastModifiedBy>
  <cp:revision>143</cp:revision>
  <cp:lastPrinted>2016-03-21T17:06:08Z</cp:lastPrinted>
  <dcterms:created xsi:type="dcterms:W3CDTF">2016-03-11T16:10:26Z</dcterms:created>
  <dcterms:modified xsi:type="dcterms:W3CDTF">2016-06-21T23:57:59Z</dcterms:modified>
</cp:coreProperties>
</file>