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65" r:id="rId5"/>
    <p:sldId id="266" r:id="rId6"/>
    <p:sldId id="263" r:id="rId7"/>
    <p:sldId id="267" r:id="rId8"/>
    <p:sldId id="268" r:id="rId9"/>
    <p:sldId id="269" r:id="rId10"/>
    <p:sldId id="271" r:id="rId11"/>
    <p:sldId id="270" r:id="rId12"/>
    <p:sldId id="27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0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>
        <p:scale>
          <a:sx n="70" d="100"/>
          <a:sy n="70" d="100"/>
        </p:scale>
        <p:origin x="-472" y="-48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19B21-3554-4A1E-AE12-92C3C239F6EB}" type="doc">
      <dgm:prSet loTypeId="urn:microsoft.com/office/officeart/2005/8/layout/matrix3" loCatId="matrix" qsTypeId="urn:microsoft.com/office/officeart/2005/8/quickstyle/simple1" qsCatId="simple" csTypeId="urn:microsoft.com/office/officeart/2005/8/colors/colorful1#32" csCatId="colorful" phldr="1"/>
      <dgm:spPr/>
      <dgm:t>
        <a:bodyPr/>
        <a:lstStyle/>
        <a:p>
          <a:endParaRPr lang="pt-BR"/>
        </a:p>
      </dgm:t>
    </dgm:pt>
    <dgm:pt modelId="{904371DF-E0C9-4DE4-AE5B-B9FAB5710799}">
      <dgm:prSet phldrT="[Text]" custT="1"/>
      <dgm:spPr/>
      <dgm:t>
        <a:bodyPr/>
        <a:lstStyle/>
        <a:p>
          <a:r>
            <a:rPr lang="pt-BR" sz="1400" dirty="0" smtClean="0"/>
            <a:t>Individui e famiglie</a:t>
          </a:r>
          <a:endParaRPr lang="pt-BR" sz="1400" dirty="0"/>
        </a:p>
      </dgm:t>
    </dgm:pt>
    <dgm:pt modelId="{BF55CFCB-F2B2-4EEC-9629-E74170CB08C2}" type="parTrans" cxnId="{E085746E-BFC5-4079-8838-BE7957E76399}">
      <dgm:prSet/>
      <dgm:spPr/>
      <dgm:t>
        <a:bodyPr/>
        <a:lstStyle/>
        <a:p>
          <a:endParaRPr lang="pt-BR"/>
        </a:p>
      </dgm:t>
    </dgm:pt>
    <dgm:pt modelId="{01C3D9C7-37E8-4EA9-9426-BE3ADB6393BF}" type="sibTrans" cxnId="{E085746E-BFC5-4079-8838-BE7957E76399}">
      <dgm:prSet/>
      <dgm:spPr/>
      <dgm:t>
        <a:bodyPr/>
        <a:lstStyle/>
        <a:p>
          <a:endParaRPr lang="pt-BR"/>
        </a:p>
      </dgm:t>
    </dgm:pt>
    <dgm:pt modelId="{45AF73BF-8D29-461A-9FE1-DBF79D935EC1}">
      <dgm:prSet phldrT="[Text]" custT="1"/>
      <dgm:spPr/>
      <dgm:t>
        <a:bodyPr/>
        <a:lstStyle/>
        <a:p>
          <a:r>
            <a:rPr lang="pt-BR" sz="1800" dirty="0" smtClean="0"/>
            <a:t>Attività</a:t>
          </a:r>
          <a:endParaRPr lang="pt-BR" sz="1800" dirty="0"/>
        </a:p>
      </dgm:t>
    </dgm:pt>
    <dgm:pt modelId="{A09EE077-ED49-4CEF-833F-A57EA75792E7}" type="parTrans" cxnId="{1B807427-95ED-4270-8039-5E5EE70F368D}">
      <dgm:prSet/>
      <dgm:spPr/>
      <dgm:t>
        <a:bodyPr/>
        <a:lstStyle/>
        <a:p>
          <a:endParaRPr lang="pt-BR"/>
        </a:p>
      </dgm:t>
    </dgm:pt>
    <dgm:pt modelId="{70A11E72-5FA6-4AAC-9551-52BC06163DC6}" type="sibTrans" cxnId="{1B807427-95ED-4270-8039-5E5EE70F368D}">
      <dgm:prSet/>
      <dgm:spPr/>
      <dgm:t>
        <a:bodyPr/>
        <a:lstStyle/>
        <a:p>
          <a:endParaRPr lang="pt-BR"/>
        </a:p>
      </dgm:t>
    </dgm:pt>
    <dgm:pt modelId="{0E227A62-6896-4F57-9921-72640F3A7F3F}">
      <dgm:prSet phldrT="[Text]" custT="1"/>
      <dgm:spPr/>
      <dgm:t>
        <a:bodyPr/>
        <a:lstStyle/>
        <a:p>
          <a:r>
            <a:rPr lang="pt-BR" sz="1600" dirty="0" smtClean="0"/>
            <a:t>Territorio</a:t>
          </a:r>
          <a:endParaRPr lang="pt-BR" sz="1600" dirty="0"/>
        </a:p>
      </dgm:t>
    </dgm:pt>
    <dgm:pt modelId="{9CE1362C-72DC-4203-B90E-C0759DFC5EB2}" type="parTrans" cxnId="{D45DA393-4A2A-494B-A75A-07B28471DB2E}">
      <dgm:prSet/>
      <dgm:spPr/>
      <dgm:t>
        <a:bodyPr/>
        <a:lstStyle/>
        <a:p>
          <a:endParaRPr lang="pt-BR"/>
        </a:p>
      </dgm:t>
    </dgm:pt>
    <dgm:pt modelId="{1792DFB2-6FF4-4EE7-8668-B1BCBDF83498}" type="sibTrans" cxnId="{D45DA393-4A2A-494B-A75A-07B28471DB2E}">
      <dgm:prSet/>
      <dgm:spPr/>
      <dgm:t>
        <a:bodyPr/>
        <a:lstStyle/>
        <a:p>
          <a:endParaRPr lang="pt-BR"/>
        </a:p>
      </dgm:t>
    </dgm:pt>
    <dgm:pt modelId="{824BC202-80FD-44B7-B297-61FFA1E8B0BB}">
      <dgm:prSet phldrT="[Text]" custT="1"/>
      <dgm:spPr/>
      <dgm:t>
        <a:bodyPr/>
        <a:lstStyle/>
        <a:p>
          <a:r>
            <a:rPr lang="pt-BR" sz="1600" dirty="0" smtClean="0"/>
            <a:t>Imprese</a:t>
          </a:r>
          <a:endParaRPr lang="pt-BR" sz="1600" dirty="0"/>
        </a:p>
      </dgm:t>
    </dgm:pt>
    <dgm:pt modelId="{0E8C7B5D-E899-4031-B3A2-F368393A4F52}" type="parTrans" cxnId="{9029C5DA-AE84-4DE1-90F7-40930A50D2AA}">
      <dgm:prSet/>
      <dgm:spPr/>
      <dgm:t>
        <a:bodyPr/>
        <a:lstStyle/>
        <a:p>
          <a:endParaRPr lang="pt-BR"/>
        </a:p>
      </dgm:t>
    </dgm:pt>
    <dgm:pt modelId="{6823BD40-C21C-41CE-8656-9F9F561B06B8}" type="sibTrans" cxnId="{9029C5DA-AE84-4DE1-90F7-40930A50D2AA}">
      <dgm:prSet/>
      <dgm:spPr/>
      <dgm:t>
        <a:bodyPr/>
        <a:lstStyle/>
        <a:p>
          <a:endParaRPr lang="pt-BR"/>
        </a:p>
      </dgm:t>
    </dgm:pt>
    <dgm:pt modelId="{03C62DF7-89B4-4FAE-B494-157C804A7C27}" type="pres">
      <dgm:prSet presAssocID="{ED619B21-3554-4A1E-AE12-92C3C239F6E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0F29F4-F5F7-4EC7-B84E-A225C8DD1FAD}" type="pres">
      <dgm:prSet presAssocID="{ED619B21-3554-4A1E-AE12-92C3C239F6EB}" presName="diamond" presStyleLbl="bgShp" presStyleIdx="0" presStyleCnt="1"/>
      <dgm:spPr/>
    </dgm:pt>
    <dgm:pt modelId="{375D6995-0130-4C3B-B5FD-C4899056E81C}" type="pres">
      <dgm:prSet presAssocID="{ED619B21-3554-4A1E-AE12-92C3C239F6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91ACE3-255A-409A-9C43-76705D23267A}" type="pres">
      <dgm:prSet presAssocID="{ED619B21-3554-4A1E-AE12-92C3C239F6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A3402-2927-4B6D-BE19-2B92FCE414B3}" type="pres">
      <dgm:prSet presAssocID="{ED619B21-3554-4A1E-AE12-92C3C239F6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3BC9E-B5D2-46B2-8008-0E61C9997E72}" type="pres">
      <dgm:prSet presAssocID="{ED619B21-3554-4A1E-AE12-92C3C239F6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B7738D-9D5B-4532-B73B-969D290B8DBE}" type="presOf" srcId="{45AF73BF-8D29-461A-9FE1-DBF79D935EC1}" destId="{D191ACE3-255A-409A-9C43-76705D23267A}" srcOrd="0" destOrd="0" presId="urn:microsoft.com/office/officeart/2005/8/layout/matrix3"/>
    <dgm:cxn modelId="{9029C5DA-AE84-4DE1-90F7-40930A50D2AA}" srcId="{ED619B21-3554-4A1E-AE12-92C3C239F6EB}" destId="{824BC202-80FD-44B7-B297-61FFA1E8B0BB}" srcOrd="3" destOrd="0" parTransId="{0E8C7B5D-E899-4031-B3A2-F368393A4F52}" sibTransId="{6823BD40-C21C-41CE-8656-9F9F561B06B8}"/>
    <dgm:cxn modelId="{1B807427-95ED-4270-8039-5E5EE70F368D}" srcId="{ED619B21-3554-4A1E-AE12-92C3C239F6EB}" destId="{45AF73BF-8D29-461A-9FE1-DBF79D935EC1}" srcOrd="1" destOrd="0" parTransId="{A09EE077-ED49-4CEF-833F-A57EA75792E7}" sibTransId="{70A11E72-5FA6-4AAC-9551-52BC06163DC6}"/>
    <dgm:cxn modelId="{D45DA393-4A2A-494B-A75A-07B28471DB2E}" srcId="{ED619B21-3554-4A1E-AE12-92C3C239F6EB}" destId="{0E227A62-6896-4F57-9921-72640F3A7F3F}" srcOrd="2" destOrd="0" parTransId="{9CE1362C-72DC-4203-B90E-C0759DFC5EB2}" sibTransId="{1792DFB2-6FF4-4EE7-8668-B1BCBDF83498}"/>
    <dgm:cxn modelId="{E400752D-BA95-4C5D-8731-D1A387216597}" type="presOf" srcId="{824BC202-80FD-44B7-B297-61FFA1E8B0BB}" destId="{2103BC9E-B5D2-46B2-8008-0E61C9997E72}" srcOrd="0" destOrd="0" presId="urn:microsoft.com/office/officeart/2005/8/layout/matrix3"/>
    <dgm:cxn modelId="{2ACACF42-1F11-4F2B-B571-930F29D46213}" type="presOf" srcId="{0E227A62-6896-4F57-9921-72640F3A7F3F}" destId="{212A3402-2927-4B6D-BE19-2B92FCE414B3}" srcOrd="0" destOrd="0" presId="urn:microsoft.com/office/officeart/2005/8/layout/matrix3"/>
    <dgm:cxn modelId="{268F94E0-4121-4B1C-80D4-C5C5DF6A4B5B}" type="presOf" srcId="{904371DF-E0C9-4DE4-AE5B-B9FAB5710799}" destId="{375D6995-0130-4C3B-B5FD-C4899056E81C}" srcOrd="0" destOrd="0" presId="urn:microsoft.com/office/officeart/2005/8/layout/matrix3"/>
    <dgm:cxn modelId="{417A41EA-B624-4A98-80A8-252EAD12FC24}" type="presOf" srcId="{ED619B21-3554-4A1E-AE12-92C3C239F6EB}" destId="{03C62DF7-89B4-4FAE-B494-157C804A7C27}" srcOrd="0" destOrd="0" presId="urn:microsoft.com/office/officeart/2005/8/layout/matrix3"/>
    <dgm:cxn modelId="{E085746E-BFC5-4079-8838-BE7957E76399}" srcId="{ED619B21-3554-4A1E-AE12-92C3C239F6EB}" destId="{904371DF-E0C9-4DE4-AE5B-B9FAB5710799}" srcOrd="0" destOrd="0" parTransId="{BF55CFCB-F2B2-4EEC-9629-E74170CB08C2}" sibTransId="{01C3D9C7-37E8-4EA9-9426-BE3ADB6393BF}"/>
    <dgm:cxn modelId="{DA29B337-C957-4099-A719-FA392BBA64BF}" type="presParOf" srcId="{03C62DF7-89B4-4FAE-B494-157C804A7C27}" destId="{0B0F29F4-F5F7-4EC7-B84E-A225C8DD1FAD}" srcOrd="0" destOrd="0" presId="urn:microsoft.com/office/officeart/2005/8/layout/matrix3"/>
    <dgm:cxn modelId="{440473B6-0406-4269-BF36-CDD291FD7F87}" type="presParOf" srcId="{03C62DF7-89B4-4FAE-B494-157C804A7C27}" destId="{375D6995-0130-4C3B-B5FD-C4899056E81C}" srcOrd="1" destOrd="0" presId="urn:microsoft.com/office/officeart/2005/8/layout/matrix3"/>
    <dgm:cxn modelId="{A03BC2EC-C60A-4CE3-9343-8B2DED0E2CB7}" type="presParOf" srcId="{03C62DF7-89B4-4FAE-B494-157C804A7C27}" destId="{D191ACE3-255A-409A-9C43-76705D23267A}" srcOrd="2" destOrd="0" presId="urn:microsoft.com/office/officeart/2005/8/layout/matrix3"/>
    <dgm:cxn modelId="{310C1592-E19F-4CE1-A852-A59E0E0CFEBD}" type="presParOf" srcId="{03C62DF7-89B4-4FAE-B494-157C804A7C27}" destId="{212A3402-2927-4B6D-BE19-2B92FCE414B3}" srcOrd="3" destOrd="0" presId="urn:microsoft.com/office/officeart/2005/8/layout/matrix3"/>
    <dgm:cxn modelId="{4FA09FB7-EF58-4EDB-9788-8AB8546F4D30}" type="presParOf" srcId="{03C62DF7-89B4-4FAE-B494-157C804A7C27}" destId="{2103BC9E-B5D2-46B2-8008-0E61C9997E7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F29F4-F5F7-4EC7-B84E-A225C8DD1FAD}">
      <dsp:nvSpPr>
        <dsp:cNvPr id="0" name=""/>
        <dsp:cNvSpPr/>
      </dsp:nvSpPr>
      <dsp:spPr>
        <a:xfrm>
          <a:off x="207647" y="0"/>
          <a:ext cx="3694210" cy="369421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D6995-0130-4C3B-B5FD-C4899056E81C}">
      <dsp:nvSpPr>
        <dsp:cNvPr id="0" name=""/>
        <dsp:cNvSpPr/>
      </dsp:nvSpPr>
      <dsp:spPr>
        <a:xfrm>
          <a:off x="558596" y="350949"/>
          <a:ext cx="1440741" cy="14407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Individui e famiglie</a:t>
          </a:r>
          <a:endParaRPr lang="pt-BR" sz="1400" kern="1200" dirty="0"/>
        </a:p>
      </dsp:txBody>
      <dsp:txXfrm>
        <a:off x="628927" y="421280"/>
        <a:ext cx="1300079" cy="1300079"/>
      </dsp:txXfrm>
    </dsp:sp>
    <dsp:sp modelId="{D191ACE3-255A-409A-9C43-76705D23267A}">
      <dsp:nvSpPr>
        <dsp:cNvPr id="0" name=""/>
        <dsp:cNvSpPr/>
      </dsp:nvSpPr>
      <dsp:spPr>
        <a:xfrm>
          <a:off x="2110165" y="350949"/>
          <a:ext cx="1440741" cy="14407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Attività</a:t>
          </a:r>
          <a:endParaRPr lang="pt-BR" sz="1800" kern="1200" dirty="0"/>
        </a:p>
      </dsp:txBody>
      <dsp:txXfrm>
        <a:off x="2180496" y="421280"/>
        <a:ext cx="1300079" cy="1300079"/>
      </dsp:txXfrm>
    </dsp:sp>
    <dsp:sp modelId="{212A3402-2927-4B6D-BE19-2B92FCE414B3}">
      <dsp:nvSpPr>
        <dsp:cNvPr id="0" name=""/>
        <dsp:cNvSpPr/>
      </dsp:nvSpPr>
      <dsp:spPr>
        <a:xfrm>
          <a:off x="558596" y="1902518"/>
          <a:ext cx="1440741" cy="14407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Territorio</a:t>
          </a:r>
          <a:endParaRPr lang="pt-BR" sz="1600" kern="1200" dirty="0"/>
        </a:p>
      </dsp:txBody>
      <dsp:txXfrm>
        <a:off x="628927" y="1972849"/>
        <a:ext cx="1300079" cy="1300079"/>
      </dsp:txXfrm>
    </dsp:sp>
    <dsp:sp modelId="{2103BC9E-B5D2-46B2-8008-0E61C9997E72}">
      <dsp:nvSpPr>
        <dsp:cNvPr id="0" name=""/>
        <dsp:cNvSpPr/>
      </dsp:nvSpPr>
      <dsp:spPr>
        <a:xfrm>
          <a:off x="2110165" y="1902518"/>
          <a:ext cx="1440741" cy="14407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Imprese</a:t>
          </a:r>
          <a:endParaRPr lang="pt-BR" sz="1600" kern="1200" dirty="0"/>
        </a:p>
      </dsp:txBody>
      <dsp:txXfrm>
        <a:off x="2180496" y="1972849"/>
        <a:ext cx="1300079" cy="1300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Molti degli elementi previsti dal registro dei luoghi già esistono. Devono essere completati o modificati.</a:t>
            </a:r>
          </a:p>
          <a:p>
            <a:r>
              <a:rPr lang="it-IT" dirty="0" smtClean="0"/>
              <a:t>Bisogna lavorare sulle frecce ovvero sul l’armonizzare e far comunicare i vari pezzi</a:t>
            </a:r>
          </a:p>
          <a:p>
            <a:r>
              <a:rPr lang="it-IT" dirty="0" smtClean="0"/>
              <a:t>Significato esemplificativo di alcune frecce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44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6412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 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</a:p>
          <a:p>
            <a:pPr marL="0" marR="0" indent="0" algn="l" defTabSz="914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/>
              <a:t>Il progetto Istat per l’integrazione del dato statistico e del dato geografico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endParaRPr lang="it-IT" sz="1100" b="1" dirty="0" smtClean="0">
              <a:solidFill>
                <a:schemeClr val="tx1"/>
              </a:solidFill>
              <a:latin typeface="+mn-lt"/>
              <a:ea typeface="Signika Light" charset="0"/>
              <a:cs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92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Il progetto Istat per l’integrazione del dato statistico e del dato geografico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11.45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998756" y="5650336"/>
            <a:ext cx="9193244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52538" indent="-1252538"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Damiano Abbatini, Marco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Ballin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, Davide Fardelli, Fabio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Lipizzi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, Stefania Lucchetti</a:t>
            </a:r>
          </a:p>
          <a:p>
            <a:pPr marL="1252538" indent="-1252538"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Relatore: 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M.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Ballin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– Istat – Servizio 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ambiente, territorio e registro delle unità territoriali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289768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4" y="1869744"/>
            <a:ext cx="3947496" cy="31621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/>
              <a:t>È </a:t>
            </a:r>
            <a:r>
              <a:rPr lang="it-IT" sz="1800" dirty="0" smtClean="0"/>
              <a:t>stata sperimentata una nuova piattaforma di integrazione che implementa la location </a:t>
            </a:r>
            <a:r>
              <a:rPr lang="it-IT" sz="1800" dirty="0" err="1" smtClean="0"/>
              <a:t>inteligence</a:t>
            </a:r>
            <a:r>
              <a:rPr lang="it-IT" sz="1800" dirty="0" smtClean="0"/>
              <a:t> secondo le linee guida dell’agenzia per l’agenda digitale</a:t>
            </a:r>
          </a:p>
          <a:p>
            <a:pPr algn="l"/>
            <a:r>
              <a:rPr lang="it-IT" sz="1800" dirty="0" smtClean="0"/>
              <a:t>Una </a:t>
            </a:r>
            <a:r>
              <a:rPr lang="it-IT" sz="1800" dirty="0" smtClean="0"/>
              <a:t>esemplificazione funzionante è l’atlante </a:t>
            </a:r>
            <a:r>
              <a:rPr lang="it-IT" sz="1800" dirty="0"/>
              <a:t>statistico </a:t>
            </a:r>
            <a:r>
              <a:rPr lang="it-IT" sz="1800" dirty="0" smtClean="0"/>
              <a:t>delle </a:t>
            </a:r>
            <a:r>
              <a:rPr lang="it-IT" sz="1800" dirty="0" smtClean="0"/>
              <a:t>infrastrutture e l’atlante statistico dei comuni (le versioni sperimentali funzionano) .</a:t>
            </a:r>
            <a:endParaRPr lang="it-IT" sz="1800" dirty="0" smtClean="0"/>
          </a:p>
          <a:p>
            <a:pPr algn="l"/>
            <a:r>
              <a:rPr lang="it-IT" sz="1800" dirty="0" smtClean="0"/>
              <a:t>Si </a:t>
            </a:r>
            <a:r>
              <a:rPr lang="it-IT" sz="1800" dirty="0" smtClean="0"/>
              <a:t>tratta del percorso dal data </a:t>
            </a:r>
            <a:r>
              <a:rPr lang="it-IT" sz="1800" dirty="0" err="1" smtClean="0"/>
              <a:t>warehouse</a:t>
            </a:r>
            <a:r>
              <a:rPr lang="it-IT" sz="1800" dirty="0" smtClean="0"/>
              <a:t> all’utenza finale basato sul protocollo SDMX.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91651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 stato dell’arte su alcuni ingredienti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2262" y="5103674"/>
            <a:ext cx="9539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La sperimentazione ha integrato la componente spaziale secondo gli standard previsti dalla direttiva INSPIRE</a:t>
            </a:r>
          </a:p>
          <a:p>
            <a:r>
              <a:rPr lang="it-IT" dirty="0"/>
              <a:t>Sono state </a:t>
            </a:r>
            <a:r>
              <a:rPr lang="it-IT" dirty="0" smtClean="0"/>
              <a:t>inoltre condotte </a:t>
            </a:r>
            <a:r>
              <a:rPr lang="it-IT" dirty="0"/>
              <a:t>sperimentazioni con le sezioni di censimento e le performance sono più che soddisfacenti</a:t>
            </a: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04" y="1666011"/>
            <a:ext cx="6963157" cy="37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842867" y="2067920"/>
            <a:ext cx="10427996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Industrializzare l’integrazione delle informazioni provenienti nel tempo da archivi e indagini;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realizzare uno </a:t>
            </a:r>
            <a:r>
              <a:rPr lang="it-IT" sz="1800" dirty="0">
                <a:solidFill>
                  <a:srgbClr val="595959"/>
                </a:solidFill>
              </a:rPr>
              <a:t>strumento condiviso per la normalizzazione, standardizzazione, </a:t>
            </a:r>
            <a:r>
              <a:rPr lang="it-IT" sz="1800" dirty="0" err="1">
                <a:solidFill>
                  <a:srgbClr val="595959"/>
                </a:solidFill>
              </a:rPr>
              <a:t>linkage</a:t>
            </a:r>
            <a:r>
              <a:rPr lang="it-IT" sz="1800" dirty="0">
                <a:solidFill>
                  <a:srgbClr val="595959"/>
                </a:solidFill>
              </a:rPr>
              <a:t> e </a:t>
            </a:r>
            <a:r>
              <a:rPr lang="it-IT" sz="1800" dirty="0" smtClean="0">
                <a:solidFill>
                  <a:srgbClr val="595959"/>
                </a:solidFill>
              </a:rPr>
              <a:t>geocodifica o georeferenziazione </a:t>
            </a:r>
            <a:r>
              <a:rPr lang="it-IT" sz="1800" dirty="0">
                <a:solidFill>
                  <a:srgbClr val="595959"/>
                </a:solidFill>
              </a:rPr>
              <a:t>di indirizzi provenienti da fonti diverse che permetta l’implementazione dei risultati ottenuti per un riuso delle conoscenze </a:t>
            </a:r>
            <a:r>
              <a:rPr lang="it-IT" sz="1800" dirty="0" smtClean="0">
                <a:solidFill>
                  <a:srgbClr val="595959"/>
                </a:solidFill>
              </a:rPr>
              <a:t>acquisite;</a:t>
            </a:r>
            <a:endParaRPr lang="it-IT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Misurare la qualità della geocodifica e georeferenziazione delle componenti di base dell’archivio delle unità territoriali;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Rendere disponibili modelli statistici per la proiezione geografica delle informazioni raccolte;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Servizi di interrogazione geografica </a:t>
            </a:r>
            <a:r>
              <a:rPr lang="it-IT" sz="1800" dirty="0" err="1">
                <a:solidFill>
                  <a:srgbClr val="595959"/>
                </a:solidFill>
              </a:rPr>
              <a:t>el</a:t>
            </a:r>
            <a:r>
              <a:rPr lang="it-IT" sz="1800" dirty="0">
                <a:solidFill>
                  <a:srgbClr val="595959"/>
                </a:solidFill>
              </a:rPr>
              <a:t> sistema dei registri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……</a:t>
            </a:r>
          </a:p>
          <a:p>
            <a:endParaRPr lang="it-IT" sz="1800" dirty="0" smtClean="0">
              <a:solidFill>
                <a:srgbClr val="595959"/>
              </a:solidFill>
            </a:endParaRPr>
          </a:p>
          <a:p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47267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sfide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779414" y="2290527"/>
            <a:ext cx="254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61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5" y="1422004"/>
            <a:ext cx="6195519" cy="124499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it-IT" sz="2000" dirty="0"/>
              <a:t>La modernizzazione prevede nella sua schematizzazione generale il registro delle unità geografiche/territoriali come uno dei suoi quattro pilastri principali</a:t>
            </a:r>
          </a:p>
        </p:txBody>
      </p:sp>
      <p:sp>
        <p:nvSpPr>
          <p:cNvPr id="2" name="Rettangolo 1"/>
          <p:cNvSpPr/>
          <p:nvPr/>
        </p:nvSpPr>
        <p:spPr>
          <a:xfrm>
            <a:off x="5777405" y="287131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dirty="0"/>
              <a:t>Il territorio è sempre stato considerato </a:t>
            </a:r>
            <a:r>
              <a:rPr lang="it-IT" sz="2000" dirty="0" smtClean="0"/>
              <a:t>dall’Istat </a:t>
            </a:r>
            <a:r>
              <a:rPr lang="it-IT" sz="2000" dirty="0"/>
              <a:t>come un elemento fondamentale nella strategia di integrazione dei dati e come elemento basilare per l’organizzazione delle operazioni censuarie e la diffusione dei risultati al livello «</a:t>
            </a:r>
            <a:r>
              <a:rPr lang="it-IT" sz="2000" dirty="0" smtClean="0"/>
              <a:t>micro-territoriale</a:t>
            </a:r>
            <a:r>
              <a:rPr lang="it-IT" sz="2000" dirty="0"/>
              <a:t>»</a:t>
            </a:r>
          </a:p>
        </p:txBody>
      </p:sp>
      <p:sp>
        <p:nvSpPr>
          <p:cNvPr id="3" name="Rettangolo 2"/>
          <p:cNvSpPr/>
          <p:nvPr/>
        </p:nvSpPr>
        <p:spPr>
          <a:xfrm>
            <a:off x="569913" y="5045452"/>
            <a:ext cx="9907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La produzione di statistica ufficiale territoriale e spaziale basata su </a:t>
            </a:r>
            <a:r>
              <a:rPr lang="it-IT" sz="2000" dirty="0" smtClean="0"/>
              <a:t>registri, </a:t>
            </a:r>
            <a:r>
              <a:rPr lang="it-IT" sz="2000" dirty="0"/>
              <a:t>che hanno </a:t>
            </a:r>
            <a:r>
              <a:rPr lang="it-IT" sz="2000" dirty="0" smtClean="0"/>
              <a:t>una frequenza di aggiornamento </a:t>
            </a:r>
            <a:r>
              <a:rPr lang="it-IT" sz="2000" dirty="0"/>
              <a:t>più </a:t>
            </a:r>
            <a:r>
              <a:rPr lang="it-IT" sz="2000" dirty="0" smtClean="0"/>
              <a:t>alta </a:t>
            </a:r>
            <a:r>
              <a:rPr lang="it-IT" sz="2000" dirty="0"/>
              <a:t>delle </a:t>
            </a:r>
            <a:r>
              <a:rPr lang="it-IT" sz="2000" dirty="0" smtClean="0"/>
              <a:t>tradizionali rilevazioni censuarie, richiede una </a:t>
            </a:r>
            <a:r>
              <a:rPr lang="it-IT" sz="2000" dirty="0"/>
              <a:t>riflessione sulle caratteristiche auspicabili per un registro del territorio in grado di accogliere / gestire/ rendere fruibile per le elaborazioni statistiche  una mole di dati crescente  </a:t>
            </a:r>
          </a:p>
        </p:txBody>
      </p:sp>
      <p:graphicFrame>
        <p:nvGraphicFramePr>
          <p:cNvPr id="7" name="Diagram 3"/>
          <p:cNvGraphicFramePr/>
          <p:nvPr>
            <p:extLst>
              <p:ext uri="{D42A27DB-BD31-4B8C-83A1-F6EECF244321}">
                <p14:modId xmlns:p14="http://schemas.microsoft.com/office/powerpoint/2010/main" val="3283731378"/>
              </p:ext>
            </p:extLst>
          </p:nvPr>
        </p:nvGraphicFramePr>
        <p:xfrm>
          <a:off x="1143000" y="1250554"/>
          <a:ext cx="4109504" cy="369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146412" y="2291820"/>
            <a:ext cx="845345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0" lvl="1" indent="0">
              <a:spcBef>
                <a:spcPts val="1000"/>
              </a:spcBef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SERVIZI GEOGRAFICI E INTEGRAZIONE MICRO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aggiornamento </a:t>
            </a:r>
            <a:r>
              <a:rPr lang="it-IT" sz="1800" dirty="0"/>
              <a:t>e storicizzazione dei confini dei </a:t>
            </a:r>
            <a:r>
              <a:rPr lang="it-IT" sz="1800" dirty="0" smtClean="0"/>
              <a:t>territoriali;</a:t>
            </a:r>
            <a:endParaRPr lang="it-IT" sz="1800" dirty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arricchimento dell’informazione geografica con informazioni incluse nei registri previsti dalla modernizzazione dell’Istituto;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arricchimento dell’informazione socio economica con le informazioni territoriali e ambientali di </a:t>
            </a:r>
            <a:r>
              <a:rPr lang="it-IT" sz="1800" dirty="0" smtClean="0"/>
              <a:t>contesto;</a:t>
            </a:r>
            <a:endParaRPr lang="it-IT" sz="1800" dirty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diffusione di file geografici e </a:t>
            </a:r>
            <a:r>
              <a:rPr lang="it-IT" sz="1800" dirty="0" smtClean="0"/>
              <a:t>offerta servizi </a:t>
            </a:r>
            <a:r>
              <a:rPr lang="it-IT" sz="1800" dirty="0"/>
              <a:t>per l’analisi geografica e </a:t>
            </a:r>
            <a:r>
              <a:rPr lang="it-IT" sz="1800" dirty="0" smtClean="0"/>
              <a:t>territoriale;</a:t>
            </a:r>
            <a:endParaRPr lang="it-IT" sz="1800" dirty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integrazione </a:t>
            </a:r>
            <a:r>
              <a:rPr lang="it-IT" sz="1800" dirty="0"/>
              <a:t>con sistemi </a:t>
            </a:r>
            <a:r>
              <a:rPr lang="it-IT" sz="1800" dirty="0" smtClean="0"/>
              <a:t>informativi anche </a:t>
            </a:r>
            <a:r>
              <a:rPr lang="it-IT" sz="1800" dirty="0"/>
              <a:t>esterni </a:t>
            </a:r>
            <a:r>
              <a:rPr lang="it-IT" sz="1800" dirty="0" smtClean="0"/>
              <a:t>all’Istituto;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indicatori sulla qualità delle informazioni contenute nel registro delle unità territoriali.</a:t>
            </a:r>
            <a:endParaRPr lang="it-IT" sz="1800" dirty="0"/>
          </a:p>
          <a:p>
            <a:pPr marL="0" lvl="1" indent="0">
              <a:spcBef>
                <a:spcPts val="1000"/>
              </a:spcBef>
              <a:buClr>
                <a:srgbClr val="DA304A"/>
              </a:buClr>
              <a:buSzPct val="160000"/>
              <a:buNone/>
            </a:pP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Obiettivi e funzionalità del Registro delle unità territoriali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Obiettivi ed opportunità che si ritiene debba offrire un Registro delle unità territoriali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569912" y="2291820"/>
            <a:ext cx="10375592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Clr>
                <a:srgbClr val="DA304A"/>
              </a:buClr>
              <a:buSzPct val="160000"/>
              <a:buNone/>
            </a:pPr>
            <a:r>
              <a:rPr lang="it-IT" sz="1800" dirty="0"/>
              <a:t>ANALISI STATISTICHE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classificazione e </a:t>
            </a:r>
            <a:r>
              <a:rPr lang="it-IT" sz="1800" dirty="0" err="1"/>
              <a:t>clusterizzazione</a:t>
            </a:r>
            <a:r>
              <a:rPr lang="it-IT" sz="1800" dirty="0"/>
              <a:t> delle unità territoriali;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produzione di </a:t>
            </a:r>
            <a:r>
              <a:rPr lang="it-IT" sz="1800" dirty="0" err="1"/>
              <a:t>geostatistiche</a:t>
            </a:r>
            <a:r>
              <a:rPr lang="it-IT" sz="1800" dirty="0"/>
              <a:t> e statistiche su uso, copertura, consumo di </a:t>
            </a:r>
            <a:r>
              <a:rPr lang="it-IT" sz="1800" dirty="0" smtClean="0"/>
              <a:t>suolo;</a:t>
            </a:r>
            <a:endParaRPr lang="it-IT" sz="1800" dirty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utilizzo della dimensione spaziale nel calcolo di indicatori statistici  (ad esempio indicatori di concentrazione o altri aspetti della distribuzione spaziale dei fenomeni</a:t>
            </a:r>
            <a:r>
              <a:rPr lang="it-IT" sz="1800" dirty="0" smtClean="0"/>
              <a:t>);</a:t>
            </a:r>
            <a:endParaRPr lang="it-IT" sz="1800" dirty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valutazione della “contaminazione spaziale” nelle analisi </a:t>
            </a:r>
            <a:r>
              <a:rPr lang="it-IT" sz="1800" dirty="0" smtClean="0"/>
              <a:t>socio-economiche; </a:t>
            </a:r>
            <a:endParaRPr lang="it-IT" sz="1800" dirty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impiego della dimensione spaziale nella progettazione e conduzione delle strategie di indagine (campionamento, controllo e correzione, imputazione, stima, ecc</a:t>
            </a:r>
            <a:r>
              <a:rPr lang="it-IT" sz="1800" dirty="0" smtClean="0"/>
              <a:t>.).</a:t>
            </a:r>
            <a:endParaRPr lang="it-IT" sz="1800" dirty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0" lvl="1" indent="0">
              <a:spcBef>
                <a:spcPts val="1000"/>
              </a:spcBef>
              <a:buClr>
                <a:srgbClr val="DA304A"/>
              </a:buClr>
              <a:buSzPct val="160000"/>
              <a:buNone/>
            </a:pPr>
            <a:r>
              <a:rPr lang="it-IT" sz="1800" dirty="0"/>
              <a:t>Ma soprattutto,…..</a:t>
            </a:r>
          </a:p>
          <a:p>
            <a:pPr marL="0" lvl="1" indent="0">
              <a:spcBef>
                <a:spcPts val="1000"/>
              </a:spcBef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Miglioramento della fruibilità </a:t>
            </a:r>
            <a:r>
              <a:rPr lang="it-IT" sz="1800" dirty="0"/>
              <a:t>del dato </a:t>
            </a:r>
            <a:r>
              <a:rPr lang="it-IT" sz="1800" dirty="0" err="1" smtClean="0"/>
              <a:t>geocodifcato</a:t>
            </a:r>
            <a:r>
              <a:rPr lang="it-IT" sz="1800" dirty="0" smtClean="0"/>
              <a:t> anche ad una utenza che non necessariamente dispone o conosce i tradizionali strumenti GIS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3108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tangolo arrotondato 109"/>
          <p:cNvSpPr/>
          <p:nvPr/>
        </p:nvSpPr>
        <p:spPr>
          <a:xfrm>
            <a:off x="2171753" y="1035176"/>
            <a:ext cx="8020050" cy="5695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409826" y="1428752"/>
            <a:ext cx="6286909" cy="521969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708833" y="1708760"/>
            <a:ext cx="1786087" cy="3314380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Componente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geografica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00374" y="1093269"/>
            <a:ext cx="5143501" cy="277349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prstClr val="white"/>
                </a:solidFill>
              </a:rPr>
              <a:t>Il Registro delle unità territoriali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845871" y="2375566"/>
            <a:ext cx="1551922" cy="4649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Basi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Territoriali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850194" y="2922334"/>
            <a:ext cx="1537813" cy="6399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Griglia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europea</a:t>
            </a:r>
            <a:r>
              <a:rPr lang="en-US" sz="1200" b="1" dirty="0">
                <a:solidFill>
                  <a:prstClr val="black"/>
                </a:solidFill>
              </a:rPr>
              <a:t> e </a:t>
            </a:r>
            <a:r>
              <a:rPr lang="en-US" sz="1200" b="1" dirty="0" smtClean="0">
                <a:solidFill>
                  <a:prstClr val="black"/>
                </a:solidFill>
              </a:rPr>
              <a:t>sue </a:t>
            </a:r>
            <a:r>
              <a:rPr lang="en-US" sz="1200" b="1" dirty="0" err="1" smtClean="0">
                <a:solidFill>
                  <a:prstClr val="black"/>
                </a:solidFill>
              </a:rPr>
              <a:t>suddivisioni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860033" y="3617727"/>
            <a:ext cx="1537815" cy="5606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…. </a:t>
            </a:r>
            <a:r>
              <a:rPr lang="en-US" sz="1200" b="1" dirty="0" err="1">
                <a:solidFill>
                  <a:prstClr val="black"/>
                </a:solidFill>
              </a:rPr>
              <a:t>a</a:t>
            </a:r>
            <a:r>
              <a:rPr lang="en-US" sz="1200" b="1" dirty="0" err="1" smtClean="0">
                <a:solidFill>
                  <a:prstClr val="black"/>
                </a:solidFill>
              </a:rPr>
              <a:t>ltre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griglie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regolari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4700774" y="5103289"/>
            <a:ext cx="3612993" cy="137529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solidFill>
                  <a:prstClr val="black"/>
                </a:solidFill>
              </a:rPr>
              <a:t>Archivi </a:t>
            </a:r>
            <a:r>
              <a:rPr lang="it-IT" sz="1800" b="1" dirty="0" smtClean="0">
                <a:solidFill>
                  <a:prstClr val="black"/>
                </a:solidFill>
              </a:rPr>
              <a:t>satellite</a:t>
            </a:r>
            <a:endParaRPr lang="it-IT" sz="1050" b="1" dirty="0">
              <a:solidFill>
                <a:prstClr val="white"/>
              </a:solidFill>
            </a:endParaRPr>
          </a:p>
          <a:p>
            <a:pPr algn="ctr"/>
            <a:endParaRPr lang="it-IT" sz="1050" b="1" dirty="0">
              <a:solidFill>
                <a:prstClr val="white"/>
              </a:solidFill>
            </a:endParaRPr>
          </a:p>
          <a:p>
            <a:pPr algn="ctr"/>
            <a:endParaRPr lang="it-IT" sz="1050" b="1" dirty="0">
              <a:solidFill>
                <a:prstClr val="white"/>
              </a:solidFill>
            </a:endParaRPr>
          </a:p>
          <a:p>
            <a:pPr algn="ctr"/>
            <a:endParaRPr lang="it-IT" sz="1050" b="1" dirty="0" smtClean="0">
              <a:solidFill>
                <a:prstClr val="white"/>
              </a:solidFill>
            </a:endParaRPr>
          </a:p>
          <a:p>
            <a:pPr algn="ctr"/>
            <a:endParaRPr lang="it-IT" sz="1050" b="1" dirty="0">
              <a:solidFill>
                <a:prstClr val="white"/>
              </a:solidFill>
            </a:endParaRPr>
          </a:p>
          <a:p>
            <a:pPr algn="ctr"/>
            <a:endParaRPr lang="it-IT" sz="1050" b="1" dirty="0" smtClean="0">
              <a:solidFill>
                <a:prstClr val="white"/>
              </a:solidFill>
            </a:endParaRPr>
          </a:p>
          <a:p>
            <a:pPr algn="ctr"/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6030857" y="5371032"/>
            <a:ext cx="978879" cy="4006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POPOLUS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7041691" y="5857631"/>
            <a:ext cx="1216541" cy="3838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Master frame</a:t>
            </a:r>
          </a:p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4850193" y="5848106"/>
            <a:ext cx="1174037" cy="3838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 err="1" smtClean="0">
                <a:solidFill>
                  <a:prstClr val="black"/>
                </a:solidFill>
              </a:rPr>
              <a:t>Grafi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stradali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4821882" y="5355077"/>
            <a:ext cx="1178921" cy="4395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err="1" smtClean="0">
                <a:solidFill>
                  <a:prstClr val="black"/>
                </a:solidFill>
              </a:rPr>
              <a:t>Edifici</a:t>
            </a:r>
            <a:r>
              <a:rPr lang="en-US" sz="1000" dirty="0" smtClean="0">
                <a:solidFill>
                  <a:prstClr val="black"/>
                </a:solidFill>
              </a:rPr>
              <a:t> e </a:t>
            </a:r>
            <a:r>
              <a:rPr lang="en-US" sz="1000" dirty="0" err="1">
                <a:solidFill>
                  <a:prstClr val="black"/>
                </a:solidFill>
              </a:rPr>
              <a:t>A</a:t>
            </a:r>
            <a:r>
              <a:rPr lang="en-US" sz="1000" dirty="0" err="1" smtClean="0">
                <a:solidFill>
                  <a:prstClr val="black"/>
                </a:solidFill>
              </a:rPr>
              <a:t>bitazioni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7038578" y="5370347"/>
            <a:ext cx="1216541" cy="4200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it-IT" sz="900" dirty="0">
                <a:solidFill>
                  <a:sysClr val="windowText" lastClr="000000"/>
                </a:solidFill>
              </a:rPr>
              <a:t>Partizioni  </a:t>
            </a:r>
            <a:r>
              <a:rPr lang="it-IT" sz="900" dirty="0" err="1" smtClean="0">
                <a:solidFill>
                  <a:sysClr val="windowText" lastClr="000000"/>
                </a:solidFill>
              </a:rPr>
              <a:t>amm</a:t>
            </a:r>
            <a:r>
              <a:rPr lang="it-IT" sz="900" dirty="0" smtClean="0">
                <a:solidFill>
                  <a:sysClr val="windowText" lastClr="000000"/>
                </a:solidFill>
              </a:rPr>
              <a:t>..,</a:t>
            </a:r>
            <a:r>
              <a:rPr lang="it-IT" sz="900" dirty="0" err="1" smtClean="0">
                <a:solidFill>
                  <a:sysClr val="windowText" lastClr="000000"/>
                </a:solidFill>
              </a:rPr>
              <a:t>turist</a:t>
            </a:r>
            <a:r>
              <a:rPr lang="it-IT" sz="900" dirty="0">
                <a:solidFill>
                  <a:sysClr val="windowText" lastClr="000000"/>
                </a:solidFill>
              </a:rPr>
              <a:t>. </a:t>
            </a:r>
            <a:r>
              <a:rPr lang="it-IT" sz="900" dirty="0" err="1">
                <a:solidFill>
                  <a:sysClr val="windowText" lastClr="000000"/>
                </a:solidFill>
              </a:rPr>
              <a:t>ecc</a:t>
            </a:r>
            <a:endParaRPr lang="en-US" sz="900" dirty="0">
              <a:solidFill>
                <a:sysClr val="windowText" lastClr="000000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6935599" y="1648586"/>
            <a:ext cx="1424443" cy="1297754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solidFill>
                  <a:prstClr val="black"/>
                </a:solidFill>
              </a:rPr>
              <a:t>Informazioni</a:t>
            </a:r>
            <a:r>
              <a:rPr lang="en-US" sz="1400" b="1" dirty="0">
                <a:solidFill>
                  <a:prstClr val="black"/>
                </a:solidFill>
              </a:rPr>
              <a:t> di </a:t>
            </a:r>
            <a:r>
              <a:rPr lang="en-US" sz="1400" b="1" dirty="0" err="1">
                <a:solidFill>
                  <a:prstClr val="black"/>
                </a:solidFill>
              </a:rPr>
              <a:t>contesto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territoriale</a:t>
            </a:r>
            <a:r>
              <a:rPr lang="en-US" sz="1400" b="1" dirty="0">
                <a:solidFill>
                  <a:prstClr val="black"/>
                </a:solidFill>
              </a:rPr>
              <a:t> e </a:t>
            </a:r>
            <a:r>
              <a:rPr lang="en-US" sz="1400" b="1" dirty="0" err="1" smtClean="0">
                <a:solidFill>
                  <a:prstClr val="black"/>
                </a:solidFill>
              </a:rPr>
              <a:t>ambientale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6940691" y="3204086"/>
            <a:ext cx="1419459" cy="1819054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Ortofoto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Image processing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Altre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Immagini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2852382" y="1718284"/>
            <a:ext cx="1214651" cy="4760304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800" b="1" dirty="0" err="1">
                <a:solidFill>
                  <a:prstClr val="black"/>
                </a:solidFill>
              </a:rPr>
              <a:t>archivio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statistico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degli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indirizzi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endParaRPr lang="en-US" sz="1800" b="1" dirty="0" smtClean="0">
              <a:solidFill>
                <a:prstClr val="black"/>
              </a:solidFill>
            </a:endParaRPr>
          </a:p>
          <a:p>
            <a:pPr algn="ctr"/>
            <a:endParaRPr lang="en-US" sz="1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800" b="1" dirty="0" smtClean="0">
                <a:solidFill>
                  <a:prstClr val="black"/>
                </a:solidFill>
              </a:rPr>
              <a:t>e</a:t>
            </a:r>
            <a:endParaRPr lang="en-US" sz="1800" b="1" dirty="0">
              <a:solidFill>
                <a:prstClr val="black"/>
              </a:solidFill>
            </a:endParaRPr>
          </a:p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800" b="1" dirty="0" smtClean="0">
                <a:solidFill>
                  <a:prstClr val="black"/>
                </a:solidFill>
              </a:rPr>
              <a:t>ANNCSU </a:t>
            </a:r>
          </a:p>
          <a:p>
            <a:pPr algn="ctr"/>
            <a:r>
              <a:rPr lang="en-US" sz="1800" b="1" dirty="0" smtClean="0">
                <a:solidFill>
                  <a:prstClr val="black"/>
                </a:solidFill>
              </a:rPr>
              <a:t>  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6059433" y="5819804"/>
            <a:ext cx="950303" cy="3952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…….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…….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0" name="Connettore 2 29"/>
          <p:cNvCxnSpPr>
            <a:stCxn id="61" idx="3"/>
            <a:endCxn id="25" idx="1"/>
          </p:cNvCxnSpPr>
          <p:nvPr/>
        </p:nvCxnSpPr>
        <p:spPr>
          <a:xfrm>
            <a:off x="1914524" y="1986511"/>
            <a:ext cx="937858" cy="2111925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59" idx="3"/>
            <a:endCxn id="25" idx="1"/>
          </p:cNvCxnSpPr>
          <p:nvPr/>
        </p:nvCxnSpPr>
        <p:spPr>
          <a:xfrm>
            <a:off x="1915951" y="3303908"/>
            <a:ext cx="936431" cy="79452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57" idx="3"/>
            <a:endCxn id="25" idx="1"/>
          </p:cNvCxnSpPr>
          <p:nvPr/>
        </p:nvCxnSpPr>
        <p:spPr>
          <a:xfrm flipV="1">
            <a:off x="1915951" y="4098436"/>
            <a:ext cx="936431" cy="514346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25" idx="3"/>
            <a:endCxn id="21" idx="1"/>
          </p:cNvCxnSpPr>
          <p:nvPr/>
        </p:nvCxnSpPr>
        <p:spPr>
          <a:xfrm>
            <a:off x="4067033" y="4098436"/>
            <a:ext cx="754849" cy="1476392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25" idx="3"/>
            <a:endCxn id="13" idx="1"/>
          </p:cNvCxnSpPr>
          <p:nvPr/>
        </p:nvCxnSpPr>
        <p:spPr>
          <a:xfrm flipV="1">
            <a:off x="4067033" y="2608022"/>
            <a:ext cx="778838" cy="1490414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1" idx="2"/>
            <a:endCxn id="17" idx="0"/>
          </p:cNvCxnSpPr>
          <p:nvPr/>
        </p:nvCxnSpPr>
        <p:spPr>
          <a:xfrm>
            <a:off x="5601877" y="5023140"/>
            <a:ext cx="905394" cy="80149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endCxn id="23" idx="1"/>
          </p:cNvCxnSpPr>
          <p:nvPr/>
        </p:nvCxnSpPr>
        <p:spPr>
          <a:xfrm>
            <a:off x="6494920" y="2297463"/>
            <a:ext cx="440679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24" idx="1"/>
          </p:cNvCxnSpPr>
          <p:nvPr/>
        </p:nvCxnSpPr>
        <p:spPr>
          <a:xfrm flipV="1">
            <a:off x="6494920" y="4113613"/>
            <a:ext cx="445771" cy="13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uppo 53"/>
          <p:cNvGrpSpPr/>
          <p:nvPr/>
        </p:nvGrpSpPr>
        <p:grpSpPr>
          <a:xfrm>
            <a:off x="284743" y="1390651"/>
            <a:ext cx="1629781" cy="1191720"/>
            <a:chOff x="558596" y="350949"/>
            <a:chExt cx="1440741" cy="1440741"/>
          </a:xfrm>
        </p:grpSpPr>
        <p:sp>
          <p:nvSpPr>
            <p:cNvPr id="61" name="Rettangolo arrotondato 60"/>
            <p:cNvSpPr/>
            <p:nvPr/>
          </p:nvSpPr>
          <p:spPr>
            <a:xfrm>
              <a:off x="558596" y="350949"/>
              <a:ext cx="1440741" cy="14407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ttangolo 61"/>
            <p:cNvSpPr/>
            <p:nvPr/>
          </p:nvSpPr>
          <p:spPr>
            <a:xfrm>
              <a:off x="628927" y="421280"/>
              <a:ext cx="1300079" cy="1300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prstClr val="white"/>
                  </a:solidFill>
                </a:rPr>
                <a:t>Individui e famiglie</a:t>
              </a: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286170" y="2708048"/>
            <a:ext cx="1629781" cy="1191720"/>
            <a:chOff x="2110165" y="350949"/>
            <a:chExt cx="1440741" cy="1440741"/>
          </a:xfrm>
        </p:grpSpPr>
        <p:sp>
          <p:nvSpPr>
            <p:cNvPr id="59" name="Rettangolo arrotondato 58"/>
            <p:cNvSpPr/>
            <p:nvPr/>
          </p:nvSpPr>
          <p:spPr>
            <a:xfrm>
              <a:off x="2110165" y="350949"/>
              <a:ext cx="1440741" cy="14407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ttangolo 59"/>
            <p:cNvSpPr/>
            <p:nvPr/>
          </p:nvSpPr>
          <p:spPr>
            <a:xfrm>
              <a:off x="2180496" y="421280"/>
              <a:ext cx="1300079" cy="1300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>
                  <a:solidFill>
                    <a:prstClr val="white"/>
                  </a:solidFill>
                </a:rPr>
                <a:t>Attività</a:t>
              </a: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286170" y="4016922"/>
            <a:ext cx="1629781" cy="1191720"/>
            <a:chOff x="2110165" y="1902518"/>
            <a:chExt cx="1440741" cy="1440741"/>
          </a:xfrm>
        </p:grpSpPr>
        <p:sp>
          <p:nvSpPr>
            <p:cNvPr id="57" name="Rettangolo arrotondato 56"/>
            <p:cNvSpPr/>
            <p:nvPr/>
          </p:nvSpPr>
          <p:spPr>
            <a:xfrm>
              <a:off x="2110165" y="1902518"/>
              <a:ext cx="1440741" cy="14407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ttangolo 57"/>
            <p:cNvSpPr/>
            <p:nvPr/>
          </p:nvSpPr>
          <p:spPr>
            <a:xfrm>
              <a:off x="2180496" y="1972849"/>
              <a:ext cx="1300079" cy="1300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prstClr val="white"/>
                  </a:solidFill>
                </a:rPr>
                <a:t>Imprese</a:t>
              </a:r>
            </a:p>
          </p:txBody>
        </p:sp>
      </p:grpSp>
      <p:grpSp>
        <p:nvGrpSpPr>
          <p:cNvPr id="63" name="Gruppo 62"/>
          <p:cNvGrpSpPr/>
          <p:nvPr/>
        </p:nvGrpSpPr>
        <p:grpSpPr>
          <a:xfrm>
            <a:off x="278997" y="5371032"/>
            <a:ext cx="1629781" cy="1191720"/>
            <a:chOff x="2110165" y="350949"/>
            <a:chExt cx="1440741" cy="1440741"/>
          </a:xfrm>
        </p:grpSpPr>
        <p:sp>
          <p:nvSpPr>
            <p:cNvPr id="64" name="Rettangolo arrotondato 63"/>
            <p:cNvSpPr/>
            <p:nvPr/>
          </p:nvSpPr>
          <p:spPr>
            <a:xfrm>
              <a:off x="2110165" y="350949"/>
              <a:ext cx="1440741" cy="144074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ttangolo 64"/>
            <p:cNvSpPr/>
            <p:nvPr/>
          </p:nvSpPr>
          <p:spPr>
            <a:xfrm>
              <a:off x="2180496" y="421280"/>
              <a:ext cx="1300079" cy="1300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>
                  <a:solidFill>
                    <a:prstClr val="white"/>
                  </a:solidFill>
                </a:rPr>
                <a:t>Data Warehouse</a:t>
              </a:r>
            </a:p>
          </p:txBody>
        </p:sp>
      </p:grpSp>
      <p:sp>
        <p:nvSpPr>
          <p:cNvPr id="10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9" y="6478588"/>
            <a:ext cx="1077179" cy="319088"/>
          </a:xfrm>
        </p:spPr>
        <p:txBody>
          <a:bodyPr/>
          <a:lstStyle/>
          <a:p>
            <a:r>
              <a:rPr lang="it-IT" dirty="0"/>
              <a:t>6</a:t>
            </a:r>
          </a:p>
        </p:txBody>
      </p:sp>
      <p:sp>
        <p:nvSpPr>
          <p:cNvPr id="111" name="Rettangolo arrotondato 110"/>
          <p:cNvSpPr/>
          <p:nvPr/>
        </p:nvSpPr>
        <p:spPr>
          <a:xfrm>
            <a:off x="10924699" y="1035176"/>
            <a:ext cx="1162529" cy="5014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it-IT" sz="4400" dirty="0">
                <a:solidFill>
                  <a:srgbClr val="FF0000"/>
                </a:solidFill>
              </a:rPr>
              <a:t>UTENZA</a:t>
            </a:r>
          </a:p>
        </p:txBody>
      </p:sp>
      <p:cxnSp>
        <p:nvCxnSpPr>
          <p:cNvPr id="104" name="Connettore 4 103"/>
          <p:cNvCxnSpPr>
            <a:stCxn id="20" idx="1"/>
            <a:endCxn id="25" idx="3"/>
          </p:cNvCxnSpPr>
          <p:nvPr/>
        </p:nvCxnSpPr>
        <p:spPr>
          <a:xfrm rot="10800000">
            <a:off x="4067033" y="4098437"/>
            <a:ext cx="783160" cy="1941607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nettore 4 114"/>
          <p:cNvCxnSpPr>
            <a:stCxn id="64" idx="3"/>
            <a:endCxn id="13" idx="1"/>
          </p:cNvCxnSpPr>
          <p:nvPr/>
        </p:nvCxnSpPr>
        <p:spPr>
          <a:xfrm flipV="1">
            <a:off x="1908778" y="2608022"/>
            <a:ext cx="2937093" cy="3358870"/>
          </a:xfrm>
          <a:prstGeom prst="bentConnector3">
            <a:avLst>
              <a:gd name="adj1" fmla="val 69516"/>
            </a:avLst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Rettangolo arrotondato 132"/>
          <p:cNvSpPr/>
          <p:nvPr/>
        </p:nvSpPr>
        <p:spPr>
          <a:xfrm>
            <a:off x="9204581" y="1419226"/>
            <a:ext cx="752475" cy="5014391"/>
          </a:xfrm>
          <a:prstGeom prst="roundRect">
            <a:avLst/>
          </a:prstGeom>
          <a:solidFill>
            <a:schemeClr val="bg2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servizi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34" name="Freccia bidirezionale orizzontale 133"/>
          <p:cNvSpPr/>
          <p:nvPr/>
        </p:nvSpPr>
        <p:spPr>
          <a:xfrm>
            <a:off x="9782174" y="3542371"/>
            <a:ext cx="1457325" cy="2992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Freccia bidirezionale orizzontale 134"/>
          <p:cNvSpPr/>
          <p:nvPr/>
        </p:nvSpPr>
        <p:spPr>
          <a:xfrm>
            <a:off x="8621174" y="3554945"/>
            <a:ext cx="675225" cy="2992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Freccia bidirezionale orizzontale 135"/>
          <p:cNvSpPr/>
          <p:nvPr/>
        </p:nvSpPr>
        <p:spPr>
          <a:xfrm rot="16200000">
            <a:off x="5442346" y="3498740"/>
            <a:ext cx="276717" cy="13491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Freccia bidirezionale orizzontale 136"/>
          <p:cNvSpPr/>
          <p:nvPr/>
        </p:nvSpPr>
        <p:spPr>
          <a:xfrm rot="16200000">
            <a:off x="5398606" y="2821979"/>
            <a:ext cx="335135" cy="10585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arrotondato 65"/>
          <p:cNvSpPr/>
          <p:nvPr/>
        </p:nvSpPr>
        <p:spPr>
          <a:xfrm>
            <a:off x="4860033" y="4273663"/>
            <a:ext cx="1537815" cy="6616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… </a:t>
            </a:r>
            <a:r>
              <a:rPr lang="en-US" sz="1200" b="1" dirty="0" err="1" smtClean="0">
                <a:solidFill>
                  <a:prstClr val="black"/>
                </a:solidFill>
              </a:rPr>
              <a:t>altre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partzioni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irregolari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7" name="Freccia bidirezionale orizzontale 66"/>
          <p:cNvSpPr/>
          <p:nvPr/>
        </p:nvSpPr>
        <p:spPr>
          <a:xfrm rot="16200000">
            <a:off x="5420786" y="4206206"/>
            <a:ext cx="319838" cy="13491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7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6497637" cy="3285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1600" dirty="0"/>
              <a:t>Il registro delle unità geografiche sarà </a:t>
            </a:r>
            <a:r>
              <a:rPr lang="it-IT" sz="1600" dirty="0" smtClean="0"/>
              <a:t>collegato al sistema dei registri attraverso il Registro statistico degli indirizzi e all’Archivio </a:t>
            </a:r>
            <a:r>
              <a:rPr lang="it-IT" sz="1600" dirty="0"/>
              <a:t>Nazionale dei Numeri Civici e delle Strade Urbane (ANNCSU).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/>
              <a:t>Questo ultimo archivio, previsto dal decreto sviluppo </a:t>
            </a:r>
            <a:r>
              <a:rPr lang="it-IT" sz="1600" dirty="0"/>
              <a:t>I</a:t>
            </a:r>
            <a:r>
              <a:rPr lang="it-IT" sz="1600" dirty="0" smtClean="0"/>
              <a:t>talia del 2012  è quindi strategico non solo nell’ottica dell’Anagrafe </a:t>
            </a:r>
            <a:r>
              <a:rPr lang="it-IT" sz="1600" dirty="0"/>
              <a:t>Nazionale della Popolazione Residente (ANPR) </a:t>
            </a:r>
            <a:r>
              <a:rPr lang="it-IT" sz="1600" dirty="0" smtClean="0"/>
              <a:t>ma anche nel progetto di modernizzazione dell’Istituto.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/>
              <a:t>E</a:t>
            </a:r>
            <a:r>
              <a:rPr lang="it-IT" sz="1600" dirty="0"/>
              <a:t>’ in buona parte disponibile essendo stata svolta una intensa attività di integrazione di molteplici dati di fonte censuaria e catastale verificate dai </a:t>
            </a:r>
            <a:r>
              <a:rPr lang="it-IT" sz="1600" dirty="0" smtClean="0"/>
              <a:t>Comuni.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t-IT" sz="16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/>
              <a:t>Diversi aspetti della qualità </a:t>
            </a:r>
            <a:r>
              <a:rPr lang="it-IT" sz="1600" dirty="0"/>
              <a:t>di </a:t>
            </a:r>
            <a:r>
              <a:rPr lang="it-IT" sz="1600" dirty="0" smtClean="0"/>
              <a:t>ANNCSU dopo le operazioni di consolidamento sono stati misurati con una </a:t>
            </a:r>
            <a:r>
              <a:rPr lang="it-IT" sz="1600" dirty="0"/>
              <a:t>indagine campionaria areale </a:t>
            </a:r>
            <a:r>
              <a:rPr lang="it-IT" sz="1600" dirty="0" smtClean="0"/>
              <a:t>svolta di concerto con alcuni comuni.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1600" dirty="0" smtClean="0"/>
              <a:t>La qualità osservata può essere considerata una «baseline» dato che le operazioni di continuo aggiornamento non potranno che migliorarla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t-IT" sz="16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t-IT" sz="1600" dirty="0"/>
          </a:p>
          <a:p>
            <a:pPr algn="l"/>
            <a:r>
              <a:rPr lang="it-IT" sz="1800" dirty="0" smtClean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 stato dell’arte su alcuni ingredienti: ANNCSU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29831"/>
              </p:ext>
            </p:extLst>
          </p:nvPr>
        </p:nvGraphicFramePr>
        <p:xfrm>
          <a:off x="7334251" y="1628770"/>
          <a:ext cx="4540025" cy="4897706"/>
        </p:xfrm>
        <a:graphic>
          <a:graphicData uri="http://schemas.openxmlformats.org/drawingml/2006/table">
            <a:tbl>
              <a:tblPr/>
              <a:tblGrid>
                <a:gridCol w="85724"/>
                <a:gridCol w="645742"/>
                <a:gridCol w="365733"/>
                <a:gridCol w="426689"/>
                <a:gridCol w="365733"/>
                <a:gridCol w="365733"/>
                <a:gridCol w="382877"/>
                <a:gridCol w="365733"/>
                <a:gridCol w="426689"/>
                <a:gridCol w="365733"/>
                <a:gridCol w="350487"/>
                <a:gridCol w="27419"/>
                <a:gridCol w="365733"/>
              </a:tblGrid>
              <a:tr h="54228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4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4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- sample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4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ANNCSU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34.803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30.048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4.755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linkati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sovracopertura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4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2.147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Indirizzi inesistenti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5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sottocopertura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accuratezza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 cui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 cui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errori di geocodifica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71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1.205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nuovi indirizzi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errori geocodifica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contiguo/non Contiguo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1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scavallamento località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5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5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5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Freccia curva 20"/>
          <p:cNvSpPr/>
          <p:nvPr/>
        </p:nvSpPr>
        <p:spPr>
          <a:xfrm flipV="1">
            <a:off x="9858375" y="4167185"/>
            <a:ext cx="704850" cy="371475"/>
          </a:xfrm>
          <a:prstGeom prst="bentArrow">
            <a:avLst>
              <a:gd name="adj1" fmla="val 25000"/>
              <a:gd name="adj2" fmla="val 3194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100">
              <a:solidFill>
                <a:schemeClr val="tx1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9599868" y="5224462"/>
            <a:ext cx="258507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9601200" y="5286374"/>
            <a:ext cx="257175" cy="304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5721705" cy="446299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/>
              <a:t>Le BT </a:t>
            </a:r>
            <a:r>
              <a:rPr lang="it-IT" sz="1800" dirty="0" smtClean="0"/>
              <a:t>sono costituite da oltre 400.000 sezioni di censimento. Queste sono l’elemento geografico più fine a cui attualmente è direttamente riconducibile tramite il registro degli indirizzi l’informazione socio economica dei diversi archivi</a:t>
            </a:r>
          </a:p>
          <a:p>
            <a:pPr algn="just"/>
            <a:r>
              <a:rPr lang="it-IT" sz="1800" dirty="0" smtClean="0">
                <a:solidFill>
                  <a:srgbClr val="595959"/>
                </a:solidFill>
              </a:rPr>
              <a:t>Le linee di aggiornamento che ad oggi si possono prevedere sono mirate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riflettere le </a:t>
            </a:r>
            <a:r>
              <a:rPr lang="it-IT" sz="1800" b="1" dirty="0" smtClean="0">
                <a:solidFill>
                  <a:srgbClr val="595959"/>
                </a:solidFill>
              </a:rPr>
              <a:t>variazioni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b="1" dirty="0" smtClean="0">
                <a:solidFill>
                  <a:srgbClr val="595959"/>
                </a:solidFill>
              </a:rPr>
              <a:t>amministrative</a:t>
            </a:r>
            <a:r>
              <a:rPr lang="it-IT" sz="1800" dirty="0" smtClean="0">
                <a:solidFill>
                  <a:srgbClr val="595959"/>
                </a:solidFill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cogliere </a:t>
            </a:r>
            <a:r>
              <a:rPr lang="it-IT" sz="1800" b="1" dirty="0" smtClean="0">
                <a:solidFill>
                  <a:srgbClr val="595959"/>
                </a:solidFill>
              </a:rPr>
              <a:t>l’evoluzione urbanistica </a:t>
            </a:r>
            <a:r>
              <a:rPr lang="it-IT" sz="1800" dirty="0" smtClean="0">
                <a:solidFill>
                  <a:srgbClr val="595959"/>
                </a:solidFill>
              </a:rPr>
              <a:t>delle località abitate (centri e dei nuclei abitati) e produttive;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aumentare l’</a:t>
            </a:r>
            <a:r>
              <a:rPr lang="it-IT" sz="1800" b="1" dirty="0" smtClean="0">
                <a:solidFill>
                  <a:srgbClr val="595959"/>
                </a:solidFill>
              </a:rPr>
              <a:t>omogeneità interna</a:t>
            </a:r>
            <a:r>
              <a:rPr lang="it-IT" sz="1800" dirty="0" smtClean="0">
                <a:solidFill>
                  <a:srgbClr val="595959"/>
                </a:solidFill>
              </a:rPr>
              <a:t> delle sezioni enucleando aree di particolare interesse, infrastrutture ecc. sia all’interno delle località che nelle zone di </a:t>
            </a:r>
            <a:r>
              <a:rPr lang="it-IT" sz="1800" dirty="0">
                <a:solidFill>
                  <a:srgbClr val="595959"/>
                </a:solidFill>
              </a:rPr>
              <a:t>case </a:t>
            </a:r>
            <a:r>
              <a:rPr lang="it-IT" sz="1800" dirty="0" smtClean="0">
                <a:solidFill>
                  <a:srgbClr val="595959"/>
                </a:solidFill>
              </a:rPr>
              <a:t>sparse;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integrarle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dirty="0">
                <a:solidFill>
                  <a:srgbClr val="595959"/>
                </a:solidFill>
              </a:rPr>
              <a:t>con </a:t>
            </a:r>
            <a:r>
              <a:rPr lang="it-IT" sz="1800" dirty="0" smtClean="0">
                <a:solidFill>
                  <a:srgbClr val="595959"/>
                </a:solidFill>
              </a:rPr>
              <a:t>ulteriori strati informativi</a:t>
            </a:r>
            <a:r>
              <a:rPr lang="it-IT" sz="1800" dirty="0">
                <a:solidFill>
                  <a:srgbClr val="595959"/>
                </a:solidFill>
              </a:rPr>
              <a:t>. 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renderle </a:t>
            </a:r>
            <a:r>
              <a:rPr lang="it-IT" sz="1800" b="1" dirty="0">
                <a:solidFill>
                  <a:srgbClr val="595959"/>
                </a:solidFill>
              </a:rPr>
              <a:t>coerenti</a:t>
            </a:r>
            <a:r>
              <a:rPr lang="it-IT" sz="1800" dirty="0">
                <a:solidFill>
                  <a:srgbClr val="595959"/>
                </a:solidFill>
              </a:rPr>
              <a:t> con i grafi stradali;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 stato dell’arte su alcuni ingredienti: Basi territoriali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7009800" y="1740909"/>
            <a:ext cx="4261063" cy="4400593"/>
          </a:xfrm>
          <a:prstGeom prst="rect">
            <a:avLst/>
          </a:prstGeom>
          <a:solidFill>
            <a:srgbClr val="9933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it-IT" sz="3200" dirty="0">
              <a:solidFill>
                <a:srgbClr val="993333"/>
              </a:solidFill>
              <a:cs typeface="+mn-cs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78235"/>
              </p:ext>
            </p:extLst>
          </p:nvPr>
        </p:nvGraphicFramePr>
        <p:xfrm>
          <a:off x="7192371" y="2638207"/>
          <a:ext cx="3930553" cy="3342811"/>
        </p:xfrm>
        <a:graphic>
          <a:graphicData uri="http://schemas.openxmlformats.org/drawingml/2006/table">
            <a:tbl>
              <a:tblPr/>
              <a:tblGrid>
                <a:gridCol w="1522091"/>
                <a:gridCol w="1022196"/>
                <a:gridCol w="1386266"/>
              </a:tblGrid>
              <a:tr h="9964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Tipologia </a:t>
                      </a:r>
                      <a:endParaRPr lang="it-IT" sz="1800" b="0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di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località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Numero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Numero</a:t>
                      </a:r>
                      <a:b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Sezioni di </a:t>
                      </a:r>
                      <a:b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censimento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44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Centro abitato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21.715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271.629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44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Nucleo</a:t>
                      </a:r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abitato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35.903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40.220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44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Località</a:t>
                      </a:r>
                      <a:r>
                        <a:rPr lang="it-IT" sz="1800" b="0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produttive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2.830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3.402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44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Case sparse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87.427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94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60.448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402.678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7009478" y="2025685"/>
            <a:ext cx="428617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prstClr val="white"/>
                </a:solidFill>
                <a:cs typeface="Times New Roman" pitchFamily="18" charset="0"/>
              </a:rPr>
              <a:t>Basi territoriali </a:t>
            </a:r>
            <a:r>
              <a:rPr lang="it-IT" sz="2400" dirty="0" smtClean="0">
                <a:solidFill>
                  <a:prstClr val="white"/>
                </a:solidFill>
                <a:cs typeface="Times New Roman" pitchFamily="18" charset="0"/>
              </a:rPr>
              <a:t>2011</a:t>
            </a:r>
            <a:endParaRPr lang="it-IT" sz="2400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1" y="2124777"/>
            <a:ext cx="11085275" cy="336162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/>
              <a:t>Il </a:t>
            </a:r>
            <a:r>
              <a:rPr lang="it-IT" sz="1800" dirty="0"/>
              <a:t>registro degli edifici conta oltre 14,5 milioni di record corrispondenti ad altrettanti edifici</a:t>
            </a:r>
            <a:r>
              <a:rPr lang="it-IT" sz="18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/>
              <a:t>Per gli </a:t>
            </a:r>
            <a:r>
              <a:rPr lang="it-IT" sz="1800" dirty="0"/>
              <a:t>edifici residenziali (84%) sono disponibili </a:t>
            </a:r>
            <a:r>
              <a:rPr lang="it-IT" sz="1800" dirty="0" smtClean="0"/>
              <a:t>ulteriori </a:t>
            </a:r>
            <a:r>
              <a:rPr lang="it-IT" sz="1800" dirty="0"/>
              <a:t>informazioni </a:t>
            </a:r>
            <a:r>
              <a:rPr lang="it-IT" sz="1800" dirty="0" smtClean="0"/>
              <a:t> ad esempio: epoca </a:t>
            </a:r>
            <a:r>
              <a:rPr lang="it-IT" sz="1800" dirty="0"/>
              <a:t>di costruzione, numero di piani, numero di interni, materiale usato per la struttura portante, </a:t>
            </a:r>
            <a:r>
              <a:rPr lang="it-IT" sz="1800" dirty="0" smtClean="0"/>
              <a:t>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/>
              <a:t>Per il 30% del </a:t>
            </a:r>
            <a:r>
              <a:rPr lang="it-IT" sz="1800" dirty="0"/>
              <a:t>registro </a:t>
            </a:r>
            <a:r>
              <a:rPr lang="it-IT" sz="1800" dirty="0" smtClean="0"/>
              <a:t>sono </a:t>
            </a:r>
            <a:r>
              <a:rPr lang="it-IT" sz="1800" dirty="0"/>
              <a:t>disponibili </a:t>
            </a:r>
            <a:r>
              <a:rPr lang="it-IT" sz="1800" dirty="0" smtClean="0"/>
              <a:t>informazioni </a:t>
            </a:r>
            <a:r>
              <a:rPr lang="it-IT" sz="1800" dirty="0"/>
              <a:t>di tipo geografico (collocazione dei poligoni degli edifici in mappa). </a:t>
            </a: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/>
              <a:t>Tutti gli edifici sono </a:t>
            </a:r>
            <a:r>
              <a:rPr lang="it-IT" sz="1800" dirty="0" err="1"/>
              <a:t>geocodificato</a:t>
            </a:r>
            <a:r>
              <a:rPr lang="it-IT" sz="1800" dirty="0"/>
              <a:t> alla </a:t>
            </a:r>
            <a:r>
              <a:rPr lang="it-IT" sz="1800" dirty="0" smtClean="0"/>
              <a:t>sezione </a:t>
            </a:r>
            <a:r>
              <a:rPr lang="it-IT" sz="1800" dirty="0"/>
              <a:t>e per </a:t>
            </a:r>
            <a:r>
              <a:rPr lang="it-IT" sz="1800" dirty="0" smtClean="0"/>
              <a:t>il 91% </a:t>
            </a:r>
            <a:r>
              <a:rPr lang="it-IT" sz="1800" dirty="0"/>
              <a:t>è disponibile anche l'informazione sugli indirizzi associati. </a:t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/>
              <a:t>Il </a:t>
            </a:r>
            <a:r>
              <a:rPr lang="it-IT" sz="1800" dirty="0"/>
              <a:t>registro delle abitazioni conta oltre 31 milioni di </a:t>
            </a:r>
            <a:r>
              <a:rPr lang="it-IT" sz="1800" dirty="0" smtClean="0"/>
              <a:t>record. Ogni </a:t>
            </a:r>
            <a:r>
              <a:rPr lang="it-IT" sz="1800" dirty="0"/>
              <a:t>abitazione è collegata al </a:t>
            </a:r>
            <a:r>
              <a:rPr lang="it-IT" sz="1800" dirty="0" smtClean="0"/>
              <a:t>corrispondente codice edificio.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/>
              <a:t>L'informazione </a:t>
            </a:r>
            <a:r>
              <a:rPr lang="it-IT" sz="1800" dirty="0"/>
              <a:t>sulle caratteristiche delle abitazioni è disponibile soltanto per le abitazioni occupate da famiglie (77,3% del totale), </a:t>
            </a:r>
            <a:r>
              <a:rPr lang="it-IT" sz="1800" dirty="0" smtClean="0"/>
              <a:t>per le altre si dispone della </a:t>
            </a:r>
            <a:r>
              <a:rPr lang="it-IT" sz="1800" dirty="0" err="1" smtClean="0"/>
              <a:t>geocodifica</a:t>
            </a:r>
            <a:r>
              <a:rPr lang="it-IT" sz="1800" dirty="0" smtClean="0"/>
              <a:t>, dell'indirizzo </a:t>
            </a:r>
            <a:r>
              <a:rPr lang="it-IT" sz="1800" dirty="0"/>
              <a:t>e </a:t>
            </a:r>
            <a:r>
              <a:rPr lang="it-IT" sz="1800" dirty="0" smtClean="0"/>
              <a:t>del </a:t>
            </a:r>
            <a:r>
              <a:rPr lang="it-IT" sz="1800" dirty="0"/>
              <a:t>codice di </a:t>
            </a:r>
            <a:r>
              <a:rPr lang="it-IT" sz="1800" dirty="0" smtClean="0"/>
              <a:t>edificio associato</a:t>
            </a:r>
            <a:r>
              <a:rPr lang="it-IT" sz="1800" smtClean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L'istituto sta studiando forme di aggiornamento dei due registri basate </a:t>
            </a:r>
            <a:r>
              <a:rPr lang="it-IT" sz="1800" dirty="0" smtClean="0"/>
              <a:t>sull’impiego di </a:t>
            </a:r>
            <a:r>
              <a:rPr lang="it-IT" sz="1800" dirty="0"/>
              <a:t>dati </a:t>
            </a:r>
            <a:r>
              <a:rPr lang="it-IT" sz="1800" dirty="0" smtClean="0"/>
              <a:t>amministrativi.</a:t>
            </a:r>
          </a:p>
          <a:p>
            <a:endParaRPr lang="it-IT" sz="1800" dirty="0"/>
          </a:p>
          <a:p>
            <a:r>
              <a:rPr lang="it-IT" sz="1800" dirty="0" smtClean="0"/>
              <a:t>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 stato dell’arte su alcuni ingredienti: registro degli edifici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0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42224"/>
            <a:ext cx="6725153" cy="48632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 stato dell’arte su alcuni ingredienti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63" y="1528545"/>
            <a:ext cx="9046984" cy="52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9776</TotalTime>
  <Words>1101</Words>
  <Application>Microsoft Office PowerPoint</Application>
  <PresentationFormat>Personalizzato</PresentationFormat>
  <Paragraphs>197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Personalizza struttura</vt:lpstr>
      <vt:lpstr>COMPORTAMENTI INDIVIDUALI  E RELAZIONI SOCIALI  IN TRASFORMAZIONE  UNA SFIDA PER LA  STATISTICA UFFICIALE </vt:lpstr>
      <vt:lpstr>Presentazione standard di PowerPoint</vt:lpstr>
      <vt:lpstr>Obiettivi e funzionalità del Registro delle unità territoriali</vt:lpstr>
      <vt:lpstr>Obiettivi ed opportunità che si ritiene debba offrire un Registro delle unità territoriali</vt:lpstr>
      <vt:lpstr>Presentazione standard di PowerPoint</vt:lpstr>
      <vt:lpstr>Lo stato dell’arte su alcuni ingredienti: ANNCSU</vt:lpstr>
      <vt:lpstr>Lo stato dell’arte su alcuni ingredienti: Basi territoriali</vt:lpstr>
      <vt:lpstr>Lo stato dell’arte su alcuni ingredienti: registro degli edifici</vt:lpstr>
      <vt:lpstr>Lo stato dell’arte su alcuni ingredienti</vt:lpstr>
      <vt:lpstr>Lo stato dell’arte su alcuni ingredienti</vt:lpstr>
      <vt:lpstr>Le sfide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</cp:lastModifiedBy>
  <cp:revision>119</cp:revision>
  <cp:lastPrinted>2016-03-21T17:06:08Z</cp:lastPrinted>
  <dcterms:created xsi:type="dcterms:W3CDTF">2016-03-11T16:10:26Z</dcterms:created>
  <dcterms:modified xsi:type="dcterms:W3CDTF">2016-06-22T14:49:02Z</dcterms:modified>
</cp:coreProperties>
</file>