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66" r:id="rId3"/>
    <p:sldId id="267" r:id="rId4"/>
    <p:sldId id="268" r:id="rId5"/>
    <p:sldId id="269" r:id="rId6"/>
    <p:sldId id="272" r:id="rId7"/>
    <p:sldId id="274" r:id="rId8"/>
    <p:sldId id="275" r:id="rId9"/>
    <p:sldId id="276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0"/>
    <a:srgbClr val="484384"/>
    <a:srgbClr val="1C385A"/>
    <a:srgbClr val="BE1520"/>
    <a:srgbClr val="CF1E24"/>
    <a:srgbClr val="C72A31"/>
    <a:srgbClr val="DA3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75" autoAdjust="0"/>
  </p:normalViewPr>
  <p:slideViewPr>
    <p:cSldViewPr snapToGrid="0" snapToObjects="1">
      <p:cViewPr>
        <p:scale>
          <a:sx n="100" d="100"/>
          <a:sy n="100" d="100"/>
        </p:scale>
        <p:origin x="-264" y="-156"/>
      </p:cViewPr>
      <p:guideLst>
        <p:guide orient="horz" pos="907"/>
        <p:guide pos="1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9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4" r="74033" b="37508"/>
          <a:stretch/>
        </p:blipFill>
        <p:spPr>
          <a:xfrm>
            <a:off x="10647499" y="5776731"/>
            <a:ext cx="1544501" cy="108127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615" y="179460"/>
            <a:ext cx="1975884" cy="788958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 userDrawn="1"/>
        </p:nvSpPr>
        <p:spPr>
          <a:xfrm>
            <a:off x="601662" y="353490"/>
            <a:ext cx="7627989" cy="53860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"/>
              </a:lnSpc>
              <a:spcAft>
                <a:spcPts val="600"/>
              </a:spcAft>
            </a:pP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 23</a:t>
            </a:r>
            <a:r>
              <a:rPr lang="it-IT" sz="11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 </a:t>
            </a: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GIUGNO 2016 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100" b="1" dirty="0" smtClean="0">
                <a:solidFill>
                  <a:srgbClr val="009190"/>
                </a:solidFill>
                <a:latin typeface="+mn-lt"/>
                <a:ea typeface="Signika Light" charset="0"/>
                <a:cs typeface="Calibri"/>
              </a:rPr>
              <a:t>AREA TEMATICA 3. </a:t>
            </a:r>
            <a:r>
              <a:rPr lang="it-IT" sz="1100" b="1" dirty="0" smtClean="0">
                <a:solidFill>
                  <a:schemeClr val="tx1"/>
                </a:solidFill>
                <a:latin typeface="+mn-lt"/>
                <a:ea typeface="Signika Light" charset="0"/>
                <a:cs typeface="Calibri"/>
              </a:rPr>
              <a:t>INNOVAZIONI E SPERIMENTAZIONI</a:t>
            </a:r>
          </a:p>
          <a:p>
            <a:pPr>
              <a:lnSpc>
                <a:spcPts val="1080"/>
              </a:lnSpc>
              <a:spcBef>
                <a:spcPts val="300"/>
              </a:spcBef>
              <a:spcAft>
                <a:spcPts val="600"/>
              </a:spcAft>
            </a:pPr>
            <a:r>
              <a:rPr lang="it-IT" sz="120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Competenze e ruolo del </a:t>
            </a:r>
            <a:r>
              <a:rPr lang="it-IT" sz="1200" i="1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data </a:t>
            </a:r>
            <a:r>
              <a:rPr lang="it-IT" sz="1200" i="1" dirty="0" err="1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scientist</a:t>
            </a:r>
            <a:endParaRPr lang="it-IT" sz="1200" dirty="0">
              <a:solidFill>
                <a:schemeClr val="tx1"/>
              </a:solidFill>
              <a:latin typeface="+mn-lt"/>
              <a:ea typeface="Signika Light" charset="0"/>
              <a:cs typeface="Arial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376083"/>
            <a:ext cx="12192000" cy="3481918"/>
          </a:xfrm>
          <a:prstGeom prst="rect">
            <a:avLst/>
          </a:prstGeom>
          <a:solidFill>
            <a:srgbClr val="009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DA304A"/>
                </a:solidFill>
              </a:rPr>
              <a:t> </a:t>
            </a:r>
            <a:endParaRPr lang="it-IT" dirty="0">
              <a:solidFill>
                <a:srgbClr val="DA304A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73412" y="3811955"/>
            <a:ext cx="8221860" cy="936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INNOVAZIONI E SPERIMENTAZIONI</a:t>
            </a:r>
            <a:endParaRPr lang="it-IT" sz="1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2160"/>
              </a:lnSpc>
            </a:pP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r>
              <a:rPr lang="it-IT" sz="3200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Competenze e ruolo del </a:t>
            </a:r>
            <a:r>
              <a:rPr lang="it-IT" sz="3200" i="1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data </a:t>
            </a:r>
            <a:r>
              <a:rPr lang="it-IT" sz="3200" i="1" dirty="0" err="1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scientist</a:t>
            </a:r>
            <a:endParaRPr lang="it-IT" sz="3200" i="1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611254" y="384211"/>
            <a:ext cx="5050820" cy="16111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PER </a:t>
            </a: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LA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2" y="214878"/>
            <a:ext cx="11427622" cy="2895775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25412" y="4357526"/>
            <a:ext cx="2772274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23 GIUGNO 2016 </a:t>
            </a:r>
          </a:p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14.30 | 16.00</a:t>
            </a:r>
            <a:endParaRPr lang="it-IT" dirty="0">
              <a:solidFill>
                <a:schemeClr val="bg1"/>
              </a:solidFill>
              <a:ea typeface="Signika Light" charset="0"/>
              <a:cs typeface="Arial"/>
            </a:endParaRPr>
          </a:p>
        </p:txBody>
      </p:sp>
      <p:pic>
        <p:nvPicPr>
          <p:cNvPr id="12" name="Immagine 11" descr="Logo12esimaOk-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14" y="5859742"/>
            <a:ext cx="480972" cy="625265"/>
          </a:xfrm>
          <a:prstGeom prst="rect">
            <a:avLst/>
          </a:prstGeom>
        </p:spPr>
      </p:pic>
      <p:pic>
        <p:nvPicPr>
          <p:cNvPr id="13" name="Immagine 12" descr="Logo12esimaOk-2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86" y="3683343"/>
            <a:ext cx="571500" cy="60960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3173412" y="6056410"/>
            <a:ext cx="8221860" cy="375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it-IT" sz="20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Ludovico Antonio Ottaiano| Istat</a:t>
            </a:r>
            <a:endParaRPr lang="it-IT" sz="20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2998756" y="381195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1391592" y="3088879"/>
            <a:ext cx="5833730" cy="1968896"/>
          </a:xfrm>
          <a:prstGeom prst="rect">
            <a:avLst/>
          </a:prstGeom>
        </p:spPr>
        <p:txBody>
          <a:bodyPr/>
          <a:lstStyle/>
          <a:p>
            <a:pPr marL="285750" lvl="1" indent="-285750" fontAlgn="base">
              <a:spcBef>
                <a:spcPts val="1000"/>
              </a:spcBef>
              <a:spcAft>
                <a:spcPct val="20000"/>
              </a:spcAft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altLang="it-IT" sz="1800" dirty="0" err="1"/>
              <a:t>un’enorme</a:t>
            </a:r>
            <a:r>
              <a:rPr lang="en-US" altLang="it-IT" sz="1800" dirty="0"/>
              <a:t> </a:t>
            </a:r>
            <a:r>
              <a:rPr lang="en-US" altLang="it-IT" sz="1800" dirty="0" err="1"/>
              <a:t>massa</a:t>
            </a:r>
            <a:r>
              <a:rPr lang="en-US" altLang="it-IT" sz="1800" dirty="0"/>
              <a:t> di </a:t>
            </a:r>
            <a:r>
              <a:rPr lang="en-US" altLang="it-IT" sz="1800" dirty="0" err="1"/>
              <a:t>dati</a:t>
            </a:r>
            <a:endParaRPr lang="en-US" altLang="it-IT" sz="1800" dirty="0"/>
          </a:p>
          <a:p>
            <a:pPr marL="285750" lvl="1" indent="-285750" fontAlgn="base">
              <a:spcBef>
                <a:spcPts val="1000"/>
              </a:spcBef>
              <a:spcAft>
                <a:spcPct val="20000"/>
              </a:spcAft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altLang="it-IT" sz="1800" dirty="0" err="1" smtClean="0"/>
              <a:t>milioni</a:t>
            </a:r>
            <a:r>
              <a:rPr lang="en-US" altLang="it-IT" sz="1800" dirty="0" smtClean="0"/>
              <a:t> </a:t>
            </a:r>
            <a:r>
              <a:rPr lang="en-US" altLang="it-IT" sz="1800" dirty="0"/>
              <a:t>di </a:t>
            </a:r>
            <a:r>
              <a:rPr lang="en-US" altLang="it-IT" sz="1800" dirty="0" err="1"/>
              <a:t>persone</a:t>
            </a:r>
            <a:r>
              <a:rPr lang="en-US" altLang="it-IT" sz="1800" dirty="0"/>
              <a:t> </a:t>
            </a:r>
            <a:r>
              <a:rPr lang="en-US" altLang="it-IT" sz="1800" dirty="0" err="1"/>
              <a:t>sul</a:t>
            </a:r>
            <a:r>
              <a:rPr lang="en-US" altLang="it-IT" sz="1800" dirty="0"/>
              <a:t> web</a:t>
            </a:r>
          </a:p>
          <a:p>
            <a:pPr marL="285750" lvl="1" indent="-285750" fontAlgn="base">
              <a:spcBef>
                <a:spcPts val="1000"/>
              </a:spcBef>
              <a:spcAft>
                <a:spcPct val="20000"/>
              </a:spcAft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altLang="it-IT" sz="1800" dirty="0" err="1" smtClean="0"/>
              <a:t>una</a:t>
            </a:r>
            <a:r>
              <a:rPr lang="en-US" altLang="it-IT" sz="1800" dirty="0" smtClean="0"/>
              <a:t> </a:t>
            </a:r>
            <a:r>
              <a:rPr lang="en-US" altLang="it-IT" sz="1800" dirty="0" err="1"/>
              <a:t>miniera</a:t>
            </a:r>
            <a:r>
              <a:rPr lang="en-US" altLang="it-IT" sz="1800" dirty="0"/>
              <a:t> di </a:t>
            </a:r>
            <a:r>
              <a:rPr lang="en-US" altLang="it-IT" sz="1800" dirty="0" err="1"/>
              <a:t>informazioni</a:t>
            </a:r>
            <a:endParaRPr lang="en-US" altLang="it-IT" sz="1800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716419"/>
            <a:ext cx="5926137" cy="603145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b="1" dirty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La rivoluzione digitale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758" y="2319564"/>
            <a:ext cx="4300378" cy="171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54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716419"/>
            <a:ext cx="6954838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b="1" dirty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Dove comincia la </a:t>
            </a:r>
            <a:r>
              <a:rPr lang="it-IT" b="1" i="1" dirty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data science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276400" y="3350487"/>
            <a:ext cx="3556000" cy="1135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 marL="57150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Clr>
                <a:srgbClr val="AD0101"/>
              </a:buClr>
              <a:buSzPct val="95000"/>
              <a:buFont typeface="Webdings" pitchFamily="18" charset="2"/>
              <a:buChar char=""/>
              <a:defRPr/>
            </a:pPr>
            <a:r>
              <a:rPr lang="it-IT" b="0" dirty="0">
                <a:latin typeface="+mn-lt"/>
              </a:rPr>
              <a:t>Page </a:t>
            </a:r>
            <a:r>
              <a:rPr lang="it-IT" b="0" dirty="0" err="1">
                <a:latin typeface="+mn-lt"/>
              </a:rPr>
              <a:t>Rank</a:t>
            </a:r>
            <a:endParaRPr lang="it-IT" b="0" dirty="0">
              <a:latin typeface="+mn-lt"/>
            </a:endParaRPr>
          </a:p>
          <a:p>
            <a:pPr lvl="1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Clr>
                <a:srgbClr val="AD0101"/>
              </a:buClr>
              <a:buSzPct val="95000"/>
              <a:buFont typeface="Webdings" pitchFamily="18" charset="2"/>
              <a:buChar char=""/>
              <a:defRPr/>
            </a:pPr>
            <a:r>
              <a:rPr lang="it-IT" b="0" dirty="0">
                <a:latin typeface="+mn-lt"/>
              </a:rPr>
              <a:t>PYMK</a:t>
            </a:r>
          </a:p>
          <a:p>
            <a:pPr algn="just" eaLnBrk="1" fontAlgn="base" hangingPunct="1">
              <a:spcBef>
                <a:spcPct val="0"/>
              </a:spcBef>
              <a:spcAft>
                <a:spcPct val="20000"/>
              </a:spcAft>
              <a:defRPr/>
            </a:pPr>
            <a:endParaRPr lang="it-IT" sz="2000" dirty="0" smtClean="0">
              <a:solidFill>
                <a:srgbClr val="993333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20000"/>
              </a:spcAft>
              <a:defRPr/>
            </a:pPr>
            <a:endParaRPr lang="it-IT" sz="2000" dirty="0" smtClean="0">
              <a:solidFill>
                <a:srgbClr val="993333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932" y="3822768"/>
            <a:ext cx="1239019" cy="46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542" y="3240027"/>
            <a:ext cx="1498476" cy="58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059" y="2856645"/>
            <a:ext cx="2682875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74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716419"/>
            <a:ext cx="7250113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b="1" dirty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Qui ci vuole un </a:t>
            </a:r>
            <a:r>
              <a:rPr lang="it-IT" b="1" i="1" dirty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data </a:t>
            </a:r>
            <a:r>
              <a:rPr lang="it-IT" b="1" i="1" dirty="0" err="1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scientist</a:t>
            </a:r>
            <a:r>
              <a:rPr lang="it-IT" b="1" dirty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343" y="3457573"/>
            <a:ext cx="3243263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885949" y="2508676"/>
            <a:ext cx="667702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fontAlgn="base">
              <a:lnSpc>
                <a:spcPct val="90000"/>
              </a:lnSpc>
              <a:spcBef>
                <a:spcPts val="1000"/>
              </a:spcBef>
              <a:spcAft>
                <a:spcPct val="20000"/>
              </a:spcAft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altLang="it-IT" dirty="0" smtClean="0"/>
              <a:t>“people </a:t>
            </a:r>
            <a:r>
              <a:rPr lang="en-US" altLang="it-IT" dirty="0"/>
              <a:t>who use both data and science </a:t>
            </a:r>
            <a:r>
              <a:rPr lang="en-US" altLang="it-IT" i="1" dirty="0" smtClean="0"/>
              <a:t>to </a:t>
            </a:r>
            <a:r>
              <a:rPr lang="en-US" altLang="it-IT" i="1" dirty="0"/>
              <a:t>create something </a:t>
            </a:r>
            <a:r>
              <a:rPr lang="en-US" altLang="it-IT" i="1" dirty="0" smtClean="0"/>
              <a:t>new”</a:t>
            </a:r>
            <a:r>
              <a:rPr lang="en-US" altLang="it-IT" dirty="0" smtClean="0"/>
              <a:t> </a:t>
            </a:r>
            <a:r>
              <a:rPr lang="en-US" altLang="it-IT" dirty="0"/>
              <a:t>(D.J. </a:t>
            </a:r>
            <a:r>
              <a:rPr lang="en-US" altLang="it-IT" dirty="0" err="1"/>
              <a:t>Patil</a:t>
            </a:r>
            <a:r>
              <a:rPr lang="en-US" altLang="it-IT" dirty="0"/>
              <a:t>, J. </a:t>
            </a:r>
            <a:r>
              <a:rPr lang="en-US" altLang="it-IT" dirty="0" err="1"/>
              <a:t>Hammerbacher</a:t>
            </a:r>
            <a:r>
              <a:rPr lang="en-US" altLang="it-IT" dirty="0"/>
              <a:t>, 2008)</a:t>
            </a: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1146157" y="4148933"/>
            <a:ext cx="5833730" cy="19688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 fontAlgn="base">
              <a:spcBef>
                <a:spcPts val="1000"/>
              </a:spcBef>
              <a:spcAft>
                <a:spcPct val="20000"/>
              </a:spcAft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altLang="it-IT" sz="1800" dirty="0" err="1" smtClean="0"/>
              <a:t>raccoglie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dati</a:t>
            </a:r>
            <a:r>
              <a:rPr lang="en-US" altLang="it-IT" sz="1800" dirty="0" smtClean="0"/>
              <a:t> da </a:t>
            </a:r>
            <a:r>
              <a:rPr lang="en-US" altLang="it-IT" sz="1800" dirty="0" err="1" smtClean="0"/>
              <a:t>molteplici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fonti</a:t>
            </a:r>
            <a:endParaRPr lang="en-US" altLang="it-IT" sz="1800" dirty="0" smtClean="0"/>
          </a:p>
          <a:p>
            <a:pPr marL="285750" lvl="1" indent="-285750" fontAlgn="base">
              <a:spcBef>
                <a:spcPts val="1000"/>
              </a:spcBef>
              <a:spcAft>
                <a:spcPct val="20000"/>
              </a:spcAft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altLang="it-IT" sz="1800" dirty="0" err="1" smtClean="0"/>
              <a:t>capisce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cosa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si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nasconde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nei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dati</a:t>
            </a:r>
            <a:endParaRPr lang="en-US" altLang="it-IT" sz="1800" dirty="0" smtClean="0"/>
          </a:p>
          <a:p>
            <a:pPr marL="285750" lvl="1" indent="-285750" fontAlgn="base">
              <a:spcBef>
                <a:spcPts val="1000"/>
              </a:spcBef>
              <a:spcAft>
                <a:spcPct val="20000"/>
              </a:spcAft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altLang="it-IT" sz="1800" dirty="0" smtClean="0"/>
              <a:t>“make discoveries while swimming in data”</a:t>
            </a:r>
          </a:p>
          <a:p>
            <a:pPr marL="285750" lvl="1" indent="-285750" fontAlgn="base">
              <a:spcBef>
                <a:spcPts val="1000"/>
              </a:spcBef>
              <a:spcAft>
                <a:spcPct val="20000"/>
              </a:spcAft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altLang="it-IT" sz="1800" dirty="0" err="1" smtClean="0"/>
              <a:t>trasforma</a:t>
            </a:r>
            <a:r>
              <a:rPr lang="en-US" altLang="it-IT" sz="1800" dirty="0" smtClean="0"/>
              <a:t> i </a:t>
            </a:r>
            <a:r>
              <a:rPr lang="en-US" altLang="it-IT" sz="1800" dirty="0" err="1" smtClean="0"/>
              <a:t>dati</a:t>
            </a:r>
            <a:r>
              <a:rPr lang="en-US" altLang="it-IT" sz="1800" dirty="0" smtClean="0"/>
              <a:t> in </a:t>
            </a:r>
            <a:r>
              <a:rPr lang="en-US" altLang="it-IT" sz="1800" dirty="0" err="1" smtClean="0"/>
              <a:t>una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storia</a:t>
            </a:r>
            <a:r>
              <a:rPr lang="en-US" altLang="it-IT" sz="1800" dirty="0" smtClean="0"/>
              <a:t> da </a:t>
            </a:r>
            <a:r>
              <a:rPr lang="en-US" altLang="it-IT" sz="1800" dirty="0" err="1" smtClean="0"/>
              <a:t>raccontare</a:t>
            </a:r>
            <a:endParaRPr lang="en-US" altLang="it-IT" sz="1800" dirty="0"/>
          </a:p>
        </p:txBody>
      </p:sp>
    </p:spTree>
    <p:extLst>
      <p:ext uri="{BB962C8B-B14F-4D97-AF65-F5344CB8AC3E}">
        <p14:creationId xmlns:p14="http://schemas.microsoft.com/office/powerpoint/2010/main" val="4054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3542" y="1716419"/>
            <a:ext cx="10209233" cy="1026781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b="1" dirty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Cosa deve avere un buon </a:t>
            </a:r>
            <a:r>
              <a:rPr lang="it-IT" b="1" i="1" dirty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data </a:t>
            </a:r>
            <a:r>
              <a:rPr lang="it-IT" b="1" i="1" dirty="0" err="1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scientist</a:t>
            </a:r>
            <a:r>
              <a:rPr lang="it-IT" b="1" dirty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?</a:t>
            </a: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1453347" y="3142852"/>
            <a:ext cx="3816368" cy="19688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 fontAlgn="base">
              <a:spcBef>
                <a:spcPts val="1000"/>
              </a:spcBef>
              <a:spcAft>
                <a:spcPct val="20000"/>
              </a:spcAft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altLang="it-IT" sz="1800" i="1" dirty="0" smtClean="0"/>
              <a:t>expertise</a:t>
            </a:r>
            <a:r>
              <a:rPr lang="en-US" altLang="it-IT" sz="1800" dirty="0" smtClean="0"/>
              <a:t> tecnica</a:t>
            </a:r>
            <a:endParaRPr lang="en-US" altLang="it-IT" sz="1800" i="1" dirty="0" smtClean="0"/>
          </a:p>
          <a:p>
            <a:pPr marL="285750" lvl="1" indent="-285750" fontAlgn="base">
              <a:spcBef>
                <a:spcPts val="1000"/>
              </a:spcBef>
              <a:spcAft>
                <a:spcPct val="20000"/>
              </a:spcAft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altLang="it-IT" sz="1800" dirty="0" err="1" smtClean="0"/>
              <a:t>curiosità</a:t>
            </a:r>
            <a:endParaRPr lang="en-US" altLang="it-IT" sz="1800" dirty="0" smtClean="0"/>
          </a:p>
          <a:p>
            <a:pPr marL="285750" lvl="1" indent="-285750" fontAlgn="base">
              <a:spcBef>
                <a:spcPts val="1000"/>
              </a:spcBef>
              <a:spcAft>
                <a:spcPct val="20000"/>
              </a:spcAft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altLang="it-IT" sz="1800" dirty="0" err="1" smtClean="0"/>
              <a:t>intelligenza</a:t>
            </a:r>
            <a:endParaRPr lang="en-US" altLang="it-IT" sz="1800" dirty="0" smtClean="0"/>
          </a:p>
          <a:p>
            <a:pPr marL="285750" lvl="1" indent="-285750" fontAlgn="base">
              <a:spcBef>
                <a:spcPts val="1000"/>
              </a:spcBef>
              <a:spcAft>
                <a:spcPct val="20000"/>
              </a:spcAft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altLang="it-IT" sz="1800" i="1" dirty="0" smtClean="0"/>
              <a:t>storytelling</a:t>
            </a:r>
            <a:endParaRPr lang="en-US" altLang="it-IT" sz="18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029" y="2743200"/>
            <a:ext cx="28590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54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63542" y="1716419"/>
            <a:ext cx="9732983" cy="102678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Quali competenze? </a:t>
            </a: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8840787" y="5152926"/>
            <a:ext cx="2547328" cy="4673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base">
              <a:spcBef>
                <a:spcPts val="1000"/>
              </a:spcBef>
              <a:spcAft>
                <a:spcPct val="20000"/>
              </a:spcAft>
              <a:buClr>
                <a:srgbClr val="DA304A"/>
              </a:buClr>
              <a:buSzPct val="160000"/>
              <a:buNone/>
            </a:pPr>
            <a:r>
              <a:rPr lang="en-US" altLang="it-IT" sz="1400" i="1" dirty="0" smtClean="0"/>
              <a:t>(</a:t>
            </a:r>
            <a:r>
              <a:rPr lang="en-US" altLang="it-IT" sz="1400" i="1" dirty="0" err="1" smtClean="0"/>
              <a:t>Sapan</a:t>
            </a:r>
            <a:r>
              <a:rPr lang="en-US" altLang="it-IT" sz="1400" i="1" dirty="0" smtClean="0"/>
              <a:t> Patel, 2014)</a:t>
            </a:r>
          </a:p>
          <a:p>
            <a:pPr marL="0" lvl="1" indent="0" fontAlgn="base">
              <a:spcBef>
                <a:spcPts val="1000"/>
              </a:spcBef>
              <a:spcAft>
                <a:spcPct val="20000"/>
              </a:spcAft>
              <a:buClr>
                <a:srgbClr val="DA304A"/>
              </a:buClr>
              <a:buSzPct val="160000"/>
              <a:buNone/>
            </a:pPr>
            <a:endParaRPr lang="en-US" altLang="it-IT" sz="1800" dirty="0" smtClean="0"/>
          </a:p>
        </p:txBody>
      </p:sp>
      <p:pic>
        <p:nvPicPr>
          <p:cNvPr id="6" name="Obraz 11" descr="Data_Science_VD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060" y="2743200"/>
            <a:ext cx="3053080" cy="291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1698956"/>
            <a:ext cx="3749675" cy="345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ottotitolo 2"/>
          <p:cNvSpPr txBox="1">
            <a:spLocks/>
          </p:cNvSpPr>
          <p:nvPr/>
        </p:nvSpPr>
        <p:spPr>
          <a:xfrm>
            <a:off x="3925519" y="5661025"/>
            <a:ext cx="2547328" cy="4673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base">
              <a:spcBef>
                <a:spcPts val="1000"/>
              </a:spcBef>
              <a:spcAft>
                <a:spcPct val="20000"/>
              </a:spcAft>
              <a:buClr>
                <a:srgbClr val="DA304A"/>
              </a:buClr>
              <a:buSzPct val="160000"/>
              <a:buNone/>
            </a:pPr>
            <a:r>
              <a:rPr lang="en-US" altLang="it-IT" sz="1400" i="1" dirty="0" smtClean="0"/>
              <a:t>(Drew Conway, 2010)</a:t>
            </a:r>
          </a:p>
          <a:p>
            <a:pPr marL="0" lvl="1" indent="0" fontAlgn="base">
              <a:spcBef>
                <a:spcPts val="1000"/>
              </a:spcBef>
              <a:spcAft>
                <a:spcPct val="20000"/>
              </a:spcAft>
              <a:buClr>
                <a:srgbClr val="DA304A"/>
              </a:buClr>
              <a:buSzPct val="160000"/>
              <a:buNone/>
            </a:pPr>
            <a:endParaRPr lang="en-US" altLang="it-IT" sz="1800" dirty="0" smtClean="0"/>
          </a:p>
        </p:txBody>
      </p:sp>
    </p:spTree>
    <p:extLst>
      <p:ext uri="{BB962C8B-B14F-4D97-AF65-F5344CB8AC3E}">
        <p14:creationId xmlns:p14="http://schemas.microsoft.com/office/powerpoint/2010/main" val="45939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3542" y="1716419"/>
            <a:ext cx="7913707" cy="1350631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b="1" dirty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Un profilo </a:t>
            </a:r>
            <a:r>
              <a:rPr lang="it-IT" b="1" dirty="0" smtClean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interdisciplinare</a:t>
            </a:r>
            <a:br>
              <a:rPr lang="it-IT" b="1" dirty="0" smtClean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</a:br>
            <a:r>
              <a:rPr lang="it-IT" b="1" dirty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/>
            </a:r>
            <a:br>
              <a:rPr lang="it-IT" b="1" dirty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</a:br>
            <a:endParaRPr lang="it-IT" b="1" dirty="0">
              <a:solidFill>
                <a:srgbClr val="009190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81438" y="2389227"/>
            <a:ext cx="199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1" indent="-285750" fontAlgn="base">
              <a:spcBef>
                <a:spcPts val="1000"/>
              </a:spcBef>
              <a:spcAft>
                <a:spcPct val="20000"/>
              </a:spcAft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altLang="it-IT" i="1" dirty="0"/>
              <a:t>business analyst</a:t>
            </a:r>
          </a:p>
        </p:txBody>
      </p:sp>
      <p:sp>
        <p:nvSpPr>
          <p:cNvPr id="3" name="Rettangolo 2"/>
          <p:cNvSpPr/>
          <p:nvPr/>
        </p:nvSpPr>
        <p:spPr>
          <a:xfrm>
            <a:off x="2841874" y="2389227"/>
            <a:ext cx="1307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1" indent="-285750" fontAlgn="base">
              <a:spcBef>
                <a:spcPts val="1000"/>
              </a:spcBef>
              <a:spcAft>
                <a:spcPct val="20000"/>
              </a:spcAft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altLang="it-IT" dirty="0" err="1"/>
              <a:t>statistico</a:t>
            </a:r>
            <a:endParaRPr lang="en-US" altLang="it-IT" dirty="0"/>
          </a:p>
        </p:txBody>
      </p:sp>
      <p:sp>
        <p:nvSpPr>
          <p:cNvPr id="6" name="Rettangolo 5"/>
          <p:cNvSpPr/>
          <p:nvPr/>
        </p:nvSpPr>
        <p:spPr>
          <a:xfrm>
            <a:off x="4541407" y="2414111"/>
            <a:ext cx="1554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1" indent="-285750" fontAlgn="base">
              <a:spcBef>
                <a:spcPts val="1000"/>
              </a:spcBef>
              <a:spcAft>
                <a:spcPct val="20000"/>
              </a:spcAft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altLang="it-IT" dirty="0" err="1"/>
              <a:t>informatico</a:t>
            </a:r>
            <a:endParaRPr lang="en-US" altLang="it-IT" dirty="0"/>
          </a:p>
        </p:txBody>
      </p:sp>
      <p:sp>
        <p:nvSpPr>
          <p:cNvPr id="7" name="Rettangolo 6"/>
          <p:cNvSpPr/>
          <p:nvPr/>
        </p:nvSpPr>
        <p:spPr>
          <a:xfrm>
            <a:off x="6437702" y="2414111"/>
            <a:ext cx="2250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1" indent="-285750" fontAlgn="base">
              <a:spcBef>
                <a:spcPts val="1000"/>
              </a:spcBef>
              <a:spcAft>
                <a:spcPct val="20000"/>
              </a:spcAft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altLang="it-IT" dirty="0" err="1"/>
              <a:t>esperto</a:t>
            </a:r>
            <a:r>
              <a:rPr lang="en-US" altLang="it-IT" dirty="0"/>
              <a:t> di </a:t>
            </a:r>
            <a:r>
              <a:rPr lang="en-US" altLang="it-IT" dirty="0" err="1"/>
              <a:t>dominio</a:t>
            </a:r>
            <a:endParaRPr lang="en-US" alt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3648074"/>
            <a:ext cx="245745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63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3543" y="1716420"/>
            <a:ext cx="8951932" cy="5219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b="1" i="1" dirty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Data science</a:t>
            </a:r>
            <a:r>
              <a:rPr lang="it-IT" b="1" dirty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: uno sport di squadra?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2952750"/>
            <a:ext cx="19812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6" y="3095625"/>
            <a:ext cx="3048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35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3542" y="1716419"/>
            <a:ext cx="9590108" cy="1026781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b="1" dirty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Un percorso per </a:t>
            </a:r>
            <a:r>
              <a:rPr lang="it-IT" b="1" i="1" dirty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data </a:t>
            </a:r>
            <a:r>
              <a:rPr lang="it-IT" b="1" i="1" dirty="0" err="1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scientist</a:t>
            </a:r>
            <a:r>
              <a:rPr lang="it-IT" b="1" dirty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 in Istat</a:t>
            </a: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1453346" y="3142851"/>
            <a:ext cx="4765683" cy="21244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 fontAlgn="base">
              <a:spcBef>
                <a:spcPts val="1000"/>
              </a:spcBef>
              <a:spcAft>
                <a:spcPct val="20000"/>
              </a:spcAft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altLang="it-IT" sz="1800" dirty="0" smtClean="0"/>
              <a:t>Lo </a:t>
            </a:r>
            <a:r>
              <a:rPr lang="en-US" altLang="it-IT" sz="1800" dirty="0" err="1" smtClean="0"/>
              <a:t>spunto</a:t>
            </a:r>
            <a:r>
              <a:rPr lang="en-US" altLang="it-IT" sz="1800" dirty="0" smtClean="0"/>
              <a:t>: </a:t>
            </a:r>
            <a:r>
              <a:rPr lang="en-US" altLang="it-IT" sz="1800" dirty="0" err="1" smtClean="0"/>
              <a:t>l’Agenda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Digitale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Italiana</a:t>
            </a:r>
            <a:endParaRPr lang="en-US" altLang="it-IT" sz="1800" dirty="0" smtClean="0"/>
          </a:p>
          <a:p>
            <a:pPr marL="285750" lvl="1" indent="-285750" fontAlgn="base">
              <a:spcBef>
                <a:spcPts val="1000"/>
              </a:spcBef>
              <a:spcAft>
                <a:spcPct val="20000"/>
              </a:spcAft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altLang="it-IT" sz="1800" dirty="0" smtClean="0"/>
              <a:t>Il </a:t>
            </a:r>
            <a:r>
              <a:rPr lang="en-US" altLang="it-IT" sz="1800" dirty="0" err="1" smtClean="0"/>
              <a:t>gruppo</a:t>
            </a:r>
            <a:r>
              <a:rPr lang="en-US" altLang="it-IT" sz="1800" dirty="0" smtClean="0"/>
              <a:t> di </a:t>
            </a:r>
            <a:r>
              <a:rPr lang="en-US" altLang="it-IT" sz="1800" dirty="0" err="1" smtClean="0"/>
              <a:t>progetto</a:t>
            </a:r>
            <a:endParaRPr lang="en-US" altLang="it-IT" sz="1800" dirty="0" smtClean="0"/>
          </a:p>
          <a:p>
            <a:pPr marL="285750" lvl="1" indent="-285750" fontAlgn="base">
              <a:spcBef>
                <a:spcPts val="1000"/>
              </a:spcBef>
              <a:spcAft>
                <a:spcPct val="20000"/>
              </a:spcAft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altLang="it-IT" sz="1800" dirty="0" err="1" smtClean="0"/>
              <a:t>L’obiettivo</a:t>
            </a:r>
            <a:r>
              <a:rPr lang="en-US" altLang="it-IT" sz="1800" dirty="0" smtClean="0"/>
              <a:t>: </a:t>
            </a:r>
            <a:r>
              <a:rPr lang="en-US" altLang="it-IT" sz="1800" dirty="0" err="1" smtClean="0"/>
              <a:t>formare</a:t>
            </a:r>
            <a:r>
              <a:rPr lang="en-US" altLang="it-IT" sz="1800" dirty="0" smtClean="0"/>
              <a:t> </a:t>
            </a:r>
            <a:r>
              <a:rPr lang="en-US" altLang="it-IT" sz="1800" i="1" dirty="0" smtClean="0"/>
              <a:t>team</a:t>
            </a:r>
            <a:r>
              <a:rPr lang="en-US" altLang="it-IT" sz="1800" dirty="0" smtClean="0"/>
              <a:t> di </a:t>
            </a:r>
            <a:r>
              <a:rPr lang="en-US" altLang="it-IT" sz="1800" dirty="0" err="1" smtClean="0"/>
              <a:t>competenze</a:t>
            </a:r>
            <a:r>
              <a:rPr lang="en-US" altLang="it-IT" sz="1800" dirty="0" smtClean="0"/>
              <a:t> integrate sulla </a:t>
            </a:r>
            <a:r>
              <a:rPr lang="en-US" altLang="it-IT" sz="1800" i="1" dirty="0" smtClean="0"/>
              <a:t>data science</a:t>
            </a:r>
          </a:p>
          <a:p>
            <a:pPr marL="285750" lvl="1" indent="-285750" fontAlgn="base">
              <a:spcBef>
                <a:spcPts val="1000"/>
              </a:spcBef>
              <a:spcAft>
                <a:spcPct val="20000"/>
              </a:spcAft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altLang="it-IT" sz="1800" dirty="0" smtClean="0"/>
              <a:t>Il </a:t>
            </a:r>
            <a:r>
              <a:rPr lang="en-US" altLang="it-IT" sz="1800" dirty="0" err="1" smtClean="0"/>
              <a:t>percorso</a:t>
            </a:r>
            <a:r>
              <a:rPr lang="en-US" altLang="it-IT" sz="1800" dirty="0" smtClean="0"/>
              <a:t>: 5 moduli, 17 </a:t>
            </a:r>
            <a:r>
              <a:rPr lang="en-US" altLang="it-IT" sz="1800" dirty="0" err="1" smtClean="0"/>
              <a:t>giornate</a:t>
            </a:r>
            <a:r>
              <a:rPr lang="en-US" altLang="it-IT" sz="1800" dirty="0" smtClean="0"/>
              <a:t> in 7 </a:t>
            </a:r>
            <a:r>
              <a:rPr lang="en-US" altLang="it-IT" sz="1800" dirty="0" err="1" smtClean="0"/>
              <a:t>mesi</a:t>
            </a:r>
            <a:endParaRPr lang="en-US" altLang="it-IT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3035693"/>
            <a:ext cx="2745533" cy="233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27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</TotalTime>
  <Words>198</Words>
  <Application>Microsoft Office PowerPoint</Application>
  <PresentationFormat>Personalizzato</PresentationFormat>
  <Paragraphs>49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Personalizza struttura</vt:lpstr>
      <vt:lpstr>COMPORTAMENTI INDIVIDUALI  E RELAZIONI SOCIALI  IN TRASFORMAZIONE  UNA SFIDA PER LA  STATISTICA UFFICIALE </vt:lpstr>
      <vt:lpstr>La rivoluzione digitale</vt:lpstr>
      <vt:lpstr>Dove comincia la data science</vt:lpstr>
      <vt:lpstr>Qui ci vuole un data scientist!</vt:lpstr>
      <vt:lpstr>Cosa deve avere un buon data scientist?</vt:lpstr>
      <vt:lpstr>Presentazione standard di PowerPoint</vt:lpstr>
      <vt:lpstr>Un profilo interdisciplinare  </vt:lpstr>
      <vt:lpstr>Data science: uno sport di squadra? </vt:lpstr>
      <vt:lpstr>Un percorso per data scientist in Istat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Ludovico Antonio Ottaiano</cp:lastModifiedBy>
  <cp:revision>89</cp:revision>
  <cp:lastPrinted>2016-03-21T17:06:08Z</cp:lastPrinted>
  <dcterms:created xsi:type="dcterms:W3CDTF">2016-03-11T16:10:26Z</dcterms:created>
  <dcterms:modified xsi:type="dcterms:W3CDTF">2016-06-22T16:24:06Z</dcterms:modified>
</cp:coreProperties>
</file>