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72" r:id="rId2"/>
    <p:sldId id="273" r:id="rId3"/>
    <p:sldId id="284" r:id="rId4"/>
    <p:sldId id="285" r:id="rId5"/>
    <p:sldId id="287" r:id="rId6"/>
    <p:sldId id="290" r:id="rId7"/>
    <p:sldId id="293" r:id="rId8"/>
    <p:sldId id="295" r:id="rId9"/>
    <p:sldId id="288" r:id="rId10"/>
    <p:sldId id="282" r:id="rId11"/>
    <p:sldId id="289" r:id="rId12"/>
    <p:sldId id="291" r:id="rId13"/>
    <p:sldId id="292" r:id="rId14"/>
    <p:sldId id="294" r:id="rId15"/>
    <p:sldId id="283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TAT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384"/>
    <a:srgbClr val="1C385A"/>
    <a:srgbClr val="BE1520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19" autoAdjust="0"/>
  </p:normalViewPr>
  <p:slideViewPr>
    <p:cSldViewPr snapToGrid="0" snapToObjects="1">
      <p:cViewPr>
        <p:scale>
          <a:sx n="70" d="100"/>
          <a:sy n="70" d="100"/>
        </p:scale>
        <p:origin x="-420" y="-147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2676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21/06/2016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67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119263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22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484384"/>
                </a:solidFill>
                <a:latin typeface="+mn-lt"/>
                <a:ea typeface="Signika Light" charset="0"/>
                <a:cs typeface="Calibri"/>
              </a:rPr>
              <a:t>AREA TEMATICA 1. TEMI EMERGENTI: COMPETITIVITA’ E CRESCITA</a:t>
            </a:r>
            <a:endParaRPr lang="it-IT" sz="1100" b="1" dirty="0" smtClean="0">
              <a:solidFill>
                <a:schemeClr val="tx1"/>
              </a:solidFill>
              <a:latin typeface="+mn-lt"/>
              <a:ea typeface="Signika Light" charset="0"/>
              <a:cs typeface="Calibri"/>
            </a:endParaRPr>
          </a:p>
          <a:p>
            <a:pPr marL="0" marR="0" indent="0" algn="l" defTabSz="914400" rtl="0" eaLnBrk="1" fontAlgn="auto" latinLnBrk="0" hangingPunct="1"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Nuove informazioni statistiche sulle imprese: coerenza micro-macro, multidimensionalità, integrazione tra </a:t>
            </a:r>
            <a:r>
              <a:rPr lang="it-IT" sz="1200" dirty="0" err="1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fonti</a:t>
            </a:r>
            <a:r>
              <a:rPr lang="it-IT" sz="1200" dirty="0" err="1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azioni</a:t>
            </a:r>
            <a:r>
              <a:rPr lang="it-IT" sz="1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 statistiche ufficiali sulle imprese: coerenza micro-macro, multidimensionalità, integrazioni tra fonti</a:t>
            </a:r>
          </a:p>
          <a:p>
            <a:pPr marL="0" marR="0" indent="0" algn="l" defTabSz="914400" rtl="0" eaLnBrk="1" fontAlgn="auto" latinLnBrk="0" hangingPunct="1"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Nuove informazioni statistiche ufficiali sulle imprese: coerenza micro-macro, multidimensionalità, integrazioni tra fonti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484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756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TEMI EMERGENTI: COMPETITIVITA’ E CRESCITA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Nuove </a:t>
            </a:r>
            <a:r>
              <a:rPr lang="it-IT" sz="32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informazioni statistiche </a:t>
            </a: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sulle </a:t>
            </a:r>
            <a:r>
              <a:rPr lang="it-IT" sz="32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imprese: coerenza micro-macro, multidimensionalità, integrazioni tra </a:t>
            </a:r>
            <a:r>
              <a:rPr lang="it-IT" sz="32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fonti</a:t>
            </a: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0" y="384175"/>
            <a:ext cx="5051425" cy="161131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7"/>
            <a:ext cx="11427622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22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14.30 | 16.00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375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Roberto Monducci – Istituto nazionale di statistica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01663" y="1119117"/>
            <a:ext cx="10971637" cy="304345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just"/>
            <a:r>
              <a:rPr lang="it-IT" sz="2200" b="1" dirty="0" smtClean="0">
                <a:latin typeface="+mn-lt"/>
              </a:rPr>
              <a:t>F2 - Basi </a:t>
            </a:r>
            <a:r>
              <a:rPr lang="it-IT" sz="2200" b="1" dirty="0">
                <a:latin typeface="+mn-lt"/>
              </a:rPr>
              <a:t>di </a:t>
            </a:r>
            <a:r>
              <a:rPr lang="it-IT" sz="2200" b="1" dirty="0" smtClean="0">
                <a:latin typeface="+mn-lt"/>
              </a:rPr>
              <a:t>dati individuali utilizzate </a:t>
            </a:r>
            <a:r>
              <a:rPr lang="it-IT" sz="2200" b="1" dirty="0">
                <a:latin typeface="+mn-lt"/>
              </a:rPr>
              <a:t>per la realizzazione del nuovo registro integrato e degli indicatori </a:t>
            </a:r>
            <a:r>
              <a:rPr lang="it-IT" sz="2200" b="1" dirty="0" smtClean="0">
                <a:latin typeface="+mn-lt"/>
              </a:rPr>
              <a:t>derivati</a:t>
            </a:r>
            <a:endParaRPr lang="it-IT" sz="2200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1917509"/>
            <a:ext cx="5546652" cy="4253331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endParaRPr lang="it-IT" sz="20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7294728" y="1514901"/>
            <a:ext cx="4503762" cy="455358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endParaRPr lang="it-IT" sz="2000" dirty="0"/>
          </a:p>
        </p:txBody>
      </p:sp>
      <p:pic>
        <p:nvPicPr>
          <p:cNvPr id="102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4" y="1856096"/>
            <a:ext cx="10971637" cy="462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7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01663" y="1119117"/>
            <a:ext cx="10971637" cy="304345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just"/>
            <a:r>
              <a:rPr lang="it-IT" sz="2200" b="1" dirty="0" smtClean="0">
                <a:latin typeface="+mn-lt"/>
              </a:rPr>
              <a:t>F3 - Evoluzione </a:t>
            </a:r>
            <a:r>
              <a:rPr lang="it-IT" sz="2200" b="1" dirty="0">
                <a:latin typeface="+mn-lt"/>
              </a:rPr>
              <a:t>tematica del registro Frame-SBS. Indicatori aggiuntivi identificati e </a:t>
            </a:r>
            <a:r>
              <a:rPr lang="it-IT" sz="2200" b="1" dirty="0" smtClean="0">
                <a:latin typeface="+mn-lt"/>
              </a:rPr>
              <a:t>calcolati</a:t>
            </a:r>
            <a:endParaRPr lang="it-IT" sz="2200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1917509"/>
            <a:ext cx="5546652" cy="4253331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endParaRPr lang="it-IT" sz="20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7294728" y="1514901"/>
            <a:ext cx="4503762" cy="455358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endParaRPr lang="it-IT" sz="2000" dirty="0"/>
          </a:p>
        </p:txBody>
      </p:sp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" y="1514902"/>
            <a:ext cx="11204811" cy="493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01663" y="1119117"/>
            <a:ext cx="10971637" cy="304345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just"/>
            <a:r>
              <a:rPr lang="it-IT" sz="2200" b="1" dirty="0" smtClean="0">
                <a:latin typeface="+mn-lt"/>
              </a:rPr>
              <a:t>F4 - Caratteristiche </a:t>
            </a:r>
            <a:r>
              <a:rPr lang="it-IT" sz="2200" b="1" dirty="0">
                <a:latin typeface="+mn-lt"/>
              </a:rPr>
              <a:t>delle imprese manifatturiere esportatrici e non esportatrici, </a:t>
            </a:r>
            <a:r>
              <a:rPr lang="it-IT" sz="2200" b="1" dirty="0" smtClean="0">
                <a:latin typeface="+mn-lt"/>
              </a:rPr>
              <a:t>per </a:t>
            </a:r>
            <a:r>
              <a:rPr lang="it-IT" sz="2200" b="1" dirty="0">
                <a:latin typeface="+mn-lt"/>
              </a:rPr>
              <a:t>classi di addetti </a:t>
            </a:r>
            <a:r>
              <a:rPr lang="it-IT" sz="2200" i="1" dirty="0">
                <a:latin typeface="+mn-lt"/>
              </a:rPr>
              <a:t>(valori percentuali)</a:t>
            </a:r>
            <a:endParaRPr lang="it-IT" sz="2200" i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1917509"/>
            <a:ext cx="5546652" cy="4253331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endParaRPr lang="it-IT" sz="20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7294728" y="1514901"/>
            <a:ext cx="4503762" cy="455358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endParaRPr lang="it-IT" sz="2000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699146"/>
            <a:ext cx="11121763" cy="42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8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01663" y="1119117"/>
            <a:ext cx="10971637" cy="304345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just"/>
            <a:r>
              <a:rPr lang="it-IT" sz="2200" b="1" dirty="0" smtClean="0">
                <a:latin typeface="+mn-lt"/>
              </a:rPr>
              <a:t>F5 - Produttività </a:t>
            </a:r>
            <a:r>
              <a:rPr lang="it-IT" sz="2200" b="1" dirty="0">
                <a:latin typeface="+mn-lt"/>
              </a:rPr>
              <a:t>del lavoro delle imprese manifatturiere esportatrici e non esportatrici, per classi di addetti </a:t>
            </a:r>
            <a:r>
              <a:rPr lang="it-IT" sz="2200" i="1" dirty="0">
                <a:latin typeface="+mn-lt"/>
              </a:rPr>
              <a:t>(migliaia di euro)</a:t>
            </a:r>
            <a:endParaRPr lang="it-IT" sz="2200" i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1917509"/>
            <a:ext cx="5546652" cy="4253331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endParaRPr lang="it-IT" sz="20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7294728" y="1514901"/>
            <a:ext cx="4503762" cy="455358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endParaRPr lang="it-IT" sz="2000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9" y="1781033"/>
            <a:ext cx="10515601" cy="438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1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01663" y="1119117"/>
            <a:ext cx="10971637" cy="304345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just"/>
            <a:r>
              <a:rPr lang="it-IT" sz="2200" b="1" dirty="0" smtClean="0">
                <a:latin typeface="+mn-lt"/>
              </a:rPr>
              <a:t>F6 - Caratteristiche </a:t>
            </a:r>
            <a:r>
              <a:rPr lang="it-IT" sz="2200" b="1" dirty="0">
                <a:latin typeface="+mn-lt"/>
              </a:rPr>
              <a:t>delle imprese manifatturiere esportatrici e non esportatrici per tipologia di gruppo di appartenenza </a:t>
            </a:r>
            <a:r>
              <a:rPr lang="it-IT" sz="2200" i="1" dirty="0">
                <a:latin typeface="+mn-lt"/>
              </a:rPr>
              <a:t>(valori assoluti e percentuali)</a:t>
            </a:r>
            <a:endParaRPr lang="it-IT" sz="2200" i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1917509"/>
            <a:ext cx="5546652" cy="4253331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endParaRPr lang="it-IT" sz="20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7294728" y="1514901"/>
            <a:ext cx="4503762" cy="455358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endParaRPr lang="it-IT" sz="2000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4" y="1760561"/>
            <a:ext cx="11087643" cy="40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4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01664" y="1105469"/>
            <a:ext cx="11257638" cy="9106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2200" b="1" dirty="0" smtClean="0">
                <a:latin typeface="+mn-lt"/>
              </a:rPr>
              <a:t>F7 - Distribuzione </a:t>
            </a:r>
            <a:r>
              <a:rPr lang="it-IT" sz="2200" b="1" dirty="0">
                <a:latin typeface="+mn-lt"/>
              </a:rPr>
              <a:t>di frequenza delle imprese per livello di retribuzione relativa </a:t>
            </a:r>
            <a:r>
              <a:rPr lang="it-IT" sz="2200" b="1" dirty="0" smtClean="0">
                <a:latin typeface="+mn-lt"/>
              </a:rPr>
              <a:t>femmine/maschi. </a:t>
            </a:r>
            <a:endParaRPr lang="it-IT" sz="2200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1917509"/>
            <a:ext cx="5546652" cy="4253331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endParaRPr lang="it-IT" sz="2000" dirty="0"/>
          </a:p>
        </p:txBody>
      </p:sp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773" y="1535374"/>
            <a:ext cx="6987654" cy="481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49432" y="1838122"/>
            <a:ext cx="1657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Imprese a produttività elevata</a:t>
            </a:r>
            <a:endParaRPr lang="it-IT" sz="1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49432" y="3054936"/>
            <a:ext cx="1848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Imprese a produttività medio-alta</a:t>
            </a:r>
            <a:endParaRPr lang="it-IT" sz="1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1664" y="4360460"/>
            <a:ext cx="1704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Imprese a produttività medio-bassa</a:t>
            </a:r>
            <a:endParaRPr lang="it-IT" sz="1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01665" y="5467977"/>
            <a:ext cx="157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Imprese a produttività bassa</a:t>
            </a:r>
            <a:endParaRPr lang="it-IT" sz="1000" b="1" dirty="0"/>
          </a:p>
        </p:txBody>
      </p:sp>
    </p:spTree>
    <p:extLst>
      <p:ext uri="{BB962C8B-B14F-4D97-AF65-F5344CB8AC3E}">
        <p14:creationId xmlns:p14="http://schemas.microsoft.com/office/powerpoint/2010/main" val="42687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" name="Sottotitolo 2"/>
          <p:cNvSpPr>
            <a:spLocks noGrp="1"/>
          </p:cNvSpPr>
          <p:nvPr>
            <p:ph type="subTitle" idx="4294967295"/>
          </p:nvPr>
        </p:nvSpPr>
        <p:spPr>
          <a:xfrm>
            <a:off x="3514300" y="1589964"/>
            <a:ext cx="8236422" cy="3334319"/>
          </a:xfrm>
          <a:prstGeom prst="rect">
            <a:avLst/>
          </a:prstGeo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it-IT" sz="2600" dirty="0" smtClean="0"/>
              <a:t>La strategia di costruzione di statistiche sempre più rilevanti per l’analisi del sistema produttivo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it-IT" sz="2600" dirty="0" smtClean="0"/>
              <a:t>Il </a:t>
            </a:r>
            <a:r>
              <a:rPr lang="it-IT" sz="2600" dirty="0"/>
              <a:t>nuovo registro statistico integrato </a:t>
            </a:r>
            <a:r>
              <a:rPr lang="it-IT" sz="2600" dirty="0" smtClean="0"/>
              <a:t>(Frame-SBS) per </a:t>
            </a:r>
            <a:r>
              <a:rPr lang="it-IT" sz="2600" dirty="0"/>
              <a:t>l’analisi della struttura e della competitività del sistema delle </a:t>
            </a:r>
            <a:r>
              <a:rPr lang="it-IT" sz="2600" dirty="0" smtClean="0"/>
              <a:t>imprese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it-IT" sz="2600" dirty="0" smtClean="0"/>
              <a:t>L’estensione del registro ad </a:t>
            </a:r>
            <a:r>
              <a:rPr lang="it-IT" sz="2600" dirty="0"/>
              <a:t>ulteriori dimensioni di analisi </a:t>
            </a:r>
            <a:endParaRPr lang="it-IT" sz="26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it-IT" sz="2600" dirty="0" smtClean="0"/>
              <a:t>Alcune </a:t>
            </a:r>
            <a:r>
              <a:rPr lang="it-IT" sz="2600" dirty="0"/>
              <a:t>evidenze empiriche di natura strutturale e dinamica rilevabili dal registro statistico di base e dalla sua </a:t>
            </a:r>
            <a:r>
              <a:rPr lang="it-IT" sz="2600" dirty="0" smtClean="0"/>
              <a:t>estensione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600" dirty="0" smtClean="0"/>
              <a:t>Conclusioni</a:t>
            </a:r>
            <a:endParaRPr lang="it-IT" sz="2600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80031" y="1149706"/>
            <a:ext cx="2866029" cy="2557462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6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Struttura</a:t>
            </a:r>
            <a:br>
              <a:rPr lang="it-IT" sz="36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sz="36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della </a:t>
            </a:r>
            <a:br>
              <a:rPr lang="it-IT" sz="36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</a:br>
            <a:r>
              <a:rPr lang="it-IT" sz="36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presentazione</a:t>
            </a:r>
            <a:endParaRPr lang="it-IT" sz="3600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01664" y="1105469"/>
            <a:ext cx="11257638" cy="9106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28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1) La strategia </a:t>
            </a:r>
            <a:r>
              <a:rPr lang="it-IT" sz="2800" b="1" dirty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di costruzione di statistiche sempre più rilevanti per l’analisi del sistema </a:t>
            </a:r>
            <a:r>
              <a:rPr lang="it-IT" sz="28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produttivo</a:t>
            </a:r>
            <a:endParaRPr lang="it-IT" sz="2800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3" y="1951631"/>
            <a:ext cx="5403351" cy="411685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r>
              <a:rPr lang="it-IT" sz="2000" dirty="0" smtClean="0"/>
              <a:t>La </a:t>
            </a:r>
            <a:r>
              <a:rPr lang="it-IT" sz="2000" dirty="0"/>
              <a:t>recente </a:t>
            </a:r>
            <a:r>
              <a:rPr lang="it-IT" sz="2000" b="1" dirty="0"/>
              <a:t>riorganizzazione del modello di produzione statistica dell’Istat </a:t>
            </a:r>
            <a:r>
              <a:rPr lang="it-IT" sz="2000" dirty="0" smtClean="0"/>
              <a:t>è un fattore cruciale </a:t>
            </a:r>
            <a:r>
              <a:rPr lang="it-IT" sz="2000" dirty="0"/>
              <a:t>per la piena realizzazione </a:t>
            </a:r>
            <a:r>
              <a:rPr lang="it-IT" sz="2000" dirty="0" smtClean="0"/>
              <a:t>di una </a:t>
            </a:r>
            <a:r>
              <a:rPr lang="it-IT" sz="2000" dirty="0"/>
              <a:t>nuova strategia di misurazione e analisi della struttura e della competitività del sistema </a:t>
            </a:r>
            <a:r>
              <a:rPr lang="it-IT" sz="2000" dirty="0" smtClean="0"/>
              <a:t>produttivo.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A304A"/>
              </a:buClr>
              <a:buSzPct val="160000"/>
              <a:buNone/>
            </a:pPr>
            <a:r>
              <a:rPr lang="it-IT" sz="2000" dirty="0" smtClean="0"/>
              <a:t>Implementazione </a:t>
            </a:r>
            <a:r>
              <a:rPr lang="it-IT" sz="2000" dirty="0"/>
              <a:t>di un </a:t>
            </a:r>
            <a:r>
              <a:rPr lang="it-IT" sz="2000" dirty="0" smtClean="0"/>
              <a:t>approccio fondato su: </a:t>
            </a:r>
            <a:endParaRPr lang="it-IT" sz="20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A304A"/>
              </a:buClr>
              <a:buSzPct val="160000"/>
              <a:buNone/>
            </a:pPr>
            <a:r>
              <a:rPr lang="it-IT" sz="2000" dirty="0" smtClean="0"/>
              <a:t>1. </a:t>
            </a:r>
            <a:r>
              <a:rPr lang="it-IT" sz="2000" b="1" dirty="0" smtClean="0"/>
              <a:t>uso massivo e generalizzato </a:t>
            </a:r>
            <a:r>
              <a:rPr lang="it-IT" sz="2000" b="1" dirty="0"/>
              <a:t>di dati </a:t>
            </a:r>
            <a:r>
              <a:rPr lang="it-IT" sz="2000" b="1" dirty="0" smtClean="0"/>
              <a:t>amministrativi;</a:t>
            </a:r>
            <a:endParaRPr lang="it-IT" sz="2000" dirty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A304A"/>
              </a:buClr>
              <a:buSzPct val="160000"/>
              <a:buNone/>
            </a:pPr>
            <a:r>
              <a:rPr lang="it-IT" sz="2000" dirty="0"/>
              <a:t>2</a:t>
            </a:r>
            <a:r>
              <a:rPr lang="it-IT" sz="2000" dirty="0" smtClean="0"/>
              <a:t>. </a:t>
            </a:r>
            <a:r>
              <a:rPr lang="it-IT" sz="2000" b="1" dirty="0" smtClean="0"/>
              <a:t>rilevazioni dirette altamente specializzate </a:t>
            </a:r>
            <a:r>
              <a:rPr lang="it-IT" sz="2000" dirty="0" smtClean="0"/>
              <a:t>e di elevata qualità </a:t>
            </a:r>
            <a:r>
              <a:rPr lang="it-IT" sz="2000" dirty="0"/>
              <a:t>sulle </a:t>
            </a:r>
            <a:r>
              <a:rPr lang="it-IT" sz="2000" dirty="0" smtClean="0"/>
              <a:t>unità statistiche, </a:t>
            </a:r>
            <a:r>
              <a:rPr lang="it-IT" sz="2000" dirty="0"/>
              <a:t>in grado di misurare </a:t>
            </a:r>
            <a:r>
              <a:rPr lang="it-IT" sz="2000" dirty="0" smtClean="0"/>
              <a:t>con maggiore precisione fenomeni </a:t>
            </a:r>
            <a:r>
              <a:rPr lang="it-IT" sz="2000" dirty="0"/>
              <a:t>non rilevabili </a:t>
            </a:r>
            <a:r>
              <a:rPr lang="it-IT" sz="2000" dirty="0" smtClean="0"/>
              <a:t>dalle </a:t>
            </a:r>
            <a:r>
              <a:rPr lang="it-IT" sz="2000" dirty="0"/>
              <a:t>fonti amministrative. </a:t>
            </a:r>
            <a:endParaRPr lang="it-IT" sz="2000" dirty="0" smtClean="0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A304A"/>
              </a:buClr>
              <a:buSzPct val="160000"/>
              <a:buNone/>
            </a:pPr>
            <a:r>
              <a:rPr lang="it-IT" sz="2000" dirty="0" smtClean="0"/>
              <a:t>3. maggiore </a:t>
            </a:r>
            <a:r>
              <a:rPr lang="it-IT" sz="2000" b="1" dirty="0" smtClean="0"/>
              <a:t>capacità di analisi </a:t>
            </a:r>
            <a:r>
              <a:rPr lang="it-IT" sz="2000" dirty="0" smtClean="0"/>
              <a:t>dei fenomeni sia in fase di progettazione sia in fase di sintesi. </a:t>
            </a:r>
            <a:endParaRPr lang="it-IT" sz="20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508633" y="1903863"/>
            <a:ext cx="5289857" cy="4164620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r>
              <a:rPr lang="it-IT" sz="2000" dirty="0" smtClean="0"/>
              <a:t>Modello coerente con le crescenti esigenze informative di </a:t>
            </a:r>
            <a:r>
              <a:rPr lang="it-IT" sz="2000" b="1" dirty="0" smtClean="0"/>
              <a:t>lettura multidimensionale della competitività</a:t>
            </a:r>
            <a:r>
              <a:rPr lang="it-IT" sz="2000" dirty="0" smtClean="0"/>
              <a:t>, attraverso la costruzione di sistemi di indicatori complessi.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r>
              <a:rPr lang="it-IT" sz="2000" dirty="0" smtClean="0"/>
              <a:t>Progettazione </a:t>
            </a:r>
            <a:r>
              <a:rPr lang="it-IT" sz="2000" dirty="0"/>
              <a:t>e </a:t>
            </a:r>
            <a:r>
              <a:rPr lang="it-IT" sz="2000" dirty="0" smtClean="0"/>
              <a:t>implementazione </a:t>
            </a:r>
            <a:r>
              <a:rPr lang="it-IT" sz="2000" dirty="0"/>
              <a:t>di una nuova generazione di </a:t>
            </a:r>
            <a:r>
              <a:rPr lang="it-IT" sz="2000" b="1" dirty="0"/>
              <a:t>statistiche </a:t>
            </a:r>
            <a:r>
              <a:rPr lang="it-IT" sz="2000" b="1" dirty="0" err="1" smtClean="0"/>
              <a:t>microfondate</a:t>
            </a:r>
            <a:r>
              <a:rPr lang="it-IT" sz="200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r>
              <a:rPr lang="it-IT" sz="2000" b="1" dirty="0" smtClean="0"/>
              <a:t>Registri </a:t>
            </a:r>
            <a:r>
              <a:rPr lang="it-IT" sz="2000" b="1" dirty="0"/>
              <a:t>statistici</a:t>
            </a:r>
            <a:r>
              <a:rPr lang="it-IT" sz="2000" dirty="0"/>
              <a:t> multidimensionali in grado di produrre </a:t>
            </a:r>
            <a:r>
              <a:rPr lang="it-IT" sz="2000" dirty="0" smtClean="0"/>
              <a:t>simultaneamente: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</a:pPr>
            <a:r>
              <a:rPr lang="it-IT" sz="2000" b="1" dirty="0" smtClean="0"/>
              <a:t>statistiche aggregate </a:t>
            </a:r>
            <a:r>
              <a:rPr lang="it-IT" sz="2000" dirty="0"/>
              <a:t>sul sistema delle imprese; </a:t>
            </a:r>
            <a:endParaRPr lang="it-IT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</a:pPr>
            <a:r>
              <a:rPr lang="it-IT" sz="2000" b="1" dirty="0" smtClean="0"/>
              <a:t>indicatori</a:t>
            </a:r>
            <a:r>
              <a:rPr lang="it-IT" sz="2000" dirty="0" smtClean="0"/>
              <a:t> </a:t>
            </a:r>
            <a:r>
              <a:rPr lang="it-IT" sz="2000" dirty="0"/>
              <a:t>su diversi aspetti rilevanti per l’analisi della competitività </a:t>
            </a:r>
            <a:r>
              <a:rPr lang="it-IT" sz="2000" dirty="0" smtClean="0"/>
              <a:t>delle imprese;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</a:pPr>
            <a:r>
              <a:rPr lang="it-IT" sz="2000" b="1" dirty="0" smtClean="0"/>
              <a:t>misure</a:t>
            </a:r>
            <a:r>
              <a:rPr lang="it-IT" sz="2000" dirty="0" smtClean="0"/>
              <a:t> </a:t>
            </a:r>
            <a:r>
              <a:rPr lang="it-IT" sz="2000" dirty="0"/>
              <a:t>del grado di eterogeneità interna al sistema. </a:t>
            </a:r>
            <a:endParaRPr lang="it-IT" sz="20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2000" dirty="0" smtClean="0"/>
          </a:p>
          <a:p>
            <a:pPr marL="0" indent="0">
              <a:buClr>
                <a:srgbClr val="DA304A"/>
              </a:buClr>
              <a:buSzPct val="160000"/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378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01663" y="1084465"/>
            <a:ext cx="11257638" cy="89700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28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2) Il </a:t>
            </a:r>
            <a:r>
              <a:rPr lang="it-IT" sz="2800" b="1" dirty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nuovo registro statistico </a:t>
            </a:r>
            <a:r>
              <a:rPr lang="it-IT" sz="28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integrato (Frame-SBS) </a:t>
            </a:r>
            <a:r>
              <a:rPr lang="it-IT" sz="2800" b="1" dirty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per l’analisi della struttura e della competitività del sistema delle </a:t>
            </a:r>
            <a:r>
              <a:rPr lang="it-IT" sz="28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imprese</a:t>
            </a:r>
            <a:endParaRPr lang="it-IT" sz="2800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3" y="1917509"/>
            <a:ext cx="5403352" cy="417349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r>
              <a:rPr lang="it-IT" sz="2000" b="1" dirty="0" smtClean="0"/>
              <a:t>Frame-SBS</a:t>
            </a:r>
            <a:r>
              <a:rPr lang="it-IT" sz="2000" dirty="0" smtClean="0"/>
              <a:t> (</a:t>
            </a:r>
            <a:r>
              <a:rPr lang="it-IT" sz="2000" i="1" dirty="0" err="1" smtClean="0"/>
              <a:t>Structural</a:t>
            </a:r>
            <a:r>
              <a:rPr lang="it-IT" sz="2000" i="1" dirty="0" smtClean="0"/>
              <a:t> Business </a:t>
            </a:r>
            <a:r>
              <a:rPr lang="it-IT" sz="2000" i="1" dirty="0" err="1" smtClean="0"/>
              <a:t>Statistics</a:t>
            </a:r>
            <a:r>
              <a:rPr lang="it-IT" sz="2000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Font typeface="Arial" pitchFamily="34" charset="0"/>
              <a:buChar char="•"/>
            </a:pPr>
            <a:r>
              <a:rPr lang="it-IT" sz="2000" b="1" dirty="0" smtClean="0"/>
              <a:t>registro statistico integrato </a:t>
            </a:r>
            <a:r>
              <a:rPr lang="it-IT" sz="2000" dirty="0" smtClean="0"/>
              <a:t>annuale su struttura e </a:t>
            </a:r>
            <a:r>
              <a:rPr lang="it-IT" sz="2000" i="1" dirty="0" smtClean="0"/>
              <a:t>performance</a:t>
            </a:r>
            <a:r>
              <a:rPr lang="it-IT" sz="2000" dirty="0" smtClean="0"/>
              <a:t> delle imprese basato su integrazione di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fonti amministrative e indagini e soluzioni metodologiche innovative, per la produzione delle </a:t>
            </a:r>
            <a:r>
              <a:rPr lang="it-IT" sz="2000" b="1" dirty="0" smtClean="0"/>
              <a:t>statistiche ufficiali sulle imprese </a:t>
            </a:r>
            <a:r>
              <a:rPr lang="it-IT" sz="2000" dirty="0" smtClean="0"/>
              <a:t>e delle stime di </a:t>
            </a:r>
            <a:r>
              <a:rPr lang="it-IT" sz="2000" b="1" dirty="0" smtClean="0"/>
              <a:t>contabilità nazionale </a:t>
            </a:r>
            <a:r>
              <a:rPr lang="it-IT" sz="2000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A304A"/>
              </a:buClr>
              <a:buSzPct val="160000"/>
              <a:buFont typeface="Arial" pitchFamily="34" charset="0"/>
              <a:buChar char="•"/>
            </a:pPr>
            <a:r>
              <a:rPr lang="it-IT" sz="2000" b="1" dirty="0" smtClean="0"/>
              <a:t>Fonti informative</a:t>
            </a:r>
            <a:r>
              <a:rPr lang="it-IT" sz="2000" dirty="0" smtClean="0"/>
              <a:t>:</a:t>
            </a:r>
          </a:p>
          <a:p>
            <a:pPr marL="2667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A304A"/>
              </a:buClr>
              <a:buSzPct val="160000"/>
              <a:buNone/>
            </a:pPr>
            <a:r>
              <a:rPr lang="it-IT" sz="2000" b="1" dirty="0" smtClean="0"/>
              <a:t>Dati amministrativi </a:t>
            </a:r>
            <a:r>
              <a:rPr lang="it-IT" sz="2000" dirty="0" smtClean="0"/>
              <a:t>- Studi </a:t>
            </a:r>
            <a:r>
              <a:rPr lang="it-IT" sz="2000" dirty="0"/>
              <a:t>di </a:t>
            </a:r>
            <a:r>
              <a:rPr lang="it-IT" sz="2000" dirty="0" smtClean="0"/>
              <a:t>settore per 2,9 mln di imprese; bilanci per 700mila unità; imposte </a:t>
            </a:r>
            <a:r>
              <a:rPr lang="it-IT" sz="2000" dirty="0"/>
              <a:t>dirette </a:t>
            </a:r>
            <a:r>
              <a:rPr lang="it-IT" sz="2000" dirty="0" smtClean="0"/>
              <a:t>per 600mila imprese; dati </a:t>
            </a:r>
            <a:r>
              <a:rPr lang="it-IT" sz="2000" dirty="0"/>
              <a:t>retributivi e contributivi </a:t>
            </a:r>
            <a:r>
              <a:rPr lang="it-IT" sz="2000" dirty="0" smtClean="0"/>
              <a:t>Inps per 1,3 </a:t>
            </a:r>
            <a:r>
              <a:rPr lang="it-IT" sz="2000" dirty="0"/>
              <a:t>milioni di unità</a:t>
            </a:r>
            <a:r>
              <a:rPr lang="it-IT" sz="2000" dirty="0" smtClean="0"/>
              <a:t>).</a:t>
            </a:r>
            <a:r>
              <a:rPr lang="it-IT" sz="2000" dirty="0"/>
              <a:t> </a:t>
            </a:r>
            <a:endParaRPr lang="it-IT" sz="2000" dirty="0" smtClean="0"/>
          </a:p>
          <a:p>
            <a:pPr marL="2667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r>
              <a:rPr lang="it-IT" sz="2000" b="1" dirty="0" smtClean="0"/>
              <a:t>Indagini </a:t>
            </a:r>
            <a:r>
              <a:rPr lang="it-IT" sz="2000" b="1" dirty="0"/>
              <a:t>dirette</a:t>
            </a:r>
            <a:r>
              <a:rPr lang="it-IT" sz="2000" dirty="0"/>
              <a:t>: campionaria sulle </a:t>
            </a:r>
            <a:r>
              <a:rPr lang="it-IT" sz="2000" dirty="0" smtClean="0"/>
              <a:t>imprese con meno di 100 addetti; totale per le imprese di dimensione superiore. </a:t>
            </a:r>
            <a:r>
              <a:rPr lang="it-IT" sz="2000" b="1" dirty="0" smtClean="0">
                <a:hlinkClick r:id="rId2" action="ppaction://hlinksldjump"/>
              </a:rPr>
              <a:t>F1</a:t>
            </a:r>
            <a:endParaRPr lang="it-IT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r>
              <a:rPr lang="it-IT" sz="2000" dirty="0"/>
              <a:t> </a:t>
            </a: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508633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endParaRPr lang="it-IT" sz="2200" dirty="0"/>
          </a:p>
        </p:txBody>
      </p:sp>
      <p:sp>
        <p:nvSpPr>
          <p:cNvPr id="2" name="Rettangolo 1"/>
          <p:cNvSpPr/>
          <p:nvPr/>
        </p:nvSpPr>
        <p:spPr>
          <a:xfrm>
            <a:off x="6121021" y="1856094"/>
            <a:ext cx="58125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DA304A"/>
              </a:buClr>
              <a:buSzPct val="160000"/>
              <a:tabLst>
                <a:tab pos="266700" algn="l"/>
              </a:tabLst>
            </a:pPr>
            <a:r>
              <a:rPr lang="it-IT" sz="2000" b="1" dirty="0" smtClean="0"/>
              <a:t>Vantaggi </a:t>
            </a:r>
            <a:r>
              <a:rPr lang="it-IT" sz="2000" dirty="0" smtClean="0"/>
              <a:t>del nuovo modello:</a:t>
            </a:r>
            <a:endParaRPr lang="it-IT" sz="2000" dirty="0"/>
          </a:p>
          <a:p>
            <a:pPr marL="233363" indent="-233363">
              <a:spcAft>
                <a:spcPts val="600"/>
              </a:spcAft>
              <a:buClr>
                <a:srgbClr val="DA304A"/>
              </a:buClr>
              <a:buSzPct val="160000"/>
              <a:buFont typeface="Arial" pitchFamily="34" charset="0"/>
              <a:buChar char="•"/>
              <a:tabLst>
                <a:tab pos="266700" algn="l"/>
              </a:tabLst>
            </a:pPr>
            <a:r>
              <a:rPr lang="it-IT" sz="2000" dirty="0" smtClean="0"/>
              <a:t>elevatissimo </a:t>
            </a:r>
            <a:r>
              <a:rPr lang="it-IT" sz="2000" dirty="0"/>
              <a:t>livello di </a:t>
            </a:r>
            <a:r>
              <a:rPr lang="it-IT" sz="2000" b="1" dirty="0"/>
              <a:t>precisione</a:t>
            </a:r>
            <a:r>
              <a:rPr lang="it-IT" sz="2000" dirty="0"/>
              <a:t> </a:t>
            </a:r>
            <a:r>
              <a:rPr lang="it-IT" sz="2000" dirty="0" smtClean="0"/>
              <a:t>delle stime aggregate (le </a:t>
            </a:r>
            <a:r>
              <a:rPr lang="it-IT" sz="2000" dirty="0"/>
              <a:t>grandezze </a:t>
            </a:r>
            <a:r>
              <a:rPr lang="it-IT" sz="2000" dirty="0" smtClean="0"/>
              <a:t>economiche a livello macro </a:t>
            </a:r>
            <a:r>
              <a:rPr lang="it-IT" sz="2000" dirty="0"/>
              <a:t>sono ottenute per somma di dati individuali</a:t>
            </a:r>
            <a:r>
              <a:rPr lang="it-IT" sz="2000" dirty="0" smtClean="0"/>
              <a:t>);</a:t>
            </a:r>
          </a:p>
          <a:p>
            <a:pPr marL="233363" indent="-233363">
              <a:spcAft>
                <a:spcPts val="600"/>
              </a:spcAft>
              <a:buClr>
                <a:srgbClr val="DA304A"/>
              </a:buClr>
              <a:buSzPct val="160000"/>
              <a:buFont typeface="Arial" pitchFamily="34" charset="0"/>
              <a:buChar char="•"/>
              <a:tabLst>
                <a:tab pos="266700" algn="l"/>
              </a:tabLst>
            </a:pPr>
            <a:r>
              <a:rPr lang="it-IT" sz="2000" b="1" dirty="0"/>
              <a:t>coerenza micro-macro </a:t>
            </a:r>
            <a:r>
              <a:rPr lang="it-IT" sz="2000" dirty="0"/>
              <a:t>(dati aggregati generati da </a:t>
            </a:r>
            <a:r>
              <a:rPr lang="it-IT" sz="2000" b="1" dirty="0"/>
              <a:t>dati individuali </a:t>
            </a:r>
            <a:r>
              <a:rPr lang="it-IT" sz="2000" dirty="0"/>
              <a:t>sull’universo delle imprese: 4,4 </a:t>
            </a:r>
            <a:r>
              <a:rPr lang="it-IT" sz="2000" dirty="0" smtClean="0"/>
              <a:t>mln, 17 </a:t>
            </a:r>
            <a:r>
              <a:rPr lang="it-IT" sz="2000" dirty="0"/>
              <a:t>mln di addetti, 700 </a:t>
            </a:r>
            <a:r>
              <a:rPr lang="it-IT" sz="2000" dirty="0" err="1"/>
              <a:t>mld</a:t>
            </a:r>
            <a:r>
              <a:rPr lang="it-IT" sz="2000" dirty="0"/>
              <a:t> di valore aggiunto</a:t>
            </a:r>
            <a:r>
              <a:rPr lang="it-IT" sz="2000" dirty="0" smtClean="0"/>
              <a:t>).</a:t>
            </a:r>
          </a:p>
          <a:p>
            <a:pPr marL="233363" indent="-233363">
              <a:spcAft>
                <a:spcPts val="600"/>
              </a:spcAft>
              <a:buClr>
                <a:srgbClr val="DA304A"/>
              </a:buClr>
              <a:buSzPct val="160000"/>
              <a:buFont typeface="Arial" pitchFamily="34" charset="0"/>
              <a:buChar char="•"/>
              <a:tabLst>
                <a:tab pos="266700" algn="l"/>
              </a:tabLst>
            </a:pPr>
            <a:r>
              <a:rPr lang="it-IT" sz="2000" dirty="0" smtClean="0"/>
              <a:t>possibilità di </a:t>
            </a:r>
            <a:r>
              <a:rPr lang="it-IT" sz="2000" b="1" dirty="0" smtClean="0"/>
              <a:t>analisi delle eterogeneità</a:t>
            </a:r>
            <a:r>
              <a:rPr lang="it-IT" sz="2000" dirty="0" smtClean="0"/>
              <a:t> all’interno del sistema delle imprese; </a:t>
            </a:r>
            <a:endParaRPr lang="it-IT" sz="2000" dirty="0"/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Font typeface="Arial" pitchFamily="34" charset="0"/>
              <a:buChar char="•"/>
              <a:tabLst>
                <a:tab pos="266700" algn="l"/>
              </a:tabLst>
            </a:pPr>
            <a:r>
              <a:rPr lang="it-IT" sz="2000" dirty="0" smtClean="0"/>
              <a:t>possibilità di </a:t>
            </a:r>
            <a:r>
              <a:rPr lang="it-IT" sz="2000" b="1" dirty="0" smtClean="0"/>
              <a:t>analisi </a:t>
            </a:r>
            <a:r>
              <a:rPr lang="it-IT" sz="2000" b="1" dirty="0"/>
              <a:t>dinamiche </a:t>
            </a:r>
            <a:r>
              <a:rPr lang="it-IT" sz="2000" dirty="0"/>
              <a:t>di elevata valenza informativa/analitica (es.: decomposizione delle tendenze aggregate nei contributi delle singole unità/aggregazioni di unità</a:t>
            </a:r>
            <a:r>
              <a:rPr lang="it-IT" sz="2000" dirty="0" smtClean="0"/>
              <a:t>);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4767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01663" y="1084465"/>
            <a:ext cx="11257638" cy="89700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28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3) </a:t>
            </a:r>
            <a:r>
              <a:rPr lang="it-IT" sz="2800" b="1" dirty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L’estensione del registro ad ulteriori dimensioni di analisi </a:t>
            </a:r>
            <a:br>
              <a:rPr lang="it-IT" sz="2800" b="1" dirty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</a:br>
            <a:endParaRPr lang="it-IT" sz="2800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3" y="1603613"/>
            <a:ext cx="5403352" cy="4371390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A304A"/>
              </a:buClr>
              <a:buSzPct val="160000"/>
              <a:buNone/>
            </a:pPr>
            <a:r>
              <a:rPr lang="it-IT" sz="2000" b="1" dirty="0" smtClean="0"/>
              <a:t>Estensione delle misurazioni </a:t>
            </a:r>
            <a:r>
              <a:rPr lang="it-IT" sz="2000" dirty="0" smtClean="0"/>
              <a:t>ad ulteriori </a:t>
            </a:r>
            <a:r>
              <a:rPr lang="it-IT" sz="2000" dirty="0"/>
              <a:t>aspetti connessi alla </a:t>
            </a:r>
            <a:r>
              <a:rPr lang="it-IT" sz="2000" i="1" dirty="0"/>
              <a:t>performance</a:t>
            </a:r>
            <a:r>
              <a:rPr lang="it-IT" sz="2000" dirty="0"/>
              <a:t> delle </a:t>
            </a:r>
            <a:r>
              <a:rPr lang="it-IT" sz="2000" dirty="0" smtClean="0"/>
              <a:t>imprese: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A304A"/>
              </a:buClr>
              <a:buSzPct val="100000"/>
              <a:buFont typeface="+mj-lt"/>
              <a:buAutoNum type="arabicPeriod"/>
            </a:pPr>
            <a:r>
              <a:rPr lang="it-IT" sz="2000" dirty="0" smtClean="0"/>
              <a:t>internazionalizzazione,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A304A"/>
              </a:buClr>
              <a:buSzPct val="100000"/>
              <a:buFont typeface="+mj-lt"/>
              <a:buAutoNum type="arabicPeriod"/>
            </a:pPr>
            <a:r>
              <a:rPr lang="it-IT" sz="2000" dirty="0" smtClean="0"/>
              <a:t>caratteristiche </a:t>
            </a:r>
            <a:r>
              <a:rPr lang="it-IT" sz="2000" dirty="0"/>
              <a:t>e remunerazione del lavoro dipendente impiegato all’interno</a:t>
            </a:r>
            <a:r>
              <a:rPr lang="it-IT" sz="2000" dirty="0" smtClean="0"/>
              <a:t>,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00000"/>
              <a:buFont typeface="+mj-lt"/>
              <a:buAutoNum type="arabicPeriod"/>
            </a:pPr>
            <a:r>
              <a:rPr lang="it-IT" sz="2000" dirty="0" smtClean="0"/>
              <a:t>presenza </a:t>
            </a:r>
            <a:r>
              <a:rPr lang="it-IT" sz="2000" dirty="0"/>
              <a:t>dell’impresa sul territorio nazionale.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r>
              <a:rPr lang="it-IT" sz="2000" dirty="0" smtClean="0"/>
              <a:t>La </a:t>
            </a:r>
            <a:r>
              <a:rPr lang="it-IT" sz="2000" b="1" dirty="0"/>
              <a:t>progettazione</a:t>
            </a:r>
            <a:r>
              <a:rPr lang="it-IT" sz="2000" dirty="0"/>
              <a:t> del </a:t>
            </a:r>
            <a:r>
              <a:rPr lang="it-IT" sz="2000" dirty="0" smtClean="0"/>
              <a:t>registro integrato </a:t>
            </a:r>
            <a:r>
              <a:rPr lang="it-IT" sz="2000" dirty="0"/>
              <a:t>è stata effettuata tentando di incorporare diverse tipologie di </a:t>
            </a:r>
            <a:r>
              <a:rPr lang="it-IT" sz="2000" b="1" dirty="0"/>
              <a:t>esigenze informative</a:t>
            </a:r>
            <a:r>
              <a:rPr lang="it-IT" sz="2000" dirty="0"/>
              <a:t>, in particolare: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r>
              <a:rPr lang="it-IT" sz="2000" dirty="0" smtClean="0"/>
              <a:t>• estensione della produzione e diffusione </a:t>
            </a:r>
            <a:r>
              <a:rPr lang="it-IT" sz="2000" dirty="0"/>
              <a:t>di informazioni statistiche ufficiali di natura aggregata sul sistema delle imprese;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r>
              <a:rPr lang="it-IT" sz="2000" dirty="0" smtClean="0"/>
              <a:t>• ricerca economica (coinvolgimento di economisti e di Banca d’Italia) e orientamento </a:t>
            </a:r>
            <a:r>
              <a:rPr lang="it-IT" sz="2000" dirty="0"/>
              <a:t>e </a:t>
            </a:r>
            <a:r>
              <a:rPr lang="it-IT" sz="2000" dirty="0" smtClean="0"/>
              <a:t>valutazione </a:t>
            </a:r>
            <a:r>
              <a:rPr lang="it-IT" sz="2000" dirty="0"/>
              <a:t>delle </a:t>
            </a:r>
            <a:r>
              <a:rPr lang="it-IT" sz="2000" i="1" dirty="0" smtClean="0"/>
              <a:t>policy.</a:t>
            </a:r>
            <a:endParaRPr lang="it-IT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endParaRPr lang="it-IT" sz="20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508633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endParaRPr lang="it-IT" sz="2200" dirty="0"/>
          </a:p>
        </p:txBody>
      </p:sp>
      <p:sp>
        <p:nvSpPr>
          <p:cNvPr id="2" name="Rettangolo 1"/>
          <p:cNvSpPr/>
          <p:nvPr/>
        </p:nvSpPr>
        <p:spPr>
          <a:xfrm>
            <a:off x="6114197" y="1573798"/>
            <a:ext cx="5812596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DA304A"/>
              </a:buClr>
              <a:buSzPct val="160000"/>
              <a:tabLst>
                <a:tab pos="266700" algn="l"/>
              </a:tabLst>
            </a:pPr>
            <a:r>
              <a:rPr lang="it-IT" sz="2000" b="1" dirty="0" smtClean="0"/>
              <a:t>Operazione complessa: </a:t>
            </a:r>
            <a:r>
              <a:rPr lang="it-IT" sz="2000" dirty="0" smtClean="0"/>
              <a:t>utilizzo di numerosi registri di dati individuali. </a:t>
            </a:r>
            <a:r>
              <a:rPr lang="it-IT" sz="2000" b="1" dirty="0" smtClean="0">
                <a:hlinkClick r:id="rId2" action="ppaction://hlinksldjump"/>
              </a:rPr>
              <a:t>F2</a:t>
            </a:r>
            <a:endParaRPr lang="it-IT" sz="2000" b="1" dirty="0" smtClean="0"/>
          </a:p>
          <a:p>
            <a:pPr>
              <a:spcAft>
                <a:spcPts val="600"/>
              </a:spcAft>
              <a:buClr>
                <a:srgbClr val="DA304A"/>
              </a:buClr>
              <a:buSzPct val="160000"/>
              <a:tabLst>
                <a:tab pos="266700" algn="l"/>
              </a:tabLst>
            </a:pPr>
            <a:r>
              <a:rPr lang="it-IT" sz="2000" dirty="0"/>
              <a:t>Per le diverse </a:t>
            </a:r>
            <a:r>
              <a:rPr lang="it-IT" sz="2000" b="1" dirty="0"/>
              <a:t>aree tematiche </a:t>
            </a:r>
            <a:r>
              <a:rPr lang="it-IT" sz="2000" dirty="0" smtClean="0"/>
              <a:t>identificate </a:t>
            </a:r>
            <a:r>
              <a:rPr lang="it-IT" sz="2000" dirty="0"/>
              <a:t>sono stati selezionati numerosi </a:t>
            </a:r>
            <a:r>
              <a:rPr lang="it-IT" sz="2000" b="1" dirty="0"/>
              <a:t>indicatori aggiuntivi </a:t>
            </a:r>
            <a:r>
              <a:rPr lang="it-IT" sz="2000" dirty="0"/>
              <a:t>rispetto alla versione base del </a:t>
            </a:r>
            <a:r>
              <a:rPr lang="it-IT" sz="2000" dirty="0" smtClean="0"/>
              <a:t>registro.</a:t>
            </a:r>
            <a:r>
              <a:rPr lang="it-IT" sz="2000" b="1" dirty="0" smtClean="0"/>
              <a:t> </a:t>
            </a:r>
            <a:r>
              <a:rPr lang="it-IT" sz="2000" b="1" dirty="0" smtClean="0">
                <a:hlinkClick r:id="rId3" action="ppaction://hlinksldjump"/>
              </a:rPr>
              <a:t>F3</a:t>
            </a:r>
            <a:endParaRPr lang="it-IT" sz="2000" b="1" dirty="0" smtClean="0"/>
          </a:p>
          <a:p>
            <a:pPr>
              <a:spcAft>
                <a:spcPts val="600"/>
              </a:spcAft>
              <a:buClr>
                <a:srgbClr val="DA304A"/>
              </a:buClr>
              <a:buSzPct val="160000"/>
              <a:tabLst>
                <a:tab pos="266700" algn="l"/>
              </a:tabLst>
            </a:pPr>
            <a:r>
              <a:rPr lang="it-IT" sz="2000" dirty="0" smtClean="0"/>
              <a:t>Per ogni impresa sono stati calcolati indicatori sintetici sui diversi aspetti, in grado di dare conto della complessità aziendale:</a:t>
            </a:r>
          </a:p>
          <a:p>
            <a:pPr>
              <a:spcAft>
                <a:spcPts val="600"/>
              </a:spcAft>
              <a:buClr>
                <a:srgbClr val="DA304A"/>
              </a:buClr>
              <a:buSzPct val="160000"/>
              <a:tabLst>
                <a:tab pos="266700" algn="l"/>
              </a:tabLst>
            </a:pPr>
            <a:r>
              <a:rPr lang="it-IT" sz="2000" dirty="0" smtClean="0"/>
              <a:t>Es.: articolazione delle </a:t>
            </a:r>
            <a:r>
              <a:rPr lang="it-IT" sz="2000" b="1" dirty="0" smtClean="0"/>
              <a:t>transazioni con l’estero </a:t>
            </a:r>
            <a:r>
              <a:rPr lang="it-IT" sz="2000" dirty="0" smtClean="0"/>
              <a:t>in termini geografici e merceologici; caratteristiche individuali dei </a:t>
            </a:r>
            <a:r>
              <a:rPr lang="it-IT" sz="2000" b="1" dirty="0" smtClean="0"/>
              <a:t>lavoratori </a:t>
            </a:r>
            <a:r>
              <a:rPr lang="it-IT" sz="2000" dirty="0" smtClean="0"/>
              <a:t>impiegati dall’impresa (età, genere, nazionalità ecc.); distribuzione delle </a:t>
            </a:r>
            <a:r>
              <a:rPr lang="it-IT" sz="2000" b="1" dirty="0" smtClean="0"/>
              <a:t>retribuzioni </a:t>
            </a:r>
            <a:r>
              <a:rPr lang="it-IT" sz="2000" dirty="0" smtClean="0"/>
              <a:t>all’interno dell’impresa; sintesi degli indicatori anche a livello di </a:t>
            </a:r>
            <a:r>
              <a:rPr lang="it-IT" sz="2000" b="1" dirty="0" smtClean="0"/>
              <a:t>gruppo </a:t>
            </a:r>
            <a:r>
              <a:rPr lang="it-IT" sz="2000" dirty="0" smtClean="0"/>
              <a:t>di imprese ecc.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61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01663" y="1084465"/>
            <a:ext cx="11257638" cy="89700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28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4</a:t>
            </a:r>
            <a:r>
              <a:rPr lang="it-IT" sz="2800" b="1" dirty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) </a:t>
            </a:r>
            <a:r>
              <a:rPr lang="it-IT" sz="28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Alcune </a:t>
            </a:r>
            <a:r>
              <a:rPr lang="it-IT" sz="2800" b="1" dirty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evidenze empiriche di natura strutturale e dinamica rilevabili dal registro statistico di base e dalla sua </a:t>
            </a:r>
            <a:r>
              <a:rPr lang="it-IT" sz="28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estensione - 1</a:t>
            </a:r>
            <a:endParaRPr lang="it-IT" sz="2800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581191" y="1927741"/>
            <a:ext cx="5403352" cy="404726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r>
              <a:rPr lang="it-IT" sz="2000" b="1" dirty="0" smtClean="0"/>
              <a:t>4.1 </a:t>
            </a:r>
            <a:r>
              <a:rPr lang="it-IT" sz="2000" b="1" dirty="0"/>
              <a:t>La dinamica strutturale del sistema </a:t>
            </a:r>
            <a:r>
              <a:rPr lang="it-IT" sz="2000" b="1" dirty="0" smtClean="0"/>
              <a:t>produttivo: </a:t>
            </a:r>
            <a:r>
              <a:rPr lang="it-IT" sz="2000" b="1" i="1" dirty="0"/>
              <a:t>output</a:t>
            </a:r>
            <a:r>
              <a:rPr lang="it-IT" sz="2000" b="1" dirty="0"/>
              <a:t>, occupazione, produttività del </a:t>
            </a:r>
            <a:r>
              <a:rPr lang="it-IT" sz="2000" b="1" dirty="0" smtClean="0"/>
              <a:t>lavoro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A304A"/>
              </a:buClr>
              <a:buSzPct val="160000"/>
              <a:buNone/>
            </a:pPr>
            <a:r>
              <a:rPr lang="it-IT" sz="2000" b="1" dirty="0" smtClean="0"/>
              <a:t>2010-2013: analisi longitudinale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A304A"/>
              </a:buClr>
              <a:buSzPct val="160000"/>
            </a:pPr>
            <a:r>
              <a:rPr lang="it-IT" sz="2000" dirty="0" smtClean="0"/>
              <a:t>oltre </a:t>
            </a:r>
            <a:r>
              <a:rPr lang="it-IT" sz="2000" dirty="0"/>
              <a:t>la metà delle imprese ha accresciuto il </a:t>
            </a:r>
            <a:r>
              <a:rPr lang="it-IT" sz="2000" b="1" dirty="0"/>
              <a:t>valore </a:t>
            </a:r>
            <a:r>
              <a:rPr lang="it-IT" sz="2000" b="1" dirty="0" smtClean="0"/>
              <a:t>aggiunto</a:t>
            </a:r>
            <a:r>
              <a:rPr lang="it-IT" sz="2000" dirty="0" smtClean="0"/>
              <a:t>; per il </a:t>
            </a:r>
            <a:r>
              <a:rPr lang="it-IT" sz="2000" dirty="0"/>
              <a:t>14,8% </a:t>
            </a:r>
            <a:r>
              <a:rPr lang="it-IT" sz="2000" dirty="0" smtClean="0"/>
              <a:t>di esse aumenta </a:t>
            </a:r>
            <a:r>
              <a:rPr lang="it-IT" sz="2000" dirty="0"/>
              <a:t>sia di valore aggiunto sia di </a:t>
            </a:r>
            <a:r>
              <a:rPr lang="it-IT" sz="2000" b="1" dirty="0" smtClean="0"/>
              <a:t>occupazione</a:t>
            </a:r>
            <a:r>
              <a:rPr lang="it-IT" sz="2000" dirty="0" smtClean="0"/>
              <a:t>; per il 43,2</a:t>
            </a:r>
            <a:r>
              <a:rPr lang="it-IT" sz="2000" dirty="0"/>
              <a:t>% </a:t>
            </a:r>
            <a:r>
              <a:rPr lang="it-IT" sz="2000" dirty="0" smtClean="0"/>
              <a:t>diminuiscono entrambe </a:t>
            </a:r>
            <a:r>
              <a:rPr lang="it-IT" sz="2000" dirty="0"/>
              <a:t>le grandezze</a:t>
            </a:r>
            <a:r>
              <a:rPr lang="it-IT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A304A"/>
              </a:buClr>
              <a:buSzPct val="160000"/>
            </a:pPr>
            <a:r>
              <a:rPr lang="it-IT" sz="2000" dirty="0" smtClean="0"/>
              <a:t>Solo </a:t>
            </a:r>
            <a:r>
              <a:rPr lang="it-IT" sz="2000" dirty="0"/>
              <a:t>il 51,3% delle </a:t>
            </a:r>
            <a:r>
              <a:rPr lang="it-IT" sz="2000" dirty="0" smtClean="0"/>
              <a:t>unità </a:t>
            </a:r>
            <a:r>
              <a:rPr lang="it-IT" sz="2000" dirty="0"/>
              <a:t>è restata nello stesso quarto di </a:t>
            </a:r>
            <a:r>
              <a:rPr lang="it-IT" sz="2000" b="1" dirty="0"/>
              <a:t>produttività del </a:t>
            </a:r>
            <a:r>
              <a:rPr lang="it-IT" sz="2000" b="1" dirty="0" smtClean="0"/>
              <a:t>lavoro</a:t>
            </a:r>
            <a:r>
              <a:rPr lang="it-IT" sz="20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A304A"/>
              </a:buClr>
              <a:buSzPct val="160000"/>
            </a:pPr>
            <a:r>
              <a:rPr lang="it-IT" sz="2000" dirty="0" smtClean="0"/>
              <a:t>La </a:t>
            </a:r>
            <a:r>
              <a:rPr lang="it-IT" sz="2000" b="1" dirty="0" smtClean="0"/>
              <a:t>persistenza</a:t>
            </a:r>
            <a:r>
              <a:rPr lang="it-IT" sz="2000" dirty="0" smtClean="0"/>
              <a:t> aumenta </a:t>
            </a:r>
            <a:r>
              <a:rPr lang="it-IT" sz="2000" dirty="0"/>
              <a:t>al crescere della dimensione media delle imprese, passando dal 50% delle microimprese al 75% delle grandi. </a:t>
            </a:r>
            <a:endParaRPr lang="it-IT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A304A"/>
              </a:buClr>
              <a:buSzPct val="160000"/>
            </a:pPr>
            <a:r>
              <a:rPr lang="it-IT" sz="2000" dirty="0" smtClean="0"/>
              <a:t>In </a:t>
            </a:r>
            <a:r>
              <a:rPr lang="it-IT" sz="2000" dirty="0"/>
              <a:t>ogni classe dimensionale si osserva uno spostamento netto verso i quarti </a:t>
            </a:r>
            <a:r>
              <a:rPr lang="it-IT" sz="2000" dirty="0" smtClean="0"/>
              <a:t>inferiori. </a:t>
            </a:r>
            <a:endParaRPr lang="it-IT" sz="20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508633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endParaRPr lang="it-IT" sz="2200" dirty="0"/>
          </a:p>
        </p:txBody>
      </p:sp>
      <p:sp>
        <p:nvSpPr>
          <p:cNvPr id="2" name="Rettangolo 1"/>
          <p:cNvSpPr/>
          <p:nvPr/>
        </p:nvSpPr>
        <p:spPr>
          <a:xfrm>
            <a:off x="6114197" y="1867225"/>
            <a:ext cx="581259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DA304A"/>
              </a:buClr>
              <a:buSzPct val="160000"/>
              <a:tabLst>
                <a:tab pos="266700" algn="l"/>
              </a:tabLst>
            </a:pPr>
            <a:r>
              <a:rPr lang="it-IT" sz="2000" b="1" dirty="0" smtClean="0"/>
              <a:t>4.2 </a:t>
            </a:r>
            <a:r>
              <a:rPr lang="it-IT" sz="2000" b="1" dirty="0"/>
              <a:t>Approfondimenti tematici</a:t>
            </a:r>
            <a:r>
              <a:rPr lang="it-IT" sz="2000" b="1" dirty="0" smtClean="0"/>
              <a:t>: l’internazionalizzazione </a:t>
            </a:r>
            <a:r>
              <a:rPr lang="it-IT" sz="2000" b="1" dirty="0"/>
              <a:t>delle </a:t>
            </a:r>
            <a:r>
              <a:rPr lang="it-IT" sz="2000" b="1" dirty="0" smtClean="0"/>
              <a:t>imprese</a:t>
            </a:r>
          </a:p>
          <a:p>
            <a:pPr marL="342900" indent="-342900">
              <a:spcAft>
                <a:spcPts val="600"/>
              </a:spcAft>
              <a:buClr>
                <a:srgbClr val="DA304A"/>
              </a:buClr>
              <a:buSzPct val="160000"/>
              <a:buFont typeface="Arial" pitchFamily="34" charset="0"/>
              <a:buChar char="•"/>
              <a:tabLst>
                <a:tab pos="266700" algn="l"/>
              </a:tabLst>
            </a:pPr>
            <a:r>
              <a:rPr lang="it-IT" sz="2000" dirty="0" smtClean="0"/>
              <a:t>Conferma di </a:t>
            </a:r>
            <a:r>
              <a:rPr lang="it-IT" sz="2000" b="1" dirty="0" smtClean="0"/>
              <a:t>differenze strutturali </a:t>
            </a:r>
            <a:r>
              <a:rPr lang="it-IT" sz="2000" dirty="0" smtClean="0"/>
              <a:t>tra imprese esportatrici e non esportatrici., ma possibilità di indagare </a:t>
            </a:r>
            <a:r>
              <a:rPr lang="it-IT" sz="2000" b="1" dirty="0" smtClean="0"/>
              <a:t>ulteriori aspetti </a:t>
            </a:r>
            <a:r>
              <a:rPr lang="it-IT" sz="2000" dirty="0" smtClean="0"/>
              <a:t>e soprattutto la variabilità interna alle due sotto-popolazioni. </a:t>
            </a:r>
            <a:r>
              <a:rPr lang="it-IT" sz="2000" b="1" dirty="0" smtClean="0">
                <a:hlinkClick r:id="rId2" action="ppaction://hlinksldjump"/>
              </a:rPr>
              <a:t>F4</a:t>
            </a:r>
            <a:r>
              <a:rPr lang="it-IT" sz="2000" dirty="0" smtClean="0"/>
              <a:t> </a:t>
            </a:r>
          </a:p>
          <a:p>
            <a:pPr marL="342900" indent="-342900">
              <a:spcAft>
                <a:spcPts val="600"/>
              </a:spcAft>
              <a:buClr>
                <a:srgbClr val="DA304A"/>
              </a:buClr>
              <a:buSzPct val="160000"/>
              <a:buFont typeface="Arial" pitchFamily="34" charset="0"/>
              <a:buChar char="•"/>
              <a:tabLst>
                <a:tab pos="266700" algn="l"/>
              </a:tabLst>
            </a:pPr>
            <a:r>
              <a:rPr lang="it-IT" sz="2000" dirty="0" smtClean="0"/>
              <a:t>Operare </a:t>
            </a:r>
            <a:r>
              <a:rPr lang="it-IT" sz="2000" dirty="0"/>
              <a:t>sui mercati esteri rappresenta una qualità che accompagna una migliore </a:t>
            </a:r>
            <a:r>
              <a:rPr lang="it-IT" sz="2000" i="1" dirty="0"/>
              <a:t>performance</a:t>
            </a:r>
            <a:r>
              <a:rPr lang="it-IT" sz="2000" dirty="0"/>
              <a:t> di tutto il sottoinsieme </a:t>
            </a:r>
            <a:r>
              <a:rPr lang="it-IT" sz="2000" dirty="0" smtClean="0"/>
              <a:t>di imprese </a:t>
            </a:r>
            <a:r>
              <a:rPr lang="it-IT" sz="2000" dirty="0"/>
              <a:t>che vi è coinvolto. </a:t>
            </a:r>
            <a:r>
              <a:rPr lang="it-IT" sz="2000" b="1" dirty="0" smtClean="0">
                <a:hlinkClick r:id="rId3" action="ppaction://hlinksldjump"/>
              </a:rPr>
              <a:t>F5</a:t>
            </a:r>
            <a:endParaRPr lang="it-IT" sz="2000" b="1" dirty="0" smtClean="0"/>
          </a:p>
          <a:p>
            <a:pPr marL="342900" indent="-342900">
              <a:spcAft>
                <a:spcPts val="600"/>
              </a:spcAft>
              <a:buClr>
                <a:srgbClr val="DA304A"/>
              </a:buClr>
              <a:buSzPct val="160000"/>
              <a:buFont typeface="Arial" pitchFamily="34" charset="0"/>
              <a:buChar char="•"/>
              <a:tabLst>
                <a:tab pos="266700" algn="l"/>
              </a:tabLst>
            </a:pPr>
            <a:r>
              <a:rPr lang="it-IT" sz="2000" dirty="0" smtClean="0"/>
              <a:t>La </a:t>
            </a:r>
            <a:r>
              <a:rPr lang="it-IT" sz="2000" i="1" dirty="0"/>
              <a:t>performance</a:t>
            </a:r>
            <a:r>
              <a:rPr lang="it-IT" sz="2000" dirty="0"/>
              <a:t> degli </a:t>
            </a:r>
            <a:r>
              <a:rPr lang="it-IT" sz="2000" dirty="0" smtClean="0"/>
              <a:t>esportatori </a:t>
            </a:r>
            <a:r>
              <a:rPr lang="it-IT" sz="2000" dirty="0"/>
              <a:t>è legata anche alla presenza di relazioni di controllo, attive e passive, con altre imprese, italiane ed estere. </a:t>
            </a:r>
            <a:r>
              <a:rPr lang="it-IT" sz="2000" b="1" dirty="0" smtClean="0">
                <a:hlinkClick r:id="rId4" action="ppaction://hlinksldjump"/>
              </a:rPr>
              <a:t>F6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16544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01663" y="1084465"/>
            <a:ext cx="11257638" cy="89700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28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4</a:t>
            </a:r>
            <a:r>
              <a:rPr lang="it-IT" sz="2800" b="1" dirty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) </a:t>
            </a:r>
            <a:r>
              <a:rPr lang="it-IT" sz="28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Alcune </a:t>
            </a:r>
            <a:r>
              <a:rPr lang="it-IT" sz="2800" b="1" dirty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evidenze empiriche di natura strutturale e dinamica rilevabili dal registro statistico di base e dalla sua </a:t>
            </a:r>
            <a:r>
              <a:rPr lang="it-IT" sz="28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estensione - 2</a:t>
            </a:r>
            <a:endParaRPr lang="it-IT" sz="2800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581191" y="1927741"/>
            <a:ext cx="5403352" cy="404726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r>
              <a:rPr lang="it-IT" sz="2000" b="1" dirty="0"/>
              <a:t>4.3 </a:t>
            </a:r>
            <a:r>
              <a:rPr lang="it-IT" sz="2000" b="1" dirty="0" smtClean="0"/>
              <a:t>Approfondimenti </a:t>
            </a:r>
            <a:r>
              <a:rPr lang="it-IT" sz="2000" b="1" dirty="0"/>
              <a:t>tematici: il mercato del lavoro “interno” alle </a:t>
            </a:r>
            <a:r>
              <a:rPr lang="it-IT" sz="2000" b="1" dirty="0" smtClean="0"/>
              <a:t>imprese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A304A"/>
              </a:buClr>
              <a:buSzPct val="160000"/>
            </a:pPr>
            <a:r>
              <a:rPr lang="it-IT" sz="2000" dirty="0" smtClean="0"/>
              <a:t>Il </a:t>
            </a:r>
            <a:r>
              <a:rPr lang="it-IT" sz="2000" dirty="0"/>
              <a:t>nuovo registro statistico rende possibile misurare le </a:t>
            </a:r>
            <a:r>
              <a:rPr lang="it-IT" sz="2000" b="1" dirty="0"/>
              <a:t>modalità di utilizzo di lavoro</a:t>
            </a:r>
            <a:r>
              <a:rPr lang="it-IT" sz="2000" dirty="0"/>
              <a:t> da parte delle singole imprese attraverso il calcolo di indicatori calcolati sui </a:t>
            </a:r>
            <a:r>
              <a:rPr lang="it-IT" sz="2000" b="1" dirty="0"/>
              <a:t>dati individuali dei dipendenti</a:t>
            </a:r>
            <a:r>
              <a:rPr lang="it-IT" sz="2000" dirty="0"/>
              <a:t> che vi operano, associandoli al profilo economico dell’unità produttiva.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A304A"/>
              </a:buClr>
              <a:buSzPct val="160000"/>
            </a:pPr>
            <a:r>
              <a:rPr lang="it-IT" sz="2000" dirty="0"/>
              <a:t>Ad esempio, </a:t>
            </a:r>
            <a:r>
              <a:rPr lang="it-IT" sz="2000" dirty="0" smtClean="0"/>
              <a:t>è possibile analizzare le </a:t>
            </a:r>
            <a:r>
              <a:rPr lang="it-IT" sz="2000" b="1" dirty="0"/>
              <a:t>retribuzioni “relative” </a:t>
            </a:r>
            <a:r>
              <a:rPr lang="it-IT" sz="2000" dirty="0"/>
              <a:t>di gruppi di lavoratori identificati in base a specifiche </a:t>
            </a:r>
            <a:r>
              <a:rPr lang="it-IT" sz="2000" b="1" dirty="0"/>
              <a:t>caratteristiche</a:t>
            </a:r>
            <a:r>
              <a:rPr lang="it-IT" sz="2000" dirty="0"/>
              <a:t> (ad esempio, genere, età, nazionalità), per </a:t>
            </a:r>
            <a:r>
              <a:rPr lang="it-IT" sz="2000" dirty="0" smtClean="0"/>
              <a:t>classe dimensionale, settore ecc., associandoli alla produttività delle imprese.</a:t>
            </a:r>
            <a:endParaRPr lang="it-IT" sz="20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508633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endParaRPr lang="it-IT" sz="2200" dirty="0"/>
          </a:p>
        </p:txBody>
      </p:sp>
      <p:sp>
        <p:nvSpPr>
          <p:cNvPr id="2" name="Rettangolo 1"/>
          <p:cNvSpPr/>
          <p:nvPr/>
        </p:nvSpPr>
        <p:spPr>
          <a:xfrm>
            <a:off x="6114197" y="2015595"/>
            <a:ext cx="5812596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DA304A"/>
              </a:buClr>
              <a:buSzPct val="160000"/>
              <a:buFont typeface="Arial" pitchFamily="34" charset="0"/>
              <a:buChar char="•"/>
            </a:pPr>
            <a:r>
              <a:rPr lang="it-IT" sz="2000" b="1" dirty="0" smtClean="0"/>
              <a:t>Esempio</a:t>
            </a:r>
            <a:r>
              <a:rPr lang="it-IT" sz="2000" dirty="0"/>
              <a:t>: nella manifattura la </a:t>
            </a:r>
            <a:r>
              <a:rPr lang="it-IT" sz="2000" b="1" dirty="0"/>
              <a:t>posizione retributiva relativa delle femmine </a:t>
            </a:r>
            <a:r>
              <a:rPr lang="it-IT" sz="2000" dirty="0"/>
              <a:t>(rispetto ai maschi) migliora nelle imprese a più bassa </a:t>
            </a:r>
            <a:r>
              <a:rPr lang="it-IT" sz="2000" b="1" dirty="0"/>
              <a:t>produttività</a:t>
            </a:r>
            <a:r>
              <a:rPr lang="it-IT" sz="2000" dirty="0"/>
              <a:t>.</a:t>
            </a:r>
          </a:p>
          <a:p>
            <a:pPr marL="342900" indent="-342900">
              <a:spcAft>
                <a:spcPts val="600"/>
              </a:spcAft>
              <a:buClr>
                <a:srgbClr val="DA304A"/>
              </a:buClr>
              <a:buSzPct val="160000"/>
              <a:buFont typeface="Arial" pitchFamily="34" charset="0"/>
              <a:buChar char="•"/>
            </a:pPr>
            <a:r>
              <a:rPr lang="it-IT" sz="2000" dirty="0"/>
              <a:t>Le retribuzioni delle femmine sono </a:t>
            </a:r>
            <a:r>
              <a:rPr lang="it-IT" sz="2000" b="1" dirty="0"/>
              <a:t>superior</a:t>
            </a:r>
            <a:r>
              <a:rPr lang="it-IT" sz="2000" dirty="0"/>
              <a:t>i a quelle dei </a:t>
            </a:r>
            <a:r>
              <a:rPr lang="it-IT" sz="2000" dirty="0" smtClean="0"/>
              <a:t>maschi: </a:t>
            </a:r>
          </a:p>
          <a:p>
            <a:pPr marL="627063" indent="-265113">
              <a:spcAft>
                <a:spcPts val="600"/>
              </a:spcAft>
              <a:buClr>
                <a:srgbClr val="DA304A"/>
              </a:buClr>
              <a:buSzPct val="100000"/>
              <a:buFont typeface="Wingdings" pitchFamily="2" charset="2"/>
              <a:buChar char="ü"/>
            </a:pPr>
            <a:r>
              <a:rPr lang="it-IT" sz="2000" dirty="0" smtClean="0"/>
              <a:t>nel </a:t>
            </a:r>
            <a:r>
              <a:rPr lang="it-IT" sz="2000" dirty="0"/>
              <a:t>18,2% delle imprese ad alta produttività, </a:t>
            </a:r>
            <a:endParaRPr lang="it-IT" sz="2000" dirty="0" smtClean="0"/>
          </a:p>
          <a:p>
            <a:pPr marL="627063" indent="-265113">
              <a:spcAft>
                <a:spcPts val="600"/>
              </a:spcAft>
              <a:buClr>
                <a:srgbClr val="DA304A"/>
              </a:buClr>
              <a:buSzPct val="100000"/>
              <a:buFont typeface="Wingdings" pitchFamily="2" charset="2"/>
              <a:buChar char="ü"/>
            </a:pPr>
            <a:r>
              <a:rPr lang="it-IT" sz="2000" dirty="0" smtClean="0"/>
              <a:t>nel </a:t>
            </a:r>
            <a:r>
              <a:rPr lang="it-IT" sz="2000" dirty="0"/>
              <a:t>20,5% di quelle a produttività medio alta, </a:t>
            </a:r>
            <a:endParaRPr lang="it-IT" sz="2000" dirty="0" smtClean="0"/>
          </a:p>
          <a:p>
            <a:pPr marL="627063" indent="-265113">
              <a:spcAft>
                <a:spcPts val="600"/>
              </a:spcAft>
              <a:buClr>
                <a:srgbClr val="DA304A"/>
              </a:buClr>
              <a:buSzPct val="100000"/>
              <a:buFont typeface="Wingdings" pitchFamily="2" charset="2"/>
              <a:buChar char="ü"/>
            </a:pPr>
            <a:r>
              <a:rPr lang="it-IT" sz="2000" dirty="0" smtClean="0"/>
              <a:t>nel </a:t>
            </a:r>
            <a:r>
              <a:rPr lang="it-IT" sz="2000" dirty="0"/>
              <a:t>22,8% di quelle a produttività medio-bassa, </a:t>
            </a:r>
            <a:endParaRPr lang="it-IT" sz="2000" dirty="0" smtClean="0"/>
          </a:p>
          <a:p>
            <a:pPr marL="627063" indent="-265113">
              <a:spcAft>
                <a:spcPts val="600"/>
              </a:spcAft>
              <a:buClr>
                <a:srgbClr val="DA304A"/>
              </a:buClr>
              <a:buSzPct val="100000"/>
              <a:buFont typeface="Wingdings" pitchFamily="2" charset="2"/>
              <a:buChar char="ü"/>
            </a:pPr>
            <a:r>
              <a:rPr lang="it-IT" sz="2000" dirty="0" smtClean="0"/>
              <a:t>nel 25,2</a:t>
            </a:r>
            <a:r>
              <a:rPr lang="it-IT" sz="2000" dirty="0"/>
              <a:t>% in quelle a bassa produttività. </a:t>
            </a:r>
            <a:r>
              <a:rPr lang="it-IT" sz="2000" b="1" dirty="0" smtClean="0">
                <a:hlinkClick r:id="rId2" action="ppaction://hlinksldjump"/>
              </a:rPr>
              <a:t>F7</a:t>
            </a:r>
            <a:endParaRPr lang="it-IT" sz="2000" b="1" dirty="0" smtClean="0"/>
          </a:p>
          <a:p>
            <a:pPr marL="342900" indent="-342900">
              <a:spcAft>
                <a:spcPts val="600"/>
              </a:spcAft>
              <a:buClr>
                <a:srgbClr val="DA304A"/>
              </a:buClr>
              <a:buSzPct val="160000"/>
              <a:buFont typeface="Arial" pitchFamily="34" charset="0"/>
              <a:buChar char="•"/>
            </a:pPr>
            <a:r>
              <a:rPr lang="it-IT" sz="2000" dirty="0" smtClean="0"/>
              <a:t>I </a:t>
            </a:r>
            <a:r>
              <a:rPr lang="it-IT" sz="2000" dirty="0"/>
              <a:t>dati relativi ai servizi non  </a:t>
            </a:r>
            <a:r>
              <a:rPr lang="it-IT" sz="2000" dirty="0" smtClean="0"/>
              <a:t>modificano il quadro, </a:t>
            </a:r>
            <a:r>
              <a:rPr lang="it-IT" sz="2000" dirty="0"/>
              <a:t>con maggiori quote di imprese con retribuzioni femminili superiori a quelle maschili.</a:t>
            </a:r>
          </a:p>
          <a:p>
            <a:pPr marL="342900" indent="-342900">
              <a:spcAft>
                <a:spcPts val="600"/>
              </a:spcAft>
              <a:buClr>
                <a:srgbClr val="DA304A"/>
              </a:buClr>
              <a:buSzPct val="160000"/>
              <a:buFont typeface="Arial" pitchFamily="34" charset="0"/>
              <a:buChar char="•"/>
              <a:tabLst>
                <a:tab pos="266700" algn="l"/>
              </a:tabLst>
            </a:pP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51092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01663" y="1084465"/>
            <a:ext cx="11257638" cy="89700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2800" b="1" dirty="0" smtClean="0">
                <a:solidFill>
                  <a:srgbClr val="484384"/>
                </a:solidFill>
                <a:latin typeface="+mn-lt"/>
                <a:ea typeface="Signika Semibold" charset="0"/>
                <a:cs typeface="Signika Semibold" charset="0"/>
              </a:rPr>
              <a:t>5) Conclusioni</a:t>
            </a:r>
            <a:endParaRPr lang="it-IT" sz="2800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581190" y="1644555"/>
            <a:ext cx="10855633" cy="433044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A304A"/>
              </a:buClr>
              <a:buSzPct val="160000"/>
            </a:pPr>
            <a:r>
              <a:rPr lang="it-IT" sz="2600" b="1" dirty="0" smtClean="0"/>
              <a:t>Approccio strategico </a:t>
            </a:r>
            <a:r>
              <a:rPr lang="it-IT" sz="2600" dirty="0" smtClean="0"/>
              <a:t>adottato dall’Istat per l’evoluzione dei registri statistici sulla struttura, </a:t>
            </a:r>
            <a:r>
              <a:rPr lang="it-IT" sz="2600" i="1" dirty="0" smtClean="0"/>
              <a:t>performance </a:t>
            </a:r>
            <a:r>
              <a:rPr lang="it-IT" sz="2600" dirty="0" smtClean="0"/>
              <a:t>e competitività delle imprese: costruzione di </a:t>
            </a:r>
            <a:r>
              <a:rPr lang="it-IT" sz="2600" b="1" dirty="0" smtClean="0"/>
              <a:t>registri statistici complessi</a:t>
            </a:r>
            <a:r>
              <a:rPr lang="it-IT" sz="2600" dirty="0" smtClean="0"/>
              <a:t> che integrano quelli sulle </a:t>
            </a:r>
            <a:r>
              <a:rPr lang="it-IT" sz="2600" dirty="0"/>
              <a:t>unità </a:t>
            </a:r>
            <a:r>
              <a:rPr lang="it-IT" sz="2600" dirty="0" smtClean="0"/>
              <a:t>economiche </a:t>
            </a:r>
            <a:r>
              <a:rPr lang="it-IT" sz="2600" dirty="0"/>
              <a:t>con i registri della popolazione, del lavoro, del </a:t>
            </a:r>
            <a:r>
              <a:rPr lang="it-IT" sz="2600" dirty="0" smtClean="0"/>
              <a:t>territorio, delle attività.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A304A"/>
              </a:buClr>
              <a:buSzPct val="160000"/>
            </a:pPr>
            <a:r>
              <a:rPr lang="it-IT" sz="2600" b="1" dirty="0" smtClean="0"/>
              <a:t>Linee guida</a:t>
            </a:r>
            <a:r>
              <a:rPr lang="it-IT" sz="2600" dirty="0" smtClean="0"/>
              <a:t>: coerenza micro-macro, multidimensionalità, integrazione.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A304A"/>
              </a:buClr>
              <a:buSzPct val="160000"/>
            </a:pPr>
            <a:r>
              <a:rPr lang="it-IT" sz="2600" dirty="0" smtClean="0"/>
              <a:t>L’implementazione </a:t>
            </a:r>
            <a:r>
              <a:rPr lang="it-IT" sz="2600" dirty="0"/>
              <a:t>di questa strategia è una delle componenti principali del </a:t>
            </a:r>
            <a:r>
              <a:rPr lang="it-IT" sz="2600" b="1" dirty="0" smtClean="0"/>
              <a:t>programma di modernizzazione dell’Istat</a:t>
            </a:r>
            <a:r>
              <a:rPr lang="it-IT" sz="2600" dirty="0" smtClean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A304A"/>
              </a:buClr>
              <a:buSzPct val="160000"/>
            </a:pPr>
            <a:r>
              <a:rPr lang="it-IT" sz="2600" dirty="0" smtClean="0"/>
              <a:t>Attenzione </a:t>
            </a:r>
            <a:r>
              <a:rPr lang="it-IT" sz="2600" smtClean="0"/>
              <a:t>alla selezione </a:t>
            </a:r>
            <a:r>
              <a:rPr lang="it-IT" sz="2600" dirty="0"/>
              <a:t>delle </a:t>
            </a:r>
            <a:r>
              <a:rPr lang="it-IT" sz="2600" b="1" dirty="0"/>
              <a:t>dimensioni di analisi </a:t>
            </a:r>
            <a:r>
              <a:rPr lang="it-IT" sz="2600" dirty="0" smtClean="0"/>
              <a:t>e </a:t>
            </a:r>
            <a:r>
              <a:rPr lang="it-IT" sz="2600" dirty="0"/>
              <a:t>degli </a:t>
            </a:r>
            <a:r>
              <a:rPr lang="it-IT" sz="2600" b="1" dirty="0"/>
              <a:t>indicatori</a:t>
            </a:r>
            <a:r>
              <a:rPr lang="it-IT" sz="2600" dirty="0"/>
              <a:t> rilevanti per le diverse tipologie di </a:t>
            </a:r>
            <a:r>
              <a:rPr lang="it-IT" sz="2600" b="1" dirty="0"/>
              <a:t>utilizzatori</a:t>
            </a:r>
            <a:r>
              <a:rPr lang="it-IT" sz="2600" dirty="0"/>
              <a:t>, le cui esigenze devono essere considerate adeguatamente fin dalla fase progettuale iniziale.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DA304A"/>
              </a:buClr>
              <a:buSzPct val="160000"/>
            </a:pPr>
            <a:endParaRPr lang="it-IT" sz="24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6508633" y="2015595"/>
            <a:ext cx="5143499" cy="405288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DA304A"/>
              </a:buClr>
              <a:buSzPct val="160000"/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3170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601664" y="1119117"/>
            <a:ext cx="9784282" cy="304345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2200" b="1" dirty="0" smtClean="0">
                <a:latin typeface="+mn-lt"/>
              </a:rPr>
              <a:t>F1 - Copertura </a:t>
            </a:r>
            <a:r>
              <a:rPr lang="it-IT" sz="2200" b="1" dirty="0">
                <a:latin typeface="+mn-lt"/>
              </a:rPr>
              <a:t>e componenti del registro </a:t>
            </a:r>
            <a:r>
              <a:rPr lang="it-IT" sz="2200" b="1" dirty="0" smtClean="0">
                <a:latin typeface="+mn-lt"/>
              </a:rPr>
              <a:t>statistico integrato Frame-SBS</a:t>
            </a:r>
            <a:endParaRPr lang="it-IT" sz="2200" b="1" dirty="0">
              <a:solidFill>
                <a:srgbClr val="484384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601664" y="1917509"/>
            <a:ext cx="5546652" cy="4253331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endParaRPr lang="it-IT" sz="2000" dirty="0"/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7294728" y="1514901"/>
            <a:ext cx="4503762" cy="455358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A304A"/>
              </a:buClr>
              <a:buSzPct val="160000"/>
              <a:buNone/>
            </a:pPr>
            <a:endParaRPr lang="it-IT" sz="2000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1" y="1514900"/>
            <a:ext cx="10570190" cy="49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7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1369</Words>
  <Application>Microsoft Office PowerPoint</Application>
  <PresentationFormat>Personalizzato</PresentationFormat>
  <Paragraphs>104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Personalizza struttura</vt:lpstr>
      <vt:lpstr>COMPORTAMENTI INDIVIDUALI  E RELAZIONI SOCIALI  IN TRASFORMAZIONE  UNA SFIDA PER LA  STATISTICA UFFICIALE </vt:lpstr>
      <vt:lpstr>Struttura della  presentazione</vt:lpstr>
      <vt:lpstr>1) La strategia di costruzione di statistiche sempre più rilevanti per l’analisi del sistema produttivo</vt:lpstr>
      <vt:lpstr>2) Il nuovo registro statistico integrato (Frame-SBS) per l’analisi della struttura e della competitività del sistema delle imprese</vt:lpstr>
      <vt:lpstr>3) L’estensione del registro ad ulteriori dimensioni di analisi  </vt:lpstr>
      <vt:lpstr>4) Alcune evidenze empiriche di natura strutturale e dinamica rilevabili dal registro statistico di base e dalla sua estensione - 1</vt:lpstr>
      <vt:lpstr>4) Alcune evidenze empiriche di natura strutturale e dinamica rilevabili dal registro statistico di base e dalla sua estensione - 2</vt:lpstr>
      <vt:lpstr>5) Conclusioni</vt:lpstr>
      <vt:lpstr>F1 - Copertura e componenti del registro statistico integrato Frame-SBS</vt:lpstr>
      <vt:lpstr>F2 - Basi di dati individuali utilizzate per la realizzazione del nuovo registro integrato e degli indicatori derivati</vt:lpstr>
      <vt:lpstr>F3 - Evoluzione tematica del registro Frame-SBS. Indicatori aggiuntivi identificati e calcolati</vt:lpstr>
      <vt:lpstr>F4 - Caratteristiche delle imprese manifatturiere esportatrici e non esportatrici, per classi di addetti (valori percentuali)</vt:lpstr>
      <vt:lpstr>F5 - Produttività del lavoro delle imprese manifatturiere esportatrici e non esportatrici, per classi di addetti (migliaia di euro)</vt:lpstr>
      <vt:lpstr>F6 - Caratteristiche delle imprese manifatturiere esportatrici e non esportatrici per tipologia di gruppo di appartenenza (valori assoluti e percentuali)</vt:lpstr>
      <vt:lpstr>F7 - Distribuzione di frequenza delle imprese per livello di retribuzione relativa femmine/maschi.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Roberto Monducci</cp:lastModifiedBy>
  <cp:revision>109</cp:revision>
  <cp:lastPrinted>2016-03-21T17:06:08Z</cp:lastPrinted>
  <dcterms:created xsi:type="dcterms:W3CDTF">2016-03-11T16:10:26Z</dcterms:created>
  <dcterms:modified xsi:type="dcterms:W3CDTF">2016-06-21T20:25:09Z</dcterms:modified>
</cp:coreProperties>
</file>