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8" r:id="rId15"/>
    <p:sldId id="279" r:id="rId16"/>
    <p:sldId id="280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386">
          <p15:clr>
            <a:srgbClr val="A4A3A4"/>
          </p15:clr>
        </p15:guide>
        <p15:guide id="4" pos="19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F31"/>
    <a:srgbClr val="E26F37"/>
    <a:srgbClr val="D43D25"/>
    <a:srgbClr val="DA713A"/>
    <a:srgbClr val="E16F36"/>
    <a:srgbClr val="BE1520"/>
    <a:srgbClr val="CF1E24"/>
    <a:srgbClr val="C72A31"/>
    <a:srgbClr val="DA3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619" autoAdjust="0"/>
  </p:normalViewPr>
  <p:slideViewPr>
    <p:cSldViewPr snapToGrid="0" snapToObjects="1">
      <p:cViewPr varScale="1">
        <p:scale>
          <a:sx n="85" d="100"/>
          <a:sy n="85" d="100"/>
        </p:scale>
        <p:origin x="744" y="84"/>
      </p:cViewPr>
      <p:guideLst>
        <p:guide orient="horz" pos="2160"/>
        <p:guide pos="3840"/>
        <p:guide orient="horz" pos="2386"/>
        <p:guide pos="19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7B1F3-FB2D-A247-9676-97B3C010A75B}" type="datetimeFigureOut">
              <a:rPr lang="it-IT" smtClean="0"/>
              <a:t>23/06/2016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A04C-CF00-2442-8489-B17C223CB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3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6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1373" y="30545"/>
            <a:ext cx="2060627" cy="89009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955714"/>
            <a:ext cx="1390008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 userDrawn="1"/>
        </p:nvCxnSpPr>
        <p:spPr>
          <a:xfrm flipH="1">
            <a:off x="601664" y="968418"/>
            <a:ext cx="10997669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4" r="74033" b="37508"/>
          <a:stretch/>
        </p:blipFill>
        <p:spPr>
          <a:xfrm>
            <a:off x="10647499" y="5776731"/>
            <a:ext cx="1544501" cy="1081270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 userDrawn="1"/>
        </p:nvSpPr>
        <p:spPr>
          <a:xfrm>
            <a:off x="601662" y="353490"/>
            <a:ext cx="7627989" cy="53860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80"/>
              </a:lnSpc>
              <a:spcAft>
                <a:spcPts val="600"/>
              </a:spcAft>
            </a:pPr>
            <a:r>
              <a:rPr lang="it-IT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ROMA 24 GIUGNO 2016 </a:t>
            </a:r>
          </a:p>
          <a:p>
            <a:pPr>
              <a:lnSpc>
                <a:spcPts val="1080"/>
              </a:lnSpc>
              <a:spcAft>
                <a:spcPts val="0"/>
              </a:spcAft>
            </a:pPr>
            <a:r>
              <a:rPr lang="it-IT" sz="1100" b="1" dirty="0">
                <a:solidFill>
                  <a:srgbClr val="E26F31"/>
                </a:solidFill>
                <a:latin typeface="+mn-lt"/>
                <a:ea typeface="Signika Light" charset="0"/>
                <a:cs typeface="Calibri"/>
              </a:rPr>
              <a:t>OFFICINA MODERNIZZAZIONE</a:t>
            </a:r>
          </a:p>
          <a:p>
            <a:pPr>
              <a:lnSpc>
                <a:spcPts val="1080"/>
              </a:lnSpc>
              <a:spcBef>
                <a:spcPts val="300"/>
              </a:spcBef>
              <a:spcAft>
                <a:spcPts val="600"/>
              </a:spcAft>
            </a:pPr>
            <a:r>
              <a:rPr lang="it-IT" sz="1200" dirty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Il Project Management come driver di efficienza nel processo di innovazione della PA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27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hyperlink" Target="mailto:minelle@di.uniroma1.i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3376083"/>
            <a:ext cx="12192000" cy="3481918"/>
          </a:xfrm>
          <a:prstGeom prst="rect">
            <a:avLst/>
          </a:prstGeom>
          <a:solidFill>
            <a:srgbClr val="E26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DA304A"/>
                </a:solidFill>
              </a:rPr>
              <a:t> 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173412" y="3811955"/>
            <a:ext cx="8221860" cy="14747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80"/>
              </a:lnSpc>
            </a:pPr>
            <a:r>
              <a:rPr lang="it-IT" sz="2800" dirty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OFFICINA MODERNIZZAZIONE</a:t>
            </a:r>
          </a:p>
          <a:p>
            <a:pPr>
              <a:lnSpc>
                <a:spcPts val="3200"/>
              </a:lnSpc>
            </a:pPr>
            <a:endParaRPr lang="it-IT" sz="3200" dirty="0">
              <a:solidFill>
                <a:schemeClr val="bg1"/>
              </a:solidFill>
              <a:ea typeface="Signika Light" charset="0"/>
              <a:cs typeface="Arial"/>
            </a:endParaRPr>
          </a:p>
          <a:p>
            <a:pPr>
              <a:lnSpc>
                <a:spcPts val="3200"/>
              </a:lnSpc>
            </a:pPr>
            <a:r>
              <a:rPr lang="it-IT" sz="3200" dirty="0">
                <a:solidFill>
                  <a:schemeClr val="bg1"/>
                </a:solidFill>
                <a:ea typeface="Signika Light" charset="0"/>
                <a:cs typeface="Arial"/>
              </a:rPr>
              <a:t>Il Project Management come </a:t>
            </a:r>
            <a:r>
              <a:rPr lang="it-IT" sz="3200" i="1" dirty="0">
                <a:solidFill>
                  <a:schemeClr val="bg1"/>
                </a:solidFill>
                <a:ea typeface="Signika Light" charset="0"/>
                <a:cs typeface="Arial"/>
              </a:rPr>
              <a:t>driver</a:t>
            </a:r>
            <a:r>
              <a:rPr lang="it-IT" sz="3200" dirty="0">
                <a:solidFill>
                  <a:schemeClr val="bg1"/>
                </a:solidFill>
                <a:ea typeface="Signika Light" charset="0"/>
                <a:cs typeface="Arial"/>
              </a:rPr>
              <a:t> di efficienza nel processo di innovazione della PA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611254" y="384211"/>
            <a:ext cx="5050820" cy="16111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>
              <a:lnSpc>
                <a:spcPts val="2500"/>
              </a:lnSpc>
            </a:pPr>
            <a:r>
              <a:rPr lang="it-IT" sz="2400" b="1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COMPORTAMENTI INDIVIDUALI </a:t>
            </a:r>
            <a:br>
              <a:rPr lang="it-IT" sz="2400" b="1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E RELAZIONI SOCIALI </a:t>
            </a:r>
            <a:br>
              <a:rPr lang="it-IT" sz="2400" b="1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IN TRASFORMAZIONE </a:t>
            </a:r>
            <a:br>
              <a:rPr lang="it-IT" sz="2400" b="1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UNA SFIDA PER LA </a:t>
            </a:r>
            <a:b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STATISTICA UFFICIALE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61"/>
          <a:stretch/>
        </p:blipFill>
        <p:spPr>
          <a:xfrm>
            <a:off x="323742" y="214878"/>
            <a:ext cx="7546646" cy="2895775"/>
          </a:xfrm>
          <a:prstGeom prst="rect">
            <a:avLst/>
          </a:prstGeom>
        </p:spPr>
      </p:pic>
      <p:pic>
        <p:nvPicPr>
          <p:cNvPr id="13" name="Immagine 12" descr="Logo12esimaOk-2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14" y="5859742"/>
            <a:ext cx="480972" cy="625265"/>
          </a:xfrm>
          <a:prstGeom prst="rect">
            <a:avLst/>
          </a:prstGeom>
        </p:spPr>
      </p:pic>
      <p:pic>
        <p:nvPicPr>
          <p:cNvPr id="17" name="Immagine 16" descr="Logo12esimaOk-2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86" y="3683343"/>
            <a:ext cx="571500" cy="6096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3173412" y="6056410"/>
            <a:ext cx="822186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it-IT" sz="2000" dirty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Federico </a:t>
            </a:r>
            <a:r>
              <a:rPr lang="it-IT" sz="2000" dirty="0" err="1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Minelle</a:t>
            </a:r>
            <a:r>
              <a:rPr lang="it-IT" sz="2000" dirty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| ISIPM – Istituto Italiano di Project Management</a:t>
            </a:r>
          </a:p>
        </p:txBody>
      </p:sp>
      <p:cxnSp>
        <p:nvCxnSpPr>
          <p:cNvPr id="20" name="Connettore 1 19"/>
          <p:cNvCxnSpPr/>
          <p:nvPr/>
        </p:nvCxnSpPr>
        <p:spPr>
          <a:xfrm>
            <a:off x="2998756" y="3811955"/>
            <a:ext cx="0" cy="2580211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058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274239"/>
            <a:ext cx="11071754" cy="1036107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>
                <a:solidFill>
                  <a:srgbClr val="7F7F7F"/>
                </a:solidFill>
                <a:latin typeface="+mn-lt"/>
              </a:rPr>
              <a:t>Quali correlazioni organizzative?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050817" y="647858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19" name="Rettangolo 18"/>
          <p:cNvSpPr/>
          <p:nvPr/>
        </p:nvSpPr>
        <p:spPr>
          <a:xfrm>
            <a:off x="460112" y="1833197"/>
            <a:ext cx="11358849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it-IT" altLang="it-IT" sz="2000" dirty="0"/>
              <a:t>Da una analisi preliminare multi-azienda in Italia, confermata da successive analisi puntuali, nella PA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0037"/>
            <a:ext cx="12138915" cy="2797340"/>
          </a:xfrm>
          <a:prstGeom prst="rect">
            <a:avLst/>
          </a:prstGeom>
        </p:spPr>
      </p:pic>
      <p:sp>
        <p:nvSpPr>
          <p:cNvPr id="40" name="Rettangolo 39"/>
          <p:cNvSpPr/>
          <p:nvPr/>
        </p:nvSpPr>
        <p:spPr>
          <a:xfrm>
            <a:off x="2403278" y="5347729"/>
            <a:ext cx="7405024" cy="978729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it-IT" altLang="it-IT" sz="2000" dirty="0"/>
              <a:t>Maggiore maturità nel PM dove vi è presenza consolidata di: </a:t>
            </a:r>
          </a:p>
          <a:p>
            <a:pPr lvl="1" indent="-31653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1600" dirty="0"/>
              <a:t>Project Manager «competenti» (storicamente diffusa)</a:t>
            </a:r>
          </a:p>
          <a:p>
            <a:pPr lvl="1" indent="-31653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1600" dirty="0"/>
              <a:t>Project Management Office «efficaci» (novità recente, in crescita)</a:t>
            </a:r>
          </a:p>
          <a:p>
            <a:pPr algn="ctr" eaLnBrk="1" hangingPunct="1">
              <a:lnSpc>
                <a:spcPct val="80000"/>
              </a:lnSpc>
            </a:pPr>
            <a:r>
              <a:rPr lang="it-IT" altLang="it-IT" sz="2000" dirty="0">
                <a:solidFill>
                  <a:srgbClr val="FF0000"/>
                </a:solidFill>
              </a:rPr>
              <a:t>Presenza Comitato di Progetto: non correlato!</a:t>
            </a:r>
          </a:p>
        </p:txBody>
      </p:sp>
    </p:spTree>
    <p:extLst>
      <p:ext uri="{BB962C8B-B14F-4D97-AF65-F5344CB8AC3E}">
        <p14:creationId xmlns:p14="http://schemas.microsoft.com/office/powerpoint/2010/main" val="330383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274240"/>
            <a:ext cx="11071754" cy="490990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>
                <a:solidFill>
                  <a:srgbClr val="7F7F7F"/>
                </a:solidFill>
                <a:latin typeface="+mn-lt"/>
              </a:rPr>
              <a:t>Quale ruolo del PMO (</a:t>
            </a:r>
            <a:r>
              <a:rPr lang="it-IT" sz="3200" dirty="0" err="1">
                <a:solidFill>
                  <a:srgbClr val="7F7F7F"/>
                </a:solidFill>
                <a:latin typeface="+mn-lt"/>
              </a:rPr>
              <a:t>project</a:t>
            </a:r>
            <a:r>
              <a:rPr lang="it-IT" sz="3200" dirty="0">
                <a:solidFill>
                  <a:srgbClr val="7F7F7F"/>
                </a:solidFill>
                <a:latin typeface="+mn-lt"/>
              </a:rPr>
              <a:t>/../.. management office)?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050817" y="647858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11</a:t>
            </a:fld>
            <a:endParaRPr lang="it-IT" dirty="0"/>
          </a:p>
        </p:txBody>
      </p:sp>
      <p:graphicFrame>
        <p:nvGraphicFramePr>
          <p:cNvPr id="8" name="Group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102119"/>
              </p:ext>
            </p:extLst>
          </p:nvPr>
        </p:nvGraphicFramePr>
        <p:xfrm>
          <a:off x="1937983" y="2056206"/>
          <a:ext cx="7158010" cy="2564185"/>
        </p:xfrm>
        <a:graphic>
          <a:graphicData uri="http://schemas.openxmlformats.org/drawingml/2006/table">
            <a:tbl>
              <a:tblPr/>
              <a:tblGrid>
                <a:gridCol w="2504356">
                  <a:extLst>
                    <a:ext uri="{9D8B030D-6E8A-4147-A177-3AD203B41FA5}">
                      <a16:colId xmlns:a16="http://schemas.microsoft.com/office/drawing/2014/main" val="2982422832"/>
                    </a:ext>
                  </a:extLst>
                </a:gridCol>
                <a:gridCol w="2431767">
                  <a:extLst>
                    <a:ext uri="{9D8B030D-6E8A-4147-A177-3AD203B41FA5}">
                      <a16:colId xmlns:a16="http://schemas.microsoft.com/office/drawing/2014/main" val="1762523104"/>
                    </a:ext>
                  </a:extLst>
                </a:gridCol>
                <a:gridCol w="2221887">
                  <a:extLst>
                    <a:ext uri="{9D8B030D-6E8A-4147-A177-3AD203B41FA5}">
                      <a16:colId xmlns:a16="http://schemas.microsoft.com/office/drawing/2014/main" val="691034855"/>
                    </a:ext>
                  </a:extLst>
                </a:gridCol>
              </a:tblGrid>
              <a:tr h="4524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supporto</a:t>
                      </a:r>
                    </a:p>
                  </a:txBody>
                  <a:tcPr marL="84406" marR="84406" marT="42214" marB="422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controllo</a:t>
                      </a:r>
                    </a:p>
                  </a:txBody>
                  <a:tcPr marL="84406" marR="84406" marT="42214" marB="422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direzione</a:t>
                      </a:r>
                    </a:p>
                  </a:txBody>
                  <a:tcPr marL="84406" marR="84406" marT="42214" marB="422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34346"/>
                  </a:ext>
                </a:extLst>
              </a:tr>
              <a:tr h="14450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Consulenza ai progetti/programmi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altLang="it-IT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Modelli, migliori pratiche, formazione, info, </a:t>
                      </a:r>
                      <a:r>
                        <a:rPr kumimoji="0" lang="it-IT" altLang="it-IT" sz="1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lesson</a:t>
                      </a:r>
                      <a:r>
                        <a:rPr kumimoji="0" lang="it-IT" altLang="it-IT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it-IT" altLang="it-IT" sz="1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learned</a:t>
                      </a:r>
                      <a:endParaRPr kumimoji="0" lang="it-IT" altLang="it-IT" sz="1500" b="0" i="1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L="84406" marR="84406" marT="42214" marB="422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Supporto e verifica aderenza a norme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altLang="it-IT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Schemi di </a:t>
                      </a:r>
                      <a:r>
                        <a:rPr kumimoji="0" lang="it-IT" altLang="it-IT" sz="1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riferim.to</a:t>
                      </a:r>
                      <a:r>
                        <a:rPr kumimoji="0" lang="it-IT" altLang="it-IT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 adottati, conformità a norme/metodi PM</a:t>
                      </a:r>
                    </a:p>
                  </a:txBody>
                  <a:tcPr marL="84406" marR="84406" marT="42214" marB="422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Controllo diretto di progetti/programmi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altLang="it-IT" sz="15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+mn-cs"/>
                        </a:rPr>
                        <a:t>Delega dalla Direzione aziendale</a:t>
                      </a:r>
                    </a:p>
                  </a:txBody>
                  <a:tcPr marL="84406" marR="84406" marT="42214" marB="422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895899"/>
                  </a:ext>
                </a:extLst>
              </a:tr>
              <a:tr h="6666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500" b="0" i="1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Liv. di controllo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it-IT" altLang="it-IT" sz="1500" b="0" i="1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basso</a:t>
                      </a:r>
                    </a:p>
                  </a:txBody>
                  <a:tcPr marL="84406" marR="84406" marT="42214" marB="422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Liv</a:t>
                      </a:r>
                      <a:r>
                        <a:rPr kumimoji="0" lang="it-IT" altLang="it-IT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. di controllo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it-IT" altLang="it-IT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medio</a:t>
                      </a:r>
                    </a:p>
                  </a:txBody>
                  <a:tcPr marL="84406" marR="84406" marT="42214" marB="422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Liv</a:t>
                      </a:r>
                      <a:r>
                        <a:rPr kumimoji="0" lang="it-IT" altLang="it-IT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. di controllo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it-IT" altLang="it-IT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alto</a:t>
                      </a:r>
                    </a:p>
                  </a:txBody>
                  <a:tcPr marL="84406" marR="84406" marT="42214" marB="422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805533"/>
                  </a:ext>
                </a:extLst>
              </a:tr>
            </a:tbl>
          </a:graphicData>
        </a:graphic>
      </p:graphicFrame>
      <p:pic>
        <p:nvPicPr>
          <p:cNvPr id="9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809" y="2008772"/>
            <a:ext cx="1977920" cy="279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4"/>
          <p:cNvSpPr>
            <a:spLocks noChangeArrowheads="1"/>
          </p:cNvSpPr>
          <p:nvPr/>
        </p:nvSpPr>
        <p:spPr bwMode="auto">
          <a:xfrm>
            <a:off x="1937983" y="4639765"/>
            <a:ext cx="43119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200" i="1" dirty="0">
                <a:solidFill>
                  <a:srgbClr val="0000CC"/>
                </a:solidFill>
                <a:latin typeface="+mn-lt"/>
              </a:rPr>
              <a:t>Project Management Institute</a:t>
            </a:r>
            <a:r>
              <a:rPr lang="it-IT" altLang="it-IT" sz="1200" dirty="0">
                <a:latin typeface="+mn-lt"/>
              </a:rPr>
              <a:t> – </a:t>
            </a:r>
            <a:r>
              <a:rPr lang="it-IT" altLang="it-IT" sz="1200" i="1" dirty="0">
                <a:solidFill>
                  <a:srgbClr val="0000CC"/>
                </a:solidFill>
                <a:latin typeface="+mn-lt"/>
              </a:rPr>
              <a:t>Guida al PMBOK, quinta ed., 2014</a:t>
            </a:r>
            <a:endParaRPr lang="it-IT" altLang="it-IT" sz="1200" dirty="0">
              <a:latin typeface="+mn-lt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455348" y="5081064"/>
            <a:ext cx="9300883" cy="145985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600" b="1" dirty="0">
                <a:latin typeface="+mn-lt"/>
              </a:rPr>
              <a:t>Nuovo codice degli Appalti (D. </a:t>
            </a:r>
            <a:r>
              <a:rPr lang="it-IT" altLang="it-IT" sz="1600" b="1" dirty="0" err="1">
                <a:latin typeface="+mn-lt"/>
              </a:rPr>
              <a:t>L.vo</a:t>
            </a:r>
            <a:r>
              <a:rPr lang="it-IT" altLang="it-IT" sz="1600" b="1" dirty="0">
                <a:latin typeface="+mn-lt"/>
              </a:rPr>
              <a:t> 18 aprile 2016, n. 50), Art. 31 </a:t>
            </a:r>
            <a:endParaRPr lang="it-IT" altLang="it-IT" sz="1600" dirty="0">
              <a:latin typeface="+mn-lt"/>
            </a:endParaRPr>
          </a:p>
          <a:p>
            <a:r>
              <a:rPr lang="it-IT" altLang="it-IT" sz="1600" i="1" dirty="0">
                <a:latin typeface="+mn-lt"/>
              </a:rPr>
              <a:t>(Ruolo e funzioni del responsabile del procedimento negli appalti e nelle concessioni)</a:t>
            </a:r>
          </a:p>
          <a:p>
            <a:r>
              <a:rPr lang="it-IT" altLang="it-IT" sz="1400" i="1" dirty="0">
                <a:latin typeface="+mn-lt"/>
              </a:rPr>
              <a:t> </a:t>
            </a:r>
            <a:r>
              <a:rPr lang="it-IT" altLang="it-IT" sz="1400" dirty="0">
                <a:latin typeface="+mn-lt"/>
              </a:rPr>
              <a:t>9. La stazione appaltante, allo scopo di migliorare la qualità della progettazione e della programmazione complessiva, può …. istituire una </a:t>
            </a:r>
            <a:r>
              <a:rPr lang="it-IT" altLang="it-IT" sz="1400" u="sng" dirty="0">
                <a:latin typeface="+mn-lt"/>
              </a:rPr>
              <a:t>struttura stabile a supporto dei RUP</a:t>
            </a:r>
            <a:r>
              <a:rPr lang="it-IT" altLang="it-IT" sz="1400" dirty="0">
                <a:latin typeface="+mn-lt"/>
              </a:rPr>
              <a:t>, anche alle dirette dipendenze del vertice della pubblica amministrazione di riferimento. Con la medesima finalità …… organizza attività formativa specifica per tutti i dipendenti che hanno i requisiti di inquadramento idonei al conferimento dell’incarico di RUP ….</a:t>
            </a:r>
          </a:p>
        </p:txBody>
      </p:sp>
      <p:sp>
        <p:nvSpPr>
          <p:cNvPr id="12" name="Text Box 45"/>
          <p:cNvSpPr txBox="1">
            <a:spLocks noChangeArrowheads="1"/>
          </p:cNvSpPr>
          <p:nvPr/>
        </p:nvSpPr>
        <p:spPr bwMode="auto">
          <a:xfrm>
            <a:off x="728790" y="2092885"/>
            <a:ext cx="1093569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662" dirty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tipologie</a:t>
            </a:r>
          </a:p>
        </p:txBody>
      </p:sp>
    </p:spTree>
    <p:extLst>
      <p:ext uri="{BB962C8B-B14F-4D97-AF65-F5344CB8AC3E}">
        <p14:creationId xmlns:p14="http://schemas.microsoft.com/office/powerpoint/2010/main" val="160047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274240"/>
            <a:ext cx="11071754" cy="490990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>
                <a:solidFill>
                  <a:srgbClr val="7F7F7F"/>
                </a:solidFill>
                <a:latin typeface="+mn-lt"/>
              </a:rPr>
              <a:t>Perché Portfolio Management nella PA?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050817" y="647858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10" name="Rectangle 44"/>
          <p:cNvSpPr>
            <a:spLocks noChangeArrowheads="1"/>
          </p:cNvSpPr>
          <p:nvPr/>
        </p:nvSpPr>
        <p:spPr bwMode="auto">
          <a:xfrm>
            <a:off x="1937983" y="4554954"/>
            <a:ext cx="58989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200" i="1" dirty="0">
                <a:solidFill>
                  <a:srgbClr val="0000CC"/>
                </a:solidFill>
                <a:latin typeface="+mn-lt"/>
              </a:rPr>
              <a:t>Project Management Institute - The Standard for Portfolio Management, Third Edition, 2013</a:t>
            </a:r>
          </a:p>
        </p:txBody>
      </p:sp>
      <p:sp>
        <p:nvSpPr>
          <p:cNvPr id="13" name="Text Box 45"/>
          <p:cNvSpPr txBox="1">
            <a:spLocks noChangeArrowheads="1"/>
          </p:cNvSpPr>
          <p:nvPr/>
        </p:nvSpPr>
        <p:spPr bwMode="auto">
          <a:xfrm>
            <a:off x="728790" y="1955890"/>
            <a:ext cx="1050288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662" dirty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Processi</a:t>
            </a:r>
          </a:p>
        </p:txBody>
      </p:sp>
      <p:graphicFrame>
        <p:nvGraphicFramePr>
          <p:cNvPr id="15" name="Group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660752"/>
              </p:ext>
            </p:extLst>
          </p:nvPr>
        </p:nvGraphicFramePr>
        <p:xfrm>
          <a:off x="1937983" y="1933600"/>
          <a:ext cx="7178721" cy="2591624"/>
        </p:xfrm>
        <a:graphic>
          <a:graphicData uri="http://schemas.openxmlformats.org/drawingml/2006/table">
            <a:tbl>
              <a:tblPr/>
              <a:tblGrid>
                <a:gridCol w="2741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8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1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Knowledge </a:t>
                      </a:r>
                      <a:r>
                        <a:rPr kumimoji="0" 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areas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L="84406" marR="84406" marT="42199" marB="421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Alignment </a:t>
                      </a:r>
                    </a:p>
                  </a:txBody>
                  <a:tcPr marL="84406" marR="84406" marT="42199" marB="42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Monitor&amp;control</a:t>
                      </a:r>
                    </a:p>
                  </a:txBody>
                  <a:tcPr marL="84406" marR="84406" marT="42199" marB="42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51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Portfolio </a:t>
                      </a:r>
                      <a:r>
                        <a:rPr kumimoji="0" lang="it-IT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governance</a:t>
                      </a:r>
                      <a:endParaRPr kumimoji="0" lang="it-IT" sz="1600" b="0" i="1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L="84406" marR="84406" marT="42199" marB="421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Identify</a:t>
                      </a:r>
                      <a:r>
                        <a:rPr kumimoji="0" lang="it-IT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/</a:t>
                      </a:r>
                      <a:r>
                        <a:rPr kumimoji="0" lang="it-IT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categorize</a:t>
                      </a:r>
                      <a:r>
                        <a:rPr kumimoji="0" lang="it-IT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</a:t>
                      </a:r>
                      <a:r>
                        <a:rPr kumimoji="0" lang="it-IT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Evaluate</a:t>
                      </a:r>
                      <a:r>
                        <a:rPr kumimoji="0" lang="it-IT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/</a:t>
                      </a:r>
                      <a:r>
                        <a:rPr kumimoji="0" lang="it-IT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select</a:t>
                      </a:r>
                      <a:endParaRPr kumimoji="0" lang="it-IT" sz="1600" b="0" i="1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Prioritize</a:t>
                      </a:r>
                      <a:r>
                        <a:rPr kumimoji="0" lang="it-IT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/balance/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authorize</a:t>
                      </a:r>
                      <a:endParaRPr kumimoji="0" lang="it-IT" sz="1600" b="0" i="1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L="84406" marR="84406" marT="42199" marB="42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Performance report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Strategy</a:t>
                      </a:r>
                      <a:r>
                        <a:rPr kumimoji="0" lang="it-IT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</a:t>
                      </a:r>
                      <a:r>
                        <a:rPr kumimoji="0" lang="it-IT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changes</a:t>
                      </a:r>
                      <a:endParaRPr kumimoji="0" lang="it-IT" sz="1600" b="0" i="1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Adjustments</a:t>
                      </a:r>
                      <a:endParaRPr kumimoji="0" lang="it-IT" sz="1600" b="0" i="1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L="84406" marR="84406" marT="42199" marB="42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3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portfolio </a:t>
                      </a:r>
                      <a:r>
                        <a:rPr kumimoji="0" lang="it-IT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risk</a:t>
                      </a:r>
                      <a:r>
                        <a:rPr kumimoji="0" lang="it-IT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management</a:t>
                      </a:r>
                    </a:p>
                  </a:txBody>
                  <a:tcPr marL="84406" marR="84406" marT="42199" marB="421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  <a:tabLst/>
                      </a:pPr>
                      <a:r>
                        <a:rPr kumimoji="0" lang="it-IT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identify</a:t>
                      </a:r>
                      <a:r>
                        <a:rPr kumimoji="0" lang="it-IT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, </a:t>
                      </a:r>
                      <a:r>
                        <a:rPr kumimoji="0" lang="it-IT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analyze</a:t>
                      </a:r>
                      <a:endParaRPr kumimoji="0" lang="it-IT" sz="1600" b="0" i="1" u="none" strike="noStrike" cap="none" normalizeH="0" baseline="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develop</a:t>
                      </a:r>
                      <a:r>
                        <a:rPr kumimoji="0" lang="it-IT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</a:t>
                      </a:r>
                      <a:r>
                        <a:rPr kumimoji="0" lang="it-IT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responses</a:t>
                      </a:r>
                      <a:endParaRPr kumimoji="0" lang="it-IT" sz="1600" b="0" i="1" u="none" strike="noStrike" cap="none" normalizeH="0" baseline="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L="84406" marR="84406" marT="42199" marB="42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monitor&amp;control</a:t>
                      </a:r>
                      <a:endParaRPr kumimoji="0" lang="it-IT" sz="1600" b="0" i="1" u="none" strike="noStrike" cap="none" normalizeH="0" baseline="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L="84406" marR="84406" marT="42199" marB="42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558" y="1932623"/>
            <a:ext cx="2156347" cy="2803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37983" y="4889927"/>
            <a:ext cx="7643446" cy="176898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it-IT" sz="1800" dirty="0">
                <a:latin typeface="+mn-lt"/>
              </a:rPr>
              <a:t> </a:t>
            </a:r>
            <a:r>
              <a:rPr lang="it-IT" altLang="it-IT" sz="2000" dirty="0">
                <a:latin typeface="+mn-lt"/>
              </a:rPr>
              <a:t>Indicatori del </a:t>
            </a:r>
            <a:r>
              <a:rPr lang="it-IT" altLang="it-IT" sz="2000" dirty="0">
                <a:solidFill>
                  <a:srgbClr val="008000"/>
                </a:solidFill>
                <a:latin typeface="+mn-lt"/>
              </a:rPr>
              <a:t>valore </a:t>
            </a:r>
            <a:r>
              <a:rPr lang="it-IT" altLang="it-IT" sz="2000" dirty="0">
                <a:latin typeface="+mn-lt"/>
              </a:rPr>
              <a:t>(impatto/benefici)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it-IT" sz="1600" dirty="0">
                <a:latin typeface="+mn-lt"/>
              </a:rPr>
              <a:t>allineamento continuo strategie: </a:t>
            </a:r>
            <a:r>
              <a:rPr lang="it-IT" altLang="it-IT" sz="1600" u="sng" dirty="0">
                <a:latin typeface="+mn-lt"/>
              </a:rPr>
              <a:t>selezione/avvio/chiusura</a:t>
            </a:r>
            <a:endParaRPr lang="it-IT" altLang="it-IT" sz="1600" dirty="0">
              <a:latin typeface="+mn-lt"/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it-IT" sz="1800" dirty="0">
                <a:latin typeface="+mn-lt"/>
              </a:rPr>
              <a:t> </a:t>
            </a:r>
            <a:r>
              <a:rPr lang="it-IT" altLang="it-IT" sz="2000" dirty="0">
                <a:latin typeface="+mn-lt"/>
              </a:rPr>
              <a:t>Analisi e Gestione del </a:t>
            </a:r>
            <a:r>
              <a:rPr lang="it-IT" altLang="it-IT" sz="2000" dirty="0">
                <a:solidFill>
                  <a:srgbClr val="CC3300"/>
                </a:solidFill>
                <a:latin typeface="+mn-lt"/>
              </a:rPr>
              <a:t>rischio </a:t>
            </a:r>
            <a:r>
              <a:rPr lang="it-IT" altLang="it-IT" sz="2000" dirty="0">
                <a:latin typeface="+mn-lt"/>
              </a:rPr>
              <a:t>(propensione e impatto)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it-IT" sz="1600" dirty="0">
                <a:latin typeface="+mn-lt"/>
              </a:rPr>
              <a:t>comunicazione a </a:t>
            </a:r>
            <a:r>
              <a:rPr lang="it-IT" altLang="it-IT" sz="1600" i="1" dirty="0">
                <a:latin typeface="+mn-lt"/>
              </a:rPr>
              <a:t>stakeholder:</a:t>
            </a:r>
            <a:r>
              <a:rPr lang="it-IT" altLang="it-IT" sz="1600" dirty="0">
                <a:latin typeface="+mn-lt"/>
              </a:rPr>
              <a:t> </a:t>
            </a:r>
            <a:r>
              <a:rPr lang="it-IT" altLang="it-IT" sz="1600" u="sng" dirty="0">
                <a:latin typeface="+mn-lt"/>
              </a:rPr>
              <a:t>iniziale/in corso/avvio</a:t>
            </a:r>
            <a:r>
              <a:rPr lang="it-IT" altLang="it-IT" sz="1600" dirty="0">
                <a:latin typeface="+mn-lt"/>
              </a:rPr>
              <a:t> ….. 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it-IT" sz="1800" dirty="0">
                <a:latin typeface="+mn-lt"/>
              </a:rPr>
              <a:t> </a:t>
            </a:r>
            <a:r>
              <a:rPr lang="it-IT" altLang="it-IT" sz="2000" dirty="0">
                <a:latin typeface="+mn-lt"/>
              </a:rPr>
              <a:t>Misura </a:t>
            </a:r>
            <a:r>
              <a:rPr lang="it-IT" altLang="it-IT" sz="2000" dirty="0">
                <a:solidFill>
                  <a:srgbClr val="0066FF"/>
                </a:solidFill>
                <a:latin typeface="+mn-lt"/>
              </a:rPr>
              <a:t>avanzamento</a:t>
            </a:r>
            <a:r>
              <a:rPr lang="it-IT" altLang="it-IT" sz="2000" dirty="0">
                <a:latin typeface="+mn-lt"/>
              </a:rPr>
              <a:t> e </a:t>
            </a:r>
            <a:r>
              <a:rPr lang="it-IT" altLang="it-IT" sz="2000" dirty="0">
                <a:solidFill>
                  <a:srgbClr val="0066FF"/>
                </a:solidFill>
                <a:latin typeface="+mn-lt"/>
              </a:rPr>
              <a:t>stime a finire</a:t>
            </a:r>
            <a:r>
              <a:rPr lang="it-IT" altLang="it-IT" sz="2000" dirty="0">
                <a:latin typeface="+mn-lt"/>
              </a:rPr>
              <a:t> (EVM?)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it-IT" sz="1600" dirty="0">
                <a:latin typeface="+mn-lt"/>
              </a:rPr>
              <a:t>programmi/progetti del </a:t>
            </a:r>
            <a:r>
              <a:rPr lang="it-IT" altLang="it-IT" sz="1600" i="1" dirty="0">
                <a:latin typeface="+mn-lt"/>
              </a:rPr>
              <a:t>portfolio</a:t>
            </a:r>
            <a:r>
              <a:rPr lang="it-IT" altLang="it-IT" sz="1600" dirty="0">
                <a:latin typeface="+mn-lt"/>
              </a:rPr>
              <a:t>:</a:t>
            </a:r>
            <a:r>
              <a:rPr lang="it-IT" altLang="it-IT" sz="1600" i="1" dirty="0">
                <a:latin typeface="+mn-lt"/>
              </a:rPr>
              <a:t> </a:t>
            </a:r>
            <a:r>
              <a:rPr lang="it-IT" altLang="it-IT" sz="1600" u="sng" dirty="0">
                <a:latin typeface="+mn-lt"/>
              </a:rPr>
              <a:t>dati </a:t>
            </a:r>
            <a:r>
              <a:rPr lang="ja-JP" altLang="it-IT" sz="1600" i="1" u="sng" dirty="0">
                <a:latin typeface="+mn-lt"/>
              </a:rPr>
              <a:t>“</a:t>
            </a:r>
            <a:r>
              <a:rPr lang="it-IT" altLang="ja-JP" sz="1600" u="sng" dirty="0">
                <a:latin typeface="+mn-lt"/>
              </a:rPr>
              <a:t>oggettivi e strutturati</a:t>
            </a:r>
            <a:r>
              <a:rPr lang="ja-JP" altLang="it-IT" sz="1600" u="sng" dirty="0">
                <a:latin typeface="+mn-lt"/>
              </a:rPr>
              <a:t>“</a:t>
            </a:r>
            <a:r>
              <a:rPr lang="it-IT" altLang="ja-JP" sz="1600" dirty="0">
                <a:latin typeface="+mn-lt"/>
              </a:rPr>
              <a:t>, </a:t>
            </a:r>
            <a:r>
              <a:rPr lang="it-IT" altLang="ja-JP" sz="1600" i="1" dirty="0" err="1">
                <a:latin typeface="+mn-lt"/>
              </a:rPr>
              <a:t>please</a:t>
            </a:r>
            <a:r>
              <a:rPr lang="it-IT" altLang="ja-JP" sz="1600" i="1" dirty="0">
                <a:latin typeface="+mn-lt"/>
              </a:rPr>
              <a:t>!</a:t>
            </a:r>
            <a:endParaRPr lang="it-IT" altLang="it-IT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45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1" y="2015594"/>
            <a:ext cx="8533145" cy="2692974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595959"/>
                </a:solidFill>
              </a:rPr>
              <a:t>PA: crescita cultura/maturità nel PM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595959"/>
                </a:solidFill>
              </a:rPr>
              <a:t> massima efficienza/efficacia (e trasparenza) nell’attuale contingenza</a:t>
            </a:r>
          </a:p>
          <a:p>
            <a:pPr lvl="2" algn="l"/>
            <a:r>
              <a:rPr lang="it-IT" dirty="0">
                <a:solidFill>
                  <a:srgbClr val="595959"/>
                </a:solidFill>
              </a:rPr>
              <a:t>capacità di selezionare le migliori iniziative di innovazione</a:t>
            </a:r>
          </a:p>
          <a:p>
            <a:pPr lvl="2" algn="l"/>
            <a:r>
              <a:rPr lang="it-IT" dirty="0">
                <a:solidFill>
                  <a:srgbClr val="595959"/>
                </a:solidFill>
              </a:rPr>
              <a:t>maggior “valore pubblico” (</a:t>
            </a:r>
            <a:r>
              <a:rPr lang="it-IT" dirty="0" err="1">
                <a:solidFill>
                  <a:srgbClr val="595959"/>
                </a:solidFill>
              </a:rPr>
              <a:t>value</a:t>
            </a:r>
            <a:r>
              <a:rPr lang="it-IT" dirty="0">
                <a:solidFill>
                  <a:srgbClr val="595959"/>
                </a:solidFill>
              </a:rPr>
              <a:t> for </a:t>
            </a:r>
            <a:r>
              <a:rPr lang="it-IT" dirty="0" err="1">
                <a:solidFill>
                  <a:srgbClr val="595959"/>
                </a:solidFill>
              </a:rPr>
              <a:t>money</a:t>
            </a:r>
            <a:r>
              <a:rPr lang="it-IT" dirty="0">
                <a:solidFill>
                  <a:srgbClr val="595959"/>
                </a:solidFill>
              </a:rPr>
              <a:t>)!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595959"/>
                </a:solidFill>
              </a:rPr>
              <a:t> Imprese fornitrici: maggior efficienza col PM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595959"/>
                </a:solidFill>
              </a:rPr>
              <a:t>aumento margini aziendali, crescita PIL Paese, …..</a:t>
            </a:r>
          </a:p>
          <a:p>
            <a:pPr lvl="2" algn="l"/>
            <a:r>
              <a:rPr lang="it-IT" dirty="0">
                <a:solidFill>
                  <a:srgbClr val="595959"/>
                </a:solidFill>
              </a:rPr>
              <a:t>pronte per la sfida del mercato globale</a:t>
            </a: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Quali benefici (se PM fatto sul serio)?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440706" y="4896735"/>
            <a:ext cx="8959362" cy="1200329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dirty="0">
                <a:latin typeface="+mn-lt"/>
              </a:rPr>
              <a:t>Stesse considerazioni, nei processi di innovazione, per la diffusione della metodica </a:t>
            </a:r>
          </a:p>
          <a:p>
            <a:pPr algn="ctr" eaLnBrk="1" hangingPunct="1"/>
            <a:r>
              <a:rPr lang="it-IT" altLang="it-IT" sz="1800" dirty="0">
                <a:latin typeface="+mn-lt"/>
              </a:rPr>
              <a:t> </a:t>
            </a:r>
            <a:r>
              <a:rPr lang="it-IT" altLang="ja-JP" sz="1800" dirty="0">
                <a:solidFill>
                  <a:srgbClr val="CC3300"/>
                </a:solidFill>
                <a:latin typeface="+mn-lt"/>
              </a:rPr>
              <a:t>V</a:t>
            </a:r>
            <a:r>
              <a:rPr lang="it-IT" altLang="it-IT" sz="1800" dirty="0">
                <a:solidFill>
                  <a:srgbClr val="CC3300"/>
                </a:solidFill>
                <a:latin typeface="+mn-lt"/>
              </a:rPr>
              <a:t>alutazione Portfolio/Programmi/Progetti</a:t>
            </a:r>
            <a:r>
              <a:rPr lang="it-IT" altLang="ja-JP" sz="1800" dirty="0">
                <a:latin typeface="+mn-lt"/>
              </a:rPr>
              <a:t> </a:t>
            </a:r>
            <a:r>
              <a:rPr lang="it-IT" altLang="it-IT" sz="1800" dirty="0">
                <a:latin typeface="+mn-lt"/>
              </a:rPr>
              <a:t>(</a:t>
            </a:r>
            <a:r>
              <a:rPr lang="it-IT" altLang="it-IT" sz="1800" i="1" dirty="0">
                <a:latin typeface="+mn-lt"/>
              </a:rPr>
              <a:t>ex-ante, in-itinere, ex-post</a:t>
            </a:r>
            <a:r>
              <a:rPr lang="it-IT" altLang="it-IT" sz="1800" dirty="0">
                <a:latin typeface="+mn-lt"/>
              </a:rPr>
              <a:t>) </a:t>
            </a:r>
          </a:p>
          <a:p>
            <a:pPr algn="ctr" eaLnBrk="1" hangingPunct="1"/>
            <a:r>
              <a:rPr lang="it-IT" altLang="ja-JP" sz="1800" dirty="0">
                <a:latin typeface="+mn-lt"/>
              </a:rPr>
              <a:t>secondo il c.d. “Valore Pubblico”</a:t>
            </a:r>
          </a:p>
          <a:p>
            <a:pPr eaLnBrk="1" hangingPunct="1"/>
            <a:r>
              <a:rPr lang="it-IT" altLang="it-IT" sz="1800" dirty="0">
                <a:latin typeface="+mn-lt"/>
              </a:rPr>
              <a:t>Ma sarebbe un’</a:t>
            </a:r>
            <a:r>
              <a:rPr lang="it-IT" altLang="ja-JP" sz="1800" dirty="0">
                <a:latin typeface="+mn-lt"/>
              </a:rPr>
              <a:t>ancora più impegnativa battaglia (come dice </a:t>
            </a:r>
            <a:r>
              <a:rPr lang="it-IT" altLang="ja-JP" sz="1800" b="1" dirty="0">
                <a:latin typeface="+mn-lt"/>
              </a:rPr>
              <a:t>R. Archibald</a:t>
            </a:r>
            <a:r>
              <a:rPr lang="it-IT" altLang="ja-JP" sz="1800" dirty="0">
                <a:latin typeface="+mn-lt"/>
              </a:rPr>
              <a:t>)!</a:t>
            </a:r>
            <a:endParaRPr lang="it-IT" altLang="it-IT" sz="1800" dirty="0">
              <a:latin typeface="+mn-lt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8" t="9831" r="21848" b="5461"/>
          <a:stretch>
            <a:fillRect/>
          </a:stretch>
        </p:blipFill>
        <p:spPr bwMode="auto">
          <a:xfrm>
            <a:off x="9392356" y="1257771"/>
            <a:ext cx="2290129" cy="345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333160" y="6252670"/>
            <a:ext cx="4078745" cy="37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46" dirty="0">
                <a:solidFill>
                  <a:srgbClr val="008000"/>
                </a:solidFill>
                <a:latin typeface="Calibri" panose="020F0502020204030204" pitchFamily="34" charset="0"/>
              </a:rPr>
              <a:t>Le associazioni di PM possono aiutare ….</a:t>
            </a:r>
          </a:p>
        </p:txBody>
      </p:sp>
    </p:spTree>
    <p:extLst>
      <p:ext uri="{BB962C8B-B14F-4D97-AF65-F5344CB8AC3E}">
        <p14:creationId xmlns:p14="http://schemas.microsoft.com/office/powerpoint/2010/main" val="77790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Come realizzato (da PA qualificate)?</a:t>
            </a: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601664" y="2001351"/>
            <a:ext cx="5525700" cy="4052888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A304A"/>
              </a:buClr>
              <a:buSzPct val="160000"/>
              <a:buNone/>
            </a:pPr>
            <a:r>
              <a:rPr lang="it-IT" sz="1800" dirty="0"/>
              <a:t>Project Management e efficienza “interna” </a:t>
            </a:r>
          </a:p>
          <a:p>
            <a:pPr>
              <a:buSzPct val="160000"/>
            </a:pPr>
            <a:r>
              <a:rPr lang="it-IT" sz="1600" dirty="0"/>
              <a:t>allineamento iniziative di innovazione agli obiettivi strategici</a:t>
            </a:r>
          </a:p>
          <a:p>
            <a:pPr>
              <a:buSzPct val="160000"/>
            </a:pPr>
            <a:r>
              <a:rPr lang="it-IT" sz="1600" dirty="0"/>
              <a:t>minori costi di gestione e su interventi attivati</a:t>
            </a:r>
          </a:p>
          <a:p>
            <a:pPr>
              <a:buSzPct val="160000"/>
            </a:pPr>
            <a:r>
              <a:rPr lang="it-IT" sz="1600" dirty="0"/>
              <a:t>ragionevole rispetto delle previsioni di spesa programmi attuativi</a:t>
            </a:r>
          </a:p>
          <a:p>
            <a:pPr marL="0" indent="0">
              <a:buClr>
                <a:srgbClr val="DA304A"/>
              </a:buClr>
              <a:buSzPct val="160000"/>
              <a:buNone/>
            </a:pPr>
            <a:r>
              <a:rPr lang="it-IT" sz="1800" dirty="0"/>
              <a:t>Portfolio/</a:t>
            </a:r>
            <a:r>
              <a:rPr lang="it-IT" sz="1800" dirty="0" err="1"/>
              <a:t>program</a:t>
            </a:r>
            <a:r>
              <a:rPr lang="it-IT" sz="1800" dirty="0"/>
              <a:t> management ed efficacia “pubblica ”</a:t>
            </a:r>
          </a:p>
          <a:p>
            <a:pPr>
              <a:buSzPct val="160000"/>
            </a:pPr>
            <a:r>
              <a:rPr lang="it-IT" sz="1600" dirty="0"/>
              <a:t>ampliamento dei servizi offerti ai cittadini/imprese</a:t>
            </a:r>
          </a:p>
          <a:p>
            <a:pPr>
              <a:buSzPct val="160000"/>
            </a:pPr>
            <a:r>
              <a:rPr lang="it-IT" sz="1600" dirty="0"/>
              <a:t>almeno aumento della loro qualità «percepita»</a:t>
            </a:r>
          </a:p>
          <a:p>
            <a:pPr>
              <a:buSzPct val="160000"/>
            </a:pPr>
            <a:r>
              <a:rPr lang="it-IT" sz="1600" dirty="0"/>
              <a:t>casi di successo/lezioni apprese dalle migliori pratiche</a:t>
            </a:r>
          </a:p>
          <a:p>
            <a:pPr marL="0" indent="0">
              <a:buClr>
                <a:srgbClr val="DA304A"/>
              </a:buClr>
              <a:buSzPct val="160000"/>
              <a:buNone/>
            </a:pPr>
            <a:r>
              <a:rPr lang="it-IT" sz="1800" dirty="0"/>
              <a:t>Portfolio/</a:t>
            </a:r>
            <a:r>
              <a:rPr lang="it-IT" sz="1800" dirty="0" err="1"/>
              <a:t>program</a:t>
            </a:r>
            <a:r>
              <a:rPr lang="it-IT" sz="1800" dirty="0"/>
              <a:t>/</a:t>
            </a:r>
            <a:r>
              <a:rPr lang="it-IT" sz="1800" dirty="0" err="1"/>
              <a:t>project</a:t>
            </a:r>
            <a:r>
              <a:rPr lang="it-IT" sz="1800" dirty="0"/>
              <a:t> management per la trasparenza settore pubblico</a:t>
            </a:r>
          </a:p>
          <a:p>
            <a:pPr>
              <a:buSzPct val="160000"/>
            </a:pPr>
            <a:r>
              <a:rPr lang="it-IT" sz="1600" dirty="0"/>
              <a:t>evidenza della continua verifica dei costi/benefici attesi dalle iniziative intraprese</a:t>
            </a:r>
          </a:p>
          <a:p>
            <a:pPr marL="0" indent="0">
              <a:buNone/>
            </a:pPr>
            <a:endParaRPr lang="it-IT" sz="1600" dirty="0"/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6508633" y="2001351"/>
            <a:ext cx="5143499" cy="4052888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A304A"/>
              </a:buClr>
              <a:buSzPct val="160000"/>
              <a:buNone/>
            </a:pPr>
            <a:r>
              <a:rPr lang="it-IT" sz="2000" i="1" dirty="0">
                <a:solidFill>
                  <a:schemeClr val="accent1"/>
                </a:solidFill>
              </a:rPr>
              <a:t>La applicazione consapevole e ben strutturata di questa disciplina, oltre a far aumentare la efficienza “interna” delle Amministrazioni, consente anche una maggiore efficacia nei confronti dei cittadini/imprese e contribuisce alla trasparenza degli investimenti pubblici. In effetti, una componente essenziale del </a:t>
            </a:r>
            <a:r>
              <a:rPr lang="it-IT" sz="2000" i="1" dirty="0" err="1">
                <a:solidFill>
                  <a:schemeClr val="accent1"/>
                </a:solidFill>
              </a:rPr>
              <a:t>project</a:t>
            </a:r>
            <a:r>
              <a:rPr lang="it-IT" sz="2000" i="1" dirty="0">
                <a:solidFill>
                  <a:schemeClr val="accent1"/>
                </a:solidFill>
              </a:rPr>
              <a:t> management è la continua (e documentata) verifica dei benefici attesi dal progetto per tutti gli stakeholder coinvolti, sia ex-ante, che in itinere, ma ancora più importante, ex-post (quando il “prodotto del progetto” ottenuto ha generato il suo effetto). Così emergono le </a:t>
            </a:r>
            <a:r>
              <a:rPr lang="it-IT" sz="2000" b="1" i="1" dirty="0">
                <a:solidFill>
                  <a:schemeClr val="accent1"/>
                </a:solidFill>
              </a:rPr>
              <a:t>“lezioni apprese” e le migliori/peggiori pratiche!</a:t>
            </a:r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2000" i="1" dirty="0">
              <a:solidFill>
                <a:schemeClr val="accent1"/>
              </a:solidFill>
            </a:endParaRPr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2000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it-IT" sz="2000" i="1" dirty="0">
              <a:solidFill>
                <a:schemeClr val="accent1"/>
              </a:solidFill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5113243" y="6261726"/>
            <a:ext cx="1614288" cy="37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46" dirty="0">
                <a:solidFill>
                  <a:srgbClr val="008000"/>
                </a:solidFill>
                <a:latin typeface="Calibri" panose="020F0502020204030204" pitchFamily="34" charset="0"/>
              </a:rPr>
              <a:t>Buon lavoro ….</a:t>
            </a:r>
          </a:p>
        </p:txBody>
      </p:sp>
    </p:spTree>
    <p:extLst>
      <p:ext uri="{BB962C8B-B14F-4D97-AF65-F5344CB8AC3E}">
        <p14:creationId xmlns:p14="http://schemas.microsoft.com/office/powerpoint/2010/main" val="425639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Collaborazione ISTAT e </a:t>
            </a:r>
            <a:r>
              <a:rPr lang="it-IT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Dip</a:t>
            </a: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 Informatica «Sapienza» di Roma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315" y="1776605"/>
            <a:ext cx="6679638" cy="5009730"/>
          </a:xfrm>
          <a:prstGeom prst="rect">
            <a:avLst/>
          </a:prstGeom>
        </p:spPr>
      </p:pic>
      <p:sp>
        <p:nvSpPr>
          <p:cNvPr id="8" name="Rettangolo 1"/>
          <p:cNvSpPr>
            <a:spLocks noChangeArrowheads="1"/>
          </p:cNvSpPr>
          <p:nvPr/>
        </p:nvSpPr>
        <p:spPr bwMode="auto">
          <a:xfrm>
            <a:off x="258342" y="2241143"/>
            <a:ext cx="2340232" cy="2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it-IT" altLang="it-IT" i="1" dirty="0">
                <a:latin typeface="Calibri" panose="020F0502020204030204" pitchFamily="34" charset="0"/>
              </a:rPr>
              <a:t>Partendo dalla </a:t>
            </a:r>
            <a:r>
              <a:rPr lang="it-IT" altLang="it-IT" i="1" dirty="0" err="1">
                <a:latin typeface="Calibri" panose="020F0502020204030204" pitchFamily="34" charset="0"/>
              </a:rPr>
              <a:t>governance</a:t>
            </a:r>
            <a:r>
              <a:rPr lang="it-IT" altLang="it-IT" i="1" dirty="0">
                <a:latin typeface="Calibri" panose="020F0502020204030204" pitchFamily="34" charset="0"/>
              </a:rPr>
              <a:t> ICT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000" i="1" dirty="0">
                <a:latin typeface="Calibri" panose="020F0502020204030204" pitchFamily="34" charset="0"/>
              </a:rPr>
              <a:t>nel 2010</a:t>
            </a:r>
          </a:p>
          <a:p>
            <a:pPr>
              <a:lnSpc>
                <a:spcPct val="80000"/>
              </a:lnSpc>
            </a:pPr>
            <a:r>
              <a:rPr lang="it-IT" altLang="it-IT" sz="1800" i="1" dirty="0">
                <a:solidFill>
                  <a:schemeClr val="accent1"/>
                </a:solidFill>
                <a:latin typeface="Calibri" panose="020F0502020204030204" pitchFamily="34" charset="0"/>
              </a:rPr>
              <a:t>2 discenti ICT al Master </a:t>
            </a:r>
            <a:endParaRPr lang="it-IT" altLang="it-IT" sz="1800" i="1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000" i="1" dirty="0">
                <a:latin typeface="Calibri" panose="020F0502020204030204" pitchFamily="34" charset="0"/>
              </a:rPr>
              <a:t>nel 2011</a:t>
            </a:r>
          </a:p>
          <a:p>
            <a:pPr>
              <a:lnSpc>
                <a:spcPct val="80000"/>
              </a:lnSpc>
            </a:pPr>
            <a:r>
              <a:rPr lang="it-IT" altLang="it-IT" sz="1800" i="1" dirty="0">
                <a:solidFill>
                  <a:schemeClr val="accent1"/>
                </a:solidFill>
                <a:latin typeface="Calibri" panose="020F0502020204030204" pitchFamily="34" charset="0"/>
              </a:rPr>
              <a:t>c. Formazione ISIPM©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000" i="1" dirty="0">
                <a:latin typeface="Calibri" panose="020F0502020204030204" pitchFamily="34" charset="0"/>
              </a:rPr>
              <a:t>nel 2012</a:t>
            </a:r>
            <a:endParaRPr lang="it-IT" altLang="it-IT" sz="2000" i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it-IT" altLang="it-IT" sz="1800" i="1" dirty="0">
                <a:solidFill>
                  <a:schemeClr val="accent1"/>
                </a:solidFill>
                <a:latin typeface="Calibri" panose="020F0502020204030204" pitchFamily="34" charset="0"/>
              </a:rPr>
              <a:t>Seminario Prince2©</a:t>
            </a:r>
          </a:p>
        </p:txBody>
      </p:sp>
      <p:sp>
        <p:nvSpPr>
          <p:cNvPr id="11" name="Rettangolo 1"/>
          <p:cNvSpPr>
            <a:spLocks noChangeArrowheads="1"/>
          </p:cNvSpPr>
          <p:nvPr/>
        </p:nvSpPr>
        <p:spPr bwMode="auto">
          <a:xfrm>
            <a:off x="8997244" y="2674354"/>
            <a:ext cx="3115733" cy="257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it-IT" altLang="it-IT" sz="2200" i="1" dirty="0">
                <a:latin typeface="Calibri" panose="020F0502020204030204" pitchFamily="34" charset="0"/>
              </a:rPr>
              <a:t>Tecniche e metodi PPPM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000" i="1" dirty="0">
                <a:latin typeface="Calibri" panose="020F0502020204030204" pitchFamily="34" charset="0"/>
              </a:rPr>
              <a:t>incontri destinati a </a:t>
            </a:r>
            <a:r>
              <a:rPr lang="it-IT" altLang="it-IT" sz="2000" i="1" dirty="0">
                <a:solidFill>
                  <a:schemeClr val="accent1"/>
                </a:solidFill>
                <a:latin typeface="Calibri" panose="020F0502020204030204" pitchFamily="34" charset="0"/>
              </a:rPr>
              <a:t>Capi Dipartimento e Direttori 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000" i="1" dirty="0">
                <a:latin typeface="Calibri" panose="020F0502020204030204" pitchFamily="34" charset="0"/>
              </a:rPr>
              <a:t>attività di approfondimento per </a:t>
            </a:r>
            <a:r>
              <a:rPr lang="it-IT" altLang="it-IT" sz="2000" i="1" dirty="0">
                <a:solidFill>
                  <a:schemeClr val="accent1"/>
                </a:solidFill>
                <a:latin typeface="Calibri" panose="020F0502020204030204" pitchFamily="34" charset="0"/>
              </a:rPr>
              <a:t>Funzionari e personale area ICT 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000" i="1" dirty="0">
                <a:latin typeface="Calibri" panose="020F0502020204030204" pitchFamily="34" charset="0"/>
              </a:rPr>
              <a:t>seminario conclusivo per </a:t>
            </a:r>
            <a:r>
              <a:rPr lang="it-IT" altLang="it-IT" sz="2000" i="1" dirty="0">
                <a:solidFill>
                  <a:schemeClr val="accent1"/>
                </a:solidFill>
                <a:latin typeface="Calibri" panose="020F0502020204030204" pitchFamily="34" charset="0"/>
              </a:rPr>
              <a:t>Funzionari e personale ICT </a:t>
            </a:r>
          </a:p>
        </p:txBody>
      </p:sp>
    </p:spTree>
    <p:extLst>
      <p:ext uri="{BB962C8B-B14F-4D97-AF65-F5344CB8AC3E}">
        <p14:creationId xmlns:p14="http://schemas.microsoft.com/office/powerpoint/2010/main" val="373643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5777406" y="1803004"/>
            <a:ext cx="5833730" cy="55637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ea typeface="Signika Light" charset="0"/>
                <a:cs typeface="Signika Light" charset="0"/>
              </a:rPr>
              <a:t>Grazie per l’attenzione!</a:t>
            </a: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543954" cy="25571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Le domande sul Project Management</a:t>
            </a:r>
            <a:b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</a:br>
            <a:r>
              <a:rPr lang="it-IT" sz="3600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(e Portfolio/Program…)</a:t>
            </a:r>
            <a:endParaRPr lang="it-IT" b="1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491406" y="449287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altLang="it-IT" b="1" dirty="0">
                <a:solidFill>
                  <a:srgbClr val="0033CC"/>
                </a:solidFill>
              </a:rPr>
              <a:t>Federico Minelle           </a:t>
            </a:r>
            <a:endParaRPr lang="it-IT" altLang="it-IT" i="1" dirty="0">
              <a:solidFill>
                <a:srgbClr val="0033CC"/>
              </a:solidFill>
            </a:endParaRPr>
          </a:p>
          <a:p>
            <a:r>
              <a:rPr lang="it-IT" altLang="it-IT" i="1" dirty="0" err="1"/>
              <a:t>Dip</a:t>
            </a:r>
            <a:r>
              <a:rPr lang="it-IT" altLang="it-IT" i="1" dirty="0"/>
              <a:t>. Informatica - </a:t>
            </a:r>
            <a:r>
              <a:rPr lang="it-IT" altLang="it-IT" i="1" dirty="0" err="1"/>
              <a:t>Univ</a:t>
            </a:r>
            <a:r>
              <a:rPr lang="it-IT" altLang="it-IT" i="1" dirty="0"/>
              <a:t>. Sapienza di Roma</a:t>
            </a:r>
          </a:p>
          <a:p>
            <a:r>
              <a:rPr lang="it-IT" altLang="it-IT" i="1" dirty="0"/>
              <a:t>Comitato Scientifico – ISIPM</a:t>
            </a:r>
          </a:p>
          <a:p>
            <a:r>
              <a:rPr lang="it-IT" altLang="it-IT" i="1" dirty="0"/>
              <a:t>Direttore “il Project Manager” (</a:t>
            </a:r>
            <a:r>
              <a:rPr lang="it-IT" altLang="it-IT" i="1" dirty="0" err="1"/>
              <a:t>FrancoAngeli</a:t>
            </a:r>
            <a:r>
              <a:rPr lang="it-IT" altLang="it-IT" i="1" dirty="0"/>
              <a:t>)</a:t>
            </a:r>
          </a:p>
          <a:p>
            <a:pPr algn="ctr"/>
            <a:r>
              <a:rPr lang="it-IT" altLang="it-IT" i="1" dirty="0">
                <a:solidFill>
                  <a:srgbClr val="0033CC"/>
                </a:solidFill>
                <a:hlinkClick r:id="rId2"/>
              </a:rPr>
              <a:t>minelle@di.uniroma1.it</a:t>
            </a:r>
            <a:endParaRPr lang="it-IT" altLang="it-IT" i="1" dirty="0">
              <a:solidFill>
                <a:srgbClr val="0033CC"/>
              </a:solidFill>
            </a:endParaRPr>
          </a:p>
          <a:p>
            <a:pPr algn="ctr"/>
            <a:endParaRPr lang="it-IT" altLang="it-IT" i="1" dirty="0">
              <a:solidFill>
                <a:srgbClr val="0033CC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6359" y="1499658"/>
            <a:ext cx="3114505" cy="441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2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5777406" y="1803003"/>
            <a:ext cx="5833730" cy="4078507"/>
          </a:xfrm>
          <a:prstGeom prst="rect">
            <a:avLst/>
          </a:prstGeom>
        </p:spPr>
        <p:txBody>
          <a:bodyPr/>
          <a:lstStyle/>
          <a:p>
            <a:r>
              <a:rPr lang="it-IT" sz="3200" dirty="0">
                <a:ea typeface="Signika Light" charset="0"/>
                <a:cs typeface="Signika Light" charset="0"/>
              </a:rPr>
              <a:t>perché e a chi serve, nella PA e non solo nell’ICT?</a:t>
            </a:r>
          </a:p>
          <a:p>
            <a:r>
              <a:rPr lang="it-IT" sz="3200" dirty="0">
                <a:ea typeface="Signika Light" charset="0"/>
                <a:cs typeface="Signika Light" charset="0"/>
              </a:rPr>
              <a:t>cosa esprime e che vantaggi dà una maggiore maturità nel PM?</a:t>
            </a:r>
          </a:p>
          <a:p>
            <a:r>
              <a:rPr lang="it-IT" sz="3200" dirty="0">
                <a:ea typeface="Signika Light" charset="0"/>
                <a:cs typeface="Signika Light" charset="0"/>
              </a:rPr>
              <a:t>che ruolo ha il PMO nei progetti di cambiamento?</a:t>
            </a:r>
          </a:p>
          <a:p>
            <a:r>
              <a:rPr lang="it-IT" sz="3200" dirty="0">
                <a:ea typeface="Signika Light" charset="0"/>
                <a:cs typeface="Signika Light" charset="0"/>
              </a:rPr>
              <a:t>quali benefici ci sono per gli stakeholder?</a:t>
            </a: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543954" cy="25571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Le domande sul Project Management</a:t>
            </a:r>
            <a:b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</a:br>
            <a:r>
              <a:rPr lang="it-IT" sz="3600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(e Portfolio/Program…)</a:t>
            </a:r>
            <a:endParaRPr lang="it-IT" b="1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54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015595"/>
            <a:ext cx="6858176" cy="3741738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595959"/>
                </a:solidFill>
              </a:rPr>
              <a:t>Realizzazione della </a:t>
            </a:r>
            <a:r>
              <a:rPr lang="it-IT" sz="2800" dirty="0" err="1">
                <a:solidFill>
                  <a:srgbClr val="595959"/>
                </a:solidFill>
              </a:rPr>
              <a:t>mission</a:t>
            </a:r>
            <a:r>
              <a:rPr lang="it-IT" sz="2800" dirty="0">
                <a:solidFill>
                  <a:srgbClr val="595959"/>
                </a:solidFill>
              </a:rPr>
              <a:t>, con l’innovazione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595959"/>
                </a:solidFill>
              </a:rPr>
              <a:t>nuovi processi/progetti per realizzazione strategie aziendali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595959"/>
                </a:solidFill>
              </a:rPr>
              <a:t>limiti di budget (o altre risorse): selezionare!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595959"/>
                </a:solidFill>
              </a:rPr>
              <a:t> Continuo allineamento alle strategie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595959"/>
                </a:solidFill>
              </a:rPr>
              <a:t>realizzazione/evoluzione impatto/benefici (</a:t>
            </a:r>
            <a:r>
              <a:rPr lang="it-IT" dirty="0" err="1">
                <a:solidFill>
                  <a:srgbClr val="595959"/>
                </a:solidFill>
              </a:rPr>
              <a:t>risp</a:t>
            </a:r>
            <a:r>
              <a:rPr lang="it-IT" dirty="0">
                <a:solidFill>
                  <a:srgbClr val="595959"/>
                </a:solidFill>
              </a:rPr>
              <a:t>. al budget)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595959"/>
                </a:solidFill>
              </a:rPr>
              <a:t>comunicazione valore per gli stakeholder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595959"/>
                </a:solidFill>
              </a:rPr>
              <a:t> Analisi rischi, impatto/benefici realizzati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595959"/>
                </a:solidFill>
              </a:rPr>
              <a:t>adeguatezza risorse, avanzamento/realizzazione obiettivi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595959"/>
                </a:solidFill>
              </a:rPr>
              <a:t>feedback stakeholder</a:t>
            </a: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Perché il Project Management?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111" y="1826276"/>
            <a:ext cx="2747752" cy="386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accent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4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2" y="2015595"/>
            <a:ext cx="7614531" cy="3741738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595959"/>
                </a:solidFill>
              </a:rPr>
              <a:t>Vertice (top management)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595959"/>
                </a:solidFill>
              </a:rPr>
              <a:t>Realizzazione della </a:t>
            </a:r>
            <a:r>
              <a:rPr lang="it-IT" sz="1600" i="1" dirty="0" err="1">
                <a:solidFill>
                  <a:srgbClr val="595959"/>
                </a:solidFill>
              </a:rPr>
              <a:t>mission</a:t>
            </a:r>
            <a:r>
              <a:rPr lang="it-IT" sz="1600" dirty="0">
                <a:solidFill>
                  <a:srgbClr val="595959"/>
                </a:solidFill>
              </a:rPr>
              <a:t>, attraverso l’innovazione</a:t>
            </a:r>
          </a:p>
          <a:p>
            <a:pPr lvl="2" algn="l"/>
            <a:r>
              <a:rPr lang="it-IT" sz="1400" dirty="0">
                <a:solidFill>
                  <a:srgbClr val="595959"/>
                </a:solidFill>
              </a:rPr>
              <a:t>(nuovi processi/progetti per realizzazione strategie aziendali)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595959"/>
                </a:solidFill>
              </a:rPr>
              <a:t> Comitato di Direzione (</a:t>
            </a:r>
            <a:r>
              <a:rPr lang="it-IT" sz="1800" i="1" dirty="0">
                <a:solidFill>
                  <a:srgbClr val="595959"/>
                </a:solidFill>
              </a:rPr>
              <a:t>portfolio </a:t>
            </a:r>
            <a:r>
              <a:rPr lang="it-IT" sz="1800" i="1" dirty="0" err="1">
                <a:solidFill>
                  <a:srgbClr val="595959"/>
                </a:solidFill>
              </a:rPr>
              <a:t>steering</a:t>
            </a:r>
            <a:r>
              <a:rPr lang="it-IT" sz="1800" i="1" dirty="0">
                <a:solidFill>
                  <a:srgbClr val="595959"/>
                </a:solidFill>
              </a:rPr>
              <a:t> </a:t>
            </a:r>
            <a:r>
              <a:rPr lang="it-IT" sz="1800" i="1" dirty="0" err="1">
                <a:solidFill>
                  <a:srgbClr val="595959"/>
                </a:solidFill>
              </a:rPr>
              <a:t>committee</a:t>
            </a:r>
            <a:r>
              <a:rPr lang="it-IT" sz="1800" dirty="0">
                <a:solidFill>
                  <a:srgbClr val="595959"/>
                </a:solidFill>
              </a:rPr>
              <a:t>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595959"/>
                </a:solidFill>
              </a:rPr>
              <a:t>Valutazione e monitoraggio portfolio strategico</a:t>
            </a:r>
          </a:p>
          <a:p>
            <a:pPr lvl="2" algn="l"/>
            <a:r>
              <a:rPr lang="it-IT" sz="1400" dirty="0">
                <a:solidFill>
                  <a:srgbClr val="595959"/>
                </a:solidFill>
              </a:rPr>
              <a:t>(continuo allineamento alle strategie, analisi rischi, realizzazione/evoluzione impatto/benefici)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595959"/>
                </a:solidFill>
              </a:rPr>
              <a:t> Responsabile programma (</a:t>
            </a:r>
            <a:r>
              <a:rPr lang="it-IT" sz="1800" i="1" dirty="0" err="1">
                <a:solidFill>
                  <a:srgbClr val="595959"/>
                </a:solidFill>
              </a:rPr>
              <a:t>program</a:t>
            </a:r>
            <a:r>
              <a:rPr lang="it-IT" sz="1800" i="1" dirty="0">
                <a:solidFill>
                  <a:srgbClr val="595959"/>
                </a:solidFill>
              </a:rPr>
              <a:t> manager</a:t>
            </a:r>
            <a:r>
              <a:rPr lang="it-IT" sz="1800" dirty="0">
                <a:solidFill>
                  <a:srgbClr val="595959"/>
                </a:solidFill>
              </a:rPr>
              <a:t>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595959"/>
                </a:solidFill>
              </a:rPr>
              <a:t>Valutazione e monitoraggio programmi/progetti</a:t>
            </a:r>
          </a:p>
          <a:p>
            <a:pPr lvl="2" algn="l"/>
            <a:r>
              <a:rPr lang="it-IT" sz="1400" dirty="0">
                <a:solidFill>
                  <a:srgbClr val="595959"/>
                </a:solidFill>
              </a:rPr>
              <a:t>(adeguatezza risorse, avanzamento/realizzazione obiettivi, analisi rischi, misure impatto/benefici realizzati)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595959"/>
                </a:solidFill>
              </a:rPr>
              <a:t>Responsabile progetto (</a:t>
            </a:r>
            <a:r>
              <a:rPr lang="it-IT" sz="1800" i="1" dirty="0" err="1">
                <a:solidFill>
                  <a:srgbClr val="595959"/>
                </a:solidFill>
              </a:rPr>
              <a:t>project</a:t>
            </a:r>
            <a:r>
              <a:rPr lang="it-IT" sz="1800" i="1" dirty="0">
                <a:solidFill>
                  <a:srgbClr val="595959"/>
                </a:solidFill>
              </a:rPr>
              <a:t> manager</a:t>
            </a:r>
            <a:r>
              <a:rPr lang="it-IT" sz="1800" dirty="0">
                <a:solidFill>
                  <a:srgbClr val="595959"/>
                </a:solidFill>
              </a:rPr>
              <a:t>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595959"/>
                </a:solidFill>
              </a:rPr>
              <a:t>Misura raggiungimento obiettivi/rispetto budget </a:t>
            </a:r>
          </a:p>
          <a:p>
            <a:pPr lvl="2" algn="l"/>
            <a:r>
              <a:rPr lang="it-IT" sz="1400" dirty="0">
                <a:solidFill>
                  <a:srgbClr val="595959"/>
                </a:solidFill>
              </a:rPr>
              <a:t>(uso risorse, avanzamento/realizzazione obiettivi, analisi rischi)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</a:rPr>
              <a:t> valutazione impatto </a:t>
            </a:r>
            <a:r>
              <a:rPr lang="it-IT" sz="1400" i="1" dirty="0">
                <a:solidFill>
                  <a:srgbClr val="595959"/>
                </a:solidFill>
              </a:rPr>
              <a:t>ex-ante, in-itinere, ex-post </a:t>
            </a: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 chi serve il PM nella PA?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756" y="1792979"/>
            <a:ext cx="2813269" cy="396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69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2" y="2015595"/>
            <a:ext cx="7614531" cy="3904776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595959"/>
                </a:solidFill>
              </a:rPr>
              <a:t>Prima della crisi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595959"/>
                </a:solidFill>
              </a:rPr>
              <a:t>Innovazione organizzativa/processi (riforme?) come fattore strategico per raggiungere gli obiettivi coerenti con la </a:t>
            </a:r>
            <a:r>
              <a:rPr lang="it-IT" sz="1600" dirty="0" err="1">
                <a:solidFill>
                  <a:srgbClr val="595959"/>
                </a:solidFill>
              </a:rPr>
              <a:t>mission</a:t>
            </a:r>
            <a:r>
              <a:rPr lang="it-IT" sz="1600" dirty="0">
                <a:solidFill>
                  <a:srgbClr val="595959"/>
                </a:solidFill>
              </a:rPr>
              <a:t> </a:t>
            </a:r>
          </a:p>
          <a:p>
            <a:pPr lvl="2" algn="l"/>
            <a:r>
              <a:rPr lang="it-IT" sz="1400" dirty="0">
                <a:solidFill>
                  <a:srgbClr val="595959"/>
                </a:solidFill>
              </a:rPr>
              <a:t>efficacia (qualità/ampiezza servizio), efficienza (utilizzo risorse), trasparenza</a:t>
            </a:r>
          </a:p>
          <a:p>
            <a:pPr lvl="2" algn="l"/>
            <a:r>
              <a:rPr lang="it-IT" sz="1400" dirty="0">
                <a:solidFill>
                  <a:srgbClr val="FF0000"/>
                </a:solidFill>
              </a:rPr>
              <a:t>da validare/misurare (portfolio/</a:t>
            </a:r>
            <a:r>
              <a:rPr lang="it-IT" sz="1400" dirty="0" err="1">
                <a:solidFill>
                  <a:srgbClr val="FF0000"/>
                </a:solidFill>
              </a:rPr>
              <a:t>program</a:t>
            </a:r>
            <a:r>
              <a:rPr lang="it-IT" sz="1400" dirty="0">
                <a:solidFill>
                  <a:srgbClr val="FF0000"/>
                </a:solidFill>
              </a:rPr>
              <a:t>/</a:t>
            </a:r>
            <a:r>
              <a:rPr lang="it-IT" sz="1400" dirty="0" err="1">
                <a:solidFill>
                  <a:srgbClr val="FF0000"/>
                </a:solidFill>
              </a:rPr>
              <a:t>project</a:t>
            </a:r>
            <a:r>
              <a:rPr lang="it-IT" sz="1400" dirty="0">
                <a:solidFill>
                  <a:srgbClr val="FF0000"/>
                </a:solidFill>
              </a:rPr>
              <a:t>)…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595959"/>
                </a:solidFill>
              </a:rPr>
              <a:t>Dopo (durante) la crisi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595959"/>
                </a:solidFill>
              </a:rPr>
              <a:t>Innovazione in tempi stringenti e con poche (</a:t>
            </a:r>
            <a:r>
              <a:rPr lang="it-IT" sz="1600" dirty="0">
                <a:solidFill>
                  <a:srgbClr val="FF0000"/>
                </a:solidFill>
              </a:rPr>
              <a:t>spesso zero*</a:t>
            </a:r>
            <a:r>
              <a:rPr lang="it-IT" sz="1600" dirty="0">
                <a:solidFill>
                  <a:srgbClr val="595959"/>
                </a:solidFill>
              </a:rPr>
              <a:t>) risorse aggiuntive</a:t>
            </a:r>
          </a:p>
          <a:p>
            <a:pPr lvl="2" algn="l"/>
            <a:r>
              <a:rPr lang="it-IT" sz="1400" dirty="0">
                <a:solidFill>
                  <a:srgbClr val="595959"/>
                </a:solidFill>
              </a:rPr>
              <a:t>costituzione più gruppi di lavoro (spesso multi-organizzazione), gestione flessibile, in funzione risultati attesi/raggiungibili</a:t>
            </a:r>
          </a:p>
          <a:p>
            <a:pPr lvl="2" algn="l"/>
            <a:r>
              <a:rPr lang="it-IT" sz="1400" dirty="0">
                <a:solidFill>
                  <a:srgbClr val="595959"/>
                </a:solidFill>
              </a:rPr>
              <a:t>sfiducia cittadini/imprese su benefici e valore ottenibili</a:t>
            </a:r>
          </a:p>
          <a:p>
            <a:pPr lvl="2" algn="l"/>
            <a:r>
              <a:rPr lang="it-IT" sz="1400" dirty="0">
                <a:solidFill>
                  <a:srgbClr val="FF0000"/>
                </a:solidFill>
              </a:rPr>
              <a:t>da gestire/dimostrare (portfolio/</a:t>
            </a:r>
            <a:r>
              <a:rPr lang="it-IT" sz="1400" dirty="0" err="1">
                <a:solidFill>
                  <a:srgbClr val="FF0000"/>
                </a:solidFill>
              </a:rPr>
              <a:t>program</a:t>
            </a:r>
            <a:r>
              <a:rPr lang="it-IT" sz="1400" dirty="0">
                <a:solidFill>
                  <a:srgbClr val="FF0000"/>
                </a:solidFill>
              </a:rPr>
              <a:t>/</a:t>
            </a:r>
            <a:r>
              <a:rPr lang="it-IT" sz="1400" dirty="0" err="1">
                <a:solidFill>
                  <a:srgbClr val="FF0000"/>
                </a:solidFill>
              </a:rPr>
              <a:t>project</a:t>
            </a:r>
            <a:r>
              <a:rPr lang="it-IT" sz="1400" dirty="0">
                <a:solidFill>
                  <a:srgbClr val="FF0000"/>
                </a:solidFill>
              </a:rPr>
              <a:t>)… 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FF0000"/>
                </a:solidFill>
              </a:rPr>
              <a:t>focalizzando le risorse (scarse)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FF0000"/>
                </a:solidFill>
              </a:rPr>
              <a:t>contenendo i rischi (in aumento)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595959"/>
                </a:solidFill>
              </a:rPr>
              <a:t>Valutazione benefici «pubblici» come discriminante</a:t>
            </a: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Perché necessaria la innovazione della PA?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711" y="3631440"/>
            <a:ext cx="3453474" cy="229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6" descr="Lloyd book 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244" y="1370352"/>
            <a:ext cx="1589942" cy="232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761933" y="5845442"/>
            <a:ext cx="8218311" cy="8771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dirty="0"/>
              <a:t>«La PA digitale costa e l’innovazione a costo zero è una bufala»</a:t>
            </a:r>
          </a:p>
          <a:p>
            <a:r>
              <a:rPr lang="it-IT" sz="1200" i="1" dirty="0"/>
              <a:t>Mochi </a:t>
            </a:r>
            <a:r>
              <a:rPr lang="it-IT" sz="1200" i="1" dirty="0" err="1"/>
              <a:t>Sismondi</a:t>
            </a:r>
            <a:r>
              <a:rPr lang="it-IT" sz="1200" i="1" dirty="0"/>
              <a:t> FPA, Cantieri della PA digitale | Cittadinanza digitale: come vincere la partita in cinque mosse, n° 12, 9/06/2016</a:t>
            </a:r>
          </a:p>
          <a:p>
            <a:r>
              <a:rPr lang="it-IT" sz="1050" i="1" dirty="0">
                <a:solidFill>
                  <a:srgbClr val="00B0F0"/>
                </a:solidFill>
              </a:rPr>
              <a:t>http://www.forumpa.it/pa-digitale/cittadinanza-digitale-come-vincere-la-partita-in-cinque-mosse?utm_source=newsletter&amp;utm_medium=CITTADINANZA&amp;utm_campaign=MAILUP</a:t>
            </a:r>
          </a:p>
        </p:txBody>
      </p:sp>
    </p:spTree>
    <p:extLst>
      <p:ext uri="{BB962C8B-B14F-4D97-AF65-F5344CB8AC3E}">
        <p14:creationId xmlns:p14="http://schemas.microsoft.com/office/powerpoint/2010/main" val="148000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2" y="2015595"/>
            <a:ext cx="7614531" cy="3904776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595959"/>
                </a:solidFill>
              </a:rPr>
              <a:t>Top Management PA (</a:t>
            </a:r>
            <a:r>
              <a:rPr lang="it-IT" sz="2000" dirty="0" err="1">
                <a:solidFill>
                  <a:srgbClr val="595959"/>
                </a:solidFill>
              </a:rPr>
              <a:t>incl</a:t>
            </a:r>
            <a:r>
              <a:rPr lang="it-IT" sz="2000" dirty="0">
                <a:solidFill>
                  <a:srgbClr val="595959"/>
                </a:solidFill>
              </a:rPr>
              <a:t>. Comitati) e politici …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595959"/>
                </a:solidFill>
              </a:rPr>
              <a:t>Valutazione continua coerenza iniziative con la </a:t>
            </a:r>
            <a:r>
              <a:rPr lang="it-IT" sz="1600" i="1" dirty="0" err="1">
                <a:solidFill>
                  <a:srgbClr val="595959"/>
                </a:solidFill>
              </a:rPr>
              <a:t>mission</a:t>
            </a:r>
            <a:r>
              <a:rPr lang="it-IT" sz="1600" dirty="0">
                <a:solidFill>
                  <a:srgbClr val="595959"/>
                </a:solidFill>
              </a:rPr>
              <a:t> </a:t>
            </a:r>
          </a:p>
          <a:p>
            <a:pPr lvl="2" algn="l"/>
            <a:r>
              <a:rPr lang="it-IT" sz="1400" dirty="0">
                <a:solidFill>
                  <a:srgbClr val="595959"/>
                </a:solidFill>
              </a:rPr>
              <a:t>efficacia, efficienza, </a:t>
            </a:r>
            <a:r>
              <a:rPr lang="it-IT" sz="1400" u="sng" dirty="0">
                <a:solidFill>
                  <a:srgbClr val="595959"/>
                </a:solidFill>
              </a:rPr>
              <a:t>trasparenza</a:t>
            </a:r>
            <a:r>
              <a:rPr lang="it-IT" sz="1400" dirty="0">
                <a:solidFill>
                  <a:srgbClr val="595959"/>
                </a:solidFill>
              </a:rPr>
              <a:t>: </a:t>
            </a:r>
            <a:r>
              <a:rPr lang="it-IT" sz="1400" i="1" dirty="0">
                <a:solidFill>
                  <a:srgbClr val="595959"/>
                </a:solidFill>
              </a:rPr>
              <a:t>piano della performance</a:t>
            </a:r>
            <a:r>
              <a:rPr lang="it-IT" sz="1400" dirty="0">
                <a:solidFill>
                  <a:srgbClr val="595959"/>
                </a:solidFill>
              </a:rPr>
              <a:t>!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595959"/>
                </a:solidFill>
              </a:rPr>
              <a:t>Esigenza di comunicazione agli stakeholder per la gestione delle “aspettative”</a:t>
            </a:r>
          </a:p>
          <a:p>
            <a:pPr lvl="2" algn="l"/>
            <a:r>
              <a:rPr lang="it-IT" sz="1400" dirty="0">
                <a:solidFill>
                  <a:srgbClr val="595959"/>
                </a:solidFill>
              </a:rPr>
              <a:t>metodi di Portfolio/Program/Project/Service management</a:t>
            </a:r>
          </a:p>
          <a:p>
            <a:pPr lvl="2" algn="l"/>
            <a:r>
              <a:rPr lang="it-IT" sz="1400" dirty="0">
                <a:solidFill>
                  <a:srgbClr val="595959"/>
                </a:solidFill>
              </a:rPr>
              <a:t>azioni di </a:t>
            </a:r>
            <a:r>
              <a:rPr lang="it-IT" sz="1400" i="1" dirty="0" err="1">
                <a:solidFill>
                  <a:srgbClr val="595959"/>
                </a:solidFill>
              </a:rPr>
              <a:t>change</a:t>
            </a:r>
            <a:r>
              <a:rPr lang="it-IT" sz="1400" i="1" dirty="0">
                <a:solidFill>
                  <a:srgbClr val="595959"/>
                </a:solidFill>
              </a:rPr>
              <a:t> management</a:t>
            </a:r>
            <a:r>
              <a:rPr lang="it-IT" sz="1400" dirty="0">
                <a:solidFill>
                  <a:srgbClr val="595959"/>
                </a:solidFill>
              </a:rPr>
              <a:t>, rilevazione </a:t>
            </a:r>
            <a:r>
              <a:rPr lang="it-IT" sz="1400" i="1" dirty="0" err="1">
                <a:solidFill>
                  <a:srgbClr val="595959"/>
                </a:solidFill>
              </a:rPr>
              <a:t>customer</a:t>
            </a:r>
            <a:r>
              <a:rPr lang="it-IT" sz="1400" i="1" dirty="0">
                <a:solidFill>
                  <a:srgbClr val="595959"/>
                </a:solidFill>
              </a:rPr>
              <a:t> </a:t>
            </a:r>
            <a:r>
              <a:rPr lang="it-IT" sz="1400" i="1" dirty="0" err="1">
                <a:solidFill>
                  <a:srgbClr val="595959"/>
                </a:solidFill>
              </a:rPr>
              <a:t>satisfaction</a:t>
            </a:r>
            <a:r>
              <a:rPr lang="it-IT" sz="1400" i="1" dirty="0">
                <a:solidFill>
                  <a:srgbClr val="595959"/>
                </a:solidFill>
              </a:rPr>
              <a:t> </a:t>
            </a:r>
            <a:r>
              <a:rPr lang="it-IT" sz="1400" dirty="0">
                <a:solidFill>
                  <a:srgbClr val="595959"/>
                </a:solidFill>
              </a:rPr>
              <a:t>…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595959"/>
                </a:solidFill>
              </a:rPr>
              <a:t>Stakeholder interni (Direzioni e personale PA, ……)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595959"/>
                </a:solidFill>
              </a:rPr>
              <a:t>Condivisione/approvazione con gli stakeholder per la gestione del “rischio”</a:t>
            </a:r>
          </a:p>
          <a:p>
            <a:pPr lvl="2" algn="l"/>
            <a:r>
              <a:rPr lang="it-IT" sz="1400" dirty="0">
                <a:solidFill>
                  <a:srgbClr val="595959"/>
                </a:solidFill>
              </a:rPr>
              <a:t>articolazione in fasi, giustificazione continua, gestione per eccezione</a:t>
            </a:r>
          </a:p>
          <a:p>
            <a:pPr lvl="2" algn="l"/>
            <a:r>
              <a:rPr lang="it-IT" sz="1400" dirty="0">
                <a:solidFill>
                  <a:srgbClr val="595959"/>
                </a:solidFill>
              </a:rPr>
              <a:t>chiarezza dei ruoli e responsabilità: prima/durante/dopo i </a:t>
            </a:r>
            <a:r>
              <a:rPr lang="it-IT" sz="1400" dirty="0">
                <a:solidFill>
                  <a:srgbClr val="FF0000"/>
                </a:solidFill>
              </a:rPr>
              <a:t>programmi/progetti del portfolio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595959"/>
                </a:solidFill>
              </a:rPr>
              <a:t>Misure </a:t>
            </a:r>
            <a:r>
              <a:rPr lang="it-IT" sz="1600" dirty="0" err="1">
                <a:solidFill>
                  <a:srgbClr val="595959"/>
                </a:solidFill>
              </a:rPr>
              <a:t>cmq</a:t>
            </a:r>
            <a:r>
              <a:rPr lang="it-IT" sz="1600" dirty="0">
                <a:solidFill>
                  <a:srgbClr val="595959"/>
                </a:solidFill>
              </a:rPr>
              <a:t> definite e condivise (Dir. proponente/</a:t>
            </a:r>
            <a:r>
              <a:rPr lang="it-IT" sz="1600" dirty="0" err="1">
                <a:solidFill>
                  <a:srgbClr val="595959"/>
                </a:solidFill>
              </a:rPr>
              <a:t>pers</a:t>
            </a:r>
            <a:r>
              <a:rPr lang="it-IT" sz="1600" dirty="0">
                <a:solidFill>
                  <a:srgbClr val="595959"/>
                </a:solidFill>
              </a:rPr>
              <a:t>. impattato)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595959"/>
                </a:solidFill>
              </a:rPr>
              <a:t>Stakeholder esterni (cittadini/imprese)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595959"/>
                </a:solidFill>
              </a:rPr>
              <a:t>Aspettative su benefici (</a:t>
            </a:r>
            <a:r>
              <a:rPr lang="it-IT" sz="1600" i="1" dirty="0" err="1">
                <a:solidFill>
                  <a:srgbClr val="595959"/>
                </a:solidFill>
              </a:rPr>
              <a:t>outcome</a:t>
            </a:r>
            <a:r>
              <a:rPr lang="it-IT" sz="1600" dirty="0">
                <a:solidFill>
                  <a:srgbClr val="595959"/>
                </a:solidFill>
              </a:rPr>
              <a:t>) dal portfolio/…/… progetti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it-IT" sz="1600" dirty="0">
              <a:solidFill>
                <a:srgbClr val="595959"/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Per chi nella organizzazione della PA?</a:t>
            </a:r>
          </a:p>
        </p:txBody>
      </p:sp>
      <p:pic>
        <p:nvPicPr>
          <p:cNvPr id="10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13" y="1274240"/>
            <a:ext cx="1705708" cy="252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1113" y="3839062"/>
            <a:ext cx="1724378" cy="259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6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1" y="2015595"/>
            <a:ext cx="8533145" cy="3904776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000" dirty="0">
                <a:solidFill>
                  <a:srgbClr val="595959"/>
                </a:solidFill>
              </a:rPr>
              <a:t>Nomina, ruolo e compiti del responsabile unico  del procedimento per l’affidamento di appalti e concessioni                   RUP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595959"/>
                </a:solidFill>
              </a:rPr>
              <a:t>Problema delle competenze professionali (obbligatorie)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595959"/>
                </a:solidFill>
              </a:rPr>
              <a:t>dovrebbero essere riconosciute inequivocabilmente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595959"/>
                </a:solidFill>
              </a:rPr>
              <a:t>Approccio possibile (secondo norme ISO)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595959"/>
                </a:solidFill>
              </a:rPr>
              <a:t>certificazione come Project Manager ai sensi della Linea Guida UNI ISO 21500:2013 e conseguenti norme in emissione o già emesse</a:t>
            </a: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Chi ha il ruolo di </a:t>
            </a:r>
            <a:r>
              <a:rPr lang="it-IT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program</a:t>
            </a: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/</a:t>
            </a:r>
            <a:r>
              <a:rPr lang="it-IT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project</a:t>
            </a: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manager nella PA?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69912" y="4282435"/>
            <a:ext cx="10700951" cy="1541581"/>
          </a:xfrm>
          <a:prstGeom prst="rect">
            <a:avLst/>
          </a:prstGeom>
          <a:solidFill>
            <a:srgbClr val="CCFFCC"/>
          </a:solidFill>
          <a:ln w="9525" cap="sq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800" b="1" dirty="0">
                <a:latin typeface="+mn-lt"/>
              </a:rPr>
              <a:t>Nuovo codice degli Appalti (D. </a:t>
            </a:r>
            <a:r>
              <a:rPr lang="it-IT" altLang="it-IT" sz="1800" b="1" dirty="0" err="1">
                <a:latin typeface="+mn-lt"/>
              </a:rPr>
              <a:t>L.vo</a:t>
            </a:r>
            <a:r>
              <a:rPr lang="it-IT" altLang="it-IT" sz="1800" b="1" dirty="0">
                <a:latin typeface="+mn-lt"/>
              </a:rPr>
              <a:t> 18 aprile 2016, n. 50), Art. 31 </a:t>
            </a:r>
            <a:endParaRPr lang="it-IT" altLang="it-IT" sz="1800" dirty="0">
              <a:latin typeface="+mn-lt"/>
            </a:endParaRPr>
          </a:p>
          <a:p>
            <a:r>
              <a:rPr lang="it-IT" altLang="it-IT" sz="1600" i="1" dirty="0">
                <a:latin typeface="+mn-lt"/>
              </a:rPr>
              <a:t>(Linee guida attuative ANAC – Documento di consultazione)</a:t>
            </a:r>
          </a:p>
          <a:p>
            <a:r>
              <a:rPr lang="it-IT" sz="1600" dirty="0">
                <a:latin typeface="+mn-lt"/>
              </a:rPr>
              <a:t>L’A.N.AC. nell’emanare le relative linee guida si prefigge lo scopo di valorizzare la figura del RUP, in modo da esaltarne il ruolo di </a:t>
            </a:r>
            <a:r>
              <a:rPr lang="it-IT" sz="1600" b="1" i="1" dirty="0">
                <a:latin typeface="+mn-lt"/>
              </a:rPr>
              <a:t>Project Manager</a:t>
            </a:r>
            <a:r>
              <a:rPr lang="it-IT" sz="1600" i="1" dirty="0">
                <a:latin typeface="+mn-lt"/>
              </a:rPr>
              <a:t>, </a:t>
            </a:r>
            <a:r>
              <a:rPr lang="it-IT" sz="1600" dirty="0">
                <a:latin typeface="+mn-lt"/>
              </a:rPr>
              <a:t>enfatizzando le competenze di pianificazione e gestione dello sviluppo di specifici progetti, anche attraverso il coordinamento di tutte le risorse a disposizione, e gli interventi finalizzati ad assicurare l’unitarietà dell’intervento, il raggiungimento degli obiettivi nei tempi e nei costi previsti, la qualità della prestazione e il controllo dei rischi.</a:t>
            </a:r>
            <a:endParaRPr lang="it-IT" altLang="it-IT" sz="1400" dirty="0">
              <a:latin typeface="+mn-lt"/>
            </a:endParaRPr>
          </a:p>
        </p:txBody>
      </p:sp>
      <p:sp>
        <p:nvSpPr>
          <p:cNvPr id="2" name="Freccia a destra rientrata 1"/>
          <p:cNvSpPr/>
          <p:nvPr/>
        </p:nvSpPr>
        <p:spPr>
          <a:xfrm>
            <a:off x="4763069" y="2402006"/>
            <a:ext cx="545910" cy="4571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701" y="1274240"/>
            <a:ext cx="1993188" cy="295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1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274239"/>
            <a:ext cx="11071754" cy="1036107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>
                <a:solidFill>
                  <a:srgbClr val="7F7F7F"/>
                </a:solidFill>
                <a:latin typeface="+mn-lt"/>
              </a:rPr>
              <a:t>Cosa è e quale “maturità” è necessaria per il PM?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050817" y="647858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7" name="Freeform 11"/>
          <p:cNvSpPr/>
          <p:nvPr/>
        </p:nvSpPr>
        <p:spPr>
          <a:xfrm>
            <a:off x="3567060" y="2908691"/>
            <a:ext cx="1838611" cy="988029"/>
          </a:xfrm>
          <a:custGeom>
            <a:avLst/>
            <a:gdLst>
              <a:gd name="connsiteX0" fmla="*/ 0 w 2088356"/>
              <a:gd name="connsiteY0" fmla="*/ 0 h 3886200"/>
              <a:gd name="connsiteX1" fmla="*/ 1740290 w 2088356"/>
              <a:gd name="connsiteY1" fmla="*/ 0 h 3886200"/>
              <a:gd name="connsiteX2" fmla="*/ 1986410 w 2088356"/>
              <a:gd name="connsiteY2" fmla="*/ 101947 h 3886200"/>
              <a:gd name="connsiteX3" fmla="*/ 2088356 w 2088356"/>
              <a:gd name="connsiteY3" fmla="*/ 348067 h 3886200"/>
              <a:gd name="connsiteX4" fmla="*/ 2088356 w 2088356"/>
              <a:gd name="connsiteY4" fmla="*/ 3886200 h 3886200"/>
              <a:gd name="connsiteX5" fmla="*/ 0 w 2088356"/>
              <a:gd name="connsiteY5" fmla="*/ 3886200 h 3886200"/>
              <a:gd name="connsiteX6" fmla="*/ 0 w 2088356"/>
              <a:gd name="connsiteY6" fmla="*/ 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8356" h="3886200">
                <a:moveTo>
                  <a:pt x="0" y="3886199"/>
                </a:moveTo>
                <a:lnTo>
                  <a:pt x="0" y="647713"/>
                </a:lnTo>
                <a:cubicBezTo>
                  <a:pt x="0" y="475929"/>
                  <a:pt x="19706" y="311181"/>
                  <a:pt x="54784" y="189711"/>
                </a:cubicBezTo>
                <a:cubicBezTo>
                  <a:pt x="89861" y="68242"/>
                  <a:pt x="137436" y="1"/>
                  <a:pt x="187043" y="1"/>
                </a:cubicBezTo>
                <a:lnTo>
                  <a:pt x="2088356" y="1"/>
                </a:lnTo>
                <a:lnTo>
                  <a:pt x="2088356" y="3886199"/>
                </a:lnTo>
                <a:lnTo>
                  <a:pt x="0" y="3886199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910" tIns="91907" rIns="91908" bIns="498462" spcCol="1270" anchor="ctr"/>
          <a:lstStyle/>
          <a:p>
            <a:pPr algn="ctr" defTabSz="574445">
              <a:spcAft>
                <a:spcPct val="35000"/>
              </a:spcAft>
              <a:defRPr/>
            </a:pPr>
            <a:endParaRPr lang="it-IT" sz="1200" b="1" dirty="0">
              <a:solidFill>
                <a:schemeClr val="bg1"/>
              </a:solidFill>
            </a:endParaRPr>
          </a:p>
          <a:p>
            <a:pPr algn="ctr" defTabSz="574445">
              <a:spcAft>
                <a:spcPct val="35000"/>
              </a:spcAft>
              <a:defRPr/>
            </a:pPr>
            <a:r>
              <a:rPr lang="it-IT" sz="1200" b="1" dirty="0">
                <a:solidFill>
                  <a:schemeClr val="bg1"/>
                </a:solidFill>
              </a:rPr>
              <a:t>Maturità organizzativa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9" name="Freeform 12"/>
          <p:cNvSpPr/>
          <p:nvPr/>
        </p:nvSpPr>
        <p:spPr>
          <a:xfrm>
            <a:off x="5556847" y="2908689"/>
            <a:ext cx="1838610" cy="988028"/>
          </a:xfrm>
          <a:custGeom>
            <a:avLst/>
            <a:gdLst>
              <a:gd name="connsiteX0" fmla="*/ 0 w 3886200"/>
              <a:gd name="connsiteY0" fmla="*/ 0 h 2088356"/>
              <a:gd name="connsiteX1" fmla="*/ 3538134 w 3886200"/>
              <a:gd name="connsiteY1" fmla="*/ 0 h 2088356"/>
              <a:gd name="connsiteX2" fmla="*/ 3784254 w 3886200"/>
              <a:gd name="connsiteY2" fmla="*/ 101947 h 2088356"/>
              <a:gd name="connsiteX3" fmla="*/ 3886200 w 3886200"/>
              <a:gd name="connsiteY3" fmla="*/ 348067 h 2088356"/>
              <a:gd name="connsiteX4" fmla="*/ 3886200 w 3886200"/>
              <a:gd name="connsiteY4" fmla="*/ 2088356 h 2088356"/>
              <a:gd name="connsiteX5" fmla="*/ 0 w 3886200"/>
              <a:gd name="connsiteY5" fmla="*/ 2088356 h 2088356"/>
              <a:gd name="connsiteX6" fmla="*/ 0 w 3886200"/>
              <a:gd name="connsiteY6" fmla="*/ 0 h 208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6200" h="2088356">
                <a:moveTo>
                  <a:pt x="0" y="0"/>
                </a:moveTo>
                <a:lnTo>
                  <a:pt x="3538134" y="0"/>
                </a:lnTo>
                <a:cubicBezTo>
                  <a:pt x="3630447" y="0"/>
                  <a:pt x="3718979" y="36671"/>
                  <a:pt x="3784254" y="101947"/>
                </a:cubicBezTo>
                <a:cubicBezTo>
                  <a:pt x="3849529" y="167222"/>
                  <a:pt x="3886200" y="255754"/>
                  <a:pt x="3886200" y="348067"/>
                </a:cubicBezTo>
                <a:lnTo>
                  <a:pt x="3886200" y="2088356"/>
                </a:lnTo>
                <a:lnTo>
                  <a:pt x="0" y="2088356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909" tIns="91909" rIns="91909" bIns="498462" spcCol="1270" anchor="ctr"/>
          <a:lstStyle/>
          <a:p>
            <a:pPr algn="ctr" defTabSz="574445">
              <a:spcAft>
                <a:spcPct val="35000"/>
              </a:spcAft>
              <a:defRPr/>
            </a:pPr>
            <a:endParaRPr lang="it-IT" sz="1200" b="1" dirty="0">
              <a:solidFill>
                <a:schemeClr val="bg1"/>
              </a:solidFill>
            </a:endParaRPr>
          </a:p>
          <a:p>
            <a:pPr algn="ctr" defTabSz="574445">
              <a:spcAft>
                <a:spcPct val="35000"/>
              </a:spcAft>
              <a:defRPr/>
            </a:pPr>
            <a:r>
              <a:rPr lang="it-IT" sz="1200" b="1" dirty="0">
                <a:solidFill>
                  <a:schemeClr val="bg1"/>
                </a:solidFill>
              </a:rPr>
              <a:t>Maturità di Project Management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0" name="Freeform 13"/>
          <p:cNvSpPr/>
          <p:nvPr/>
        </p:nvSpPr>
        <p:spPr>
          <a:xfrm>
            <a:off x="3567059" y="4123484"/>
            <a:ext cx="1838610" cy="988029"/>
          </a:xfrm>
          <a:custGeom>
            <a:avLst/>
            <a:gdLst>
              <a:gd name="connsiteX0" fmla="*/ 0 w 3886200"/>
              <a:gd name="connsiteY0" fmla="*/ 0 h 2088356"/>
              <a:gd name="connsiteX1" fmla="*/ 3538134 w 3886200"/>
              <a:gd name="connsiteY1" fmla="*/ 0 h 2088356"/>
              <a:gd name="connsiteX2" fmla="*/ 3784254 w 3886200"/>
              <a:gd name="connsiteY2" fmla="*/ 101947 h 2088356"/>
              <a:gd name="connsiteX3" fmla="*/ 3886200 w 3886200"/>
              <a:gd name="connsiteY3" fmla="*/ 348067 h 2088356"/>
              <a:gd name="connsiteX4" fmla="*/ 3886200 w 3886200"/>
              <a:gd name="connsiteY4" fmla="*/ 2088356 h 2088356"/>
              <a:gd name="connsiteX5" fmla="*/ 0 w 3886200"/>
              <a:gd name="connsiteY5" fmla="*/ 2088356 h 2088356"/>
              <a:gd name="connsiteX6" fmla="*/ 0 w 3886200"/>
              <a:gd name="connsiteY6" fmla="*/ 0 h 208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6200" h="2088356">
                <a:moveTo>
                  <a:pt x="3886200" y="2088355"/>
                </a:moveTo>
                <a:lnTo>
                  <a:pt x="348066" y="2088355"/>
                </a:lnTo>
                <a:cubicBezTo>
                  <a:pt x="255753" y="2088355"/>
                  <a:pt x="167221" y="2051684"/>
                  <a:pt x="101946" y="1986408"/>
                </a:cubicBezTo>
                <a:cubicBezTo>
                  <a:pt x="36671" y="1921133"/>
                  <a:pt x="0" y="1832601"/>
                  <a:pt x="0" y="1740288"/>
                </a:cubicBezTo>
                <a:lnTo>
                  <a:pt x="0" y="1"/>
                </a:lnTo>
                <a:lnTo>
                  <a:pt x="3886200" y="1"/>
                </a:lnTo>
                <a:lnTo>
                  <a:pt x="3886200" y="2088355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908" tIns="99692" rIns="91909" bIns="91909" spcCol="1270" anchor="ctr"/>
          <a:lstStyle/>
          <a:p>
            <a:pPr algn="ctr" defTabSz="574445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200" b="1" dirty="0">
                <a:solidFill>
                  <a:schemeClr val="bg1"/>
                </a:solidFill>
              </a:rPr>
              <a:t>Maturità architetturale e dei sistemi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1" name="Freeform 14"/>
          <p:cNvSpPr/>
          <p:nvPr/>
        </p:nvSpPr>
        <p:spPr>
          <a:xfrm>
            <a:off x="5556847" y="4123482"/>
            <a:ext cx="1838610" cy="988028"/>
          </a:xfrm>
          <a:custGeom>
            <a:avLst/>
            <a:gdLst>
              <a:gd name="connsiteX0" fmla="*/ 0 w 2088356"/>
              <a:gd name="connsiteY0" fmla="*/ 0 h 3886200"/>
              <a:gd name="connsiteX1" fmla="*/ 1740290 w 2088356"/>
              <a:gd name="connsiteY1" fmla="*/ 0 h 3886200"/>
              <a:gd name="connsiteX2" fmla="*/ 1986410 w 2088356"/>
              <a:gd name="connsiteY2" fmla="*/ 101947 h 3886200"/>
              <a:gd name="connsiteX3" fmla="*/ 2088356 w 2088356"/>
              <a:gd name="connsiteY3" fmla="*/ 348067 h 3886200"/>
              <a:gd name="connsiteX4" fmla="*/ 2088356 w 2088356"/>
              <a:gd name="connsiteY4" fmla="*/ 3886200 h 3886200"/>
              <a:gd name="connsiteX5" fmla="*/ 0 w 2088356"/>
              <a:gd name="connsiteY5" fmla="*/ 3886200 h 3886200"/>
              <a:gd name="connsiteX6" fmla="*/ 0 w 2088356"/>
              <a:gd name="connsiteY6" fmla="*/ 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8356" h="3886200">
                <a:moveTo>
                  <a:pt x="2088356" y="1"/>
                </a:moveTo>
                <a:lnTo>
                  <a:pt x="2088356" y="3238487"/>
                </a:lnTo>
                <a:cubicBezTo>
                  <a:pt x="2088356" y="3410271"/>
                  <a:pt x="2068650" y="3575019"/>
                  <a:pt x="2033572" y="3696489"/>
                </a:cubicBezTo>
                <a:cubicBezTo>
                  <a:pt x="1998495" y="3817958"/>
                  <a:pt x="1950920" y="3886199"/>
                  <a:pt x="1901313" y="3886199"/>
                </a:cubicBezTo>
                <a:lnTo>
                  <a:pt x="0" y="3886199"/>
                </a:lnTo>
                <a:lnTo>
                  <a:pt x="0" y="1"/>
                </a:lnTo>
                <a:lnTo>
                  <a:pt x="2088356" y="1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910" tIns="99692" rIns="91908" bIns="91909" spcCol="1270" anchor="ctr"/>
          <a:lstStyle/>
          <a:p>
            <a:pPr algn="ctr" defTabSz="574445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200" b="1" dirty="0">
                <a:solidFill>
                  <a:schemeClr val="bg1"/>
                </a:solidFill>
              </a:rPr>
              <a:t>Maturità finanziaria</a:t>
            </a:r>
            <a:endParaRPr lang="it-IT" sz="12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8"/>
          <p:cNvCxnSpPr>
            <a:endCxn id="13" idx="2"/>
          </p:cNvCxnSpPr>
          <p:nvPr/>
        </p:nvCxnSpPr>
        <p:spPr>
          <a:xfrm flipV="1">
            <a:off x="7346567" y="2791332"/>
            <a:ext cx="279155" cy="16541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9"/>
          <p:cNvSpPr txBox="1"/>
          <p:nvPr/>
        </p:nvSpPr>
        <p:spPr>
          <a:xfrm>
            <a:off x="5693612" y="2310346"/>
            <a:ext cx="3864220" cy="480986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dash"/>
          </a:ln>
        </p:spPr>
        <p:txBody>
          <a:bodyPr lIns="66462" tIns="0" rIns="66462" bIns="33231" anchor="ctr">
            <a:spAutoFit/>
          </a:bodyPr>
          <a:lstStyle/>
          <a:p>
            <a:pPr algn="just">
              <a:lnSpc>
                <a:spcPct val="150000"/>
              </a:lnSpc>
              <a:spcAft>
                <a:spcPct val="35000"/>
              </a:spcAft>
              <a:defRPr/>
            </a:pPr>
            <a:r>
              <a:rPr lang="it-IT" sz="1000" dirty="0">
                <a:solidFill>
                  <a:srgbClr val="FF0000"/>
                </a:solidFill>
              </a:rPr>
              <a:t>Capacità di un’organizzazione di gestire adeguatamente   i  </a:t>
            </a:r>
            <a:r>
              <a:rPr lang="it-IT" sz="1000" b="1" dirty="0">
                <a:solidFill>
                  <a:srgbClr val="FF0000"/>
                </a:solidFill>
              </a:rPr>
              <a:t>progetti</a:t>
            </a:r>
            <a:r>
              <a:rPr lang="it-IT" sz="1000" dirty="0">
                <a:solidFill>
                  <a:srgbClr val="FF0000"/>
                </a:solidFill>
              </a:rPr>
              <a:t> (tempi, costi, qualità, ambito)</a:t>
            </a:r>
          </a:p>
        </p:txBody>
      </p:sp>
      <p:cxnSp>
        <p:nvCxnSpPr>
          <p:cNvPr id="14" name="Straight Connector 20"/>
          <p:cNvCxnSpPr>
            <a:endCxn id="15" idx="2"/>
          </p:cNvCxnSpPr>
          <p:nvPr/>
        </p:nvCxnSpPr>
        <p:spPr>
          <a:xfrm flipH="1" flipV="1">
            <a:off x="3318959" y="2791332"/>
            <a:ext cx="248381" cy="11706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1"/>
          <p:cNvSpPr txBox="1"/>
          <p:nvPr/>
        </p:nvSpPr>
        <p:spPr>
          <a:xfrm>
            <a:off x="1386849" y="2310346"/>
            <a:ext cx="3864219" cy="480986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dash"/>
          </a:ln>
        </p:spPr>
        <p:txBody>
          <a:bodyPr lIns="66462" tIns="0" rIns="66462" bIns="33231" anchor="ctr">
            <a:spAutoFit/>
          </a:bodyPr>
          <a:lstStyle/>
          <a:p>
            <a:pPr algn="just">
              <a:lnSpc>
                <a:spcPct val="150000"/>
              </a:lnSpc>
              <a:spcAft>
                <a:spcPct val="35000"/>
              </a:spcAft>
              <a:defRPr/>
            </a:pPr>
            <a:r>
              <a:rPr lang="it-IT" sz="1000" dirty="0">
                <a:solidFill>
                  <a:srgbClr val="FF0000"/>
                </a:solidFill>
              </a:rPr>
              <a:t>Capacità di un’organizzazione di gestire adeguatamente i </a:t>
            </a:r>
            <a:r>
              <a:rPr lang="it-IT" sz="1000" b="1" dirty="0">
                <a:solidFill>
                  <a:srgbClr val="FF0000"/>
                </a:solidFill>
              </a:rPr>
              <a:t>fattori gestionali e tecnici</a:t>
            </a:r>
            <a:r>
              <a:rPr lang="it-IT" sz="1000" dirty="0">
                <a:solidFill>
                  <a:srgbClr val="FF0000"/>
                </a:solidFill>
              </a:rPr>
              <a:t> del settore di appartenenza</a:t>
            </a:r>
          </a:p>
        </p:txBody>
      </p:sp>
      <p:cxnSp>
        <p:nvCxnSpPr>
          <p:cNvPr id="16" name="Straight Connector 22"/>
          <p:cNvCxnSpPr>
            <a:endCxn id="17" idx="0"/>
          </p:cNvCxnSpPr>
          <p:nvPr/>
        </p:nvCxnSpPr>
        <p:spPr>
          <a:xfrm>
            <a:off x="7394925" y="5110867"/>
            <a:ext cx="230797" cy="12751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3"/>
          <p:cNvSpPr txBox="1"/>
          <p:nvPr/>
        </p:nvSpPr>
        <p:spPr>
          <a:xfrm>
            <a:off x="5693612" y="5238380"/>
            <a:ext cx="3864220" cy="499645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dash"/>
          </a:ln>
        </p:spPr>
        <p:txBody>
          <a:bodyPr lIns="66462" tIns="0" rIns="66462" bIns="33231" anchor="ctr">
            <a:spAutoFit/>
          </a:bodyPr>
          <a:lstStyle/>
          <a:p>
            <a:pPr algn="just">
              <a:lnSpc>
                <a:spcPct val="150000"/>
              </a:lnSpc>
              <a:spcAft>
                <a:spcPct val="35000"/>
              </a:spcAft>
              <a:defRPr/>
            </a:pPr>
            <a:r>
              <a:rPr lang="it-IT" sz="1000" dirty="0">
                <a:solidFill>
                  <a:srgbClr val="FF0000"/>
                </a:solidFill>
              </a:rPr>
              <a:t>Capacità di </a:t>
            </a:r>
            <a:r>
              <a:rPr lang="it-IT" sz="1050" dirty="0">
                <a:solidFill>
                  <a:srgbClr val="FF0000"/>
                </a:solidFill>
              </a:rPr>
              <a:t>un’organizzazione</a:t>
            </a:r>
            <a:r>
              <a:rPr lang="it-IT" sz="1000" dirty="0">
                <a:solidFill>
                  <a:srgbClr val="FF0000"/>
                </a:solidFill>
              </a:rPr>
              <a:t> di gestire adeguatamente le proprie </a:t>
            </a:r>
            <a:r>
              <a:rPr lang="it-IT" sz="1000" b="1" dirty="0">
                <a:solidFill>
                  <a:srgbClr val="FF0000"/>
                </a:solidFill>
              </a:rPr>
              <a:t>necessità finanziarie</a:t>
            </a:r>
          </a:p>
        </p:txBody>
      </p:sp>
      <p:cxnSp>
        <p:nvCxnSpPr>
          <p:cNvPr id="18" name="Straight Connector 24"/>
          <p:cNvCxnSpPr>
            <a:endCxn id="19" idx="0"/>
          </p:cNvCxnSpPr>
          <p:nvPr/>
        </p:nvCxnSpPr>
        <p:spPr>
          <a:xfrm flipH="1">
            <a:off x="3319692" y="5110867"/>
            <a:ext cx="247649" cy="13684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5"/>
          <p:cNvSpPr txBox="1"/>
          <p:nvPr/>
        </p:nvSpPr>
        <p:spPr>
          <a:xfrm>
            <a:off x="1386849" y="5247709"/>
            <a:ext cx="3865685" cy="480986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dash"/>
          </a:ln>
        </p:spPr>
        <p:txBody>
          <a:bodyPr lIns="66462" tIns="0" rIns="66462" bIns="33231" anchor="ctr">
            <a:spAutoFit/>
          </a:bodyPr>
          <a:lstStyle/>
          <a:p>
            <a:pPr algn="just">
              <a:lnSpc>
                <a:spcPct val="150000"/>
              </a:lnSpc>
              <a:spcAft>
                <a:spcPct val="35000"/>
              </a:spcAft>
              <a:defRPr/>
            </a:pPr>
            <a:r>
              <a:rPr lang="it-IT" sz="1000" dirty="0">
                <a:solidFill>
                  <a:srgbClr val="FF0000"/>
                </a:solidFill>
              </a:rPr>
              <a:t>Capacità di un’organizzazione di gestire adeguatamente la propria </a:t>
            </a:r>
            <a:r>
              <a:rPr lang="it-IT" sz="1000" b="1" dirty="0">
                <a:solidFill>
                  <a:srgbClr val="FF0000"/>
                </a:solidFill>
              </a:rPr>
              <a:t>infrastruttura applicativa</a:t>
            </a:r>
            <a:endParaRPr lang="it-IT" sz="1000" b="1" dirty="0"/>
          </a:p>
        </p:txBody>
      </p:sp>
      <p:sp>
        <p:nvSpPr>
          <p:cNvPr id="20" name="Quad Arrow 27"/>
          <p:cNvSpPr/>
          <p:nvPr/>
        </p:nvSpPr>
        <p:spPr>
          <a:xfrm>
            <a:off x="3211251" y="2348615"/>
            <a:ext cx="4520712" cy="3319097"/>
          </a:xfrm>
          <a:prstGeom prst="quadArrow">
            <a:avLst>
              <a:gd name="adj1" fmla="val 2000"/>
              <a:gd name="adj2" fmla="val 4000"/>
              <a:gd name="adj3" fmla="val 5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7"/>
          <p:cNvSpPr/>
          <p:nvPr/>
        </p:nvSpPr>
        <p:spPr>
          <a:xfrm>
            <a:off x="2066053" y="5857973"/>
            <a:ext cx="6811108" cy="646331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it-IT" sz="1200" dirty="0"/>
              <a:t> Il concetto di “adeguatezza” è relativo alle specifiche esigenze/contesto dell’organizzazione.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it-IT" sz="1200" b="1" i="1" u="sng" dirty="0"/>
              <a:t> Non esiste il livello di maturità perfetto e uguale per tutti.</a:t>
            </a:r>
            <a:endParaRPr lang="it-IT" sz="1600" b="1" i="1" u="sng" dirty="0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2859" y="2319941"/>
            <a:ext cx="2300065" cy="3392912"/>
          </a:xfrm>
          <a:prstGeom prst="rect">
            <a:avLst/>
          </a:prstGeom>
        </p:spPr>
      </p:pic>
      <p:sp>
        <p:nvSpPr>
          <p:cNvPr id="25" name="Segnaposto contenuto 3"/>
          <p:cNvSpPr txBox="1">
            <a:spLocks/>
          </p:cNvSpPr>
          <p:nvPr/>
        </p:nvSpPr>
        <p:spPr>
          <a:xfrm>
            <a:off x="608741" y="1746316"/>
            <a:ext cx="8813676" cy="43931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accent6"/>
            </a:solidFill>
            <a:prstDash val="dash"/>
          </a:ln>
        </p:spPr>
        <p:txBody>
          <a:bodyPr vert="horz" wrap="square" lIns="66462" tIns="33231" rIns="66462" bIns="33231" numCol="1" rtlCol="0" anchor="ctr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74445">
              <a:spcBef>
                <a:spcPct val="0"/>
              </a:spcBef>
              <a:spcAft>
                <a:spcPct val="35000"/>
              </a:spcAft>
              <a:buFont typeface="Arial"/>
              <a:buNone/>
              <a:defRPr/>
            </a:pPr>
            <a:r>
              <a:rPr lang="it-IT" sz="1292" i="1" dirty="0"/>
              <a:t>* La maturità è la proprietà di un organismo o di un evento dell'aver raggiunto nel </a:t>
            </a:r>
            <a:r>
              <a:rPr lang="it-IT" sz="1400" b="1" i="1" dirty="0"/>
              <a:t>tempo</a:t>
            </a:r>
            <a:r>
              <a:rPr lang="it-IT" sz="1292" b="1" i="1" dirty="0"/>
              <a:t> giusto</a:t>
            </a:r>
            <a:r>
              <a:rPr lang="it-IT" sz="1292" i="1" dirty="0"/>
              <a:t> il </a:t>
            </a:r>
            <a:r>
              <a:rPr lang="it-IT" sz="1292" b="1" i="1" dirty="0"/>
              <a:t>compimento</a:t>
            </a:r>
            <a:r>
              <a:rPr lang="it-IT" sz="1292" i="1" dirty="0"/>
              <a:t> del proprio essere. </a:t>
            </a:r>
          </a:p>
        </p:txBody>
      </p:sp>
    </p:spTree>
    <p:extLst>
      <p:ext uri="{BB962C8B-B14F-4D97-AF65-F5344CB8AC3E}">
        <p14:creationId xmlns:p14="http://schemas.microsoft.com/office/powerpoint/2010/main" val="330909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274239"/>
            <a:ext cx="11071754" cy="1036107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>
                <a:solidFill>
                  <a:srgbClr val="7F7F7F"/>
                </a:solidFill>
                <a:latin typeface="+mn-lt"/>
              </a:rPr>
              <a:t>Quale modello di maturità del PM e cosa misurare?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050817" y="647858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23" name="Segnaposto contenuto 3"/>
          <p:cNvSpPr txBox="1">
            <a:spLocks/>
          </p:cNvSpPr>
          <p:nvPr/>
        </p:nvSpPr>
        <p:spPr bwMode="auto">
          <a:xfrm>
            <a:off x="583222" y="1745275"/>
            <a:ext cx="10775341" cy="665285"/>
          </a:xfrm>
          <a:prstGeom prst="rect">
            <a:avLst/>
          </a:prstGeom>
          <a:noFill/>
          <a:ln w="3175">
            <a:solidFill>
              <a:schemeClr val="accent6"/>
            </a:solidFill>
            <a:prstDash val="dash"/>
            <a:miter lim="800000"/>
            <a:headEnd/>
            <a:tailEnd/>
          </a:ln>
        </p:spPr>
        <p:txBody>
          <a:bodyPr lIns="66462" tIns="33231" rIns="66462" bIns="33231" anchor="ctr"/>
          <a:lstStyle/>
          <a:p>
            <a:pPr algn="just">
              <a:lnSpc>
                <a:spcPts val="1662"/>
              </a:lnSpc>
              <a:defRPr/>
            </a:pPr>
            <a:r>
              <a:rPr lang="it-IT" sz="1400" kern="0" dirty="0">
                <a:solidFill>
                  <a:srgbClr val="FF0000"/>
                </a:solidFill>
              </a:rPr>
              <a:t>Il </a:t>
            </a:r>
            <a:r>
              <a:rPr lang="it-IT" sz="1400" b="1" kern="0" dirty="0">
                <a:solidFill>
                  <a:srgbClr val="FF0000"/>
                </a:solidFill>
              </a:rPr>
              <a:t>modello Prado</a:t>
            </a:r>
            <a:r>
              <a:rPr lang="it-IT" sz="1400" kern="0" dirty="0">
                <a:solidFill>
                  <a:srgbClr val="FF0000"/>
                </a:solidFill>
              </a:rPr>
              <a:t> è uno </a:t>
            </a:r>
            <a:r>
              <a:rPr lang="it-IT" sz="1400" b="1" kern="0" dirty="0">
                <a:solidFill>
                  <a:srgbClr val="FF0000"/>
                </a:solidFill>
              </a:rPr>
              <a:t>s</a:t>
            </a:r>
            <a:r>
              <a:rPr lang="it-IT" sz="1400" b="1" dirty="0">
                <a:solidFill>
                  <a:srgbClr val="FF0000"/>
                </a:solidFill>
              </a:rPr>
              <a:t>trumento</a:t>
            </a:r>
            <a:r>
              <a:rPr lang="it-IT" sz="1400" dirty="0">
                <a:solidFill>
                  <a:srgbClr val="FF0000"/>
                </a:solidFill>
              </a:rPr>
              <a:t> che supporta un </a:t>
            </a:r>
            <a:r>
              <a:rPr lang="it-IT" sz="1400" i="1" u="sng" dirty="0">
                <a:solidFill>
                  <a:srgbClr val="FF0000"/>
                </a:solidFill>
              </a:rPr>
              <a:t>approccio disciplinato e ripetibile</a:t>
            </a:r>
            <a:r>
              <a:rPr lang="it-IT" sz="1400" dirty="0">
                <a:solidFill>
                  <a:srgbClr val="FF0000"/>
                </a:solidFill>
              </a:rPr>
              <a:t> applicato al fine di rilevare la </a:t>
            </a:r>
            <a:r>
              <a:rPr lang="it-IT" sz="1400" b="1" dirty="0">
                <a:solidFill>
                  <a:srgbClr val="FF0000"/>
                </a:solidFill>
              </a:rPr>
              <a:t>Maturità di Project Management (PM)</a:t>
            </a:r>
            <a:r>
              <a:rPr lang="it-IT" sz="1400" dirty="0">
                <a:solidFill>
                  <a:srgbClr val="FF0000"/>
                </a:solidFill>
              </a:rPr>
              <a:t> di un’organizzazione: capacità della stessa di gestire adeguatamente i </a:t>
            </a:r>
            <a:r>
              <a:rPr lang="it-IT" sz="1400" b="1" dirty="0">
                <a:solidFill>
                  <a:srgbClr val="FF0000"/>
                </a:solidFill>
              </a:rPr>
              <a:t>progetti</a:t>
            </a:r>
            <a:r>
              <a:rPr lang="it-IT" sz="1400" dirty="0">
                <a:solidFill>
                  <a:srgbClr val="FF0000"/>
                </a:solidFill>
              </a:rPr>
              <a:t> (tempi, costi, qualità, ambito)</a:t>
            </a:r>
          </a:p>
        </p:txBody>
      </p:sp>
      <p:grpSp>
        <p:nvGrpSpPr>
          <p:cNvPr id="24" name="Group 19"/>
          <p:cNvGrpSpPr>
            <a:grpSpLocks/>
          </p:cNvGrpSpPr>
          <p:nvPr/>
        </p:nvGrpSpPr>
        <p:grpSpPr bwMode="auto">
          <a:xfrm>
            <a:off x="1884504" y="3127952"/>
            <a:ext cx="3257550" cy="2407627"/>
            <a:chOff x="259056" y="3124976"/>
            <a:chExt cx="3528000" cy="2607276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56" y="3124976"/>
              <a:ext cx="3528000" cy="26072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Ovale 1"/>
            <p:cNvSpPr/>
            <p:nvPr/>
          </p:nvSpPr>
          <p:spPr bwMode="auto">
            <a:xfrm>
              <a:off x="1809598" y="3364598"/>
              <a:ext cx="406283" cy="2983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it-IT" sz="1050" b="1" dirty="0">
                  <a:solidFill>
                    <a:schemeClr val="tx1"/>
                  </a:solidFill>
                  <a:cs typeface="Times New Roman" pitchFamily="18" charset="0"/>
                </a:rPr>
                <a:t>PM</a:t>
              </a:r>
            </a:p>
          </p:txBody>
        </p:sp>
        <p:sp>
          <p:nvSpPr>
            <p:cNvPr id="28" name="Rettangolo 3"/>
            <p:cNvSpPr/>
            <p:nvPr/>
          </p:nvSpPr>
          <p:spPr bwMode="auto">
            <a:xfrm>
              <a:off x="644707" y="3888275"/>
              <a:ext cx="2777328" cy="128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it-IT" sz="900" b="1" dirty="0">
                  <a:solidFill>
                    <a:schemeClr val="tx1"/>
                  </a:solidFill>
                  <a:cs typeface="Times New Roman" pitchFamily="18" charset="0"/>
                </a:rPr>
                <a:t>STRUTTURA ORGANIZZATIVA</a:t>
              </a:r>
            </a:p>
          </p:txBody>
        </p:sp>
        <p:sp>
          <p:nvSpPr>
            <p:cNvPr id="29" name="Rettangolo 4"/>
            <p:cNvSpPr/>
            <p:nvPr/>
          </p:nvSpPr>
          <p:spPr bwMode="auto">
            <a:xfrm>
              <a:off x="644707" y="5505325"/>
              <a:ext cx="2777328" cy="1285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it-IT" sz="900" b="1" dirty="0">
                  <a:solidFill>
                    <a:schemeClr val="tx1"/>
                  </a:solidFill>
                  <a:cs typeface="Times New Roman" pitchFamily="18" charset="0"/>
                </a:rPr>
                <a:t>COMPETENZE (TECH + COMPORTAMENTALI)</a:t>
              </a:r>
            </a:p>
          </p:txBody>
        </p:sp>
        <p:sp>
          <p:nvSpPr>
            <p:cNvPr id="30" name="Rettangolo 5"/>
            <p:cNvSpPr/>
            <p:nvPr/>
          </p:nvSpPr>
          <p:spPr bwMode="auto">
            <a:xfrm rot="16200000">
              <a:off x="367830" y="4601572"/>
              <a:ext cx="1344103" cy="304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it-IT" sz="900" b="1" dirty="0">
                  <a:solidFill>
                    <a:schemeClr val="tx1"/>
                  </a:solidFill>
                  <a:cs typeface="Times New Roman" pitchFamily="18" charset="0"/>
                </a:rPr>
                <a:t>ALLINEAMENTO STRATEGICO</a:t>
              </a:r>
            </a:p>
          </p:txBody>
        </p:sp>
        <p:sp>
          <p:nvSpPr>
            <p:cNvPr id="31" name="Rettangolo 6"/>
            <p:cNvSpPr/>
            <p:nvPr/>
          </p:nvSpPr>
          <p:spPr bwMode="auto">
            <a:xfrm rot="16200000">
              <a:off x="1377190" y="4606333"/>
              <a:ext cx="1344104" cy="304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it-IT" sz="900" b="1" dirty="0">
                  <a:solidFill>
                    <a:schemeClr val="tx1"/>
                  </a:solidFill>
                  <a:cs typeface="Times New Roman" pitchFamily="18" charset="0"/>
                </a:rPr>
                <a:t>METODOLOGIA</a:t>
              </a:r>
            </a:p>
          </p:txBody>
        </p:sp>
        <p:sp>
          <p:nvSpPr>
            <p:cNvPr id="32" name="Rettangolo 7"/>
            <p:cNvSpPr/>
            <p:nvPr/>
          </p:nvSpPr>
          <p:spPr bwMode="auto">
            <a:xfrm rot="16200000">
              <a:off x="2380202" y="4606333"/>
              <a:ext cx="1344104" cy="304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it-IT" sz="900" b="1" dirty="0">
                  <a:solidFill>
                    <a:schemeClr val="tx1"/>
                  </a:solidFill>
                  <a:cs typeface="Times New Roman" pitchFamily="18" charset="0"/>
                </a:rPr>
                <a:t>INFORMATIZZAZIONE</a:t>
              </a:r>
            </a:p>
          </p:txBody>
        </p:sp>
      </p:grpSp>
      <p:pic>
        <p:nvPicPr>
          <p:cNvPr id="33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575" y="3132348"/>
            <a:ext cx="4188069" cy="240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1884504" y="2663424"/>
            <a:ext cx="3257550" cy="3326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554"/>
              </a:spcBef>
              <a:buClr>
                <a:srgbClr val="3D5266"/>
              </a:buClr>
              <a:buSzPct val="50000"/>
              <a:tabLst>
                <a:tab pos="841152" algn="l"/>
                <a:tab pos="1685234" algn="l"/>
                <a:tab pos="2529317" algn="l"/>
                <a:tab pos="3373400" algn="l"/>
                <a:tab pos="4217482" algn="l"/>
                <a:tab pos="5061565" algn="l"/>
                <a:tab pos="5905648" algn="l"/>
                <a:tab pos="6749730" algn="l"/>
                <a:tab pos="7593813" algn="l"/>
                <a:tab pos="8437896" algn="l"/>
                <a:tab pos="9281978" algn="l"/>
              </a:tabLst>
              <a:defRPr/>
            </a:pPr>
            <a:r>
              <a:rPr lang="it-IT" sz="1200" b="1" dirty="0"/>
              <a:t>6 Dimensioni di analisi</a:t>
            </a: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6157567" y="2663424"/>
            <a:ext cx="3256085" cy="3326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554"/>
              </a:spcBef>
              <a:buClr>
                <a:srgbClr val="3D5266"/>
              </a:buClr>
              <a:buSzPct val="50000"/>
              <a:tabLst>
                <a:tab pos="841152" algn="l"/>
                <a:tab pos="1685234" algn="l"/>
                <a:tab pos="2529317" algn="l"/>
                <a:tab pos="3373400" algn="l"/>
                <a:tab pos="4217482" algn="l"/>
                <a:tab pos="5061565" algn="l"/>
                <a:tab pos="5905648" algn="l"/>
                <a:tab pos="6749730" algn="l"/>
                <a:tab pos="7593813" algn="l"/>
                <a:tab pos="8437896" algn="l"/>
                <a:tab pos="9281978" algn="l"/>
              </a:tabLst>
              <a:defRPr/>
            </a:pPr>
            <a:r>
              <a:rPr lang="it-IT" sz="1200" b="1" dirty="0"/>
              <a:t>5 Livelli di maturità</a:t>
            </a:r>
          </a:p>
        </p:txBody>
      </p:sp>
      <p:sp>
        <p:nvSpPr>
          <p:cNvPr id="36" name="Right Brace 18"/>
          <p:cNvSpPr/>
          <p:nvPr/>
        </p:nvSpPr>
        <p:spPr>
          <a:xfrm>
            <a:off x="5268078" y="2678079"/>
            <a:ext cx="332643" cy="2857500"/>
          </a:xfrm>
          <a:prstGeom prst="righ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7" name="Right Arrow 20"/>
          <p:cNvSpPr/>
          <p:nvPr/>
        </p:nvSpPr>
        <p:spPr>
          <a:xfrm rot="20147287">
            <a:off x="6922132" y="4772684"/>
            <a:ext cx="2758154" cy="282423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3231" tIns="33231" rIns="33231" bIns="33231" anchor="ctr"/>
          <a:lstStyle/>
          <a:p>
            <a:pPr algn="ctr">
              <a:defRPr/>
            </a:pPr>
            <a:endParaRPr lang="it-IT" sz="1400" b="1" i="1" dirty="0"/>
          </a:p>
        </p:txBody>
      </p:sp>
      <p:sp>
        <p:nvSpPr>
          <p:cNvPr id="38" name="Segnaposto contenuto 3"/>
          <p:cNvSpPr txBox="1">
            <a:spLocks/>
          </p:cNvSpPr>
          <p:nvPr/>
        </p:nvSpPr>
        <p:spPr bwMode="auto">
          <a:xfrm>
            <a:off x="1214437" y="5754743"/>
            <a:ext cx="9458325" cy="619539"/>
          </a:xfrm>
          <a:prstGeom prst="rect">
            <a:avLst/>
          </a:prstGeom>
          <a:noFill/>
          <a:ln w="3175">
            <a:solidFill>
              <a:schemeClr val="accent6"/>
            </a:solidFill>
            <a:prstDash val="dash"/>
            <a:miter lim="800000"/>
            <a:headEnd/>
            <a:tailEnd/>
          </a:ln>
        </p:spPr>
        <p:txBody>
          <a:bodyPr lIns="66462" tIns="33231" rIns="66462" bIns="33231" anchor="ctr"/>
          <a:lstStyle/>
          <a:p>
            <a:pPr algn="just">
              <a:defRPr/>
            </a:pPr>
            <a:r>
              <a:rPr lang="it-IT" sz="1400" kern="0" dirty="0">
                <a:solidFill>
                  <a:srgbClr val="000000"/>
                </a:solidFill>
              </a:rPr>
              <a:t>Il modello </a:t>
            </a:r>
            <a:r>
              <a:rPr lang="it-IT" sz="1400" kern="0" dirty="0" err="1">
                <a:solidFill>
                  <a:srgbClr val="000000"/>
                </a:solidFill>
              </a:rPr>
              <a:t>Prado</a:t>
            </a:r>
            <a:r>
              <a:rPr lang="it-IT" sz="1400" kern="0" dirty="0">
                <a:solidFill>
                  <a:srgbClr val="000000"/>
                </a:solidFill>
              </a:rPr>
              <a:t> </a:t>
            </a:r>
            <a:r>
              <a:rPr lang="it-IT" sz="1400" b="1" kern="0" dirty="0">
                <a:solidFill>
                  <a:srgbClr val="000000"/>
                </a:solidFill>
              </a:rPr>
              <a:t>misura</a:t>
            </a:r>
            <a:r>
              <a:rPr lang="it-IT" sz="1400" kern="0" dirty="0">
                <a:solidFill>
                  <a:srgbClr val="000000"/>
                </a:solidFill>
              </a:rPr>
              <a:t> il livello di </a:t>
            </a:r>
            <a:r>
              <a:rPr lang="it-IT" sz="1400" b="1" kern="0" dirty="0">
                <a:solidFill>
                  <a:srgbClr val="000000"/>
                </a:solidFill>
              </a:rPr>
              <a:t>maturità</a:t>
            </a:r>
            <a:r>
              <a:rPr lang="it-IT" sz="1400" kern="0" dirty="0">
                <a:solidFill>
                  <a:srgbClr val="000000"/>
                </a:solidFill>
              </a:rPr>
              <a:t> </a:t>
            </a:r>
            <a:r>
              <a:rPr lang="it-IT" sz="1400" b="1" kern="0" dirty="0">
                <a:solidFill>
                  <a:srgbClr val="000000"/>
                </a:solidFill>
              </a:rPr>
              <a:t>di Project Management</a:t>
            </a:r>
            <a:r>
              <a:rPr lang="it-IT" sz="1400" kern="0" dirty="0">
                <a:solidFill>
                  <a:srgbClr val="000000"/>
                </a:solidFill>
              </a:rPr>
              <a:t> </a:t>
            </a:r>
            <a:r>
              <a:rPr lang="it-IT" sz="1400" b="1" kern="0" dirty="0">
                <a:solidFill>
                  <a:srgbClr val="000000"/>
                </a:solidFill>
              </a:rPr>
              <a:t>attraverso</a:t>
            </a:r>
            <a:r>
              <a:rPr lang="it-IT" sz="1400" kern="0" dirty="0">
                <a:solidFill>
                  <a:srgbClr val="000000"/>
                </a:solidFill>
              </a:rPr>
              <a:t> la quantificazione dell’aderenza dell’organizzazione alle </a:t>
            </a:r>
            <a:r>
              <a:rPr lang="it-IT" sz="1400" b="1" kern="0" dirty="0">
                <a:solidFill>
                  <a:srgbClr val="000000"/>
                </a:solidFill>
              </a:rPr>
              <a:t>6 dimensioni</a:t>
            </a:r>
            <a:r>
              <a:rPr lang="it-IT" sz="1400" kern="0" dirty="0">
                <a:solidFill>
                  <a:srgbClr val="000000"/>
                </a:solidFill>
              </a:rPr>
              <a:t> di analisi inquadrate all’interno dei </a:t>
            </a:r>
            <a:r>
              <a:rPr lang="it-IT" sz="1400" b="1" kern="0" dirty="0">
                <a:solidFill>
                  <a:srgbClr val="000000"/>
                </a:solidFill>
              </a:rPr>
              <a:t>5 livelli</a:t>
            </a:r>
            <a:r>
              <a:rPr lang="it-IT" sz="1400" kern="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609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8" grpId="0" animBg="1"/>
    </p:bld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1112</TotalTime>
  <Words>1688</Words>
  <Application>Microsoft Office PowerPoint</Application>
  <PresentationFormat>Widescreen</PresentationFormat>
  <Paragraphs>211</Paragraphs>
  <Slides>16</Slides>
  <Notes>1</Notes>
  <HiddenSlides>3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7" baseType="lpstr">
      <vt:lpstr>ＭＳ Ｐゴシック</vt:lpstr>
      <vt:lpstr>Arial</vt:lpstr>
      <vt:lpstr>Calibri</vt:lpstr>
      <vt:lpstr>Calibri Light</vt:lpstr>
      <vt:lpstr>Signika</vt:lpstr>
      <vt:lpstr>Signika Light</vt:lpstr>
      <vt:lpstr>Signika Semibold</vt:lpstr>
      <vt:lpstr>Times New Roman</vt:lpstr>
      <vt:lpstr>Verdana</vt:lpstr>
      <vt:lpstr>Wingdings</vt:lpstr>
      <vt:lpstr>Personalizza struttura</vt:lpstr>
      <vt:lpstr>COMPORTAMENTI INDIVIDUALI  E RELAZIONI SOCIALI  IN TRASFORMAZIONE  UNA SFIDA PER LA  STATISTICA UFFICIALE </vt:lpstr>
      <vt:lpstr>Le domande sul Project Management (e Portfolio/Program…)</vt:lpstr>
      <vt:lpstr>Perché il Project Management?</vt:lpstr>
      <vt:lpstr>A chi serve il PM nella PA?</vt:lpstr>
      <vt:lpstr>Perché necessaria la innovazione della PA?</vt:lpstr>
      <vt:lpstr>Per chi nella organizzazione della PA?</vt:lpstr>
      <vt:lpstr>Chi ha il ruolo di program/project manager nella PA?</vt:lpstr>
      <vt:lpstr>Cosa è e quale “maturità” è necessaria per il PM?</vt:lpstr>
      <vt:lpstr>Quale modello di maturità del PM e cosa misurare?</vt:lpstr>
      <vt:lpstr>Quali correlazioni organizzative?</vt:lpstr>
      <vt:lpstr>Quale ruolo del PMO (project/../.. management office)?</vt:lpstr>
      <vt:lpstr>Perché Portfolio Management nella PA?</vt:lpstr>
      <vt:lpstr>Quali benefici (se PM fatto sul serio)?</vt:lpstr>
      <vt:lpstr>Come realizzato (da PA qualificate)?</vt:lpstr>
      <vt:lpstr>Collaborazione ISTAT e Dip. Informatica «Sapienza» di Roma </vt:lpstr>
      <vt:lpstr>Le domande sul Project Management (e Portfolio/Program…)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FEDERICO MINELLE</cp:lastModifiedBy>
  <cp:revision>139</cp:revision>
  <cp:lastPrinted>2016-03-21T17:06:08Z</cp:lastPrinted>
  <dcterms:created xsi:type="dcterms:W3CDTF">2016-03-11T16:10:26Z</dcterms:created>
  <dcterms:modified xsi:type="dcterms:W3CDTF">2016-06-23T07:12:55Z</dcterms:modified>
</cp:coreProperties>
</file>