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4" r:id="rId4"/>
    <p:sldId id="266" r:id="rId5"/>
    <p:sldId id="267" r:id="rId6"/>
    <p:sldId id="28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82" r:id="rId15"/>
    <p:sldId id="276" r:id="rId16"/>
    <p:sldId id="277" r:id="rId17"/>
    <p:sldId id="278" r:id="rId18"/>
    <p:sldId id="268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54A"/>
    <a:srgbClr val="549348"/>
    <a:srgbClr val="009190"/>
    <a:srgbClr val="484384"/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19" autoAdjust="0"/>
  </p:normalViewPr>
  <p:slideViewPr>
    <p:cSldViewPr snapToGrid="0" snapToObjects="1">
      <p:cViewPr>
        <p:scale>
          <a:sx n="50" d="100"/>
          <a:sy n="50" d="100"/>
        </p:scale>
        <p:origin x="-614" y="-163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24/06/2016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00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53954A"/>
                </a:solidFill>
                <a:latin typeface="+mn-lt"/>
                <a:ea typeface="Signika Light" charset="0"/>
                <a:cs typeface="Calibri"/>
              </a:rPr>
              <a:t>AREA TEMATICA 4.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NUOVE FONTI E DOMANDE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Titolo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presentazione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539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75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NUOVE FONTI E DOMANDE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Profili </a:t>
            </a:r>
            <a:r>
              <a:rPr lang="it-IT" sz="32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organizzativi e manageriali del sistema imprese</a:t>
            </a:r>
            <a:endParaRPr lang="it-IT" sz="3200" dirty="0" smtClean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24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09.30 | 11.00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37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Stefano Menghinello | Istat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21920" y="1514178"/>
            <a:ext cx="4191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Principali risultati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CONTROLLO E PROCESSI DECISIONALI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pPr algn="just"/>
            <a:r>
              <a:rPr lang="it-IT" dirty="0" smtClean="0"/>
              <a:t>il </a:t>
            </a:r>
            <a:r>
              <a:rPr lang="it-IT" dirty="0"/>
              <a:t>controllo proprietario delle imprese è concentrato nella grande maggioranza dei casi soprattutto nella modalità a controllo familiare (54%), seguita dall’azionariato concentrato anche se non a carattere familiare (30,8%). </a:t>
            </a:r>
            <a:endParaRPr lang="it-IT" dirty="0" smtClean="0"/>
          </a:p>
          <a:p>
            <a:pPr algn="just"/>
            <a:endParaRPr lang="it-IT" b="1" dirty="0"/>
          </a:p>
          <a:p>
            <a:pPr algn="just"/>
            <a:endParaRPr lang="it-IT" b="1" dirty="0" smtClean="0"/>
          </a:p>
          <a:p>
            <a:endParaRPr lang="it-IT" sz="900" b="1" dirty="0" smtClean="0">
              <a:solidFill>
                <a:srgbClr val="FF0000"/>
              </a:solidFill>
            </a:endParaRPr>
          </a:p>
          <a:p>
            <a:endParaRPr lang="it-IT" sz="900" b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0" y="2045018"/>
            <a:ext cx="6185535" cy="432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861276" y="1339334"/>
            <a:ext cx="537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IMPRESE PER TIPOLOGIA DI CONTROLLO PROPRIETARIO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5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21920" y="1514178"/>
            <a:ext cx="4191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Principali risultati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CONTROLLO E PROCESSI DECISIONALI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r>
              <a:rPr lang="it-IT" dirty="0" smtClean="0"/>
              <a:t>La </a:t>
            </a:r>
            <a:r>
              <a:rPr lang="it-IT" dirty="0"/>
              <a:t>quota di imprese in cui il ruolo della proprietà si limita al controllo finanziario è di appena l’8,7%, che sale all’11,5% nelle imprese principali e grandi.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Alla </a:t>
            </a:r>
            <a:r>
              <a:rPr lang="it-IT" dirty="0"/>
              <a:t>prevalenza del controllo familiare corrisponde la frequente presenza nei consigli d’amministrazione di componenti esecutivi con legami familiari: il 52,5% delle imprese ha almeno un componente esecutivo del Consiglio di Amministrazione (Cda) con legami familiari e quasi un terzo dei componenti totali dei Cda ha legami familiari (26,5% come membri esecutivi e 5,3% come membri indipendenti</a:t>
            </a:r>
            <a:r>
              <a:rPr lang="it-IT" dirty="0" smtClean="0"/>
              <a:t>) </a:t>
            </a:r>
            <a:endParaRPr lang="it-IT" sz="900" b="1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1918334"/>
            <a:ext cx="7468553" cy="409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059680" y="1200835"/>
            <a:ext cx="795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IMPRESE PER RUOLO DELLA PROPRIETA’ NEI PROCESSI DECISIONALI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9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21920" y="1514178"/>
            <a:ext cx="419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Principali risultati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CONTROLLO E PROCESSI DECISIONALI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dirty="0" smtClean="0"/>
              <a:t>Prevale </a:t>
            </a:r>
            <a:r>
              <a:rPr lang="it-IT" dirty="0"/>
              <a:t>un modello decisionale a livello corporate </a:t>
            </a:r>
            <a:r>
              <a:rPr lang="it-IT" dirty="0" smtClean="0"/>
              <a:t>: Nelle </a:t>
            </a:r>
            <a:r>
              <a:rPr lang="it-IT" dirty="0"/>
              <a:t>imprese le decisioni si prendono a livello prevalentemente centralizzato e poi vengono trasmesse alle linee di attività per </a:t>
            </a:r>
            <a:r>
              <a:rPr lang="it-IT" dirty="0" smtClean="0"/>
              <a:t>l’attuazione</a:t>
            </a:r>
          </a:p>
          <a:p>
            <a:endParaRPr lang="it-IT" dirty="0"/>
          </a:p>
          <a:p>
            <a:r>
              <a:rPr lang="it-IT" dirty="0" smtClean="0"/>
              <a:t>Autonomia finanziaria e decisionale limitata per il management che coordina le singole linee di attività </a:t>
            </a:r>
          </a:p>
          <a:p>
            <a:endParaRPr lang="it-IT" sz="900" dirty="0" smtClean="0">
              <a:solidFill>
                <a:srgbClr val="FF0000"/>
              </a:solidFill>
            </a:endParaRPr>
          </a:p>
          <a:p>
            <a:endParaRPr lang="it-IT" sz="900" b="1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60" y="1957388"/>
            <a:ext cx="7069244" cy="39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212080" y="12617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GRADO DI CENTRALIZZAZIONE DELLE DECISIONI RISPETTO ALLE PRINCIPALI FASI DEL PROCESSO AZIENDALE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21920" y="1514178"/>
            <a:ext cx="4693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Principali risultati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CARATTERISTICHE DEL TOP MANAGEMENT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/>
          </a:p>
          <a:p>
            <a:endParaRPr lang="it-IT" b="1" dirty="0" smtClean="0"/>
          </a:p>
          <a:p>
            <a:endParaRPr lang="it-IT" sz="900" b="1" dirty="0" smtClean="0">
              <a:solidFill>
                <a:srgbClr val="FF0000"/>
              </a:solidFill>
            </a:endParaRPr>
          </a:p>
          <a:p>
            <a:endParaRPr lang="it-IT" sz="900" b="1" dirty="0" smtClean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61" y="1918334"/>
            <a:ext cx="7438777" cy="393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440738" y="1247894"/>
            <a:ext cx="3985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ETA’ DEL TOP MANAGEMENT PER CLASSI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13716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Soltanto il 3,7% delle imprese dichiara una età media del proprio top management pari o inferiore ai 40 anni, il 49,1% dichiara una età media tra 41 e 50 anni, il 40,7% tra 51 e 60 anni e il 6,5% una età media di oltre 60 anni di età. L’età media più frequente è 45 anni (498 imprese)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7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21920" y="1026498"/>
            <a:ext cx="4693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Principali risultati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CARATTERISTICHE DEL TOP MANAGEMENT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/>
          </a:p>
          <a:p>
            <a:endParaRPr lang="it-IT" b="1" dirty="0" smtClean="0"/>
          </a:p>
          <a:p>
            <a:endParaRPr lang="it-IT" sz="900" b="1" dirty="0" smtClean="0">
              <a:solidFill>
                <a:srgbClr val="FF0000"/>
              </a:solidFill>
            </a:endParaRPr>
          </a:p>
          <a:p>
            <a:endParaRPr lang="it-IT" sz="900" b="1" dirty="0" smtClean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79" y="2106930"/>
            <a:ext cx="6949441" cy="412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21920" y="2017098"/>
            <a:ext cx="49377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titolo di studio più frequente dei top manager è la laurea: il 57% delle imprese ha una quota di top manager laureati superiore al 50%,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 </a:t>
            </a:r>
            <a:r>
              <a:rPr lang="it-IT" dirty="0"/>
              <a:t>top manager che posseggono un titolo post laurea sono relativamente pochi, nel 77,8% delle imprese non superano l’1% e solo nel 3,1% superano la metà dei top manager presenti 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Circa la metà delle imprese considerate (49,7%) ha almeno una donna tra i top manager, anche se tale ruolo rimane prevalentemente maschile: gli uomini sono l’87,8% del totale, le donne top manager appena il 12,2%.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6582986" y="1567934"/>
            <a:ext cx="420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TITOLO DI STUDIO DEL TOP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3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21920" y="1514178"/>
            <a:ext cx="419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Principali risultati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MANAGEMENT STABILMENTE IMPIEGATO ALL’ESTERO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dirty="0" smtClean="0"/>
              <a:t>Il 17,1</a:t>
            </a:r>
            <a:r>
              <a:rPr lang="it-IT" dirty="0"/>
              <a:t>% delle imprese ha top manager impiegati stabilmente all’estero.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Degli </a:t>
            </a:r>
            <a:r>
              <a:rPr lang="it-IT" dirty="0"/>
              <a:t>oltre 2.000 top manager impiegati stabilmente all’estero, il 62,3% è reclutato nel paese di investimento, il 23,6% è trasferito dall’Italia </a:t>
            </a:r>
            <a:r>
              <a:rPr lang="it-IT" dirty="0" smtClean="0"/>
              <a:t>mentre </a:t>
            </a:r>
            <a:r>
              <a:rPr lang="it-IT" dirty="0"/>
              <a:t>solo il 14,1% è reclutato sul mercato internazionale</a:t>
            </a:r>
          </a:p>
          <a:p>
            <a:endParaRPr lang="it-IT" b="1" dirty="0" smtClean="0"/>
          </a:p>
          <a:p>
            <a:endParaRPr lang="it-IT" sz="900" b="1" dirty="0" smtClean="0">
              <a:solidFill>
                <a:srgbClr val="FF0000"/>
              </a:solidFill>
            </a:endParaRPr>
          </a:p>
          <a:p>
            <a:endParaRPr lang="it-IT" sz="900" b="1" dirty="0" smtClean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80" y="2005013"/>
            <a:ext cx="6640830" cy="347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059680" y="1490395"/>
            <a:ext cx="6583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PROVENIENZA </a:t>
            </a:r>
            <a:r>
              <a:rPr lang="it-IT" dirty="0"/>
              <a:t>DEI MANAGER STABILMENTE IMPIEGATI ALL’ESTERO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5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21920" y="996018"/>
            <a:ext cx="419100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Principali risultati</a:t>
            </a:r>
          </a:p>
          <a:p>
            <a:endParaRPr lang="it-IT" sz="800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COMPLESSITA’ ORGANIZZATIVA</a:t>
            </a:r>
          </a:p>
          <a:p>
            <a:endParaRPr lang="it-IT" sz="900" b="1" dirty="0">
              <a:solidFill>
                <a:srgbClr val="FF0000"/>
              </a:solidFill>
            </a:endParaRPr>
          </a:p>
          <a:p>
            <a:r>
              <a:rPr lang="it-IT" dirty="0" smtClean="0"/>
              <a:t>La </a:t>
            </a:r>
            <a:r>
              <a:rPr lang="it-IT" dirty="0"/>
              <a:t>presenza all’estero mediante controllate in attività di produzione si riscontra nel 29,8% delle imprese e nel 56,9% di quelle principali e grandi. </a:t>
            </a:r>
          </a:p>
          <a:p>
            <a:endParaRPr lang="it-IT" sz="800" dirty="0" smtClean="0"/>
          </a:p>
          <a:p>
            <a:r>
              <a:rPr lang="it-IT" dirty="0" smtClean="0"/>
              <a:t>La </a:t>
            </a:r>
            <a:r>
              <a:rPr lang="it-IT" dirty="0"/>
              <a:t>presenza tramite controllate che svolgono attività di supporto </a:t>
            </a:r>
            <a:r>
              <a:rPr lang="it-IT" dirty="0" err="1"/>
              <a:t>engineering</a:t>
            </a:r>
            <a:r>
              <a:rPr lang="it-IT" dirty="0"/>
              <a:t> o di ricerca e sviluppo riguarda il 16,3% delle imprese e il 37% di quelle principali e </a:t>
            </a:r>
            <a:r>
              <a:rPr lang="it-IT" dirty="0" smtClean="0"/>
              <a:t>grandi </a:t>
            </a:r>
          </a:p>
          <a:p>
            <a:endParaRPr lang="it-IT" sz="800" dirty="0" smtClean="0"/>
          </a:p>
          <a:p>
            <a:r>
              <a:rPr lang="it-IT" dirty="0" smtClean="0"/>
              <a:t>Infine</a:t>
            </a:r>
            <a:r>
              <a:rPr lang="it-IT" dirty="0"/>
              <a:t>, gli accordi di produzione con imprese residenti estere sono scelti dal 13% delle imprese e dal 22,4% delle principali e grandi, mentre gli accordi tecnologici e di ricerca riguardano l’8,7% delle imprese e il 17,2% di quelle principali e </a:t>
            </a:r>
            <a:r>
              <a:rPr lang="it-IT" dirty="0" smtClean="0"/>
              <a:t>grandi</a:t>
            </a:r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sz="900" b="1" dirty="0" smtClean="0">
              <a:solidFill>
                <a:srgbClr val="FF0000"/>
              </a:solidFill>
            </a:endParaRPr>
          </a:p>
          <a:p>
            <a:endParaRPr lang="it-IT" sz="900" b="1" dirty="0" smtClean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43" y="1919288"/>
            <a:ext cx="7392586" cy="422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922520" y="1322755"/>
            <a:ext cx="862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MODALITA’ DI INTERNAZIONALIZZAZIONE IMPIEGATE DALLE IMPRESE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5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21920" y="1117938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Principali risultati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CONOSCENZA E CAPITALE UMANO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/>
          </a:p>
          <a:p>
            <a:endParaRPr lang="it-IT" b="1" dirty="0" smtClean="0"/>
          </a:p>
          <a:p>
            <a:endParaRPr lang="it-IT" sz="900" b="1" dirty="0" smtClean="0">
              <a:solidFill>
                <a:srgbClr val="FF0000"/>
              </a:solidFill>
            </a:endParaRPr>
          </a:p>
          <a:p>
            <a:endParaRPr lang="it-IT" sz="900" b="1" dirty="0" smtClean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3" y="1995488"/>
            <a:ext cx="7218996" cy="388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722189" y="1461254"/>
            <a:ext cx="486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LAVORATORI DELLA CONOSCENZA NELLE IMPRESE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243840" y="2208520"/>
            <a:ext cx="46329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 lavoratori della conoscenza nel </a:t>
            </a:r>
            <a:r>
              <a:rPr lang="it-IT" dirty="0"/>
              <a:t>49,1% delle imprese </a:t>
            </a:r>
            <a:r>
              <a:rPr lang="it-IT" dirty="0" smtClean="0"/>
              <a:t>sono </a:t>
            </a:r>
            <a:r>
              <a:rPr lang="it-IT" dirty="0"/>
              <a:t>assenti o inferiori all’1%.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21,1% delle imprese si colloca tra l’1 e il 2% di lavoratori della conoscenza sul totale addetti, il 20% tra il 3 e il 9%, l’8,9% tra il 10 e il 30% e solo lo 0,9% oltre il 30%.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Nelle </a:t>
            </a:r>
            <a:r>
              <a:rPr lang="it-IT" dirty="0"/>
              <a:t>imprese principali e grandi la presenza di lavoratori della conoscenza è maggiore, tanto che sono il 41,1% quelle prive o con meno dell’1%.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3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356552" y="1000139"/>
            <a:ext cx="5876608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53954A"/>
                </a:solidFill>
                <a:latin typeface="+mn-lt"/>
                <a:ea typeface="Signika Semibold" charset="0"/>
                <a:cs typeface="Signika Semibold" charset="0"/>
              </a:rPr>
              <a:t>Conclusioni</a:t>
            </a:r>
            <a:endParaRPr lang="it-IT" b="1" dirty="0">
              <a:solidFill>
                <a:srgbClr val="53954A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5720" y="1453218"/>
            <a:ext cx="817590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9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Primo caso rilevante a livello internazionale di una  rilevazione su aspetti organizzativi e manageriali condotta secondo standard della statistica ufficiale </a:t>
            </a:r>
            <a:endParaRPr lang="it-IT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9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Capacità dell’Istat di inserirsi in modo coerente ed innovativo nel dibattito internazionale sulle  nuove unità economiche e nuovi criteri di misurazione </a:t>
            </a:r>
          </a:p>
          <a:p>
            <a:r>
              <a:rPr lang="it-IT" dirty="0" smtClean="0"/>
              <a:t>     delle variabili economiche  e  misurazione della globalizzazione</a:t>
            </a:r>
          </a:p>
          <a:p>
            <a:endParaRPr lang="it-IT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Elevato ritorno informativo sulla produzione statistica ufficiale  (mappatura completa delle unità economiche complesse ad elevato impatto sulla classificazione e stima delle variabili economiche)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Possibilità di rispondere in modo efficace e coerente alle richieste delle grandi imprese, specie se multinazionali,  di interloquire con l’Istat in modo più efficiente garantendo elevati standard di qualità dei dati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Esperienza formativa da diffondere dentro l’Istat e da comunicare a livello internazionale:  per essere </a:t>
            </a:r>
            <a:r>
              <a:rPr lang="it-IT" b="1" dirty="0" smtClean="0">
                <a:solidFill>
                  <a:srgbClr val="C00000"/>
                </a:solidFill>
              </a:rPr>
              <a:t>Business </a:t>
            </a:r>
            <a:r>
              <a:rPr lang="it-IT" b="1" dirty="0" err="1" smtClean="0">
                <a:solidFill>
                  <a:srgbClr val="C00000"/>
                </a:solidFill>
              </a:rPr>
              <a:t>Relevant</a:t>
            </a:r>
            <a:r>
              <a:rPr lang="it-IT" dirty="0" smtClean="0"/>
              <a:t>  è necessario alzare i livello di formazione degli statistici ufficiali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Ringraziamenti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9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Utilizzo di criteri economici per selezionare  un campione censuario di </a:t>
            </a:r>
            <a:r>
              <a:rPr lang="it-IT" b="1" dirty="0" smtClean="0"/>
              <a:t>«potenziali candidati»  </a:t>
            </a:r>
            <a:r>
              <a:rPr lang="it-IT" dirty="0" smtClean="0"/>
              <a:t>con probabilità bassa di escludere  unità complesse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Utilizzo della schema a matrice (mappatura linee di attività e processi aziendali fuori e dentro l’unità economica in Italia e all’estero )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22" y="1341120"/>
            <a:ext cx="3843348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356553" y="954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53954A"/>
                </a:solidFill>
                <a:latin typeface="+mn-lt"/>
                <a:ea typeface="Signika Semibold" charset="0"/>
                <a:cs typeface="Signika Semibold" charset="0"/>
              </a:rPr>
              <a:t>Perché misurare l’impresa come unità complessa? </a:t>
            </a:r>
            <a:endParaRPr lang="it-IT" b="1" dirty="0">
              <a:solidFill>
                <a:srgbClr val="53954A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26" y="3188970"/>
            <a:ext cx="2466277" cy="130351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371851"/>
            <a:ext cx="3063240" cy="1123950"/>
          </a:xfrm>
          <a:prstGeom prst="rect">
            <a:avLst/>
          </a:prstGeom>
        </p:spPr>
      </p:pic>
      <p:sp>
        <p:nvSpPr>
          <p:cNvPr id="5" name="Freccia bidirezionale orizzontale 4"/>
          <p:cNvSpPr/>
          <p:nvPr/>
        </p:nvSpPr>
        <p:spPr>
          <a:xfrm>
            <a:off x="7726680" y="1981200"/>
            <a:ext cx="990600" cy="3929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60" y="4892040"/>
            <a:ext cx="3200400" cy="16078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32" y="1363980"/>
            <a:ext cx="2659380" cy="138581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90" y="1386840"/>
            <a:ext cx="3028950" cy="123444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27" y="4922520"/>
            <a:ext cx="2466276" cy="1470660"/>
          </a:xfrm>
          <a:prstGeom prst="rect">
            <a:avLst/>
          </a:prstGeom>
        </p:spPr>
      </p:pic>
      <p:sp>
        <p:nvSpPr>
          <p:cNvPr id="14" name="Freccia bidirezionale orizzontale 13"/>
          <p:cNvSpPr/>
          <p:nvPr/>
        </p:nvSpPr>
        <p:spPr>
          <a:xfrm>
            <a:off x="7680960" y="3886200"/>
            <a:ext cx="990600" cy="3929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ccia bidirezionale orizzontale 14"/>
          <p:cNvSpPr/>
          <p:nvPr/>
        </p:nvSpPr>
        <p:spPr>
          <a:xfrm>
            <a:off x="7696200" y="5410200"/>
            <a:ext cx="990600" cy="3929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463233" y="2853691"/>
            <a:ext cx="42611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Radicali cambiamenti hanno interessato: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Tecnologie di produzione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 processi aziendali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localizzazione della produzione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 meccanismi di </a:t>
            </a:r>
            <a:r>
              <a:rPr lang="it-IT" dirty="0" err="1" smtClean="0"/>
              <a:t>governance</a:t>
            </a:r>
            <a:r>
              <a:rPr lang="it-IT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conoscenza e il capitale umano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Le capacità manageriali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Impatto «destabilizzante» sui tradizionali schemi di classificazione statistica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Dimensione  per classe di addetti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Settore di attività prevalente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Localizzazione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Capacità competitiva 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0660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 smtClean="0">
                <a:solidFill>
                  <a:srgbClr val="53954A"/>
                </a:solidFill>
                <a:latin typeface="+mn-lt"/>
                <a:ea typeface="Signika Semibold" charset="0"/>
                <a:cs typeface="Signika Semibold" charset="0"/>
              </a:rPr>
              <a:t>Obiettivi conoscitivi indagine unità complesse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Connettore 1"/>
          <p:cNvSpPr/>
          <p:nvPr/>
        </p:nvSpPr>
        <p:spPr>
          <a:xfrm>
            <a:off x="5882640" y="3509116"/>
            <a:ext cx="3550920" cy="3056466"/>
          </a:xfrm>
          <a:prstGeom prst="flowChartConnector">
            <a:avLst/>
          </a:prstGeom>
          <a:solidFill>
            <a:srgbClr val="7030A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nettore 7"/>
          <p:cNvSpPr/>
          <p:nvPr/>
        </p:nvSpPr>
        <p:spPr>
          <a:xfrm>
            <a:off x="5715000" y="1798003"/>
            <a:ext cx="3550920" cy="3056466"/>
          </a:xfrm>
          <a:prstGeom prst="flowChartConnector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nettore 9"/>
          <p:cNvSpPr/>
          <p:nvPr/>
        </p:nvSpPr>
        <p:spPr>
          <a:xfrm>
            <a:off x="7871460" y="2456962"/>
            <a:ext cx="3208020" cy="2617958"/>
          </a:xfrm>
          <a:prstGeom prst="flowChartConnector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/>
          <p:cNvSpPr txBox="1"/>
          <p:nvPr/>
        </p:nvSpPr>
        <p:spPr>
          <a:xfrm>
            <a:off x="188912" y="2337489"/>
            <a:ext cx="5434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Conoscenza delle aree di business, dei  processi aziendali e dei relativi sistemi informativi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Nuovi criteri di classificazione delle unità economiche e delle relative attività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Nuovi criteri di misurazione delle variabili economiche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Conoscenza dei processi decisionali e della capacità manageriale rispetto a scelte complesse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Meccanismi di </a:t>
            </a:r>
            <a:r>
              <a:rPr lang="it-IT" dirty="0" err="1" smtClean="0"/>
              <a:t>governance</a:t>
            </a:r>
            <a:r>
              <a:rPr lang="it-IT" dirty="0" smtClean="0"/>
              <a:t>  e processi decisionali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Rapporti con clienti e fornitori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Internazionalizzazione 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Conoscenza e capitale umano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Migliorare i rapporti con i rispondenti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Raccogliere informazioni più accurate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Razionalizzare la raccolta dati  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Ovale 4"/>
          <p:cNvSpPr/>
          <p:nvPr/>
        </p:nvSpPr>
        <p:spPr>
          <a:xfrm>
            <a:off x="7978140" y="3787075"/>
            <a:ext cx="861060" cy="6705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nettore 2 11"/>
          <p:cNvCxnSpPr>
            <a:endCxn id="24" idx="1"/>
          </p:cNvCxnSpPr>
          <p:nvPr/>
        </p:nvCxnSpPr>
        <p:spPr>
          <a:xfrm flipV="1">
            <a:off x="4594859" y="2671465"/>
            <a:ext cx="1638301" cy="29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5105400" y="3326236"/>
            <a:ext cx="4373880" cy="1086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4038599" y="5333715"/>
            <a:ext cx="2392681" cy="345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233160" y="2209800"/>
            <a:ext cx="2453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Dibattito europeo sulle nuove unità statistiche,  EGR, </a:t>
            </a:r>
            <a:r>
              <a:rPr lang="it-IT" dirty="0" err="1" smtClean="0"/>
              <a:t>profiling</a:t>
            </a:r>
            <a:r>
              <a:rPr lang="it-IT" dirty="0" smtClean="0"/>
              <a:t> , SBS  </a:t>
            </a:r>
            <a:endParaRPr lang="en-GB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507480" y="5044440"/>
            <a:ext cx="283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Misurazione accurata ma a basso impatto sulle imprese con organizzazione complessa</a:t>
            </a:r>
            <a:endParaRPr lang="en-GB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9479280" y="2849880"/>
            <a:ext cx="2453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Completare </a:t>
            </a:r>
          </a:p>
          <a:p>
            <a:r>
              <a:rPr lang="it-IT" dirty="0" smtClean="0"/>
              <a:t>quadro </a:t>
            </a:r>
          </a:p>
          <a:p>
            <a:r>
              <a:rPr lang="it-IT" dirty="0" smtClean="0"/>
              <a:t>Conoscitivo</a:t>
            </a:r>
          </a:p>
          <a:p>
            <a:r>
              <a:rPr lang="it-IT" dirty="0" smtClean="0"/>
              <a:t>CIS 2011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2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356552" y="1183019"/>
            <a:ext cx="6714808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53954A"/>
                </a:solidFill>
                <a:latin typeface="+mn-lt"/>
                <a:ea typeface="Signika Semibold" charset="0"/>
                <a:cs typeface="Signika Semibold" charset="0"/>
              </a:rPr>
              <a:t>Come misurare l’impresa   come unità complessa? </a:t>
            </a:r>
            <a:endParaRPr lang="it-IT" b="1" dirty="0">
              <a:solidFill>
                <a:srgbClr val="53954A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20" y="1476460"/>
            <a:ext cx="2260502" cy="175442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80" y="3169920"/>
            <a:ext cx="4964804" cy="3727494"/>
          </a:xfrm>
          <a:prstGeom prst="rect">
            <a:avLst/>
          </a:prstGeom>
        </p:spPr>
      </p:pic>
      <p:sp>
        <p:nvSpPr>
          <p:cNvPr id="16" name="Freccia circolare a sinistra 15"/>
          <p:cNvSpPr/>
          <p:nvPr/>
        </p:nvSpPr>
        <p:spPr>
          <a:xfrm rot="18263384">
            <a:off x="9516520" y="1028559"/>
            <a:ext cx="2053274" cy="2188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2400" y="2657178"/>
            <a:ext cx="6507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Gli elementi essenziali della strategia di rilevazione: 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Cogliere la sfida, </a:t>
            </a:r>
            <a:r>
              <a:rPr lang="it-IT" b="1" dirty="0" smtClean="0">
                <a:solidFill>
                  <a:srgbClr val="FF0000"/>
                </a:solidFill>
              </a:rPr>
              <a:t>entrare dentro il Black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Progettazione accurata</a:t>
            </a:r>
            <a:r>
              <a:rPr lang="it-IT" dirty="0" smtClean="0"/>
              <a:t>: Schemi di classificazione più coerenti con la complessità  organizzativa:  </a:t>
            </a:r>
            <a:r>
              <a:rPr lang="it-IT" b="1" dirty="0" smtClean="0">
                <a:solidFill>
                  <a:srgbClr val="FF0000"/>
                </a:solidFill>
              </a:rPr>
              <a:t>linee di attività</a:t>
            </a:r>
            <a:r>
              <a:rPr lang="it-IT" b="1" dirty="0" smtClean="0"/>
              <a:t> </a:t>
            </a:r>
            <a:r>
              <a:rPr lang="it-IT" dirty="0" smtClean="0"/>
              <a:t>e fasi del </a:t>
            </a:r>
            <a:r>
              <a:rPr lang="it-IT" b="1" dirty="0" smtClean="0">
                <a:solidFill>
                  <a:srgbClr val="FF0000"/>
                </a:solidFill>
              </a:rPr>
              <a:t>processo aziendale </a:t>
            </a:r>
            <a:r>
              <a:rPr lang="it-IT" b="1" dirty="0" smtClean="0"/>
              <a:t>(modello a matrice tipico delle organizzazioni complesse) </a:t>
            </a:r>
            <a:r>
              <a:rPr lang="it-IT" dirty="0" smtClean="0"/>
              <a:t>Utilizzo di un linguaggio più vicino alle aziende (collaborazione </a:t>
            </a:r>
            <a:r>
              <a:rPr lang="it-IT" b="1" dirty="0" smtClean="0">
                <a:solidFill>
                  <a:srgbClr val="FF0000"/>
                </a:solidFill>
              </a:rPr>
              <a:t>Politecnico di Milano</a:t>
            </a:r>
            <a:r>
              <a:rPr lang="it-IT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Interviste dirette al top management delle imprese </a:t>
            </a:r>
            <a:r>
              <a:rPr lang="it-IT" dirty="0" smtClean="0"/>
              <a:t>(CAPI)  tramite intervistatori altamente qualificati (pool di intervistatori  dell’RTI composto da </a:t>
            </a:r>
            <a:r>
              <a:rPr lang="it-IT" b="1" dirty="0" smtClean="0">
                <a:solidFill>
                  <a:srgbClr val="FF0000"/>
                </a:solidFill>
              </a:rPr>
              <a:t>GN </a:t>
            </a:r>
            <a:r>
              <a:rPr lang="it-IT" b="1" dirty="0" err="1" smtClean="0">
                <a:solidFill>
                  <a:srgbClr val="FF0000"/>
                </a:solidFill>
              </a:rPr>
              <a:t>Research</a:t>
            </a:r>
            <a:r>
              <a:rPr lang="it-IT" b="1" dirty="0" smtClean="0">
                <a:solidFill>
                  <a:srgbClr val="FF0000"/>
                </a:solidFill>
              </a:rPr>
              <a:t>, Scenari e PWC</a:t>
            </a:r>
            <a:r>
              <a:rPr lang="it-IT" dirty="0" smtClean="0"/>
              <a:t>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61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356552" y="1030619"/>
            <a:ext cx="5876608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53954A"/>
                </a:solidFill>
                <a:latin typeface="+mn-lt"/>
                <a:ea typeface="Signika Semibold" charset="0"/>
                <a:cs typeface="Signika Semibold" charset="0"/>
              </a:rPr>
              <a:t>Come identificare </a:t>
            </a:r>
            <a:br>
              <a:rPr lang="it-IT" b="1" dirty="0" smtClean="0">
                <a:solidFill>
                  <a:srgbClr val="53954A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b="1" dirty="0" smtClean="0">
                <a:solidFill>
                  <a:srgbClr val="53954A"/>
                </a:solidFill>
                <a:latin typeface="+mn-lt"/>
                <a:ea typeface="Signika Semibold" charset="0"/>
                <a:cs typeface="Signika Semibold" charset="0"/>
              </a:rPr>
              <a:t>l’impresa come unità complessa? </a:t>
            </a:r>
            <a:endParaRPr lang="it-IT" b="1" dirty="0">
              <a:solidFill>
                <a:srgbClr val="53954A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1920" y="2870538"/>
            <a:ext cx="76352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Gli elementi essenziali della strategia di rilevazione: </a:t>
            </a:r>
          </a:p>
          <a:p>
            <a:endParaRPr lang="it-IT" sz="9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Fenomeno non osservabile, è l’obiettivo della </a:t>
            </a:r>
            <a:r>
              <a:rPr lang="it-IT" b="1" dirty="0" smtClean="0">
                <a:solidFill>
                  <a:srgbClr val="FF0000"/>
                </a:solidFill>
              </a:rPr>
              <a:t>rilevazione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9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Rilevazione ha per unità di analisi le </a:t>
            </a:r>
            <a:r>
              <a:rPr lang="it-IT" b="1" dirty="0" smtClean="0"/>
              <a:t>imprese o gruppi di impresa con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/>
              <a:t>controllate  residenti in Italia e all’estero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9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Utilizzo di criteri economici per selezionare  un campione censuario di </a:t>
            </a:r>
            <a:r>
              <a:rPr lang="it-IT" b="1" dirty="0" smtClean="0"/>
              <a:t>«potenziali candidati»  </a:t>
            </a:r>
            <a:r>
              <a:rPr lang="it-IT" dirty="0" smtClean="0"/>
              <a:t>con probabilità bassa di escludere  unità complesse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Utilizzo della schema a matrice (mappatura linee di attività e processi aziendali fuori e dentro l’unità economica in Italia e all’estero ) come benchmark per definire il grado di complessità organizzativa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600334"/>
            <a:ext cx="4625695" cy="413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13360" y="1026498"/>
            <a:ext cx="530352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Principali risultati</a:t>
            </a:r>
          </a:p>
          <a:p>
            <a:endParaRPr lang="it-IT" sz="900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COMPLESSITA’ ORGANIZZATIVA</a:t>
            </a:r>
          </a:p>
          <a:p>
            <a:endParaRPr lang="it-IT" sz="900" b="1" dirty="0">
              <a:solidFill>
                <a:srgbClr val="FF0000"/>
              </a:solidFill>
            </a:endParaRPr>
          </a:p>
          <a:p>
            <a:pPr algn="just"/>
            <a:r>
              <a:rPr lang="it-IT" b="1" dirty="0" smtClean="0"/>
              <a:t> </a:t>
            </a:r>
            <a:r>
              <a:rPr lang="it-IT" dirty="0"/>
              <a:t>Le 2.974 imprese (o gruppi di impresa) intervistate sviluppano 4.680 linee di attività in Italia e/o all’estero. </a:t>
            </a:r>
            <a:endParaRPr lang="it-IT" dirty="0" smtClean="0"/>
          </a:p>
          <a:p>
            <a:pPr algn="just"/>
            <a:endParaRPr lang="it-IT" sz="900" dirty="0"/>
          </a:p>
          <a:p>
            <a:pPr algn="just"/>
            <a:r>
              <a:rPr lang="it-IT" dirty="0" smtClean="0"/>
              <a:t>Queste impres</a:t>
            </a:r>
            <a:r>
              <a:rPr lang="it-IT" dirty="0" smtClean="0"/>
              <a:t>e realizzano oltre </a:t>
            </a:r>
            <a:r>
              <a:rPr lang="it-IT" dirty="0" smtClean="0"/>
              <a:t>1.500 </a:t>
            </a:r>
            <a:r>
              <a:rPr lang="it-IT" dirty="0" err="1" smtClean="0"/>
              <a:t>mld</a:t>
            </a:r>
            <a:r>
              <a:rPr lang="it-IT" dirty="0" smtClean="0"/>
              <a:t> di fatturato globale non consolidato e impiegano oltre 4,3 milioni di addetti in Italia e all’estero</a:t>
            </a:r>
            <a:endParaRPr lang="it-IT" sz="900" dirty="0"/>
          </a:p>
          <a:p>
            <a:pPr algn="just"/>
            <a:endParaRPr lang="it-IT" sz="900" dirty="0" smtClean="0"/>
          </a:p>
          <a:p>
            <a:pPr algn="just"/>
            <a:r>
              <a:rPr lang="it-IT" dirty="0" smtClean="0"/>
              <a:t>Le </a:t>
            </a:r>
            <a:r>
              <a:rPr lang="it-IT" dirty="0"/>
              <a:t>imprese principali (ossia quelle con fatturato pari o superiore a 2,5 miliardi di euro o con almeno 10mila addetti) sono più complesse poiché presentano, in media, un numero maggiore di linee di attività sia in Italia (2,5) che all’estero (1,2). </a:t>
            </a:r>
            <a:endParaRPr lang="it-IT" dirty="0" smtClean="0"/>
          </a:p>
          <a:p>
            <a:pPr algn="just"/>
            <a:endParaRPr lang="it-IT" sz="900" dirty="0"/>
          </a:p>
          <a:p>
            <a:pPr algn="just"/>
            <a:r>
              <a:rPr lang="it-IT" dirty="0" smtClean="0"/>
              <a:t>A </a:t>
            </a:r>
            <a:r>
              <a:rPr lang="it-IT" dirty="0"/>
              <a:t>queste si contrappongono le imprese medio-grandi, per le quali i valori medi sono ampiamente inferiori sia in Italia (1,4) sia soprattutto all’estero (0,3</a:t>
            </a:r>
            <a:r>
              <a:rPr lang="it-IT" dirty="0" smtClean="0"/>
              <a:t>).</a:t>
            </a:r>
          </a:p>
          <a:p>
            <a:pPr algn="just"/>
            <a:endParaRPr lang="it-IT" sz="900" dirty="0" smtClean="0"/>
          </a:p>
          <a:p>
            <a:pPr algn="just"/>
            <a:r>
              <a:rPr lang="it-IT" dirty="0" smtClean="0"/>
              <a:t>Le motivazioni per differenziare due o più linee di attività  </a:t>
            </a:r>
          </a:p>
          <a:p>
            <a:pPr algn="just"/>
            <a:endParaRPr lang="it-IT" b="1" dirty="0"/>
          </a:p>
          <a:p>
            <a:endParaRPr lang="it-IT" b="1" dirty="0" smtClean="0"/>
          </a:p>
          <a:p>
            <a:endParaRPr lang="it-IT" sz="900" b="1" dirty="0" smtClean="0">
              <a:solidFill>
                <a:srgbClr val="FF0000"/>
              </a:solidFill>
            </a:endParaRPr>
          </a:p>
          <a:p>
            <a:endParaRPr lang="it-IT" sz="900" b="1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03144"/>
            <a:ext cx="6428424" cy="353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303520" y="12756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NUMERO </a:t>
            </a:r>
            <a:r>
              <a:rPr lang="it-IT" dirty="0"/>
              <a:t>DI LINEE DI ATTIVITA’ IN ITALIA E ALL’ESTERO PER DIMENSIONE ECONOMICA. </a:t>
            </a:r>
          </a:p>
        </p:txBody>
      </p:sp>
    </p:spTree>
    <p:extLst>
      <p:ext uri="{BB962C8B-B14F-4D97-AF65-F5344CB8AC3E}">
        <p14:creationId xmlns:p14="http://schemas.microsoft.com/office/powerpoint/2010/main" val="34600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21920" y="1194138"/>
            <a:ext cx="419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Principali risultati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COMPLESSITA’ ORGANIZZATIVA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pPr algn="just"/>
            <a:r>
              <a:rPr lang="it-IT" dirty="0" smtClean="0"/>
              <a:t>Quasi </a:t>
            </a:r>
            <a:r>
              <a:rPr lang="it-IT" dirty="0"/>
              <a:t>il 30% delle imprese principali risulta operare in una sola linea di attività, quota che si incrementa ad oltre il 50% per le imprese grandi fino a raggiungere oltre il 75% nelle imprese medio-grandi.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D’altro </a:t>
            </a:r>
            <a:r>
              <a:rPr lang="it-IT" dirty="0"/>
              <a:t>canto, la quota di imprese che hanno un numero relativamente elevato di linee di attività (4 o più) è piuttosto limitata e pari in media al 7,4% ma sale al 30,0% nelle imprese principali, raggiunge quasi il 20% nelle imprese grandi mentre scende a poco meno del 5% in quelle medio-grandi</a:t>
            </a:r>
            <a:endParaRPr lang="it-IT" b="1" dirty="0"/>
          </a:p>
          <a:p>
            <a:endParaRPr lang="it-IT" b="1" dirty="0" smtClean="0"/>
          </a:p>
          <a:p>
            <a:endParaRPr lang="it-IT" sz="900" b="1" dirty="0" smtClean="0">
              <a:solidFill>
                <a:srgbClr val="FF0000"/>
              </a:solidFill>
            </a:endParaRPr>
          </a:p>
          <a:p>
            <a:endParaRPr lang="it-IT" sz="900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223134"/>
            <a:ext cx="7291387" cy="427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090160" y="13227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IMPRESE </a:t>
            </a:r>
            <a:r>
              <a:rPr lang="it-IT" dirty="0"/>
              <a:t>PER NUMERO DI LINEE DI ATTIVITA’ E DIMENSIONE ECONOMICA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4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21920" y="1514178"/>
            <a:ext cx="4191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Principali risultati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COMPLESSITA’ ORGANIZZATIVA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dirty="0" smtClean="0"/>
              <a:t>Per </a:t>
            </a:r>
            <a:r>
              <a:rPr lang="it-IT" dirty="0"/>
              <a:t>quanto riguarda le funzioni di supporto realizzate in Italia all’interno dell’impresa, le differenze tra imprese principali ed altre imprese non sono </a:t>
            </a:r>
            <a:r>
              <a:rPr lang="it-IT" dirty="0" smtClean="0"/>
              <a:t>sostanziali. </a:t>
            </a:r>
          </a:p>
          <a:p>
            <a:endParaRPr lang="it-IT" dirty="0"/>
          </a:p>
          <a:p>
            <a:r>
              <a:rPr lang="it-IT" dirty="0" smtClean="0"/>
              <a:t>Differenze più </a:t>
            </a:r>
            <a:r>
              <a:rPr lang="it-IT" dirty="0"/>
              <a:t>significative considerando il numero di funzioni di supporto aziendale realizzate direttamente dall’impresa all’estero, sia nel complesso che rispetto a quelle di tipo più strettamente </a:t>
            </a:r>
            <a:r>
              <a:rPr lang="it-IT" dirty="0" smtClean="0"/>
              <a:t>tecnologico-produttivo</a:t>
            </a:r>
            <a:endParaRPr lang="it-IT" dirty="0"/>
          </a:p>
          <a:p>
            <a:endParaRPr lang="it-IT" b="1" dirty="0" smtClean="0"/>
          </a:p>
          <a:p>
            <a:endParaRPr lang="it-IT" sz="900" b="1" dirty="0" smtClean="0">
              <a:solidFill>
                <a:srgbClr val="FF0000"/>
              </a:solidFill>
            </a:endParaRPr>
          </a:p>
          <a:p>
            <a:endParaRPr lang="it-IT" sz="9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78" y="2209800"/>
            <a:ext cx="7237587" cy="399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425440" y="13214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NUMERO DI FUNZIONI DI SUPPORTO AZIENDALE REALIZZATE ALL’INTERNO DELL’IMPRESA, IN ITALIA O ALL’ESTERO, PER DIMENSIONE ECONOMICA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9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21920" y="1163658"/>
            <a:ext cx="4191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Principali risultati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COMPLESSITA’ ORGANIZZATIVA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La «questione dimensionale» grandi o piccoli rispetto a chi? 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Quasi il 40% delle imprese considera la dimensione prevalente dei principali concorrenti molto superiore alla propria, oltre il 54% ritiene la propria dimensione economica sostanzialmente simile mentre solo una quota inferiore al 10% considera la propria dimensione più ampia.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Lo scarto </a:t>
            </a:r>
            <a:r>
              <a:rPr lang="it-IT" dirty="0"/>
              <a:t>in punti percentuali tra imprese principali e imprese medio-grandi che considerano la propria dimensione economica non adeguata ai concorrenti è inferiore ai dieci punti </a:t>
            </a:r>
            <a:endParaRPr lang="it-IT" b="1" dirty="0"/>
          </a:p>
          <a:p>
            <a:endParaRPr lang="it-IT" b="1" dirty="0"/>
          </a:p>
          <a:p>
            <a:endParaRPr lang="it-IT" b="1" dirty="0" smtClean="0"/>
          </a:p>
          <a:p>
            <a:endParaRPr lang="it-IT" sz="900" b="1" dirty="0" smtClean="0">
              <a:solidFill>
                <a:srgbClr val="FF0000"/>
              </a:solidFill>
            </a:endParaRPr>
          </a:p>
          <a:p>
            <a:endParaRPr lang="it-IT" sz="9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2247900"/>
            <a:ext cx="8357235" cy="371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343400" y="13532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DIMENSIONE PREVALENTE DELLE IMPRESE CONCORRENTI PER LINEA DI ATTIVITA’ E DIMENSIONE ECONOMICA DELL’IMPRESA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6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</TotalTime>
  <Words>1705</Words>
  <Application>Microsoft Office PowerPoint</Application>
  <PresentationFormat>Personalizzato</PresentationFormat>
  <Paragraphs>220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Personalizza struttura</vt:lpstr>
      <vt:lpstr>COMPORTAMENTI INDIVIDUALI  E RELAZIONI SOCIALI  IN TRASFORMAZIONE  UNA SFIDA PER LA  STATISTICA UFFICIALE </vt:lpstr>
      <vt:lpstr>Perché misurare l’impresa come unità complessa? </vt:lpstr>
      <vt:lpstr>Obiettivi conoscitivi indagine unità complesse</vt:lpstr>
      <vt:lpstr>Come misurare l’impresa   come unità complessa? </vt:lpstr>
      <vt:lpstr>Come identificare  l’impresa come unità complessa?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ISTAT</cp:lastModifiedBy>
  <cp:revision>110</cp:revision>
  <cp:lastPrinted>2016-03-21T17:06:08Z</cp:lastPrinted>
  <dcterms:created xsi:type="dcterms:W3CDTF">2016-03-11T16:10:26Z</dcterms:created>
  <dcterms:modified xsi:type="dcterms:W3CDTF">2016-06-23T22:55:55Z</dcterms:modified>
</cp:coreProperties>
</file>