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" ContentType="image/tiff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77" r:id="rId4"/>
    <p:sldId id="278" r:id="rId5"/>
    <p:sldId id="279" r:id="rId6"/>
    <p:sldId id="280" r:id="rId7"/>
    <p:sldId id="281" r:id="rId8"/>
    <p:sldId id="276" r:id="rId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907">
          <p15:clr>
            <a:srgbClr val="A4A3A4"/>
          </p15:clr>
        </p15:guide>
        <p15:guide id="4" pos="199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385A"/>
    <a:srgbClr val="BE1520"/>
    <a:srgbClr val="CF1E24"/>
    <a:srgbClr val="C72A31"/>
    <a:srgbClr val="DA30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7" autoAdjust="0"/>
    <p:restoredTop sz="94606" autoAdjust="0"/>
  </p:normalViewPr>
  <p:slideViewPr>
    <p:cSldViewPr snapToGrid="0" snapToObjects="1">
      <p:cViewPr varScale="1">
        <p:scale>
          <a:sx n="94" d="100"/>
          <a:sy n="94" d="100"/>
        </p:scale>
        <p:origin x="728" y="200"/>
      </p:cViewPr>
      <p:guideLst>
        <p:guide orient="horz" pos="2160"/>
        <p:guide pos="3840"/>
        <p:guide orient="horz" pos="907"/>
        <p:guide pos="199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47B1F3-FB2D-A247-9676-97B3C010A75B}" type="datetimeFigureOut">
              <a:rPr lang="it-IT" smtClean="0"/>
              <a:t>23/06/16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BAA04C-CF00-2442-8489-B17C223CBBD3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630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AA04C-CF00-2442-8489-B17C223CBBD3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8465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tif"/><Relationship Id="rId3" Type="http://schemas.openxmlformats.org/officeDocument/2006/relationships/image" Target="../media/image3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inter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9959132" y="6478588"/>
            <a:ext cx="717915" cy="319088"/>
          </a:xfrm>
          <a:prstGeom prst="rect">
            <a:avLst/>
          </a:prstGeom>
        </p:spPr>
        <p:txBody>
          <a:bodyPr/>
          <a:lstStyle>
            <a:lvl1pPr algn="r">
              <a:defRPr b="0" i="0">
                <a:solidFill>
                  <a:srgbClr val="7F7F7F"/>
                </a:solidFill>
                <a:latin typeface="+mj-lt"/>
              </a:defRPr>
            </a:lvl1pPr>
          </a:lstStyle>
          <a:p>
            <a:fld id="{5C7FE145-5F5F-9146-8268-470DD024125C}" type="slidenum">
              <a:rPr lang="it-IT" smtClean="0"/>
              <a:pPr/>
              <a:t>‹n.›</a:t>
            </a:fld>
            <a:endParaRPr lang="it-IT" dirty="0"/>
          </a:p>
        </p:txBody>
      </p:sp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69721" y="293623"/>
            <a:ext cx="907326" cy="453983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78065" y="293623"/>
            <a:ext cx="687663" cy="456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15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ttore 1 8"/>
          <p:cNvCxnSpPr/>
          <p:nvPr userDrawn="1"/>
        </p:nvCxnSpPr>
        <p:spPr>
          <a:xfrm flipH="1">
            <a:off x="601664" y="968418"/>
            <a:ext cx="10997669" cy="0"/>
          </a:xfrm>
          <a:prstGeom prst="line">
            <a:avLst/>
          </a:prstGeom>
          <a:ln w="25400" cap="rnd">
            <a:solidFill>
              <a:srgbClr val="C72A3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magin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814" r="74033" b="37508"/>
          <a:stretch/>
        </p:blipFill>
        <p:spPr>
          <a:xfrm>
            <a:off x="10647499" y="5776731"/>
            <a:ext cx="1544501" cy="1081270"/>
          </a:xfrm>
          <a:prstGeom prst="rect">
            <a:avLst/>
          </a:prstGeom>
        </p:spPr>
      </p:pic>
      <p:sp>
        <p:nvSpPr>
          <p:cNvPr id="11" name="Titolo 1"/>
          <p:cNvSpPr txBox="1">
            <a:spLocks/>
          </p:cNvSpPr>
          <p:nvPr userDrawn="1"/>
        </p:nvSpPr>
        <p:spPr>
          <a:xfrm>
            <a:off x="601662" y="353490"/>
            <a:ext cx="7627989" cy="50013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1080"/>
              </a:lnSpc>
              <a:spcAft>
                <a:spcPts val="600"/>
              </a:spcAft>
            </a:pPr>
            <a:r>
              <a:rPr lang="it-IT" sz="1100" b="1" dirty="0">
                <a:solidFill>
                  <a:schemeClr val="tx1"/>
                </a:solidFill>
                <a:latin typeface="Calibri"/>
                <a:ea typeface="Signika" charset="0"/>
                <a:cs typeface="Calibri"/>
              </a:rPr>
              <a:t>ROMA </a:t>
            </a:r>
            <a:r>
              <a:rPr lang="it-IT" sz="1100" b="1" dirty="0" smtClean="0">
                <a:solidFill>
                  <a:schemeClr val="tx1"/>
                </a:solidFill>
                <a:latin typeface="Calibri"/>
                <a:ea typeface="Signika" charset="0"/>
                <a:cs typeface="Calibri"/>
              </a:rPr>
              <a:t>23</a:t>
            </a:r>
            <a:r>
              <a:rPr lang="it-IT" sz="1100" b="1" baseline="0" dirty="0" smtClean="0">
                <a:solidFill>
                  <a:schemeClr val="tx1"/>
                </a:solidFill>
                <a:latin typeface="Calibri"/>
                <a:ea typeface="Signika" charset="0"/>
                <a:cs typeface="Calibri"/>
              </a:rPr>
              <a:t> </a:t>
            </a:r>
            <a:r>
              <a:rPr lang="it-IT" sz="1100" b="1" dirty="0">
                <a:solidFill>
                  <a:schemeClr val="tx1"/>
                </a:solidFill>
                <a:latin typeface="Calibri"/>
                <a:ea typeface="Signika" charset="0"/>
                <a:cs typeface="Calibri"/>
              </a:rPr>
              <a:t>GIUGNO 2016 </a:t>
            </a:r>
          </a:p>
          <a:p>
            <a:pPr marL="0" marR="0" indent="0" algn="l" defTabSz="914400" rtl="0" eaLnBrk="1" fontAlgn="auto" latinLnBrk="0" hangingPunct="1">
              <a:lnSpc>
                <a:spcPts val="108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100" b="1" dirty="0">
                <a:solidFill>
                  <a:schemeClr val="tx1"/>
                </a:solidFill>
                <a:latin typeface="+mn-lt"/>
                <a:ea typeface="Signika Light" charset="0"/>
                <a:cs typeface="Calibri"/>
              </a:rPr>
              <a:t>AREA TEMATICA </a:t>
            </a:r>
            <a:r>
              <a:rPr lang="it-IT" sz="1100" b="1" dirty="0" smtClean="0">
                <a:solidFill>
                  <a:schemeClr val="tx1"/>
                </a:solidFill>
                <a:latin typeface="+mn-lt"/>
                <a:ea typeface="Signika Light" charset="0"/>
                <a:cs typeface="Calibri"/>
              </a:rPr>
              <a:t>2. </a:t>
            </a:r>
            <a:r>
              <a:rPr lang="it-IT" sz="1100" dirty="0" smtClean="0">
                <a:solidFill>
                  <a:schemeClr val="tx1"/>
                </a:solidFill>
                <a:latin typeface="+mj-lt"/>
                <a:ea typeface="Signika Light" charset="0"/>
                <a:cs typeface="Arial"/>
              </a:rPr>
              <a:t>LE TRASFORMAZIONI DELLE </a:t>
            </a:r>
            <a:r>
              <a:rPr lang="it-IT" sz="1100" cap="all" dirty="0" smtClean="0">
                <a:solidFill>
                  <a:schemeClr val="tx1"/>
                </a:solidFill>
                <a:latin typeface="+mj-lt"/>
                <a:ea typeface="Signika Light" charset="0"/>
                <a:cs typeface="Arial"/>
              </a:rPr>
              <a:t>Città E DEI LUOGHI DEL VIVERE E DEL PRODURRE</a:t>
            </a:r>
            <a:endParaRPr lang="it-IT" sz="800" cap="all" dirty="0" smtClean="0">
              <a:solidFill>
                <a:schemeClr val="tx1"/>
              </a:solidFill>
              <a:latin typeface="+mj-lt"/>
              <a:ea typeface="Signika Light" charset="0"/>
              <a:cs typeface="Arial"/>
            </a:endParaRPr>
          </a:p>
          <a:p>
            <a:pPr>
              <a:lnSpc>
                <a:spcPts val="1080"/>
              </a:lnSpc>
              <a:spcAft>
                <a:spcPts val="0"/>
              </a:spcAft>
            </a:pPr>
            <a:r>
              <a:rPr lang="it-IT" sz="1100" b="1" dirty="0" smtClean="0">
                <a:solidFill>
                  <a:schemeClr val="tx1"/>
                </a:solidFill>
                <a:latin typeface="+mn-lt"/>
                <a:ea typeface="Signika Light" charset="0"/>
                <a:cs typeface="Calibri"/>
              </a:rPr>
              <a:t> </a:t>
            </a:r>
            <a:r>
              <a:rPr lang="it-IT" sz="1200" dirty="0" smtClean="0">
                <a:solidFill>
                  <a:schemeClr val="tx1"/>
                </a:solidFill>
                <a:latin typeface="+mn-lt"/>
                <a:ea typeface="Signika Light" charset="0"/>
                <a:cs typeface="Arial"/>
              </a:rPr>
              <a:t>Riccardo </a:t>
            </a:r>
            <a:r>
              <a:rPr lang="it-IT" sz="1200" dirty="0">
                <a:solidFill>
                  <a:schemeClr val="tx1"/>
                </a:solidFill>
                <a:latin typeface="+mn-lt"/>
                <a:ea typeface="Signika Light" charset="0"/>
                <a:cs typeface="Arial"/>
              </a:rPr>
              <a:t>Innocenti </a:t>
            </a:r>
            <a:r>
              <a:rPr lang="it-IT" sz="1200" dirty="0" smtClean="0">
                <a:solidFill>
                  <a:schemeClr val="tx1"/>
                </a:solidFill>
                <a:latin typeface="+mn-lt"/>
                <a:ea typeface="Signika Light" charset="0"/>
                <a:cs typeface="Arial"/>
              </a:rPr>
              <a:t>– Qualche spunto da Firenze</a:t>
            </a:r>
            <a:endParaRPr lang="it-IT" sz="1200" dirty="0">
              <a:solidFill>
                <a:schemeClr val="tx1"/>
              </a:solidFill>
              <a:latin typeface="+mn-lt"/>
              <a:ea typeface="Signika Light" charset="0"/>
              <a:cs typeface="Arial"/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9959132" y="6478588"/>
            <a:ext cx="717915" cy="319088"/>
          </a:xfrm>
          <a:prstGeom prst="rect">
            <a:avLst/>
          </a:prstGeom>
        </p:spPr>
        <p:txBody>
          <a:bodyPr/>
          <a:lstStyle>
            <a:lvl1pPr algn="r">
              <a:defRPr b="0" i="0">
                <a:solidFill>
                  <a:srgbClr val="7F7F7F"/>
                </a:solidFill>
                <a:latin typeface="+mj-lt"/>
              </a:defRPr>
            </a:lvl1pPr>
          </a:lstStyle>
          <a:p>
            <a:fld id="{5C7FE145-5F5F-9146-8268-470DD024125C}" type="slidenum">
              <a:rPr lang="it-IT" smtClean="0"/>
              <a:pPr/>
              <a:t>‹n.›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5279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5" Type="http://schemas.openxmlformats.org/officeDocument/2006/relationships/image" Target="../media/image6.emf"/><Relationship Id="rId6" Type="http://schemas.openxmlformats.org/officeDocument/2006/relationships/image" Target="../media/image7.tif"/><Relationship Id="rId7" Type="http://schemas.openxmlformats.org/officeDocument/2006/relationships/image" Target="../media/image2.ti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riccardo.innocenti@comune.fi.it" TargetMode="External"/><Relationship Id="rId3" Type="http://schemas.openxmlformats.org/officeDocument/2006/relationships/hyperlink" Target="mailto:presidente@usci.i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0" y="3376083"/>
            <a:ext cx="12192000" cy="3481918"/>
          </a:xfrm>
          <a:prstGeom prst="rect">
            <a:avLst/>
          </a:prstGeom>
          <a:solidFill>
            <a:srgbClr val="1C3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DA304A"/>
                </a:solidFill>
              </a:rPr>
              <a:t> 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3173412" y="3811955"/>
            <a:ext cx="8221860" cy="11798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880"/>
              </a:lnSpc>
            </a:pPr>
            <a:r>
              <a:rPr lang="it-IT" sz="2800" dirty="0" smtClean="0">
                <a:solidFill>
                  <a:schemeClr val="bg1"/>
                </a:solidFill>
                <a:latin typeface="+mj-lt"/>
                <a:ea typeface="Signika Light" charset="0"/>
                <a:cs typeface="Arial"/>
              </a:rPr>
              <a:t>LE TRASFORMAZIONI DELLE </a:t>
            </a:r>
            <a:r>
              <a:rPr lang="it-IT" sz="2800" cap="all" dirty="0" smtClean="0">
                <a:solidFill>
                  <a:schemeClr val="bg1"/>
                </a:solidFill>
                <a:latin typeface="+mj-lt"/>
                <a:ea typeface="Signika Light" charset="0"/>
                <a:cs typeface="Arial"/>
              </a:rPr>
              <a:t>Città E DEI LUOGHI DEL VIVERE E DEL PRODURRE</a:t>
            </a:r>
            <a:endParaRPr lang="it-IT" sz="1200" cap="all" dirty="0">
              <a:solidFill>
                <a:schemeClr val="bg1"/>
              </a:solidFill>
              <a:latin typeface="+mj-lt"/>
              <a:ea typeface="Signika Light" charset="0"/>
              <a:cs typeface="Arial"/>
            </a:endParaRPr>
          </a:p>
          <a:p>
            <a:pPr>
              <a:lnSpc>
                <a:spcPts val="2160"/>
              </a:lnSpc>
            </a:pPr>
            <a:endParaRPr lang="it-IT" sz="2800" dirty="0">
              <a:solidFill>
                <a:schemeClr val="bg1"/>
              </a:solidFill>
              <a:latin typeface="+mj-lt"/>
              <a:ea typeface="Signika Light" charset="0"/>
              <a:cs typeface="Arial"/>
            </a:endParaRPr>
          </a:p>
          <a:p>
            <a:pPr>
              <a:lnSpc>
                <a:spcPts val="3200"/>
              </a:lnSpc>
            </a:pPr>
            <a:r>
              <a:rPr lang="it-IT" sz="3200" dirty="0" smtClean="0">
                <a:solidFill>
                  <a:schemeClr val="bg1"/>
                </a:solidFill>
                <a:ea typeface="Signika Light" charset="0"/>
                <a:cs typeface="Arial"/>
              </a:rPr>
              <a:t>Qualche spunto da Firenze</a:t>
            </a:r>
            <a:endParaRPr lang="it-IT" sz="3200" dirty="0">
              <a:solidFill>
                <a:schemeClr val="bg1"/>
              </a:solidFill>
              <a:latin typeface="+mj-lt"/>
              <a:ea typeface="Signika Light" charset="0"/>
              <a:cs typeface="Arial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ctrTitle" idx="4294967295"/>
          </p:nvPr>
        </p:nvSpPr>
        <p:spPr>
          <a:xfrm>
            <a:off x="611254" y="384211"/>
            <a:ext cx="5050820" cy="161112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 algn="l">
              <a:lnSpc>
                <a:spcPts val="2500"/>
              </a:lnSpc>
            </a:pPr>
            <a:r>
              <a:rPr lang="it-IT" sz="2400" b="1" dirty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COMPORTAMENTI INDIVIDUALI </a:t>
            </a:r>
            <a:br>
              <a:rPr lang="it-IT" sz="2400" b="1" dirty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</a:br>
            <a:r>
              <a:rPr lang="it-IT" sz="2400" b="1" dirty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E RELAZIONI SOCIALI </a:t>
            </a:r>
            <a:br>
              <a:rPr lang="it-IT" sz="2400" b="1" dirty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</a:br>
            <a:r>
              <a:rPr lang="it-IT" sz="2400" b="1" dirty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IN TRASFORMAZIONE </a:t>
            </a:r>
            <a:br>
              <a:rPr lang="it-IT" sz="2400" b="1" dirty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</a:br>
            <a:r>
              <a:rPr lang="it-IT" sz="2400" dirty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UNA SFIDA PER LA </a:t>
            </a:r>
            <a:br>
              <a:rPr lang="it-IT" sz="2400" dirty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</a:br>
            <a:r>
              <a:rPr lang="it-IT" sz="2400" dirty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STATISTICA UFFICIALE 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3742"/>
          <a:stretch/>
        </p:blipFill>
        <p:spPr>
          <a:xfrm>
            <a:off x="323742" y="214878"/>
            <a:ext cx="7571711" cy="2895775"/>
          </a:xfrm>
          <a:prstGeom prst="rect">
            <a:avLst/>
          </a:prstGeom>
        </p:spPr>
      </p:pic>
      <p:sp>
        <p:nvSpPr>
          <p:cNvPr id="12" name="Rettangolo 11"/>
          <p:cNvSpPr/>
          <p:nvPr/>
        </p:nvSpPr>
        <p:spPr>
          <a:xfrm>
            <a:off x="125412" y="4357526"/>
            <a:ext cx="2772274" cy="843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2900"/>
              </a:lnSpc>
            </a:pPr>
            <a:r>
              <a:rPr lang="it-IT" dirty="0" smtClean="0">
                <a:solidFill>
                  <a:schemeClr val="bg1"/>
                </a:solidFill>
                <a:ea typeface="Signika Light" charset="0"/>
                <a:cs typeface="Arial"/>
              </a:rPr>
              <a:t>23 </a:t>
            </a:r>
            <a:r>
              <a:rPr lang="it-IT" dirty="0">
                <a:solidFill>
                  <a:schemeClr val="bg1"/>
                </a:solidFill>
                <a:ea typeface="Signika Light" charset="0"/>
                <a:cs typeface="Arial"/>
              </a:rPr>
              <a:t>GIUGNO 2016 </a:t>
            </a:r>
          </a:p>
          <a:p>
            <a:pPr algn="r">
              <a:lnSpc>
                <a:spcPts val="2900"/>
              </a:lnSpc>
            </a:pPr>
            <a:r>
              <a:rPr lang="it-IT" dirty="0" smtClean="0">
                <a:solidFill>
                  <a:schemeClr val="bg1"/>
                </a:solidFill>
                <a:ea typeface="Signika Light" charset="0"/>
                <a:cs typeface="Arial"/>
              </a:rPr>
              <a:t>14,30 </a:t>
            </a:r>
            <a:r>
              <a:rPr lang="it-IT" dirty="0">
                <a:solidFill>
                  <a:schemeClr val="bg1"/>
                </a:solidFill>
                <a:ea typeface="Signika Light" charset="0"/>
                <a:cs typeface="Arial"/>
              </a:rPr>
              <a:t>| </a:t>
            </a:r>
            <a:r>
              <a:rPr lang="it-IT" dirty="0" smtClean="0">
                <a:solidFill>
                  <a:schemeClr val="bg1"/>
                </a:solidFill>
                <a:ea typeface="Signika Light" charset="0"/>
                <a:cs typeface="Arial"/>
              </a:rPr>
              <a:t>16.00</a:t>
            </a:r>
            <a:endParaRPr lang="it-IT" dirty="0">
              <a:solidFill>
                <a:schemeClr val="bg1"/>
              </a:solidFill>
              <a:ea typeface="Signika Light" charset="0"/>
              <a:cs typeface="Arial"/>
            </a:endParaRPr>
          </a:p>
        </p:txBody>
      </p:sp>
      <p:pic>
        <p:nvPicPr>
          <p:cNvPr id="13" name="Immagine 12" descr="Logo12esimaOk-21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6714" y="5859742"/>
            <a:ext cx="480972" cy="625265"/>
          </a:xfrm>
          <a:prstGeom prst="rect">
            <a:avLst/>
          </a:prstGeom>
        </p:spPr>
      </p:pic>
      <p:pic>
        <p:nvPicPr>
          <p:cNvPr id="14" name="Immagine 13" descr="Logo12esimaOk-22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6186" y="3683343"/>
            <a:ext cx="571500" cy="609600"/>
          </a:xfrm>
          <a:prstGeom prst="rect">
            <a:avLst/>
          </a:prstGeom>
        </p:spPr>
      </p:pic>
      <p:sp>
        <p:nvSpPr>
          <p:cNvPr id="17" name="CasellaDiTesto 16"/>
          <p:cNvSpPr txBox="1"/>
          <p:nvPr/>
        </p:nvSpPr>
        <p:spPr>
          <a:xfrm>
            <a:off x="3173412" y="6056410"/>
            <a:ext cx="8221860" cy="3754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it-IT" sz="2000" dirty="0">
                <a:solidFill>
                  <a:schemeClr val="bg1"/>
                </a:solidFill>
                <a:latin typeface="+mj-lt"/>
                <a:ea typeface="Signika Light" charset="0"/>
                <a:cs typeface="Arial"/>
              </a:rPr>
              <a:t>Riccardo Innocenti| Comune di Firenze – Presidente USCI</a:t>
            </a:r>
          </a:p>
        </p:txBody>
      </p:sp>
      <p:cxnSp>
        <p:nvCxnSpPr>
          <p:cNvPr id="19" name="Connettore 1 18"/>
          <p:cNvCxnSpPr/>
          <p:nvPr/>
        </p:nvCxnSpPr>
        <p:spPr>
          <a:xfrm>
            <a:off x="2998756" y="3811955"/>
            <a:ext cx="0" cy="2580211"/>
          </a:xfrm>
          <a:prstGeom prst="line">
            <a:avLst/>
          </a:prstGeom>
          <a:ln w="28575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magin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63845" y="1193898"/>
            <a:ext cx="1581150" cy="1050077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33394" y="66108"/>
            <a:ext cx="2245745" cy="1123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05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7892072" y="6498838"/>
            <a:ext cx="2743200" cy="365125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2</a:t>
            </a:fld>
            <a:endParaRPr lang="it-IT" dirty="0"/>
          </a:p>
        </p:txBody>
      </p:sp>
      <p:sp>
        <p:nvSpPr>
          <p:cNvPr id="12" name="Sottotitolo 2"/>
          <p:cNvSpPr>
            <a:spLocks noGrp="1"/>
          </p:cNvSpPr>
          <p:nvPr>
            <p:ph type="subTitle" idx="4294967295"/>
          </p:nvPr>
        </p:nvSpPr>
        <p:spPr>
          <a:xfrm>
            <a:off x="569913" y="1945483"/>
            <a:ext cx="11143520" cy="40298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z="4000" smtClean="0"/>
              <a:t>Servizi</a:t>
            </a:r>
            <a:endParaRPr lang="it-IT" sz="4000" dirty="0"/>
          </a:p>
          <a:p>
            <a:pPr lvl="0"/>
            <a:r>
              <a:rPr lang="it-IT" sz="4000" dirty="0"/>
              <a:t>Artigianato, di produzione, di servizio</a:t>
            </a:r>
          </a:p>
          <a:p>
            <a:pPr lvl="0"/>
            <a:r>
              <a:rPr lang="it-IT" sz="4000" dirty="0"/>
              <a:t>Cultura e università</a:t>
            </a:r>
          </a:p>
          <a:p>
            <a:pPr lvl="0"/>
            <a:r>
              <a:rPr lang="it-IT" sz="4000" dirty="0"/>
              <a:t>Pubblica amministrazione</a:t>
            </a:r>
          </a:p>
          <a:p>
            <a:pPr lvl="0"/>
            <a:r>
              <a:rPr lang="it-IT" sz="4000" dirty="0"/>
              <a:t>Sanità</a:t>
            </a:r>
          </a:p>
        </p:txBody>
      </p:sp>
      <p:sp>
        <p:nvSpPr>
          <p:cNvPr id="13" name="Titolo 1"/>
          <p:cNvSpPr>
            <a:spLocks noGrp="1"/>
          </p:cNvSpPr>
          <p:nvPr>
            <p:ph type="ctrTitle" idx="4294967295"/>
          </p:nvPr>
        </p:nvSpPr>
        <p:spPr>
          <a:xfrm>
            <a:off x="569912" y="1188943"/>
            <a:ext cx="7454971" cy="619375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pPr algn="l"/>
            <a:r>
              <a:rPr lang="it-IT" b="1" dirty="0" smtClean="0">
                <a:solidFill>
                  <a:srgbClr val="1C385A"/>
                </a:solidFill>
                <a:latin typeface="+mn-lt"/>
                <a:ea typeface="Signika Semibold" charset="0"/>
                <a:cs typeface="Signika Semibold" charset="0"/>
              </a:rPr>
              <a:t>Terziarizzazione delle città</a:t>
            </a:r>
            <a:endParaRPr lang="it-IT" b="1" dirty="0">
              <a:solidFill>
                <a:srgbClr val="1C385A"/>
              </a:solidFill>
              <a:latin typeface="+mn-lt"/>
              <a:ea typeface="Signika Semibold" charset="0"/>
              <a:cs typeface="Signika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54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7892072" y="6498838"/>
            <a:ext cx="2743200" cy="365125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3</a:t>
            </a:fld>
            <a:endParaRPr lang="it-IT" dirty="0"/>
          </a:p>
        </p:txBody>
      </p:sp>
      <p:sp>
        <p:nvSpPr>
          <p:cNvPr id="12" name="Sottotitolo 2"/>
          <p:cNvSpPr>
            <a:spLocks noGrp="1"/>
          </p:cNvSpPr>
          <p:nvPr>
            <p:ph type="subTitle" idx="4294967295"/>
          </p:nvPr>
        </p:nvSpPr>
        <p:spPr>
          <a:xfrm>
            <a:off x="569913" y="1945483"/>
            <a:ext cx="11143520" cy="40298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z="6600" dirty="0"/>
              <a:t>Denatalità</a:t>
            </a:r>
          </a:p>
          <a:p>
            <a:pPr lvl="0"/>
            <a:r>
              <a:rPr lang="it-IT" sz="6600" dirty="0"/>
              <a:t>Invecchiamento</a:t>
            </a:r>
          </a:p>
          <a:p>
            <a:pPr lvl="0"/>
            <a:r>
              <a:rPr lang="it-IT" sz="6600" dirty="0"/>
              <a:t>Immigrazione</a:t>
            </a:r>
          </a:p>
        </p:txBody>
      </p:sp>
      <p:sp>
        <p:nvSpPr>
          <p:cNvPr id="13" name="Titolo 1"/>
          <p:cNvSpPr>
            <a:spLocks noGrp="1"/>
          </p:cNvSpPr>
          <p:nvPr>
            <p:ph type="ctrTitle" idx="4294967295"/>
          </p:nvPr>
        </p:nvSpPr>
        <p:spPr>
          <a:xfrm>
            <a:off x="569912" y="1188943"/>
            <a:ext cx="9693204" cy="619375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r>
              <a:rPr lang="it-IT" b="1" dirty="0">
                <a:solidFill>
                  <a:srgbClr val="1C385A"/>
                </a:solidFill>
                <a:latin typeface="+mn-lt"/>
                <a:ea typeface="Signika Semibold" charset="0"/>
                <a:cs typeface="Signika Semibold" charset="0"/>
              </a:rPr>
              <a:t>Polarizzazione dei fenomeni demografici</a:t>
            </a:r>
          </a:p>
        </p:txBody>
      </p:sp>
    </p:spTree>
    <p:extLst>
      <p:ext uri="{BB962C8B-B14F-4D97-AF65-F5344CB8AC3E}">
        <p14:creationId xmlns:p14="http://schemas.microsoft.com/office/powerpoint/2010/main" val="283997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7892072" y="6498838"/>
            <a:ext cx="2743200" cy="365125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4</a:t>
            </a:fld>
            <a:endParaRPr lang="it-IT" dirty="0"/>
          </a:p>
        </p:txBody>
      </p:sp>
      <p:sp>
        <p:nvSpPr>
          <p:cNvPr id="12" name="Sottotitolo 2"/>
          <p:cNvSpPr>
            <a:spLocks noGrp="1"/>
          </p:cNvSpPr>
          <p:nvPr>
            <p:ph type="subTitle" idx="4294967295"/>
          </p:nvPr>
        </p:nvSpPr>
        <p:spPr>
          <a:xfrm>
            <a:off x="569913" y="1945483"/>
            <a:ext cx="11143520" cy="40298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z="6600" dirty="0"/>
              <a:t> </a:t>
            </a:r>
            <a:r>
              <a:rPr lang="it-IT" sz="6600" dirty="0" smtClean="0"/>
              <a:t>[</a:t>
            </a:r>
            <a:r>
              <a:rPr lang="it-IT" sz="6600" dirty="0"/>
              <a:t>micro]criminalità</a:t>
            </a:r>
          </a:p>
          <a:p>
            <a:pPr lvl="0"/>
            <a:r>
              <a:rPr lang="it-IT" sz="6600" dirty="0"/>
              <a:t> </a:t>
            </a:r>
            <a:r>
              <a:rPr lang="it-IT" sz="6600" dirty="0" smtClean="0"/>
              <a:t>turismo [</a:t>
            </a:r>
            <a:r>
              <a:rPr lang="it-IT" sz="6600" smtClean="0"/>
              <a:t>effetto spiazzamento]</a:t>
            </a:r>
            <a:endParaRPr lang="it-IT" sz="6600" dirty="0"/>
          </a:p>
          <a:p>
            <a:pPr lvl="0"/>
            <a:r>
              <a:rPr lang="it-IT" sz="6600" dirty="0"/>
              <a:t> </a:t>
            </a:r>
            <a:r>
              <a:rPr lang="it-IT" sz="6600" dirty="0" smtClean="0"/>
              <a:t>università</a:t>
            </a:r>
            <a:endParaRPr lang="it-IT" sz="6600" dirty="0"/>
          </a:p>
        </p:txBody>
      </p:sp>
      <p:sp>
        <p:nvSpPr>
          <p:cNvPr id="13" name="Titolo 1"/>
          <p:cNvSpPr>
            <a:spLocks noGrp="1"/>
          </p:cNvSpPr>
          <p:nvPr>
            <p:ph type="ctrTitle" idx="4294967295"/>
          </p:nvPr>
        </p:nvSpPr>
        <p:spPr>
          <a:xfrm>
            <a:off x="569912" y="1188943"/>
            <a:ext cx="9693204" cy="619375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r>
              <a:rPr lang="it-IT" b="1" dirty="0">
                <a:solidFill>
                  <a:srgbClr val="1C385A"/>
                </a:solidFill>
                <a:latin typeface="+mn-lt"/>
                <a:ea typeface="Signika Semibold" charset="0"/>
                <a:cs typeface="Signika Semibold" charset="0"/>
              </a:rPr>
              <a:t>Polarizzazione fenomeni sociali</a:t>
            </a:r>
          </a:p>
        </p:txBody>
      </p:sp>
    </p:spTree>
    <p:extLst>
      <p:ext uri="{BB962C8B-B14F-4D97-AF65-F5344CB8AC3E}">
        <p14:creationId xmlns:p14="http://schemas.microsoft.com/office/powerpoint/2010/main" val="931395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7892072" y="6498838"/>
            <a:ext cx="2743200" cy="365125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5</a:t>
            </a:fld>
            <a:endParaRPr lang="it-IT" dirty="0"/>
          </a:p>
        </p:txBody>
      </p:sp>
      <p:sp>
        <p:nvSpPr>
          <p:cNvPr id="12" name="Sottotitolo 2"/>
          <p:cNvSpPr>
            <a:spLocks noGrp="1"/>
          </p:cNvSpPr>
          <p:nvPr>
            <p:ph type="subTitle" idx="4294967295"/>
          </p:nvPr>
        </p:nvSpPr>
        <p:spPr>
          <a:xfrm>
            <a:off x="569913" y="1945483"/>
            <a:ext cx="11143520" cy="40298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z="5400" dirty="0"/>
              <a:t> </a:t>
            </a:r>
            <a:r>
              <a:rPr lang="it-IT" sz="5400" dirty="0" smtClean="0"/>
              <a:t>che </a:t>
            </a:r>
            <a:r>
              <a:rPr lang="it-IT" sz="5400" dirty="0"/>
              <a:t>non è città</a:t>
            </a:r>
          </a:p>
          <a:p>
            <a:pPr lvl="0"/>
            <a:r>
              <a:rPr lang="it-IT" sz="5400" dirty="0"/>
              <a:t> </a:t>
            </a:r>
            <a:r>
              <a:rPr lang="it-IT" sz="5400" dirty="0" smtClean="0"/>
              <a:t>con </a:t>
            </a:r>
            <a:r>
              <a:rPr lang="it-IT" sz="5400" dirty="0"/>
              <a:t>dinamiche miste, del vecchio (legame con costumi “agricoli”) e del nuovo diffusione dell’immigrazione</a:t>
            </a:r>
          </a:p>
        </p:txBody>
      </p:sp>
      <p:sp>
        <p:nvSpPr>
          <p:cNvPr id="13" name="Titolo 1"/>
          <p:cNvSpPr>
            <a:spLocks noGrp="1"/>
          </p:cNvSpPr>
          <p:nvPr>
            <p:ph type="ctrTitle" idx="4294967295"/>
          </p:nvPr>
        </p:nvSpPr>
        <p:spPr>
          <a:xfrm>
            <a:off x="569912" y="1188943"/>
            <a:ext cx="9693204" cy="619375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r>
              <a:rPr lang="it-IT" b="1" dirty="0">
                <a:solidFill>
                  <a:srgbClr val="1C385A"/>
                </a:solidFill>
                <a:latin typeface="+mn-lt"/>
                <a:ea typeface="Signika Semibold" charset="0"/>
                <a:cs typeface="Signika Semibold" charset="0"/>
              </a:rPr>
              <a:t>Rimane la campagna urbanizzata</a:t>
            </a:r>
          </a:p>
        </p:txBody>
      </p:sp>
    </p:spTree>
    <p:extLst>
      <p:ext uri="{BB962C8B-B14F-4D97-AF65-F5344CB8AC3E}">
        <p14:creationId xmlns:p14="http://schemas.microsoft.com/office/powerpoint/2010/main" val="63911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7892072" y="6498838"/>
            <a:ext cx="2743200" cy="365125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6</a:t>
            </a:fld>
            <a:endParaRPr lang="it-IT" dirty="0"/>
          </a:p>
        </p:txBody>
      </p:sp>
      <p:sp>
        <p:nvSpPr>
          <p:cNvPr id="12" name="Sottotitolo 2"/>
          <p:cNvSpPr>
            <a:spLocks noGrp="1"/>
          </p:cNvSpPr>
          <p:nvPr>
            <p:ph type="subTitle" idx="4294967295"/>
          </p:nvPr>
        </p:nvSpPr>
        <p:spPr>
          <a:xfrm>
            <a:off x="569913" y="1945483"/>
            <a:ext cx="11143520" cy="40298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z="4400" dirty="0"/>
              <a:t> </a:t>
            </a:r>
            <a:r>
              <a:rPr lang="it-IT" sz="4400" dirty="0" smtClean="0"/>
              <a:t>dimensione </a:t>
            </a:r>
            <a:r>
              <a:rPr lang="it-IT" sz="4400" dirty="0"/>
              <a:t>istituzionale (confusa, approssimativa, scarsamente identitaria)</a:t>
            </a:r>
          </a:p>
          <a:p>
            <a:pPr lvl="0"/>
            <a:r>
              <a:rPr lang="it-IT" sz="4400" dirty="0"/>
              <a:t> </a:t>
            </a:r>
            <a:r>
              <a:rPr lang="it-IT" sz="4400" dirty="0" smtClean="0"/>
              <a:t>dimensione </a:t>
            </a:r>
            <a:r>
              <a:rPr lang="it-IT" sz="4400" dirty="0"/>
              <a:t>socioeconomica (non classificata, evidente, non governata)</a:t>
            </a:r>
          </a:p>
          <a:p>
            <a:pPr lvl="0"/>
            <a:r>
              <a:rPr lang="it-IT" sz="4400" dirty="0"/>
              <a:t> </a:t>
            </a:r>
            <a:r>
              <a:rPr lang="it-IT" sz="4400" dirty="0" smtClean="0"/>
              <a:t>sovrapposizione </a:t>
            </a:r>
            <a:r>
              <a:rPr lang="it-IT" sz="4400" dirty="0"/>
              <a:t>parziale </a:t>
            </a:r>
            <a:r>
              <a:rPr lang="it-IT" sz="4400"/>
              <a:t>delle </a:t>
            </a:r>
            <a:r>
              <a:rPr lang="it-IT" sz="4400" smtClean="0"/>
              <a:t>dimensioni</a:t>
            </a:r>
            <a:endParaRPr lang="it-IT" sz="4400" dirty="0"/>
          </a:p>
        </p:txBody>
      </p:sp>
      <p:sp>
        <p:nvSpPr>
          <p:cNvPr id="13" name="Titolo 1"/>
          <p:cNvSpPr>
            <a:spLocks noGrp="1"/>
          </p:cNvSpPr>
          <p:nvPr>
            <p:ph type="ctrTitle" idx="4294967295"/>
          </p:nvPr>
        </p:nvSpPr>
        <p:spPr>
          <a:xfrm>
            <a:off x="569912" y="1188943"/>
            <a:ext cx="9693204" cy="619375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r>
              <a:rPr lang="it-IT" b="1" dirty="0">
                <a:solidFill>
                  <a:srgbClr val="1C385A"/>
                </a:solidFill>
                <a:latin typeface="+mn-lt"/>
                <a:ea typeface="Signika Semibold" charset="0"/>
                <a:cs typeface="Signika Semibold" charset="0"/>
              </a:rPr>
              <a:t>Le città metropolitane</a:t>
            </a:r>
          </a:p>
        </p:txBody>
      </p:sp>
    </p:spTree>
    <p:extLst>
      <p:ext uri="{BB962C8B-B14F-4D97-AF65-F5344CB8AC3E}">
        <p14:creationId xmlns:p14="http://schemas.microsoft.com/office/powerpoint/2010/main" val="1716874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7892072" y="6498838"/>
            <a:ext cx="2743200" cy="365125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7</a:t>
            </a:fld>
            <a:endParaRPr lang="it-IT" dirty="0"/>
          </a:p>
        </p:txBody>
      </p:sp>
      <p:sp>
        <p:nvSpPr>
          <p:cNvPr id="12" name="Sottotitolo 2"/>
          <p:cNvSpPr>
            <a:spLocks noGrp="1"/>
          </p:cNvSpPr>
          <p:nvPr>
            <p:ph type="subTitle" idx="4294967295"/>
          </p:nvPr>
        </p:nvSpPr>
        <p:spPr>
          <a:xfrm>
            <a:off x="569913" y="1945483"/>
            <a:ext cx="11143520" cy="40298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z="4400" dirty="0"/>
              <a:t> </a:t>
            </a:r>
            <a:r>
              <a:rPr lang="it-IT" sz="4400" dirty="0" smtClean="0"/>
              <a:t>cosa misurare</a:t>
            </a:r>
            <a:endParaRPr lang="it-IT" sz="4400" dirty="0"/>
          </a:p>
          <a:p>
            <a:pPr lvl="0"/>
            <a:r>
              <a:rPr lang="it-IT" sz="4400" dirty="0"/>
              <a:t> </a:t>
            </a:r>
            <a:r>
              <a:rPr lang="it-IT" sz="4400" dirty="0" smtClean="0"/>
              <a:t>a quale livello di dettaglio e a quale scala territoriale </a:t>
            </a:r>
            <a:r>
              <a:rPr lang="it-IT" sz="4400" dirty="0" err="1" smtClean="0"/>
              <a:t>compessiva</a:t>
            </a:r>
            <a:endParaRPr lang="it-IT" sz="4400" dirty="0"/>
          </a:p>
          <a:p>
            <a:pPr lvl="0"/>
            <a:r>
              <a:rPr lang="it-IT" sz="4400" dirty="0"/>
              <a:t> </a:t>
            </a:r>
            <a:r>
              <a:rPr lang="it-IT" sz="4400" dirty="0" smtClean="0"/>
              <a:t>per chi misurare</a:t>
            </a:r>
          </a:p>
          <a:p>
            <a:pPr lvl="1"/>
            <a:r>
              <a:rPr lang="it-IT" sz="4000" dirty="0" smtClean="0"/>
              <a:t>Per l’Amministrazione</a:t>
            </a:r>
          </a:p>
          <a:p>
            <a:pPr lvl="1"/>
            <a:r>
              <a:rPr lang="it-IT" sz="4000" dirty="0" smtClean="0"/>
              <a:t>Per l’utenza esterna</a:t>
            </a:r>
            <a:endParaRPr lang="it-IT" sz="4000" dirty="0"/>
          </a:p>
        </p:txBody>
      </p:sp>
      <p:sp>
        <p:nvSpPr>
          <p:cNvPr id="13" name="Titolo 1"/>
          <p:cNvSpPr>
            <a:spLocks noGrp="1"/>
          </p:cNvSpPr>
          <p:nvPr>
            <p:ph type="ctrTitle" idx="4294967295"/>
          </p:nvPr>
        </p:nvSpPr>
        <p:spPr>
          <a:xfrm>
            <a:off x="569912" y="1188943"/>
            <a:ext cx="9693204" cy="619375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r>
              <a:rPr lang="it-IT" b="1" dirty="0" smtClean="0">
                <a:solidFill>
                  <a:srgbClr val="1C385A"/>
                </a:solidFill>
                <a:latin typeface="+mn-lt"/>
                <a:ea typeface="Signika Semibold" charset="0"/>
                <a:cs typeface="Signika Semibold" charset="0"/>
              </a:rPr>
              <a:t>Il contesto: il problema della misurazione</a:t>
            </a:r>
            <a:endParaRPr lang="it-IT" b="1" dirty="0">
              <a:solidFill>
                <a:srgbClr val="1C385A"/>
              </a:solidFill>
              <a:latin typeface="+mn-lt"/>
              <a:ea typeface="Signika Semibold" charset="0"/>
              <a:cs typeface="Signika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412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7892072" y="6498838"/>
            <a:ext cx="2743200" cy="365125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8</a:t>
            </a:fld>
            <a:endParaRPr lang="it-IT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4320100" y="2684189"/>
            <a:ext cx="2870273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/>
              <a:t>Grazie dell’attenzione</a:t>
            </a:r>
          </a:p>
          <a:p>
            <a:pPr algn="ctr"/>
            <a:r>
              <a:rPr lang="it-IT" sz="1600" dirty="0">
                <a:hlinkClick r:id="rId2"/>
              </a:rPr>
              <a:t>riccardo.innocenti@comune.fi.it</a:t>
            </a:r>
            <a:endParaRPr lang="it-IT" sz="1600" dirty="0"/>
          </a:p>
          <a:p>
            <a:pPr algn="ctr"/>
            <a:r>
              <a:rPr lang="it-IT" sz="1600" dirty="0">
                <a:hlinkClick r:id="rId3"/>
              </a:rPr>
              <a:t>presidente@usci.it</a:t>
            </a:r>
            <a:endParaRPr lang="it-IT" sz="1600" dirty="0"/>
          </a:p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0952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1287</TotalTime>
  <Words>174</Words>
  <Application>Microsoft Macintosh PowerPoint</Application>
  <PresentationFormat>Widescreen</PresentationFormat>
  <Paragraphs>46</Paragraphs>
  <Slides>8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5" baseType="lpstr">
      <vt:lpstr>Calibri</vt:lpstr>
      <vt:lpstr>Calibri Light</vt:lpstr>
      <vt:lpstr>Signika</vt:lpstr>
      <vt:lpstr>Signika Light</vt:lpstr>
      <vt:lpstr>Signika Semibold</vt:lpstr>
      <vt:lpstr>Arial</vt:lpstr>
      <vt:lpstr>Personalizza struttura</vt:lpstr>
      <vt:lpstr>COMPORTAMENTI INDIVIDUALI  E RELAZIONI SOCIALI  IN TRASFORMAZIONE  UNA SFIDA PER LA  STATISTICA UFFICIALE </vt:lpstr>
      <vt:lpstr>Terziarizzazione delle città</vt:lpstr>
      <vt:lpstr>Polarizzazione dei fenomeni demografici</vt:lpstr>
      <vt:lpstr>Polarizzazione fenomeni sociali</vt:lpstr>
      <vt:lpstr>Rimane la campagna urbanizzata</vt:lpstr>
      <vt:lpstr>Le città metropolitane</vt:lpstr>
      <vt:lpstr>Il contesto: il problema della misurazione</vt:lpstr>
      <vt:lpstr>Presentazione di PowerPoint</vt:lpstr>
    </vt:vector>
  </TitlesOfParts>
  <Company/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Utente di Microsoft Office</dc:creator>
  <cp:lastModifiedBy>Riccardo Innocenti</cp:lastModifiedBy>
  <cp:revision>96</cp:revision>
  <cp:lastPrinted>2016-06-23T07:18:47Z</cp:lastPrinted>
  <dcterms:created xsi:type="dcterms:W3CDTF">2016-03-11T16:10:26Z</dcterms:created>
  <dcterms:modified xsi:type="dcterms:W3CDTF">2016-06-23T10:33:32Z</dcterms:modified>
</cp:coreProperties>
</file>