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2" r:id="rId10"/>
    <p:sldId id="313" r:id="rId11"/>
    <p:sldId id="311" r:id="rId12"/>
    <p:sldId id="315" r:id="rId13"/>
    <p:sldId id="257" r:id="rId14"/>
    <p:sldId id="265" r:id="rId15"/>
    <p:sldId id="321" r:id="rId16"/>
    <p:sldId id="267" r:id="rId17"/>
    <p:sldId id="269" r:id="rId18"/>
    <p:sldId id="322" r:id="rId19"/>
    <p:sldId id="268" r:id="rId20"/>
    <p:sldId id="323" r:id="rId21"/>
    <p:sldId id="324" r:id="rId22"/>
    <p:sldId id="270" r:id="rId23"/>
    <p:sldId id="325" r:id="rId24"/>
    <p:sldId id="271" r:id="rId25"/>
  </p:sldIdLst>
  <p:sldSz cx="12192000" cy="6858000"/>
  <p:notesSz cx="6796088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386">
          <p15:clr>
            <a:srgbClr val="A4A3A4"/>
          </p15:clr>
        </p15:guide>
        <p15:guide id="4" pos="19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F31"/>
    <a:srgbClr val="BE1520"/>
    <a:srgbClr val="E26F37"/>
    <a:srgbClr val="D43D25"/>
    <a:srgbClr val="DA713A"/>
    <a:srgbClr val="E16F36"/>
    <a:srgbClr val="CF1E24"/>
    <a:srgbClr val="C72A31"/>
    <a:srgbClr val="DA3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13" autoAdjust="0"/>
  </p:normalViewPr>
  <p:slideViewPr>
    <p:cSldViewPr snapToGrid="0" snapToObjects="1">
      <p:cViewPr>
        <p:scale>
          <a:sx n="107" d="100"/>
          <a:sy n="107" d="100"/>
        </p:scale>
        <p:origin x="-468" y="240"/>
      </p:cViewPr>
      <p:guideLst>
        <p:guide orient="horz" pos="2160"/>
        <p:guide orient="horz" pos="2386"/>
        <p:guide pos="3840"/>
        <p:guide pos="1999"/>
      </p:guideLst>
    </p:cSldViewPr>
  </p:slideViewPr>
  <p:outlineViewPr>
    <p:cViewPr>
      <p:scale>
        <a:sx n="33" d="100"/>
        <a:sy n="33" d="100"/>
      </p:scale>
      <p:origin x="0" y="-186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71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544" y="0"/>
            <a:ext cx="2944971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t>23/06/2016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609" y="4777958"/>
            <a:ext cx="54368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4971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544" y="9430091"/>
            <a:ext cx="2944971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1856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983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91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>
            <a:spLocks noChangeArrowheads="1"/>
          </p:cNvSpPr>
          <p:nvPr userDrawn="1"/>
        </p:nvSpPr>
        <p:spPr bwMode="auto">
          <a:xfrm>
            <a:off x="122767" y="6126164"/>
            <a:ext cx="787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74D79297-28A5-4B19-9D23-70B6DA31F163}" type="slidenum">
              <a:rPr lang="it-IT" altLang="it-IT" sz="1600" smtClean="0">
                <a:solidFill>
                  <a:srgbClr val="505150"/>
                </a:solidFill>
              </a:rPr>
              <a:pPr eaLnBrk="1" hangingPunct="1">
                <a:defRPr/>
              </a:pPr>
              <a:t>‹N›</a:t>
            </a:fld>
            <a:endParaRPr lang="it-IT" altLang="it-IT" sz="1600">
              <a:solidFill>
                <a:srgbClr val="505150"/>
              </a:solidFill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589722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505150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220782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4" r="74033" b="37508"/>
          <a:stretch/>
        </p:blipFill>
        <p:spPr>
          <a:xfrm>
            <a:off x="10647499" y="5776731"/>
            <a:ext cx="1544501" cy="108127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615" y="179460"/>
            <a:ext cx="1975884" cy="788958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 userDrawn="1"/>
        </p:nvSpPr>
        <p:spPr>
          <a:xfrm>
            <a:off x="601662" y="353490"/>
            <a:ext cx="7627989" cy="53860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"/>
              </a:lnSpc>
              <a:spcAft>
                <a:spcPts val="600"/>
              </a:spcAft>
            </a:pPr>
            <a:r>
              <a:rPr lang="it-IT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 23</a:t>
            </a:r>
            <a:r>
              <a:rPr lang="it-IT" sz="11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 </a:t>
            </a:r>
            <a:r>
              <a:rPr lang="it-IT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GIUGNO 2016 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100" b="1" dirty="0">
                <a:solidFill>
                  <a:srgbClr val="E26F31"/>
                </a:solidFill>
                <a:latin typeface="+mn-lt"/>
                <a:ea typeface="Signika Light" charset="0"/>
                <a:cs typeface="Calibri"/>
              </a:rPr>
              <a:t>LABORATORIO</a:t>
            </a:r>
            <a:r>
              <a:rPr lang="it-IT" sz="1100" b="1" baseline="0" dirty="0">
                <a:solidFill>
                  <a:srgbClr val="E26F31"/>
                </a:solidFill>
                <a:latin typeface="+mn-lt"/>
                <a:ea typeface="Signika Light" charset="0"/>
                <a:cs typeface="Calibri"/>
              </a:rPr>
              <a:t> NUMERACY</a:t>
            </a:r>
            <a:endParaRPr lang="it-IT" sz="1100" b="1" dirty="0">
              <a:solidFill>
                <a:srgbClr val="E26F31"/>
              </a:solidFill>
              <a:latin typeface="+mn-lt"/>
              <a:ea typeface="Signika Light" charset="0"/>
              <a:cs typeface="Calibri"/>
            </a:endParaRPr>
          </a:p>
          <a:p>
            <a:pPr>
              <a:lnSpc>
                <a:spcPts val="1080"/>
              </a:lnSpc>
              <a:spcBef>
                <a:spcPts val="300"/>
              </a:spcBef>
              <a:spcAft>
                <a:spcPts val="600"/>
              </a:spcAft>
            </a:pPr>
            <a:r>
              <a:rPr lang="it-IT" sz="1200" dirty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I laboratori </a:t>
            </a:r>
            <a:r>
              <a:rPr lang="it-IT" sz="1200" dirty="0" err="1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numeracy</a:t>
            </a:r>
            <a:r>
              <a:rPr lang="it-IT" sz="1200" dirty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 per i bambini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tat.it/it/informazioni/per-studenti-e-docenti/under-21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stat.it/it/files/2013/09/P_A_1_Tabelle-frequenza_30_10_2014.zip" TargetMode="External"/><Relationship Id="rId13" Type="http://schemas.openxmlformats.org/officeDocument/2006/relationships/hyperlink" Target="http://www.istat.it/it/files/2013/09/P_A_6_Media_30_10_2014.zip" TargetMode="External"/><Relationship Id="rId3" Type="http://schemas.openxmlformats.org/officeDocument/2006/relationships/hyperlink" Target="http://www.istat.it/it/files/2013/09/P_C_2_Indagine-Statistica_31082015.zip" TargetMode="External"/><Relationship Id="rId7" Type="http://schemas.openxmlformats.org/officeDocument/2006/relationships/hyperlink" Target="http://www.istat.it/it/files/2013/09/P_B_2_Cosa-fa-statistico_30_10_2014.zip" TargetMode="External"/><Relationship Id="rId12" Type="http://schemas.openxmlformats.org/officeDocument/2006/relationships/hyperlink" Target="http://www.istat.it/it/files/2013/09/P_A_5_Moda_30_10_20141.zip" TargetMode="External"/><Relationship Id="rId2" Type="http://schemas.openxmlformats.org/officeDocument/2006/relationships/hyperlink" Target="http://www.istat.it/it/files/2013/09/P_C_1_divertiamoci-probabilit%C3%A0_30_10_2014.zip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stat.it/it/files/2013/09/P_B_1_Conosciamo-Istat_30_10_2014.zip" TargetMode="External"/><Relationship Id="rId11" Type="http://schemas.openxmlformats.org/officeDocument/2006/relationships/hyperlink" Target="http://www.istat.it/it/files/2013/09/P_A_4_Diagrammi-barre_30_10_2014.zip" TargetMode="External"/><Relationship Id="rId5" Type="http://schemas.openxmlformats.org/officeDocument/2006/relationships/hyperlink" Target="https://formazione.istat.it/moodle/mod/resource/view.php?id=1975" TargetMode="External"/><Relationship Id="rId10" Type="http://schemas.openxmlformats.org/officeDocument/2006/relationships/hyperlink" Target="http://www.istat.it/it/files/2013/09/P_A_3_Pittogrammi_30_10_2014.zip" TargetMode="External"/><Relationship Id="rId4" Type="http://schemas.openxmlformats.org/officeDocument/2006/relationships/hyperlink" Target="https://formazione.istat.it/moodle/mod/resource/view.php?id=1973" TargetMode="External"/><Relationship Id="rId9" Type="http://schemas.openxmlformats.org/officeDocument/2006/relationships/hyperlink" Target="http://www.istat.it/it/files/2013/09/P_A_2_Tabelle-doppia_30_10_2014.zip" TargetMode="External"/><Relationship Id="rId14" Type="http://schemas.openxmlformats.org/officeDocument/2006/relationships/hyperlink" Target="http://www.istat.it/it/files/2013/09/P_A_7_Esercizi_30_10_2014.zi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osti@istat.it" TargetMode="External"/><Relationship Id="rId2" Type="http://schemas.openxmlformats.org/officeDocument/2006/relationships/hyperlink" Target="mailto:roberto.giacomello@alice.it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376083"/>
            <a:ext cx="12192000" cy="3481918"/>
          </a:xfrm>
          <a:prstGeom prst="rect">
            <a:avLst/>
          </a:prstGeom>
          <a:solidFill>
            <a:srgbClr val="E26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DA304A"/>
                </a:solidFill>
              </a:rPr>
              <a:t>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173412" y="3811955"/>
            <a:ext cx="8221860" cy="1346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2800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LABORATORIO NUMERACY</a:t>
            </a:r>
          </a:p>
          <a:p>
            <a:pPr>
              <a:lnSpc>
                <a:spcPts val="2160"/>
              </a:lnSpc>
            </a:pPr>
            <a:endParaRPr lang="it-IT" sz="2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r>
              <a:rPr lang="it-IT" sz="3200" dirty="0">
                <a:solidFill>
                  <a:schemeClr val="bg1"/>
                </a:solidFill>
                <a:ea typeface="Signika Light" charset="0"/>
                <a:cs typeface="Arial"/>
              </a:rPr>
              <a:t>I LABORATORI NUMERACY </a:t>
            </a:r>
          </a:p>
          <a:p>
            <a:pPr>
              <a:lnSpc>
                <a:spcPts val="3200"/>
              </a:lnSpc>
            </a:pPr>
            <a:r>
              <a:rPr lang="it-IT" sz="3200" dirty="0">
                <a:solidFill>
                  <a:schemeClr val="bg1"/>
                </a:solidFill>
                <a:ea typeface="Signika Light" charset="0"/>
                <a:cs typeface="Arial"/>
              </a:rPr>
              <a:t>PER I BAMBINI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63" y="134914"/>
            <a:ext cx="11427622" cy="2895775"/>
          </a:xfrm>
          <a:prstGeom prst="rect">
            <a:avLst/>
          </a:prstGeom>
        </p:spPr>
      </p:pic>
      <p:pic>
        <p:nvPicPr>
          <p:cNvPr id="13" name="Immagine 12" descr="Logo12esimaOk-2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50" y="5644846"/>
            <a:ext cx="480972" cy="625265"/>
          </a:xfrm>
          <a:prstGeom prst="rect">
            <a:avLst/>
          </a:prstGeom>
        </p:spPr>
      </p:pic>
      <p:pic>
        <p:nvPicPr>
          <p:cNvPr id="17" name="Immagine 16" descr="Logo12esimaOk-2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86" y="3683343"/>
            <a:ext cx="571500" cy="6096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3145091" y="5665997"/>
            <a:ext cx="8221860" cy="820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it-IT" sz="2000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Giovanna </a:t>
            </a:r>
            <a:r>
              <a:rPr lang="it-IT" sz="2000" dirty="0" err="1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Soattini</a:t>
            </a:r>
            <a:r>
              <a:rPr lang="it-IT" sz="2000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 | Istituto Comprensivo Rovigo 2</a:t>
            </a:r>
          </a:p>
          <a:p>
            <a:pPr>
              <a:lnSpc>
                <a:spcPts val="3200"/>
              </a:lnSpc>
            </a:pPr>
            <a:r>
              <a:rPr lang="it-IT" sz="2000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Susi Osti | Istat</a:t>
            </a:r>
          </a:p>
        </p:txBody>
      </p:sp>
      <p:cxnSp>
        <p:nvCxnSpPr>
          <p:cNvPr id="20" name="Connettore 1 19"/>
          <p:cNvCxnSpPr/>
          <p:nvPr/>
        </p:nvCxnSpPr>
        <p:spPr>
          <a:xfrm>
            <a:off x="2998756" y="3811955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058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777406" y="1521459"/>
            <a:ext cx="5833730" cy="316868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ea typeface="Signika Light" charset="0"/>
                <a:cs typeface="Signika Light" charset="0"/>
              </a:rPr>
              <a:t>Sono stati un’ottima occasione </a:t>
            </a:r>
          </a:p>
          <a:p>
            <a:pPr marL="0" indent="0">
              <a:buNone/>
            </a:pPr>
            <a:r>
              <a:rPr lang="it-IT" sz="2400" dirty="0">
                <a:ea typeface="Signika Light" charset="0"/>
                <a:cs typeface="Signika Light" charset="0"/>
              </a:rPr>
              <a:t>per promuovere la cultura statistica in classe e nello stesso tempo </a:t>
            </a:r>
          </a:p>
          <a:p>
            <a:pPr marL="0" indent="0">
              <a:buNone/>
            </a:pPr>
            <a:r>
              <a:rPr lang="it-IT" sz="2400" dirty="0">
                <a:ea typeface="Signika Light" charset="0"/>
                <a:cs typeface="Signika Light" charset="0"/>
              </a:rPr>
              <a:t>per selezionare, insieme agli alunni, diversi  fenomeni di interesse da indagare</a:t>
            </a: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380614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I concorsi per la didattica </a:t>
            </a:r>
            <a:b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r>
              <a:rPr lang="it-IT" b="1" dirty="0" err="1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Sis</a:t>
            </a:r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 e Istat</a:t>
            </a:r>
          </a:p>
        </p:txBody>
      </p:sp>
      <p:sp>
        <p:nvSpPr>
          <p:cNvPr id="2" name="Esagono 1"/>
          <p:cNvSpPr/>
          <p:nvPr/>
        </p:nvSpPr>
        <p:spPr>
          <a:xfrm>
            <a:off x="9662816" y="3513103"/>
            <a:ext cx="2529184" cy="78678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Mezzi di trasporto</a:t>
            </a:r>
          </a:p>
        </p:txBody>
      </p:sp>
      <p:sp>
        <p:nvSpPr>
          <p:cNvPr id="3" name="Trapezio 2"/>
          <p:cNvSpPr/>
          <p:nvPr/>
        </p:nvSpPr>
        <p:spPr>
          <a:xfrm>
            <a:off x="3175693" y="4344289"/>
            <a:ext cx="1843088" cy="957262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Alimentazione </a:t>
            </a:r>
          </a:p>
        </p:txBody>
      </p:sp>
      <p:sp>
        <p:nvSpPr>
          <p:cNvPr id="5" name="Ettagono 4"/>
          <p:cNvSpPr/>
          <p:nvPr/>
        </p:nvSpPr>
        <p:spPr>
          <a:xfrm>
            <a:off x="4891622" y="3626201"/>
            <a:ext cx="2586328" cy="1543050"/>
          </a:xfrm>
          <a:prstGeom prst="heptagon">
            <a:avLst/>
          </a:prstGeom>
          <a:solidFill>
            <a:srgbClr val="E26F31"/>
          </a:solidFill>
          <a:ln>
            <a:solidFill>
              <a:srgbClr val="E26F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/>
              <a:t>Censimento</a:t>
            </a:r>
          </a:p>
        </p:txBody>
      </p:sp>
      <p:sp>
        <p:nvSpPr>
          <p:cNvPr id="7" name="Goccia 6"/>
          <p:cNvSpPr/>
          <p:nvPr/>
        </p:nvSpPr>
        <p:spPr>
          <a:xfrm>
            <a:off x="4097237" y="5427338"/>
            <a:ext cx="1680169" cy="1128713"/>
          </a:xfrm>
          <a:prstGeom prst="teardrop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Le donne intorno a noi</a:t>
            </a:r>
          </a:p>
        </p:txBody>
      </p:sp>
      <p:sp>
        <p:nvSpPr>
          <p:cNvPr id="8" name="Ovale 7"/>
          <p:cNvSpPr/>
          <p:nvPr/>
        </p:nvSpPr>
        <p:spPr>
          <a:xfrm>
            <a:off x="8318725" y="5509117"/>
            <a:ext cx="1691949" cy="1026725"/>
          </a:xfrm>
          <a:prstGeom prst="ellipse">
            <a:avLst/>
          </a:prstGeom>
          <a:solidFill>
            <a:srgbClr val="BE1520"/>
          </a:solidFill>
          <a:ln>
            <a:solidFill>
              <a:srgbClr val="BE1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L’acqua</a:t>
            </a:r>
          </a:p>
        </p:txBody>
      </p:sp>
      <p:sp>
        <p:nvSpPr>
          <p:cNvPr id="10" name="Decagono 9"/>
          <p:cNvSpPr/>
          <p:nvPr/>
        </p:nvSpPr>
        <p:spPr>
          <a:xfrm>
            <a:off x="2214089" y="5427338"/>
            <a:ext cx="1733036" cy="1059978"/>
          </a:xfrm>
          <a:prstGeom prst="decagon">
            <a:avLst/>
          </a:prstGeom>
          <a:solidFill>
            <a:srgbClr val="E26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La nostra Regione</a:t>
            </a:r>
          </a:p>
        </p:txBody>
      </p:sp>
      <p:sp>
        <p:nvSpPr>
          <p:cNvPr id="11" name="Ottagono 10"/>
          <p:cNvSpPr/>
          <p:nvPr/>
        </p:nvSpPr>
        <p:spPr>
          <a:xfrm>
            <a:off x="6068672" y="5324681"/>
            <a:ext cx="2118602" cy="1228725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Come è cambiata l’Italia in 150 anni </a:t>
            </a:r>
          </a:p>
        </p:txBody>
      </p:sp>
      <p:sp>
        <p:nvSpPr>
          <p:cNvPr id="14" name="Elaborazione 13"/>
          <p:cNvSpPr/>
          <p:nvPr/>
        </p:nvSpPr>
        <p:spPr>
          <a:xfrm>
            <a:off x="7963618" y="4546933"/>
            <a:ext cx="2239476" cy="911100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La giornata dei nostri ragazzi</a:t>
            </a:r>
          </a:p>
        </p:txBody>
      </p:sp>
      <p:sp>
        <p:nvSpPr>
          <p:cNvPr id="15" name="Trapezio 14"/>
          <p:cNvSpPr/>
          <p:nvPr/>
        </p:nvSpPr>
        <p:spPr>
          <a:xfrm>
            <a:off x="10195976" y="4390508"/>
            <a:ext cx="1480885" cy="1521252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Giochi 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39" y="3626201"/>
            <a:ext cx="16287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77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777406" y="1803004"/>
            <a:ext cx="5833730" cy="316868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it-IT" altLang="it-IT" sz="2400" dirty="0"/>
              <a:t>Attività pratiche non episodiche, inserite in percorsi di conoscenza, di pensare collegato al fare</a:t>
            </a:r>
          </a:p>
          <a:p>
            <a:pPr marL="0" indent="0">
              <a:buNone/>
            </a:pPr>
            <a:r>
              <a:rPr lang="it-IT" altLang="it-IT" sz="2400" dirty="0"/>
              <a:t>Creano un ambiente ricco in cui trovano posto attività laboratoriali attraverso il gioco, le parole, il disegno e la rappresentazione grafica; con l’uso di materiale strutturato es. “lego” si formano realmente istogrammi da riprodurre poi con strumenti multimediali</a:t>
            </a:r>
          </a:p>
          <a:p>
            <a:pPr marL="0" indent="0">
              <a:buNone/>
            </a:pPr>
            <a:r>
              <a:rPr lang="it-IT" altLang="it-IT" sz="2400" dirty="0"/>
              <a:t>L’esperto statistico rende motivante il percorso </a:t>
            </a:r>
            <a:r>
              <a:rPr lang="it-IT" altLang="it-IT" sz="2400"/>
              <a:t>e </a:t>
            </a:r>
            <a:r>
              <a:rPr lang="it-IT" altLang="it-IT" sz="2400" smtClean="0"/>
              <a:t>dà </a:t>
            </a:r>
            <a:r>
              <a:rPr lang="it-IT" altLang="it-IT" sz="2400" dirty="0"/>
              <a:t>una impostazione scientifica</a:t>
            </a:r>
          </a:p>
          <a:p>
            <a:pPr marL="0" indent="0">
              <a:buNone/>
            </a:pPr>
            <a:endParaRPr lang="it-IT" altLang="it-IT" sz="2400" dirty="0"/>
          </a:p>
          <a:p>
            <a:pPr marL="0" indent="0">
              <a:buNone/>
            </a:pPr>
            <a:endParaRPr lang="it-IT" altLang="it-IT" sz="2400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380614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Laboratori statistici</a:t>
            </a:r>
          </a:p>
        </p:txBody>
      </p:sp>
      <p:sp>
        <p:nvSpPr>
          <p:cNvPr id="2" name="Ovale 1"/>
          <p:cNvSpPr/>
          <p:nvPr/>
        </p:nvSpPr>
        <p:spPr>
          <a:xfrm>
            <a:off x="696686" y="3512456"/>
            <a:ext cx="2815772" cy="238034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12 ore</a:t>
            </a:r>
            <a:r>
              <a:rPr lang="it-IT" sz="2000" b="1" dirty="0">
                <a:sym typeface="Wingdings" panose="05000000000000000000" pitchFamily="2" charset="2"/>
              </a:rPr>
              <a:t></a:t>
            </a:r>
            <a:r>
              <a:rPr lang="it-IT" sz="2000" b="1" dirty="0"/>
              <a:t> Classi II </a:t>
            </a:r>
          </a:p>
          <a:p>
            <a:pPr algn="ctr"/>
            <a:endParaRPr lang="it-IT" sz="2000" b="1" dirty="0"/>
          </a:p>
          <a:p>
            <a:pPr algn="ctr"/>
            <a:r>
              <a:rPr lang="it-IT" sz="2000" b="1" dirty="0"/>
              <a:t>10 </a:t>
            </a:r>
            <a:r>
              <a:rPr lang="it-IT" sz="2000" b="1" dirty="0" err="1"/>
              <a:t>ore</a:t>
            </a:r>
            <a:r>
              <a:rPr lang="it-IT" sz="2000" b="1" dirty="0" err="1">
                <a:sym typeface="Wingdings" panose="05000000000000000000" pitchFamily="2" charset="2"/>
              </a:rPr>
              <a:t>Classi</a:t>
            </a:r>
            <a:r>
              <a:rPr lang="it-IT" sz="2000" b="1" dirty="0">
                <a:sym typeface="Wingdings" panose="05000000000000000000" pitchFamily="2" charset="2"/>
              </a:rPr>
              <a:t> V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3129711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777406" y="1803004"/>
            <a:ext cx="5833730" cy="316868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it-IT" altLang="it-IT" sz="2400" dirty="0"/>
              <a:t>L’alunno rafforza le proprie competenze e si scopre “capace di dare una lettura più attenta a ciò che lo circonda”</a:t>
            </a:r>
          </a:p>
          <a:p>
            <a:pPr marL="0" indent="0">
              <a:buNone/>
            </a:pPr>
            <a:endParaRPr lang="it-IT" altLang="it-IT" sz="2400" dirty="0"/>
          </a:p>
          <a:p>
            <a:pPr marL="0" indent="0">
              <a:buNone/>
            </a:pPr>
            <a:r>
              <a:rPr lang="it-IT" altLang="it-IT" sz="2400" dirty="0"/>
              <a:t>Mette in atto le procedure interiorizzate affrontando con maggiore sicurezza le prove INVALSI</a:t>
            </a:r>
          </a:p>
          <a:p>
            <a:pPr marL="0" indent="0">
              <a:buNone/>
            </a:pPr>
            <a:endParaRPr lang="it-IT" altLang="it-IT" sz="2400" dirty="0"/>
          </a:p>
          <a:p>
            <a:pPr marL="0" indent="0">
              <a:buNone/>
            </a:pPr>
            <a:r>
              <a:rPr lang="it-IT" altLang="it-IT" sz="2400" dirty="0"/>
              <a:t>A conferma parlano i risultati </a:t>
            </a:r>
            <a:r>
              <a:rPr lang="it-IT" altLang="it-IT" sz="2400" dirty="0" err="1"/>
              <a:t>dell’a.s.</a:t>
            </a:r>
            <a:r>
              <a:rPr lang="it-IT" altLang="it-IT" sz="2400" dirty="0"/>
              <a:t> 2014/15 delle classi seconde</a:t>
            </a:r>
          </a:p>
          <a:p>
            <a:pPr marL="0" indent="0">
              <a:buNone/>
            </a:pPr>
            <a:endParaRPr lang="it-IT" altLang="it-IT" sz="2400" dirty="0"/>
          </a:p>
          <a:p>
            <a:pPr marL="0" indent="0">
              <a:buNone/>
            </a:pPr>
            <a:endParaRPr lang="it-IT" altLang="it-IT" sz="2400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380614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Risultati </a:t>
            </a:r>
            <a:b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ottenuti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60" y="3593431"/>
            <a:ext cx="5515850" cy="280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28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777406" y="1803004"/>
            <a:ext cx="5833730" cy="3168680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it-IT" dirty="0">
                <a:ea typeface="Signika Light" charset="0"/>
                <a:cs typeface="Signika Light" charset="0"/>
              </a:rPr>
              <a:t>Laboratorio didattico, perché?!</a:t>
            </a:r>
          </a:p>
          <a:p>
            <a:pPr marL="0" indent="0" algn="l">
              <a:buNone/>
            </a:pPr>
            <a:endParaRPr lang="it-IT" dirty="0">
              <a:ea typeface="Signika Light" charset="0"/>
              <a:cs typeface="Signika Light" charset="0"/>
            </a:endParaRPr>
          </a:p>
          <a:p>
            <a:r>
              <a:rPr lang="it-IT" dirty="0">
                <a:ea typeface="Signika Light" charset="0"/>
                <a:cs typeface="Signika Light" charset="0"/>
              </a:rPr>
              <a:t>Cambia la metodologia didattica</a:t>
            </a:r>
          </a:p>
          <a:p>
            <a:r>
              <a:rPr lang="it-IT" dirty="0">
                <a:ea typeface="Signika Light" charset="0"/>
                <a:cs typeface="Signika Light" charset="0"/>
              </a:rPr>
              <a:t>Migliora l’apprendimento…gioioso</a:t>
            </a:r>
          </a:p>
          <a:p>
            <a:r>
              <a:rPr lang="it-IT" dirty="0">
                <a:ea typeface="Signika Light" charset="0"/>
                <a:cs typeface="Signika Light" charset="0"/>
              </a:rPr>
              <a:t>Massima inclusione</a:t>
            </a:r>
          </a:p>
          <a:p>
            <a:r>
              <a:rPr lang="it-IT" dirty="0">
                <a:ea typeface="Signika Light" charset="0"/>
                <a:cs typeface="Signika Light" charset="0"/>
              </a:rPr>
              <a:t>Si verifica quanto appreso</a:t>
            </a:r>
          </a:p>
          <a:p>
            <a:r>
              <a:rPr lang="it-IT" dirty="0">
                <a:ea typeface="Signika Light" charset="0"/>
                <a:cs typeface="Signika Light" charset="0"/>
              </a:rPr>
              <a:t>Incoraggia gli studenti a pensare</a:t>
            </a:r>
          </a:p>
          <a:p>
            <a:r>
              <a:rPr lang="it-IT" dirty="0">
                <a:ea typeface="Signika Light" charset="0"/>
                <a:cs typeface="Signika Light" charset="0"/>
              </a:rPr>
              <a:t>Stimola l’autonomia</a:t>
            </a: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380614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La statistica: scopriamo insieme un mondo di numeri!</a:t>
            </a:r>
          </a:p>
        </p:txBody>
      </p:sp>
    </p:spTree>
    <p:extLst>
      <p:ext uri="{BB962C8B-B14F-4D97-AF65-F5344CB8AC3E}">
        <p14:creationId xmlns:p14="http://schemas.microsoft.com/office/powerpoint/2010/main" val="1635549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4283242" y="1725289"/>
            <a:ext cx="7755170" cy="316868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3200" dirty="0"/>
              <a:t>.Rafforza la didattica della matematica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3200" dirty="0"/>
              <a:t>.La statistica è una disciplina trasversale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3200" dirty="0"/>
              <a:t>.Sviluppo del ragionamento statistico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3200" dirty="0"/>
              <a:t>.Materiale presente nei testi non sempre è sufficiente</a:t>
            </a: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3503889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Perché fare laboratorio </a:t>
            </a:r>
            <a:r>
              <a:rPr lang="it-IT" b="1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di statistica?</a:t>
            </a:r>
            <a:endParaRPr lang="it-IT" b="1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b="13288"/>
          <a:stretch/>
        </p:blipFill>
        <p:spPr>
          <a:xfrm>
            <a:off x="398020" y="4100334"/>
            <a:ext cx="3885222" cy="275766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283242" y="6243876"/>
            <a:ext cx="4770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2"/>
                </a:solidFill>
              </a:rPr>
              <a:t>APPRENDIMENTO ATTIVO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492682" y="4822496"/>
            <a:ext cx="4770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B0F0"/>
                </a:solidFill>
              </a:rPr>
              <a:t>TECNOLOGIA</a:t>
            </a:r>
          </a:p>
        </p:txBody>
      </p:sp>
      <p:sp>
        <p:nvSpPr>
          <p:cNvPr id="6" name="Rettangolo 5"/>
          <p:cNvSpPr/>
          <p:nvPr/>
        </p:nvSpPr>
        <p:spPr>
          <a:xfrm>
            <a:off x="7892072" y="4460420"/>
            <a:ext cx="4130298" cy="523220"/>
          </a:xfrm>
          <a:prstGeom prst="rect">
            <a:avLst/>
          </a:prstGeom>
          <a:solidFill>
            <a:schemeClr val="accent1"/>
          </a:solidFill>
          <a:effectLst>
            <a:softEdge rad="635000"/>
          </a:effectLst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ESPLORAZIONE DATI REALI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878176" y="5307312"/>
            <a:ext cx="4770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E26F31"/>
                </a:solidFill>
              </a:rPr>
              <a:t>PENSIERO CRITICO</a:t>
            </a:r>
          </a:p>
        </p:txBody>
      </p:sp>
    </p:spTree>
    <p:extLst>
      <p:ext uri="{BB962C8B-B14F-4D97-AF65-F5344CB8AC3E}">
        <p14:creationId xmlns:p14="http://schemas.microsoft.com/office/powerpoint/2010/main" val="3514856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510705" y="1758158"/>
            <a:ext cx="6038357" cy="316868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it-IT" altLang="it-IT" dirty="0"/>
              <a:t>Gli alunni lavorano e partecipano a tutte le attività proposte ma gli insegnanti hanno ben chiari gli </a:t>
            </a:r>
            <a:r>
              <a:rPr lang="it-IT" altLang="it-IT" b="1" dirty="0">
                <a:solidFill>
                  <a:srgbClr val="E26F31"/>
                </a:solidFill>
              </a:rPr>
              <a:t>obiettivi</a:t>
            </a:r>
            <a:r>
              <a:rPr lang="it-IT" altLang="it-IT" dirty="0">
                <a:solidFill>
                  <a:srgbClr val="E26F31"/>
                </a:solidFill>
              </a:rPr>
              <a:t> </a:t>
            </a:r>
            <a:r>
              <a:rPr lang="it-IT" altLang="it-IT" dirty="0"/>
              <a:t>che intendono raggiungere ad ogni tappa dell’Unità di Apprendimento</a:t>
            </a:r>
          </a:p>
          <a:p>
            <a:pPr marL="0" indent="0">
              <a:buNone/>
            </a:pPr>
            <a:r>
              <a:rPr lang="it-IT" altLang="it-IT" dirty="0"/>
              <a:t>Nulla è lasciato all’improvvisazione</a:t>
            </a:r>
          </a:p>
          <a:p>
            <a:pPr marL="0" indent="0">
              <a:buNone/>
            </a:pPr>
            <a:r>
              <a:rPr lang="it-IT" altLang="it-IT" dirty="0"/>
              <a:t>L’alunno deve essere accompagnato in modo graduale a diventare e a sentirsi </a:t>
            </a:r>
            <a:r>
              <a:rPr lang="it-IT" altLang="it-IT" b="1" dirty="0">
                <a:solidFill>
                  <a:srgbClr val="E26F31"/>
                </a:solidFill>
              </a:rPr>
              <a:t>COMPETENTE</a:t>
            </a:r>
            <a:r>
              <a:rPr lang="it-IT" altLang="it-IT" dirty="0"/>
              <a:t>, a interiorizzare conoscenze e abilità statistiche attraverso esperienze vive e coinvolgenti</a:t>
            </a:r>
          </a:p>
          <a:p>
            <a:pPr marL="0" indent="0">
              <a:buNone/>
            </a:pPr>
            <a:endParaRPr lang="it-IT" sz="3200" dirty="0">
              <a:solidFill>
                <a:schemeClr val="tx1">
                  <a:lumMod val="65000"/>
                  <a:lumOff val="35000"/>
                </a:schemeClr>
              </a:solidFill>
              <a:ea typeface="Signika Light" charset="0"/>
              <a:cs typeface="Signika Light" charset="0"/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380614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Progettazione dei laboratori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27" y="3743324"/>
            <a:ext cx="3431473" cy="257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64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380614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Percorso ragionato</a:t>
            </a:r>
            <a:b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degli argomenti</a:t>
            </a:r>
          </a:p>
        </p:txBody>
      </p:sp>
      <p:sp>
        <p:nvSpPr>
          <p:cNvPr id="8" name="Ovale 7"/>
          <p:cNvSpPr/>
          <p:nvPr/>
        </p:nvSpPr>
        <p:spPr>
          <a:xfrm>
            <a:off x="3412667" y="2972169"/>
            <a:ext cx="2069812" cy="185976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Mettiamo i dati in </a:t>
            </a:r>
            <a:r>
              <a:rPr lang="it-IT" sz="2400" dirty="0"/>
              <a:t>riga…e</a:t>
            </a:r>
            <a:r>
              <a:rPr lang="it-IT" sz="2000" dirty="0"/>
              <a:t> in colonna!</a:t>
            </a:r>
          </a:p>
        </p:txBody>
      </p:sp>
      <p:sp>
        <p:nvSpPr>
          <p:cNvPr id="11" name="Ovale 10"/>
          <p:cNvSpPr/>
          <p:nvPr/>
        </p:nvSpPr>
        <p:spPr>
          <a:xfrm>
            <a:off x="5885020" y="3999870"/>
            <a:ext cx="1709128" cy="166412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Noi seguiamo la moda e non solo</a:t>
            </a:r>
          </a:p>
        </p:txBody>
      </p:sp>
      <p:sp>
        <p:nvSpPr>
          <p:cNvPr id="14" name="Ovale 13"/>
          <p:cNvSpPr/>
          <p:nvPr/>
        </p:nvSpPr>
        <p:spPr>
          <a:xfrm>
            <a:off x="895840" y="4273548"/>
            <a:ext cx="1865113" cy="174583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Il signor variabile e le sue modalità</a:t>
            </a:r>
          </a:p>
        </p:txBody>
      </p:sp>
      <p:sp>
        <p:nvSpPr>
          <p:cNvPr id="15" name="Ovale 14"/>
          <p:cNvSpPr/>
          <p:nvPr/>
        </p:nvSpPr>
        <p:spPr>
          <a:xfrm>
            <a:off x="5828786" y="1651816"/>
            <a:ext cx="2684721" cy="216891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Facciamo un disegno: che bel pittogramma!</a:t>
            </a:r>
          </a:p>
        </p:txBody>
      </p:sp>
      <p:sp>
        <p:nvSpPr>
          <p:cNvPr id="16" name="Ovale 15"/>
          <p:cNvSpPr/>
          <p:nvPr/>
        </p:nvSpPr>
        <p:spPr>
          <a:xfrm>
            <a:off x="4224097" y="5014495"/>
            <a:ext cx="1809416" cy="166690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/>
              <a:t>Facciamo ordine: costruiamo tabelle!</a:t>
            </a:r>
          </a:p>
        </p:txBody>
      </p:sp>
      <p:sp>
        <p:nvSpPr>
          <p:cNvPr id="17" name="Ovale 16"/>
          <p:cNvSpPr/>
          <p:nvPr/>
        </p:nvSpPr>
        <p:spPr>
          <a:xfrm>
            <a:off x="9819912" y="2617135"/>
            <a:ext cx="2348163" cy="2111802"/>
          </a:xfrm>
          <a:prstGeom prst="ellipse">
            <a:avLst/>
          </a:prstGeom>
          <a:solidFill>
            <a:srgbClr val="BE1520"/>
          </a:solidFill>
          <a:ln>
            <a:solidFill>
              <a:srgbClr val="BE1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Oggi  è probabile che…giochiamo con la statistica</a:t>
            </a:r>
          </a:p>
        </p:txBody>
      </p:sp>
      <p:sp>
        <p:nvSpPr>
          <p:cNvPr id="18" name="Ovale 17"/>
          <p:cNvSpPr/>
          <p:nvPr/>
        </p:nvSpPr>
        <p:spPr>
          <a:xfrm>
            <a:off x="7736490" y="3647920"/>
            <a:ext cx="2053995" cy="195657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Facciamo un riassunto con pochi numeri (moda, media ,mediana)</a:t>
            </a:r>
          </a:p>
        </p:txBody>
      </p:sp>
      <p:sp>
        <p:nvSpPr>
          <p:cNvPr id="19" name="Ovale 18"/>
          <p:cNvSpPr/>
          <p:nvPr/>
        </p:nvSpPr>
        <p:spPr>
          <a:xfrm>
            <a:off x="8513508" y="952500"/>
            <a:ext cx="2421192" cy="195934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Diventiamo statistici: costruiamo e leggiamo i grafici</a:t>
            </a:r>
          </a:p>
        </p:txBody>
      </p:sp>
      <p:sp>
        <p:nvSpPr>
          <p:cNvPr id="20" name="Ovale 19"/>
          <p:cNvSpPr/>
          <p:nvPr/>
        </p:nvSpPr>
        <p:spPr>
          <a:xfrm>
            <a:off x="9501851" y="4907947"/>
            <a:ext cx="1809416" cy="1666905"/>
          </a:xfrm>
          <a:prstGeom prst="ellipse">
            <a:avLst/>
          </a:prstGeom>
          <a:solidFill>
            <a:srgbClr val="BE152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Mettiamoci alla prova con Invalsi</a:t>
            </a:r>
          </a:p>
        </p:txBody>
      </p:sp>
    </p:spTree>
    <p:extLst>
      <p:ext uri="{BB962C8B-B14F-4D97-AF65-F5344CB8AC3E}">
        <p14:creationId xmlns:p14="http://schemas.microsoft.com/office/powerpoint/2010/main" val="2598037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777405" y="1410643"/>
            <a:ext cx="6038357" cy="444186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it-IT" dirty="0"/>
              <a:t>Pacchetti didattici realizzati dalla rete territoriale sono un ottimo punto di partenza:</a:t>
            </a:r>
          </a:p>
          <a:p>
            <a:pPr marL="0" indent="0">
              <a:buNone/>
            </a:pPr>
            <a:r>
              <a:rPr lang="it-IT" dirty="0"/>
              <a:t>.differenziati per tipo di scuola per l’insegnamento della statistica</a:t>
            </a:r>
          </a:p>
          <a:p>
            <a:pPr marL="0" indent="0">
              <a:buNone/>
            </a:pPr>
            <a:r>
              <a:rPr lang="it-IT" dirty="0"/>
              <a:t>.mirano all’utilizzo di metodologie didattiche attive e a un apprendimento centrato sull’esperienza</a:t>
            </a:r>
          </a:p>
          <a:p>
            <a:pPr marL="0" indent="0">
              <a:buNone/>
            </a:pPr>
            <a:r>
              <a:rPr lang="it-IT" dirty="0"/>
              <a:t>.stimolano la curiosità e alla soluzione di problemi concreti</a:t>
            </a:r>
          </a:p>
          <a:p>
            <a:pPr marL="0" indent="0">
              <a:buNone/>
            </a:pPr>
            <a:endParaRPr lang="it-IT" sz="3200" dirty="0">
              <a:solidFill>
                <a:schemeClr val="tx1">
                  <a:lumMod val="65000"/>
                  <a:lumOff val="35000"/>
                </a:schemeClr>
              </a:solidFill>
              <a:ea typeface="Signika Light" charset="0"/>
              <a:cs typeface="Signika Light" charset="0"/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380614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Area Under 21:</a:t>
            </a:r>
            <a:b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statistica per le</a:t>
            </a:r>
            <a:b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nuove generazioni</a:t>
            </a:r>
          </a:p>
        </p:txBody>
      </p:sp>
      <p:sp>
        <p:nvSpPr>
          <p:cNvPr id="2" name="Rettangolo 1"/>
          <p:cNvSpPr/>
          <p:nvPr/>
        </p:nvSpPr>
        <p:spPr>
          <a:xfrm>
            <a:off x="694545" y="5852507"/>
            <a:ext cx="6920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2"/>
              </a:rPr>
              <a:t>http://www.istat.it/it/informazioni/per-studenti-e-docenti/under-21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6560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18</a:t>
            </a:fld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55" y="1129746"/>
            <a:ext cx="11746350" cy="1987660"/>
          </a:xfrm>
          <a:prstGeom prst="rect">
            <a:avLst/>
          </a:prstGeom>
        </p:spPr>
      </p:pic>
      <p:sp>
        <p:nvSpPr>
          <p:cNvPr id="6" name="Freccia a destra 5"/>
          <p:cNvSpPr/>
          <p:nvPr/>
        </p:nvSpPr>
        <p:spPr>
          <a:xfrm rot="17289981">
            <a:off x="9130109" y="3162979"/>
            <a:ext cx="1981200" cy="11538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 rot="8396543">
            <a:off x="5771970" y="1006668"/>
            <a:ext cx="1981200" cy="11538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614" y="3117406"/>
            <a:ext cx="6224458" cy="367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29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328256" y="3904546"/>
            <a:ext cx="5833730" cy="156524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b="1" dirty="0">
                <a:solidFill>
                  <a:srgbClr val="E26F31"/>
                </a:solidFill>
              </a:rPr>
              <a:t>Giochiamo a fare lo statistico</a:t>
            </a:r>
            <a:endParaRPr lang="it-IT" sz="2400" dirty="0">
              <a:solidFill>
                <a:srgbClr val="E26F3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dirty="0">
                <a:hlinkClick r:id="rId2"/>
              </a:rPr>
              <a:t>Divertiamoci con la probabilità</a:t>
            </a:r>
            <a:endParaRPr lang="it-IT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dirty="0">
                <a:hlinkClick r:id="rId3"/>
              </a:rPr>
              <a:t>L’indagine statistica</a:t>
            </a:r>
            <a:endParaRPr lang="it-IT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dirty="0">
                <a:hlinkClick r:id="rId4"/>
              </a:rPr>
              <a:t>Mettiamoci alla prova con Invalsi – Classe II</a:t>
            </a:r>
            <a:endParaRPr lang="it-IT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dirty="0">
                <a:hlinkClick r:id="rId5"/>
              </a:rPr>
              <a:t>Mettiamoci alla prova con Invalsi -  Classe V</a:t>
            </a:r>
            <a:endParaRPr lang="it-IT" sz="2400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380614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Pacchetti didattici</a:t>
            </a:r>
            <a:b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della rete territoriale </a:t>
            </a: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5559823" y="1510923"/>
            <a:ext cx="5833730" cy="13868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b="1" dirty="0">
                <a:solidFill>
                  <a:srgbClr val="E26F31"/>
                </a:solidFill>
              </a:rPr>
              <a:t>Primi passi alla scoperta della statistica</a:t>
            </a:r>
            <a:endParaRPr lang="it-IT" sz="2400" dirty="0">
              <a:solidFill>
                <a:srgbClr val="E26F3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dirty="0">
                <a:hlinkClick r:id="rId6"/>
              </a:rPr>
              <a:t>Conosciamo l’Istat e le sue indagini</a:t>
            </a:r>
            <a:endParaRPr lang="it-IT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dirty="0">
                <a:hlinkClick r:id="rId7"/>
              </a:rPr>
              <a:t>Cosa fa lo statistico?</a:t>
            </a:r>
            <a:endParaRPr lang="it-IT" sz="2400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6938918" y="3102826"/>
            <a:ext cx="5833730" cy="31686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b="1" dirty="0">
                <a:solidFill>
                  <a:srgbClr val="E26F31"/>
                </a:solidFill>
              </a:rPr>
              <a:t>L’ABC della statistica</a:t>
            </a:r>
            <a:endParaRPr lang="it-IT" sz="2400" dirty="0">
              <a:solidFill>
                <a:srgbClr val="E26F3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dirty="0">
                <a:hlinkClick r:id="rId8"/>
              </a:rPr>
              <a:t>Tabelle di frequenza</a:t>
            </a:r>
            <a:endParaRPr lang="it-IT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dirty="0">
                <a:hlinkClick r:id="rId9"/>
              </a:rPr>
              <a:t>Tabelle a doppia entrata</a:t>
            </a:r>
            <a:endParaRPr lang="it-IT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dirty="0">
                <a:hlinkClick r:id="rId10"/>
              </a:rPr>
              <a:t>Pittogrammi</a:t>
            </a:r>
            <a:endParaRPr lang="it-IT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dirty="0">
                <a:hlinkClick r:id="rId11"/>
              </a:rPr>
              <a:t>Diagrammi a barre</a:t>
            </a:r>
            <a:endParaRPr lang="it-IT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dirty="0">
                <a:hlinkClick r:id="rId12"/>
              </a:rPr>
              <a:t>Moda</a:t>
            </a:r>
            <a:endParaRPr lang="it-IT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dirty="0">
                <a:hlinkClick r:id="rId13"/>
              </a:rPr>
              <a:t>Media aritmetica</a:t>
            </a:r>
            <a:endParaRPr lang="it-IT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dirty="0">
                <a:hlinkClick r:id="rId14"/>
              </a:rPr>
              <a:t>Esercizi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18965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777406" y="1803004"/>
            <a:ext cx="5833730" cy="316868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it-IT" altLang="it-IT" sz="2000" dirty="0"/>
              <a:t>Sono Giovanna </a:t>
            </a:r>
            <a:r>
              <a:rPr lang="it-IT" altLang="it-IT" sz="2000" dirty="0" err="1"/>
              <a:t>Soattini</a:t>
            </a:r>
            <a:r>
              <a:rPr lang="it-IT" altLang="it-IT" sz="2000" dirty="0"/>
              <a:t>, docente della scuola primaria “Giovanni Miani” dell’IC Rovigo 2</a:t>
            </a:r>
          </a:p>
          <a:p>
            <a:pPr marL="0" indent="0">
              <a:buNone/>
            </a:pPr>
            <a:r>
              <a:rPr lang="it-IT" altLang="it-IT" sz="2000" dirty="0"/>
              <a:t>Insegno matematica dall’a. s. 1992/93, lavoro su classi parallele e con continuità dalla I alla V</a:t>
            </a:r>
          </a:p>
          <a:p>
            <a:pPr marL="0" indent="0">
              <a:buNone/>
            </a:pPr>
            <a:r>
              <a:rPr lang="it-IT" altLang="it-IT" sz="2000" dirty="0"/>
              <a:t>Già dall’a. s. 2005/06 è nata una positiva collaborazione con l’ISTAT</a:t>
            </a:r>
          </a:p>
          <a:p>
            <a:pPr marL="0" indent="0">
              <a:buNone/>
            </a:pPr>
            <a:r>
              <a:rPr lang="it-IT" altLang="it-IT" sz="2000" dirty="0"/>
              <a:t>In questi anni ho sperimentato che, gli interventi dell’esperto entusiasmano gli alunni e li guidano in un percorso graduale, diverso e motivante di lettura della realtà</a:t>
            </a:r>
          </a:p>
          <a:p>
            <a:pPr marL="0" indent="0">
              <a:buNone/>
            </a:pPr>
            <a:endParaRPr lang="it-IT" sz="2000" dirty="0">
              <a:ea typeface="Signika Light" charset="0"/>
              <a:cs typeface="Signika Light" charset="0"/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652906" y="1718004"/>
            <a:ext cx="4380614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Ma cosa significa statistica?</a:t>
            </a:r>
          </a:p>
        </p:txBody>
      </p:sp>
      <p:sp>
        <p:nvSpPr>
          <p:cNvPr id="2" name="Fumetto 2 1"/>
          <p:cNvSpPr/>
          <p:nvPr/>
        </p:nvSpPr>
        <p:spPr>
          <a:xfrm>
            <a:off x="2118870" y="3060695"/>
            <a:ext cx="3424288" cy="1255146"/>
          </a:xfrm>
          <a:prstGeom prst="wedgeRoundRectCallout">
            <a:avLst>
              <a:gd name="adj1" fmla="val 35077"/>
              <a:gd name="adj2" fmla="val 1137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E’ raccogliere i dati delle persone per sapere cosa fanno! </a:t>
            </a:r>
            <a:r>
              <a:rPr lang="it-IT" sz="1400" i="1" dirty="0"/>
              <a:t>Giovanni</a:t>
            </a:r>
          </a:p>
        </p:txBody>
      </p:sp>
      <p:sp>
        <p:nvSpPr>
          <p:cNvPr id="3" name="Fumetto 3 2"/>
          <p:cNvSpPr/>
          <p:nvPr/>
        </p:nvSpPr>
        <p:spPr>
          <a:xfrm flipH="1">
            <a:off x="199231" y="4553584"/>
            <a:ext cx="4030664" cy="1579104"/>
          </a:xfrm>
          <a:prstGeom prst="wedgeEllipseCallout">
            <a:avLst>
              <a:gd name="adj1" fmla="val 5398"/>
              <a:gd name="adj2" fmla="val 81500"/>
            </a:avLst>
          </a:prstGeom>
          <a:solidFill>
            <a:srgbClr val="E26F3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E’ una materia che permette di sapere le cose della nostra nazione ma non solo! </a:t>
            </a:r>
            <a:r>
              <a:rPr lang="it-IT" altLang="it-IT" sz="1600" i="1" dirty="0"/>
              <a:t>Matteo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1255128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517942"/>
              </p:ext>
            </p:extLst>
          </p:nvPr>
        </p:nvGraphicFramePr>
        <p:xfrm>
          <a:off x="3333750" y="1394428"/>
          <a:ext cx="8534400" cy="5241306"/>
        </p:xfrm>
        <a:graphic>
          <a:graphicData uri="http://schemas.openxmlformats.org/drawingml/2006/table">
            <a:tbl>
              <a:tblPr/>
              <a:tblGrid>
                <a:gridCol w="7058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5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27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A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Contenuto del </a:t>
                      </a:r>
                      <a:r>
                        <a:rPr kumimoji="0" lang="it-IT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dossier</a:t>
                      </a:r>
                      <a:endParaRPr kumimoji="0" lang="it-IT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31" marR="91431" marT="45722" marB="45722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A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Destinatari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31" marR="91431" marT="45722" marB="4572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161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A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7F142A"/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Presentazione</a:t>
                      </a: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dell’argomento rivolta agli alunni  da utilizzare da parte degli insegnanti per introdurre l’argomento (10/15 minuti)   a presentazione è parzialmente interattiva</a:t>
                      </a:r>
                    </a:p>
                  </a:txBody>
                  <a:tcPr marL="91431" marR="91431" marT="45722" marB="45722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A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Studenti/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A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Insegnanti</a:t>
                      </a:r>
                    </a:p>
                  </a:txBody>
                  <a:tcPr marL="91431" marR="91431" marT="45722" marB="45722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46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A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t-IT" sz="900" b="1" i="0" u="sng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7F142A"/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Esercizi</a:t>
                      </a: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sull’argomento affrontato nella presentazione strutturati per un uso flessibile (su  PC, con la LIM o su carta)</a:t>
                      </a:r>
                    </a:p>
                  </a:txBody>
                  <a:tcPr marL="91431" marR="91431" marT="45722" marB="45722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A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Studenti/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A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Insegnanti</a:t>
                      </a:r>
                    </a:p>
                  </a:txBody>
                  <a:tcPr marL="91431" marR="91431" marT="45722" marB="45722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694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A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7F142A"/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Scheda tecnica</a:t>
                      </a:r>
                      <a:r>
                        <a:rPr kumimoji="0" 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F142A"/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di supporto e approfondimento per l’insegnante</a:t>
                      </a:r>
                    </a:p>
                  </a:txBody>
                  <a:tcPr marL="91431" marR="91431" marT="45722" marB="45722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A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05150"/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Insegnanti</a:t>
                      </a:r>
                    </a:p>
                  </a:txBody>
                  <a:tcPr marL="91431" marR="91431" marT="45722" marB="45722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Titolo 1"/>
          <p:cNvSpPr txBox="1">
            <a:spLocks/>
          </p:cNvSpPr>
          <p:nvPr/>
        </p:nvSpPr>
        <p:spPr>
          <a:xfrm>
            <a:off x="569913" y="1716419"/>
            <a:ext cx="4380614" cy="255712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Struttura </a:t>
            </a:r>
          </a:p>
          <a:p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dei </a:t>
            </a:r>
          </a:p>
          <a:p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Pacchetti</a:t>
            </a:r>
          </a:p>
        </p:txBody>
      </p:sp>
    </p:spTree>
    <p:extLst>
      <p:ext uri="{BB962C8B-B14F-4D97-AF65-F5344CB8AC3E}">
        <p14:creationId xmlns:p14="http://schemas.microsoft.com/office/powerpoint/2010/main" val="3655149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3" y="1072357"/>
            <a:ext cx="492918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ttangolo 2"/>
          <p:cNvSpPr>
            <a:spLocks noChangeArrowheads="1"/>
          </p:cNvSpPr>
          <p:nvPr/>
        </p:nvSpPr>
        <p:spPr bwMode="auto">
          <a:xfrm>
            <a:off x="5625704" y="1637507"/>
            <a:ext cx="5042296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2000" dirty="0">
              <a:latin typeface="+mn-lt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it-IT" altLang="it-IT" sz="2800" dirty="0">
                <a:latin typeface="+mn-lt"/>
              </a:rPr>
              <a:t>Uso di immagini evocative</a:t>
            </a:r>
          </a:p>
          <a:p>
            <a:pPr eaLnBrk="1" hangingPunct="1">
              <a:buClr>
                <a:srgbClr val="FF0000"/>
              </a:buClr>
            </a:pPr>
            <a:endParaRPr lang="it-IT" altLang="it-IT" sz="2800" dirty="0">
              <a:latin typeface="+mn-lt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it-IT" altLang="it-IT" sz="2800" dirty="0">
                <a:latin typeface="+mn-lt"/>
              </a:rPr>
              <a:t>Possibilità di controllare la risposta tramite messaggistica interattiva</a:t>
            </a:r>
          </a:p>
          <a:p>
            <a:pPr eaLnBrk="1" hangingPunct="1">
              <a:buClr>
                <a:srgbClr val="FF0000"/>
              </a:buClr>
            </a:pPr>
            <a:endParaRPr lang="it-IT" altLang="it-IT" sz="2800" dirty="0">
              <a:latin typeface="+mn-lt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it-IT" altLang="it-IT" sz="2800" dirty="0">
                <a:latin typeface="+mn-lt"/>
              </a:rPr>
              <a:t>Possibilità di svolgere l’esercizio su carta tramite la versione del file per la stampa</a:t>
            </a:r>
          </a:p>
        </p:txBody>
      </p:sp>
      <p:sp>
        <p:nvSpPr>
          <p:cNvPr id="18436" name="CasellaDiTesto 3"/>
          <p:cNvSpPr txBox="1">
            <a:spLocks noChangeArrowheads="1"/>
          </p:cNvSpPr>
          <p:nvPr/>
        </p:nvSpPr>
        <p:spPr bwMode="auto">
          <a:xfrm>
            <a:off x="2470151" y="6111876"/>
            <a:ext cx="7777163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it-IT" altLang="it-IT" sz="2000" dirty="0">
                <a:latin typeface="+mn-lt"/>
              </a:rPr>
              <a:t>Abbiamo anche riadattato alcuni esercizi presi dalle prove </a:t>
            </a:r>
            <a:r>
              <a:rPr lang="it-IT" altLang="it-IT" sz="2000" b="1" dirty="0">
                <a:solidFill>
                  <a:srgbClr val="FF0000"/>
                </a:solidFill>
                <a:latin typeface="+mn-lt"/>
              </a:rPr>
              <a:t>INVALSI!</a:t>
            </a:r>
          </a:p>
        </p:txBody>
      </p:sp>
      <p:pic>
        <p:nvPicPr>
          <p:cNvPr id="20486" name="Picture 22" descr="https://encrypted-tbn2.gstatic.com/images?q=tbn:ANd9GcSrS2Pt7fsjvlAPUqtL6HAUP0UmBGMjL5M7ryEQ8Nsn8mRH4ln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322" y="1329056"/>
            <a:ext cx="1851166" cy="118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158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22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3752851" y="1680238"/>
            <a:ext cx="7900988" cy="438367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it-IT" dirty="0">
              <a:ea typeface="Signika Light" charset="0"/>
              <a:cs typeface="Signika Light" charset="0"/>
            </a:endParaRPr>
          </a:p>
          <a:p>
            <a:pPr marL="0" indent="0">
              <a:buNone/>
            </a:pPr>
            <a:r>
              <a:rPr lang="it-IT" dirty="0">
                <a:ea typeface="Signika Light" charset="0"/>
                <a:cs typeface="Signika Light" charset="0"/>
              </a:rPr>
              <a:t>. Aggiornare i pacchetti </a:t>
            </a:r>
          </a:p>
          <a:p>
            <a:pPr marL="0" indent="0">
              <a:buNone/>
            </a:pPr>
            <a:r>
              <a:rPr lang="it-IT" dirty="0">
                <a:ea typeface="Signika Light" charset="0"/>
                <a:cs typeface="Signika Light" charset="0"/>
              </a:rPr>
              <a:t>. Realizzare altri laboratori per </a:t>
            </a:r>
          </a:p>
          <a:p>
            <a:pPr marL="457200" lvl="1" indent="0">
              <a:buNone/>
            </a:pPr>
            <a:r>
              <a:rPr lang="it-IT" dirty="0"/>
              <a:t>. Eventi di divulgazione scientifica</a:t>
            </a:r>
          </a:p>
          <a:p>
            <a:pPr marL="457200" lvl="1" indent="0">
              <a:buNone/>
            </a:pPr>
            <a:r>
              <a:rPr lang="it-IT" dirty="0"/>
              <a:t>. Progetto con le biblioteche (AIB VENETO)</a:t>
            </a:r>
          </a:p>
          <a:p>
            <a:pPr marL="457200" lvl="1" indent="0">
              <a:buNone/>
            </a:pPr>
            <a:r>
              <a:rPr lang="it-IT" dirty="0"/>
              <a:t>. Progetto Statistica…mente in strada </a:t>
            </a:r>
          </a:p>
          <a:p>
            <a:pPr marL="457200" lvl="1" indent="0">
              <a:buNone/>
            </a:pPr>
            <a:r>
              <a:rPr lang="it-IT" dirty="0"/>
              <a:t>   con la Polizia Municipale</a:t>
            </a:r>
          </a:p>
          <a:p>
            <a:pPr marL="457200" lvl="1" indent="0">
              <a:buNone/>
            </a:pPr>
            <a:r>
              <a:rPr lang="it-IT" dirty="0"/>
              <a:t>. Corso di formazione per docenti (</a:t>
            </a:r>
            <a:r>
              <a:rPr lang="it-IT" dirty="0" err="1"/>
              <a:t>Unipd</a:t>
            </a:r>
            <a:r>
              <a:rPr lang="it-IT" dirty="0"/>
              <a:t> </a:t>
            </a:r>
            <a:r>
              <a:rPr lang="it-IT" dirty="0" err="1"/>
              <a:t>Mathesis</a:t>
            </a:r>
            <a:r>
              <a:rPr lang="it-IT" dirty="0"/>
              <a:t>)</a:t>
            </a:r>
          </a:p>
          <a:p>
            <a:pPr marL="0" indent="0">
              <a:buNone/>
            </a:pPr>
            <a:r>
              <a:rPr lang="it-IT" dirty="0">
                <a:ea typeface="Signika Light" charset="0"/>
                <a:cs typeface="Signika Light" charset="0"/>
              </a:rPr>
              <a:t>…..</a:t>
            </a: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380614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Progetti per </a:t>
            </a:r>
            <a:b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il futuro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116" y="3182936"/>
            <a:ext cx="842266" cy="876722"/>
          </a:xfrm>
          <a:prstGeom prst="rect">
            <a:avLst/>
          </a:prstGeom>
        </p:spPr>
      </p:pic>
      <p:pic>
        <p:nvPicPr>
          <p:cNvPr id="1026" name="Picture 2" descr="Risultati immagini per idee per il futuro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260" y="4848918"/>
            <a:ext cx="873888" cy="90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idee per il futuro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148" y="3824586"/>
            <a:ext cx="984074" cy="102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isultati immagini per idee per il futuro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715" y="5474506"/>
            <a:ext cx="984074" cy="102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isultati immagini per idee per il futuro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635" y="1770893"/>
            <a:ext cx="984074" cy="102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isultati immagini per idee per il futuro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37" y="2435459"/>
            <a:ext cx="984074" cy="102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245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23</a:t>
            </a:fld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b="5607"/>
          <a:stretch/>
        </p:blipFill>
        <p:spPr>
          <a:xfrm>
            <a:off x="177541" y="1314213"/>
            <a:ext cx="11578043" cy="384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61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24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4950527" y="1803004"/>
            <a:ext cx="6950961" cy="316868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ea typeface="Signika Light" charset="0"/>
              <a:cs typeface="Signika Light" charset="0"/>
            </a:endParaRPr>
          </a:p>
          <a:p>
            <a:pPr marL="0" indent="0">
              <a:buNone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ea typeface="Signika Light" charset="0"/>
              <a:cs typeface="Signika Light" charset="0"/>
            </a:endParaRPr>
          </a:p>
          <a:p>
            <a:pPr marL="0" indent="0">
              <a:buNone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ea typeface="Signika Light" charset="0"/>
              <a:cs typeface="Signika Light" charset="0"/>
            </a:endParaRPr>
          </a:p>
          <a:p>
            <a:pPr marL="0" indent="0">
              <a:buNone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ea typeface="Signika Light" charset="0"/>
              <a:cs typeface="Signika Light" charset="0"/>
            </a:endParaRPr>
          </a:p>
          <a:p>
            <a:pPr marL="0" indent="0" algn="r">
              <a:buNone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Signika Light" charset="0"/>
                <a:cs typeface="Signika Light" charset="0"/>
              </a:rPr>
              <a:t>Giovanna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  <a:ea typeface="Signika Light" charset="0"/>
                <a:cs typeface="Signika Light" charset="0"/>
              </a:rPr>
              <a:t>Soattini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Signika Light" charset="0"/>
                <a:cs typeface="Signika Light" charset="0"/>
              </a:rPr>
              <a:t> 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ea typeface="Signika Light" charset="0"/>
                <a:cs typeface="Signika Light" charset="0"/>
                <a:hlinkClick r:id="rId2"/>
              </a:rPr>
              <a:t>roberto.giacomello@alice.it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ea typeface="Signika Light" charset="0"/>
                <a:cs typeface="Signika Light" charset="0"/>
              </a:rPr>
              <a:t> </a:t>
            </a:r>
          </a:p>
          <a:p>
            <a:pPr marL="0" indent="0" algn="r">
              <a:buNone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ea typeface="Signika Light" charset="0"/>
                <a:cs typeface="Signika Light" charset="0"/>
              </a:rPr>
              <a:t>Susi Osti 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ea typeface="Signika Light" charset="0"/>
                <a:cs typeface="Signika Light" charset="0"/>
                <a:hlinkClick r:id="rId3"/>
              </a:rPr>
              <a:t>osti@istat.it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ea typeface="Signika Light" charset="0"/>
                <a:cs typeface="Signika Light" charset="0"/>
              </a:rPr>
              <a:t> </a:t>
            </a: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380614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Grazie dell’attenzione</a:t>
            </a:r>
          </a:p>
        </p:txBody>
      </p:sp>
    </p:spTree>
    <p:extLst>
      <p:ext uri="{BB962C8B-B14F-4D97-AF65-F5344CB8AC3E}">
        <p14:creationId xmlns:p14="http://schemas.microsoft.com/office/powerpoint/2010/main" val="680644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777406" y="1803004"/>
            <a:ext cx="5833730" cy="316868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it-IT" altLang="it-IT" dirty="0"/>
              <a:t>Viviamo in una società in cui sempre più spesso dobbiamo destreggiarci fra numeri, tabelle, grafici e l’esigenza di una competenza statistica è sempre più sentita</a:t>
            </a:r>
          </a:p>
          <a:p>
            <a:pPr marL="0" indent="0">
              <a:buNone/>
            </a:pPr>
            <a:endParaRPr lang="it-IT" altLang="it-IT" dirty="0"/>
          </a:p>
          <a:p>
            <a:pPr marL="0" indent="0">
              <a:buNone/>
            </a:pPr>
            <a:r>
              <a:rPr lang="it-IT" altLang="it-IT" dirty="0"/>
              <a:t>Sono gli stessi bambini che da grandi osservatori ci chiedono spiegazioni su grafici, figure, tabelle che vedono su libri, giornali, televisione…</a:t>
            </a: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380614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Perché  parliamo di didattica della statistica?</a:t>
            </a:r>
          </a:p>
        </p:txBody>
      </p:sp>
    </p:spTree>
    <p:extLst>
      <p:ext uri="{BB962C8B-B14F-4D97-AF65-F5344CB8AC3E}">
        <p14:creationId xmlns:p14="http://schemas.microsoft.com/office/powerpoint/2010/main" val="3745828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777406" y="1803004"/>
            <a:ext cx="5833730" cy="316868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it-IT" altLang="it-IT" dirty="0"/>
              <a:t>I bambini in questa età sono particolarmente curiosi e interessati a tutte le discipline che utilizzano le nuove tecnologie e che li avvicinano alla realtà e all’adulto</a:t>
            </a:r>
          </a:p>
          <a:p>
            <a:pPr marL="0" indent="0">
              <a:buNone/>
            </a:pPr>
            <a:r>
              <a:rPr lang="it-IT" altLang="it-IT" dirty="0"/>
              <a:t>Sono molto recettivi e motivati verso tutto ciò che è novità </a:t>
            </a:r>
          </a:p>
          <a:p>
            <a:pPr marL="0" indent="0">
              <a:buNone/>
            </a:pPr>
            <a:r>
              <a:rPr lang="it-IT" altLang="it-IT" dirty="0"/>
              <a:t>La statistica con questionari, numeri, grafici e tabelle sollecita gli alunni a porre domande e cercare soluzioni</a:t>
            </a: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380614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Perché  incominciare dalla scuola primaria?</a:t>
            </a:r>
          </a:p>
        </p:txBody>
      </p:sp>
      <p:pic>
        <p:nvPicPr>
          <p:cNvPr id="5" name="Picture 4" descr="C:\Users\Susi\Pictures\Raccolta multimediale Microsoft\j0343351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9" y="3706131"/>
            <a:ext cx="2181224" cy="210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127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777406" y="1803004"/>
            <a:ext cx="5833730" cy="3168680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it-IT" dirty="0"/>
              <a:t>Potenziare e favorire l’autonomia di pensiero in tutti gli ambiti e quindi non solo in quello logico-matematico come si tende a pensare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it-IT" dirty="0"/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it-IT" dirty="0"/>
              <a:t>Promuovere una PRIMA ALFABETIZZAZIONE STATISTICA come strumento di lettura della realtà per diventare cittadini attivi</a:t>
            </a:r>
          </a:p>
          <a:p>
            <a:pPr marL="0" indent="0">
              <a:buNone/>
            </a:pPr>
            <a:endParaRPr lang="it-IT" sz="2400" dirty="0">
              <a:ea typeface="Signika Light" charset="0"/>
              <a:cs typeface="Signika Light" charset="0"/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380614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Quali sono le finalità?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3748087"/>
            <a:ext cx="22860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43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777406" y="1803004"/>
            <a:ext cx="5833730" cy="316868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it-IT" altLang="it-IT" dirty="0"/>
              <a:t>Partiamo dal vissuto e dalle proposte che l’alunno porta a scuola e rivolge alla classe (partecipazione a un concorso, lettura di una pagina di giornale, un testo...), in tal modo egli si sente valorizzato e coinvolto</a:t>
            </a:r>
          </a:p>
          <a:p>
            <a:pPr marL="0" indent="0">
              <a:buNone/>
            </a:pPr>
            <a:endParaRPr lang="it-IT" altLang="it-IT" dirty="0"/>
          </a:p>
          <a:p>
            <a:pPr marL="0" indent="0">
              <a:buNone/>
            </a:pPr>
            <a:r>
              <a:rPr lang="it-IT" altLang="it-IT" dirty="0"/>
              <a:t>…la sola parola </a:t>
            </a:r>
            <a:r>
              <a:rPr lang="it-IT" altLang="it-IT" b="1" dirty="0">
                <a:solidFill>
                  <a:schemeClr val="accent2"/>
                </a:solidFill>
              </a:rPr>
              <a:t>LABORATORIO</a:t>
            </a:r>
            <a:r>
              <a:rPr lang="it-IT" altLang="it-IT" dirty="0"/>
              <a:t> crea già la motivazione e l’entusiasmo!</a:t>
            </a: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380614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Come motivare gli alunni?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3018954"/>
            <a:ext cx="3479884" cy="347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46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380614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Statistica per tutte le classi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69913" y="5800702"/>
            <a:ext cx="10019544" cy="911616"/>
          </a:xfrm>
          <a:prstGeom prst="rect">
            <a:avLst/>
          </a:prstGeom>
          <a:solidFill>
            <a:srgbClr val="00B0F0"/>
          </a:solidFill>
          <a:ln w="0">
            <a:noFill/>
            <a:miter lim="800000"/>
            <a:headEnd/>
            <a:tailEnd/>
          </a:ln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it-IT" sz="1600" b="1" dirty="0">
                <a:solidFill>
                  <a:srgbClr val="000000"/>
                </a:solidFill>
                <a:latin typeface="+mj-lt"/>
              </a:rPr>
              <a:t>Classe I</a:t>
            </a:r>
          </a:p>
          <a:p>
            <a:pPr marL="0" lvl="1" algn="l">
              <a:defRPr/>
            </a:pPr>
            <a:r>
              <a:rPr lang="it-IT" sz="1600" dirty="0">
                <a:solidFill>
                  <a:srgbClr val="000000"/>
                </a:solidFill>
                <a:latin typeface="+mj-lt"/>
              </a:rPr>
              <a:t>Leggere e compilare un semplice questionario con l’aiuto dell’adulto, per acquisire dati su fatti quotidiani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171701" y="4995627"/>
            <a:ext cx="8417756" cy="83119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it-IT" sz="1600" b="1" dirty="0">
                <a:solidFill>
                  <a:srgbClr val="000000"/>
                </a:solidFill>
                <a:latin typeface="+mj-lt"/>
              </a:rPr>
              <a:t>Classe II</a:t>
            </a:r>
          </a:p>
          <a:p>
            <a:pPr marL="0" lvl="1">
              <a:defRPr/>
            </a:pPr>
            <a:r>
              <a:rPr lang="it-IT" sz="1600" dirty="0">
                <a:solidFill>
                  <a:srgbClr val="000000"/>
                </a:solidFill>
              </a:rPr>
              <a:t>Costruire e compilare un semplice questionario</a:t>
            </a:r>
          </a:p>
          <a:p>
            <a:pPr>
              <a:defRPr/>
            </a:pPr>
            <a:r>
              <a:rPr lang="it-IT" sz="1600" dirty="0">
                <a:solidFill>
                  <a:srgbClr val="000000"/>
                </a:solidFill>
              </a:rPr>
              <a:t>Registrare i questionari | Costruire </a:t>
            </a:r>
            <a:r>
              <a:rPr lang="it-IT" sz="1600" b="1" dirty="0">
                <a:solidFill>
                  <a:srgbClr val="000000"/>
                </a:solidFill>
              </a:rPr>
              <a:t>semplici tabelle </a:t>
            </a:r>
            <a:r>
              <a:rPr lang="it-IT" sz="1600" dirty="0">
                <a:solidFill>
                  <a:srgbClr val="000000"/>
                </a:solidFill>
              </a:rPr>
              <a:t>e grafici per ricavarne informazioni</a:t>
            </a:r>
            <a:endParaRPr lang="it-IT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286583" y="4134815"/>
            <a:ext cx="7302874" cy="94380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it-IT" sz="1600" b="1" dirty="0">
                <a:solidFill>
                  <a:srgbClr val="000000"/>
                </a:solidFill>
                <a:latin typeface="+mj-lt"/>
              </a:rPr>
              <a:t>Classe III</a:t>
            </a:r>
          </a:p>
          <a:p>
            <a:pPr algn="l">
              <a:spcBef>
                <a:spcPts val="0"/>
              </a:spcBef>
              <a:tabLst>
                <a:tab pos="633413" algn="l"/>
              </a:tabLst>
              <a:defRPr/>
            </a:pPr>
            <a:r>
              <a:rPr lang="it-IT" sz="1600" dirty="0">
                <a:solidFill>
                  <a:srgbClr val="000000"/>
                </a:solidFill>
                <a:latin typeface="+mj-lt"/>
              </a:rPr>
              <a:t>Costruire tabelle semplici e </a:t>
            </a:r>
            <a:r>
              <a:rPr lang="it-IT" sz="1600" b="1" dirty="0">
                <a:solidFill>
                  <a:srgbClr val="000000"/>
                </a:solidFill>
                <a:latin typeface="+mj-lt"/>
              </a:rPr>
              <a:t>doppie</a:t>
            </a:r>
          </a:p>
          <a:p>
            <a:pPr algn="l">
              <a:spcBef>
                <a:spcPts val="0"/>
              </a:spcBef>
              <a:tabLst>
                <a:tab pos="633413" algn="l"/>
              </a:tabLst>
              <a:defRPr/>
            </a:pPr>
            <a:r>
              <a:rPr lang="it-IT" sz="1600" dirty="0">
                <a:solidFill>
                  <a:srgbClr val="000000"/>
                </a:solidFill>
                <a:latin typeface="+mj-lt"/>
              </a:rPr>
              <a:t>Creare e </a:t>
            </a:r>
            <a:r>
              <a:rPr lang="it-IT" sz="1600" b="1" dirty="0">
                <a:solidFill>
                  <a:srgbClr val="000000"/>
                </a:solidFill>
                <a:latin typeface="+mj-lt"/>
              </a:rPr>
              <a:t>modificare grafici </a:t>
            </a:r>
            <a:r>
              <a:rPr lang="it-IT" sz="1600" dirty="0">
                <a:solidFill>
                  <a:srgbClr val="000000"/>
                </a:solidFill>
                <a:latin typeface="+mj-lt"/>
              </a:rPr>
              <a:t>per ricavarne informazioni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843338" y="3408508"/>
            <a:ext cx="6746119" cy="7305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it-IT" sz="1600" b="1" dirty="0">
                <a:solidFill>
                  <a:srgbClr val="000000"/>
                </a:solidFill>
                <a:latin typeface="+mj-lt"/>
              </a:rPr>
              <a:t>Classe IV</a:t>
            </a:r>
          </a:p>
          <a:p>
            <a:pPr algn="l">
              <a:spcBef>
                <a:spcPts val="0"/>
              </a:spcBef>
              <a:defRPr/>
            </a:pPr>
            <a:r>
              <a:rPr lang="it-IT" sz="1600" dirty="0">
                <a:solidFill>
                  <a:srgbClr val="000000"/>
                </a:solidFill>
                <a:latin typeface="+mj-lt"/>
              </a:rPr>
              <a:t>Trasformare i dati raccolti in </a:t>
            </a:r>
            <a:r>
              <a:rPr lang="it-IT" sz="1600" b="1" dirty="0">
                <a:solidFill>
                  <a:srgbClr val="000000"/>
                </a:solidFill>
                <a:latin typeface="+mj-lt"/>
              </a:rPr>
              <a:t>percentuale</a:t>
            </a:r>
            <a:r>
              <a:rPr lang="it-IT" sz="160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algn="l">
              <a:spcBef>
                <a:spcPts val="0"/>
              </a:spcBef>
              <a:defRPr/>
            </a:pPr>
            <a:r>
              <a:rPr lang="it-IT" sz="1600" dirty="0">
                <a:solidFill>
                  <a:srgbClr val="000000"/>
                </a:solidFill>
                <a:latin typeface="+mj-lt"/>
              </a:rPr>
              <a:t>Individuare </a:t>
            </a:r>
            <a:r>
              <a:rPr lang="it-IT" sz="1600" b="1" dirty="0">
                <a:solidFill>
                  <a:srgbClr val="000000"/>
                </a:solidFill>
                <a:latin typeface="+mj-lt"/>
              </a:rPr>
              <a:t>moda e mediana</a:t>
            </a:r>
            <a:r>
              <a:rPr lang="it-IT" sz="1600" dirty="0">
                <a:solidFill>
                  <a:srgbClr val="000000"/>
                </a:solidFill>
                <a:latin typeface="+mj-lt"/>
              </a:rPr>
              <a:t> in tabelle o grafici, calcolare </a:t>
            </a:r>
            <a:r>
              <a:rPr lang="it-IT" sz="1600" b="1" dirty="0">
                <a:solidFill>
                  <a:srgbClr val="000000"/>
                </a:solidFill>
                <a:latin typeface="+mj-lt"/>
              </a:rPr>
              <a:t>media</a:t>
            </a:r>
            <a:r>
              <a:rPr lang="it-IT" sz="1600" dirty="0">
                <a:solidFill>
                  <a:srgbClr val="000000"/>
                </a:solidFill>
                <a:latin typeface="+mj-lt"/>
              </a:rPr>
              <a:t> in dati in serie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717294" y="2628161"/>
            <a:ext cx="5872163" cy="78034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it-IT" sz="1600" b="1" dirty="0">
                <a:solidFill>
                  <a:srgbClr val="000000"/>
                </a:solidFill>
                <a:latin typeface="+mj-lt"/>
              </a:rPr>
              <a:t>Classe V</a:t>
            </a:r>
          </a:p>
          <a:p>
            <a:pPr algn="l">
              <a:spcBef>
                <a:spcPts val="0"/>
              </a:spcBef>
              <a:defRPr/>
            </a:pPr>
            <a:r>
              <a:rPr lang="it-IT" sz="1600" dirty="0">
                <a:solidFill>
                  <a:srgbClr val="000000"/>
                </a:solidFill>
                <a:latin typeface="+mj-lt"/>
              </a:rPr>
              <a:t>Calcolare </a:t>
            </a:r>
            <a:r>
              <a:rPr lang="it-IT" sz="1600" b="1" dirty="0">
                <a:solidFill>
                  <a:srgbClr val="000000"/>
                </a:solidFill>
                <a:latin typeface="+mj-lt"/>
              </a:rPr>
              <a:t>moda media e mediana </a:t>
            </a:r>
            <a:r>
              <a:rPr lang="it-IT" sz="1600" dirty="0">
                <a:solidFill>
                  <a:srgbClr val="000000"/>
                </a:solidFill>
                <a:latin typeface="+mj-lt"/>
              </a:rPr>
              <a:t>da dati in tabelle |Confrontare i dati raccolti: primi concetti di </a:t>
            </a:r>
            <a:r>
              <a:rPr lang="it-IT" sz="1600" b="1" dirty="0">
                <a:solidFill>
                  <a:srgbClr val="000000"/>
                </a:solidFill>
                <a:latin typeface="+mj-lt"/>
              </a:rPr>
              <a:t>variabilità</a:t>
            </a:r>
            <a:r>
              <a:rPr lang="it-IT" sz="1600" dirty="0">
                <a:solidFill>
                  <a:srgbClr val="000000"/>
                </a:solidFill>
                <a:latin typeface="+mj-lt"/>
              </a:rPr>
              <a:t> e prime </a:t>
            </a:r>
            <a:r>
              <a:rPr lang="it-IT" sz="1600" b="1" dirty="0">
                <a:solidFill>
                  <a:srgbClr val="000000"/>
                </a:solidFill>
                <a:latin typeface="+mj-lt"/>
              </a:rPr>
              <a:t>semplici previsioni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08" b="6563"/>
          <a:stretch/>
        </p:blipFill>
        <p:spPr>
          <a:xfrm>
            <a:off x="505088" y="3001805"/>
            <a:ext cx="1620798" cy="2798897"/>
          </a:xfrm>
          <a:prstGeom prst="rect">
            <a:avLst/>
          </a:prstGeom>
        </p:spPr>
      </p:pic>
      <p:sp>
        <p:nvSpPr>
          <p:cNvPr id="15" name="Rettangolo con singolo angolo arrotondato 14"/>
          <p:cNvSpPr/>
          <p:nvPr/>
        </p:nvSpPr>
        <p:spPr>
          <a:xfrm>
            <a:off x="8489195" y="1742665"/>
            <a:ext cx="2100262" cy="871537"/>
          </a:xfrm>
          <a:prstGeom prst="round1Rect">
            <a:avLst/>
          </a:prstGeom>
          <a:solidFill>
            <a:srgbClr val="E26F31"/>
          </a:solidFill>
          <a:ln>
            <a:solidFill>
              <a:srgbClr val="E26F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OBIETTIVI SPECIFICI DI APPRENDIMENTO</a:t>
            </a:r>
          </a:p>
        </p:txBody>
      </p:sp>
    </p:spTree>
    <p:extLst>
      <p:ext uri="{BB962C8B-B14F-4D97-AF65-F5344CB8AC3E}">
        <p14:creationId xmlns:p14="http://schemas.microsoft.com/office/powerpoint/2010/main" val="2919247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777406" y="1803004"/>
            <a:ext cx="5833730" cy="316868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it-IT" altLang="it-IT" sz="2400" dirty="0"/>
              <a:t>L’alunno, individuato un fenomeno da studiare, comprende che la </a:t>
            </a:r>
            <a:r>
              <a:rPr lang="it-IT" altLang="it-IT" sz="2400" b="1" u="sng" dirty="0"/>
              <a:t>scienza statistica</a:t>
            </a:r>
            <a:r>
              <a:rPr lang="it-IT" altLang="it-IT" sz="2400" dirty="0"/>
              <a:t>, attraverso un questionario, </a:t>
            </a:r>
            <a:r>
              <a:rPr lang="it-IT" altLang="it-IT" sz="2400" u="sng" dirty="0"/>
              <a:t>raccoglie, organizza, legge e interpreta dat</a:t>
            </a:r>
            <a:r>
              <a:rPr lang="it-IT" altLang="it-IT" sz="2400" dirty="0"/>
              <a:t>i, trasformandoli in informazioni che ci permettono di leggere la realtà in cui viviamo</a:t>
            </a: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380614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Quali competenze raggiungere alla fine della scuola primaria?</a:t>
            </a:r>
          </a:p>
        </p:txBody>
      </p:sp>
      <p:pic>
        <p:nvPicPr>
          <p:cNvPr id="5" name="Immagine 6" descr="20151217_1117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263" y="4273548"/>
            <a:ext cx="3003923" cy="225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134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777406" y="1803004"/>
            <a:ext cx="5833730" cy="316868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it-IT" altLang="it-IT" dirty="0"/>
              <a:t>Nella mia scuola mancava un approfondimento nell’ambito matematico-scientifico inserito nel POF/PTOF in cui i principali attori sono gli alunni, futuri cittadini attivi</a:t>
            </a:r>
          </a:p>
          <a:p>
            <a:pPr marL="0" indent="0">
              <a:buNone/>
            </a:pPr>
            <a:endParaRPr lang="it-IT" altLang="it-IT" dirty="0"/>
          </a:p>
          <a:p>
            <a:pPr marL="0" indent="0">
              <a:buNone/>
            </a:pPr>
            <a:r>
              <a:rPr lang="it-IT" altLang="it-IT" dirty="0"/>
              <a:t>La statistica a mio avviso ha colmato questa lacuna ed è </a:t>
            </a:r>
            <a:r>
              <a:rPr lang="it-IT" altLang="it-IT" b="1" dirty="0">
                <a:solidFill>
                  <a:schemeClr val="accent2"/>
                </a:solidFill>
              </a:rPr>
              <a:t>trasversale</a:t>
            </a:r>
            <a:r>
              <a:rPr lang="it-IT" altLang="it-IT" dirty="0"/>
              <a:t> a tutti gli ambiti</a:t>
            </a: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380614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Perché proporre questi progetti?</a:t>
            </a:r>
          </a:p>
        </p:txBody>
      </p:sp>
    </p:spTree>
    <p:extLst>
      <p:ext uri="{BB962C8B-B14F-4D97-AF65-F5344CB8AC3E}">
        <p14:creationId xmlns:p14="http://schemas.microsoft.com/office/powerpoint/2010/main" val="102513323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1582</TotalTime>
  <Words>1247</Words>
  <Application>Microsoft Office PowerPoint</Application>
  <PresentationFormat>Personalizzato</PresentationFormat>
  <Paragraphs>194</Paragraphs>
  <Slides>24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Personalizza struttura</vt:lpstr>
      <vt:lpstr>Presentazione standard di PowerPoint</vt:lpstr>
      <vt:lpstr>Ma cosa significa statistica?</vt:lpstr>
      <vt:lpstr>Perché  parliamo di didattica della statistica?</vt:lpstr>
      <vt:lpstr>Perché  incominciare dalla scuola primaria?</vt:lpstr>
      <vt:lpstr>Quali sono le finalità?</vt:lpstr>
      <vt:lpstr>Come motivare gli alunni?</vt:lpstr>
      <vt:lpstr>Statistica per tutte le classi</vt:lpstr>
      <vt:lpstr>Quali competenze raggiungere alla fine della scuola primaria?</vt:lpstr>
      <vt:lpstr>Perché proporre questi progetti?</vt:lpstr>
      <vt:lpstr>I concorsi per la didattica  Sis e Istat</vt:lpstr>
      <vt:lpstr>Laboratori statistici</vt:lpstr>
      <vt:lpstr>Risultati  ottenuti</vt:lpstr>
      <vt:lpstr>La statistica: scopriamo insieme un mondo di numeri!</vt:lpstr>
      <vt:lpstr>Perché fare laboratorio di statistica?</vt:lpstr>
      <vt:lpstr>Progettazione dei laboratori</vt:lpstr>
      <vt:lpstr>Percorso ragionato degli argomenti</vt:lpstr>
      <vt:lpstr>Area Under 21: statistica per le nuove generazioni</vt:lpstr>
      <vt:lpstr>Presentazione standard di PowerPoint</vt:lpstr>
      <vt:lpstr>Pacchetti didattici della rete territoriale </vt:lpstr>
      <vt:lpstr>Presentazione standard di PowerPoint</vt:lpstr>
      <vt:lpstr>Presentazione standard di PowerPoint</vt:lpstr>
      <vt:lpstr>Progetti per  il futuro</vt:lpstr>
      <vt:lpstr>Presentazione standard di PowerPoint</vt:lpstr>
      <vt:lpstr>Grazie dell’attenzione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conferenza</cp:lastModifiedBy>
  <cp:revision>111</cp:revision>
  <cp:lastPrinted>2016-06-23T08:51:52Z</cp:lastPrinted>
  <dcterms:created xsi:type="dcterms:W3CDTF">2016-03-11T16:10:26Z</dcterms:created>
  <dcterms:modified xsi:type="dcterms:W3CDTF">2016-06-23T08:51:54Z</dcterms:modified>
</cp:coreProperties>
</file>