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2"/>
  </p:notesMasterIdLst>
  <p:sldIdLst>
    <p:sldId id="256" r:id="rId2"/>
    <p:sldId id="261" r:id="rId3"/>
    <p:sldId id="262" r:id="rId4"/>
    <p:sldId id="263" r:id="rId5"/>
    <p:sldId id="264" r:id="rId6"/>
    <p:sldId id="279" r:id="rId7"/>
    <p:sldId id="281" r:id="rId8"/>
    <p:sldId id="266" r:id="rId9"/>
    <p:sldId id="267" r:id="rId10"/>
    <p:sldId id="268" r:id="rId11"/>
    <p:sldId id="269" r:id="rId12"/>
    <p:sldId id="270" r:id="rId13"/>
    <p:sldId id="271" r:id="rId14"/>
    <p:sldId id="272" r:id="rId15"/>
    <p:sldId id="273" r:id="rId16"/>
    <p:sldId id="276" r:id="rId17"/>
    <p:sldId id="277" r:id="rId18"/>
    <p:sldId id="274" r:id="rId19"/>
    <p:sldId id="275" r:id="rId20"/>
    <p:sldId id="280" r:id="rId2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0000"/>
    <a:srgbClr val="1C385A"/>
    <a:srgbClr val="484384"/>
    <a:srgbClr val="BE1520"/>
    <a:srgbClr val="CF1E24"/>
    <a:srgbClr val="C72A31"/>
    <a:srgbClr val="DA30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4675" autoAdjust="0"/>
  </p:normalViewPr>
  <p:slideViewPr>
    <p:cSldViewPr snapToGrid="0" snapToObjects="1">
      <p:cViewPr>
        <p:scale>
          <a:sx n="69" d="100"/>
          <a:sy n="69" d="100"/>
        </p:scale>
        <p:origin x="-648" y="-72"/>
      </p:cViewPr>
      <p:guideLst>
        <p:guide orient="horz" pos="907"/>
        <p:guide pos="1999"/>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47B1F3-FB2D-A247-9676-97B3C010A75B}" type="datetimeFigureOut">
              <a:rPr lang="it-IT" smtClean="0"/>
              <a:t>23/06/2016</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BAA04C-CF00-2442-8489-B17C223CBBD3}" type="slidenum">
              <a:rPr lang="it-IT" smtClean="0"/>
              <a:t>‹N›</a:t>
            </a:fld>
            <a:endParaRPr lang="it-IT"/>
          </a:p>
        </p:txBody>
      </p:sp>
      <p:sp>
        <p:nvSpPr>
          <p:cNvPr id="9" name="Segnaposto intestazione 8"/>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Tree>
    <p:extLst>
      <p:ext uri="{BB962C8B-B14F-4D97-AF65-F5344CB8AC3E}">
        <p14:creationId xmlns:p14="http://schemas.microsoft.com/office/powerpoint/2010/main" val="95630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smtClean="0"/>
          </a:p>
        </p:txBody>
      </p:sp>
      <p:sp>
        <p:nvSpPr>
          <p:cNvPr id="4" name="Segnaposto numero diapositiva 3"/>
          <p:cNvSpPr>
            <a:spLocks noGrp="1"/>
          </p:cNvSpPr>
          <p:nvPr>
            <p:ph type="sldNum" sz="quarter" idx="10"/>
          </p:nvPr>
        </p:nvSpPr>
        <p:spPr/>
        <p:txBody>
          <a:bodyPr/>
          <a:lstStyle/>
          <a:p>
            <a:fld id="{A5BAA04C-CF00-2442-8489-B17C223CBBD3}" type="slidenum">
              <a:rPr lang="it-IT" smtClean="0"/>
              <a:t>1</a:t>
            </a:fld>
            <a:endParaRPr lang="it-IT"/>
          </a:p>
        </p:txBody>
      </p:sp>
    </p:spTree>
    <p:extLst>
      <p:ext uri="{BB962C8B-B14F-4D97-AF65-F5344CB8AC3E}">
        <p14:creationId xmlns:p14="http://schemas.microsoft.com/office/powerpoint/2010/main" val="948465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ina interna">
    <p:spTree>
      <p:nvGrpSpPr>
        <p:cNvPr id="1" name=""/>
        <p:cNvGrpSpPr/>
        <p:nvPr/>
      </p:nvGrpSpPr>
      <p:grpSpPr>
        <a:xfrm>
          <a:off x="0" y="0"/>
          <a:ext cx="0" cy="0"/>
          <a:chOff x="0" y="0"/>
          <a:chExt cx="0" cy="0"/>
        </a:xfrm>
      </p:grpSpPr>
      <p:sp>
        <p:nvSpPr>
          <p:cNvPr id="7" name="Segnaposto numero diapositiva 5"/>
          <p:cNvSpPr>
            <a:spLocks noGrp="1"/>
          </p:cNvSpPr>
          <p:nvPr>
            <p:ph type="sldNum" sz="quarter" idx="4"/>
          </p:nvPr>
        </p:nvSpPr>
        <p:spPr>
          <a:xfrm>
            <a:off x="9959132" y="6478588"/>
            <a:ext cx="717915" cy="319088"/>
          </a:xfrm>
          <a:prstGeom prst="rect">
            <a:avLst/>
          </a:prstGeom>
        </p:spPr>
        <p:txBody>
          <a:bodyPr/>
          <a:lstStyle>
            <a:lvl1pPr algn="r">
              <a:defRPr b="0" i="0">
                <a:solidFill>
                  <a:srgbClr val="7F7F7F"/>
                </a:solidFill>
                <a:latin typeface="+mj-lt"/>
              </a:defRPr>
            </a:lvl1pPr>
          </a:lstStyle>
          <a:p>
            <a:fld id="{5C7FE145-5F5F-9146-8268-470DD024125C}" type="slidenum">
              <a:rPr lang="it-IT" smtClean="0"/>
              <a:pPr/>
              <a:t>‹N›</a:t>
            </a:fld>
            <a:endParaRPr lang="it-IT" dirty="0"/>
          </a:p>
        </p:txBody>
      </p:sp>
    </p:spTree>
    <p:extLst>
      <p:ext uri="{BB962C8B-B14F-4D97-AF65-F5344CB8AC3E}">
        <p14:creationId xmlns:p14="http://schemas.microsoft.com/office/powerpoint/2010/main" val="1369153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9" name="Connettore 1 8"/>
          <p:cNvCxnSpPr/>
          <p:nvPr userDrawn="1"/>
        </p:nvCxnSpPr>
        <p:spPr>
          <a:xfrm flipH="1">
            <a:off x="601664" y="968418"/>
            <a:ext cx="10997669" cy="0"/>
          </a:xfrm>
          <a:prstGeom prst="line">
            <a:avLst/>
          </a:prstGeom>
          <a:ln w="25400" cap="rnd">
            <a:solidFill>
              <a:srgbClr val="C72A31"/>
            </a:solidFill>
            <a:miter lim="800000"/>
          </a:ln>
        </p:spPr>
        <p:style>
          <a:lnRef idx="1">
            <a:schemeClr val="accent1"/>
          </a:lnRef>
          <a:fillRef idx="0">
            <a:schemeClr val="accent1"/>
          </a:fillRef>
          <a:effectRef idx="0">
            <a:schemeClr val="accent1"/>
          </a:effectRef>
          <a:fontRef idx="minor">
            <a:schemeClr val="tx1"/>
          </a:fontRef>
        </p:style>
      </p:cxnSp>
      <p:pic>
        <p:nvPicPr>
          <p:cNvPr id="8" name="Immagine 7"/>
          <p:cNvPicPr>
            <a:picLocks noChangeAspect="1"/>
          </p:cNvPicPr>
          <p:nvPr userDrawn="1"/>
        </p:nvPicPr>
        <p:blipFill rotWithShape="1">
          <a:blip r:embed="rId3">
            <a:extLst>
              <a:ext uri="{28A0092B-C50C-407E-A947-70E740481C1C}">
                <a14:useLocalDpi xmlns:a14="http://schemas.microsoft.com/office/drawing/2010/main" val="0"/>
              </a:ext>
            </a:extLst>
          </a:blip>
          <a:srcRect t="13814" r="74033" b="37508"/>
          <a:stretch/>
        </p:blipFill>
        <p:spPr>
          <a:xfrm>
            <a:off x="10647499" y="5776731"/>
            <a:ext cx="1544501" cy="1081270"/>
          </a:xfrm>
          <a:prstGeom prst="rect">
            <a:avLst/>
          </a:prstGeom>
        </p:spPr>
      </p:pic>
      <p:pic>
        <p:nvPicPr>
          <p:cNvPr id="2" name="Immagin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71615" y="179460"/>
            <a:ext cx="1975884" cy="788958"/>
          </a:xfrm>
          <a:prstGeom prst="rect">
            <a:avLst/>
          </a:prstGeom>
        </p:spPr>
      </p:pic>
      <p:sp>
        <p:nvSpPr>
          <p:cNvPr id="11" name="Titolo 1"/>
          <p:cNvSpPr txBox="1">
            <a:spLocks/>
          </p:cNvSpPr>
          <p:nvPr userDrawn="1"/>
        </p:nvSpPr>
        <p:spPr>
          <a:xfrm>
            <a:off x="601662" y="353490"/>
            <a:ext cx="7627989" cy="538609"/>
          </a:xfrm>
          <a:prstGeom prst="rect">
            <a:avLst/>
          </a:prstGeom>
        </p:spPr>
        <p:txBody>
          <a:bodyPr wrap="square" lIns="0" tIns="0" rIns="0" bIns="0" anchor="t" anchorCtr="0">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1080"/>
              </a:lnSpc>
              <a:spcAft>
                <a:spcPts val="600"/>
              </a:spcAft>
            </a:pPr>
            <a:r>
              <a:rPr lang="it-IT" sz="1100" b="1" dirty="0" smtClean="0">
                <a:solidFill>
                  <a:schemeClr val="tx1">
                    <a:lumMod val="65000"/>
                    <a:lumOff val="35000"/>
                  </a:schemeClr>
                </a:solidFill>
                <a:latin typeface="Calibri"/>
                <a:ea typeface="Signika" charset="0"/>
                <a:cs typeface="Calibri"/>
              </a:rPr>
              <a:t>ROMA 23</a:t>
            </a:r>
            <a:r>
              <a:rPr lang="it-IT" sz="1100" b="1" baseline="0" dirty="0" smtClean="0">
                <a:solidFill>
                  <a:schemeClr val="tx1">
                    <a:lumMod val="65000"/>
                    <a:lumOff val="35000"/>
                  </a:schemeClr>
                </a:solidFill>
                <a:latin typeface="Calibri"/>
                <a:ea typeface="Signika" charset="0"/>
                <a:cs typeface="Calibri"/>
              </a:rPr>
              <a:t> </a:t>
            </a:r>
            <a:r>
              <a:rPr lang="it-IT" sz="1100" b="1" dirty="0" smtClean="0">
                <a:solidFill>
                  <a:schemeClr val="tx1">
                    <a:lumMod val="65000"/>
                    <a:lumOff val="35000"/>
                  </a:schemeClr>
                </a:solidFill>
                <a:latin typeface="Calibri"/>
                <a:ea typeface="Signika" charset="0"/>
                <a:cs typeface="Calibri"/>
              </a:rPr>
              <a:t>GIUGNO 2016 </a:t>
            </a:r>
          </a:p>
          <a:p>
            <a:pPr>
              <a:lnSpc>
                <a:spcPts val="1080"/>
              </a:lnSpc>
              <a:spcAft>
                <a:spcPts val="0"/>
              </a:spcAft>
            </a:pPr>
            <a:r>
              <a:rPr lang="it-IT" sz="1100" b="1" dirty="0" smtClean="0">
                <a:solidFill>
                  <a:srgbClr val="484384"/>
                </a:solidFill>
                <a:latin typeface="+mn-lt"/>
                <a:ea typeface="Signika Light" charset="0"/>
                <a:cs typeface="Calibri"/>
              </a:rPr>
              <a:t>AREA TEMATICA 2. </a:t>
            </a:r>
            <a:r>
              <a:rPr lang="it-IT" sz="1100" b="1" dirty="0" smtClean="0">
                <a:solidFill>
                  <a:schemeClr val="tx1"/>
                </a:solidFill>
                <a:latin typeface="+mn-lt"/>
                <a:ea typeface="Signika Light" charset="0"/>
                <a:cs typeface="Calibri"/>
              </a:rPr>
              <a:t>TEMI EMERGENTI</a:t>
            </a:r>
          </a:p>
          <a:p>
            <a:pPr>
              <a:lnSpc>
                <a:spcPts val="1080"/>
              </a:lnSpc>
              <a:spcBef>
                <a:spcPts val="300"/>
              </a:spcBef>
              <a:spcAft>
                <a:spcPts val="600"/>
              </a:spcAft>
            </a:pPr>
            <a:r>
              <a:rPr lang="it-IT" sz="1200" dirty="0" smtClean="0">
                <a:solidFill>
                  <a:schemeClr val="tx1"/>
                </a:solidFill>
                <a:latin typeface="+mn-lt"/>
                <a:ea typeface="Signika Light" charset="0"/>
                <a:cs typeface="Arial"/>
              </a:rPr>
              <a:t>Effetti dei fattori climatici sulle coltivazioni agrarie</a:t>
            </a:r>
          </a:p>
        </p:txBody>
      </p:sp>
      <p:sp>
        <p:nvSpPr>
          <p:cNvPr id="7" name="Segnaposto numero diapositiva 5"/>
          <p:cNvSpPr>
            <a:spLocks noGrp="1"/>
          </p:cNvSpPr>
          <p:nvPr>
            <p:ph type="sldNum" sz="quarter" idx="4"/>
          </p:nvPr>
        </p:nvSpPr>
        <p:spPr>
          <a:xfrm>
            <a:off x="9959132" y="6478588"/>
            <a:ext cx="717915" cy="319088"/>
          </a:xfrm>
          <a:prstGeom prst="rect">
            <a:avLst/>
          </a:prstGeom>
        </p:spPr>
        <p:txBody>
          <a:bodyPr/>
          <a:lstStyle>
            <a:lvl1pPr algn="r">
              <a:defRPr b="0" i="0">
                <a:solidFill>
                  <a:srgbClr val="7F7F7F"/>
                </a:solidFill>
                <a:latin typeface="+mj-lt"/>
              </a:defRPr>
            </a:lvl1pPr>
          </a:lstStyle>
          <a:p>
            <a:fld id="{5C7FE145-5F5F-9146-8268-470DD024125C}" type="slidenum">
              <a:rPr lang="it-IT" smtClean="0"/>
              <a:pPr/>
              <a:t>‹N›</a:t>
            </a:fld>
            <a:endParaRPr lang="it-IT" dirty="0"/>
          </a:p>
        </p:txBody>
      </p:sp>
    </p:spTree>
    <p:extLst>
      <p:ext uri="{BB962C8B-B14F-4D97-AF65-F5344CB8AC3E}">
        <p14:creationId xmlns:p14="http://schemas.microsoft.com/office/powerpoint/2010/main" val="185279241"/>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8.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3.bin"/><Relationship Id="rId4" Type="http://schemas.openxmlformats.org/officeDocument/2006/relationships/image" Target="../media/image9.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13.wmf"/><Relationship Id="rId5" Type="http://schemas.openxmlformats.org/officeDocument/2006/relationships/oleObject" Target="../embeddings/oleObject6.bin"/><Relationship Id="rId4" Type="http://schemas.openxmlformats.org/officeDocument/2006/relationships/image" Target="../media/image12.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10"/>
          <p:cNvSpPr/>
          <p:nvPr/>
        </p:nvSpPr>
        <p:spPr>
          <a:xfrm>
            <a:off x="0" y="1"/>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p:nvSpPr>
        <p:spPr>
          <a:xfrm>
            <a:off x="0" y="3376083"/>
            <a:ext cx="12192000" cy="3481918"/>
          </a:xfrm>
          <a:prstGeom prst="rect">
            <a:avLst/>
          </a:prstGeom>
          <a:solidFill>
            <a:srgbClr val="4843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DA304A"/>
                </a:solidFill>
              </a:rPr>
              <a:t> </a:t>
            </a:r>
            <a:endParaRPr lang="it-IT" dirty="0">
              <a:solidFill>
                <a:srgbClr val="DA304A"/>
              </a:solidFill>
            </a:endParaRPr>
          </a:p>
        </p:txBody>
      </p:sp>
      <p:sp>
        <p:nvSpPr>
          <p:cNvPr id="15" name="CasellaDiTesto 14"/>
          <p:cNvSpPr txBox="1"/>
          <p:nvPr/>
        </p:nvSpPr>
        <p:spPr>
          <a:xfrm>
            <a:off x="3173412" y="3811955"/>
            <a:ext cx="8221860" cy="2269852"/>
          </a:xfrm>
          <a:prstGeom prst="rect">
            <a:avLst/>
          </a:prstGeom>
          <a:noFill/>
        </p:spPr>
        <p:txBody>
          <a:bodyPr wrap="square" lIns="0" tIns="0" rIns="0" bIns="0" rtlCol="0">
            <a:spAutoFit/>
          </a:bodyPr>
          <a:lstStyle/>
          <a:p>
            <a:pPr>
              <a:lnSpc>
                <a:spcPts val="1880"/>
              </a:lnSpc>
              <a:spcAft>
                <a:spcPts val="600"/>
              </a:spcAft>
            </a:pPr>
            <a:r>
              <a:rPr lang="it-IT" sz="2800" dirty="0" smtClean="0">
                <a:solidFill>
                  <a:schemeClr val="bg1"/>
                </a:solidFill>
                <a:latin typeface="+mj-lt"/>
                <a:ea typeface="Signika Light" charset="0"/>
                <a:cs typeface="Arial"/>
              </a:rPr>
              <a:t>TEMI EMERGENTI</a:t>
            </a:r>
            <a:endParaRPr lang="it-IT" sz="1200" dirty="0">
              <a:solidFill>
                <a:schemeClr val="bg1"/>
              </a:solidFill>
              <a:latin typeface="+mj-lt"/>
              <a:ea typeface="Signika Light" charset="0"/>
              <a:cs typeface="Arial"/>
            </a:endParaRPr>
          </a:p>
          <a:p>
            <a:pPr>
              <a:lnSpc>
                <a:spcPts val="3200"/>
              </a:lnSpc>
            </a:pPr>
            <a:r>
              <a:rPr lang="it-IT" sz="3200" dirty="0" smtClean="0">
                <a:solidFill>
                  <a:schemeClr val="bg1"/>
                </a:solidFill>
                <a:latin typeface="+mj-lt"/>
                <a:ea typeface="Signika Light" charset="0"/>
                <a:cs typeface="Arial"/>
              </a:rPr>
              <a:t>Cambiamenti </a:t>
            </a:r>
            <a:r>
              <a:rPr lang="it-IT" sz="3200" dirty="0">
                <a:solidFill>
                  <a:schemeClr val="bg1"/>
                </a:solidFill>
                <a:latin typeface="+mj-lt"/>
                <a:ea typeface="Signika Light" charset="0"/>
                <a:cs typeface="Arial"/>
              </a:rPr>
              <a:t>climatici ed eventi estremi:</a:t>
            </a:r>
          </a:p>
          <a:p>
            <a:pPr>
              <a:lnSpc>
                <a:spcPts val="3200"/>
              </a:lnSpc>
              <a:spcAft>
                <a:spcPts val="2400"/>
              </a:spcAft>
            </a:pPr>
            <a:r>
              <a:rPr lang="it-IT" sz="3200" dirty="0">
                <a:solidFill>
                  <a:schemeClr val="bg1"/>
                </a:solidFill>
                <a:latin typeface="+mj-lt"/>
                <a:ea typeface="Signika Light" charset="0"/>
                <a:cs typeface="Arial"/>
              </a:rPr>
              <a:t>una sfida per la statistica ufficiale</a:t>
            </a:r>
          </a:p>
          <a:p>
            <a:pPr>
              <a:lnSpc>
                <a:spcPts val="3200"/>
              </a:lnSpc>
            </a:pPr>
            <a:r>
              <a:rPr lang="it-IT" sz="3200" i="1" dirty="0">
                <a:solidFill>
                  <a:schemeClr val="bg1"/>
                </a:solidFill>
                <a:latin typeface="+mj-lt"/>
                <a:ea typeface="Signika Light" charset="0"/>
                <a:cs typeface="Arial"/>
              </a:rPr>
              <a:t>Effetti dei fattori climatici sulle coltivazioni agrarie</a:t>
            </a:r>
          </a:p>
          <a:p>
            <a:pPr>
              <a:lnSpc>
                <a:spcPts val="3200"/>
              </a:lnSpc>
            </a:pPr>
            <a:endParaRPr lang="it-IT" sz="3200" dirty="0">
              <a:solidFill>
                <a:schemeClr val="bg1"/>
              </a:solidFill>
              <a:latin typeface="+mj-lt"/>
              <a:ea typeface="Signika Light" charset="0"/>
              <a:cs typeface="Arial"/>
            </a:endParaRPr>
          </a:p>
        </p:txBody>
      </p:sp>
      <p:sp>
        <p:nvSpPr>
          <p:cNvPr id="2" name="Titolo 1"/>
          <p:cNvSpPr>
            <a:spLocks noGrp="1"/>
          </p:cNvSpPr>
          <p:nvPr>
            <p:ph type="ctrTitle" idx="4294967295"/>
          </p:nvPr>
        </p:nvSpPr>
        <p:spPr>
          <a:xfrm>
            <a:off x="611254" y="384211"/>
            <a:ext cx="5050820" cy="1611125"/>
          </a:xfrm>
          <a:prstGeom prst="rect">
            <a:avLst/>
          </a:prstGeom>
        </p:spPr>
        <p:txBody>
          <a:bodyPr wrap="square" lIns="0" tIns="0" rIns="0" bIns="0" anchor="t" anchorCtr="0">
            <a:spAutoFit/>
          </a:bodyPr>
          <a:lstStyle/>
          <a:p>
            <a:pPr algn="l">
              <a:lnSpc>
                <a:spcPts val="2500"/>
              </a:lnSpc>
            </a:pPr>
            <a:r>
              <a:rPr lang="it-IT" sz="2400" b="1" dirty="0" smtClean="0">
                <a:solidFill>
                  <a:schemeClr val="bg1"/>
                </a:solidFill>
                <a:latin typeface="Signika" charset="0"/>
                <a:ea typeface="Signika" charset="0"/>
                <a:cs typeface="Signika" charset="0"/>
              </a:rPr>
              <a:t>COMPORTAMENTI INDIVIDUALI </a:t>
            </a:r>
            <a:br>
              <a:rPr lang="it-IT" sz="2400" b="1" dirty="0" smtClean="0">
                <a:solidFill>
                  <a:schemeClr val="bg1"/>
                </a:solidFill>
                <a:latin typeface="Signika" charset="0"/>
                <a:ea typeface="Signika" charset="0"/>
                <a:cs typeface="Signika" charset="0"/>
              </a:rPr>
            </a:br>
            <a:r>
              <a:rPr lang="it-IT" sz="2400" b="1" dirty="0" smtClean="0">
                <a:solidFill>
                  <a:schemeClr val="bg1"/>
                </a:solidFill>
                <a:latin typeface="Signika" charset="0"/>
                <a:ea typeface="Signika" charset="0"/>
                <a:cs typeface="Signika" charset="0"/>
              </a:rPr>
              <a:t>E RELAZIONI SOCIALI </a:t>
            </a:r>
            <a:br>
              <a:rPr lang="it-IT" sz="2400" b="1" dirty="0" smtClean="0">
                <a:solidFill>
                  <a:schemeClr val="bg1"/>
                </a:solidFill>
                <a:latin typeface="Signika" charset="0"/>
                <a:ea typeface="Signika" charset="0"/>
                <a:cs typeface="Signika" charset="0"/>
              </a:rPr>
            </a:br>
            <a:r>
              <a:rPr lang="it-IT" sz="2400" b="1" dirty="0" smtClean="0">
                <a:solidFill>
                  <a:schemeClr val="bg1"/>
                </a:solidFill>
                <a:latin typeface="Signika" charset="0"/>
                <a:ea typeface="Signika" charset="0"/>
                <a:cs typeface="Signika" charset="0"/>
              </a:rPr>
              <a:t>IN TRASFORMAZIONE </a:t>
            </a:r>
            <a:br>
              <a:rPr lang="it-IT" sz="2400" b="1" dirty="0" smtClean="0">
                <a:solidFill>
                  <a:schemeClr val="bg1"/>
                </a:solidFill>
                <a:latin typeface="Signika" charset="0"/>
                <a:ea typeface="Signika" charset="0"/>
                <a:cs typeface="Signika" charset="0"/>
              </a:rPr>
            </a:br>
            <a:r>
              <a:rPr lang="it-IT" sz="2400" dirty="0">
                <a:solidFill>
                  <a:schemeClr val="bg1"/>
                </a:solidFill>
                <a:latin typeface="Signika" charset="0"/>
                <a:ea typeface="Signika" charset="0"/>
                <a:cs typeface="Signika" charset="0"/>
              </a:rPr>
              <a:t>UNA SFIDA </a:t>
            </a:r>
            <a:r>
              <a:rPr lang="it-IT" sz="2400" dirty="0" smtClean="0">
                <a:solidFill>
                  <a:schemeClr val="bg1"/>
                </a:solidFill>
                <a:latin typeface="Signika" charset="0"/>
                <a:ea typeface="Signika" charset="0"/>
                <a:cs typeface="Signika" charset="0"/>
              </a:rPr>
              <a:t>PER </a:t>
            </a:r>
            <a:r>
              <a:rPr lang="it-IT" sz="2400" dirty="0">
                <a:solidFill>
                  <a:schemeClr val="bg1"/>
                </a:solidFill>
                <a:latin typeface="Signika" charset="0"/>
                <a:ea typeface="Signika" charset="0"/>
                <a:cs typeface="Signika" charset="0"/>
              </a:rPr>
              <a:t>LA </a:t>
            </a:r>
            <a:r>
              <a:rPr lang="it-IT" sz="2400" dirty="0" smtClean="0">
                <a:solidFill>
                  <a:schemeClr val="bg1"/>
                </a:solidFill>
                <a:latin typeface="Signika" charset="0"/>
                <a:ea typeface="Signika" charset="0"/>
                <a:cs typeface="Signika" charset="0"/>
              </a:rPr>
              <a:t/>
            </a:r>
            <a:br>
              <a:rPr lang="it-IT" sz="2400" dirty="0" smtClean="0">
                <a:solidFill>
                  <a:schemeClr val="bg1"/>
                </a:solidFill>
                <a:latin typeface="Signika" charset="0"/>
                <a:ea typeface="Signika" charset="0"/>
                <a:cs typeface="Signika" charset="0"/>
              </a:rPr>
            </a:br>
            <a:r>
              <a:rPr lang="it-IT" sz="2400" dirty="0" smtClean="0">
                <a:solidFill>
                  <a:schemeClr val="bg1"/>
                </a:solidFill>
                <a:latin typeface="Signika" charset="0"/>
                <a:ea typeface="Signika" charset="0"/>
                <a:cs typeface="Signika" charset="0"/>
              </a:rPr>
              <a:t>STATISTICA UFFICIALE </a:t>
            </a:r>
            <a:endParaRPr lang="it-IT" sz="2400" dirty="0">
              <a:solidFill>
                <a:schemeClr val="bg1"/>
              </a:solidFill>
              <a:latin typeface="Signika" charset="0"/>
              <a:ea typeface="Signika" charset="0"/>
              <a:cs typeface="Signika" charset="0"/>
            </a:endParaRPr>
          </a:p>
        </p:txBody>
      </p:sp>
      <p:pic>
        <p:nvPicPr>
          <p:cNvPr id="3"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742" y="214878"/>
            <a:ext cx="11427622" cy="2895775"/>
          </a:xfrm>
          <a:prstGeom prst="rect">
            <a:avLst/>
          </a:prstGeom>
        </p:spPr>
      </p:pic>
      <p:sp>
        <p:nvSpPr>
          <p:cNvPr id="14" name="Rettangolo 13"/>
          <p:cNvSpPr/>
          <p:nvPr/>
        </p:nvSpPr>
        <p:spPr>
          <a:xfrm>
            <a:off x="125412" y="4357526"/>
            <a:ext cx="2772274" cy="843821"/>
          </a:xfrm>
          <a:prstGeom prst="rect">
            <a:avLst/>
          </a:prstGeom>
        </p:spPr>
        <p:txBody>
          <a:bodyPr wrap="square">
            <a:spAutoFit/>
          </a:bodyPr>
          <a:lstStyle/>
          <a:p>
            <a:pPr algn="r">
              <a:lnSpc>
                <a:spcPts val="2900"/>
              </a:lnSpc>
            </a:pPr>
            <a:r>
              <a:rPr lang="it-IT" dirty="0" smtClean="0">
                <a:solidFill>
                  <a:schemeClr val="bg1"/>
                </a:solidFill>
                <a:ea typeface="Signika Light" charset="0"/>
                <a:cs typeface="Arial"/>
              </a:rPr>
              <a:t>23 GIUGNO 2016 </a:t>
            </a:r>
          </a:p>
          <a:p>
            <a:pPr algn="r">
              <a:lnSpc>
                <a:spcPts val="2900"/>
              </a:lnSpc>
            </a:pPr>
            <a:r>
              <a:rPr lang="it-IT" dirty="0" smtClean="0">
                <a:solidFill>
                  <a:schemeClr val="bg1"/>
                </a:solidFill>
                <a:ea typeface="Signika Light" charset="0"/>
                <a:cs typeface="Arial"/>
              </a:rPr>
              <a:t>11.15 | 12.45</a:t>
            </a:r>
            <a:endParaRPr lang="it-IT" dirty="0">
              <a:solidFill>
                <a:schemeClr val="bg1"/>
              </a:solidFill>
              <a:ea typeface="Signika Light" charset="0"/>
              <a:cs typeface="Arial"/>
            </a:endParaRPr>
          </a:p>
        </p:txBody>
      </p:sp>
      <p:pic>
        <p:nvPicPr>
          <p:cNvPr id="12" name="Immagine 11" descr="Logo12esimaOk-21.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16714" y="5859742"/>
            <a:ext cx="480972" cy="625265"/>
          </a:xfrm>
          <a:prstGeom prst="rect">
            <a:avLst/>
          </a:prstGeom>
        </p:spPr>
      </p:pic>
      <p:pic>
        <p:nvPicPr>
          <p:cNvPr id="13" name="Immagine 12" descr="Logo12esimaOk-22.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26186" y="3683343"/>
            <a:ext cx="571500" cy="609600"/>
          </a:xfrm>
          <a:prstGeom prst="rect">
            <a:avLst/>
          </a:prstGeom>
        </p:spPr>
      </p:pic>
      <p:sp>
        <p:nvSpPr>
          <p:cNvPr id="17" name="CasellaDiTesto 16"/>
          <p:cNvSpPr txBox="1"/>
          <p:nvPr/>
        </p:nvSpPr>
        <p:spPr>
          <a:xfrm>
            <a:off x="3173412" y="5999260"/>
            <a:ext cx="8221860" cy="718145"/>
          </a:xfrm>
          <a:prstGeom prst="rect">
            <a:avLst/>
          </a:prstGeom>
          <a:noFill/>
        </p:spPr>
        <p:txBody>
          <a:bodyPr wrap="square" lIns="0" tIns="0" rIns="0" bIns="0" rtlCol="0">
            <a:spAutoFit/>
          </a:bodyPr>
          <a:lstStyle/>
          <a:p>
            <a:r>
              <a:rPr lang="it-IT" sz="2000" dirty="0" smtClean="0">
                <a:solidFill>
                  <a:schemeClr val="bg1"/>
                </a:solidFill>
                <a:latin typeface="+mj-lt"/>
                <a:ea typeface="Signika Light" charset="0"/>
                <a:cs typeface="Arial"/>
              </a:rPr>
              <a:t>R. Gismondi, L. De Gaetano, F. </a:t>
            </a:r>
            <a:r>
              <a:rPr lang="it-IT" sz="2000" dirty="0" err="1" smtClean="0">
                <a:solidFill>
                  <a:schemeClr val="bg1"/>
                </a:solidFill>
                <a:latin typeface="+mj-lt"/>
                <a:ea typeface="Signika Light" charset="0"/>
                <a:cs typeface="Arial"/>
              </a:rPr>
              <a:t>Truglia</a:t>
            </a:r>
            <a:r>
              <a:rPr lang="it-IT" sz="2000" dirty="0" smtClean="0">
                <a:solidFill>
                  <a:schemeClr val="bg1"/>
                </a:solidFill>
                <a:latin typeface="+mj-lt"/>
                <a:ea typeface="Signika Light" charset="0"/>
                <a:cs typeface="Arial"/>
              </a:rPr>
              <a:t>, D. </a:t>
            </a:r>
            <a:r>
              <a:rPr lang="it-IT" sz="2000" dirty="0" err="1" smtClean="0">
                <a:solidFill>
                  <a:schemeClr val="bg1"/>
                </a:solidFill>
                <a:latin typeface="+mj-lt"/>
                <a:ea typeface="Signika Light" charset="0"/>
                <a:cs typeface="Arial"/>
              </a:rPr>
              <a:t>Vignani</a:t>
            </a:r>
            <a:r>
              <a:rPr lang="it-IT" sz="2000" dirty="0" smtClean="0">
                <a:solidFill>
                  <a:schemeClr val="bg1"/>
                </a:solidFill>
                <a:latin typeface="+mj-lt"/>
                <a:ea typeface="Signika Light" charset="0"/>
                <a:cs typeface="Arial"/>
              </a:rPr>
              <a:t>  | ISTAT</a:t>
            </a:r>
          </a:p>
          <a:p>
            <a:pPr>
              <a:lnSpc>
                <a:spcPts val="3200"/>
              </a:lnSpc>
            </a:pPr>
            <a:r>
              <a:rPr lang="it-IT" sz="2000" dirty="0" smtClean="0">
                <a:solidFill>
                  <a:schemeClr val="bg1"/>
                </a:solidFill>
                <a:latin typeface="Calibri Light" panose="020F0302020204030204" pitchFamily="34" charset="0"/>
                <a:ea typeface="Signika Light" charset="0"/>
                <a:cs typeface="Arial"/>
              </a:rPr>
              <a:t>S. </a:t>
            </a:r>
            <a:r>
              <a:rPr lang="it-IT" sz="2000" dirty="0" err="1" smtClean="0">
                <a:solidFill>
                  <a:schemeClr val="bg1"/>
                </a:solidFill>
                <a:latin typeface="Calibri Light" panose="020F0302020204030204" pitchFamily="34" charset="0"/>
                <a:ea typeface="Signika Light" charset="0"/>
                <a:cs typeface="Arial"/>
              </a:rPr>
              <a:t>Auci</a:t>
            </a:r>
            <a:r>
              <a:rPr lang="it-IT" sz="2000" dirty="0" smtClean="0">
                <a:solidFill>
                  <a:schemeClr val="bg1"/>
                </a:solidFill>
                <a:latin typeface="Calibri Light" panose="020F0302020204030204" pitchFamily="34" charset="0"/>
                <a:ea typeface="Signika Light" charset="0"/>
                <a:cs typeface="Arial"/>
              </a:rPr>
              <a:t> </a:t>
            </a:r>
            <a:r>
              <a:rPr lang="it-IT" sz="2000" dirty="0">
                <a:solidFill>
                  <a:schemeClr val="bg1"/>
                </a:solidFill>
                <a:latin typeface="Calibri Light" panose="020F0302020204030204" pitchFamily="34" charset="0"/>
                <a:ea typeface="Signika Light" charset="0"/>
                <a:cs typeface="Arial"/>
              </a:rPr>
              <a:t>| </a:t>
            </a:r>
            <a:r>
              <a:rPr lang="it-IT" sz="2000" dirty="0" smtClean="0">
                <a:solidFill>
                  <a:schemeClr val="bg1"/>
                </a:solidFill>
                <a:latin typeface="Calibri Light" panose="020F0302020204030204" pitchFamily="34" charset="0"/>
                <a:ea typeface="Signika Light" charset="0"/>
                <a:cs typeface="Arial"/>
              </a:rPr>
              <a:t>Università di Palermo</a:t>
            </a:r>
            <a:endParaRPr lang="it-IT" sz="2000" dirty="0">
              <a:solidFill>
                <a:schemeClr val="bg1"/>
              </a:solidFill>
              <a:latin typeface="Calibri Light" panose="020F0302020204030204" pitchFamily="34" charset="0"/>
              <a:ea typeface="Signika Light" charset="0"/>
              <a:cs typeface="Arial"/>
            </a:endParaRPr>
          </a:p>
        </p:txBody>
      </p:sp>
      <p:cxnSp>
        <p:nvCxnSpPr>
          <p:cNvPr id="19" name="Connettore 1 18"/>
          <p:cNvCxnSpPr/>
          <p:nvPr/>
        </p:nvCxnSpPr>
        <p:spPr>
          <a:xfrm>
            <a:off x="2998756" y="3811955"/>
            <a:ext cx="0" cy="2580211"/>
          </a:xfrm>
          <a:prstGeom prst="line">
            <a:avLst/>
          </a:prstGeom>
          <a:ln w="28575"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47058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10</a:t>
            </a:fld>
            <a:endParaRPr lang="it-IT" dirty="0"/>
          </a:p>
        </p:txBody>
      </p:sp>
      <p:sp>
        <p:nvSpPr>
          <p:cNvPr id="9" name="Titolo 1"/>
          <p:cNvSpPr>
            <a:spLocks noGrp="1"/>
          </p:cNvSpPr>
          <p:nvPr>
            <p:ph type="ctrTitle" idx="4294967295"/>
          </p:nvPr>
        </p:nvSpPr>
        <p:spPr>
          <a:xfrm>
            <a:off x="569912" y="1158128"/>
            <a:ext cx="10700951" cy="741356"/>
          </a:xfrm>
          <a:prstGeom prst="rect">
            <a:avLst/>
          </a:prstGeom>
        </p:spPr>
        <p:txBody>
          <a:bodyPr lIns="0" tIns="0" rIns="0" bIns="0" anchor="t" anchorCtr="0"/>
          <a:lstStyle/>
          <a:p>
            <a:r>
              <a:rPr lang="it-IT" sz="3200" dirty="0" smtClean="0">
                <a:solidFill>
                  <a:schemeClr val="tx1">
                    <a:lumMod val="50000"/>
                    <a:lumOff val="50000"/>
                  </a:schemeClr>
                </a:solidFill>
                <a:latin typeface="+mn-lt"/>
              </a:rPr>
              <a:t>Esempio: il modello francese (ISOP)</a:t>
            </a:r>
            <a:endParaRPr lang="it-IT" sz="3200" dirty="0">
              <a:solidFill>
                <a:schemeClr val="tx1">
                  <a:lumMod val="50000"/>
                  <a:lumOff val="50000"/>
                </a:schemeClr>
              </a:solidFill>
              <a:latin typeface="+mn-lt"/>
            </a:endParaRPr>
          </a:p>
        </p:txBody>
      </p:sp>
      <p:sp>
        <p:nvSpPr>
          <p:cNvPr id="11" name="CasellaDiTesto 10"/>
          <p:cNvSpPr txBox="1"/>
          <p:nvPr/>
        </p:nvSpPr>
        <p:spPr>
          <a:xfrm>
            <a:off x="540139" y="1854203"/>
            <a:ext cx="9968204" cy="4713515"/>
          </a:xfrm>
          <a:prstGeom prst="rect">
            <a:avLst/>
          </a:prstGeom>
          <a:noFill/>
        </p:spPr>
        <p:txBody>
          <a:bodyPr wrap="square" lIns="36000" tIns="36000" rIns="36000" bIns="36000" numCol="1" spcCol="180000" rtlCol="0" anchor="ctr" anchorCtr="0">
            <a:noAutofit/>
          </a:bodyPr>
          <a:lstStyle/>
          <a:p>
            <a:pPr marL="285750" indent="-285750" algn="just">
              <a:spcAft>
                <a:spcPts val="1200"/>
              </a:spcAft>
              <a:buFont typeface="Wingdings" panose="05000000000000000000" pitchFamily="2" charset="2"/>
              <a:buChar char="ü"/>
            </a:pPr>
            <a:r>
              <a:rPr lang="it-IT" sz="2200" dirty="0" smtClean="0"/>
              <a:t>INRA (Istituto nazionale per la ricerca in agricoltura), Meteo France e Ministero Agricoltura francese </a:t>
            </a:r>
          </a:p>
          <a:p>
            <a:pPr marL="285750" indent="-285750" algn="just">
              <a:spcAft>
                <a:spcPts val="1200"/>
              </a:spcAft>
              <a:buFont typeface="Wingdings" panose="05000000000000000000" pitchFamily="2" charset="2"/>
              <a:buChar char="ü"/>
            </a:pPr>
            <a:r>
              <a:rPr lang="it-IT" sz="2200" dirty="0" smtClean="0"/>
              <a:t>Stime giornaliere della produzione al netto del grado di umidità per le principali coltivazioni e regioni nazionali</a:t>
            </a:r>
          </a:p>
          <a:p>
            <a:pPr marL="285750" indent="-285750" algn="just">
              <a:spcAft>
                <a:spcPts val="1200"/>
              </a:spcAft>
              <a:buFont typeface="Wingdings" panose="05000000000000000000" pitchFamily="2" charset="2"/>
              <a:buChar char="ü"/>
            </a:pPr>
            <a:r>
              <a:rPr lang="it-IT" sz="2200" dirty="0" smtClean="0"/>
              <a:t>Variabili di input:</a:t>
            </a:r>
          </a:p>
          <a:p>
            <a:pPr marL="800100" lvl="1" indent="-342900" algn="just">
              <a:spcAft>
                <a:spcPts val="1200"/>
              </a:spcAft>
              <a:buFont typeface="Wingdings" panose="05000000000000000000" pitchFamily="2" charset="2"/>
              <a:buChar char="§"/>
            </a:pPr>
            <a:r>
              <a:rPr lang="it-IT" sz="2200" dirty="0" smtClean="0"/>
              <a:t>Condizioni meteo (radiazione globale, temperature </a:t>
            </a:r>
            <a:r>
              <a:rPr lang="it-IT" sz="2200" dirty="0" err="1" smtClean="0"/>
              <a:t>max-min</a:t>
            </a:r>
            <a:r>
              <a:rPr lang="it-IT" sz="2200" dirty="0" smtClean="0"/>
              <a:t>, precipitazioni, vento, umidità, </a:t>
            </a:r>
            <a:r>
              <a:rPr lang="it-IT" sz="2200" dirty="0"/>
              <a:t>e</a:t>
            </a:r>
            <a:r>
              <a:rPr lang="it-IT" sz="2200" dirty="0" smtClean="0"/>
              <a:t>vapotraspirazione potenziale)</a:t>
            </a:r>
          </a:p>
          <a:p>
            <a:pPr marL="800100" lvl="1" indent="-342900" algn="just">
              <a:spcAft>
                <a:spcPts val="1200"/>
              </a:spcAft>
              <a:buFont typeface="Wingdings" panose="05000000000000000000" pitchFamily="2" charset="2"/>
              <a:buChar char="§"/>
            </a:pPr>
            <a:r>
              <a:rPr lang="it-IT" sz="2200" dirty="0" smtClean="0"/>
              <a:t>Tipologia di terreno (profondità del suolo, riserva di acqua, densità apparente, contenuto di argilla, albedo, carbonato di calcio, contenuto di azoto organico)</a:t>
            </a:r>
          </a:p>
          <a:p>
            <a:pPr marL="800100" lvl="1" indent="-342900" algn="just">
              <a:spcAft>
                <a:spcPts val="1200"/>
              </a:spcAft>
              <a:buFont typeface="Wingdings" panose="05000000000000000000" pitchFamily="2" charset="2"/>
              <a:buChar char="§"/>
            </a:pPr>
            <a:r>
              <a:rPr lang="it-IT" sz="2200" dirty="0" smtClean="0"/>
              <a:t>Sistema produttivo agricolo (caratteristiche dell’azienda, modalità di raccolta, frequenza di raccolta, senescenza della copertura vegetale)</a:t>
            </a:r>
          </a:p>
          <a:p>
            <a:pPr marL="285750" indent="-285750" algn="just">
              <a:spcAft>
                <a:spcPts val="1200"/>
              </a:spcAft>
              <a:buFont typeface="Wingdings" panose="05000000000000000000" pitchFamily="2" charset="2"/>
              <a:buChar char="ü"/>
            </a:pPr>
            <a:endParaRPr lang="it-IT" sz="2200" dirty="0" smtClean="0"/>
          </a:p>
        </p:txBody>
      </p:sp>
    </p:spTree>
    <p:extLst>
      <p:ext uri="{BB962C8B-B14F-4D97-AF65-F5344CB8AC3E}">
        <p14:creationId xmlns:p14="http://schemas.microsoft.com/office/powerpoint/2010/main" val="20083557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11</a:t>
            </a:fld>
            <a:endParaRPr lang="it-IT" dirty="0"/>
          </a:p>
        </p:txBody>
      </p:sp>
      <p:sp>
        <p:nvSpPr>
          <p:cNvPr id="9" name="Titolo 1"/>
          <p:cNvSpPr>
            <a:spLocks noGrp="1"/>
          </p:cNvSpPr>
          <p:nvPr>
            <p:ph type="ctrTitle" idx="4294967295"/>
          </p:nvPr>
        </p:nvSpPr>
        <p:spPr>
          <a:xfrm>
            <a:off x="569912" y="1071044"/>
            <a:ext cx="10700951" cy="741356"/>
          </a:xfrm>
          <a:prstGeom prst="rect">
            <a:avLst/>
          </a:prstGeom>
        </p:spPr>
        <p:txBody>
          <a:bodyPr lIns="0" tIns="0" rIns="0" bIns="0" anchor="t" anchorCtr="0"/>
          <a:lstStyle/>
          <a:p>
            <a:r>
              <a:rPr lang="it-IT" sz="3200" dirty="0" smtClean="0">
                <a:solidFill>
                  <a:schemeClr val="tx1">
                    <a:lumMod val="50000"/>
                    <a:lumOff val="50000"/>
                  </a:schemeClr>
                </a:solidFill>
                <a:latin typeface="+mn-lt"/>
              </a:rPr>
              <a:t>La formula da applicare (1)</a:t>
            </a:r>
            <a:endParaRPr lang="it-IT" sz="3200" dirty="0">
              <a:solidFill>
                <a:schemeClr val="tx1">
                  <a:lumMod val="50000"/>
                  <a:lumOff val="50000"/>
                </a:schemeClr>
              </a:solidFill>
              <a:latin typeface="+mn-lt"/>
            </a:endParaRPr>
          </a:p>
        </p:txBody>
      </p:sp>
      <p:sp>
        <p:nvSpPr>
          <p:cNvPr id="5" name="Marcador de contenido 2"/>
          <p:cNvSpPr txBox="1">
            <a:spLocks/>
          </p:cNvSpPr>
          <p:nvPr/>
        </p:nvSpPr>
        <p:spPr>
          <a:xfrm>
            <a:off x="540197" y="1934018"/>
            <a:ext cx="10592259" cy="4292284"/>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363538" indent="-363538" algn="just">
              <a:spcBef>
                <a:spcPts val="2400"/>
              </a:spcBef>
              <a:spcAft>
                <a:spcPts val="600"/>
              </a:spcAft>
              <a:buFont typeface="Wingdings" panose="05000000000000000000" pitchFamily="2" charset="2"/>
              <a:buChar char="ü"/>
            </a:pPr>
            <a:endParaRPr lang="en-US" sz="1000" dirty="0" smtClean="0"/>
          </a:p>
          <a:p>
            <a:pPr marL="363538" indent="-363538" algn="just">
              <a:spcBef>
                <a:spcPts val="2400"/>
              </a:spcBef>
              <a:spcAft>
                <a:spcPts val="600"/>
              </a:spcAft>
              <a:buFont typeface="Wingdings" panose="05000000000000000000" pitchFamily="2" charset="2"/>
              <a:buChar char="ü"/>
            </a:pPr>
            <a:r>
              <a:rPr lang="en-US" sz="2400" dirty="0" smtClean="0"/>
              <a:t>La </a:t>
            </a:r>
            <a:r>
              <a:rPr lang="en-US" sz="2400" dirty="0" err="1" smtClean="0"/>
              <a:t>produzione</a:t>
            </a:r>
            <a:r>
              <a:rPr lang="en-US" sz="2400" dirty="0" smtClean="0"/>
              <a:t> </a:t>
            </a:r>
            <a:r>
              <a:rPr lang="en-US" sz="2400" dirty="0" err="1" smtClean="0"/>
              <a:t>riferita</a:t>
            </a:r>
            <a:r>
              <a:rPr lang="en-US" sz="2400" dirty="0" smtClean="0"/>
              <a:t> </a:t>
            </a:r>
            <a:r>
              <a:rPr lang="en-US" sz="2400" dirty="0" err="1" smtClean="0"/>
              <a:t>all’umidità</a:t>
            </a:r>
            <a:r>
              <a:rPr lang="en-US" sz="2400" dirty="0" smtClean="0"/>
              <a:t> standard è </a:t>
            </a:r>
            <a:r>
              <a:rPr lang="en-US" sz="2400" dirty="0" err="1" smtClean="0"/>
              <a:t>più</a:t>
            </a:r>
            <a:r>
              <a:rPr lang="en-US" sz="2400" dirty="0" smtClean="0"/>
              <a:t> </a:t>
            </a:r>
            <a:r>
              <a:rPr lang="en-US" sz="2400" dirty="0" err="1" smtClean="0"/>
              <a:t>elevata</a:t>
            </a:r>
            <a:r>
              <a:rPr lang="en-US" sz="2400" dirty="0" smtClean="0"/>
              <a:t> (</a:t>
            </a:r>
            <a:r>
              <a:rPr lang="en-US" sz="2400" dirty="0" err="1" smtClean="0"/>
              <a:t>bassa</a:t>
            </a:r>
            <a:r>
              <a:rPr lang="en-US" sz="2400" dirty="0" smtClean="0"/>
              <a:t>) </a:t>
            </a:r>
            <a:r>
              <a:rPr lang="en-US" sz="2400" dirty="0" err="1" smtClean="0"/>
              <a:t>delle</a:t>
            </a:r>
            <a:r>
              <a:rPr lang="en-US" sz="2400" dirty="0" smtClean="0"/>
              <a:t> </a:t>
            </a:r>
            <a:r>
              <a:rPr lang="en-US" sz="2400" dirty="0" err="1" smtClean="0"/>
              <a:t>produzione</a:t>
            </a:r>
            <a:r>
              <a:rPr lang="en-US" sz="2400" dirty="0" smtClean="0"/>
              <a:t> se </a:t>
            </a:r>
            <a:r>
              <a:rPr lang="en-US" sz="2400" dirty="0" err="1" smtClean="0"/>
              <a:t>l’umidità</a:t>
            </a:r>
            <a:r>
              <a:rPr lang="en-US" sz="2400" dirty="0" smtClean="0"/>
              <a:t> </a:t>
            </a:r>
            <a:r>
              <a:rPr lang="en-US" sz="2400" dirty="0" err="1" smtClean="0"/>
              <a:t>rilevata</a:t>
            </a:r>
            <a:r>
              <a:rPr lang="en-US" sz="2400" dirty="0" smtClean="0"/>
              <a:t> al </a:t>
            </a:r>
            <a:r>
              <a:rPr lang="en-US" sz="2400" dirty="0" err="1" smtClean="0"/>
              <a:t>raccolto</a:t>
            </a:r>
            <a:r>
              <a:rPr lang="en-US" sz="2400" dirty="0" smtClean="0"/>
              <a:t> è </a:t>
            </a:r>
            <a:r>
              <a:rPr lang="en-US" sz="2400" dirty="0" err="1" smtClean="0"/>
              <a:t>più</a:t>
            </a:r>
            <a:r>
              <a:rPr lang="en-US" sz="2400" dirty="0" smtClean="0"/>
              <a:t> </a:t>
            </a:r>
            <a:r>
              <a:rPr lang="en-US" sz="2400" dirty="0" err="1" smtClean="0"/>
              <a:t>bassa</a:t>
            </a:r>
            <a:r>
              <a:rPr lang="en-US" sz="2400" dirty="0" smtClean="0"/>
              <a:t> (</a:t>
            </a:r>
            <a:r>
              <a:rPr lang="en-US" sz="2400" dirty="0" err="1" smtClean="0"/>
              <a:t>elevata</a:t>
            </a:r>
            <a:r>
              <a:rPr lang="en-US" sz="2400" dirty="0" smtClean="0"/>
              <a:t>) </a:t>
            </a:r>
            <a:r>
              <a:rPr lang="en-US" sz="2400" dirty="0" err="1" smtClean="0"/>
              <a:t>rispetto</a:t>
            </a:r>
            <a:r>
              <a:rPr lang="en-US" sz="2400" dirty="0" smtClean="0"/>
              <a:t> </a:t>
            </a:r>
            <a:r>
              <a:rPr lang="en-US" sz="2400" dirty="0" err="1" smtClean="0"/>
              <a:t>all’umidità</a:t>
            </a:r>
            <a:r>
              <a:rPr lang="en-US" sz="2400" dirty="0" smtClean="0"/>
              <a:t> standard</a:t>
            </a:r>
          </a:p>
          <a:p>
            <a:pPr marL="342900" indent="-342900">
              <a:spcBef>
                <a:spcPts val="600"/>
              </a:spcBef>
              <a:spcAft>
                <a:spcPts val="600"/>
              </a:spcAft>
              <a:buFont typeface="Wingdings" panose="05000000000000000000" pitchFamily="2" charset="2"/>
              <a:buChar char="ü"/>
            </a:pPr>
            <a:r>
              <a:rPr lang="en-US" sz="2400" dirty="0" smtClean="0"/>
              <a:t>Un </a:t>
            </a:r>
            <a:r>
              <a:rPr lang="en-US" sz="2400" dirty="0" err="1" smtClean="0"/>
              <a:t>esempio</a:t>
            </a:r>
            <a:r>
              <a:rPr lang="en-US" sz="2400" dirty="0" smtClean="0"/>
              <a:t> </a:t>
            </a:r>
            <a:r>
              <a:rPr lang="en-US" sz="2400" dirty="0" err="1" smtClean="0"/>
              <a:t>comparativo</a:t>
            </a:r>
            <a:r>
              <a:rPr lang="en-US" sz="2400" dirty="0" smtClean="0"/>
              <a:t>:</a:t>
            </a:r>
          </a:p>
        </p:txBody>
      </p:sp>
      <p:graphicFrame>
        <p:nvGraphicFramePr>
          <p:cNvPr id="6" name="Tabella 5"/>
          <p:cNvGraphicFramePr>
            <a:graphicFrameLocks noGrp="1"/>
          </p:cNvGraphicFramePr>
          <p:nvPr>
            <p:extLst>
              <p:ext uri="{D42A27DB-BD31-4B8C-83A1-F6EECF244321}">
                <p14:modId xmlns:p14="http://schemas.microsoft.com/office/powerpoint/2010/main" val="3479453909"/>
              </p:ext>
            </p:extLst>
          </p:nvPr>
        </p:nvGraphicFramePr>
        <p:xfrm>
          <a:off x="703480" y="3842678"/>
          <a:ext cx="9398462" cy="2678568"/>
        </p:xfrm>
        <a:graphic>
          <a:graphicData uri="http://schemas.openxmlformats.org/drawingml/2006/table">
            <a:tbl>
              <a:tblPr firstRow="1" bandRow="1">
                <a:tableStyleId>{5C22544A-7EE6-4342-B048-85BDC9FD1C3A}</a:tableStyleId>
              </a:tblPr>
              <a:tblGrid>
                <a:gridCol w="926592"/>
                <a:gridCol w="1759155"/>
                <a:gridCol w="1871569"/>
                <a:gridCol w="1844247"/>
                <a:gridCol w="2996899"/>
              </a:tblGrid>
              <a:tr h="597421">
                <a:tc>
                  <a:txBody>
                    <a:bodyPr/>
                    <a:lstStyle/>
                    <a:p>
                      <a:r>
                        <a:rPr lang="it-IT" dirty="0" smtClean="0"/>
                        <a:t>Stato</a:t>
                      </a:r>
                      <a:endParaRPr lang="it-IT" dirty="0"/>
                    </a:p>
                  </a:txBody>
                  <a:tcPr>
                    <a:solidFill>
                      <a:srgbClr val="C00000"/>
                    </a:solidFill>
                  </a:tcPr>
                </a:tc>
                <a:tc>
                  <a:txBody>
                    <a:bodyPr/>
                    <a:lstStyle/>
                    <a:p>
                      <a:r>
                        <a:rPr lang="it-IT" dirty="0" err="1" smtClean="0"/>
                        <a:t>Harvested</a:t>
                      </a:r>
                      <a:r>
                        <a:rPr lang="it-IT" baseline="0" dirty="0" smtClean="0"/>
                        <a:t> production</a:t>
                      </a:r>
                      <a:endParaRPr lang="it-IT" dirty="0"/>
                    </a:p>
                  </a:txBody>
                  <a:tcPr>
                    <a:solidFill>
                      <a:srgbClr val="C00000"/>
                    </a:solidFill>
                  </a:tcPr>
                </a:tc>
                <a:tc>
                  <a:txBody>
                    <a:bodyPr/>
                    <a:lstStyle/>
                    <a:p>
                      <a:r>
                        <a:rPr lang="it-IT" dirty="0" smtClean="0"/>
                        <a:t>Standard HU</a:t>
                      </a:r>
                      <a:endParaRPr lang="it-IT" dirty="0"/>
                    </a:p>
                  </a:txBody>
                  <a:tcPr>
                    <a:solidFill>
                      <a:srgbClr val="C00000"/>
                    </a:solidFill>
                  </a:tcPr>
                </a:tc>
                <a:tc>
                  <a:txBody>
                    <a:bodyPr/>
                    <a:lstStyle/>
                    <a:p>
                      <a:r>
                        <a:rPr lang="it-IT" dirty="0" err="1" smtClean="0"/>
                        <a:t>Harvested</a:t>
                      </a:r>
                      <a:r>
                        <a:rPr lang="it-IT" dirty="0" smtClean="0"/>
                        <a:t> HU</a:t>
                      </a:r>
                      <a:endParaRPr lang="it-IT" dirty="0"/>
                    </a:p>
                  </a:txBody>
                  <a:tcPr>
                    <a:solidFill>
                      <a:srgbClr val="C00000"/>
                    </a:solidFill>
                  </a:tcPr>
                </a:tc>
                <a:tc>
                  <a:txBody>
                    <a:bodyPr/>
                    <a:lstStyle/>
                    <a:p>
                      <a:r>
                        <a:rPr lang="it-IT" dirty="0" smtClean="0"/>
                        <a:t>Net production</a:t>
                      </a:r>
                      <a:endParaRPr lang="it-IT" dirty="0"/>
                    </a:p>
                  </a:txBody>
                  <a:tcPr>
                    <a:solidFill>
                      <a:srgbClr val="C00000"/>
                    </a:solidFill>
                  </a:tcPr>
                </a:tc>
              </a:tr>
              <a:tr h="509622">
                <a:tc>
                  <a:txBody>
                    <a:bodyPr/>
                    <a:lstStyle/>
                    <a:p>
                      <a:r>
                        <a:rPr lang="it-IT" dirty="0" smtClean="0"/>
                        <a:t>A</a:t>
                      </a:r>
                      <a:endParaRPr lang="it-IT" dirty="0"/>
                    </a:p>
                  </a:txBody>
                  <a:tcPr/>
                </a:tc>
                <a:tc>
                  <a:txBody>
                    <a:bodyPr/>
                    <a:lstStyle/>
                    <a:p>
                      <a:r>
                        <a:rPr lang="it-IT" dirty="0" smtClean="0"/>
                        <a:t>10.000</a:t>
                      </a:r>
                      <a:endParaRPr lang="it-IT" dirty="0"/>
                    </a:p>
                  </a:txBody>
                  <a:tcPr/>
                </a:tc>
                <a:tc>
                  <a:txBody>
                    <a:bodyPr/>
                    <a:lstStyle/>
                    <a:p>
                      <a:r>
                        <a:rPr lang="it-IT" dirty="0" smtClean="0"/>
                        <a:t>65%</a:t>
                      </a:r>
                      <a:endParaRPr lang="it-IT" dirty="0"/>
                    </a:p>
                  </a:txBody>
                  <a:tcPr/>
                </a:tc>
                <a:tc>
                  <a:txBody>
                    <a:bodyPr/>
                    <a:lstStyle/>
                    <a:p>
                      <a:r>
                        <a:rPr lang="it-IT" dirty="0" smtClean="0"/>
                        <a:t>0%</a:t>
                      </a:r>
                      <a:endParaRPr lang="it-IT" dirty="0"/>
                    </a:p>
                  </a:txBody>
                  <a:tcPr/>
                </a:tc>
                <a:tc>
                  <a:txBody>
                    <a:bodyPr/>
                    <a:lstStyle/>
                    <a:p>
                      <a:r>
                        <a:rPr lang="it-IT" dirty="0" smtClean="0"/>
                        <a:t>10.000 x 100/35 = 28.571</a:t>
                      </a:r>
                      <a:endParaRPr lang="it-IT" dirty="0"/>
                    </a:p>
                  </a:txBody>
                  <a:tcPr/>
                </a:tc>
              </a:tr>
              <a:tr h="509622">
                <a:tc>
                  <a:txBody>
                    <a:bodyPr/>
                    <a:lstStyle/>
                    <a:p>
                      <a:r>
                        <a:rPr lang="it-IT" dirty="0" smtClean="0"/>
                        <a:t>B</a:t>
                      </a:r>
                      <a:endParaRPr lang="it-IT" dirty="0"/>
                    </a:p>
                  </a:txBody>
                  <a:tcPr/>
                </a:tc>
                <a:tc>
                  <a:txBody>
                    <a:bodyPr/>
                    <a:lstStyle/>
                    <a:p>
                      <a:r>
                        <a:rPr lang="it-IT" dirty="0" smtClean="0"/>
                        <a:t>20.000</a:t>
                      </a:r>
                      <a:endParaRPr lang="it-IT" dirty="0"/>
                    </a:p>
                  </a:txBody>
                  <a:tcPr/>
                </a:tc>
                <a:tc>
                  <a:txBody>
                    <a:bodyPr/>
                    <a:lstStyle/>
                    <a:p>
                      <a:r>
                        <a:rPr lang="it-IT" dirty="0" smtClean="0"/>
                        <a:t>65%</a:t>
                      </a:r>
                      <a:endParaRPr lang="it-IT" dirty="0"/>
                    </a:p>
                  </a:txBody>
                  <a:tcPr/>
                </a:tc>
                <a:tc>
                  <a:txBody>
                    <a:bodyPr/>
                    <a:lstStyle/>
                    <a:p>
                      <a:r>
                        <a:rPr lang="it-IT" dirty="0" smtClean="0"/>
                        <a:t>15%</a:t>
                      </a:r>
                      <a:endParaRPr lang="it-IT" dirty="0"/>
                    </a:p>
                  </a:txBody>
                  <a:tcPr/>
                </a:tc>
                <a:tc>
                  <a:txBody>
                    <a:bodyPr/>
                    <a:lstStyle/>
                    <a:p>
                      <a:r>
                        <a:rPr lang="it-IT" dirty="0" smtClean="0"/>
                        <a:t>20.000 x 85/35 = 48.571</a:t>
                      </a:r>
                      <a:endParaRPr lang="it-IT" dirty="0"/>
                    </a:p>
                  </a:txBody>
                  <a:tcPr/>
                </a:tc>
              </a:tr>
              <a:tr h="509622">
                <a:tc>
                  <a:txBody>
                    <a:bodyPr/>
                    <a:lstStyle/>
                    <a:p>
                      <a:r>
                        <a:rPr lang="it-IT" dirty="0" smtClean="0"/>
                        <a:t>C</a:t>
                      </a:r>
                      <a:endParaRPr lang="it-IT" dirty="0"/>
                    </a:p>
                  </a:txBody>
                  <a:tcPr/>
                </a:tc>
                <a:tc>
                  <a:txBody>
                    <a:bodyPr/>
                    <a:lstStyle/>
                    <a:p>
                      <a:r>
                        <a:rPr lang="it-IT" dirty="0" smtClean="0"/>
                        <a:t>20.000</a:t>
                      </a:r>
                      <a:endParaRPr lang="it-IT" dirty="0"/>
                    </a:p>
                  </a:txBody>
                  <a:tcPr/>
                </a:tc>
                <a:tc>
                  <a:txBody>
                    <a:bodyPr/>
                    <a:lstStyle/>
                    <a:p>
                      <a:r>
                        <a:rPr lang="it-IT" dirty="0" smtClean="0"/>
                        <a:t>65%</a:t>
                      </a:r>
                      <a:endParaRPr lang="it-IT" dirty="0"/>
                    </a:p>
                  </a:txBody>
                  <a:tcPr/>
                </a:tc>
                <a:tc>
                  <a:txBody>
                    <a:bodyPr/>
                    <a:lstStyle/>
                    <a:p>
                      <a:r>
                        <a:rPr lang="it-IT" dirty="0" smtClean="0"/>
                        <a:t>80%</a:t>
                      </a:r>
                      <a:endParaRPr lang="it-IT" dirty="0"/>
                    </a:p>
                  </a:txBody>
                  <a:tcPr/>
                </a:tc>
                <a:tc>
                  <a:txBody>
                    <a:bodyPr/>
                    <a:lstStyle/>
                    <a:p>
                      <a:r>
                        <a:rPr lang="it-IT" dirty="0" smtClean="0"/>
                        <a:t>20.000 x 20/35</a:t>
                      </a:r>
                      <a:r>
                        <a:rPr lang="it-IT" baseline="0" dirty="0" smtClean="0"/>
                        <a:t> = 30.000</a:t>
                      </a:r>
                      <a:endParaRPr lang="it-IT" dirty="0"/>
                    </a:p>
                  </a:txBody>
                  <a:tcPr/>
                </a:tc>
              </a:tr>
              <a:tr h="509622">
                <a:tc>
                  <a:txBody>
                    <a:bodyPr/>
                    <a:lstStyle/>
                    <a:p>
                      <a:r>
                        <a:rPr lang="it-IT" dirty="0" smtClean="0"/>
                        <a:t>D</a:t>
                      </a:r>
                      <a:endParaRPr lang="it-IT" dirty="0"/>
                    </a:p>
                  </a:txBody>
                  <a:tcPr/>
                </a:tc>
                <a:tc>
                  <a:txBody>
                    <a:bodyPr/>
                    <a:lstStyle/>
                    <a:p>
                      <a:r>
                        <a:rPr lang="it-IT" dirty="0" smtClean="0"/>
                        <a:t>30.000</a:t>
                      </a:r>
                      <a:endParaRPr lang="it-IT" dirty="0"/>
                    </a:p>
                  </a:txBody>
                  <a:tcPr/>
                </a:tc>
                <a:tc>
                  <a:txBody>
                    <a:bodyPr/>
                    <a:lstStyle/>
                    <a:p>
                      <a:r>
                        <a:rPr lang="it-IT" dirty="0" smtClean="0"/>
                        <a:t>65%</a:t>
                      </a:r>
                      <a:endParaRPr lang="it-IT" dirty="0"/>
                    </a:p>
                  </a:txBody>
                  <a:tcPr/>
                </a:tc>
                <a:tc>
                  <a:txBody>
                    <a:bodyPr/>
                    <a:lstStyle/>
                    <a:p>
                      <a:r>
                        <a:rPr lang="it-IT" dirty="0" smtClean="0"/>
                        <a:t>65%</a:t>
                      </a:r>
                      <a:endParaRPr lang="it-IT" dirty="0"/>
                    </a:p>
                  </a:txBody>
                  <a:tcPr/>
                </a:tc>
                <a:tc>
                  <a:txBody>
                    <a:bodyPr/>
                    <a:lstStyle/>
                    <a:p>
                      <a:r>
                        <a:rPr lang="it-IT" dirty="0" smtClean="0"/>
                        <a:t>30.000</a:t>
                      </a:r>
                      <a:r>
                        <a:rPr lang="it-IT" baseline="0" dirty="0" smtClean="0"/>
                        <a:t> x 35/35 = 30.000</a:t>
                      </a:r>
                      <a:endParaRPr lang="it-IT" dirty="0"/>
                    </a:p>
                  </a:txBody>
                  <a:tcPr/>
                </a:tc>
              </a:tr>
            </a:tbl>
          </a:graphicData>
        </a:graphic>
      </p:graphicFrame>
      <p:graphicFrame>
        <p:nvGraphicFramePr>
          <p:cNvPr id="2" name="Oggetto 1"/>
          <p:cNvGraphicFramePr>
            <a:graphicFrameLocks noChangeAspect="1"/>
          </p:cNvGraphicFramePr>
          <p:nvPr>
            <p:extLst>
              <p:ext uri="{D42A27DB-BD31-4B8C-83A1-F6EECF244321}">
                <p14:modId xmlns:p14="http://schemas.microsoft.com/office/powerpoint/2010/main" val="4100810122"/>
              </p:ext>
            </p:extLst>
          </p:nvPr>
        </p:nvGraphicFramePr>
        <p:xfrm>
          <a:off x="2583005" y="1570037"/>
          <a:ext cx="7322993" cy="768801"/>
        </p:xfrm>
        <a:graphic>
          <a:graphicData uri="http://schemas.openxmlformats.org/presentationml/2006/ole">
            <mc:AlternateContent xmlns:mc="http://schemas.openxmlformats.org/markup-compatibility/2006">
              <mc:Choice xmlns:v="urn:schemas-microsoft-com:vml" Requires="v">
                <p:oleObj spid="_x0000_s2098" name="Equazione" r:id="rId3" imgW="4000320" imgH="419040" progId="Equation.3">
                  <p:embed/>
                </p:oleObj>
              </mc:Choice>
              <mc:Fallback>
                <p:oleObj name="Equazione" r:id="rId3" imgW="4000320" imgH="419040" progId="Equation.3">
                  <p:embed/>
                  <p:pic>
                    <p:nvPicPr>
                      <p:cNvPr id="0" name="Oggetto 1"/>
                      <p:cNvPicPr>
                        <a:picLocks noChangeAspect="1" noChangeArrowheads="1"/>
                      </p:cNvPicPr>
                      <p:nvPr/>
                    </p:nvPicPr>
                    <p:blipFill>
                      <a:blip r:embed="rId4"/>
                      <a:srcRect/>
                      <a:stretch>
                        <a:fillRect/>
                      </a:stretch>
                    </p:blipFill>
                    <p:spPr bwMode="auto">
                      <a:xfrm>
                        <a:off x="2583005" y="1570037"/>
                        <a:ext cx="7322993" cy="768801"/>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23944543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12</a:t>
            </a:fld>
            <a:endParaRPr lang="it-IT" dirty="0"/>
          </a:p>
        </p:txBody>
      </p:sp>
      <p:sp>
        <p:nvSpPr>
          <p:cNvPr id="9" name="Titolo 1"/>
          <p:cNvSpPr>
            <a:spLocks noGrp="1"/>
          </p:cNvSpPr>
          <p:nvPr>
            <p:ph type="ctrTitle" idx="4294967295"/>
          </p:nvPr>
        </p:nvSpPr>
        <p:spPr>
          <a:xfrm>
            <a:off x="569912" y="1071044"/>
            <a:ext cx="10700951" cy="741356"/>
          </a:xfrm>
          <a:prstGeom prst="rect">
            <a:avLst/>
          </a:prstGeom>
        </p:spPr>
        <p:txBody>
          <a:bodyPr lIns="0" tIns="0" rIns="0" bIns="0" anchor="t" anchorCtr="0"/>
          <a:lstStyle/>
          <a:p>
            <a:r>
              <a:rPr lang="it-IT" sz="3200" dirty="0" smtClean="0">
                <a:solidFill>
                  <a:schemeClr val="tx1">
                    <a:lumMod val="50000"/>
                    <a:lumOff val="50000"/>
                  </a:schemeClr>
                </a:solidFill>
                <a:latin typeface="+mn-lt"/>
              </a:rPr>
              <a:t>Il contesto operativo</a:t>
            </a:r>
            <a:endParaRPr lang="it-IT" sz="3200" dirty="0">
              <a:solidFill>
                <a:schemeClr val="tx1">
                  <a:lumMod val="50000"/>
                  <a:lumOff val="50000"/>
                </a:schemeClr>
              </a:solidFill>
              <a:latin typeface="+mn-lt"/>
            </a:endParaRPr>
          </a:p>
        </p:txBody>
      </p:sp>
      <p:graphicFrame>
        <p:nvGraphicFramePr>
          <p:cNvPr id="7" name="Tabella 6"/>
          <p:cNvGraphicFramePr>
            <a:graphicFrameLocks noGrp="1"/>
          </p:cNvGraphicFramePr>
          <p:nvPr>
            <p:extLst>
              <p:ext uri="{D42A27DB-BD31-4B8C-83A1-F6EECF244321}">
                <p14:modId xmlns:p14="http://schemas.microsoft.com/office/powerpoint/2010/main" val="3769334131"/>
              </p:ext>
            </p:extLst>
          </p:nvPr>
        </p:nvGraphicFramePr>
        <p:xfrm>
          <a:off x="594147" y="1600666"/>
          <a:ext cx="10828596" cy="2405277"/>
        </p:xfrm>
        <a:graphic>
          <a:graphicData uri="http://schemas.openxmlformats.org/drawingml/2006/table">
            <a:tbl>
              <a:tblPr firstRow="1" bandRow="1">
                <a:tableStyleId>{5C22544A-7EE6-4342-B048-85BDC9FD1C3A}</a:tableStyleId>
              </a:tblPr>
              <a:tblGrid>
                <a:gridCol w="7412760"/>
                <a:gridCol w="3415836"/>
              </a:tblGrid>
              <a:tr h="780644">
                <a:tc>
                  <a:txBody>
                    <a:bodyPr/>
                    <a:lstStyle/>
                    <a:p>
                      <a:r>
                        <a:rPr lang="it-IT" sz="2000" dirty="0" smtClean="0"/>
                        <a:t>Coltivazioni</a:t>
                      </a:r>
                      <a:r>
                        <a:rPr lang="it-IT" sz="2000" baseline="0" dirty="0" smtClean="0"/>
                        <a:t> </a:t>
                      </a:r>
                      <a:endParaRPr lang="it-IT" sz="2000" dirty="0"/>
                    </a:p>
                  </a:txBody>
                  <a:tcPr>
                    <a:solidFill>
                      <a:srgbClr val="C00000"/>
                    </a:solidFill>
                  </a:tcPr>
                </a:tc>
                <a:tc>
                  <a:txBody>
                    <a:bodyPr/>
                    <a:lstStyle/>
                    <a:p>
                      <a:r>
                        <a:rPr lang="it-IT" sz="2000" dirty="0" smtClean="0"/>
                        <a:t>Contenuto di umidità standard secondo </a:t>
                      </a:r>
                      <a:r>
                        <a:rPr lang="it-IT" sz="2000" dirty="0" err="1" smtClean="0"/>
                        <a:t>Eurostat</a:t>
                      </a:r>
                      <a:r>
                        <a:rPr lang="it-IT" sz="2000" baseline="0" dirty="0" smtClean="0"/>
                        <a:t> (</a:t>
                      </a:r>
                      <a:r>
                        <a:rPr lang="it-IT" sz="2000" baseline="0" dirty="0" err="1" smtClean="0"/>
                        <a:t>StandardHU</a:t>
                      </a:r>
                      <a:r>
                        <a:rPr lang="it-IT" sz="2000" baseline="0" dirty="0" smtClean="0"/>
                        <a:t>)</a:t>
                      </a:r>
                      <a:endParaRPr lang="it-IT" sz="2000" dirty="0"/>
                    </a:p>
                  </a:txBody>
                  <a:tcPr>
                    <a:solidFill>
                      <a:srgbClr val="C00000"/>
                    </a:solidFill>
                  </a:tcPr>
                </a:tc>
              </a:tr>
              <a:tr h="514065">
                <a:tc>
                  <a:txBody>
                    <a:bodyPr/>
                    <a:lstStyle/>
                    <a:p>
                      <a:r>
                        <a:rPr lang="it-IT" sz="2000" dirty="0" smtClean="0"/>
                        <a:t>Cereali (escluso il riso), legumi secchi e colture proteiche, soia</a:t>
                      </a:r>
                      <a:r>
                        <a:rPr lang="it-IT" sz="2000" baseline="0" dirty="0" smtClean="0"/>
                        <a:t> </a:t>
                      </a:r>
                      <a:endParaRPr lang="it-IT" sz="2000" dirty="0"/>
                    </a:p>
                  </a:txBody>
                  <a:tcPr/>
                </a:tc>
                <a:tc>
                  <a:txBody>
                    <a:bodyPr/>
                    <a:lstStyle/>
                    <a:p>
                      <a:pPr algn="ctr"/>
                      <a:r>
                        <a:rPr lang="it-IT" sz="2000" dirty="0" smtClean="0"/>
                        <a:t>14%</a:t>
                      </a:r>
                      <a:endParaRPr lang="it-IT" sz="2000" dirty="0"/>
                    </a:p>
                  </a:txBody>
                  <a:tcPr/>
                </a:tc>
              </a:tr>
              <a:tr h="446082">
                <a:tc>
                  <a:txBody>
                    <a:bodyPr/>
                    <a:lstStyle/>
                    <a:p>
                      <a:r>
                        <a:rPr lang="it-IT" sz="2000" dirty="0" smtClean="0"/>
                        <a:t>Riso	</a:t>
                      </a:r>
                      <a:endParaRPr lang="it-IT" sz="2000" dirty="0"/>
                    </a:p>
                  </a:txBody>
                  <a:tcPr/>
                </a:tc>
                <a:tc>
                  <a:txBody>
                    <a:bodyPr/>
                    <a:lstStyle/>
                    <a:p>
                      <a:pPr algn="ctr"/>
                      <a:r>
                        <a:rPr lang="it-IT" sz="2000" dirty="0" smtClean="0"/>
                        <a:t>13%</a:t>
                      </a:r>
                      <a:endParaRPr lang="it-IT" sz="2000" dirty="0"/>
                    </a:p>
                  </a:txBody>
                  <a:tcPr/>
                </a:tc>
              </a:tr>
              <a:tr h="439290">
                <a:tc>
                  <a:txBody>
                    <a:bodyPr/>
                    <a:lstStyle/>
                    <a:p>
                      <a:r>
                        <a:rPr lang="it-IT" sz="2000" dirty="0" smtClean="0"/>
                        <a:t>Colza, girasole, semi di lino, semi di cotone</a:t>
                      </a:r>
                      <a:endParaRPr lang="it-IT" sz="2000" dirty="0"/>
                    </a:p>
                  </a:txBody>
                  <a:tcPr/>
                </a:tc>
                <a:tc>
                  <a:txBody>
                    <a:bodyPr/>
                    <a:lstStyle/>
                    <a:p>
                      <a:pPr algn="ctr"/>
                      <a:r>
                        <a:rPr lang="it-IT" sz="2000" dirty="0" smtClean="0"/>
                        <a:t>9%</a:t>
                      </a:r>
                      <a:endParaRPr lang="it-IT" sz="2000" dirty="0"/>
                    </a:p>
                  </a:txBody>
                  <a:tcPr/>
                </a:tc>
              </a:tr>
            </a:tbl>
          </a:graphicData>
        </a:graphic>
      </p:graphicFrame>
      <p:sp>
        <p:nvSpPr>
          <p:cNvPr id="8" name="Marcador de contenido 2"/>
          <p:cNvSpPr txBox="1">
            <a:spLocks/>
          </p:cNvSpPr>
          <p:nvPr/>
        </p:nvSpPr>
        <p:spPr>
          <a:xfrm>
            <a:off x="540197" y="4187434"/>
            <a:ext cx="10505173" cy="2866493"/>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342900" indent="-342900">
              <a:lnSpc>
                <a:spcPct val="120000"/>
              </a:lnSpc>
              <a:spcAft>
                <a:spcPts val="600"/>
              </a:spcAft>
              <a:buFont typeface="Wingdings" panose="05000000000000000000" pitchFamily="2" charset="2"/>
              <a:buChar char="ü"/>
            </a:pPr>
            <a:r>
              <a:rPr lang="en-US" sz="2200" dirty="0" err="1" smtClean="0"/>
              <a:t>Occorre</a:t>
            </a:r>
            <a:r>
              <a:rPr lang="en-US" sz="2200" dirty="0" smtClean="0"/>
              <a:t> </a:t>
            </a:r>
            <a:r>
              <a:rPr lang="en-US" sz="2200" dirty="0" err="1" smtClean="0"/>
              <a:t>stimare</a:t>
            </a:r>
            <a:r>
              <a:rPr lang="en-US" sz="2200" dirty="0" smtClean="0"/>
              <a:t> </a:t>
            </a:r>
            <a:r>
              <a:rPr lang="en-US" sz="2200" dirty="0" err="1" smtClean="0"/>
              <a:t>HarvestedHU</a:t>
            </a:r>
            <a:r>
              <a:rPr lang="en-US" sz="2200" dirty="0" smtClean="0"/>
              <a:t> per le </a:t>
            </a:r>
            <a:r>
              <a:rPr lang="en-US" sz="2200" dirty="0" err="1" smtClean="0"/>
              <a:t>principali</a:t>
            </a:r>
            <a:r>
              <a:rPr lang="en-US" sz="2200" dirty="0" smtClean="0"/>
              <a:t> </a:t>
            </a:r>
            <a:r>
              <a:rPr lang="en-US" sz="2200" dirty="0" err="1" smtClean="0"/>
              <a:t>tipologie</a:t>
            </a:r>
            <a:r>
              <a:rPr lang="en-US" sz="2200" dirty="0" smtClean="0"/>
              <a:t> di </a:t>
            </a:r>
            <a:r>
              <a:rPr lang="en-US" sz="2200" dirty="0" err="1" smtClean="0"/>
              <a:t>cereali</a:t>
            </a:r>
            <a:r>
              <a:rPr lang="en-US" sz="2200" dirty="0"/>
              <a:t>,</a:t>
            </a:r>
            <a:r>
              <a:rPr lang="en-US" sz="2200" dirty="0" smtClean="0"/>
              <a:t> </a:t>
            </a:r>
            <a:r>
              <a:rPr lang="en-US" sz="2200" dirty="0" err="1" smtClean="0"/>
              <a:t>almeno</a:t>
            </a:r>
            <a:r>
              <a:rPr lang="en-US" sz="2200" dirty="0" smtClean="0"/>
              <a:t> a </a:t>
            </a:r>
            <a:r>
              <a:rPr lang="en-US" sz="2200" dirty="0" err="1" smtClean="0"/>
              <a:t>livello</a:t>
            </a:r>
            <a:r>
              <a:rPr lang="en-US" sz="2200" dirty="0" smtClean="0"/>
              <a:t> di </a:t>
            </a:r>
            <a:r>
              <a:rPr lang="en-US" sz="2200" dirty="0" err="1" smtClean="0"/>
              <a:t>Regione</a:t>
            </a:r>
            <a:endParaRPr lang="en-US" sz="2200" dirty="0" smtClean="0"/>
          </a:p>
          <a:p>
            <a:pPr marL="342900" indent="-342900">
              <a:lnSpc>
                <a:spcPct val="120000"/>
              </a:lnSpc>
              <a:spcAft>
                <a:spcPts val="600"/>
              </a:spcAft>
              <a:buFont typeface="Wingdings" panose="05000000000000000000" pitchFamily="2" charset="2"/>
              <a:buChar char="ü"/>
            </a:pPr>
            <a:r>
              <a:rPr lang="en-US" sz="2200" dirty="0" err="1" smtClean="0"/>
              <a:t>Nel</a:t>
            </a:r>
            <a:r>
              <a:rPr lang="en-US" sz="2200" dirty="0" smtClean="0"/>
              <a:t> breve-</a:t>
            </a:r>
            <a:r>
              <a:rPr lang="en-US" sz="2200" dirty="0" err="1" smtClean="0"/>
              <a:t>medio</a:t>
            </a:r>
            <a:r>
              <a:rPr lang="en-US" sz="2200" dirty="0" smtClean="0"/>
              <a:t> </a:t>
            </a:r>
            <a:r>
              <a:rPr lang="en-US" sz="2200" dirty="0" err="1" smtClean="0"/>
              <a:t>periodo</a:t>
            </a:r>
            <a:r>
              <a:rPr lang="en-US" sz="2200" dirty="0" smtClean="0"/>
              <a:t> non è </a:t>
            </a:r>
            <a:r>
              <a:rPr lang="en-US" sz="2200" dirty="0" err="1" smtClean="0"/>
              <a:t>possibile</a:t>
            </a:r>
            <a:r>
              <a:rPr lang="en-US" sz="2200" dirty="0" smtClean="0"/>
              <a:t> </a:t>
            </a:r>
            <a:r>
              <a:rPr lang="en-US" sz="2200" dirty="0" err="1" smtClean="0"/>
              <a:t>inserire</a:t>
            </a:r>
            <a:r>
              <a:rPr lang="en-US" sz="2200" dirty="0" smtClean="0"/>
              <a:t> </a:t>
            </a:r>
            <a:r>
              <a:rPr lang="en-US" sz="2200" dirty="0" err="1" smtClean="0"/>
              <a:t>domande</a:t>
            </a:r>
            <a:r>
              <a:rPr lang="en-US" sz="2200" dirty="0" smtClean="0"/>
              <a:t> </a:t>
            </a:r>
            <a:r>
              <a:rPr lang="en-US" sz="2200" dirty="0" err="1" smtClean="0"/>
              <a:t>specifiche</a:t>
            </a:r>
            <a:r>
              <a:rPr lang="en-US" sz="2200" dirty="0" smtClean="0"/>
              <a:t> in </a:t>
            </a:r>
            <a:r>
              <a:rPr lang="en-US" sz="2200" dirty="0" err="1" smtClean="0"/>
              <a:t>indagini</a:t>
            </a:r>
            <a:r>
              <a:rPr lang="en-US" sz="2200" dirty="0" smtClean="0"/>
              <a:t> </a:t>
            </a:r>
            <a:r>
              <a:rPr lang="en-US" sz="2200" dirty="0" err="1" smtClean="0"/>
              <a:t>su</a:t>
            </a:r>
            <a:r>
              <a:rPr lang="en-US" sz="2200" dirty="0" smtClean="0"/>
              <a:t> </a:t>
            </a:r>
            <a:r>
              <a:rPr lang="en-US" sz="2200" dirty="0" err="1" smtClean="0"/>
              <a:t>aziende</a:t>
            </a:r>
            <a:r>
              <a:rPr lang="en-US" sz="2200" dirty="0" smtClean="0"/>
              <a:t> </a:t>
            </a:r>
            <a:r>
              <a:rPr lang="en-US" sz="2200" dirty="0" err="1" smtClean="0"/>
              <a:t>agricole</a:t>
            </a:r>
            <a:r>
              <a:rPr lang="en-US" sz="2200" dirty="0" smtClean="0"/>
              <a:t>/</a:t>
            </a:r>
            <a:r>
              <a:rPr lang="en-US" sz="2200" dirty="0" err="1" smtClean="0"/>
              <a:t>imprese</a:t>
            </a:r>
            <a:r>
              <a:rPr lang="en-US" sz="2200" dirty="0" smtClean="0"/>
              <a:t> </a:t>
            </a:r>
            <a:r>
              <a:rPr lang="en-US" sz="2200" dirty="0" err="1" smtClean="0"/>
              <a:t>nè</a:t>
            </a:r>
            <a:r>
              <a:rPr lang="en-US" sz="2200" dirty="0" smtClean="0"/>
              <a:t> </a:t>
            </a:r>
            <a:r>
              <a:rPr lang="en-US" sz="2200" dirty="0" err="1" smtClean="0"/>
              <a:t>applicare</a:t>
            </a:r>
            <a:r>
              <a:rPr lang="en-US" sz="2200" dirty="0" smtClean="0"/>
              <a:t> </a:t>
            </a:r>
            <a:r>
              <a:rPr lang="en-US" sz="2200" dirty="0" err="1" smtClean="0"/>
              <a:t>modelli</a:t>
            </a:r>
            <a:r>
              <a:rPr lang="en-US" sz="2200" dirty="0" smtClean="0"/>
              <a:t> </a:t>
            </a:r>
            <a:r>
              <a:rPr lang="en-US" sz="2200" dirty="0" err="1" smtClean="0"/>
              <a:t>sofisticati</a:t>
            </a:r>
            <a:r>
              <a:rPr lang="en-US" sz="2200" dirty="0" smtClean="0"/>
              <a:t> del </a:t>
            </a:r>
            <a:r>
              <a:rPr lang="en-US" sz="2200" dirty="0" err="1" smtClean="0"/>
              <a:t>tipo</a:t>
            </a:r>
            <a:r>
              <a:rPr lang="en-US" sz="2200" dirty="0" smtClean="0"/>
              <a:t> </a:t>
            </a:r>
            <a:r>
              <a:rPr lang="en-US" sz="2200" dirty="0" err="1" smtClean="0"/>
              <a:t>francese</a:t>
            </a:r>
            <a:endParaRPr lang="en-US" sz="2200" dirty="0" smtClean="0"/>
          </a:p>
          <a:p>
            <a:pPr marL="342900" indent="-342900">
              <a:lnSpc>
                <a:spcPct val="120000"/>
              </a:lnSpc>
              <a:spcAft>
                <a:spcPts val="600"/>
              </a:spcAft>
              <a:buFont typeface="Wingdings" panose="05000000000000000000" pitchFamily="2" charset="2"/>
              <a:buChar char="ü"/>
            </a:pPr>
            <a:r>
              <a:rPr lang="en-US" sz="2200" dirty="0" smtClean="0"/>
              <a:t>E’ </a:t>
            </a:r>
            <a:r>
              <a:rPr lang="en-US" sz="2200" dirty="0" err="1" smtClean="0"/>
              <a:t>però</a:t>
            </a:r>
            <a:r>
              <a:rPr lang="en-US" sz="2200" dirty="0" smtClean="0"/>
              <a:t> </a:t>
            </a:r>
            <a:r>
              <a:rPr lang="en-US" sz="2200" dirty="0" err="1" smtClean="0"/>
              <a:t>possibile</a:t>
            </a:r>
            <a:r>
              <a:rPr lang="en-US" sz="2200" dirty="0" smtClean="0"/>
              <a:t> </a:t>
            </a:r>
            <a:r>
              <a:rPr lang="en-US" sz="2200" dirty="0" err="1" smtClean="0"/>
              <a:t>sviluppare</a:t>
            </a:r>
            <a:r>
              <a:rPr lang="en-US" sz="2200" dirty="0" smtClean="0"/>
              <a:t> un </a:t>
            </a:r>
            <a:r>
              <a:rPr lang="en-US" sz="2200" dirty="0" err="1" smtClean="0"/>
              <a:t>modello</a:t>
            </a:r>
            <a:r>
              <a:rPr lang="en-US" sz="2200" dirty="0" smtClean="0"/>
              <a:t> </a:t>
            </a:r>
            <a:r>
              <a:rPr lang="en-US" sz="2200" dirty="0" err="1" smtClean="0"/>
              <a:t>semplificato</a:t>
            </a:r>
            <a:r>
              <a:rPr lang="en-US" sz="2200" dirty="0" smtClean="0"/>
              <a:t> </a:t>
            </a:r>
            <a:r>
              <a:rPr lang="en-US" sz="2200" dirty="0" err="1" smtClean="0"/>
              <a:t>basato</a:t>
            </a:r>
            <a:r>
              <a:rPr lang="en-US" sz="2200" dirty="0" smtClean="0"/>
              <a:t> </a:t>
            </a:r>
            <a:r>
              <a:rPr lang="en-US" sz="2200" dirty="0" err="1" smtClean="0"/>
              <a:t>su</a:t>
            </a:r>
            <a:r>
              <a:rPr lang="en-US" sz="2200" dirty="0" smtClean="0"/>
              <a:t> </a:t>
            </a:r>
            <a:r>
              <a:rPr lang="en-US" sz="2200" dirty="0" err="1" smtClean="0"/>
              <a:t>dati</a:t>
            </a:r>
            <a:r>
              <a:rPr lang="en-US" sz="2200" dirty="0" smtClean="0"/>
              <a:t> </a:t>
            </a:r>
            <a:r>
              <a:rPr lang="en-US" sz="2200" dirty="0" err="1" smtClean="0"/>
              <a:t>già</a:t>
            </a:r>
            <a:r>
              <a:rPr lang="en-US" sz="2200" dirty="0" smtClean="0"/>
              <a:t> </a:t>
            </a:r>
            <a:r>
              <a:rPr lang="en-US" sz="2200" dirty="0" err="1" smtClean="0"/>
              <a:t>disponibili</a:t>
            </a:r>
            <a:r>
              <a:rPr lang="en-US" sz="2200" dirty="0" smtClean="0"/>
              <a:t> e </a:t>
            </a:r>
            <a:r>
              <a:rPr lang="en-US" sz="2200" dirty="0" err="1" smtClean="0"/>
              <a:t>sull’ipotesi</a:t>
            </a:r>
            <a:r>
              <a:rPr lang="en-US" sz="2200" dirty="0" smtClean="0"/>
              <a:t> di </a:t>
            </a:r>
            <a:r>
              <a:rPr lang="en-US" sz="2200" dirty="0" err="1" smtClean="0"/>
              <a:t>applicare</a:t>
            </a:r>
            <a:r>
              <a:rPr lang="en-US" sz="2200" dirty="0" smtClean="0"/>
              <a:t> </a:t>
            </a:r>
            <a:r>
              <a:rPr lang="en-US" sz="2200" dirty="0" err="1" smtClean="0"/>
              <a:t>il</a:t>
            </a:r>
            <a:r>
              <a:rPr lang="en-US" sz="2200" dirty="0" smtClean="0"/>
              <a:t> </a:t>
            </a:r>
            <a:r>
              <a:rPr lang="en-US" sz="2200" dirty="0" err="1" smtClean="0"/>
              <a:t>grado</a:t>
            </a:r>
            <a:r>
              <a:rPr lang="en-US" sz="2200" dirty="0" smtClean="0"/>
              <a:t> di </a:t>
            </a:r>
            <a:r>
              <a:rPr lang="en-US" sz="2200" dirty="0" err="1" smtClean="0"/>
              <a:t>umidità</a:t>
            </a:r>
            <a:r>
              <a:rPr lang="en-US" sz="2200" dirty="0" smtClean="0"/>
              <a:t> locale a </a:t>
            </a:r>
            <a:r>
              <a:rPr lang="en-US" sz="2200" dirty="0" err="1" smtClean="0"/>
              <a:t>quello</a:t>
            </a:r>
            <a:r>
              <a:rPr lang="en-US" sz="2200" dirty="0" smtClean="0"/>
              <a:t> </a:t>
            </a:r>
            <a:r>
              <a:rPr lang="en-US" sz="2200" dirty="0" err="1" smtClean="0"/>
              <a:t>specifico</a:t>
            </a:r>
            <a:r>
              <a:rPr lang="en-US" sz="2200" dirty="0" smtClean="0"/>
              <a:t> </a:t>
            </a:r>
            <a:r>
              <a:rPr lang="en-US" sz="2200" dirty="0" err="1" smtClean="0"/>
              <a:t>che</a:t>
            </a:r>
            <a:r>
              <a:rPr lang="en-US" sz="2200" dirty="0" smtClean="0"/>
              <a:t> </a:t>
            </a:r>
            <a:r>
              <a:rPr lang="en-US" sz="2200" dirty="0" err="1" smtClean="0"/>
              <a:t>caratterizza</a:t>
            </a:r>
            <a:r>
              <a:rPr lang="en-US" sz="2200" dirty="0" smtClean="0"/>
              <a:t> </a:t>
            </a:r>
            <a:r>
              <a:rPr lang="en-US" sz="2200" dirty="0" err="1" smtClean="0"/>
              <a:t>i</a:t>
            </a:r>
            <a:r>
              <a:rPr lang="en-US" sz="2200" dirty="0" smtClean="0"/>
              <a:t> </a:t>
            </a:r>
            <a:r>
              <a:rPr lang="en-US" sz="2200" dirty="0" err="1" smtClean="0"/>
              <a:t>singoli</a:t>
            </a:r>
            <a:r>
              <a:rPr lang="en-US" sz="2200" dirty="0" smtClean="0"/>
              <a:t> </a:t>
            </a:r>
            <a:r>
              <a:rPr lang="en-US" sz="2200" dirty="0" err="1" smtClean="0"/>
              <a:t>raccolti</a:t>
            </a:r>
            <a:endParaRPr lang="en-US" sz="2200" dirty="0" smtClean="0"/>
          </a:p>
        </p:txBody>
      </p:sp>
    </p:spTree>
    <p:extLst>
      <p:ext uri="{BB962C8B-B14F-4D97-AF65-F5344CB8AC3E}">
        <p14:creationId xmlns:p14="http://schemas.microsoft.com/office/powerpoint/2010/main" val="3429159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13</a:t>
            </a:fld>
            <a:endParaRPr lang="it-IT" dirty="0"/>
          </a:p>
        </p:txBody>
      </p:sp>
      <p:sp>
        <p:nvSpPr>
          <p:cNvPr id="9" name="Titolo 1"/>
          <p:cNvSpPr>
            <a:spLocks noGrp="1"/>
          </p:cNvSpPr>
          <p:nvPr>
            <p:ph type="ctrTitle" idx="4294967295"/>
          </p:nvPr>
        </p:nvSpPr>
        <p:spPr>
          <a:xfrm>
            <a:off x="569912" y="1071044"/>
            <a:ext cx="10700951" cy="741356"/>
          </a:xfrm>
          <a:prstGeom prst="rect">
            <a:avLst/>
          </a:prstGeom>
        </p:spPr>
        <p:txBody>
          <a:bodyPr lIns="0" tIns="0" rIns="0" bIns="0" anchor="t" anchorCtr="0"/>
          <a:lstStyle/>
          <a:p>
            <a:r>
              <a:rPr lang="it-IT" sz="3200" dirty="0" err="1" smtClean="0">
                <a:solidFill>
                  <a:schemeClr val="tx1">
                    <a:lumMod val="50000"/>
                    <a:lumOff val="50000"/>
                  </a:schemeClr>
                </a:solidFill>
                <a:latin typeface="+mn-lt"/>
              </a:rPr>
              <a:t>Kriging</a:t>
            </a:r>
            <a:endParaRPr lang="it-IT" sz="3200" dirty="0">
              <a:solidFill>
                <a:schemeClr val="tx1">
                  <a:lumMod val="50000"/>
                  <a:lumOff val="50000"/>
                </a:schemeClr>
              </a:solidFill>
              <a:latin typeface="+mn-lt"/>
            </a:endParaRPr>
          </a:p>
        </p:txBody>
      </p:sp>
      <p:sp>
        <p:nvSpPr>
          <p:cNvPr id="6" name="Segnaposto contenuto 2"/>
          <p:cNvSpPr txBox="1">
            <a:spLocks/>
          </p:cNvSpPr>
          <p:nvPr/>
        </p:nvSpPr>
        <p:spPr>
          <a:xfrm>
            <a:off x="482371" y="1549585"/>
            <a:ext cx="10708141" cy="4852987"/>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just">
              <a:buFont typeface="Wingdings" panose="05000000000000000000" pitchFamily="2" charset="2"/>
              <a:buChar char="ü"/>
              <a:tabLst>
                <a:tab pos="358775" algn="l"/>
              </a:tabLst>
              <a:defRPr/>
            </a:pPr>
            <a:r>
              <a:rPr lang="it-IT" altLang="it-IT" sz="2200" dirty="0" smtClean="0"/>
              <a:t>Metodo di interpolazione che consente di stimare la variabilità spaziale di fenomeni a partire dai dati rilevati in specifici luoghi. </a:t>
            </a:r>
            <a:endParaRPr lang="it-IT" altLang="it-IT" sz="2200" i="1" dirty="0" smtClean="0"/>
          </a:p>
          <a:p>
            <a:pPr algn="just">
              <a:buFont typeface="Wingdings" panose="05000000000000000000" pitchFamily="2" charset="2"/>
              <a:buChar char="ü"/>
              <a:defRPr/>
            </a:pPr>
            <a:r>
              <a:rPr lang="it-IT" altLang="it-IT" sz="2200" dirty="0" smtClean="0"/>
              <a:t>Il processo di interpolazione </a:t>
            </a:r>
            <a:r>
              <a:rPr lang="it-IT" altLang="it-IT" sz="2200" i="1" dirty="0" err="1" smtClean="0"/>
              <a:t>kriging</a:t>
            </a:r>
            <a:r>
              <a:rPr lang="it-IT" altLang="it-IT" sz="2200" dirty="0" smtClean="0"/>
              <a:t> si articola in tre fasi:</a:t>
            </a:r>
            <a:endParaRPr lang="it-IT" altLang="it-IT" sz="2200" i="1" dirty="0" smtClean="0"/>
          </a:p>
          <a:p>
            <a:pPr lvl="1" algn="just">
              <a:buFont typeface="Arial" charset="0"/>
              <a:buAutoNum type="arabicParenR"/>
              <a:defRPr/>
            </a:pPr>
            <a:r>
              <a:rPr lang="it-IT" altLang="it-IT" sz="1800" dirty="0" smtClean="0"/>
              <a:t>esplorazione dei dati e verifica assunti di base (normalità della distribuzione, stazionarietà)</a:t>
            </a:r>
            <a:endParaRPr lang="it-IT" altLang="it-IT" sz="1800" i="1" dirty="0" smtClean="0"/>
          </a:p>
          <a:p>
            <a:pPr lvl="1" algn="just">
              <a:buFont typeface="Arial" charset="0"/>
              <a:buAutoNum type="arabicParenR"/>
              <a:defRPr/>
            </a:pPr>
            <a:r>
              <a:rPr lang="it-IT" altLang="it-IT" sz="1800" dirty="0" smtClean="0"/>
              <a:t>analisi della variabilità e della dipendenza spaziale, con particolare riferimento alla presenza/assenza di trend, </a:t>
            </a:r>
            <a:r>
              <a:rPr lang="it-IT" altLang="it-IT" sz="1800" dirty="0" err="1" smtClean="0"/>
              <a:t>stazionarieta</a:t>
            </a:r>
            <a:r>
              <a:rPr lang="it-IT" altLang="it-IT" sz="1800" dirty="0" smtClean="0"/>
              <a:t> e isotropia (</a:t>
            </a:r>
            <a:r>
              <a:rPr lang="it-IT" altLang="it-IT" sz="1800" dirty="0" err="1" smtClean="0"/>
              <a:t>variogramma</a:t>
            </a:r>
            <a:r>
              <a:rPr lang="it-IT" altLang="it-IT" sz="1800" dirty="0" smtClean="0"/>
              <a:t>)</a:t>
            </a:r>
            <a:endParaRPr lang="it-IT" altLang="it-IT" sz="1800" i="1" dirty="0" smtClean="0"/>
          </a:p>
          <a:p>
            <a:pPr lvl="1" algn="just">
              <a:buFont typeface="Arial" charset="0"/>
              <a:buAutoNum type="arabicParenR"/>
              <a:defRPr/>
            </a:pPr>
            <a:r>
              <a:rPr lang="it-IT" altLang="it-IT" sz="1800" dirty="0" smtClean="0"/>
              <a:t>identificazione del modello di interpolazione. Si tratta di adottare un </a:t>
            </a:r>
            <a:r>
              <a:rPr lang="it-IT" altLang="it-IT" sz="1800" dirty="0" err="1" smtClean="0"/>
              <a:t>variogramma</a:t>
            </a:r>
            <a:r>
              <a:rPr lang="it-IT" altLang="it-IT" sz="1800" dirty="0" smtClean="0"/>
              <a:t> “teorico” ai dati. In tal modo è possibile fare delle stime per tutta la superficie oggetto di studio. Verifica della bontà di adattamento</a:t>
            </a:r>
          </a:p>
          <a:p>
            <a:pPr algn="just">
              <a:buFont typeface="Wingdings" panose="05000000000000000000" pitchFamily="2" charset="2"/>
              <a:buChar char="ü"/>
              <a:defRPr/>
            </a:pPr>
            <a:r>
              <a:rPr lang="it-IT" altLang="it-IT" sz="2200" dirty="0" smtClean="0"/>
              <a:t>Diversi interpolatori </a:t>
            </a:r>
            <a:r>
              <a:rPr lang="it-IT" altLang="it-IT" sz="2200" i="1" dirty="0" err="1" smtClean="0"/>
              <a:t>kriging</a:t>
            </a:r>
            <a:r>
              <a:rPr lang="it-IT" altLang="it-IT" sz="2200" dirty="0" smtClean="0"/>
              <a:t> (la scelta dipende dal tipo di dati, dalla verifica degli assunti di base e dalla presenza di particolari caratteristiche distributive)</a:t>
            </a:r>
          </a:p>
          <a:p>
            <a:pPr algn="just">
              <a:buFont typeface="Wingdings" panose="05000000000000000000" pitchFamily="2" charset="2"/>
              <a:buChar char="ü"/>
              <a:defRPr/>
            </a:pPr>
            <a:r>
              <a:rPr lang="it-IT" altLang="it-IT" sz="2200" dirty="0" smtClean="0"/>
              <a:t>Applicazione a dati comunali ENEA 2010</a:t>
            </a:r>
          </a:p>
          <a:p>
            <a:pPr algn="just">
              <a:buFont typeface="Wingdings" panose="05000000000000000000" pitchFamily="2" charset="2"/>
              <a:buChar char="ü"/>
              <a:defRPr/>
            </a:pPr>
            <a:r>
              <a:rPr lang="it-IT" altLang="it-IT" sz="2200" dirty="0" smtClean="0"/>
              <a:t>Sulla base dell’umidità media disponibile solo per alcuni comuni, si stima l’umidità dei comuni non rilevati sulla base dell’umidità dei comuni limitrofi (il «vicinato» è identificato dal </a:t>
            </a:r>
            <a:r>
              <a:rPr lang="it-IT" altLang="it-IT" sz="2200" dirty="0" err="1" smtClean="0"/>
              <a:t>variogramma</a:t>
            </a:r>
            <a:r>
              <a:rPr lang="it-IT" altLang="it-IT" sz="2200" dirty="0" smtClean="0"/>
              <a:t>)</a:t>
            </a:r>
          </a:p>
        </p:txBody>
      </p:sp>
    </p:spTree>
    <p:extLst>
      <p:ext uri="{BB962C8B-B14F-4D97-AF65-F5344CB8AC3E}">
        <p14:creationId xmlns:p14="http://schemas.microsoft.com/office/powerpoint/2010/main" val="37612450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14</a:t>
            </a:fld>
            <a:endParaRPr lang="it-IT" dirty="0"/>
          </a:p>
        </p:txBody>
      </p:sp>
      <p:sp>
        <p:nvSpPr>
          <p:cNvPr id="9" name="Titolo 1"/>
          <p:cNvSpPr>
            <a:spLocks noGrp="1"/>
          </p:cNvSpPr>
          <p:nvPr>
            <p:ph type="ctrTitle" idx="4294967295"/>
          </p:nvPr>
        </p:nvSpPr>
        <p:spPr>
          <a:xfrm>
            <a:off x="569912" y="1071044"/>
            <a:ext cx="10700951" cy="741356"/>
          </a:xfrm>
          <a:prstGeom prst="rect">
            <a:avLst/>
          </a:prstGeom>
        </p:spPr>
        <p:txBody>
          <a:bodyPr lIns="0" tIns="0" rIns="0" bIns="0" anchor="t" anchorCtr="0"/>
          <a:lstStyle/>
          <a:p>
            <a:r>
              <a:rPr lang="it-IT" sz="3200" dirty="0" smtClean="0">
                <a:solidFill>
                  <a:schemeClr val="tx1">
                    <a:lumMod val="50000"/>
                    <a:lumOff val="50000"/>
                  </a:schemeClr>
                </a:solidFill>
                <a:latin typeface="+mn-lt"/>
              </a:rPr>
              <a:t>Risultati</a:t>
            </a:r>
            <a:endParaRPr lang="it-IT" sz="3200" dirty="0">
              <a:solidFill>
                <a:schemeClr val="tx1">
                  <a:lumMod val="50000"/>
                  <a:lumOff val="50000"/>
                </a:schemeClr>
              </a:solidFill>
              <a:latin typeface="+mn-lt"/>
            </a:endParaRPr>
          </a:p>
        </p:txBody>
      </p:sp>
      <p:sp>
        <p:nvSpPr>
          <p:cNvPr id="5" name="Segnaposto contenuto 2"/>
          <p:cNvSpPr txBox="1">
            <a:spLocks/>
          </p:cNvSpPr>
          <p:nvPr/>
        </p:nvSpPr>
        <p:spPr>
          <a:xfrm>
            <a:off x="467857" y="1513299"/>
            <a:ext cx="10621055" cy="4852987"/>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just">
              <a:spcBef>
                <a:spcPts val="300"/>
              </a:spcBef>
              <a:spcAft>
                <a:spcPts val="600"/>
              </a:spcAft>
              <a:buFont typeface="Wingdings" panose="05000000000000000000" pitchFamily="2" charset="2"/>
              <a:buChar char="ü"/>
              <a:tabLst>
                <a:tab pos="358775" algn="l"/>
              </a:tabLst>
              <a:defRPr/>
            </a:pPr>
            <a:r>
              <a:rPr lang="it-IT" altLang="it-IT" sz="2200" dirty="0" smtClean="0"/>
              <a:t>Il modello stima la scostamento tra umidità locale e umidità media nazionale sotto forma di numero indice calcolato per comune</a:t>
            </a:r>
          </a:p>
          <a:p>
            <a:pPr algn="just">
              <a:spcBef>
                <a:spcPts val="300"/>
              </a:spcBef>
              <a:spcAft>
                <a:spcPts val="600"/>
              </a:spcAft>
              <a:buFont typeface="Wingdings" panose="05000000000000000000" pitchFamily="2" charset="2"/>
              <a:buChar char="ü"/>
              <a:tabLst>
                <a:tab pos="358775" algn="l"/>
              </a:tabLst>
              <a:defRPr/>
            </a:pPr>
            <a:r>
              <a:rPr lang="it-IT" altLang="it-IT" sz="2200" dirty="0" smtClean="0"/>
              <a:t>Gli indici comunali sono sintetizzati in un indice provinciale per media aritmetica semplice (non si dispone di pesi comunali)</a:t>
            </a:r>
          </a:p>
          <a:p>
            <a:pPr algn="just">
              <a:spcBef>
                <a:spcPts val="300"/>
              </a:spcBef>
              <a:spcAft>
                <a:spcPts val="600"/>
              </a:spcAft>
              <a:buFont typeface="Wingdings" panose="05000000000000000000" pitchFamily="2" charset="2"/>
              <a:buChar char="ü"/>
              <a:tabLst>
                <a:tab pos="358775" algn="l"/>
              </a:tabLst>
              <a:defRPr/>
            </a:pPr>
            <a:r>
              <a:rPr lang="it-IT" altLang="it-IT" sz="2200" dirty="0" smtClean="0"/>
              <a:t>Gli indici provinciali sono sintetizzati in un indice regionale (</a:t>
            </a:r>
            <a:r>
              <a:rPr lang="it-IT" altLang="it-IT" sz="2200" i="1" dirty="0" smtClean="0"/>
              <a:t>I</a:t>
            </a:r>
            <a:r>
              <a:rPr lang="it-IT" altLang="it-IT" sz="2200" i="1" baseline="-25000" dirty="0" smtClean="0"/>
              <a:t>HU</a:t>
            </a:r>
            <a:r>
              <a:rPr lang="it-IT" altLang="it-IT" sz="2200" dirty="0" smtClean="0"/>
              <a:t>) per media aritmetica ponderata, con pesi proporzionali alla produzione agricola provinciale della particolare coltivazione considerata</a:t>
            </a:r>
          </a:p>
          <a:p>
            <a:pPr algn="just">
              <a:spcBef>
                <a:spcPts val="300"/>
              </a:spcBef>
              <a:spcAft>
                <a:spcPts val="600"/>
              </a:spcAft>
              <a:buFont typeface="Wingdings" panose="05000000000000000000" pitchFamily="2" charset="2"/>
              <a:buChar char="ü"/>
              <a:tabLst>
                <a:tab pos="358775" algn="l"/>
              </a:tabLst>
              <a:defRPr/>
            </a:pPr>
            <a:r>
              <a:rPr lang="it-IT" altLang="it-IT" sz="2200" dirty="0" smtClean="0"/>
              <a:t>A livello regionale si procede al calcolo della stima:</a:t>
            </a:r>
          </a:p>
          <a:p>
            <a:pPr algn="just">
              <a:spcBef>
                <a:spcPts val="300"/>
              </a:spcBef>
              <a:spcAft>
                <a:spcPts val="600"/>
              </a:spcAft>
              <a:buFont typeface="Wingdings" panose="05000000000000000000" pitchFamily="2" charset="2"/>
              <a:buChar char="ü"/>
              <a:tabLst>
                <a:tab pos="358775" algn="l"/>
              </a:tabLst>
              <a:defRPr/>
            </a:pPr>
            <a:r>
              <a:rPr lang="it-IT" altLang="it-IT" sz="2200" dirty="0" smtClean="0"/>
              <a:t>Infine, si applica la formula (1)</a:t>
            </a:r>
          </a:p>
          <a:p>
            <a:pPr algn="just">
              <a:spcBef>
                <a:spcPts val="300"/>
              </a:spcBef>
              <a:spcAft>
                <a:spcPts val="600"/>
              </a:spcAft>
              <a:buFont typeface="Wingdings" panose="05000000000000000000" pitchFamily="2" charset="2"/>
              <a:buChar char="ü"/>
              <a:tabLst>
                <a:tab pos="358775" algn="l"/>
              </a:tabLst>
              <a:defRPr/>
            </a:pPr>
            <a:r>
              <a:rPr lang="it-IT" altLang="it-IT" sz="2200" dirty="0" smtClean="0"/>
              <a:t>Ad esempio, per la produzione di frumento duro del 2014 si ottiene:</a:t>
            </a:r>
          </a:p>
          <a:p>
            <a:pPr algn="just">
              <a:spcBef>
                <a:spcPts val="0"/>
              </a:spcBef>
              <a:spcAft>
                <a:spcPts val="600"/>
              </a:spcAft>
              <a:buFont typeface="Wingdings" panose="05000000000000000000" pitchFamily="2" charset="2"/>
              <a:buChar char="ü"/>
              <a:tabLst>
                <a:tab pos="358775" algn="l"/>
              </a:tabLst>
              <a:defRPr/>
            </a:pPr>
            <a:endParaRPr lang="it-IT" altLang="it-IT" sz="2000" dirty="0" smtClean="0"/>
          </a:p>
          <a:p>
            <a:pPr algn="just">
              <a:buFont typeface="Wingdings" panose="05000000000000000000" pitchFamily="2" charset="2"/>
              <a:buChar char="ü"/>
              <a:tabLst>
                <a:tab pos="358775" algn="l"/>
              </a:tabLst>
              <a:defRPr/>
            </a:pPr>
            <a:endParaRPr lang="it-IT" altLang="it-IT" sz="2000" dirty="0" smtClean="0"/>
          </a:p>
          <a:p>
            <a:pPr>
              <a:defRPr/>
            </a:pPr>
            <a:endParaRPr lang="it-IT" altLang="it-IT" sz="1800" dirty="0" smtClean="0"/>
          </a:p>
          <a:p>
            <a:pPr>
              <a:defRPr/>
            </a:pPr>
            <a:endParaRPr lang="it-IT" altLang="it-IT" sz="1800" dirty="0" smtClean="0"/>
          </a:p>
        </p:txBody>
      </p:sp>
      <p:graphicFrame>
        <p:nvGraphicFramePr>
          <p:cNvPr id="2" name="Oggetto 1"/>
          <p:cNvGraphicFramePr>
            <a:graphicFrameLocks noChangeAspect="1"/>
          </p:cNvGraphicFramePr>
          <p:nvPr>
            <p:extLst>
              <p:ext uri="{D42A27DB-BD31-4B8C-83A1-F6EECF244321}">
                <p14:modId xmlns:p14="http://schemas.microsoft.com/office/powerpoint/2010/main" val="3191108255"/>
              </p:ext>
            </p:extLst>
          </p:nvPr>
        </p:nvGraphicFramePr>
        <p:xfrm>
          <a:off x="6627276" y="4010929"/>
          <a:ext cx="4498975" cy="357188"/>
        </p:xfrm>
        <a:graphic>
          <a:graphicData uri="http://schemas.openxmlformats.org/presentationml/2006/ole">
            <mc:AlternateContent xmlns:mc="http://schemas.openxmlformats.org/markup-compatibility/2006">
              <mc:Choice xmlns:v="urn:schemas-microsoft-com:vml" Requires="v">
                <p:oleObj spid="_x0000_s3203" name="Equazione" r:id="rId3" imgW="2552400" imgH="203040" progId="Equation.3">
                  <p:embed/>
                </p:oleObj>
              </mc:Choice>
              <mc:Fallback>
                <p:oleObj name="Equazione" r:id="rId3" imgW="2552400" imgH="203040" progId="Equation.3">
                  <p:embed/>
                  <p:pic>
                    <p:nvPicPr>
                      <p:cNvPr id="0" name="Oggetto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7276" y="4010929"/>
                        <a:ext cx="4498975"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ggetto 2"/>
          <p:cNvGraphicFramePr>
            <a:graphicFrameLocks noChangeAspect="1"/>
          </p:cNvGraphicFramePr>
          <p:nvPr>
            <p:extLst>
              <p:ext uri="{D42A27DB-BD31-4B8C-83A1-F6EECF244321}">
                <p14:modId xmlns:p14="http://schemas.microsoft.com/office/powerpoint/2010/main" val="1017500271"/>
              </p:ext>
            </p:extLst>
          </p:nvPr>
        </p:nvGraphicFramePr>
        <p:xfrm>
          <a:off x="3839449" y="5251675"/>
          <a:ext cx="4967288" cy="357187"/>
        </p:xfrm>
        <a:graphic>
          <a:graphicData uri="http://schemas.openxmlformats.org/presentationml/2006/ole">
            <mc:AlternateContent xmlns:mc="http://schemas.openxmlformats.org/markup-compatibility/2006">
              <mc:Choice xmlns:v="urn:schemas-microsoft-com:vml" Requires="v">
                <p:oleObj spid="_x0000_s3204" name="Equazione" r:id="rId5" imgW="2819160" imgH="203040" progId="Equation.3">
                  <p:embed/>
                </p:oleObj>
              </mc:Choice>
              <mc:Fallback>
                <p:oleObj name="Equazione" r:id="rId5" imgW="2819160" imgH="203040" progId="Equation.3">
                  <p:embed/>
                  <p:pic>
                    <p:nvPicPr>
                      <p:cNvPr id="0" name="Oggetto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39449" y="5251675"/>
                        <a:ext cx="496728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ggetto 6"/>
          <p:cNvGraphicFramePr>
            <a:graphicFrameLocks noChangeAspect="1"/>
          </p:cNvGraphicFramePr>
          <p:nvPr>
            <p:extLst>
              <p:ext uri="{D42A27DB-BD31-4B8C-83A1-F6EECF244321}">
                <p14:modId xmlns:p14="http://schemas.microsoft.com/office/powerpoint/2010/main" val="830046352"/>
              </p:ext>
            </p:extLst>
          </p:nvPr>
        </p:nvGraphicFramePr>
        <p:xfrm>
          <a:off x="2876550" y="5751513"/>
          <a:ext cx="6673850" cy="739775"/>
        </p:xfrm>
        <a:graphic>
          <a:graphicData uri="http://schemas.openxmlformats.org/presentationml/2006/ole">
            <mc:AlternateContent xmlns:mc="http://schemas.openxmlformats.org/markup-compatibility/2006">
              <mc:Choice xmlns:v="urn:schemas-microsoft-com:vml" Requires="v">
                <p:oleObj spid="_x0000_s3205" name="Equazione" r:id="rId7" imgW="3784320" imgH="419040" progId="Equation.3">
                  <p:embed/>
                </p:oleObj>
              </mc:Choice>
              <mc:Fallback>
                <p:oleObj name="Equazione" r:id="rId7" imgW="3784320" imgH="419040" progId="Equation.3">
                  <p:embed/>
                  <p:pic>
                    <p:nvPicPr>
                      <p:cNvPr id="0" name="Oggetto 3"/>
                      <p:cNvPicPr>
                        <a:picLocks noChangeAspect="1" noChangeArrowheads="1"/>
                      </p:cNvPicPr>
                      <p:nvPr/>
                    </p:nvPicPr>
                    <p:blipFill>
                      <a:blip r:embed="rId8"/>
                      <a:srcRect/>
                      <a:stretch>
                        <a:fillRect/>
                      </a:stretch>
                    </p:blipFill>
                    <p:spPr bwMode="auto">
                      <a:xfrm>
                        <a:off x="2876550" y="5751513"/>
                        <a:ext cx="667385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005000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15</a:t>
            </a:fld>
            <a:endParaRPr lang="it-IT" dirty="0"/>
          </a:p>
        </p:txBody>
      </p:sp>
      <p:sp>
        <p:nvSpPr>
          <p:cNvPr id="9" name="Titolo 1"/>
          <p:cNvSpPr>
            <a:spLocks noGrp="1"/>
          </p:cNvSpPr>
          <p:nvPr>
            <p:ph type="ctrTitle" idx="4294967295"/>
          </p:nvPr>
        </p:nvSpPr>
        <p:spPr>
          <a:xfrm>
            <a:off x="569912" y="1071044"/>
            <a:ext cx="10700951" cy="741356"/>
          </a:xfrm>
          <a:prstGeom prst="rect">
            <a:avLst/>
          </a:prstGeom>
        </p:spPr>
        <p:txBody>
          <a:bodyPr lIns="0" tIns="0" rIns="0" bIns="0" anchor="t" anchorCtr="0"/>
          <a:lstStyle/>
          <a:p>
            <a:r>
              <a:rPr lang="it-IT" sz="3200" dirty="0" smtClean="0">
                <a:solidFill>
                  <a:schemeClr val="tx1">
                    <a:lumMod val="50000"/>
                    <a:lumOff val="50000"/>
                  </a:schemeClr>
                </a:solidFill>
                <a:latin typeface="+mn-lt"/>
              </a:rPr>
              <a:t>Caso studio 2: fattori climatici e produzione agricola </a:t>
            </a:r>
            <a:endParaRPr lang="it-IT" sz="3200" dirty="0">
              <a:solidFill>
                <a:schemeClr val="tx1">
                  <a:lumMod val="50000"/>
                  <a:lumOff val="50000"/>
                </a:schemeClr>
              </a:solidFill>
              <a:latin typeface="+mn-lt"/>
            </a:endParaRPr>
          </a:p>
        </p:txBody>
      </p:sp>
      <p:sp>
        <p:nvSpPr>
          <p:cNvPr id="8" name="CasellaDiTesto 7"/>
          <p:cNvSpPr txBox="1"/>
          <p:nvPr/>
        </p:nvSpPr>
        <p:spPr>
          <a:xfrm>
            <a:off x="518457" y="1731024"/>
            <a:ext cx="10708864" cy="4478149"/>
          </a:xfrm>
          <a:prstGeom prst="rect">
            <a:avLst/>
          </a:prstGeom>
          <a:noFill/>
        </p:spPr>
        <p:txBody>
          <a:bodyPr wrap="square" rtlCol="0">
            <a:spAutoFit/>
          </a:bodyPr>
          <a:lstStyle/>
          <a:p>
            <a:pPr marL="266700" indent="-266700" algn="just">
              <a:buFont typeface="Arial" panose="020B0604020202020204" pitchFamily="34" charset="0"/>
              <a:buChar char="•"/>
            </a:pPr>
            <a:r>
              <a:rPr lang="en-US" sz="2500" dirty="0" err="1" smtClean="0"/>
              <a:t>Quali</a:t>
            </a:r>
            <a:r>
              <a:rPr lang="en-US" sz="2500" dirty="0" smtClean="0"/>
              <a:t> </a:t>
            </a:r>
            <a:r>
              <a:rPr lang="en-US" sz="2500" dirty="0" err="1" smtClean="0"/>
              <a:t>sono</a:t>
            </a:r>
            <a:r>
              <a:rPr lang="en-US" sz="2500" dirty="0" smtClean="0"/>
              <a:t> </a:t>
            </a:r>
            <a:r>
              <a:rPr lang="en-US" sz="2500" dirty="0" err="1" smtClean="0"/>
              <a:t>gli</a:t>
            </a:r>
            <a:r>
              <a:rPr lang="en-US" sz="2500" dirty="0" smtClean="0"/>
              <a:t> </a:t>
            </a:r>
            <a:r>
              <a:rPr lang="en-US" sz="2500" dirty="0" err="1" smtClean="0"/>
              <a:t>effetti</a:t>
            </a:r>
            <a:r>
              <a:rPr lang="en-US" sz="2500" dirty="0" smtClean="0"/>
              <a:t> </a:t>
            </a:r>
            <a:r>
              <a:rPr lang="en-US" sz="2500" dirty="0" err="1" smtClean="0"/>
              <a:t>dei</a:t>
            </a:r>
            <a:r>
              <a:rPr lang="en-US" sz="2500" dirty="0" smtClean="0"/>
              <a:t> </a:t>
            </a:r>
            <a:r>
              <a:rPr lang="en-US" sz="2500" dirty="0" err="1" smtClean="0"/>
              <a:t>cambiamenti</a:t>
            </a:r>
            <a:r>
              <a:rPr lang="en-US" sz="2500" dirty="0" smtClean="0"/>
              <a:t> </a:t>
            </a:r>
            <a:r>
              <a:rPr lang="en-US" sz="2500" dirty="0" err="1" smtClean="0"/>
              <a:t>climatici</a:t>
            </a:r>
            <a:r>
              <a:rPr lang="en-US" sz="2500" dirty="0" smtClean="0"/>
              <a:t> (CC) </a:t>
            </a:r>
            <a:r>
              <a:rPr lang="en-US" sz="2500" dirty="0" err="1" smtClean="0"/>
              <a:t>sulle</a:t>
            </a:r>
            <a:r>
              <a:rPr lang="en-US" sz="2500" dirty="0" smtClean="0"/>
              <a:t> </a:t>
            </a:r>
            <a:r>
              <a:rPr lang="en-US" sz="2500" dirty="0" err="1" smtClean="0"/>
              <a:t>coltivazioni</a:t>
            </a:r>
            <a:r>
              <a:rPr lang="en-US" sz="2500" dirty="0" smtClean="0"/>
              <a:t> </a:t>
            </a:r>
            <a:r>
              <a:rPr lang="en-US" sz="2500" dirty="0" err="1" smtClean="0"/>
              <a:t>italiane</a:t>
            </a:r>
            <a:r>
              <a:rPr lang="en-US" sz="2500" dirty="0" smtClean="0"/>
              <a:t> a </a:t>
            </a:r>
            <a:r>
              <a:rPr lang="en-US" sz="2500" dirty="0" err="1" smtClean="0"/>
              <a:t>livello</a:t>
            </a:r>
            <a:r>
              <a:rPr lang="en-US" sz="2500" dirty="0" smtClean="0"/>
              <a:t> </a:t>
            </a:r>
            <a:r>
              <a:rPr lang="en-US" sz="2500" dirty="0" err="1" smtClean="0"/>
              <a:t>regionale</a:t>
            </a:r>
            <a:r>
              <a:rPr lang="en-US" sz="2500" dirty="0" smtClean="0"/>
              <a:t>?</a:t>
            </a:r>
          </a:p>
          <a:p>
            <a:pPr marL="261938" indent="-261938" algn="just">
              <a:buFont typeface="Arial" panose="020B0604020202020204" pitchFamily="34" charset="0"/>
              <a:buChar char="•"/>
            </a:pPr>
            <a:r>
              <a:rPr lang="en-US" sz="2500" dirty="0" err="1" smtClean="0"/>
              <a:t>Statistiche</a:t>
            </a:r>
            <a:r>
              <a:rPr lang="en-US" sz="2500" dirty="0" smtClean="0"/>
              <a:t> </a:t>
            </a:r>
            <a:r>
              <a:rPr lang="en-US" sz="2500" dirty="0" err="1" smtClean="0"/>
              <a:t>ufficiali</a:t>
            </a:r>
            <a:r>
              <a:rPr lang="en-US" sz="2500" dirty="0" smtClean="0"/>
              <a:t> </a:t>
            </a:r>
            <a:r>
              <a:rPr lang="en-US" sz="2500" dirty="0" err="1" smtClean="0"/>
              <a:t>su</a:t>
            </a:r>
            <a:r>
              <a:rPr lang="en-US" sz="2500" dirty="0" smtClean="0"/>
              <a:t> </a:t>
            </a:r>
            <a:r>
              <a:rPr lang="en-US" sz="2500" dirty="0" err="1" smtClean="0"/>
              <a:t>agricoltura</a:t>
            </a:r>
            <a:r>
              <a:rPr lang="en-US" sz="2500" dirty="0" smtClean="0"/>
              <a:t> e </a:t>
            </a:r>
            <a:r>
              <a:rPr lang="it-IT" sz="2500" dirty="0" smtClean="0"/>
              <a:t>meteo-clima </a:t>
            </a:r>
          </a:p>
          <a:p>
            <a:pPr marL="285750" indent="-285750" algn="just">
              <a:spcAft>
                <a:spcPts val="1200"/>
              </a:spcAft>
              <a:buFont typeface="Arial"/>
              <a:buChar char="•"/>
            </a:pPr>
            <a:r>
              <a:rPr lang="en-US" sz="2500" dirty="0" err="1" smtClean="0"/>
              <a:t>Analisi</a:t>
            </a:r>
            <a:r>
              <a:rPr lang="en-US" sz="2500" dirty="0" smtClean="0"/>
              <a:t> </a:t>
            </a:r>
            <a:r>
              <a:rPr lang="en-US" sz="2500" dirty="0" err="1" smtClean="0"/>
              <a:t>degli</a:t>
            </a:r>
            <a:r>
              <a:rPr lang="en-US" sz="2500" dirty="0" smtClean="0"/>
              <a:t> </a:t>
            </a:r>
            <a:r>
              <a:rPr lang="en-US" sz="2500" dirty="0" err="1" smtClean="0"/>
              <a:t>effetti</a:t>
            </a:r>
            <a:r>
              <a:rPr lang="en-US" sz="2500" dirty="0" smtClean="0"/>
              <a:t> di breve </a:t>
            </a:r>
            <a:r>
              <a:rPr lang="en-US" sz="2500" dirty="0" err="1" smtClean="0"/>
              <a:t>termine</a:t>
            </a:r>
            <a:r>
              <a:rPr lang="en-US" sz="2500" dirty="0" smtClean="0"/>
              <a:t> </a:t>
            </a:r>
            <a:r>
              <a:rPr lang="en-US" sz="2500" dirty="0" err="1" smtClean="0"/>
              <a:t>dei</a:t>
            </a:r>
            <a:r>
              <a:rPr lang="en-US" sz="2500" dirty="0" smtClean="0"/>
              <a:t> CC a </a:t>
            </a:r>
            <a:r>
              <a:rPr lang="en-US" sz="2500" dirty="0" err="1" smtClean="0"/>
              <a:t>livello</a:t>
            </a:r>
            <a:r>
              <a:rPr lang="en-US" sz="2500" dirty="0" smtClean="0"/>
              <a:t> </a:t>
            </a:r>
            <a:r>
              <a:rPr lang="en-US" sz="2500" dirty="0" err="1" smtClean="0"/>
              <a:t>regionale</a:t>
            </a:r>
            <a:r>
              <a:rPr lang="en-US" sz="2500" dirty="0" smtClean="0"/>
              <a:t> </a:t>
            </a:r>
            <a:endParaRPr lang="it-IT" sz="2500" dirty="0"/>
          </a:p>
          <a:p>
            <a:pPr marL="285750" indent="-285750" algn="just">
              <a:buFont typeface="Arial"/>
              <a:buChar char="•"/>
            </a:pPr>
            <a:r>
              <a:rPr lang="en-US" sz="2500" i="1" dirty="0" smtClean="0"/>
              <a:t>Stochastic Frontier Approach</a:t>
            </a:r>
            <a:r>
              <a:rPr lang="en-US" sz="2500" dirty="0" smtClean="0"/>
              <a:t> (SFA) </a:t>
            </a:r>
          </a:p>
          <a:p>
            <a:pPr marL="285750" indent="-285750" algn="just"/>
            <a:r>
              <a:rPr lang="en-US" sz="2500" dirty="0" smtClean="0"/>
              <a:t>    </a:t>
            </a:r>
            <a:r>
              <a:rPr lang="en-US" sz="2500" dirty="0" err="1" smtClean="0"/>
              <a:t>Nel</a:t>
            </a:r>
            <a:r>
              <a:rPr lang="en-US" sz="2500" dirty="0" smtClean="0"/>
              <a:t> </a:t>
            </a:r>
            <a:r>
              <a:rPr lang="en-US" sz="2500" dirty="0" err="1" smtClean="0"/>
              <a:t>modello</a:t>
            </a:r>
            <a:r>
              <a:rPr lang="en-US" sz="2500" dirty="0" smtClean="0"/>
              <a:t>:</a:t>
            </a:r>
          </a:p>
          <a:p>
            <a:pPr marL="742950" lvl="1" indent="-285750" algn="just">
              <a:buFont typeface="Wingdings" panose="05000000000000000000" pitchFamily="2" charset="2"/>
              <a:buChar char="ü"/>
            </a:pPr>
            <a:r>
              <a:rPr lang="en-US" sz="2500" dirty="0" smtClean="0"/>
              <a:t>La </a:t>
            </a:r>
            <a:r>
              <a:rPr lang="en-US" sz="2500" dirty="0" err="1" smtClean="0"/>
              <a:t>produzione</a:t>
            </a:r>
            <a:r>
              <a:rPr lang="en-US" sz="2500" dirty="0" smtClean="0"/>
              <a:t> </a:t>
            </a:r>
            <a:r>
              <a:rPr lang="en-US" sz="2500" dirty="0" err="1" smtClean="0"/>
              <a:t>agricola</a:t>
            </a:r>
            <a:r>
              <a:rPr lang="en-US" sz="2500" dirty="0" smtClean="0"/>
              <a:t> è </a:t>
            </a:r>
            <a:r>
              <a:rPr lang="en-US" sz="2500" dirty="0" err="1" smtClean="0"/>
              <a:t>posta</a:t>
            </a:r>
            <a:r>
              <a:rPr lang="en-US" sz="2500" dirty="0" smtClean="0"/>
              <a:t> </a:t>
            </a:r>
            <a:r>
              <a:rPr lang="en-US" sz="2500" dirty="0" err="1" smtClean="0"/>
              <a:t>pari</a:t>
            </a:r>
            <a:r>
              <a:rPr lang="en-US" sz="2500" dirty="0" smtClean="0"/>
              <a:t> </a:t>
            </a:r>
            <a:r>
              <a:rPr lang="en-US" sz="2500" dirty="0" err="1" smtClean="0"/>
              <a:t>alla</a:t>
            </a:r>
            <a:r>
              <a:rPr lang="en-US" sz="2500" dirty="0" smtClean="0"/>
              <a:t> </a:t>
            </a:r>
            <a:r>
              <a:rPr lang="en-US" sz="2500" dirty="0" err="1" smtClean="0"/>
              <a:t>somma</a:t>
            </a:r>
            <a:r>
              <a:rPr lang="en-US" sz="2500" dirty="0" smtClean="0"/>
              <a:t> di </a:t>
            </a:r>
            <a:r>
              <a:rPr lang="en-US" sz="2500" dirty="0" err="1" smtClean="0"/>
              <a:t>tutte</a:t>
            </a:r>
            <a:r>
              <a:rPr lang="en-US" sz="2500" dirty="0" smtClean="0"/>
              <a:t> le </a:t>
            </a:r>
            <a:r>
              <a:rPr lang="en-US" sz="2500" dirty="0" err="1" smtClean="0"/>
              <a:t>produzioni</a:t>
            </a:r>
            <a:r>
              <a:rPr lang="en-US" sz="2500" dirty="0" smtClean="0"/>
              <a:t> </a:t>
            </a:r>
            <a:r>
              <a:rPr lang="en-US" sz="2500" dirty="0" err="1" smtClean="0"/>
              <a:t>raccolte</a:t>
            </a:r>
            <a:r>
              <a:rPr lang="en-US" sz="2500" dirty="0" smtClean="0"/>
              <a:t> </a:t>
            </a:r>
          </a:p>
          <a:p>
            <a:pPr marL="742950" lvl="1" indent="-285750" algn="just">
              <a:buFont typeface="Wingdings" panose="05000000000000000000" pitchFamily="2" charset="2"/>
              <a:buChar char="ü"/>
            </a:pPr>
            <a:r>
              <a:rPr lang="en-US" sz="2500" dirty="0" smtClean="0"/>
              <a:t>I </a:t>
            </a:r>
            <a:r>
              <a:rPr lang="en-US" sz="2500" dirty="0" err="1" smtClean="0"/>
              <a:t>fattori</a:t>
            </a:r>
            <a:r>
              <a:rPr lang="en-US" sz="2500" dirty="0" smtClean="0"/>
              <a:t> di </a:t>
            </a:r>
            <a:r>
              <a:rPr lang="en-US" sz="2500" dirty="0" err="1" smtClean="0"/>
              <a:t>inefficienza</a:t>
            </a:r>
            <a:r>
              <a:rPr lang="en-US" sz="2500" dirty="0" smtClean="0"/>
              <a:t> </a:t>
            </a:r>
            <a:r>
              <a:rPr lang="en-US" sz="2500" dirty="0" err="1" smtClean="0"/>
              <a:t>sono</a:t>
            </a:r>
            <a:r>
              <a:rPr lang="en-US" sz="2500" dirty="0" smtClean="0"/>
              <a:t> </a:t>
            </a:r>
            <a:r>
              <a:rPr lang="en-US" sz="2500" dirty="0" err="1" smtClean="0"/>
              <a:t>posti</a:t>
            </a:r>
            <a:r>
              <a:rPr lang="en-US" sz="2500" dirty="0" smtClean="0"/>
              <a:t> </a:t>
            </a:r>
            <a:r>
              <a:rPr lang="en-US" sz="2500" dirty="0" err="1" smtClean="0"/>
              <a:t>uguali</a:t>
            </a:r>
            <a:r>
              <a:rPr lang="en-US" sz="2500" dirty="0" smtClean="0"/>
              <a:t> </a:t>
            </a:r>
            <a:r>
              <a:rPr lang="en-US" sz="2500" dirty="0" err="1" smtClean="0"/>
              <a:t>alla</a:t>
            </a:r>
            <a:r>
              <a:rPr lang="en-US" sz="2500" dirty="0" smtClean="0"/>
              <a:t> </a:t>
            </a:r>
            <a:r>
              <a:rPr lang="en-US" sz="2500" dirty="0" err="1" smtClean="0"/>
              <a:t>deviazione</a:t>
            </a:r>
            <a:r>
              <a:rPr lang="en-US" sz="2500" dirty="0" smtClean="0"/>
              <a:t> </a:t>
            </a:r>
            <a:r>
              <a:rPr lang="en-US" sz="2500" dirty="0" err="1" smtClean="0"/>
              <a:t>della</a:t>
            </a:r>
            <a:r>
              <a:rPr lang="en-US" sz="2500" dirty="0" smtClean="0"/>
              <a:t> </a:t>
            </a:r>
            <a:r>
              <a:rPr lang="en-US" sz="2500" dirty="0" err="1" smtClean="0"/>
              <a:t>quantità</a:t>
            </a:r>
            <a:r>
              <a:rPr lang="en-US" sz="2500" dirty="0" smtClean="0"/>
              <a:t> di </a:t>
            </a:r>
            <a:r>
              <a:rPr lang="en-US" sz="2500" dirty="0" err="1" smtClean="0"/>
              <a:t>pioggia</a:t>
            </a:r>
            <a:r>
              <a:rPr lang="en-US" sz="2500" dirty="0" smtClean="0"/>
              <a:t> e </a:t>
            </a:r>
            <a:r>
              <a:rPr lang="en-US" sz="2500" dirty="0" err="1" smtClean="0"/>
              <a:t>della</a:t>
            </a:r>
            <a:r>
              <a:rPr lang="en-US" sz="2500" dirty="0" smtClean="0"/>
              <a:t> </a:t>
            </a:r>
            <a:r>
              <a:rPr lang="en-US" sz="2500" dirty="0" err="1" smtClean="0"/>
              <a:t>temperatura</a:t>
            </a:r>
            <a:r>
              <a:rPr lang="en-US" sz="2500" dirty="0" smtClean="0"/>
              <a:t> minima </a:t>
            </a:r>
            <a:r>
              <a:rPr lang="en-US" sz="2500" dirty="0" err="1" smtClean="0"/>
              <a:t>rispetto</a:t>
            </a:r>
            <a:r>
              <a:rPr lang="en-US" sz="2500" dirty="0" smtClean="0"/>
              <a:t> </a:t>
            </a:r>
            <a:r>
              <a:rPr lang="en-US" sz="2500" dirty="0" err="1" smtClean="0"/>
              <a:t>alla</a:t>
            </a:r>
            <a:r>
              <a:rPr lang="en-US" sz="2500" dirty="0" smtClean="0"/>
              <a:t> media 1971-2000</a:t>
            </a:r>
          </a:p>
          <a:p>
            <a:pPr marL="536575" indent="-87313" algn="just">
              <a:buFont typeface="Wingdings" panose="05000000000000000000" pitchFamily="2" charset="2"/>
              <a:buChar char="ü"/>
            </a:pPr>
            <a:r>
              <a:rPr lang="en-US" sz="2500" dirty="0" err="1" smtClean="0"/>
              <a:t>Ipotesi</a:t>
            </a:r>
            <a:r>
              <a:rPr lang="en-US" sz="2500" dirty="0" smtClean="0"/>
              <a:t>: </a:t>
            </a:r>
            <a:r>
              <a:rPr lang="en-US" sz="2500" dirty="0" err="1" smtClean="0"/>
              <a:t>i</a:t>
            </a:r>
            <a:r>
              <a:rPr lang="en-US" sz="2500" dirty="0" smtClean="0"/>
              <a:t> </a:t>
            </a:r>
            <a:r>
              <a:rPr lang="en-US" sz="2500" dirty="0" err="1" smtClean="0"/>
              <a:t>prodotti</a:t>
            </a:r>
            <a:r>
              <a:rPr lang="en-US" sz="2500" dirty="0" smtClean="0"/>
              <a:t> </a:t>
            </a:r>
            <a:r>
              <a:rPr lang="en-US" sz="2500" dirty="0" err="1" smtClean="0"/>
              <a:t>agricoli</a:t>
            </a:r>
            <a:r>
              <a:rPr lang="en-US" sz="2500" dirty="0" smtClean="0"/>
              <a:t> </a:t>
            </a:r>
            <a:r>
              <a:rPr lang="en-US" sz="2500" dirty="0" err="1" smtClean="0"/>
              <a:t>necessitano</a:t>
            </a:r>
            <a:r>
              <a:rPr lang="en-US" sz="2500" dirty="0" smtClean="0"/>
              <a:t> di </a:t>
            </a:r>
            <a:r>
              <a:rPr lang="en-US" sz="2500" dirty="0" err="1" smtClean="0"/>
              <a:t>condizioni</a:t>
            </a:r>
            <a:r>
              <a:rPr lang="en-US" sz="2500" dirty="0" smtClean="0"/>
              <a:t> </a:t>
            </a:r>
            <a:r>
              <a:rPr lang="en-US" sz="2500" dirty="0" err="1" smtClean="0"/>
              <a:t>meteo-climatiche</a:t>
            </a:r>
            <a:r>
              <a:rPr lang="en-US" sz="2500" dirty="0" smtClean="0"/>
              <a:t> </a:t>
            </a:r>
            <a:r>
              <a:rPr lang="en-US" sz="2500" dirty="0" err="1" smtClean="0"/>
              <a:t>ideali</a:t>
            </a:r>
            <a:endParaRPr lang="it-IT" sz="2500" dirty="0"/>
          </a:p>
        </p:txBody>
      </p:sp>
    </p:spTree>
    <p:extLst>
      <p:ext uri="{BB962C8B-B14F-4D97-AF65-F5344CB8AC3E}">
        <p14:creationId xmlns:p14="http://schemas.microsoft.com/office/powerpoint/2010/main" val="9546061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16</a:t>
            </a:fld>
            <a:endParaRPr lang="it-IT" dirty="0"/>
          </a:p>
        </p:txBody>
      </p:sp>
      <p:sp>
        <p:nvSpPr>
          <p:cNvPr id="5" name="CasellaDiTesto 4"/>
          <p:cNvSpPr txBox="1"/>
          <p:nvPr/>
        </p:nvSpPr>
        <p:spPr>
          <a:xfrm>
            <a:off x="522541" y="1085372"/>
            <a:ext cx="10392201" cy="5563061"/>
          </a:xfrm>
          <a:prstGeom prst="rect">
            <a:avLst/>
          </a:prstGeom>
          <a:noFill/>
        </p:spPr>
        <p:txBody>
          <a:bodyPr wrap="square" rtlCol="0">
            <a:spAutoFit/>
          </a:bodyPr>
          <a:lstStyle/>
          <a:p>
            <a:pPr algn="just"/>
            <a:r>
              <a:rPr lang="en-US" sz="3000" dirty="0" smtClean="0">
                <a:solidFill>
                  <a:schemeClr val="bg1">
                    <a:lumMod val="50000"/>
                  </a:schemeClr>
                </a:solidFill>
              </a:rPr>
              <a:t>Panel</a:t>
            </a:r>
          </a:p>
          <a:p>
            <a:pPr marL="517525" lvl="1" indent="-342900" algn="just">
              <a:buFont typeface="Wingdings" panose="05000000000000000000" pitchFamily="2" charset="2"/>
              <a:buChar char="§"/>
              <a:defRPr/>
            </a:pPr>
            <a:r>
              <a:rPr lang="it-IT" sz="2400" dirty="0" smtClean="0"/>
              <a:t>20 Regioni italiane</a:t>
            </a:r>
          </a:p>
          <a:p>
            <a:pPr marL="517525" lvl="1" indent="-342900" algn="just">
              <a:buFont typeface="Wingdings" panose="05000000000000000000" pitchFamily="2" charset="2"/>
              <a:buChar char="§"/>
              <a:defRPr/>
            </a:pPr>
            <a:r>
              <a:rPr lang="it-IT" sz="2400" dirty="0" smtClean="0"/>
              <a:t>Periodo di riferimento 2000-2010 </a:t>
            </a:r>
          </a:p>
          <a:p>
            <a:pPr marL="517525" lvl="1" indent="-342900" algn="just">
              <a:buFont typeface="Wingdings" panose="05000000000000000000" pitchFamily="2" charset="2"/>
              <a:buChar char="§"/>
              <a:defRPr/>
            </a:pPr>
            <a:r>
              <a:rPr lang="it-IT" sz="2400" dirty="0" smtClean="0"/>
              <a:t>Alcuni dati stimati sulla base dei dati raccolti nelle indagini ISTAT pluriennali</a:t>
            </a:r>
          </a:p>
          <a:p>
            <a:pPr marL="363538" lvl="1" indent="-188913" algn="just">
              <a:buFont typeface="Arial" pitchFamily="34" charset="0"/>
              <a:buChar char="•"/>
              <a:defRPr/>
            </a:pPr>
            <a:endParaRPr lang="it-IT" sz="2800" dirty="0" smtClean="0">
              <a:solidFill>
                <a:schemeClr val="tx1">
                  <a:lumMod val="75000"/>
                  <a:lumOff val="25000"/>
                </a:schemeClr>
              </a:solidFill>
            </a:endParaRPr>
          </a:p>
          <a:p>
            <a:pPr algn="just"/>
            <a:r>
              <a:rPr lang="en-US" sz="3000" dirty="0" err="1" smtClean="0">
                <a:solidFill>
                  <a:schemeClr val="bg1">
                    <a:lumMod val="50000"/>
                  </a:schemeClr>
                </a:solidFill>
              </a:rPr>
              <a:t>Fonti</a:t>
            </a:r>
            <a:r>
              <a:rPr lang="en-US" sz="3000" dirty="0" smtClean="0">
                <a:solidFill>
                  <a:schemeClr val="bg1">
                    <a:lumMod val="50000"/>
                  </a:schemeClr>
                </a:solidFill>
              </a:rPr>
              <a:t> </a:t>
            </a:r>
            <a:r>
              <a:rPr lang="en-US" sz="3000" dirty="0" err="1" smtClean="0">
                <a:solidFill>
                  <a:schemeClr val="bg1">
                    <a:lumMod val="50000"/>
                  </a:schemeClr>
                </a:solidFill>
              </a:rPr>
              <a:t>statistiche</a:t>
            </a:r>
            <a:r>
              <a:rPr lang="en-US" sz="3000" dirty="0" smtClean="0">
                <a:solidFill>
                  <a:schemeClr val="bg1">
                    <a:lumMod val="50000"/>
                  </a:schemeClr>
                </a:solidFill>
              </a:rPr>
              <a:t> </a:t>
            </a:r>
            <a:r>
              <a:rPr lang="en-US" sz="3000" dirty="0" err="1" smtClean="0">
                <a:solidFill>
                  <a:schemeClr val="bg1">
                    <a:lumMod val="50000"/>
                  </a:schemeClr>
                </a:solidFill>
              </a:rPr>
              <a:t>nel</a:t>
            </a:r>
            <a:r>
              <a:rPr lang="en-US" sz="3000" dirty="0" smtClean="0">
                <a:solidFill>
                  <a:schemeClr val="bg1">
                    <a:lumMod val="50000"/>
                  </a:schemeClr>
                </a:solidFill>
              </a:rPr>
              <a:t> </a:t>
            </a:r>
            <a:r>
              <a:rPr lang="en-US" sz="3000" dirty="0" err="1" smtClean="0">
                <a:solidFill>
                  <a:schemeClr val="bg1">
                    <a:lumMod val="50000"/>
                  </a:schemeClr>
                </a:solidFill>
              </a:rPr>
              <a:t>settore</a:t>
            </a:r>
            <a:r>
              <a:rPr lang="en-US" sz="3000" dirty="0" smtClean="0">
                <a:solidFill>
                  <a:schemeClr val="bg1">
                    <a:lumMod val="50000"/>
                  </a:schemeClr>
                </a:solidFill>
              </a:rPr>
              <a:t> </a:t>
            </a:r>
            <a:r>
              <a:rPr lang="en-US" sz="3000" dirty="0" err="1" smtClean="0">
                <a:solidFill>
                  <a:schemeClr val="bg1">
                    <a:lumMod val="50000"/>
                  </a:schemeClr>
                </a:solidFill>
              </a:rPr>
              <a:t>agricolo</a:t>
            </a:r>
            <a:endParaRPr lang="en-US" sz="3000" dirty="0" smtClean="0">
              <a:solidFill>
                <a:schemeClr val="bg1">
                  <a:lumMod val="50000"/>
                </a:schemeClr>
              </a:solidFill>
            </a:endParaRPr>
          </a:p>
          <a:p>
            <a:pPr marL="517525" lvl="1" indent="-342900" algn="just">
              <a:buFont typeface="Wingdings" panose="05000000000000000000" pitchFamily="2" charset="2"/>
              <a:buChar char="§"/>
              <a:defRPr/>
            </a:pPr>
            <a:r>
              <a:rPr lang="en-US" sz="2400" dirty="0" err="1" smtClean="0"/>
              <a:t>Indagine</a:t>
            </a:r>
            <a:r>
              <a:rPr lang="en-US" sz="2400" dirty="0" smtClean="0"/>
              <a:t> </a:t>
            </a:r>
            <a:r>
              <a:rPr lang="en-US" sz="2400" dirty="0" err="1" smtClean="0"/>
              <a:t>Istat</a:t>
            </a:r>
            <a:r>
              <a:rPr lang="en-US" sz="2400" dirty="0" smtClean="0"/>
              <a:t> </a:t>
            </a:r>
            <a:r>
              <a:rPr lang="en-US" sz="2400" dirty="0" err="1" smtClean="0"/>
              <a:t>su</a:t>
            </a:r>
            <a:r>
              <a:rPr lang="en-US" sz="2400" dirty="0" smtClean="0"/>
              <a:t> </a:t>
            </a:r>
            <a:r>
              <a:rPr lang="en-US" sz="2400" dirty="0" err="1" smtClean="0"/>
              <a:t>coltivazioni</a:t>
            </a:r>
            <a:r>
              <a:rPr lang="en-US" sz="2400" dirty="0" smtClean="0"/>
              <a:t>, </a:t>
            </a:r>
            <a:r>
              <a:rPr lang="en-US" sz="2400" dirty="0" err="1" smtClean="0"/>
              <a:t>fiori</a:t>
            </a:r>
            <a:r>
              <a:rPr lang="en-US" sz="2400" dirty="0" smtClean="0"/>
              <a:t> e </a:t>
            </a:r>
            <a:r>
              <a:rPr lang="en-US" sz="2400" dirty="0" err="1" smtClean="0"/>
              <a:t>piante</a:t>
            </a:r>
            <a:r>
              <a:rPr lang="en-US" sz="2400" dirty="0" smtClean="0"/>
              <a:t> da </a:t>
            </a:r>
            <a:r>
              <a:rPr lang="en-US" sz="2400" dirty="0" err="1" smtClean="0"/>
              <a:t>vaso</a:t>
            </a:r>
            <a:r>
              <a:rPr lang="en-US" sz="2400" dirty="0" smtClean="0"/>
              <a:t> (</a:t>
            </a:r>
            <a:r>
              <a:rPr lang="en-US" sz="2400" dirty="0" err="1" smtClean="0"/>
              <a:t>superfici</a:t>
            </a:r>
            <a:r>
              <a:rPr lang="en-US" sz="2400" dirty="0" smtClean="0"/>
              <a:t> e </a:t>
            </a:r>
            <a:r>
              <a:rPr lang="en-US" sz="2400" dirty="0" err="1" smtClean="0"/>
              <a:t>produzioni</a:t>
            </a:r>
            <a:r>
              <a:rPr lang="en-US" sz="2400" dirty="0" smtClean="0"/>
              <a:t>)</a:t>
            </a:r>
          </a:p>
          <a:p>
            <a:pPr marL="517525" lvl="1" indent="-342900" algn="just">
              <a:buFont typeface="Wingdings" panose="05000000000000000000" pitchFamily="2" charset="2"/>
              <a:buChar char="§"/>
              <a:defRPr/>
            </a:pPr>
            <a:r>
              <a:rPr lang="en-US" sz="2400" dirty="0" err="1" smtClean="0"/>
              <a:t>Indagine</a:t>
            </a:r>
            <a:r>
              <a:rPr lang="en-US" sz="2400" dirty="0" smtClean="0"/>
              <a:t> </a:t>
            </a:r>
            <a:r>
              <a:rPr lang="en-US" sz="2400" dirty="0" err="1" smtClean="0"/>
              <a:t>Istat</a:t>
            </a:r>
            <a:r>
              <a:rPr lang="en-US" sz="2400" dirty="0" smtClean="0"/>
              <a:t> </a:t>
            </a:r>
            <a:r>
              <a:rPr lang="en-US" sz="2400" dirty="0" err="1" smtClean="0"/>
              <a:t>su</a:t>
            </a:r>
            <a:r>
              <a:rPr lang="en-US" sz="2400" dirty="0" smtClean="0"/>
              <a:t> </a:t>
            </a:r>
            <a:r>
              <a:rPr lang="en-US" sz="2400" dirty="0" err="1" smtClean="0"/>
              <a:t>struttura</a:t>
            </a:r>
            <a:r>
              <a:rPr lang="en-US" sz="2400" dirty="0" smtClean="0"/>
              <a:t> e </a:t>
            </a:r>
            <a:r>
              <a:rPr lang="en-US" sz="2400" dirty="0" err="1" smtClean="0"/>
              <a:t>produzione</a:t>
            </a:r>
            <a:r>
              <a:rPr lang="en-US" sz="2400" dirty="0" smtClean="0"/>
              <a:t> </a:t>
            </a:r>
            <a:r>
              <a:rPr lang="en-US" sz="2400" dirty="0" err="1" smtClean="0"/>
              <a:t>delle</a:t>
            </a:r>
            <a:r>
              <a:rPr lang="en-US" sz="2400" dirty="0" smtClean="0"/>
              <a:t> </a:t>
            </a:r>
            <a:r>
              <a:rPr lang="en-US" sz="2400" dirty="0" err="1" smtClean="0"/>
              <a:t>aziende</a:t>
            </a:r>
            <a:r>
              <a:rPr lang="en-US" sz="2400" dirty="0" smtClean="0"/>
              <a:t> </a:t>
            </a:r>
            <a:r>
              <a:rPr lang="en-US" sz="2400" dirty="0" err="1" smtClean="0"/>
              <a:t>agricole</a:t>
            </a:r>
            <a:r>
              <a:rPr lang="en-US" sz="2400" dirty="0" smtClean="0"/>
              <a:t> (FSS-SPA)</a:t>
            </a:r>
          </a:p>
          <a:p>
            <a:pPr marL="517525" lvl="1" indent="-342900" algn="just">
              <a:buFont typeface="Wingdings" panose="05000000000000000000" pitchFamily="2" charset="2"/>
              <a:buChar char="§"/>
              <a:defRPr/>
            </a:pPr>
            <a:r>
              <a:rPr lang="en-US" sz="2400" dirty="0" smtClean="0"/>
              <a:t>V° e VI° </a:t>
            </a:r>
            <a:r>
              <a:rPr lang="en-US" sz="2400" dirty="0" err="1" smtClean="0"/>
              <a:t>censimento</a:t>
            </a:r>
            <a:r>
              <a:rPr lang="en-US" sz="2400" dirty="0" smtClean="0"/>
              <a:t> </a:t>
            </a:r>
            <a:r>
              <a:rPr lang="en-US" sz="2400" dirty="0" err="1" smtClean="0"/>
              <a:t>dell’agricoltura</a:t>
            </a:r>
            <a:r>
              <a:rPr lang="en-US" sz="2400" dirty="0" smtClean="0"/>
              <a:t> </a:t>
            </a:r>
            <a:r>
              <a:rPr lang="en-US" sz="2400" dirty="0" err="1" smtClean="0"/>
              <a:t>Istat</a:t>
            </a:r>
            <a:endParaRPr lang="en-US" sz="2400" dirty="0" smtClean="0"/>
          </a:p>
          <a:p>
            <a:pPr marL="517525" lvl="1" indent="-342900" algn="just">
              <a:buFont typeface="Wingdings" panose="05000000000000000000" pitchFamily="2" charset="2"/>
              <a:buChar char="§"/>
              <a:defRPr/>
            </a:pPr>
            <a:r>
              <a:rPr lang="en-US" sz="2400" dirty="0" err="1" smtClean="0"/>
              <a:t>Indagini</a:t>
            </a:r>
            <a:r>
              <a:rPr lang="en-US" sz="2400" dirty="0" smtClean="0"/>
              <a:t> </a:t>
            </a:r>
            <a:r>
              <a:rPr lang="en-US" sz="2400" dirty="0" err="1" smtClean="0"/>
              <a:t>Istat</a:t>
            </a:r>
            <a:r>
              <a:rPr lang="en-US" sz="2400" dirty="0" smtClean="0"/>
              <a:t> </a:t>
            </a:r>
            <a:r>
              <a:rPr lang="en-US" sz="2400" dirty="0" err="1" smtClean="0"/>
              <a:t>sulle</a:t>
            </a:r>
            <a:r>
              <a:rPr lang="en-US" sz="2400" dirty="0" smtClean="0"/>
              <a:t> </a:t>
            </a:r>
            <a:r>
              <a:rPr lang="en-US" sz="2400" dirty="0" err="1" smtClean="0"/>
              <a:t>sementi</a:t>
            </a:r>
            <a:r>
              <a:rPr lang="en-US" sz="2400" dirty="0" smtClean="0"/>
              <a:t> e </a:t>
            </a:r>
            <a:r>
              <a:rPr lang="en-US" sz="2400" dirty="0" err="1" smtClean="0"/>
              <a:t>sull’uso</a:t>
            </a:r>
            <a:r>
              <a:rPr lang="en-US" sz="2400" dirty="0" smtClean="0"/>
              <a:t> di </a:t>
            </a:r>
            <a:r>
              <a:rPr lang="en-US" sz="2400" dirty="0" err="1" smtClean="0"/>
              <a:t>fertilizzanti</a:t>
            </a:r>
            <a:endParaRPr lang="en-US" sz="2400" dirty="0" smtClean="0"/>
          </a:p>
          <a:p>
            <a:pPr marL="363538" lvl="1" indent="-188913" algn="just">
              <a:defRPr/>
            </a:pPr>
            <a:endParaRPr lang="en-US" sz="2800" dirty="0" smtClean="0">
              <a:solidFill>
                <a:schemeClr val="tx1">
                  <a:lumMod val="75000"/>
                  <a:lumOff val="25000"/>
                </a:schemeClr>
              </a:solidFill>
            </a:endParaRPr>
          </a:p>
          <a:p>
            <a:pPr algn="just">
              <a:defRPr/>
            </a:pPr>
            <a:r>
              <a:rPr lang="en-US" sz="3000" dirty="0" err="1" smtClean="0">
                <a:solidFill>
                  <a:schemeClr val="bg1">
                    <a:lumMod val="50000"/>
                  </a:schemeClr>
                </a:solidFill>
              </a:rPr>
              <a:t>Fonti</a:t>
            </a:r>
            <a:r>
              <a:rPr lang="en-US" sz="3000" dirty="0" smtClean="0">
                <a:solidFill>
                  <a:schemeClr val="bg1">
                    <a:lumMod val="50000"/>
                  </a:schemeClr>
                </a:solidFill>
              </a:rPr>
              <a:t> </a:t>
            </a:r>
            <a:r>
              <a:rPr lang="en-US" sz="3000" dirty="0" err="1" smtClean="0">
                <a:solidFill>
                  <a:schemeClr val="bg1">
                    <a:lumMod val="50000"/>
                  </a:schemeClr>
                </a:solidFill>
              </a:rPr>
              <a:t>statistiche</a:t>
            </a:r>
            <a:r>
              <a:rPr lang="en-US" sz="3000" dirty="0" smtClean="0">
                <a:solidFill>
                  <a:schemeClr val="bg1">
                    <a:lumMod val="50000"/>
                  </a:schemeClr>
                </a:solidFill>
              </a:rPr>
              <a:t> </a:t>
            </a:r>
            <a:r>
              <a:rPr lang="en-US" sz="3000" dirty="0" err="1" smtClean="0">
                <a:solidFill>
                  <a:schemeClr val="bg1">
                    <a:lumMod val="50000"/>
                  </a:schemeClr>
                </a:solidFill>
              </a:rPr>
              <a:t>sul</a:t>
            </a:r>
            <a:r>
              <a:rPr lang="en-US" sz="3000" dirty="0" smtClean="0">
                <a:solidFill>
                  <a:schemeClr val="bg1">
                    <a:lumMod val="50000"/>
                  </a:schemeClr>
                </a:solidFill>
              </a:rPr>
              <a:t> </a:t>
            </a:r>
            <a:r>
              <a:rPr lang="en-US" sz="3000" dirty="0" err="1" smtClean="0">
                <a:solidFill>
                  <a:schemeClr val="bg1">
                    <a:lumMod val="50000"/>
                  </a:schemeClr>
                </a:solidFill>
              </a:rPr>
              <a:t>clima</a:t>
            </a:r>
            <a:endParaRPr lang="en-US" sz="3000" dirty="0" smtClean="0">
              <a:solidFill>
                <a:schemeClr val="bg1">
                  <a:lumMod val="50000"/>
                </a:schemeClr>
              </a:solidFill>
            </a:endParaRPr>
          </a:p>
          <a:p>
            <a:pPr marL="517525" lvl="1" indent="-342900" algn="just">
              <a:buFont typeface="Wingdings" panose="05000000000000000000" pitchFamily="2" charset="2"/>
              <a:buChar char="§"/>
              <a:defRPr/>
            </a:pPr>
            <a:r>
              <a:rPr lang="en-US" sz="2400" dirty="0" err="1" smtClean="0"/>
              <a:t>Indagini</a:t>
            </a:r>
            <a:r>
              <a:rPr lang="en-US" sz="2400" dirty="0" smtClean="0"/>
              <a:t> </a:t>
            </a:r>
            <a:r>
              <a:rPr lang="en-US" sz="2400" dirty="0" err="1" smtClean="0"/>
              <a:t>Istat</a:t>
            </a:r>
            <a:r>
              <a:rPr lang="en-US" sz="2400" dirty="0" smtClean="0"/>
              <a:t> </a:t>
            </a:r>
            <a:r>
              <a:rPr lang="en-US" sz="2400" dirty="0" err="1" smtClean="0"/>
              <a:t>su</a:t>
            </a:r>
            <a:r>
              <a:rPr lang="en-US" sz="2400" dirty="0" smtClean="0"/>
              <a:t> </a:t>
            </a:r>
            <a:r>
              <a:rPr lang="en-US" sz="2400" dirty="0" err="1" smtClean="0"/>
              <a:t>Meteo-Clima</a:t>
            </a:r>
            <a:r>
              <a:rPr lang="en-US" sz="2400" dirty="0" smtClean="0"/>
              <a:t> e </a:t>
            </a:r>
            <a:r>
              <a:rPr lang="en-US" sz="2400" dirty="0" err="1" smtClean="0"/>
              <a:t>sulle</a:t>
            </a:r>
            <a:r>
              <a:rPr lang="en-US" sz="2400" dirty="0" smtClean="0"/>
              <a:t> </a:t>
            </a:r>
            <a:r>
              <a:rPr lang="en-US" sz="2400" dirty="0" err="1" smtClean="0"/>
              <a:t>acque</a:t>
            </a:r>
            <a:endParaRPr lang="en-US" sz="2400" dirty="0" smtClean="0"/>
          </a:p>
          <a:p>
            <a:pPr marL="174625" lvl="1" algn="just">
              <a:defRPr/>
            </a:pPr>
            <a:endParaRPr lang="en-US" sz="1750" dirty="0" smtClean="0">
              <a:solidFill>
                <a:schemeClr val="tx1">
                  <a:lumMod val="75000"/>
                  <a:lumOff val="25000"/>
                </a:schemeClr>
              </a:solidFill>
            </a:endParaRPr>
          </a:p>
        </p:txBody>
      </p:sp>
    </p:spTree>
    <p:extLst>
      <p:ext uri="{BB962C8B-B14F-4D97-AF65-F5344CB8AC3E}">
        <p14:creationId xmlns:p14="http://schemas.microsoft.com/office/powerpoint/2010/main" val="15184264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17</a:t>
            </a:fld>
            <a:endParaRPr lang="it-IT" dirty="0"/>
          </a:p>
        </p:txBody>
      </p:sp>
      <p:graphicFrame>
        <p:nvGraphicFramePr>
          <p:cNvPr id="6" name="Group 36"/>
          <p:cNvGraphicFramePr>
            <a:graphicFrameLocks noGrp="1"/>
          </p:cNvGraphicFramePr>
          <p:nvPr>
            <p:extLst>
              <p:ext uri="{D42A27DB-BD31-4B8C-83A1-F6EECF244321}">
                <p14:modId xmlns:p14="http://schemas.microsoft.com/office/powerpoint/2010/main" val="2948457322"/>
              </p:ext>
            </p:extLst>
          </p:nvPr>
        </p:nvGraphicFramePr>
        <p:xfrm>
          <a:off x="602902" y="1093745"/>
          <a:ext cx="9850915" cy="5311861"/>
        </p:xfrm>
        <a:graphic>
          <a:graphicData uri="http://schemas.openxmlformats.org/drawingml/2006/table">
            <a:tbl>
              <a:tblPr>
                <a:tableStyleId>{8A107856-5554-42FB-B03E-39F5DBC370BA}</a:tableStyleId>
              </a:tblPr>
              <a:tblGrid>
                <a:gridCol w="1581299"/>
                <a:gridCol w="4919796"/>
                <a:gridCol w="3349820"/>
              </a:tblGrid>
              <a:tr h="427117">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bg1"/>
                          </a:solidFill>
                        </a:rPr>
                        <a:t>VARIABILE</a:t>
                      </a:r>
                      <a:endParaRPr lang="en-US" sz="1400" b="1" i="0" kern="1200" dirty="0" smtClean="0">
                        <a:solidFill>
                          <a:schemeClr val="bg1"/>
                        </a:solidFill>
                        <a:latin typeface="+mj-lt"/>
                        <a:ea typeface="+mn-ea"/>
                        <a:cs typeface="Arial"/>
                      </a:endParaRPr>
                    </a:p>
                  </a:txBody>
                  <a:tcPr marL="91441" marR="91441" marT="45715" marB="45715" anchor="ctr" horzOverflow="overflow">
                    <a:solidFill>
                      <a:srgbClr val="C0000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bg1"/>
                          </a:solidFill>
                        </a:rPr>
                        <a:t>DEFINIZIONE</a:t>
                      </a:r>
                      <a:endParaRPr lang="en-US" sz="1400" b="1" i="0" kern="1200" dirty="0" smtClean="0">
                        <a:solidFill>
                          <a:schemeClr val="bg1"/>
                        </a:solidFill>
                        <a:latin typeface="+mj-lt"/>
                        <a:ea typeface="+mn-ea"/>
                        <a:cs typeface="Arial"/>
                      </a:endParaRPr>
                    </a:p>
                  </a:txBody>
                  <a:tcPr marL="91441" marR="91441" marT="45715" marB="45715" anchor="ctr" horzOverflow="overflow">
                    <a:solidFill>
                      <a:srgbClr val="C0000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1400" b="1" i="0" kern="1200" dirty="0" smtClean="0">
                          <a:solidFill>
                            <a:schemeClr val="bg1"/>
                          </a:solidFill>
                          <a:latin typeface="+mn-lt"/>
                          <a:ea typeface="+mn-ea"/>
                          <a:cs typeface="+mn-cs"/>
                        </a:rPr>
                        <a:t>FONTE</a:t>
                      </a:r>
                      <a:endParaRPr lang="en-US" sz="1400" b="1" i="0" kern="1200" dirty="0" smtClean="0">
                        <a:solidFill>
                          <a:schemeClr val="bg1"/>
                        </a:solidFill>
                        <a:latin typeface="+mj-lt"/>
                        <a:ea typeface="+mn-ea"/>
                        <a:cs typeface="Arial"/>
                      </a:endParaRPr>
                    </a:p>
                  </a:txBody>
                  <a:tcPr marL="91441" marR="91441" marT="45715" marB="45715" anchor="ctr" horzOverflow="overflow">
                    <a:solidFill>
                      <a:srgbClr val="C00000"/>
                    </a:solidFill>
                  </a:tcPr>
                </a:tc>
              </a:tr>
              <a:tr h="474496">
                <a:tc>
                  <a:txBody>
                    <a:bodyPr/>
                    <a:lstStyle/>
                    <a:p>
                      <a:pPr marL="0" marR="0" lvl="0" indent="0" algn="ctr" defTabSz="457200" rtl="0" eaLnBrk="1" fontAlgn="base" latinLnBrk="0" hangingPunct="1">
                        <a:lnSpc>
                          <a:spcPct val="120000"/>
                        </a:lnSpc>
                        <a:spcBef>
                          <a:spcPts val="600"/>
                        </a:spcBef>
                        <a:spcAft>
                          <a:spcPts val="600"/>
                        </a:spcAft>
                        <a:buClrTx/>
                        <a:buSzTx/>
                        <a:buFontTx/>
                        <a:buNone/>
                        <a:tabLst/>
                      </a:pPr>
                      <a:r>
                        <a:rPr lang="en-US" sz="1400" b="1" kern="1200" dirty="0" smtClean="0"/>
                        <a:t>Y</a:t>
                      </a:r>
                      <a:endParaRPr lang="en-US" sz="1400" b="1"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just" defTabSz="457200" rtl="0" eaLnBrk="1" fontAlgn="base" latinLnBrk="0" hangingPunct="1">
                        <a:lnSpc>
                          <a:spcPct val="100000"/>
                        </a:lnSpc>
                        <a:spcBef>
                          <a:spcPts val="600"/>
                        </a:spcBef>
                        <a:spcAft>
                          <a:spcPts val="600"/>
                        </a:spcAft>
                        <a:buClrTx/>
                        <a:buSzTx/>
                        <a:buFontTx/>
                        <a:buNone/>
                        <a:tabLst/>
                        <a:defRPr/>
                      </a:pPr>
                      <a:r>
                        <a:rPr lang="en-US" sz="1400" b="1" kern="1200" dirty="0" smtClean="0"/>
                        <a:t>Yields </a:t>
                      </a:r>
                      <a:r>
                        <a:rPr lang="en-US" sz="1400" kern="1200" dirty="0" smtClean="0"/>
                        <a:t>= </a:t>
                      </a:r>
                      <a:r>
                        <a:rPr lang="it-IT" sz="1400" kern="1200" dirty="0" smtClean="0"/>
                        <a:t>(produzione</a:t>
                      </a:r>
                      <a:r>
                        <a:rPr lang="it-IT" sz="1400" kern="1200" baseline="0" dirty="0" smtClean="0"/>
                        <a:t> raccolta)</a:t>
                      </a:r>
                      <a:r>
                        <a:rPr lang="en-US" sz="1400" kern="1200" dirty="0" smtClean="0"/>
                        <a:t>/(</a:t>
                      </a:r>
                      <a:r>
                        <a:rPr lang="en-US" sz="1400" kern="1200" dirty="0" err="1" smtClean="0"/>
                        <a:t>superficie</a:t>
                      </a:r>
                      <a:r>
                        <a:rPr lang="en-US" sz="1400" kern="1200" baseline="0" dirty="0" smtClean="0"/>
                        <a:t> </a:t>
                      </a:r>
                      <a:r>
                        <a:rPr lang="en-US" sz="1400" kern="1200" baseline="0" dirty="0" err="1" smtClean="0"/>
                        <a:t>coltivata</a:t>
                      </a:r>
                      <a:r>
                        <a:rPr lang="en-US" sz="1400" kern="1200" baseline="0" dirty="0" smtClean="0"/>
                        <a:t>)</a:t>
                      </a:r>
                      <a:r>
                        <a:rPr lang="en-US" sz="1400" kern="1200" dirty="0" smtClean="0"/>
                        <a:t> (100 kg/ha)</a:t>
                      </a:r>
                      <a:endParaRPr lang="en-US" sz="1400"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just" defTabSz="457200" rtl="0" eaLnBrk="1" fontAlgn="base" latinLnBrk="0" hangingPunct="1">
                        <a:lnSpc>
                          <a:spcPct val="100000"/>
                        </a:lnSpc>
                        <a:spcBef>
                          <a:spcPts val="600"/>
                        </a:spcBef>
                        <a:spcAft>
                          <a:spcPts val="600"/>
                        </a:spcAft>
                        <a:buClrTx/>
                        <a:buSzTx/>
                        <a:buFontTx/>
                        <a:buNone/>
                        <a:tabLst/>
                        <a:defRPr/>
                      </a:pPr>
                      <a:r>
                        <a:rPr lang="it-IT" sz="1400" kern="1200" dirty="0" smtClean="0"/>
                        <a:t>Indagine Istat su coltivazioni, fiori e piante da vaso</a:t>
                      </a:r>
                      <a:endParaRPr lang="en-US" sz="1400" kern="1200" dirty="0" smtClean="0">
                        <a:solidFill>
                          <a:schemeClr val="tx1">
                            <a:lumMod val="75000"/>
                            <a:lumOff val="25000"/>
                          </a:schemeClr>
                        </a:solidFill>
                        <a:latin typeface="+mn-lt"/>
                        <a:ea typeface="+mn-ea"/>
                        <a:cs typeface="+mn-cs"/>
                      </a:endParaRPr>
                    </a:p>
                  </a:txBody>
                  <a:tcPr marL="68581" marR="68581" marT="0" marB="0" anchor="ctr" horzOverflow="overflow"/>
                </a:tc>
              </a:tr>
              <a:tr h="420654">
                <a:tc>
                  <a:txBody>
                    <a:bodyPr/>
                    <a:lstStyle/>
                    <a:p>
                      <a:pPr marL="0" marR="0" lvl="0" indent="0" algn="ctr" defTabSz="457200" rtl="0" eaLnBrk="1" fontAlgn="base" latinLnBrk="0" hangingPunct="1">
                        <a:lnSpc>
                          <a:spcPct val="120000"/>
                        </a:lnSpc>
                        <a:spcBef>
                          <a:spcPts val="600"/>
                        </a:spcBef>
                        <a:spcAft>
                          <a:spcPts val="600"/>
                        </a:spcAft>
                        <a:buClrTx/>
                        <a:buSzTx/>
                        <a:buFontTx/>
                        <a:buNone/>
                        <a:tabLst/>
                      </a:pPr>
                      <a:r>
                        <a:rPr lang="it-IT" sz="1400" b="1" kern="1200" dirty="0" err="1" smtClean="0"/>
                        <a:t>Kirrig_area</a:t>
                      </a:r>
                      <a:endParaRPr lang="en-US" sz="1400" b="1"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just" defTabSz="457200" rtl="0" eaLnBrk="1" fontAlgn="base" latinLnBrk="0" hangingPunct="1">
                        <a:lnSpc>
                          <a:spcPct val="100000"/>
                        </a:lnSpc>
                        <a:spcBef>
                          <a:spcPts val="600"/>
                        </a:spcBef>
                        <a:spcAft>
                          <a:spcPts val="600"/>
                        </a:spcAft>
                        <a:buClrTx/>
                        <a:buSzTx/>
                        <a:buFontTx/>
                        <a:buNone/>
                        <a:tabLst/>
                      </a:pPr>
                      <a:r>
                        <a:rPr lang="it-IT" sz="1400" b="1" kern="1200" dirty="0" err="1" smtClean="0"/>
                        <a:t>Irrigated</a:t>
                      </a:r>
                      <a:r>
                        <a:rPr lang="it-IT" sz="1400" b="1" kern="1200" dirty="0" smtClean="0"/>
                        <a:t> </a:t>
                      </a:r>
                      <a:r>
                        <a:rPr lang="it-IT" sz="1400" b="1" kern="1200" dirty="0" err="1" smtClean="0"/>
                        <a:t>areas</a:t>
                      </a:r>
                      <a:r>
                        <a:rPr lang="it-IT" sz="1400" b="1" kern="1200" dirty="0" smtClean="0"/>
                        <a:t>   </a:t>
                      </a:r>
                      <a:r>
                        <a:rPr lang="it-IT" sz="1400" kern="1200" dirty="0" smtClean="0"/>
                        <a:t>(ha) </a:t>
                      </a:r>
                      <a:endParaRPr lang="en-US" sz="1400"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just" defTabSz="457200" rtl="0" eaLnBrk="1" fontAlgn="base" latinLnBrk="0" hangingPunct="1">
                        <a:lnSpc>
                          <a:spcPct val="100000"/>
                        </a:lnSpc>
                        <a:spcBef>
                          <a:spcPts val="600"/>
                        </a:spcBef>
                        <a:spcAft>
                          <a:spcPts val="600"/>
                        </a:spcAft>
                        <a:buClrTx/>
                        <a:buSzTx/>
                        <a:buFontTx/>
                        <a:buNone/>
                        <a:tabLst/>
                        <a:defRPr/>
                      </a:pPr>
                      <a:r>
                        <a:rPr lang="it-IT" sz="1400" kern="1200" dirty="0" smtClean="0"/>
                        <a:t>V° e VI° censimento dell’agricoltura Istat, indagine</a:t>
                      </a:r>
                      <a:r>
                        <a:rPr lang="it-IT" sz="1400" kern="1200" baseline="0" dirty="0" smtClean="0"/>
                        <a:t> SPA</a:t>
                      </a:r>
                      <a:endParaRPr lang="it-IT" sz="1400" kern="1200" dirty="0" smtClean="0"/>
                    </a:p>
                  </a:txBody>
                  <a:tcPr marL="68581" marR="68581" marT="0" marB="0" anchor="ctr" horzOverflow="overflow"/>
                </a:tc>
              </a:tr>
              <a:tr h="420654">
                <a:tc>
                  <a:txBody>
                    <a:bodyPr/>
                    <a:lstStyle/>
                    <a:p>
                      <a:pPr marL="0" marR="0" lvl="0" indent="0" algn="ctr" defTabSz="457200" rtl="0" eaLnBrk="1" fontAlgn="base" latinLnBrk="0" hangingPunct="1">
                        <a:lnSpc>
                          <a:spcPct val="120000"/>
                        </a:lnSpc>
                        <a:spcBef>
                          <a:spcPts val="600"/>
                        </a:spcBef>
                        <a:spcAft>
                          <a:spcPts val="600"/>
                        </a:spcAft>
                        <a:buClrTx/>
                        <a:buSzTx/>
                        <a:buFontTx/>
                        <a:buNone/>
                        <a:tabLst/>
                      </a:pPr>
                      <a:r>
                        <a:rPr lang="it-IT" sz="1400" b="1" kern="1200" dirty="0" err="1" smtClean="0"/>
                        <a:t>Kfert</a:t>
                      </a:r>
                      <a:endParaRPr lang="en-US" sz="1400" b="1"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just" defTabSz="457200" rtl="0" eaLnBrk="1" fontAlgn="base" latinLnBrk="0" hangingPunct="1">
                        <a:lnSpc>
                          <a:spcPct val="100000"/>
                        </a:lnSpc>
                        <a:spcBef>
                          <a:spcPts val="600"/>
                        </a:spcBef>
                        <a:spcAft>
                          <a:spcPts val="600"/>
                        </a:spcAft>
                        <a:buClrTx/>
                        <a:buSzTx/>
                        <a:buFontTx/>
                        <a:buNone/>
                        <a:tabLst/>
                      </a:pPr>
                      <a:r>
                        <a:rPr lang="en-US" sz="1400" b="1" kern="1200" dirty="0" smtClean="0"/>
                        <a:t>Fertilizers used   </a:t>
                      </a:r>
                      <a:r>
                        <a:rPr lang="en-US" sz="1400" kern="1200" dirty="0" smtClean="0"/>
                        <a:t>(100 kg) </a:t>
                      </a:r>
                      <a:endParaRPr lang="en-US" sz="1400"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just" defTabSz="457200" rtl="0" eaLnBrk="1" fontAlgn="base" latinLnBrk="0" hangingPunct="1">
                        <a:lnSpc>
                          <a:spcPct val="100000"/>
                        </a:lnSpc>
                        <a:spcBef>
                          <a:spcPts val="600"/>
                        </a:spcBef>
                        <a:spcAft>
                          <a:spcPts val="600"/>
                        </a:spcAft>
                        <a:buClrTx/>
                        <a:buSzTx/>
                        <a:buFontTx/>
                        <a:buNone/>
                        <a:tabLst/>
                      </a:pPr>
                      <a:r>
                        <a:rPr lang="it-IT" sz="1400" kern="1200" dirty="0" smtClean="0"/>
                        <a:t>Indagine annuale</a:t>
                      </a:r>
                      <a:r>
                        <a:rPr lang="it-IT" sz="1400" kern="1200" baseline="0" dirty="0" smtClean="0"/>
                        <a:t> ISTAT sull’uso dei fertilizzanti</a:t>
                      </a:r>
                      <a:endParaRPr lang="en-US" sz="1400" kern="1200" dirty="0" smtClean="0">
                        <a:solidFill>
                          <a:schemeClr val="tx1">
                            <a:lumMod val="75000"/>
                            <a:lumOff val="25000"/>
                          </a:schemeClr>
                        </a:solidFill>
                        <a:latin typeface="+mn-lt"/>
                        <a:ea typeface="+mn-ea"/>
                        <a:cs typeface="+mn-cs"/>
                      </a:endParaRPr>
                    </a:p>
                  </a:txBody>
                  <a:tcPr marL="68581" marR="68581" marT="0" marB="0" anchor="ctr" horzOverflow="overflow"/>
                </a:tc>
              </a:tr>
              <a:tr h="472225">
                <a:tc>
                  <a:txBody>
                    <a:bodyPr/>
                    <a:lstStyle/>
                    <a:p>
                      <a:pPr marL="0" marR="0" lvl="0" indent="0" algn="ctr" defTabSz="457200" rtl="0" eaLnBrk="1" fontAlgn="base" latinLnBrk="0" hangingPunct="1">
                        <a:lnSpc>
                          <a:spcPct val="120000"/>
                        </a:lnSpc>
                        <a:spcBef>
                          <a:spcPts val="600"/>
                        </a:spcBef>
                        <a:spcAft>
                          <a:spcPts val="600"/>
                        </a:spcAft>
                        <a:buClrTx/>
                        <a:buSzTx/>
                        <a:buFontTx/>
                        <a:buNone/>
                        <a:tabLst/>
                      </a:pPr>
                      <a:r>
                        <a:rPr lang="it-IT" sz="1400" b="1" kern="1200" dirty="0" err="1" smtClean="0"/>
                        <a:t>Kseed</a:t>
                      </a:r>
                      <a:endParaRPr lang="en-US" sz="1400" b="1"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just" defTabSz="457200" rtl="0" eaLnBrk="1" fontAlgn="base" latinLnBrk="0" hangingPunct="1">
                        <a:lnSpc>
                          <a:spcPct val="100000"/>
                        </a:lnSpc>
                        <a:spcBef>
                          <a:spcPts val="600"/>
                        </a:spcBef>
                        <a:spcAft>
                          <a:spcPts val="600"/>
                        </a:spcAft>
                        <a:buClrTx/>
                        <a:buSzTx/>
                        <a:buFontTx/>
                        <a:buNone/>
                        <a:tabLst/>
                      </a:pPr>
                      <a:r>
                        <a:rPr lang="en-US" sz="1400" b="1" kern="1200" dirty="0" smtClean="0"/>
                        <a:t>Seeds used   </a:t>
                      </a:r>
                      <a:r>
                        <a:rPr lang="en-US" sz="1400" kern="1200" dirty="0" smtClean="0"/>
                        <a:t>(100 kg)</a:t>
                      </a:r>
                      <a:endParaRPr lang="en-US" sz="1400"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just" defTabSz="457200" rtl="0" eaLnBrk="1" fontAlgn="base" latinLnBrk="0" hangingPunct="1">
                        <a:lnSpc>
                          <a:spcPct val="100000"/>
                        </a:lnSpc>
                        <a:spcBef>
                          <a:spcPts val="600"/>
                        </a:spcBef>
                        <a:spcAft>
                          <a:spcPts val="600"/>
                        </a:spcAft>
                        <a:buClrTx/>
                        <a:buSzTx/>
                        <a:buFontTx/>
                        <a:buNone/>
                        <a:tabLst/>
                        <a:defRPr/>
                      </a:pPr>
                      <a:r>
                        <a:rPr lang="it-IT" sz="1400" kern="1200" dirty="0" smtClean="0"/>
                        <a:t>Indagine annuale ISTAT sulle</a:t>
                      </a:r>
                      <a:r>
                        <a:rPr lang="it-IT" sz="1400" kern="1200" baseline="0" dirty="0" smtClean="0"/>
                        <a:t> sementi</a:t>
                      </a:r>
                      <a:endParaRPr lang="en-US" sz="1400" kern="1200" dirty="0" smtClean="0">
                        <a:solidFill>
                          <a:schemeClr val="tx1">
                            <a:lumMod val="75000"/>
                            <a:lumOff val="25000"/>
                          </a:schemeClr>
                        </a:solidFill>
                        <a:latin typeface="+mn-lt"/>
                        <a:ea typeface="+mn-ea"/>
                        <a:cs typeface="+mn-cs"/>
                      </a:endParaRPr>
                    </a:p>
                  </a:txBody>
                  <a:tcPr marL="68581" marR="68581" marT="0" marB="0" anchor="ctr" horzOverflow="overflow"/>
                </a:tc>
              </a:tr>
              <a:tr h="420654">
                <a:tc>
                  <a:txBody>
                    <a:bodyPr/>
                    <a:lstStyle/>
                    <a:p>
                      <a:pPr marL="0" marR="0" lvl="0" indent="0" algn="ctr" defTabSz="457200" rtl="0" eaLnBrk="1" fontAlgn="base" latinLnBrk="0" hangingPunct="1">
                        <a:lnSpc>
                          <a:spcPct val="120000"/>
                        </a:lnSpc>
                        <a:spcBef>
                          <a:spcPts val="600"/>
                        </a:spcBef>
                        <a:spcAft>
                          <a:spcPts val="600"/>
                        </a:spcAft>
                        <a:buClrTx/>
                        <a:buSzTx/>
                        <a:buFontTx/>
                        <a:buNone/>
                        <a:tabLst/>
                      </a:pPr>
                      <a:r>
                        <a:rPr lang="en-US" sz="1400" b="1" kern="1200" dirty="0" smtClean="0"/>
                        <a:t>L </a:t>
                      </a:r>
                      <a:endParaRPr lang="en-US" sz="1400" b="1"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just" defTabSz="457200" rtl="0" eaLnBrk="1" fontAlgn="base" latinLnBrk="0" hangingPunct="1">
                        <a:lnSpc>
                          <a:spcPct val="100000"/>
                        </a:lnSpc>
                        <a:spcBef>
                          <a:spcPts val="600"/>
                        </a:spcBef>
                        <a:spcAft>
                          <a:spcPts val="600"/>
                        </a:spcAft>
                        <a:buClrTx/>
                        <a:buSzTx/>
                        <a:buFontTx/>
                        <a:buNone/>
                        <a:tabLst/>
                      </a:pPr>
                      <a:r>
                        <a:rPr lang="en-US" sz="1400" b="1" kern="1200" dirty="0" smtClean="0"/>
                        <a:t>Days of work </a:t>
                      </a:r>
                      <a:r>
                        <a:rPr lang="en-US" sz="1400" b="0" kern="1200" dirty="0" err="1" smtClean="0"/>
                        <a:t>nelle</a:t>
                      </a:r>
                      <a:r>
                        <a:rPr lang="en-US" sz="1400" b="0" kern="1200" baseline="0" dirty="0" smtClean="0"/>
                        <a:t> </a:t>
                      </a:r>
                      <a:r>
                        <a:rPr lang="en-US" sz="1400" b="0" kern="1200" baseline="0" dirty="0" err="1" smtClean="0"/>
                        <a:t>aziende</a:t>
                      </a:r>
                      <a:r>
                        <a:rPr lang="en-US" sz="1400" b="0" kern="1200" baseline="0" dirty="0" smtClean="0"/>
                        <a:t> </a:t>
                      </a:r>
                      <a:r>
                        <a:rPr lang="en-US" sz="1400" b="0" kern="1200" baseline="0" dirty="0" err="1" smtClean="0"/>
                        <a:t>agricole</a:t>
                      </a:r>
                      <a:endParaRPr lang="en-US" sz="1400" b="1"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just" defTabSz="457200" rtl="0" eaLnBrk="1" fontAlgn="base" latinLnBrk="0" hangingPunct="1">
                        <a:lnSpc>
                          <a:spcPct val="100000"/>
                        </a:lnSpc>
                        <a:spcBef>
                          <a:spcPts val="600"/>
                        </a:spcBef>
                        <a:spcAft>
                          <a:spcPts val="600"/>
                        </a:spcAft>
                        <a:buClrTx/>
                        <a:buSzTx/>
                        <a:buFontTx/>
                        <a:buNone/>
                        <a:tabLst/>
                        <a:defRPr/>
                      </a:pPr>
                      <a:r>
                        <a:rPr lang="it-IT" sz="1400" kern="1200" dirty="0" smtClean="0"/>
                        <a:t>V° e VI° censimento dell’agricoltura Istat, indagine</a:t>
                      </a:r>
                      <a:r>
                        <a:rPr lang="it-IT" sz="1400" kern="1200" baseline="0" dirty="0" smtClean="0"/>
                        <a:t> SPA</a:t>
                      </a:r>
                      <a:endParaRPr lang="it-IT" sz="1400" kern="1200" dirty="0" smtClean="0"/>
                    </a:p>
                  </a:txBody>
                  <a:tcPr marL="68581" marR="68581" marT="0" marB="0" anchor="ctr" horzOverflow="overflow"/>
                </a:tc>
              </a:tr>
              <a:tr h="420654">
                <a:tc>
                  <a:txBody>
                    <a:bodyPr/>
                    <a:lstStyle/>
                    <a:p>
                      <a:pPr algn="ctr"/>
                      <a:r>
                        <a:rPr lang="en-US" altLang="it-IT" sz="1400" b="1" kern="1200" dirty="0" err="1" smtClean="0"/>
                        <a:t>Citrus_area</a:t>
                      </a:r>
                      <a:endParaRPr lang="en-US" sz="1400" b="1"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l" defTabSz="457200" rtl="0" eaLnBrk="1" fontAlgn="base" latinLnBrk="0" hangingPunct="1">
                        <a:lnSpc>
                          <a:spcPct val="100000"/>
                        </a:lnSpc>
                        <a:spcBef>
                          <a:spcPts val="600"/>
                        </a:spcBef>
                        <a:spcAft>
                          <a:spcPts val="600"/>
                        </a:spcAft>
                        <a:buClrTx/>
                        <a:buSzTx/>
                        <a:buFontTx/>
                        <a:buNone/>
                        <a:tabLst/>
                        <a:defRPr/>
                      </a:pPr>
                      <a:r>
                        <a:rPr lang="en-US" altLang="it-IT" sz="1400" b="1" kern="1200" dirty="0" smtClean="0"/>
                        <a:t>Citrus plant cultivated areas </a:t>
                      </a:r>
                      <a:r>
                        <a:rPr lang="en-US" altLang="it-IT" sz="1400" b="0" kern="1200" dirty="0" smtClean="0"/>
                        <a:t>(</a:t>
                      </a:r>
                      <a:r>
                        <a:rPr lang="en-US" altLang="it-IT" sz="1400" b="0" kern="1200" dirty="0" err="1" smtClean="0"/>
                        <a:t>ettari</a:t>
                      </a:r>
                      <a:r>
                        <a:rPr lang="en-US" altLang="it-IT" sz="1400" b="0" kern="1200" dirty="0" smtClean="0"/>
                        <a:t>)</a:t>
                      </a:r>
                      <a:endParaRPr lang="en-US" sz="1400" b="0"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just" defTabSz="457200" rtl="0" eaLnBrk="1" fontAlgn="base" latinLnBrk="0" hangingPunct="1">
                        <a:lnSpc>
                          <a:spcPct val="100000"/>
                        </a:lnSpc>
                        <a:spcBef>
                          <a:spcPts val="600"/>
                        </a:spcBef>
                        <a:spcAft>
                          <a:spcPts val="600"/>
                        </a:spcAft>
                        <a:buClrTx/>
                        <a:buSzTx/>
                        <a:buFontTx/>
                        <a:buNone/>
                        <a:tabLst/>
                        <a:defRPr/>
                      </a:pPr>
                      <a:r>
                        <a:rPr lang="it-IT" sz="1400" kern="1200" dirty="0" smtClean="0"/>
                        <a:t>Indagine Istat su coltivazioni, fiori e piante da vaso</a:t>
                      </a:r>
                      <a:endParaRPr lang="en-US" sz="1400" kern="1200" dirty="0" smtClean="0">
                        <a:solidFill>
                          <a:schemeClr val="tx1">
                            <a:lumMod val="75000"/>
                            <a:lumOff val="25000"/>
                          </a:schemeClr>
                        </a:solidFill>
                        <a:latin typeface="+mn-lt"/>
                        <a:ea typeface="+mn-ea"/>
                        <a:cs typeface="+mn-cs"/>
                      </a:endParaRPr>
                    </a:p>
                  </a:txBody>
                  <a:tcPr marL="68581" marR="68581" marT="0" marB="0" anchor="ctr" horzOverflow="overflow"/>
                </a:tc>
              </a:tr>
              <a:tr h="470739">
                <a:tc>
                  <a:txBody>
                    <a:bodyPr/>
                    <a:lstStyle/>
                    <a:p>
                      <a:pPr marL="0" marR="0" lvl="0" indent="0" algn="ctr" defTabSz="457200" rtl="0" eaLnBrk="1" fontAlgn="base" latinLnBrk="0" hangingPunct="1">
                        <a:lnSpc>
                          <a:spcPct val="120000"/>
                        </a:lnSpc>
                        <a:spcBef>
                          <a:spcPts val="600"/>
                        </a:spcBef>
                        <a:spcAft>
                          <a:spcPts val="600"/>
                        </a:spcAft>
                        <a:buClrTx/>
                        <a:buSzTx/>
                        <a:buFontTx/>
                        <a:buNone/>
                        <a:tabLst/>
                        <a:defRPr/>
                      </a:pPr>
                      <a:r>
                        <a:rPr lang="en-US" altLang="it-IT" sz="1400" b="1" kern="1200" dirty="0" err="1" smtClean="0"/>
                        <a:t>Fruit_area</a:t>
                      </a:r>
                      <a:endParaRPr lang="en-US" sz="1400" b="1"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l" defTabSz="457200" rtl="0" eaLnBrk="1" fontAlgn="base" latinLnBrk="0" hangingPunct="1">
                        <a:lnSpc>
                          <a:spcPct val="100000"/>
                        </a:lnSpc>
                        <a:spcBef>
                          <a:spcPts val="600"/>
                        </a:spcBef>
                        <a:spcAft>
                          <a:spcPts val="600"/>
                        </a:spcAft>
                        <a:buClrTx/>
                        <a:buSzTx/>
                        <a:buFontTx/>
                        <a:buNone/>
                        <a:tabLst/>
                        <a:defRPr/>
                      </a:pPr>
                      <a:r>
                        <a:rPr lang="en-US" altLang="it-IT" sz="1400" b="1" kern="1200" dirty="0" smtClean="0"/>
                        <a:t>Fresh fruit cultivated areas </a:t>
                      </a:r>
                      <a:r>
                        <a:rPr lang="en-US" altLang="it-IT" sz="1400" b="0" kern="1200" dirty="0" smtClean="0"/>
                        <a:t>(</a:t>
                      </a:r>
                      <a:r>
                        <a:rPr lang="en-US" altLang="it-IT" sz="1400" b="0" kern="1200" dirty="0" err="1" smtClean="0"/>
                        <a:t>ettari</a:t>
                      </a:r>
                      <a:r>
                        <a:rPr lang="en-US" altLang="it-IT" sz="1400" b="0" kern="1200" dirty="0" smtClean="0"/>
                        <a:t>)</a:t>
                      </a:r>
                      <a:endParaRPr lang="en-US" altLang="it-IT" sz="1400" b="0"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just" defTabSz="457200" rtl="0" eaLnBrk="1" fontAlgn="base" latinLnBrk="0" hangingPunct="1">
                        <a:lnSpc>
                          <a:spcPct val="100000"/>
                        </a:lnSpc>
                        <a:spcBef>
                          <a:spcPts val="600"/>
                        </a:spcBef>
                        <a:spcAft>
                          <a:spcPts val="600"/>
                        </a:spcAft>
                        <a:buClrTx/>
                        <a:buSzTx/>
                        <a:buFontTx/>
                        <a:buNone/>
                        <a:tabLst/>
                        <a:defRPr/>
                      </a:pPr>
                      <a:r>
                        <a:rPr lang="it-IT" sz="1400" kern="1200" dirty="0" smtClean="0"/>
                        <a:t>Indagine Istat su coltivazioni, fiori e piante da vaso</a:t>
                      </a:r>
                      <a:endParaRPr lang="en-US" sz="1400" kern="1200" dirty="0" smtClean="0">
                        <a:solidFill>
                          <a:schemeClr val="tx1">
                            <a:lumMod val="75000"/>
                            <a:lumOff val="25000"/>
                          </a:schemeClr>
                        </a:solidFill>
                        <a:latin typeface="+mn-lt"/>
                        <a:ea typeface="+mn-ea"/>
                        <a:cs typeface="+mn-cs"/>
                      </a:endParaRPr>
                    </a:p>
                  </a:txBody>
                  <a:tcPr marL="68581" marR="68581" marT="0" marB="0" anchor="ctr" horzOverflow="overflow"/>
                </a:tc>
              </a:tr>
              <a:tr h="420654">
                <a:tc>
                  <a:txBody>
                    <a:bodyPr/>
                    <a:lstStyle/>
                    <a:p>
                      <a:pPr marL="0" marR="0" lvl="0" indent="0" algn="ctr" defTabSz="457200" rtl="0" eaLnBrk="1" fontAlgn="base" latinLnBrk="0" hangingPunct="1">
                        <a:lnSpc>
                          <a:spcPct val="120000"/>
                        </a:lnSpc>
                        <a:spcBef>
                          <a:spcPts val="600"/>
                        </a:spcBef>
                        <a:spcAft>
                          <a:spcPts val="600"/>
                        </a:spcAft>
                        <a:buClrTx/>
                        <a:buSzTx/>
                        <a:buFontTx/>
                        <a:buNone/>
                        <a:tabLst/>
                        <a:defRPr/>
                      </a:pPr>
                      <a:r>
                        <a:rPr lang="en-US" altLang="it-IT" sz="1400" b="1" kern="1200" dirty="0" err="1" smtClean="0"/>
                        <a:t>Vegetable_area</a:t>
                      </a:r>
                      <a:endParaRPr lang="en-US" sz="1400" b="1"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l" defTabSz="457200" rtl="0" eaLnBrk="1" fontAlgn="base" latinLnBrk="0" hangingPunct="1">
                        <a:lnSpc>
                          <a:spcPct val="100000"/>
                        </a:lnSpc>
                        <a:spcBef>
                          <a:spcPts val="600"/>
                        </a:spcBef>
                        <a:spcAft>
                          <a:spcPts val="600"/>
                        </a:spcAft>
                        <a:buClrTx/>
                        <a:buSzTx/>
                        <a:buFontTx/>
                        <a:buNone/>
                        <a:tabLst/>
                        <a:defRPr/>
                      </a:pPr>
                      <a:r>
                        <a:rPr lang="en-US" altLang="it-IT" sz="1400" b="1" kern="1200" dirty="0" smtClean="0"/>
                        <a:t>Vegetable cultivated areas </a:t>
                      </a:r>
                      <a:r>
                        <a:rPr lang="en-US" altLang="it-IT" sz="1400" b="0" kern="1200" dirty="0" smtClean="0"/>
                        <a:t>(</a:t>
                      </a:r>
                      <a:r>
                        <a:rPr lang="en-US" altLang="it-IT" sz="1400" b="0" kern="1200" dirty="0" err="1" smtClean="0"/>
                        <a:t>ettari</a:t>
                      </a:r>
                      <a:r>
                        <a:rPr lang="en-US" altLang="it-IT" sz="1400" b="0" kern="1200" dirty="0" smtClean="0"/>
                        <a:t>)</a:t>
                      </a:r>
                      <a:endParaRPr lang="en-US" sz="1400" b="0"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just" defTabSz="457200" rtl="0" eaLnBrk="1" fontAlgn="base" latinLnBrk="0" hangingPunct="1">
                        <a:lnSpc>
                          <a:spcPct val="100000"/>
                        </a:lnSpc>
                        <a:spcBef>
                          <a:spcPts val="600"/>
                        </a:spcBef>
                        <a:spcAft>
                          <a:spcPts val="600"/>
                        </a:spcAft>
                        <a:buClrTx/>
                        <a:buSzTx/>
                        <a:buFontTx/>
                        <a:buNone/>
                        <a:tabLst/>
                        <a:defRPr/>
                      </a:pPr>
                      <a:r>
                        <a:rPr lang="it-IT" sz="1400" kern="1200" dirty="0" smtClean="0"/>
                        <a:t>Indagine Istat su coltivazioni, fiori e piante da vaso</a:t>
                      </a:r>
                      <a:endParaRPr lang="en-US" sz="1400" kern="1200" dirty="0" smtClean="0">
                        <a:solidFill>
                          <a:schemeClr val="tx1">
                            <a:lumMod val="75000"/>
                            <a:lumOff val="25000"/>
                          </a:schemeClr>
                        </a:solidFill>
                        <a:latin typeface="+mn-lt"/>
                        <a:ea typeface="+mn-ea"/>
                        <a:cs typeface="+mn-cs"/>
                      </a:endParaRPr>
                    </a:p>
                  </a:txBody>
                  <a:tcPr marL="68581" marR="68581" marT="0" marB="0" anchor="ctr" horzOverflow="overflow"/>
                </a:tc>
              </a:tr>
              <a:tr h="420654">
                <a:tc>
                  <a:txBody>
                    <a:bodyPr/>
                    <a:lstStyle/>
                    <a:p>
                      <a:pPr marL="0" marR="0" lvl="0" indent="0" algn="ctr" defTabSz="914400" rtl="0" eaLnBrk="1" fontAlgn="base" latinLnBrk="0" hangingPunct="1">
                        <a:lnSpc>
                          <a:spcPct val="120000"/>
                        </a:lnSpc>
                        <a:spcBef>
                          <a:spcPts val="600"/>
                        </a:spcBef>
                        <a:spcAft>
                          <a:spcPts val="600"/>
                        </a:spcAft>
                        <a:buClrTx/>
                        <a:buSzTx/>
                        <a:buFontTx/>
                        <a:buNone/>
                        <a:tabLst/>
                      </a:pPr>
                      <a:r>
                        <a:rPr lang="it-IT" sz="1400" b="1" kern="1200" dirty="0" err="1" smtClean="0"/>
                        <a:t>Rainfall</a:t>
                      </a:r>
                      <a:endParaRPr lang="en-US" sz="1400" b="1"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just" defTabSz="914400" rtl="0" eaLnBrk="1" fontAlgn="base" latinLnBrk="0" hangingPunct="1">
                        <a:lnSpc>
                          <a:spcPct val="100000"/>
                        </a:lnSpc>
                        <a:spcBef>
                          <a:spcPts val="600"/>
                        </a:spcBef>
                        <a:spcAft>
                          <a:spcPts val="600"/>
                        </a:spcAft>
                        <a:buClrTx/>
                        <a:buSzTx/>
                        <a:buFontTx/>
                        <a:buNone/>
                        <a:tabLst/>
                        <a:defRPr/>
                      </a:pPr>
                      <a:r>
                        <a:rPr lang="it-IT" sz="1400" kern="1200" dirty="0" smtClean="0"/>
                        <a:t>Deviazione</a:t>
                      </a:r>
                      <a:r>
                        <a:rPr lang="it-IT" sz="1400" kern="1200" baseline="0" dirty="0" smtClean="0"/>
                        <a:t> della quantità di pioggia annuale rispetto alla media del periodo 1</a:t>
                      </a:r>
                      <a:r>
                        <a:rPr lang="it-IT" sz="1400" kern="1200" dirty="0" smtClean="0"/>
                        <a:t>971-2000</a:t>
                      </a:r>
                      <a:r>
                        <a:rPr lang="it-IT" sz="1400" kern="1200" baseline="0" dirty="0" smtClean="0"/>
                        <a:t> </a:t>
                      </a:r>
                      <a:r>
                        <a:rPr lang="it-IT" sz="1400" kern="1200" dirty="0" smtClean="0"/>
                        <a:t> (mm)</a:t>
                      </a:r>
                      <a:endParaRPr lang="en-US" sz="1400" kern="1200" dirty="0" smtClean="0">
                        <a:solidFill>
                          <a:schemeClr val="tx1">
                            <a:lumMod val="75000"/>
                            <a:lumOff val="25000"/>
                          </a:schemeClr>
                        </a:solidFill>
                        <a:latin typeface="+mn-lt"/>
                        <a:ea typeface="+mn-ea"/>
                        <a:cs typeface="+mn-cs"/>
                      </a:endParaRPr>
                    </a:p>
                  </a:txBody>
                  <a:tcPr marL="68581" marR="68581" marT="0" marB="0" anchor="ctr" horzOverflow="overflow"/>
                </a:tc>
                <a:tc>
                  <a:txBody>
                    <a:bodyPr/>
                    <a:lstStyle/>
                    <a:p>
                      <a:pPr marL="0" marR="0" lvl="0" indent="0" algn="just" defTabSz="914400" rtl="0" eaLnBrk="1" fontAlgn="base" latinLnBrk="0" hangingPunct="1">
                        <a:lnSpc>
                          <a:spcPct val="100000"/>
                        </a:lnSpc>
                        <a:spcBef>
                          <a:spcPts val="600"/>
                        </a:spcBef>
                        <a:spcAft>
                          <a:spcPts val="600"/>
                        </a:spcAft>
                        <a:buClrTx/>
                        <a:buSzTx/>
                        <a:buFontTx/>
                        <a:buNone/>
                        <a:tabLst/>
                        <a:defRPr/>
                      </a:pPr>
                      <a:r>
                        <a:rPr lang="it-IT" sz="1400" kern="1200" dirty="0" smtClean="0"/>
                        <a:t>Indagini Istat su Meteo-Clima e sulle acque</a:t>
                      </a:r>
                    </a:p>
                  </a:txBody>
                  <a:tcPr marL="68581" marR="68581" marT="0" marB="0" anchor="ctr" horzOverflow="overflow"/>
                </a:tc>
              </a:tr>
              <a:tr h="430766">
                <a:tc>
                  <a:txBody>
                    <a:bodyPr/>
                    <a:lstStyle/>
                    <a:p>
                      <a:pPr marL="0" marR="0" indent="0" algn="ctr" rtl="0" eaLnBrk="1" fontAlgn="base" latinLnBrk="0" hangingPunct="1">
                        <a:lnSpc>
                          <a:spcPct val="120000"/>
                        </a:lnSpc>
                        <a:spcBef>
                          <a:spcPts val="600"/>
                        </a:spcBef>
                        <a:spcAft>
                          <a:spcPts val="600"/>
                        </a:spcAft>
                      </a:pPr>
                      <a:r>
                        <a:rPr lang="it-IT" sz="1400" b="1" kern="1200" dirty="0" err="1" smtClean="0"/>
                        <a:t>Temp_min</a:t>
                      </a:r>
                      <a:endParaRPr lang="it-IT" sz="1400" b="1" kern="1200" dirty="0" smtClean="0">
                        <a:solidFill>
                          <a:schemeClr val="tx1">
                            <a:lumMod val="75000"/>
                            <a:lumOff val="25000"/>
                          </a:schemeClr>
                        </a:solidFill>
                        <a:latin typeface="+mn-lt"/>
                        <a:ea typeface="+mn-ea"/>
                        <a:cs typeface="+mn-cs"/>
                      </a:endParaRPr>
                    </a:p>
                  </a:txBody>
                  <a:tcPr marL="68580" marR="68580" marT="9525" marB="0" anchor="ctr"/>
                </a:tc>
                <a:tc>
                  <a:txBody>
                    <a:bodyPr/>
                    <a:lstStyle/>
                    <a:p>
                      <a:pPr marL="0" marR="0" indent="0" algn="just" rtl="0" eaLnBrk="1" fontAlgn="base" latinLnBrk="0" hangingPunct="1">
                        <a:lnSpc>
                          <a:spcPct val="100000"/>
                        </a:lnSpc>
                        <a:spcBef>
                          <a:spcPts val="600"/>
                        </a:spcBef>
                        <a:spcAft>
                          <a:spcPts val="600"/>
                        </a:spcAft>
                      </a:pPr>
                      <a:r>
                        <a:rPr lang="en-US" sz="1400" kern="1200" dirty="0" err="1" smtClean="0"/>
                        <a:t>Deviazione</a:t>
                      </a:r>
                      <a:r>
                        <a:rPr lang="en-US" sz="1400" kern="1200" baseline="0" dirty="0" smtClean="0"/>
                        <a:t> </a:t>
                      </a:r>
                      <a:r>
                        <a:rPr lang="en-US" sz="1400" kern="1200" baseline="0" dirty="0" err="1" smtClean="0"/>
                        <a:t>della</a:t>
                      </a:r>
                      <a:r>
                        <a:rPr lang="en-US" sz="1400" kern="1200" baseline="0" dirty="0" smtClean="0"/>
                        <a:t> </a:t>
                      </a:r>
                      <a:r>
                        <a:rPr lang="en-US" sz="1400" kern="1200" baseline="0" dirty="0" err="1" smtClean="0"/>
                        <a:t>temperatura</a:t>
                      </a:r>
                      <a:r>
                        <a:rPr lang="en-US" sz="1400" kern="1200" baseline="0" dirty="0" smtClean="0"/>
                        <a:t> minima media </a:t>
                      </a:r>
                      <a:r>
                        <a:rPr lang="en-US" sz="1400" kern="1200" baseline="0" dirty="0" err="1" smtClean="0"/>
                        <a:t>annuale</a:t>
                      </a:r>
                      <a:r>
                        <a:rPr lang="en-US" sz="1400" kern="1200" baseline="0" dirty="0" smtClean="0"/>
                        <a:t> </a:t>
                      </a:r>
                      <a:r>
                        <a:rPr lang="en-US" sz="1400" kern="1200" baseline="0" dirty="0" err="1" smtClean="0"/>
                        <a:t>rispetto</a:t>
                      </a:r>
                      <a:r>
                        <a:rPr lang="en-US" sz="1400" kern="1200" baseline="0" dirty="0" smtClean="0"/>
                        <a:t> </a:t>
                      </a:r>
                      <a:r>
                        <a:rPr lang="en-US" sz="1400" kern="1200" baseline="0" dirty="0" err="1" smtClean="0"/>
                        <a:t>alla</a:t>
                      </a:r>
                      <a:r>
                        <a:rPr lang="en-US" sz="1400" kern="1200" baseline="0" dirty="0" smtClean="0"/>
                        <a:t> media del </a:t>
                      </a:r>
                      <a:r>
                        <a:rPr lang="en-US" sz="1400" kern="1200" baseline="0" dirty="0" err="1" smtClean="0"/>
                        <a:t>periodo</a:t>
                      </a:r>
                      <a:r>
                        <a:rPr lang="en-US" sz="1400" kern="1200" baseline="0" dirty="0" smtClean="0"/>
                        <a:t> </a:t>
                      </a:r>
                      <a:r>
                        <a:rPr lang="en-US" sz="1400" kern="1200" dirty="0" smtClean="0"/>
                        <a:t>1971-2000 (</a:t>
                      </a:r>
                      <a:r>
                        <a:rPr lang="en-US" sz="1400" kern="1200" dirty="0" err="1" smtClean="0"/>
                        <a:t>gradi</a:t>
                      </a:r>
                      <a:r>
                        <a:rPr lang="en-US" sz="1400" kern="1200" dirty="0" smtClean="0"/>
                        <a:t> Celsius)</a:t>
                      </a:r>
                      <a:endParaRPr lang="en-US" sz="1400" kern="1200" dirty="0" smtClean="0">
                        <a:solidFill>
                          <a:schemeClr val="tx1">
                            <a:lumMod val="75000"/>
                            <a:lumOff val="25000"/>
                          </a:schemeClr>
                        </a:solidFill>
                        <a:latin typeface="+mn-lt"/>
                        <a:ea typeface="+mn-ea"/>
                        <a:cs typeface="+mn-cs"/>
                      </a:endParaRPr>
                    </a:p>
                  </a:txBody>
                  <a:tcPr marL="68580" marR="68580" marT="9525" marB="0" anchor="ctr"/>
                </a:tc>
                <a:tc>
                  <a:txBody>
                    <a:bodyPr/>
                    <a:lstStyle/>
                    <a:p>
                      <a:pPr marL="0" marR="0" indent="0" algn="just" defTabSz="457200" rtl="0" eaLnBrk="1" fontAlgn="base" latinLnBrk="0" hangingPunct="1">
                        <a:lnSpc>
                          <a:spcPct val="100000"/>
                        </a:lnSpc>
                        <a:spcBef>
                          <a:spcPts val="600"/>
                        </a:spcBef>
                        <a:spcAft>
                          <a:spcPts val="600"/>
                        </a:spcAft>
                        <a:buClrTx/>
                        <a:buSzTx/>
                        <a:buFontTx/>
                        <a:buNone/>
                        <a:tabLst/>
                        <a:defRPr/>
                      </a:pPr>
                      <a:r>
                        <a:rPr lang="it-IT" sz="1400" kern="1200" dirty="0" smtClean="0"/>
                        <a:t>Indagini Istat su Meteo-Clima e sulle acque</a:t>
                      </a:r>
                    </a:p>
                  </a:txBody>
                  <a:tcPr marL="68580" marR="68580" marT="9525" marB="0" anchor="ctr"/>
                </a:tc>
              </a:tr>
              <a:tr h="470719">
                <a:tc>
                  <a:txBody>
                    <a:bodyPr/>
                    <a:lstStyle/>
                    <a:p>
                      <a:pPr marL="0" marR="0" indent="0" algn="ctr" defTabSz="457200" rtl="0" eaLnBrk="1" fontAlgn="base" latinLnBrk="0" hangingPunct="1">
                        <a:lnSpc>
                          <a:spcPct val="100000"/>
                        </a:lnSpc>
                        <a:spcBef>
                          <a:spcPts val="600"/>
                        </a:spcBef>
                        <a:spcAft>
                          <a:spcPts val="600"/>
                        </a:spcAft>
                      </a:pPr>
                      <a:r>
                        <a:rPr lang="it-IT" sz="1400" b="1" kern="1200" dirty="0" err="1" smtClean="0"/>
                        <a:t>Dummy</a:t>
                      </a:r>
                      <a:r>
                        <a:rPr lang="it-IT" sz="1400" b="1" kern="1200" dirty="0" smtClean="0"/>
                        <a:t> </a:t>
                      </a:r>
                    </a:p>
                  </a:txBody>
                  <a:tcPr marL="68580" marR="68580" marT="9525" marB="0" anchor="ctr"/>
                </a:tc>
                <a:tc>
                  <a:txBody>
                    <a:bodyPr/>
                    <a:lstStyle/>
                    <a:p>
                      <a:pPr marL="0" marR="0" indent="0" algn="just" rtl="0" eaLnBrk="1" fontAlgn="base" latinLnBrk="0" hangingPunct="1">
                        <a:lnSpc>
                          <a:spcPct val="100000"/>
                        </a:lnSpc>
                        <a:spcBef>
                          <a:spcPts val="600"/>
                        </a:spcBef>
                        <a:spcAft>
                          <a:spcPts val="600"/>
                        </a:spcAft>
                      </a:pPr>
                      <a:r>
                        <a:rPr lang="en-US" sz="1400" kern="1200" dirty="0" err="1" smtClean="0"/>
                        <a:t>Ripartizioni</a:t>
                      </a:r>
                      <a:r>
                        <a:rPr lang="en-US" sz="1400" kern="1200" baseline="0" dirty="0" smtClean="0"/>
                        <a:t> </a:t>
                      </a:r>
                      <a:r>
                        <a:rPr lang="en-US" sz="1400" kern="1200" baseline="0" dirty="0" err="1" smtClean="0"/>
                        <a:t>geografiche</a:t>
                      </a:r>
                      <a:r>
                        <a:rPr lang="en-US" sz="1400" kern="1200" baseline="0" dirty="0" smtClean="0"/>
                        <a:t> </a:t>
                      </a:r>
                      <a:r>
                        <a:rPr lang="en-US" sz="1400" kern="1200" baseline="0" dirty="0" err="1" smtClean="0"/>
                        <a:t>italiane</a:t>
                      </a:r>
                      <a:r>
                        <a:rPr lang="en-US" sz="1400" kern="1200" dirty="0" smtClean="0"/>
                        <a:t>: Nord-</a:t>
                      </a:r>
                      <a:r>
                        <a:rPr lang="en-US" sz="1400" kern="1200" dirty="0" err="1" smtClean="0"/>
                        <a:t>ovest</a:t>
                      </a:r>
                      <a:r>
                        <a:rPr lang="en-US" sz="1400" kern="1200" dirty="0" smtClean="0"/>
                        <a:t>, Nord-</a:t>
                      </a:r>
                      <a:r>
                        <a:rPr lang="en-US" sz="1400" kern="1200" dirty="0" err="1" smtClean="0"/>
                        <a:t>est</a:t>
                      </a:r>
                      <a:r>
                        <a:rPr lang="en-US" sz="1400" kern="1200" dirty="0" smtClean="0"/>
                        <a:t>, Centro, </a:t>
                      </a:r>
                      <a:r>
                        <a:rPr lang="en-US" sz="1400" kern="1200" dirty="0" err="1" smtClean="0"/>
                        <a:t>Sud</a:t>
                      </a:r>
                      <a:r>
                        <a:rPr lang="en-US" sz="1400" kern="1200" dirty="0" smtClean="0"/>
                        <a:t> (le </a:t>
                      </a:r>
                      <a:r>
                        <a:rPr lang="en-US" sz="1400" kern="1200" dirty="0" err="1" smtClean="0"/>
                        <a:t>Isole</a:t>
                      </a:r>
                      <a:r>
                        <a:rPr lang="en-US" sz="1400" kern="1200" dirty="0" smtClean="0"/>
                        <a:t> </a:t>
                      </a:r>
                      <a:r>
                        <a:rPr lang="en-US" sz="1400" kern="1200" dirty="0" err="1" smtClean="0"/>
                        <a:t>sono</a:t>
                      </a:r>
                      <a:r>
                        <a:rPr lang="en-US" sz="1400" kern="1200" dirty="0" smtClean="0"/>
                        <a:t> </a:t>
                      </a:r>
                      <a:r>
                        <a:rPr lang="en-US" sz="1400" kern="1200" dirty="0" err="1" smtClean="0"/>
                        <a:t>omesse</a:t>
                      </a:r>
                      <a:r>
                        <a:rPr lang="en-US" sz="1400" kern="1200" dirty="0" smtClean="0"/>
                        <a:t> per la </a:t>
                      </a:r>
                      <a:r>
                        <a:rPr lang="en-US" sz="1400" kern="1200" dirty="0" err="1" smtClean="0"/>
                        <a:t>collinearità</a:t>
                      </a:r>
                      <a:r>
                        <a:rPr lang="en-US" sz="1400" kern="1200" dirty="0" smtClean="0"/>
                        <a:t>)</a:t>
                      </a:r>
                      <a:endParaRPr lang="en-US" sz="1400" kern="1200" dirty="0" smtClean="0">
                        <a:solidFill>
                          <a:schemeClr val="tx1">
                            <a:lumMod val="75000"/>
                            <a:lumOff val="25000"/>
                          </a:schemeClr>
                        </a:solidFill>
                        <a:latin typeface="+mn-lt"/>
                        <a:ea typeface="+mn-ea"/>
                        <a:cs typeface="+mn-cs"/>
                      </a:endParaRPr>
                    </a:p>
                  </a:txBody>
                  <a:tcPr marL="68580" marR="68580" marT="9525" marB="0" anchor="ctr"/>
                </a:tc>
                <a:tc>
                  <a:txBody>
                    <a:bodyPr/>
                    <a:lstStyle/>
                    <a:p>
                      <a:pPr marL="0" marR="0" indent="0" algn="just" rtl="0" eaLnBrk="1" fontAlgn="base" latinLnBrk="0" hangingPunct="1">
                        <a:lnSpc>
                          <a:spcPct val="100000"/>
                        </a:lnSpc>
                        <a:spcBef>
                          <a:spcPts val="600"/>
                        </a:spcBef>
                        <a:spcAft>
                          <a:spcPts val="600"/>
                        </a:spcAft>
                      </a:pPr>
                      <a:endParaRPr lang="en-US" sz="1400" kern="1200" dirty="0" smtClean="0">
                        <a:solidFill>
                          <a:schemeClr val="tx1">
                            <a:lumMod val="75000"/>
                            <a:lumOff val="25000"/>
                          </a:schemeClr>
                        </a:solidFill>
                        <a:latin typeface="+mn-lt"/>
                        <a:ea typeface="+mn-ea"/>
                        <a:cs typeface="+mn-cs"/>
                      </a:endParaRPr>
                    </a:p>
                  </a:txBody>
                  <a:tcPr marL="68580" marR="68580" marT="9525" marB="0" anchor="ctr"/>
                </a:tc>
              </a:tr>
            </a:tbl>
          </a:graphicData>
        </a:graphic>
      </p:graphicFrame>
    </p:spTree>
    <p:extLst>
      <p:ext uri="{BB962C8B-B14F-4D97-AF65-F5344CB8AC3E}">
        <p14:creationId xmlns:p14="http://schemas.microsoft.com/office/powerpoint/2010/main" val="17662889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18</a:t>
            </a:fld>
            <a:endParaRPr lang="it-IT" dirty="0"/>
          </a:p>
        </p:txBody>
      </p:sp>
      <p:sp>
        <p:nvSpPr>
          <p:cNvPr id="9" name="Titolo 1"/>
          <p:cNvSpPr>
            <a:spLocks noGrp="1"/>
          </p:cNvSpPr>
          <p:nvPr>
            <p:ph type="ctrTitle" idx="4294967295"/>
          </p:nvPr>
        </p:nvSpPr>
        <p:spPr>
          <a:xfrm>
            <a:off x="569912" y="1071044"/>
            <a:ext cx="10700951" cy="741356"/>
          </a:xfrm>
          <a:prstGeom prst="rect">
            <a:avLst/>
          </a:prstGeom>
        </p:spPr>
        <p:txBody>
          <a:bodyPr lIns="0" tIns="0" rIns="0" bIns="0" anchor="t" anchorCtr="0"/>
          <a:lstStyle/>
          <a:p>
            <a:r>
              <a:rPr lang="it-IT" sz="3200" dirty="0" smtClean="0">
                <a:solidFill>
                  <a:schemeClr val="tx1">
                    <a:lumMod val="50000"/>
                    <a:lumOff val="50000"/>
                  </a:schemeClr>
                </a:solidFill>
                <a:latin typeface="+mn-lt"/>
              </a:rPr>
              <a:t>Caso studio 2: modelli</a:t>
            </a:r>
            <a:endParaRPr lang="it-IT" sz="3200" dirty="0">
              <a:solidFill>
                <a:schemeClr val="tx1">
                  <a:lumMod val="50000"/>
                  <a:lumOff val="50000"/>
                </a:schemeClr>
              </a:solidFill>
              <a:latin typeface="+mn-lt"/>
            </a:endParaRPr>
          </a:p>
        </p:txBody>
      </p:sp>
      <p:sp>
        <p:nvSpPr>
          <p:cNvPr id="5" name="CasellaDiTesto 4"/>
          <p:cNvSpPr txBox="1"/>
          <p:nvPr/>
        </p:nvSpPr>
        <p:spPr>
          <a:xfrm>
            <a:off x="624140" y="4837577"/>
            <a:ext cx="6215064" cy="461665"/>
          </a:xfrm>
          <a:prstGeom prst="rect">
            <a:avLst/>
          </a:prstGeom>
          <a:noFill/>
        </p:spPr>
        <p:txBody>
          <a:bodyPr wrap="square" rtlCol="0">
            <a:spAutoFit/>
          </a:bodyPr>
          <a:lstStyle/>
          <a:p>
            <a:r>
              <a:rPr lang="it-IT" sz="2400" dirty="0" smtClean="0"/>
              <a:t>Così come la seguente </a:t>
            </a:r>
            <a:r>
              <a:rPr lang="it-IT" sz="2400" b="1" dirty="0" err="1" smtClean="0"/>
              <a:t>inefficiency</a:t>
            </a:r>
            <a:r>
              <a:rPr lang="it-IT" sz="2400" b="1" dirty="0" smtClean="0"/>
              <a:t> </a:t>
            </a:r>
            <a:r>
              <a:rPr lang="it-IT" sz="2400" b="1" dirty="0" err="1" smtClean="0"/>
              <a:t>function</a:t>
            </a:r>
            <a:r>
              <a:rPr lang="it-IT" sz="2400" dirty="0" smtClean="0"/>
              <a:t>:</a:t>
            </a:r>
            <a:endParaRPr lang="it-IT" sz="2400" dirty="0"/>
          </a:p>
        </p:txBody>
      </p:sp>
      <p:sp>
        <p:nvSpPr>
          <p:cNvPr id="6" name="Rettangolo 5"/>
          <p:cNvSpPr/>
          <p:nvPr/>
        </p:nvSpPr>
        <p:spPr>
          <a:xfrm>
            <a:off x="511111" y="1638286"/>
            <a:ext cx="10759752" cy="1200329"/>
          </a:xfrm>
          <a:prstGeom prst="rect">
            <a:avLst/>
          </a:prstGeom>
        </p:spPr>
        <p:txBody>
          <a:bodyPr wrap="square">
            <a:spAutoFit/>
          </a:bodyPr>
          <a:lstStyle/>
          <a:p>
            <a:pPr algn="just">
              <a:defRPr/>
            </a:pPr>
            <a:r>
              <a:rPr lang="en-US" sz="2400" dirty="0" smtClean="0"/>
              <a:t>Se </a:t>
            </a:r>
            <a:r>
              <a:rPr lang="en-US" sz="2400" dirty="0" err="1" smtClean="0"/>
              <a:t>si</a:t>
            </a:r>
            <a:r>
              <a:rPr lang="en-US" sz="2400" dirty="0" smtClean="0"/>
              <a:t> </a:t>
            </a:r>
            <a:r>
              <a:rPr lang="en-US" sz="2400" dirty="0" err="1" smtClean="0"/>
              <a:t>suppone</a:t>
            </a:r>
            <a:r>
              <a:rPr lang="en-US" sz="2400" dirty="0" smtClean="0"/>
              <a:t> </a:t>
            </a:r>
            <a:r>
              <a:rPr lang="en-US" sz="2400" dirty="0" err="1" smtClean="0"/>
              <a:t>che</a:t>
            </a:r>
            <a:r>
              <a:rPr lang="en-US" sz="2400" dirty="0" smtClean="0"/>
              <a:t> la </a:t>
            </a:r>
            <a:r>
              <a:rPr lang="en-US" sz="2400" b="1" dirty="0" smtClean="0"/>
              <a:t>production function</a:t>
            </a:r>
            <a:r>
              <a:rPr lang="en-US" sz="2400" dirty="0" smtClean="0"/>
              <a:t> </a:t>
            </a:r>
            <a:r>
              <a:rPr lang="en-US" sz="2400" dirty="0" err="1" smtClean="0"/>
              <a:t>assuma</a:t>
            </a:r>
            <a:r>
              <a:rPr lang="en-US" sz="2400" dirty="0" smtClean="0"/>
              <a:t> la forma log-</a:t>
            </a:r>
            <a:r>
              <a:rPr lang="en-US" sz="2400" dirty="0" err="1" smtClean="0"/>
              <a:t>lineare</a:t>
            </a:r>
            <a:r>
              <a:rPr lang="en-US" sz="2400" dirty="0" smtClean="0"/>
              <a:t> Cobb-Douglas, </a:t>
            </a:r>
            <a:r>
              <a:rPr lang="en-US" sz="2400" dirty="0" err="1" smtClean="0"/>
              <a:t>il</a:t>
            </a:r>
            <a:r>
              <a:rPr lang="en-US" sz="2400" dirty="0" smtClean="0"/>
              <a:t> </a:t>
            </a:r>
            <a:r>
              <a:rPr lang="en-US" sz="2400" dirty="0" err="1" smtClean="0"/>
              <a:t>seguente</a:t>
            </a:r>
            <a:r>
              <a:rPr lang="en-US" sz="2400" dirty="0" smtClean="0"/>
              <a:t> </a:t>
            </a:r>
            <a:r>
              <a:rPr lang="en-US" sz="2400" dirty="0" err="1" smtClean="0"/>
              <a:t>modello</a:t>
            </a:r>
            <a:r>
              <a:rPr lang="en-US" sz="2400" dirty="0" smtClean="0"/>
              <a:t> di </a:t>
            </a:r>
            <a:r>
              <a:rPr lang="en-US" sz="2400" dirty="0" err="1" smtClean="0"/>
              <a:t>produzione</a:t>
            </a:r>
            <a:r>
              <a:rPr lang="en-US" sz="2400" dirty="0" smtClean="0"/>
              <a:t> </a:t>
            </a:r>
            <a:r>
              <a:rPr lang="en-US" sz="2400" dirty="0" err="1" smtClean="0"/>
              <a:t>può</a:t>
            </a:r>
            <a:r>
              <a:rPr lang="en-US" sz="2400" dirty="0" smtClean="0"/>
              <a:t> </a:t>
            </a:r>
            <a:r>
              <a:rPr lang="en-US" sz="2400" dirty="0" err="1" smtClean="0"/>
              <a:t>essere</a:t>
            </a:r>
            <a:r>
              <a:rPr lang="en-US" sz="2400" dirty="0" smtClean="0"/>
              <a:t> </a:t>
            </a:r>
            <a:r>
              <a:rPr lang="en-US" sz="2400" dirty="0" err="1" smtClean="0"/>
              <a:t>stimato</a:t>
            </a:r>
            <a:r>
              <a:rPr lang="en-US" sz="2400" dirty="0" smtClean="0"/>
              <a:t> per la </a:t>
            </a:r>
            <a:r>
              <a:rPr lang="en-US" sz="2400" dirty="0" err="1" smtClean="0"/>
              <a:t>produzione</a:t>
            </a:r>
            <a:r>
              <a:rPr lang="en-US" sz="2400" dirty="0" smtClean="0"/>
              <a:t> </a:t>
            </a:r>
            <a:r>
              <a:rPr lang="en-US" sz="2400" dirty="0" err="1" smtClean="0"/>
              <a:t>agricola</a:t>
            </a:r>
            <a:r>
              <a:rPr lang="en-US" sz="2400" dirty="0" smtClean="0"/>
              <a:t> </a:t>
            </a:r>
            <a:r>
              <a:rPr lang="en-US" sz="2400" dirty="0" err="1" smtClean="0"/>
              <a:t>italiana</a:t>
            </a:r>
            <a:r>
              <a:rPr lang="en-US" sz="2400" dirty="0" smtClean="0"/>
              <a:t>:</a:t>
            </a:r>
            <a:endParaRPr lang="it-IT" sz="2400" dirty="0" smtClean="0"/>
          </a:p>
        </p:txBody>
      </p:sp>
      <p:graphicFrame>
        <p:nvGraphicFramePr>
          <p:cNvPr id="2" name="Oggetto 1"/>
          <p:cNvGraphicFramePr>
            <a:graphicFrameLocks noChangeAspect="1"/>
          </p:cNvGraphicFramePr>
          <p:nvPr>
            <p:extLst>
              <p:ext uri="{D42A27DB-BD31-4B8C-83A1-F6EECF244321}">
                <p14:modId xmlns:p14="http://schemas.microsoft.com/office/powerpoint/2010/main" val="1527510673"/>
              </p:ext>
            </p:extLst>
          </p:nvPr>
        </p:nvGraphicFramePr>
        <p:xfrm>
          <a:off x="2305365" y="2728686"/>
          <a:ext cx="7670568" cy="2006201"/>
        </p:xfrm>
        <a:graphic>
          <a:graphicData uri="http://schemas.openxmlformats.org/presentationml/2006/ole">
            <mc:AlternateContent xmlns:mc="http://schemas.openxmlformats.org/markup-compatibility/2006">
              <mc:Choice xmlns:v="urn:schemas-microsoft-com:vml" Requires="v">
                <p:oleObj spid="_x0000_s4178" name="Equazione" r:id="rId3" imgW="2895480" imgH="850680" progId="Equation.3">
                  <p:embed/>
                </p:oleObj>
              </mc:Choice>
              <mc:Fallback>
                <p:oleObj name="Equazione" r:id="rId3" imgW="2895480" imgH="850680" progId="Equation.3">
                  <p:embed/>
                  <p:pic>
                    <p:nvPicPr>
                      <p:cNvPr id="0" name="Object 2"/>
                      <p:cNvPicPr>
                        <a:picLocks noChangeAspect="1" noChangeArrowheads="1"/>
                      </p:cNvPicPr>
                      <p:nvPr/>
                    </p:nvPicPr>
                    <p:blipFill>
                      <a:blip r:embed="rId4"/>
                      <a:srcRect/>
                      <a:stretch>
                        <a:fillRect/>
                      </a:stretch>
                    </p:blipFill>
                    <p:spPr bwMode="auto">
                      <a:xfrm>
                        <a:off x="2305365" y="2728686"/>
                        <a:ext cx="7670568" cy="2006201"/>
                      </a:xfrm>
                      <a:prstGeom prst="rect">
                        <a:avLst/>
                      </a:prstGeom>
                      <a:noFill/>
                      <a:ln>
                        <a:noFill/>
                      </a:ln>
                    </p:spPr>
                  </p:pic>
                </p:oleObj>
              </mc:Fallback>
            </mc:AlternateContent>
          </a:graphicData>
        </a:graphic>
      </p:graphicFrame>
      <p:graphicFrame>
        <p:nvGraphicFramePr>
          <p:cNvPr id="3" name="Oggetto 2"/>
          <p:cNvGraphicFramePr>
            <a:graphicFrameLocks noChangeAspect="1"/>
          </p:cNvGraphicFramePr>
          <p:nvPr>
            <p:extLst>
              <p:ext uri="{D42A27DB-BD31-4B8C-83A1-F6EECF244321}">
                <p14:modId xmlns:p14="http://schemas.microsoft.com/office/powerpoint/2010/main" val="3183904280"/>
              </p:ext>
            </p:extLst>
          </p:nvPr>
        </p:nvGraphicFramePr>
        <p:xfrm>
          <a:off x="2660650" y="5457825"/>
          <a:ext cx="7210425" cy="909638"/>
        </p:xfrm>
        <a:graphic>
          <a:graphicData uri="http://schemas.openxmlformats.org/presentationml/2006/ole">
            <mc:AlternateContent xmlns:mc="http://schemas.openxmlformats.org/markup-compatibility/2006">
              <mc:Choice xmlns:v="urn:schemas-microsoft-com:vml" Requires="v">
                <p:oleObj spid="_x0000_s4179" name="Equazione" r:id="rId5" imgW="3187440" imgH="419040" progId="Equation.3">
                  <p:embed/>
                </p:oleObj>
              </mc:Choice>
              <mc:Fallback>
                <p:oleObj name="Equazione" r:id="rId5" imgW="3187440" imgH="419040" progId="Equation.3">
                  <p:embed/>
                  <p:pic>
                    <p:nvPicPr>
                      <p:cNvPr id="0" name="Object 6"/>
                      <p:cNvPicPr>
                        <a:picLocks noChangeAspect="1" noChangeArrowheads="1"/>
                      </p:cNvPicPr>
                      <p:nvPr/>
                    </p:nvPicPr>
                    <p:blipFill>
                      <a:blip r:embed="rId6"/>
                      <a:srcRect/>
                      <a:stretch>
                        <a:fillRect/>
                      </a:stretch>
                    </p:blipFill>
                    <p:spPr bwMode="auto">
                      <a:xfrm>
                        <a:off x="2660650" y="5457825"/>
                        <a:ext cx="7210425" cy="9096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4019409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19</a:t>
            </a:fld>
            <a:endParaRPr lang="it-IT" dirty="0"/>
          </a:p>
        </p:txBody>
      </p:sp>
      <p:sp>
        <p:nvSpPr>
          <p:cNvPr id="9" name="Titolo 1"/>
          <p:cNvSpPr>
            <a:spLocks noGrp="1"/>
          </p:cNvSpPr>
          <p:nvPr>
            <p:ph type="ctrTitle" idx="4294967295"/>
          </p:nvPr>
        </p:nvSpPr>
        <p:spPr>
          <a:xfrm>
            <a:off x="569912" y="1027502"/>
            <a:ext cx="10700951" cy="741356"/>
          </a:xfrm>
          <a:prstGeom prst="rect">
            <a:avLst/>
          </a:prstGeom>
        </p:spPr>
        <p:txBody>
          <a:bodyPr lIns="0" tIns="0" rIns="0" bIns="0" anchor="t" anchorCtr="0"/>
          <a:lstStyle/>
          <a:p>
            <a:pPr indent="-266700" fontAlgn="ctr">
              <a:lnSpc>
                <a:spcPct val="100000"/>
              </a:lnSpc>
              <a:spcAft>
                <a:spcPts val="600"/>
              </a:spcAft>
            </a:pPr>
            <a:r>
              <a:rPr lang="it-IT" sz="3200" dirty="0">
                <a:solidFill>
                  <a:schemeClr val="tx1">
                    <a:lumMod val="50000"/>
                    <a:lumOff val="50000"/>
                  </a:schemeClr>
                </a:solidFill>
                <a:latin typeface="+mn-lt"/>
              </a:rPr>
              <a:t>P</a:t>
            </a:r>
            <a:r>
              <a:rPr lang="it-IT" sz="3200" dirty="0" smtClean="0">
                <a:solidFill>
                  <a:schemeClr val="tx1">
                    <a:lumMod val="50000"/>
                    <a:lumOff val="50000"/>
                  </a:schemeClr>
                </a:solidFill>
                <a:latin typeface="+mn-lt"/>
              </a:rPr>
              <a:t>roduction </a:t>
            </a:r>
            <a:r>
              <a:rPr lang="it-IT" sz="3200" dirty="0" err="1" smtClean="0">
                <a:solidFill>
                  <a:schemeClr val="tx1">
                    <a:lumMod val="50000"/>
                    <a:lumOff val="50000"/>
                  </a:schemeClr>
                </a:solidFill>
                <a:latin typeface="+mn-lt"/>
              </a:rPr>
              <a:t>function</a:t>
            </a:r>
            <a:r>
              <a:rPr lang="it-IT" sz="3200" dirty="0">
                <a:solidFill>
                  <a:schemeClr val="tx1">
                    <a:lumMod val="50000"/>
                    <a:lumOff val="50000"/>
                  </a:schemeClr>
                </a:solidFill>
                <a:latin typeface="+mn-lt"/>
              </a:rPr>
              <a:t/>
            </a:r>
            <a:br>
              <a:rPr lang="it-IT" sz="3200" dirty="0">
                <a:solidFill>
                  <a:schemeClr val="tx1">
                    <a:lumMod val="50000"/>
                    <a:lumOff val="50000"/>
                  </a:schemeClr>
                </a:solidFill>
                <a:latin typeface="+mn-lt"/>
              </a:rPr>
            </a:br>
            <a:r>
              <a:rPr lang="en-US" altLang="it-IT" sz="2600" i="1" dirty="0">
                <a:solidFill>
                  <a:srgbClr val="C00000"/>
                </a:solidFill>
                <a:latin typeface="+mn-lt"/>
              </a:rPr>
              <a:t>Fertilizer</a:t>
            </a:r>
            <a:r>
              <a:rPr lang="en-US" altLang="it-IT" sz="2600" dirty="0">
                <a:solidFill>
                  <a:srgbClr val="2B2B4B"/>
                </a:solidFill>
                <a:latin typeface="+mn-lt"/>
              </a:rPr>
              <a:t>,</a:t>
            </a:r>
            <a:r>
              <a:rPr lang="en-US" altLang="it-IT" sz="2600" i="1" dirty="0">
                <a:solidFill>
                  <a:srgbClr val="C00000"/>
                </a:solidFill>
                <a:latin typeface="+mn-lt"/>
              </a:rPr>
              <a:t> Seeds</a:t>
            </a:r>
            <a:r>
              <a:rPr lang="en-US" altLang="it-IT" sz="2600" dirty="0">
                <a:solidFill>
                  <a:srgbClr val="2B2B4B"/>
                </a:solidFill>
                <a:latin typeface="+mn-lt"/>
              </a:rPr>
              <a:t>,</a:t>
            </a:r>
            <a:r>
              <a:rPr lang="en-US" altLang="it-IT" sz="2600" i="1" dirty="0">
                <a:solidFill>
                  <a:srgbClr val="C00000"/>
                </a:solidFill>
                <a:latin typeface="+mn-lt"/>
              </a:rPr>
              <a:t> </a:t>
            </a:r>
            <a:r>
              <a:rPr lang="en-US" altLang="it-IT" sz="2600" i="1" dirty="0" smtClean="0">
                <a:solidFill>
                  <a:srgbClr val="C00000"/>
                </a:solidFill>
                <a:latin typeface="+mn-lt"/>
              </a:rPr>
              <a:t>Citrus</a:t>
            </a:r>
            <a:r>
              <a:rPr lang="it-IT" sz="2600" i="1" dirty="0" smtClean="0">
                <a:solidFill>
                  <a:srgbClr val="C00000"/>
                </a:solidFill>
                <a:latin typeface="+mn-lt"/>
              </a:rPr>
              <a:t>area</a:t>
            </a:r>
            <a:r>
              <a:rPr lang="it-IT" sz="2600" dirty="0">
                <a:solidFill>
                  <a:srgbClr val="505150"/>
                </a:solidFill>
                <a:latin typeface="+mn-lt"/>
              </a:rPr>
              <a:t>, </a:t>
            </a:r>
            <a:r>
              <a:rPr lang="it-IT" sz="2600" i="1" dirty="0" err="1" smtClean="0">
                <a:solidFill>
                  <a:srgbClr val="C00000"/>
                </a:solidFill>
                <a:latin typeface="+mn-lt"/>
              </a:rPr>
              <a:t>Fruitarea</a:t>
            </a:r>
            <a:r>
              <a:rPr lang="en-US" altLang="it-IT" sz="2600" dirty="0" smtClean="0">
                <a:solidFill>
                  <a:srgbClr val="000000"/>
                </a:solidFill>
                <a:latin typeface="+mn-lt"/>
              </a:rPr>
              <a:t> </a:t>
            </a:r>
            <a:r>
              <a:rPr lang="en-US" altLang="it-IT" sz="2600" dirty="0" err="1" smtClean="0">
                <a:latin typeface="+mn-lt"/>
              </a:rPr>
              <a:t>hanno</a:t>
            </a:r>
            <a:r>
              <a:rPr lang="en-US" altLang="it-IT" sz="2600" dirty="0" smtClean="0">
                <a:latin typeface="+mn-lt"/>
              </a:rPr>
              <a:t> segno </a:t>
            </a:r>
            <a:r>
              <a:rPr lang="en-US" altLang="it-IT" sz="2600" dirty="0" err="1" smtClean="0">
                <a:latin typeface="+mn-lt"/>
              </a:rPr>
              <a:t>positivo</a:t>
            </a:r>
            <a:r>
              <a:rPr lang="en-US" altLang="it-IT" sz="2600" dirty="0" smtClean="0">
                <a:latin typeface="+mn-lt"/>
              </a:rPr>
              <a:t> e </a:t>
            </a:r>
            <a:r>
              <a:rPr lang="en-US" altLang="it-IT" sz="2600" dirty="0" err="1" smtClean="0">
                <a:latin typeface="+mn-lt"/>
              </a:rPr>
              <a:t>coefficienti</a:t>
            </a:r>
            <a:r>
              <a:rPr lang="en-US" altLang="it-IT" sz="2600" dirty="0" smtClean="0">
                <a:latin typeface="+mn-lt"/>
              </a:rPr>
              <a:t> </a:t>
            </a:r>
            <a:r>
              <a:rPr lang="en-US" altLang="it-IT" sz="2600" dirty="0" err="1" smtClean="0">
                <a:latin typeface="+mn-lt"/>
              </a:rPr>
              <a:t>significativi</a:t>
            </a:r>
            <a:r>
              <a:rPr lang="en-US" altLang="it-IT" sz="2600" dirty="0" smtClean="0">
                <a:latin typeface="+mn-lt"/>
              </a:rPr>
              <a:t>. </a:t>
            </a:r>
            <a:r>
              <a:rPr lang="en-US" altLang="it-IT" sz="2600" dirty="0" err="1" smtClean="0">
                <a:latin typeface="+mn-lt"/>
              </a:rPr>
              <a:t>Questi</a:t>
            </a:r>
            <a:r>
              <a:rPr lang="en-US" altLang="it-IT" sz="2600" dirty="0" smtClean="0">
                <a:latin typeface="+mn-lt"/>
              </a:rPr>
              <a:t> </a:t>
            </a:r>
            <a:r>
              <a:rPr lang="en-US" altLang="it-IT" sz="2600" dirty="0" err="1" smtClean="0">
                <a:latin typeface="+mn-lt"/>
              </a:rPr>
              <a:t>fattori</a:t>
            </a:r>
            <a:r>
              <a:rPr lang="en-US" altLang="it-IT" sz="2600" dirty="0" smtClean="0">
                <a:latin typeface="+mn-lt"/>
              </a:rPr>
              <a:t> </a:t>
            </a:r>
            <a:r>
              <a:rPr lang="en-US" altLang="it-IT" sz="2600" dirty="0" err="1" smtClean="0">
                <a:latin typeface="+mn-lt"/>
              </a:rPr>
              <a:t>accrescono</a:t>
            </a:r>
            <a:r>
              <a:rPr lang="en-US" altLang="it-IT" sz="2600" dirty="0" smtClean="0">
                <a:latin typeface="+mn-lt"/>
              </a:rPr>
              <a:t> la </a:t>
            </a:r>
            <a:r>
              <a:rPr lang="en-US" altLang="it-IT" sz="2600" dirty="0" err="1" smtClean="0">
                <a:latin typeface="+mn-lt"/>
              </a:rPr>
              <a:t>produzione</a:t>
            </a:r>
            <a:r>
              <a:rPr lang="en-US" altLang="it-IT" sz="2600" dirty="0" smtClean="0">
                <a:latin typeface="+mn-lt"/>
              </a:rPr>
              <a:t> </a:t>
            </a:r>
            <a:r>
              <a:rPr lang="en-US" altLang="it-IT" sz="2600" dirty="0" err="1" smtClean="0">
                <a:latin typeface="+mn-lt"/>
              </a:rPr>
              <a:t>annuale</a:t>
            </a:r>
            <a:r>
              <a:rPr lang="en-US" altLang="it-IT" sz="2600" dirty="0" smtClean="0">
                <a:latin typeface="+mn-lt"/>
              </a:rPr>
              <a:t/>
            </a:r>
            <a:br>
              <a:rPr lang="en-US" altLang="it-IT" sz="2600" dirty="0" smtClean="0">
                <a:latin typeface="+mn-lt"/>
              </a:rPr>
            </a:br>
            <a:r>
              <a:rPr lang="en-US" altLang="it-IT" sz="2600" i="1" dirty="0" smtClean="0">
                <a:solidFill>
                  <a:srgbClr val="C00000"/>
                </a:solidFill>
                <a:latin typeface="+mn-lt"/>
              </a:rPr>
              <a:t>Irrigated </a:t>
            </a:r>
            <a:r>
              <a:rPr lang="en-US" altLang="it-IT" sz="2600" i="1" dirty="0">
                <a:solidFill>
                  <a:srgbClr val="C00000"/>
                </a:solidFill>
                <a:latin typeface="+mn-lt"/>
              </a:rPr>
              <a:t>areas</a:t>
            </a:r>
            <a:r>
              <a:rPr lang="en-US" altLang="it-IT" sz="2600" dirty="0">
                <a:solidFill>
                  <a:srgbClr val="C00000"/>
                </a:solidFill>
                <a:latin typeface="+mn-lt"/>
              </a:rPr>
              <a:t> </a:t>
            </a:r>
            <a:r>
              <a:rPr lang="en-US" altLang="it-IT" sz="2600" dirty="0" smtClean="0">
                <a:solidFill>
                  <a:srgbClr val="505150"/>
                </a:solidFill>
                <a:latin typeface="+mn-lt"/>
              </a:rPr>
              <a:t>e</a:t>
            </a:r>
            <a:r>
              <a:rPr lang="en-US" altLang="it-IT" sz="2600" dirty="0" smtClean="0">
                <a:solidFill>
                  <a:srgbClr val="000000"/>
                </a:solidFill>
                <a:latin typeface="+mn-lt"/>
              </a:rPr>
              <a:t> </a:t>
            </a:r>
            <a:r>
              <a:rPr lang="en-US" altLang="it-IT" sz="2600" i="1" dirty="0">
                <a:solidFill>
                  <a:srgbClr val="C00000"/>
                </a:solidFill>
                <a:latin typeface="+mn-lt"/>
              </a:rPr>
              <a:t>Vegetable areas</a:t>
            </a:r>
            <a:r>
              <a:rPr lang="en-US" altLang="it-IT" sz="2600" dirty="0">
                <a:solidFill>
                  <a:srgbClr val="000000"/>
                </a:solidFill>
                <a:latin typeface="+mn-lt"/>
              </a:rPr>
              <a:t> </a:t>
            </a:r>
            <a:r>
              <a:rPr lang="en-US" altLang="it-IT" sz="2600" dirty="0" err="1" smtClean="0">
                <a:latin typeface="+mn-lt"/>
              </a:rPr>
              <a:t>mostrano</a:t>
            </a:r>
            <a:r>
              <a:rPr lang="en-US" altLang="it-IT" sz="2600" dirty="0" smtClean="0">
                <a:latin typeface="+mn-lt"/>
              </a:rPr>
              <a:t> </a:t>
            </a:r>
            <a:r>
              <a:rPr lang="en-US" altLang="it-IT" sz="2600" dirty="0" err="1" smtClean="0">
                <a:latin typeface="+mn-lt"/>
              </a:rPr>
              <a:t>segni</a:t>
            </a:r>
            <a:r>
              <a:rPr lang="en-US" altLang="it-IT" sz="2600" dirty="0" smtClean="0">
                <a:latin typeface="+mn-lt"/>
              </a:rPr>
              <a:t> </a:t>
            </a:r>
            <a:r>
              <a:rPr lang="en-US" altLang="it-IT" sz="2600" dirty="0" err="1" smtClean="0">
                <a:latin typeface="+mn-lt"/>
              </a:rPr>
              <a:t>negativi</a:t>
            </a:r>
            <a:r>
              <a:rPr lang="en-US" altLang="it-IT" sz="2600" dirty="0" smtClean="0">
                <a:latin typeface="+mn-lt"/>
              </a:rPr>
              <a:t> e </a:t>
            </a:r>
            <a:r>
              <a:rPr lang="en-US" altLang="it-IT" sz="2600" dirty="0" err="1" smtClean="0">
                <a:latin typeface="+mn-lt"/>
              </a:rPr>
              <a:t>coefficienti</a:t>
            </a:r>
            <a:r>
              <a:rPr lang="en-US" altLang="it-IT" sz="2600" dirty="0" smtClean="0">
                <a:latin typeface="+mn-lt"/>
              </a:rPr>
              <a:t> </a:t>
            </a:r>
            <a:r>
              <a:rPr lang="en-US" altLang="it-IT" sz="2600" dirty="0" err="1" smtClean="0">
                <a:latin typeface="+mn-lt"/>
              </a:rPr>
              <a:t>significativi</a:t>
            </a:r>
            <a:r>
              <a:rPr lang="en-US" altLang="it-IT" sz="2600" dirty="0" smtClean="0">
                <a:latin typeface="+mn-lt"/>
              </a:rPr>
              <a:t>. La </a:t>
            </a:r>
            <a:r>
              <a:rPr lang="en-US" altLang="it-IT" sz="2600" dirty="0" err="1" smtClean="0">
                <a:latin typeface="+mn-lt"/>
              </a:rPr>
              <a:t>produzione</a:t>
            </a:r>
            <a:r>
              <a:rPr lang="en-US" altLang="it-IT" sz="2600" dirty="0" smtClean="0">
                <a:latin typeface="+mn-lt"/>
              </a:rPr>
              <a:t> non </a:t>
            </a:r>
            <a:r>
              <a:rPr lang="en-US" altLang="it-IT" sz="2600" dirty="0" err="1" smtClean="0">
                <a:latin typeface="+mn-lt"/>
              </a:rPr>
              <a:t>può</a:t>
            </a:r>
            <a:r>
              <a:rPr lang="en-US" altLang="it-IT" sz="2600" dirty="0" smtClean="0">
                <a:latin typeface="+mn-lt"/>
              </a:rPr>
              <a:t> </a:t>
            </a:r>
            <a:r>
              <a:rPr lang="en-US" altLang="it-IT" sz="2600" dirty="0" err="1" smtClean="0">
                <a:latin typeface="+mn-lt"/>
              </a:rPr>
              <a:t>crescere</a:t>
            </a:r>
            <a:r>
              <a:rPr lang="en-US" altLang="it-IT" sz="2600" dirty="0" smtClean="0">
                <a:latin typeface="+mn-lt"/>
              </a:rPr>
              <a:t> con la </a:t>
            </a:r>
            <a:r>
              <a:rPr lang="en-US" altLang="it-IT" sz="2600" dirty="0" err="1" smtClean="0">
                <a:latin typeface="+mn-lt"/>
              </a:rPr>
              <a:t>crescita</a:t>
            </a:r>
            <a:r>
              <a:rPr lang="en-US" altLang="it-IT" sz="2600" dirty="0" smtClean="0">
                <a:latin typeface="+mn-lt"/>
              </a:rPr>
              <a:t> di </a:t>
            </a:r>
            <a:r>
              <a:rPr lang="en-US" altLang="it-IT" sz="2600" dirty="0" err="1" smtClean="0">
                <a:latin typeface="+mn-lt"/>
              </a:rPr>
              <a:t>tali</a:t>
            </a:r>
            <a:r>
              <a:rPr lang="en-US" altLang="it-IT" sz="2600" dirty="0" smtClean="0">
                <a:latin typeface="+mn-lt"/>
              </a:rPr>
              <a:t> input</a:t>
            </a:r>
            <a:br>
              <a:rPr lang="en-US" altLang="it-IT" sz="2600" dirty="0" smtClean="0">
                <a:latin typeface="+mn-lt"/>
              </a:rPr>
            </a:br>
            <a:r>
              <a:rPr lang="en-US" altLang="it-IT" sz="2600" i="1" dirty="0" err="1" smtClean="0">
                <a:solidFill>
                  <a:srgbClr val="C00000"/>
                </a:solidFill>
                <a:latin typeface="+mn-lt"/>
              </a:rPr>
              <a:t>Labour</a:t>
            </a:r>
            <a:r>
              <a:rPr lang="en-US" altLang="it-IT" sz="2600" i="1" dirty="0" smtClean="0">
                <a:solidFill>
                  <a:srgbClr val="C00000"/>
                </a:solidFill>
                <a:latin typeface="+mn-lt"/>
              </a:rPr>
              <a:t> Force</a:t>
            </a:r>
            <a:r>
              <a:rPr lang="en-US" altLang="it-IT" sz="2600" dirty="0">
                <a:solidFill>
                  <a:srgbClr val="505150"/>
                </a:solidFill>
                <a:latin typeface="+mn-lt"/>
              </a:rPr>
              <a:t> </a:t>
            </a:r>
            <a:r>
              <a:rPr lang="en-US" altLang="it-IT" sz="2600" dirty="0" smtClean="0">
                <a:latin typeface="+mn-lt"/>
              </a:rPr>
              <a:t>ha un segno </a:t>
            </a:r>
            <a:r>
              <a:rPr lang="en-US" altLang="it-IT" sz="2600" dirty="0" err="1" smtClean="0">
                <a:latin typeface="+mn-lt"/>
              </a:rPr>
              <a:t>positivo</a:t>
            </a:r>
            <a:r>
              <a:rPr lang="en-US" altLang="it-IT" sz="2600" dirty="0" smtClean="0">
                <a:latin typeface="+mn-lt"/>
              </a:rPr>
              <a:t> ma non è </a:t>
            </a:r>
            <a:r>
              <a:rPr lang="en-US" altLang="it-IT" sz="2600" dirty="0" err="1" smtClean="0">
                <a:latin typeface="+mn-lt"/>
              </a:rPr>
              <a:t>una</a:t>
            </a:r>
            <a:r>
              <a:rPr lang="en-US" altLang="it-IT" sz="2600" dirty="0" smtClean="0">
                <a:latin typeface="+mn-lt"/>
              </a:rPr>
              <a:t> </a:t>
            </a:r>
            <a:r>
              <a:rPr lang="en-US" altLang="it-IT" sz="2600" dirty="0" err="1" smtClean="0">
                <a:latin typeface="+mn-lt"/>
              </a:rPr>
              <a:t>variabile</a:t>
            </a:r>
            <a:r>
              <a:rPr lang="en-US" altLang="it-IT" sz="2600" dirty="0" smtClean="0">
                <a:latin typeface="+mn-lt"/>
              </a:rPr>
              <a:t> </a:t>
            </a:r>
            <a:r>
              <a:rPr lang="en-US" altLang="it-IT" sz="2600" dirty="0" err="1" smtClean="0">
                <a:latin typeface="+mn-lt"/>
              </a:rPr>
              <a:t>significativa</a:t>
            </a:r>
            <a:r>
              <a:rPr lang="en-US" altLang="it-IT" sz="3200" dirty="0">
                <a:latin typeface="+mn-lt"/>
              </a:rPr>
              <a:t/>
            </a:r>
            <a:br>
              <a:rPr lang="en-US" altLang="it-IT" sz="3200" dirty="0">
                <a:latin typeface="+mn-lt"/>
              </a:rPr>
            </a:br>
            <a:r>
              <a:rPr lang="en-US" altLang="it-IT" sz="3200" dirty="0" smtClean="0">
                <a:latin typeface="+mn-lt"/>
              </a:rPr>
              <a:t/>
            </a:r>
            <a:br>
              <a:rPr lang="en-US" altLang="it-IT" sz="3200" dirty="0" smtClean="0">
                <a:latin typeface="+mn-lt"/>
              </a:rPr>
            </a:br>
            <a:r>
              <a:rPr lang="it-IT" sz="3200" dirty="0" smtClean="0">
                <a:solidFill>
                  <a:schemeClr val="tx1">
                    <a:lumMod val="50000"/>
                    <a:lumOff val="50000"/>
                  </a:schemeClr>
                </a:solidFill>
                <a:latin typeface="+mn-lt"/>
              </a:rPr>
              <a:t/>
            </a:r>
            <a:br>
              <a:rPr lang="it-IT" sz="3200" dirty="0" smtClean="0">
                <a:solidFill>
                  <a:schemeClr val="tx1">
                    <a:lumMod val="50000"/>
                    <a:lumOff val="50000"/>
                  </a:schemeClr>
                </a:solidFill>
                <a:latin typeface="+mn-lt"/>
              </a:rPr>
            </a:br>
            <a:r>
              <a:rPr lang="it-IT" sz="3200" dirty="0">
                <a:solidFill>
                  <a:schemeClr val="tx1">
                    <a:lumMod val="50000"/>
                    <a:lumOff val="50000"/>
                  </a:schemeClr>
                </a:solidFill>
                <a:latin typeface="+mn-lt"/>
              </a:rPr>
              <a:t/>
            </a:r>
            <a:br>
              <a:rPr lang="it-IT" sz="3200" dirty="0">
                <a:solidFill>
                  <a:schemeClr val="tx1">
                    <a:lumMod val="50000"/>
                    <a:lumOff val="50000"/>
                  </a:schemeClr>
                </a:solidFill>
                <a:latin typeface="+mn-lt"/>
              </a:rPr>
            </a:br>
            <a:endParaRPr lang="it-IT" sz="2400" dirty="0">
              <a:solidFill>
                <a:schemeClr val="tx1">
                  <a:lumMod val="50000"/>
                  <a:lumOff val="50000"/>
                </a:schemeClr>
              </a:solidFill>
              <a:latin typeface="+mn-lt"/>
            </a:endParaRPr>
          </a:p>
        </p:txBody>
      </p:sp>
      <p:sp>
        <p:nvSpPr>
          <p:cNvPr id="12" name="Titolo 1"/>
          <p:cNvSpPr txBox="1">
            <a:spLocks/>
          </p:cNvSpPr>
          <p:nvPr/>
        </p:nvSpPr>
        <p:spPr>
          <a:xfrm>
            <a:off x="562658" y="3661796"/>
            <a:ext cx="10700951" cy="741356"/>
          </a:xfrm>
          <a:prstGeom prst="rect">
            <a:avLst/>
          </a:prstGeom>
        </p:spPr>
        <p:txBody>
          <a:bodyPr lIns="0" tIns="0" rIns="0" bIns="0" anchor="t"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indent="-266700" fontAlgn="ctr">
              <a:lnSpc>
                <a:spcPct val="100000"/>
              </a:lnSpc>
            </a:pPr>
            <a:r>
              <a:rPr lang="it-IT" sz="3200" dirty="0" err="1" smtClean="0">
                <a:solidFill>
                  <a:schemeClr val="tx1">
                    <a:lumMod val="50000"/>
                    <a:lumOff val="50000"/>
                  </a:schemeClr>
                </a:solidFill>
                <a:latin typeface="+mn-lt"/>
              </a:rPr>
              <a:t>Inefficiency</a:t>
            </a:r>
            <a:r>
              <a:rPr lang="it-IT" sz="3200" dirty="0" smtClean="0">
                <a:solidFill>
                  <a:schemeClr val="tx1">
                    <a:lumMod val="50000"/>
                    <a:lumOff val="50000"/>
                  </a:schemeClr>
                </a:solidFill>
                <a:latin typeface="+mn-lt"/>
              </a:rPr>
              <a:t> </a:t>
            </a:r>
            <a:r>
              <a:rPr lang="it-IT" sz="3200" dirty="0" err="1" smtClean="0">
                <a:solidFill>
                  <a:schemeClr val="tx1">
                    <a:lumMod val="50000"/>
                    <a:lumOff val="50000"/>
                  </a:schemeClr>
                </a:solidFill>
                <a:latin typeface="+mn-lt"/>
              </a:rPr>
              <a:t>function</a:t>
            </a:r>
            <a:r>
              <a:rPr lang="it-IT" sz="3200" dirty="0" smtClean="0">
                <a:solidFill>
                  <a:schemeClr val="tx1">
                    <a:lumMod val="50000"/>
                    <a:lumOff val="50000"/>
                  </a:schemeClr>
                </a:solidFill>
                <a:latin typeface="+mn-lt"/>
              </a:rPr>
              <a:t/>
            </a:r>
            <a:br>
              <a:rPr lang="it-IT" sz="3200" dirty="0" smtClean="0">
                <a:solidFill>
                  <a:schemeClr val="tx1">
                    <a:lumMod val="50000"/>
                    <a:lumOff val="50000"/>
                  </a:schemeClr>
                </a:solidFill>
                <a:latin typeface="+mn-lt"/>
              </a:rPr>
            </a:br>
            <a:r>
              <a:rPr lang="en-US" altLang="it-IT" sz="2600" i="1" dirty="0">
                <a:solidFill>
                  <a:srgbClr val="C00000"/>
                </a:solidFill>
                <a:latin typeface="+mn-lt"/>
              </a:rPr>
              <a:t>Rainfall </a:t>
            </a:r>
            <a:r>
              <a:rPr lang="en-US" altLang="it-IT" sz="2600" dirty="0" err="1" smtClean="0">
                <a:latin typeface="+mn-lt"/>
              </a:rPr>
              <a:t>mostra</a:t>
            </a:r>
            <a:r>
              <a:rPr lang="en-US" altLang="it-IT" sz="2600" dirty="0" smtClean="0">
                <a:latin typeface="+mn-lt"/>
              </a:rPr>
              <a:t> segno </a:t>
            </a:r>
            <a:r>
              <a:rPr lang="en-US" altLang="it-IT" sz="2600" dirty="0" err="1" smtClean="0">
                <a:latin typeface="+mn-lt"/>
              </a:rPr>
              <a:t>negativo</a:t>
            </a:r>
            <a:r>
              <a:rPr lang="en-US" altLang="it-IT" sz="2600" dirty="0" smtClean="0">
                <a:latin typeface="+mn-lt"/>
              </a:rPr>
              <a:t> </a:t>
            </a:r>
            <a:r>
              <a:rPr lang="en-US" altLang="it-IT" sz="2600" dirty="0" err="1" smtClean="0">
                <a:latin typeface="+mn-lt"/>
              </a:rPr>
              <a:t>ed</a:t>
            </a:r>
            <a:r>
              <a:rPr lang="en-US" altLang="it-IT" sz="2600" dirty="0" smtClean="0">
                <a:latin typeface="+mn-lt"/>
              </a:rPr>
              <a:t> è </a:t>
            </a:r>
            <a:r>
              <a:rPr lang="en-US" altLang="it-IT" sz="2600" dirty="0" err="1" smtClean="0">
                <a:latin typeface="+mn-lt"/>
              </a:rPr>
              <a:t>significativa</a:t>
            </a:r>
            <a:r>
              <a:rPr lang="en-US" altLang="it-IT" sz="2600" dirty="0" smtClean="0">
                <a:latin typeface="+mn-lt"/>
              </a:rPr>
              <a:t>. Al </a:t>
            </a:r>
            <a:r>
              <a:rPr lang="en-US" altLang="it-IT" sz="2600" dirty="0" err="1" smtClean="0">
                <a:latin typeface="+mn-lt"/>
              </a:rPr>
              <a:t>crescere</a:t>
            </a:r>
            <a:r>
              <a:rPr lang="en-US" altLang="it-IT" sz="2600" dirty="0" smtClean="0">
                <a:latin typeface="+mn-lt"/>
              </a:rPr>
              <a:t> </a:t>
            </a:r>
            <a:r>
              <a:rPr lang="en-US" altLang="it-IT" sz="2600" dirty="0" err="1" smtClean="0">
                <a:latin typeface="+mn-lt"/>
              </a:rPr>
              <a:t>della</a:t>
            </a:r>
            <a:r>
              <a:rPr lang="en-US" altLang="it-IT" sz="2600" dirty="0" smtClean="0">
                <a:latin typeface="+mn-lt"/>
              </a:rPr>
              <a:t> </a:t>
            </a:r>
            <a:r>
              <a:rPr lang="en-US" altLang="it-IT" sz="2600" dirty="0" err="1" smtClean="0">
                <a:latin typeface="+mn-lt"/>
              </a:rPr>
              <a:t>variabilità</a:t>
            </a:r>
            <a:r>
              <a:rPr lang="en-US" altLang="it-IT" sz="2600" dirty="0" smtClean="0">
                <a:latin typeface="+mn-lt"/>
              </a:rPr>
              <a:t> </a:t>
            </a:r>
            <a:r>
              <a:rPr lang="en-US" altLang="it-IT" sz="2600" dirty="0" err="1" smtClean="0">
                <a:latin typeface="+mn-lt"/>
              </a:rPr>
              <a:t>delle</a:t>
            </a:r>
            <a:r>
              <a:rPr lang="en-US" altLang="it-IT" sz="2600" dirty="0" smtClean="0">
                <a:latin typeface="+mn-lt"/>
              </a:rPr>
              <a:t>  </a:t>
            </a:r>
            <a:r>
              <a:rPr lang="en-US" altLang="it-IT" sz="2600" dirty="0" err="1" smtClean="0">
                <a:latin typeface="+mn-lt"/>
              </a:rPr>
              <a:t>precipitazioni</a:t>
            </a:r>
            <a:r>
              <a:rPr lang="en-US" altLang="it-IT" sz="2600" dirty="0" smtClean="0">
                <a:latin typeface="+mn-lt"/>
              </a:rPr>
              <a:t> </a:t>
            </a:r>
            <a:r>
              <a:rPr lang="en-US" altLang="it-IT" sz="2600" dirty="0" err="1" smtClean="0">
                <a:latin typeface="+mn-lt"/>
              </a:rPr>
              <a:t>cresce</a:t>
            </a:r>
            <a:r>
              <a:rPr lang="en-US" altLang="it-IT" sz="2600" dirty="0" smtClean="0">
                <a:latin typeface="+mn-lt"/>
              </a:rPr>
              <a:t> </a:t>
            </a:r>
            <a:r>
              <a:rPr lang="en-US" altLang="it-IT" sz="2600" dirty="0" err="1" smtClean="0">
                <a:latin typeface="+mn-lt"/>
              </a:rPr>
              <a:t>l’efficienza</a:t>
            </a:r>
            <a:r>
              <a:rPr lang="en-US" altLang="it-IT" sz="2600" dirty="0" smtClean="0">
                <a:latin typeface="+mn-lt"/>
              </a:rPr>
              <a:t> </a:t>
            </a:r>
            <a:r>
              <a:rPr lang="en-US" altLang="it-IT" sz="2600" dirty="0" err="1" smtClean="0">
                <a:latin typeface="+mn-lt"/>
              </a:rPr>
              <a:t>produttiva</a:t>
            </a:r>
            <a:r>
              <a:rPr lang="en-US" altLang="it-IT" sz="2600" dirty="0" smtClean="0">
                <a:latin typeface="+mn-lt"/>
              </a:rPr>
              <a:t> </a:t>
            </a:r>
            <a:r>
              <a:rPr lang="en-US" altLang="it-IT" sz="2600" dirty="0" err="1" smtClean="0">
                <a:latin typeface="+mn-lt"/>
              </a:rPr>
              <a:t>delle</a:t>
            </a:r>
            <a:r>
              <a:rPr lang="en-US" altLang="it-IT" sz="2600" dirty="0" smtClean="0">
                <a:latin typeface="+mn-lt"/>
              </a:rPr>
              <a:t> </a:t>
            </a:r>
            <a:r>
              <a:rPr lang="en-US" altLang="it-IT" sz="2600" dirty="0" err="1" smtClean="0">
                <a:latin typeface="+mn-lt"/>
              </a:rPr>
              <a:t>superfici</a:t>
            </a:r>
            <a:r>
              <a:rPr lang="en-US" altLang="it-IT" sz="2600" dirty="0" smtClean="0">
                <a:latin typeface="+mn-lt"/>
              </a:rPr>
              <a:t> </a:t>
            </a:r>
            <a:r>
              <a:rPr lang="en-US" altLang="it-IT" sz="2600" dirty="0" err="1" smtClean="0">
                <a:latin typeface="+mn-lt"/>
              </a:rPr>
              <a:t>coltivate</a:t>
            </a:r>
            <a:r>
              <a:rPr lang="en-US" altLang="it-IT" sz="2600" dirty="0" smtClean="0">
                <a:latin typeface="+mn-lt"/>
              </a:rPr>
              <a:t> </a:t>
            </a:r>
            <a:endParaRPr lang="en-US" altLang="it-IT" sz="2600" dirty="0">
              <a:latin typeface="+mn-lt"/>
            </a:endParaRPr>
          </a:p>
          <a:p>
            <a:pPr indent="-266700" fontAlgn="ctr">
              <a:lnSpc>
                <a:spcPct val="100000"/>
              </a:lnSpc>
            </a:pPr>
            <a:r>
              <a:rPr lang="en-US" altLang="it-IT" sz="2600" i="1" dirty="0">
                <a:solidFill>
                  <a:srgbClr val="C00000"/>
                </a:solidFill>
                <a:latin typeface="+mn-lt"/>
              </a:rPr>
              <a:t>Minimum Temperature </a:t>
            </a:r>
            <a:r>
              <a:rPr lang="en-US" altLang="it-IT" sz="2600" dirty="0" smtClean="0">
                <a:latin typeface="+mn-lt"/>
              </a:rPr>
              <a:t>ha segno </a:t>
            </a:r>
            <a:r>
              <a:rPr lang="en-US" altLang="it-IT" sz="2600" dirty="0" err="1" smtClean="0">
                <a:latin typeface="+mn-lt"/>
              </a:rPr>
              <a:t>positivo</a:t>
            </a:r>
            <a:r>
              <a:rPr lang="en-US" altLang="it-IT" sz="2600" dirty="0" smtClean="0">
                <a:latin typeface="+mn-lt"/>
              </a:rPr>
              <a:t>. Al </a:t>
            </a:r>
            <a:r>
              <a:rPr lang="en-US" altLang="it-IT" sz="2600" dirty="0" err="1" smtClean="0">
                <a:latin typeface="+mn-lt"/>
              </a:rPr>
              <a:t>crescere</a:t>
            </a:r>
            <a:r>
              <a:rPr lang="en-US" altLang="it-IT" sz="2600" dirty="0" smtClean="0">
                <a:latin typeface="+mn-lt"/>
              </a:rPr>
              <a:t> </a:t>
            </a:r>
            <a:r>
              <a:rPr lang="en-US" altLang="it-IT" sz="2600" dirty="0" err="1" smtClean="0">
                <a:latin typeface="+mn-lt"/>
              </a:rPr>
              <a:t>della</a:t>
            </a:r>
            <a:r>
              <a:rPr lang="en-US" altLang="it-IT" sz="2600" dirty="0" smtClean="0">
                <a:latin typeface="+mn-lt"/>
              </a:rPr>
              <a:t> </a:t>
            </a:r>
            <a:r>
              <a:rPr lang="en-US" altLang="it-IT" sz="2600" dirty="0" err="1" smtClean="0">
                <a:latin typeface="+mn-lt"/>
              </a:rPr>
              <a:t>variabilità</a:t>
            </a:r>
            <a:r>
              <a:rPr lang="en-US" altLang="it-IT" sz="2600" dirty="0" smtClean="0">
                <a:latin typeface="+mn-lt"/>
              </a:rPr>
              <a:t> </a:t>
            </a:r>
            <a:r>
              <a:rPr lang="en-US" altLang="it-IT" sz="2600" dirty="0" err="1" smtClean="0">
                <a:latin typeface="+mn-lt"/>
              </a:rPr>
              <a:t>della</a:t>
            </a:r>
            <a:r>
              <a:rPr lang="en-US" altLang="it-IT" sz="2600" dirty="0" smtClean="0">
                <a:latin typeface="+mn-lt"/>
              </a:rPr>
              <a:t> </a:t>
            </a:r>
            <a:r>
              <a:rPr lang="en-US" altLang="it-IT" sz="2600" dirty="0" err="1" smtClean="0">
                <a:latin typeface="+mn-lt"/>
              </a:rPr>
              <a:t>temperatura</a:t>
            </a:r>
            <a:r>
              <a:rPr lang="en-US" altLang="it-IT" sz="2600" dirty="0" smtClean="0">
                <a:latin typeface="+mn-lt"/>
              </a:rPr>
              <a:t> </a:t>
            </a:r>
            <a:r>
              <a:rPr lang="en-US" altLang="it-IT" sz="2600" dirty="0" err="1" smtClean="0">
                <a:latin typeface="+mn-lt"/>
              </a:rPr>
              <a:t>annuale</a:t>
            </a:r>
            <a:r>
              <a:rPr lang="en-US" altLang="it-IT" sz="2600" dirty="0" smtClean="0">
                <a:latin typeface="+mn-lt"/>
              </a:rPr>
              <a:t> minima </a:t>
            </a:r>
            <a:r>
              <a:rPr lang="en-US" altLang="it-IT" sz="2600" dirty="0" err="1" smtClean="0">
                <a:latin typeface="+mn-lt"/>
              </a:rPr>
              <a:t>decresce</a:t>
            </a:r>
            <a:r>
              <a:rPr lang="en-US" altLang="it-IT" sz="2600" dirty="0" smtClean="0">
                <a:latin typeface="+mn-lt"/>
              </a:rPr>
              <a:t> </a:t>
            </a:r>
            <a:r>
              <a:rPr lang="en-US" altLang="it-IT" sz="2600" dirty="0" err="1" smtClean="0">
                <a:latin typeface="+mn-lt"/>
              </a:rPr>
              <a:t>l’efficienza</a:t>
            </a:r>
            <a:r>
              <a:rPr lang="en-US" altLang="it-IT" sz="2600" dirty="0" smtClean="0">
                <a:latin typeface="+mn-lt"/>
              </a:rPr>
              <a:t> </a:t>
            </a:r>
            <a:r>
              <a:rPr lang="en-US" altLang="it-IT" sz="2600" dirty="0" err="1" smtClean="0">
                <a:latin typeface="+mn-lt"/>
              </a:rPr>
              <a:t>produttiva</a:t>
            </a:r>
            <a:endParaRPr lang="en-US" altLang="it-IT" sz="2600" dirty="0">
              <a:latin typeface="+mn-lt"/>
            </a:endParaRPr>
          </a:p>
          <a:p>
            <a:pPr indent="-266700" fontAlgn="ctr">
              <a:lnSpc>
                <a:spcPct val="100000"/>
              </a:lnSpc>
            </a:pPr>
            <a:r>
              <a:rPr lang="en-US" altLang="it-IT" sz="2600" i="1" dirty="0">
                <a:solidFill>
                  <a:srgbClr val="C00000"/>
                </a:solidFill>
                <a:latin typeface="+mn-lt"/>
              </a:rPr>
              <a:t>Geographical location </a:t>
            </a:r>
            <a:r>
              <a:rPr lang="en-US" altLang="it-IT" sz="2600" dirty="0" err="1" smtClean="0">
                <a:latin typeface="+mn-lt"/>
              </a:rPr>
              <a:t>delle</a:t>
            </a:r>
            <a:r>
              <a:rPr lang="en-US" altLang="it-IT" sz="2600" dirty="0" smtClean="0">
                <a:latin typeface="+mn-lt"/>
              </a:rPr>
              <a:t> </a:t>
            </a:r>
            <a:r>
              <a:rPr lang="en-US" altLang="it-IT" sz="2600" dirty="0" err="1" smtClean="0">
                <a:latin typeface="+mn-lt"/>
              </a:rPr>
              <a:t>regioni</a:t>
            </a:r>
            <a:r>
              <a:rPr lang="en-US" altLang="it-IT" sz="2600" dirty="0" smtClean="0">
                <a:latin typeface="+mn-lt"/>
              </a:rPr>
              <a:t> ha segno </a:t>
            </a:r>
            <a:r>
              <a:rPr lang="en-US" altLang="it-IT" sz="2600" dirty="0" err="1" smtClean="0">
                <a:latin typeface="+mn-lt"/>
              </a:rPr>
              <a:t>positivo</a:t>
            </a:r>
            <a:r>
              <a:rPr lang="en-US" altLang="it-IT" sz="2600" dirty="0" smtClean="0">
                <a:latin typeface="+mn-lt"/>
              </a:rPr>
              <a:t>, </a:t>
            </a:r>
            <a:r>
              <a:rPr lang="en-US" altLang="it-IT" sz="2600" dirty="0" err="1" smtClean="0">
                <a:latin typeface="+mn-lt"/>
              </a:rPr>
              <a:t>nel</a:t>
            </a:r>
            <a:r>
              <a:rPr lang="en-US" altLang="it-IT" sz="2600" dirty="0" smtClean="0">
                <a:latin typeface="+mn-lt"/>
              </a:rPr>
              <a:t> </a:t>
            </a:r>
            <a:r>
              <a:rPr lang="en-US" altLang="it-IT" sz="2600" dirty="0" err="1" smtClean="0">
                <a:latin typeface="+mn-lt"/>
              </a:rPr>
              <a:t>senso</a:t>
            </a:r>
            <a:r>
              <a:rPr lang="en-US" altLang="it-IT" sz="2600" dirty="0" smtClean="0">
                <a:latin typeface="+mn-lt"/>
              </a:rPr>
              <a:t> </a:t>
            </a:r>
            <a:r>
              <a:rPr lang="en-US" altLang="it-IT" sz="2600" dirty="0" err="1" smtClean="0">
                <a:latin typeface="+mn-lt"/>
              </a:rPr>
              <a:t>che</a:t>
            </a:r>
            <a:r>
              <a:rPr lang="en-US" altLang="it-IT" sz="2600" dirty="0" smtClean="0">
                <a:latin typeface="+mn-lt"/>
              </a:rPr>
              <a:t> </a:t>
            </a:r>
            <a:r>
              <a:rPr lang="en-US" altLang="it-IT" sz="2600" dirty="0" err="1" smtClean="0">
                <a:latin typeface="+mn-lt"/>
              </a:rPr>
              <a:t>vivere</a:t>
            </a:r>
            <a:r>
              <a:rPr lang="en-US" altLang="it-IT" sz="2600" dirty="0" smtClean="0">
                <a:latin typeface="+mn-lt"/>
              </a:rPr>
              <a:t> in </a:t>
            </a:r>
            <a:r>
              <a:rPr lang="en-US" altLang="it-IT" sz="2600" dirty="0" err="1" smtClean="0">
                <a:latin typeface="+mn-lt"/>
              </a:rPr>
              <a:t>una</a:t>
            </a:r>
            <a:r>
              <a:rPr lang="en-US" altLang="it-IT" sz="2600" dirty="0" smtClean="0">
                <a:latin typeface="+mn-lt"/>
              </a:rPr>
              <a:t> </a:t>
            </a:r>
            <a:r>
              <a:rPr lang="en-US" altLang="it-IT" sz="2600" dirty="0" err="1" smtClean="0">
                <a:latin typeface="+mn-lt"/>
              </a:rPr>
              <a:t>regione</a:t>
            </a:r>
            <a:r>
              <a:rPr lang="en-US" altLang="it-IT" sz="2600" dirty="0" smtClean="0">
                <a:latin typeface="+mn-lt"/>
              </a:rPr>
              <a:t> </a:t>
            </a:r>
            <a:r>
              <a:rPr lang="en-US" altLang="it-IT" sz="2600" dirty="0" err="1" smtClean="0">
                <a:latin typeface="+mn-lt"/>
              </a:rPr>
              <a:t>diversa</a:t>
            </a:r>
            <a:r>
              <a:rPr lang="en-US" altLang="it-IT" sz="2600" dirty="0" smtClean="0">
                <a:latin typeface="+mn-lt"/>
              </a:rPr>
              <a:t> </a:t>
            </a:r>
            <a:r>
              <a:rPr lang="en-US" altLang="it-IT" sz="2600" dirty="0" err="1" smtClean="0">
                <a:latin typeface="+mn-lt"/>
              </a:rPr>
              <a:t>dalle</a:t>
            </a:r>
            <a:r>
              <a:rPr lang="en-US" altLang="it-IT" sz="2600" dirty="0" smtClean="0">
                <a:latin typeface="+mn-lt"/>
              </a:rPr>
              <a:t> </a:t>
            </a:r>
            <a:r>
              <a:rPr lang="en-US" altLang="it-IT" sz="2600" dirty="0" err="1" smtClean="0">
                <a:latin typeface="+mn-lt"/>
              </a:rPr>
              <a:t>isole</a:t>
            </a:r>
            <a:r>
              <a:rPr lang="en-US" altLang="it-IT" sz="2600" dirty="0" smtClean="0">
                <a:latin typeface="+mn-lt"/>
              </a:rPr>
              <a:t> ha </a:t>
            </a:r>
            <a:r>
              <a:rPr lang="en-US" altLang="it-IT" sz="2600" dirty="0" err="1" smtClean="0">
                <a:latin typeface="+mn-lt"/>
              </a:rPr>
              <a:t>effetti</a:t>
            </a:r>
            <a:r>
              <a:rPr lang="en-US" altLang="it-IT" sz="2600" dirty="0" smtClean="0">
                <a:latin typeface="+mn-lt"/>
              </a:rPr>
              <a:t> </a:t>
            </a:r>
            <a:r>
              <a:rPr lang="en-US" altLang="it-IT" sz="2600" dirty="0" err="1" smtClean="0">
                <a:latin typeface="+mn-lt"/>
              </a:rPr>
              <a:t>positivi</a:t>
            </a:r>
            <a:r>
              <a:rPr lang="en-US" altLang="it-IT" sz="2600" dirty="0" smtClean="0">
                <a:latin typeface="+mn-lt"/>
              </a:rPr>
              <a:t> </a:t>
            </a:r>
            <a:r>
              <a:rPr lang="en-US" altLang="it-IT" sz="2600" dirty="0" err="1" smtClean="0">
                <a:latin typeface="+mn-lt"/>
              </a:rPr>
              <a:t>sull’efficienza</a:t>
            </a:r>
            <a:endParaRPr lang="en-US" altLang="it-IT" sz="2600" dirty="0">
              <a:latin typeface="+mn-lt"/>
            </a:endParaRPr>
          </a:p>
          <a:p>
            <a:pPr indent="-266700" fontAlgn="ctr">
              <a:lnSpc>
                <a:spcPct val="100000"/>
              </a:lnSpc>
              <a:spcAft>
                <a:spcPts val="600"/>
              </a:spcAft>
            </a:pPr>
            <a:r>
              <a:rPr lang="en-US" altLang="it-IT" sz="3200" dirty="0" smtClean="0">
                <a:latin typeface="+mn-lt"/>
              </a:rPr>
              <a:t/>
            </a:r>
            <a:br>
              <a:rPr lang="en-US" altLang="it-IT" sz="3200" dirty="0" smtClean="0">
                <a:latin typeface="+mn-lt"/>
              </a:rPr>
            </a:br>
            <a:r>
              <a:rPr lang="it-IT" sz="3200" dirty="0" smtClean="0">
                <a:solidFill>
                  <a:schemeClr val="tx1">
                    <a:lumMod val="50000"/>
                    <a:lumOff val="50000"/>
                  </a:schemeClr>
                </a:solidFill>
                <a:latin typeface="+mn-lt"/>
              </a:rPr>
              <a:t/>
            </a:r>
            <a:br>
              <a:rPr lang="it-IT" sz="3200" dirty="0" smtClean="0">
                <a:solidFill>
                  <a:schemeClr val="tx1">
                    <a:lumMod val="50000"/>
                    <a:lumOff val="50000"/>
                  </a:schemeClr>
                </a:solidFill>
                <a:latin typeface="+mn-lt"/>
              </a:rPr>
            </a:br>
            <a:r>
              <a:rPr lang="it-IT" sz="3200" dirty="0" smtClean="0">
                <a:solidFill>
                  <a:schemeClr val="tx1">
                    <a:lumMod val="50000"/>
                    <a:lumOff val="50000"/>
                  </a:schemeClr>
                </a:solidFill>
                <a:latin typeface="+mn-lt"/>
              </a:rPr>
              <a:t/>
            </a:r>
            <a:br>
              <a:rPr lang="it-IT" sz="3200" dirty="0" smtClean="0">
                <a:solidFill>
                  <a:schemeClr val="tx1">
                    <a:lumMod val="50000"/>
                    <a:lumOff val="50000"/>
                  </a:schemeClr>
                </a:solidFill>
                <a:latin typeface="+mn-lt"/>
              </a:rPr>
            </a:br>
            <a:endParaRPr lang="it-IT" sz="2400" dirty="0">
              <a:solidFill>
                <a:schemeClr val="tx1">
                  <a:lumMod val="50000"/>
                  <a:lumOff val="50000"/>
                </a:schemeClr>
              </a:solidFill>
              <a:latin typeface="+mn-lt"/>
            </a:endParaRPr>
          </a:p>
        </p:txBody>
      </p:sp>
    </p:spTree>
    <p:extLst>
      <p:ext uri="{BB962C8B-B14F-4D97-AF65-F5344CB8AC3E}">
        <p14:creationId xmlns:p14="http://schemas.microsoft.com/office/powerpoint/2010/main" val="1011764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2</a:t>
            </a:fld>
            <a:endParaRPr lang="it-IT" dirty="0"/>
          </a:p>
        </p:txBody>
      </p:sp>
      <p:sp>
        <p:nvSpPr>
          <p:cNvPr id="9" name="Titolo 1"/>
          <p:cNvSpPr>
            <a:spLocks noGrp="1"/>
          </p:cNvSpPr>
          <p:nvPr>
            <p:ph type="ctrTitle" idx="4294967295"/>
          </p:nvPr>
        </p:nvSpPr>
        <p:spPr>
          <a:xfrm>
            <a:off x="569912" y="1274240"/>
            <a:ext cx="10700951" cy="741356"/>
          </a:xfrm>
          <a:prstGeom prst="rect">
            <a:avLst/>
          </a:prstGeom>
        </p:spPr>
        <p:txBody>
          <a:bodyPr lIns="0" tIns="0" rIns="0" bIns="0" anchor="t" anchorCtr="0"/>
          <a:lstStyle/>
          <a:p>
            <a:r>
              <a:rPr lang="it-IT" sz="3200" dirty="0">
                <a:solidFill>
                  <a:schemeClr val="tx1">
                    <a:lumMod val="50000"/>
                    <a:lumOff val="50000"/>
                  </a:schemeClr>
                </a:solidFill>
                <a:latin typeface="+mn-lt"/>
              </a:rPr>
              <a:t>Sommario</a:t>
            </a:r>
          </a:p>
        </p:txBody>
      </p:sp>
      <p:sp>
        <p:nvSpPr>
          <p:cNvPr id="12" name="Marcador de contenido 2"/>
          <p:cNvSpPr txBox="1">
            <a:spLocks/>
          </p:cNvSpPr>
          <p:nvPr/>
        </p:nvSpPr>
        <p:spPr>
          <a:xfrm>
            <a:off x="514809" y="1725373"/>
            <a:ext cx="8701762" cy="4867276"/>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342900" indent="-342900">
              <a:buFontTx/>
              <a:buChar char="-"/>
            </a:pPr>
            <a:r>
              <a:rPr lang="es-ES" dirty="0" smtClean="0"/>
              <a:t>Connessioni tra clima e agricoltura (2)</a:t>
            </a:r>
          </a:p>
          <a:p>
            <a:pPr marL="342900" indent="-342900">
              <a:buFontTx/>
              <a:buChar char="-"/>
            </a:pPr>
            <a:r>
              <a:rPr lang="es-ES" dirty="0" smtClean="0"/>
              <a:t>Dati statistici (3)</a:t>
            </a:r>
          </a:p>
          <a:p>
            <a:pPr marL="342900" indent="-342900">
              <a:buFontTx/>
              <a:buChar char="-"/>
            </a:pPr>
            <a:r>
              <a:rPr lang="es-ES" dirty="0" smtClean="0"/>
              <a:t>Caso studio 1: umidità e cereali (7)</a:t>
            </a:r>
          </a:p>
          <a:p>
            <a:pPr marL="342900" indent="-342900">
              <a:buFontTx/>
              <a:buChar char="-"/>
            </a:pPr>
            <a:r>
              <a:rPr lang="es-ES" dirty="0" smtClean="0"/>
              <a:t>Caso studio 2: fattori climatici e produzione agricola (5)</a:t>
            </a:r>
          </a:p>
          <a:p>
            <a:pPr marL="342900" indent="-342900">
              <a:buFontTx/>
              <a:buChar char="-"/>
            </a:pPr>
            <a:r>
              <a:rPr lang="es-ES" dirty="0" smtClean="0"/>
              <a:t>Prospettive (1)</a:t>
            </a:r>
            <a:endParaRPr lang="es-ES" dirty="0"/>
          </a:p>
        </p:txBody>
      </p:sp>
    </p:spTree>
    <p:extLst>
      <p:ext uri="{BB962C8B-B14F-4D97-AF65-F5344CB8AC3E}">
        <p14:creationId xmlns:p14="http://schemas.microsoft.com/office/powerpoint/2010/main" val="38733818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20</a:t>
            </a:fld>
            <a:endParaRPr lang="it-IT" dirty="0"/>
          </a:p>
        </p:txBody>
      </p:sp>
      <p:sp>
        <p:nvSpPr>
          <p:cNvPr id="9" name="Titolo 1"/>
          <p:cNvSpPr>
            <a:spLocks noGrp="1"/>
          </p:cNvSpPr>
          <p:nvPr>
            <p:ph type="ctrTitle" idx="4294967295"/>
          </p:nvPr>
        </p:nvSpPr>
        <p:spPr>
          <a:xfrm>
            <a:off x="569912" y="1071044"/>
            <a:ext cx="10700951" cy="741356"/>
          </a:xfrm>
          <a:prstGeom prst="rect">
            <a:avLst/>
          </a:prstGeom>
        </p:spPr>
        <p:txBody>
          <a:bodyPr lIns="0" tIns="0" rIns="0" bIns="0" anchor="t" anchorCtr="0"/>
          <a:lstStyle/>
          <a:p>
            <a:r>
              <a:rPr lang="it-IT" sz="3200" dirty="0" smtClean="0">
                <a:solidFill>
                  <a:schemeClr val="tx1">
                    <a:lumMod val="50000"/>
                    <a:lumOff val="50000"/>
                  </a:schemeClr>
                </a:solidFill>
                <a:latin typeface="+mn-lt"/>
              </a:rPr>
              <a:t>Conclusioni </a:t>
            </a:r>
            <a:endParaRPr lang="it-IT" sz="3200" dirty="0">
              <a:solidFill>
                <a:schemeClr val="tx1">
                  <a:lumMod val="50000"/>
                  <a:lumOff val="50000"/>
                </a:schemeClr>
              </a:solidFill>
              <a:latin typeface="+mn-lt"/>
            </a:endParaRPr>
          </a:p>
        </p:txBody>
      </p:sp>
      <p:sp>
        <p:nvSpPr>
          <p:cNvPr id="5" name="CasellaDiTesto 4"/>
          <p:cNvSpPr txBox="1"/>
          <p:nvPr/>
        </p:nvSpPr>
        <p:spPr>
          <a:xfrm>
            <a:off x="512997" y="1551710"/>
            <a:ext cx="10757865" cy="5216813"/>
          </a:xfrm>
          <a:prstGeom prst="rect">
            <a:avLst/>
          </a:prstGeom>
          <a:noFill/>
        </p:spPr>
        <p:txBody>
          <a:bodyPr wrap="square" rtlCol="0">
            <a:spAutoFit/>
          </a:bodyPr>
          <a:lstStyle/>
          <a:p>
            <a:pPr marL="342900" indent="-342900" algn="just">
              <a:spcAft>
                <a:spcPts val="1200"/>
              </a:spcAft>
              <a:buClr>
                <a:srgbClr val="002060"/>
              </a:buClr>
              <a:buFont typeface="Wingdings" panose="05000000000000000000" pitchFamily="2" charset="2"/>
              <a:buChar char="§"/>
              <a:defRPr/>
            </a:pPr>
            <a:r>
              <a:rPr lang="en-US" sz="2300" dirty="0" smtClean="0">
                <a:solidFill>
                  <a:srgbClr val="000000"/>
                </a:solidFill>
              </a:rPr>
              <a:t>Le </a:t>
            </a:r>
            <a:r>
              <a:rPr lang="en-US" sz="2300" dirty="0" err="1" smtClean="0">
                <a:solidFill>
                  <a:srgbClr val="000000"/>
                </a:solidFill>
              </a:rPr>
              <a:t>statistiche</a:t>
            </a:r>
            <a:r>
              <a:rPr lang="en-US" sz="2300" dirty="0" smtClean="0">
                <a:solidFill>
                  <a:srgbClr val="000000"/>
                </a:solidFill>
              </a:rPr>
              <a:t> </a:t>
            </a:r>
            <a:r>
              <a:rPr lang="en-US" sz="2300" dirty="0" err="1" smtClean="0">
                <a:solidFill>
                  <a:srgbClr val="000000"/>
                </a:solidFill>
              </a:rPr>
              <a:t>ufficiali</a:t>
            </a:r>
            <a:r>
              <a:rPr lang="en-US" sz="2300" dirty="0" smtClean="0">
                <a:solidFill>
                  <a:srgbClr val="000000"/>
                </a:solidFill>
              </a:rPr>
              <a:t> </a:t>
            </a:r>
            <a:r>
              <a:rPr lang="en-US" sz="2300" dirty="0" err="1" smtClean="0">
                <a:solidFill>
                  <a:srgbClr val="000000"/>
                </a:solidFill>
              </a:rPr>
              <a:t>consentono</a:t>
            </a:r>
            <a:r>
              <a:rPr lang="en-US" sz="2300" dirty="0" smtClean="0">
                <a:solidFill>
                  <a:srgbClr val="000000"/>
                </a:solidFill>
              </a:rPr>
              <a:t>, ma con </a:t>
            </a:r>
            <a:r>
              <a:rPr lang="en-US" sz="2300" dirty="0" err="1" smtClean="0">
                <a:solidFill>
                  <a:srgbClr val="000000"/>
                </a:solidFill>
              </a:rPr>
              <a:t>margini</a:t>
            </a:r>
            <a:r>
              <a:rPr lang="en-US" sz="2300" dirty="0" smtClean="0">
                <a:solidFill>
                  <a:srgbClr val="000000"/>
                </a:solidFill>
              </a:rPr>
              <a:t> di </a:t>
            </a:r>
            <a:r>
              <a:rPr lang="en-US" sz="2300" dirty="0" err="1" smtClean="0">
                <a:solidFill>
                  <a:srgbClr val="000000"/>
                </a:solidFill>
              </a:rPr>
              <a:t>miglioramento</a:t>
            </a:r>
            <a:r>
              <a:rPr lang="en-US" sz="2300" dirty="0" smtClean="0">
                <a:solidFill>
                  <a:srgbClr val="000000"/>
                </a:solidFill>
              </a:rPr>
              <a:t>, di </a:t>
            </a:r>
            <a:r>
              <a:rPr lang="en-US" sz="2300" dirty="0" err="1" smtClean="0">
                <a:solidFill>
                  <a:srgbClr val="000000"/>
                </a:solidFill>
              </a:rPr>
              <a:t>ridurre</a:t>
            </a:r>
            <a:r>
              <a:rPr lang="en-US" sz="2300" dirty="0" smtClean="0">
                <a:solidFill>
                  <a:srgbClr val="000000"/>
                </a:solidFill>
              </a:rPr>
              <a:t> </a:t>
            </a:r>
            <a:r>
              <a:rPr lang="en-US" sz="2300" dirty="0" err="1" smtClean="0">
                <a:solidFill>
                  <a:srgbClr val="000000"/>
                </a:solidFill>
              </a:rPr>
              <a:t>i</a:t>
            </a:r>
            <a:r>
              <a:rPr lang="en-US" sz="2300" dirty="0" smtClean="0">
                <a:solidFill>
                  <a:srgbClr val="000000"/>
                </a:solidFill>
              </a:rPr>
              <a:t> gap </a:t>
            </a:r>
            <a:r>
              <a:rPr lang="en-US" sz="2300" dirty="0" err="1" smtClean="0">
                <a:solidFill>
                  <a:srgbClr val="000000"/>
                </a:solidFill>
              </a:rPr>
              <a:t>informativi</a:t>
            </a:r>
            <a:r>
              <a:rPr lang="en-US" sz="2300" dirty="0" smtClean="0">
                <a:solidFill>
                  <a:srgbClr val="000000"/>
                </a:solidFill>
              </a:rPr>
              <a:t> di base (</a:t>
            </a:r>
            <a:r>
              <a:rPr lang="en-US" sz="2300" dirty="0" err="1" smtClean="0">
                <a:solidFill>
                  <a:srgbClr val="000000"/>
                </a:solidFill>
              </a:rPr>
              <a:t>umidità</a:t>
            </a:r>
            <a:r>
              <a:rPr lang="en-US" sz="2300" dirty="0" smtClean="0">
                <a:solidFill>
                  <a:srgbClr val="000000"/>
                </a:solidFill>
              </a:rPr>
              <a:t>) e di </a:t>
            </a:r>
            <a:r>
              <a:rPr lang="en-US" sz="2300" dirty="0" err="1" smtClean="0">
                <a:solidFill>
                  <a:srgbClr val="000000"/>
                </a:solidFill>
              </a:rPr>
              <a:t>approfondire</a:t>
            </a:r>
            <a:r>
              <a:rPr lang="en-US" sz="2300" dirty="0" smtClean="0">
                <a:solidFill>
                  <a:srgbClr val="000000"/>
                </a:solidFill>
              </a:rPr>
              <a:t> lo studio </a:t>
            </a:r>
            <a:r>
              <a:rPr lang="en-US" sz="2300" dirty="0" err="1" smtClean="0">
                <a:solidFill>
                  <a:srgbClr val="000000"/>
                </a:solidFill>
              </a:rPr>
              <a:t>delle</a:t>
            </a:r>
            <a:r>
              <a:rPr lang="en-US" sz="2300" dirty="0" smtClean="0">
                <a:solidFill>
                  <a:srgbClr val="000000"/>
                </a:solidFill>
              </a:rPr>
              <a:t> </a:t>
            </a:r>
            <a:r>
              <a:rPr lang="en-US" sz="2300" dirty="0" err="1" smtClean="0">
                <a:solidFill>
                  <a:srgbClr val="000000"/>
                </a:solidFill>
              </a:rPr>
              <a:t>relazioni</a:t>
            </a:r>
            <a:r>
              <a:rPr lang="en-US" sz="2300" dirty="0" smtClean="0">
                <a:solidFill>
                  <a:srgbClr val="000000"/>
                </a:solidFill>
              </a:rPr>
              <a:t> </a:t>
            </a:r>
            <a:r>
              <a:rPr lang="en-US" sz="2300" dirty="0" err="1" smtClean="0">
                <a:solidFill>
                  <a:srgbClr val="000000"/>
                </a:solidFill>
              </a:rPr>
              <a:t>tra</a:t>
            </a:r>
            <a:r>
              <a:rPr lang="en-US" sz="2300" dirty="0" smtClean="0">
                <a:solidFill>
                  <a:srgbClr val="000000"/>
                </a:solidFill>
              </a:rPr>
              <a:t> </a:t>
            </a:r>
            <a:r>
              <a:rPr lang="en-US" sz="2300" dirty="0" err="1" smtClean="0">
                <a:solidFill>
                  <a:srgbClr val="000000"/>
                </a:solidFill>
              </a:rPr>
              <a:t>indicatori</a:t>
            </a:r>
            <a:endParaRPr lang="en-US" sz="2300" dirty="0" smtClean="0">
              <a:solidFill>
                <a:srgbClr val="000000"/>
              </a:solidFill>
            </a:endParaRPr>
          </a:p>
          <a:p>
            <a:pPr marL="342900" indent="-342900" algn="just">
              <a:buClr>
                <a:srgbClr val="002060"/>
              </a:buClr>
              <a:buFont typeface="Wingdings" panose="05000000000000000000" pitchFamily="2" charset="2"/>
              <a:buChar char="§"/>
              <a:defRPr/>
            </a:pPr>
            <a:r>
              <a:rPr lang="en-US" sz="2300" dirty="0" err="1" smtClean="0">
                <a:solidFill>
                  <a:srgbClr val="000000"/>
                </a:solidFill>
              </a:rPr>
              <a:t>Sussistono</a:t>
            </a:r>
            <a:r>
              <a:rPr lang="en-US" sz="2300" dirty="0" smtClean="0">
                <a:solidFill>
                  <a:srgbClr val="000000"/>
                </a:solidFill>
              </a:rPr>
              <a:t>, </a:t>
            </a:r>
            <a:r>
              <a:rPr lang="en-US" sz="2300" dirty="0" err="1" smtClean="0">
                <a:solidFill>
                  <a:srgbClr val="000000"/>
                </a:solidFill>
              </a:rPr>
              <a:t>tuttavia</a:t>
            </a:r>
            <a:r>
              <a:rPr lang="en-US" sz="2300" dirty="0" smtClean="0">
                <a:solidFill>
                  <a:srgbClr val="000000"/>
                </a:solidFill>
              </a:rPr>
              <a:t>, </a:t>
            </a:r>
            <a:r>
              <a:rPr lang="en-US" sz="2300" dirty="0" err="1" smtClean="0">
                <a:solidFill>
                  <a:srgbClr val="000000"/>
                </a:solidFill>
              </a:rPr>
              <a:t>alcuni</a:t>
            </a:r>
            <a:r>
              <a:rPr lang="en-US" sz="2300" dirty="0" smtClean="0">
                <a:solidFill>
                  <a:srgbClr val="000000"/>
                </a:solidFill>
              </a:rPr>
              <a:t> </a:t>
            </a:r>
            <a:r>
              <a:rPr lang="en-US" sz="2300" dirty="0" err="1" smtClean="0">
                <a:solidFill>
                  <a:srgbClr val="000000"/>
                </a:solidFill>
              </a:rPr>
              <a:t>limiti</a:t>
            </a:r>
            <a:r>
              <a:rPr lang="en-US" sz="2300" dirty="0" smtClean="0">
                <a:solidFill>
                  <a:srgbClr val="000000"/>
                </a:solidFill>
              </a:rPr>
              <a:t>. </a:t>
            </a:r>
            <a:r>
              <a:rPr lang="en-US" sz="2300" dirty="0" err="1" smtClean="0">
                <a:solidFill>
                  <a:srgbClr val="000000"/>
                </a:solidFill>
              </a:rPr>
              <a:t>Riguardo</a:t>
            </a:r>
            <a:r>
              <a:rPr lang="en-US" sz="2300" dirty="0" smtClean="0">
                <a:solidFill>
                  <a:srgbClr val="000000"/>
                </a:solidFill>
              </a:rPr>
              <a:t> </a:t>
            </a:r>
            <a:r>
              <a:rPr lang="en-US" sz="2300" dirty="0" err="1" smtClean="0">
                <a:solidFill>
                  <a:srgbClr val="000000"/>
                </a:solidFill>
              </a:rPr>
              <a:t>alle</a:t>
            </a:r>
            <a:r>
              <a:rPr lang="en-US" sz="2300" dirty="0" smtClean="0">
                <a:solidFill>
                  <a:srgbClr val="000000"/>
                </a:solidFill>
              </a:rPr>
              <a:t> </a:t>
            </a:r>
            <a:r>
              <a:rPr lang="en-US" sz="2300" dirty="0" err="1" smtClean="0">
                <a:solidFill>
                  <a:srgbClr val="000000"/>
                </a:solidFill>
              </a:rPr>
              <a:t>statistiche</a:t>
            </a:r>
            <a:r>
              <a:rPr lang="en-US" sz="2300" dirty="0" smtClean="0">
                <a:solidFill>
                  <a:srgbClr val="000000"/>
                </a:solidFill>
              </a:rPr>
              <a:t> </a:t>
            </a:r>
            <a:r>
              <a:rPr lang="en-US" sz="2300" dirty="0" err="1" smtClean="0">
                <a:solidFill>
                  <a:srgbClr val="000000"/>
                </a:solidFill>
              </a:rPr>
              <a:t>agricole</a:t>
            </a:r>
            <a:r>
              <a:rPr lang="en-US" sz="2300" dirty="0">
                <a:solidFill>
                  <a:srgbClr val="000000"/>
                </a:solidFill>
              </a:rPr>
              <a:t>:</a:t>
            </a:r>
            <a:endParaRPr lang="en-US" sz="2300" dirty="0" smtClean="0">
              <a:solidFill>
                <a:srgbClr val="000000"/>
              </a:solidFill>
            </a:endParaRPr>
          </a:p>
          <a:p>
            <a:pPr marL="800100" lvl="1" indent="-342900" algn="just">
              <a:spcAft>
                <a:spcPts val="600"/>
              </a:spcAft>
              <a:buClr>
                <a:srgbClr val="002060"/>
              </a:buClr>
              <a:buFont typeface="Wingdings" panose="05000000000000000000" pitchFamily="2" charset="2"/>
              <a:buChar char="Ø"/>
              <a:defRPr/>
            </a:pPr>
            <a:r>
              <a:rPr lang="en-US" sz="2300" dirty="0" err="1" smtClean="0">
                <a:solidFill>
                  <a:srgbClr val="000000"/>
                </a:solidFill>
              </a:rPr>
              <a:t>maggiore</a:t>
            </a:r>
            <a:r>
              <a:rPr lang="en-US" sz="2300" dirty="0" smtClean="0">
                <a:solidFill>
                  <a:srgbClr val="000000"/>
                </a:solidFill>
              </a:rPr>
              <a:t> </a:t>
            </a:r>
            <a:r>
              <a:rPr lang="en-US" sz="2300" dirty="0" err="1" smtClean="0">
                <a:solidFill>
                  <a:srgbClr val="000000"/>
                </a:solidFill>
              </a:rPr>
              <a:t>disponibilità</a:t>
            </a:r>
            <a:r>
              <a:rPr lang="en-US" sz="2300" dirty="0" smtClean="0">
                <a:solidFill>
                  <a:srgbClr val="000000"/>
                </a:solidFill>
              </a:rPr>
              <a:t> di </a:t>
            </a:r>
            <a:r>
              <a:rPr lang="en-US" sz="2300" dirty="0" err="1" smtClean="0">
                <a:solidFill>
                  <a:srgbClr val="000000"/>
                </a:solidFill>
              </a:rPr>
              <a:t>stime</a:t>
            </a:r>
            <a:r>
              <a:rPr lang="en-US" sz="2300" dirty="0" smtClean="0">
                <a:solidFill>
                  <a:srgbClr val="000000"/>
                </a:solidFill>
              </a:rPr>
              <a:t> </a:t>
            </a:r>
            <a:r>
              <a:rPr lang="en-US" sz="2300" dirty="0" err="1" smtClean="0">
                <a:solidFill>
                  <a:srgbClr val="000000"/>
                </a:solidFill>
              </a:rPr>
              <a:t>dettagliate</a:t>
            </a:r>
            <a:r>
              <a:rPr lang="en-US" sz="2300" dirty="0" smtClean="0">
                <a:solidFill>
                  <a:srgbClr val="000000"/>
                </a:solidFill>
              </a:rPr>
              <a:t> a </a:t>
            </a:r>
            <a:r>
              <a:rPr lang="en-US" sz="2300" dirty="0" err="1" smtClean="0">
                <a:solidFill>
                  <a:srgbClr val="000000"/>
                </a:solidFill>
              </a:rPr>
              <a:t>livello</a:t>
            </a:r>
            <a:r>
              <a:rPr lang="en-US" sz="2300" dirty="0" smtClean="0">
                <a:solidFill>
                  <a:srgbClr val="000000"/>
                </a:solidFill>
              </a:rPr>
              <a:t> </a:t>
            </a:r>
            <a:r>
              <a:rPr lang="en-US" sz="2300" dirty="0" err="1" smtClean="0">
                <a:solidFill>
                  <a:srgbClr val="000000"/>
                </a:solidFill>
              </a:rPr>
              <a:t>territoriale</a:t>
            </a:r>
            <a:r>
              <a:rPr lang="en-US" sz="2300" dirty="0" smtClean="0">
                <a:solidFill>
                  <a:srgbClr val="000000"/>
                </a:solidFill>
              </a:rPr>
              <a:t>;</a:t>
            </a:r>
          </a:p>
          <a:p>
            <a:pPr marL="800100" lvl="1" indent="-342900" algn="just">
              <a:spcAft>
                <a:spcPts val="1200"/>
              </a:spcAft>
              <a:buClr>
                <a:srgbClr val="002060"/>
              </a:buClr>
              <a:buFont typeface="Wingdings" panose="05000000000000000000" pitchFamily="2" charset="2"/>
              <a:buChar char="Ø"/>
              <a:defRPr/>
            </a:pPr>
            <a:r>
              <a:rPr lang="en-US" sz="2300" dirty="0" err="1" smtClean="0">
                <a:solidFill>
                  <a:srgbClr val="000000"/>
                </a:solidFill>
              </a:rPr>
              <a:t>devono</a:t>
            </a:r>
            <a:r>
              <a:rPr lang="en-US" sz="2300" dirty="0" smtClean="0">
                <a:solidFill>
                  <a:srgbClr val="000000"/>
                </a:solidFill>
              </a:rPr>
              <a:t> </a:t>
            </a:r>
            <a:r>
              <a:rPr lang="en-US" sz="2300" dirty="0" err="1" smtClean="0">
                <a:solidFill>
                  <a:srgbClr val="000000"/>
                </a:solidFill>
              </a:rPr>
              <a:t>essere</a:t>
            </a:r>
            <a:r>
              <a:rPr lang="en-US" sz="2300" dirty="0" smtClean="0">
                <a:solidFill>
                  <a:srgbClr val="000000"/>
                </a:solidFill>
              </a:rPr>
              <a:t> </a:t>
            </a:r>
            <a:r>
              <a:rPr lang="en-US" sz="2300" dirty="0" err="1" smtClean="0">
                <a:solidFill>
                  <a:srgbClr val="000000"/>
                </a:solidFill>
              </a:rPr>
              <a:t>accresciute</a:t>
            </a:r>
            <a:r>
              <a:rPr lang="en-US" sz="2300" dirty="0" smtClean="0">
                <a:solidFill>
                  <a:srgbClr val="000000"/>
                </a:solidFill>
              </a:rPr>
              <a:t> le </a:t>
            </a:r>
            <a:r>
              <a:rPr lang="en-US" sz="2300" dirty="0" err="1" smtClean="0">
                <a:solidFill>
                  <a:srgbClr val="000000"/>
                </a:solidFill>
              </a:rPr>
              <a:t>informazioni</a:t>
            </a:r>
            <a:r>
              <a:rPr lang="en-US" sz="2300" dirty="0" smtClean="0">
                <a:solidFill>
                  <a:srgbClr val="000000"/>
                </a:solidFill>
              </a:rPr>
              <a:t> circa </a:t>
            </a:r>
            <a:r>
              <a:rPr lang="en-US" sz="2300" dirty="0" err="1" smtClean="0">
                <a:solidFill>
                  <a:srgbClr val="000000"/>
                </a:solidFill>
              </a:rPr>
              <a:t>i</a:t>
            </a:r>
            <a:r>
              <a:rPr lang="en-US" sz="2300" dirty="0" smtClean="0">
                <a:solidFill>
                  <a:srgbClr val="000000"/>
                </a:solidFill>
              </a:rPr>
              <a:t> </a:t>
            </a:r>
            <a:r>
              <a:rPr lang="en-US" sz="2300" dirty="0" err="1" smtClean="0">
                <a:solidFill>
                  <a:srgbClr val="000000"/>
                </a:solidFill>
              </a:rPr>
              <a:t>diversi</a:t>
            </a:r>
            <a:r>
              <a:rPr lang="en-US" sz="2300" dirty="0" smtClean="0">
                <a:solidFill>
                  <a:srgbClr val="000000"/>
                </a:solidFill>
              </a:rPr>
              <a:t> </a:t>
            </a:r>
            <a:r>
              <a:rPr lang="en-US" sz="2300" dirty="0" err="1" smtClean="0">
                <a:solidFill>
                  <a:srgbClr val="000000"/>
                </a:solidFill>
              </a:rPr>
              <a:t>metodi</a:t>
            </a:r>
            <a:r>
              <a:rPr lang="en-US" sz="2300" dirty="0" smtClean="0">
                <a:solidFill>
                  <a:srgbClr val="000000"/>
                </a:solidFill>
              </a:rPr>
              <a:t> di </a:t>
            </a:r>
            <a:r>
              <a:rPr lang="en-US" sz="2300" dirty="0" err="1" smtClean="0">
                <a:solidFill>
                  <a:srgbClr val="000000"/>
                </a:solidFill>
              </a:rPr>
              <a:t>produzione</a:t>
            </a:r>
            <a:r>
              <a:rPr lang="en-US" sz="2300" dirty="0" smtClean="0">
                <a:solidFill>
                  <a:srgbClr val="000000"/>
                </a:solidFill>
              </a:rPr>
              <a:t> </a:t>
            </a:r>
            <a:r>
              <a:rPr lang="en-US" sz="2300" dirty="0" err="1" smtClean="0">
                <a:solidFill>
                  <a:srgbClr val="000000"/>
                </a:solidFill>
              </a:rPr>
              <a:t>agricola</a:t>
            </a:r>
            <a:r>
              <a:rPr lang="en-US" sz="2300" dirty="0" smtClean="0">
                <a:solidFill>
                  <a:srgbClr val="000000"/>
                </a:solidFill>
              </a:rPr>
              <a:t> </a:t>
            </a:r>
            <a:r>
              <a:rPr lang="en-US" sz="2300" dirty="0" err="1" smtClean="0">
                <a:solidFill>
                  <a:srgbClr val="000000"/>
                </a:solidFill>
              </a:rPr>
              <a:t>praticati</a:t>
            </a:r>
            <a:r>
              <a:rPr lang="en-US" sz="2300" dirty="0" smtClean="0">
                <a:solidFill>
                  <a:srgbClr val="000000"/>
                </a:solidFill>
              </a:rPr>
              <a:t> e la </a:t>
            </a:r>
            <a:r>
              <a:rPr lang="en-US" sz="2300" dirty="0" err="1" smtClean="0">
                <a:solidFill>
                  <a:srgbClr val="000000"/>
                </a:solidFill>
              </a:rPr>
              <a:t>relazione</a:t>
            </a:r>
            <a:r>
              <a:rPr lang="en-US" sz="2300" dirty="0" smtClean="0">
                <a:solidFill>
                  <a:srgbClr val="000000"/>
                </a:solidFill>
              </a:rPr>
              <a:t> </a:t>
            </a:r>
            <a:r>
              <a:rPr lang="en-US" sz="2300" dirty="0" err="1" smtClean="0">
                <a:solidFill>
                  <a:srgbClr val="000000"/>
                </a:solidFill>
              </a:rPr>
              <a:t>tra</a:t>
            </a:r>
            <a:r>
              <a:rPr lang="en-US" sz="2300" dirty="0" smtClean="0">
                <a:solidFill>
                  <a:srgbClr val="000000"/>
                </a:solidFill>
              </a:rPr>
              <a:t> </a:t>
            </a:r>
            <a:r>
              <a:rPr lang="en-US" sz="2300" dirty="0" err="1" smtClean="0">
                <a:solidFill>
                  <a:srgbClr val="000000"/>
                </a:solidFill>
              </a:rPr>
              <a:t>piani</a:t>
            </a:r>
            <a:r>
              <a:rPr lang="en-US" sz="2300" dirty="0" smtClean="0">
                <a:solidFill>
                  <a:srgbClr val="000000"/>
                </a:solidFill>
              </a:rPr>
              <a:t> </a:t>
            </a:r>
            <a:r>
              <a:rPr lang="en-US" sz="2300" dirty="0" err="1" smtClean="0">
                <a:solidFill>
                  <a:srgbClr val="000000"/>
                </a:solidFill>
              </a:rPr>
              <a:t>colturali</a:t>
            </a:r>
            <a:r>
              <a:rPr lang="en-US" sz="2300" dirty="0" smtClean="0">
                <a:solidFill>
                  <a:srgbClr val="000000"/>
                </a:solidFill>
              </a:rPr>
              <a:t> </a:t>
            </a:r>
            <a:r>
              <a:rPr lang="en-US" sz="2300" dirty="0" err="1" smtClean="0">
                <a:solidFill>
                  <a:srgbClr val="000000"/>
                </a:solidFill>
              </a:rPr>
              <a:t>annuali</a:t>
            </a:r>
            <a:r>
              <a:rPr lang="en-US" sz="2300" dirty="0" smtClean="0">
                <a:solidFill>
                  <a:srgbClr val="000000"/>
                </a:solidFill>
              </a:rPr>
              <a:t> e </a:t>
            </a:r>
            <a:r>
              <a:rPr lang="en-US" sz="2300" dirty="0" err="1" smtClean="0">
                <a:solidFill>
                  <a:srgbClr val="000000"/>
                </a:solidFill>
              </a:rPr>
              <a:t>dinamiche</a:t>
            </a:r>
            <a:r>
              <a:rPr lang="en-US" sz="2300" dirty="0" smtClean="0">
                <a:solidFill>
                  <a:srgbClr val="000000"/>
                </a:solidFill>
              </a:rPr>
              <a:t> </a:t>
            </a:r>
            <a:r>
              <a:rPr lang="en-US" sz="2300" dirty="0" err="1" smtClean="0">
                <a:solidFill>
                  <a:srgbClr val="000000"/>
                </a:solidFill>
              </a:rPr>
              <a:t>dei</a:t>
            </a:r>
            <a:r>
              <a:rPr lang="en-US" sz="2300" dirty="0" smtClean="0">
                <a:solidFill>
                  <a:srgbClr val="000000"/>
                </a:solidFill>
              </a:rPr>
              <a:t> </a:t>
            </a:r>
            <a:r>
              <a:rPr lang="en-US" sz="2300" dirty="0" err="1" smtClean="0">
                <a:solidFill>
                  <a:srgbClr val="000000"/>
                </a:solidFill>
              </a:rPr>
              <a:t>fattori</a:t>
            </a:r>
            <a:r>
              <a:rPr lang="en-US" sz="2300" dirty="0" smtClean="0">
                <a:solidFill>
                  <a:srgbClr val="000000"/>
                </a:solidFill>
              </a:rPr>
              <a:t> </a:t>
            </a:r>
            <a:r>
              <a:rPr lang="en-US" sz="2300" dirty="0" err="1" smtClean="0">
                <a:solidFill>
                  <a:srgbClr val="000000"/>
                </a:solidFill>
              </a:rPr>
              <a:t>legati</a:t>
            </a:r>
            <a:r>
              <a:rPr lang="en-US" sz="2300" dirty="0" smtClean="0">
                <a:solidFill>
                  <a:srgbClr val="000000"/>
                </a:solidFill>
              </a:rPr>
              <a:t> al </a:t>
            </a:r>
            <a:r>
              <a:rPr lang="en-US" sz="2300" dirty="0" err="1" smtClean="0">
                <a:solidFill>
                  <a:srgbClr val="000000"/>
                </a:solidFill>
              </a:rPr>
              <a:t>meteo-clima</a:t>
            </a:r>
            <a:endParaRPr lang="en-US" sz="2300" dirty="0" smtClean="0">
              <a:solidFill>
                <a:srgbClr val="000000"/>
              </a:solidFill>
            </a:endParaRPr>
          </a:p>
          <a:p>
            <a:pPr marL="342900" indent="-342900" algn="just">
              <a:spcAft>
                <a:spcPts val="600"/>
              </a:spcAft>
              <a:buClr>
                <a:srgbClr val="002060"/>
              </a:buClr>
              <a:buFont typeface="Wingdings" panose="05000000000000000000" pitchFamily="2" charset="2"/>
              <a:buChar char="§"/>
              <a:defRPr/>
            </a:pPr>
            <a:r>
              <a:rPr lang="en-US" sz="2300" dirty="0" smtClean="0">
                <a:solidFill>
                  <a:srgbClr val="000000"/>
                </a:solidFill>
              </a:rPr>
              <a:t>Le </a:t>
            </a:r>
            <a:r>
              <a:rPr lang="en-US" sz="2300" dirty="0" err="1" smtClean="0">
                <a:solidFill>
                  <a:srgbClr val="000000"/>
                </a:solidFill>
              </a:rPr>
              <a:t>statistiche</a:t>
            </a:r>
            <a:r>
              <a:rPr lang="en-US" sz="2300" dirty="0" smtClean="0">
                <a:solidFill>
                  <a:srgbClr val="000000"/>
                </a:solidFill>
              </a:rPr>
              <a:t> </a:t>
            </a:r>
            <a:r>
              <a:rPr lang="en-US" sz="2300" dirty="0" err="1" smtClean="0">
                <a:solidFill>
                  <a:srgbClr val="000000"/>
                </a:solidFill>
              </a:rPr>
              <a:t>ufficiali</a:t>
            </a:r>
            <a:r>
              <a:rPr lang="en-US" sz="2300" dirty="0" smtClean="0">
                <a:solidFill>
                  <a:srgbClr val="000000"/>
                </a:solidFill>
              </a:rPr>
              <a:t> </a:t>
            </a:r>
            <a:r>
              <a:rPr lang="en-US" sz="2300" dirty="0" err="1" smtClean="0">
                <a:solidFill>
                  <a:srgbClr val="000000"/>
                </a:solidFill>
              </a:rPr>
              <a:t>sull’irrigazione</a:t>
            </a:r>
            <a:r>
              <a:rPr lang="en-US" sz="2300" dirty="0" smtClean="0">
                <a:solidFill>
                  <a:srgbClr val="000000"/>
                </a:solidFill>
              </a:rPr>
              <a:t> </a:t>
            </a:r>
            <a:r>
              <a:rPr lang="en-US" sz="2300" dirty="0" err="1" smtClean="0">
                <a:solidFill>
                  <a:srgbClr val="000000"/>
                </a:solidFill>
              </a:rPr>
              <a:t>possono</a:t>
            </a:r>
            <a:r>
              <a:rPr lang="en-US" sz="2300" dirty="0" smtClean="0">
                <a:solidFill>
                  <a:srgbClr val="000000"/>
                </a:solidFill>
              </a:rPr>
              <a:t> </a:t>
            </a:r>
            <a:r>
              <a:rPr lang="en-US" sz="2300" dirty="0" err="1" smtClean="0">
                <a:solidFill>
                  <a:srgbClr val="000000"/>
                </a:solidFill>
              </a:rPr>
              <a:t>essere</a:t>
            </a:r>
            <a:r>
              <a:rPr lang="en-US" sz="2300" dirty="0" smtClean="0">
                <a:solidFill>
                  <a:srgbClr val="000000"/>
                </a:solidFill>
              </a:rPr>
              <a:t> </a:t>
            </a:r>
            <a:r>
              <a:rPr lang="en-US" sz="2300" dirty="0" err="1" smtClean="0">
                <a:solidFill>
                  <a:srgbClr val="000000"/>
                </a:solidFill>
              </a:rPr>
              <a:t>migliorate</a:t>
            </a:r>
            <a:r>
              <a:rPr lang="en-US" sz="2300" dirty="0" smtClean="0">
                <a:solidFill>
                  <a:srgbClr val="000000"/>
                </a:solidFill>
              </a:rPr>
              <a:t>. I </a:t>
            </a:r>
            <a:r>
              <a:rPr lang="en-US" sz="2300" dirty="0" err="1" smtClean="0">
                <a:solidFill>
                  <a:srgbClr val="000000"/>
                </a:solidFill>
              </a:rPr>
              <a:t>dati</a:t>
            </a:r>
            <a:r>
              <a:rPr lang="en-US" sz="2300" dirty="0" smtClean="0">
                <a:solidFill>
                  <a:srgbClr val="000000"/>
                </a:solidFill>
              </a:rPr>
              <a:t> </a:t>
            </a:r>
            <a:r>
              <a:rPr lang="en-US" sz="2300" dirty="0" err="1" smtClean="0">
                <a:solidFill>
                  <a:srgbClr val="000000"/>
                </a:solidFill>
              </a:rPr>
              <a:t>più</a:t>
            </a:r>
            <a:r>
              <a:rPr lang="en-US" sz="2300" dirty="0" smtClean="0">
                <a:solidFill>
                  <a:srgbClr val="000000"/>
                </a:solidFill>
              </a:rPr>
              <a:t> </a:t>
            </a:r>
            <a:r>
              <a:rPr lang="en-US" sz="2300" dirty="0" err="1" smtClean="0">
                <a:solidFill>
                  <a:srgbClr val="000000"/>
                </a:solidFill>
              </a:rPr>
              <a:t>recenti</a:t>
            </a:r>
            <a:r>
              <a:rPr lang="en-US" sz="2300" dirty="0" smtClean="0">
                <a:solidFill>
                  <a:srgbClr val="000000"/>
                </a:solidFill>
              </a:rPr>
              <a:t> e </a:t>
            </a:r>
            <a:r>
              <a:rPr lang="en-US" sz="2300" dirty="0" err="1" smtClean="0">
                <a:solidFill>
                  <a:srgbClr val="000000"/>
                </a:solidFill>
              </a:rPr>
              <a:t>completi</a:t>
            </a:r>
            <a:r>
              <a:rPr lang="en-US" sz="2300" dirty="0" smtClean="0">
                <a:solidFill>
                  <a:srgbClr val="000000"/>
                </a:solidFill>
              </a:rPr>
              <a:t> </a:t>
            </a:r>
            <a:r>
              <a:rPr lang="en-US" sz="2300" dirty="0" err="1" smtClean="0">
                <a:solidFill>
                  <a:srgbClr val="000000"/>
                </a:solidFill>
              </a:rPr>
              <a:t>sulle</a:t>
            </a:r>
            <a:r>
              <a:rPr lang="en-US" sz="2300" dirty="0" smtClean="0">
                <a:solidFill>
                  <a:srgbClr val="000000"/>
                </a:solidFill>
              </a:rPr>
              <a:t> </a:t>
            </a:r>
            <a:r>
              <a:rPr lang="en-US" sz="2300" dirty="0" err="1" smtClean="0">
                <a:solidFill>
                  <a:srgbClr val="000000"/>
                </a:solidFill>
              </a:rPr>
              <a:t>superfici</a:t>
            </a:r>
            <a:r>
              <a:rPr lang="en-US" sz="2300" dirty="0" smtClean="0">
                <a:solidFill>
                  <a:srgbClr val="000000"/>
                </a:solidFill>
              </a:rPr>
              <a:t> </a:t>
            </a:r>
            <a:r>
              <a:rPr lang="en-US" sz="2300" dirty="0" err="1" smtClean="0">
                <a:solidFill>
                  <a:srgbClr val="000000"/>
                </a:solidFill>
              </a:rPr>
              <a:t>agricole</a:t>
            </a:r>
            <a:r>
              <a:rPr lang="en-US" sz="2300" dirty="0" smtClean="0">
                <a:solidFill>
                  <a:srgbClr val="000000"/>
                </a:solidFill>
              </a:rPr>
              <a:t> irrigate </a:t>
            </a:r>
            <a:r>
              <a:rPr lang="en-US" sz="2300" dirty="0" err="1" smtClean="0">
                <a:solidFill>
                  <a:srgbClr val="000000"/>
                </a:solidFill>
              </a:rPr>
              <a:t>sono</a:t>
            </a:r>
            <a:r>
              <a:rPr lang="en-US" sz="2300" dirty="0" smtClean="0">
                <a:solidFill>
                  <a:srgbClr val="000000"/>
                </a:solidFill>
              </a:rPr>
              <a:t> </a:t>
            </a:r>
            <a:r>
              <a:rPr lang="en-US" sz="2300" dirty="0" err="1" smtClean="0">
                <a:solidFill>
                  <a:srgbClr val="000000"/>
                </a:solidFill>
              </a:rPr>
              <a:t>stati</a:t>
            </a:r>
            <a:r>
              <a:rPr lang="en-US" sz="2300" dirty="0" smtClean="0">
                <a:solidFill>
                  <a:srgbClr val="000000"/>
                </a:solidFill>
              </a:rPr>
              <a:t> </a:t>
            </a:r>
            <a:r>
              <a:rPr lang="en-US" sz="2300" dirty="0" err="1" smtClean="0">
                <a:solidFill>
                  <a:srgbClr val="000000"/>
                </a:solidFill>
              </a:rPr>
              <a:t>prodotti</a:t>
            </a:r>
            <a:r>
              <a:rPr lang="en-US" sz="2300" dirty="0" smtClean="0">
                <a:solidFill>
                  <a:srgbClr val="000000"/>
                </a:solidFill>
              </a:rPr>
              <a:t> dal </a:t>
            </a:r>
            <a:r>
              <a:rPr lang="en-US" sz="2300" dirty="0" err="1" smtClean="0">
                <a:solidFill>
                  <a:srgbClr val="000000"/>
                </a:solidFill>
              </a:rPr>
              <a:t>censimento</a:t>
            </a:r>
            <a:r>
              <a:rPr lang="en-US" sz="2300" dirty="0" smtClean="0">
                <a:solidFill>
                  <a:srgbClr val="000000"/>
                </a:solidFill>
              </a:rPr>
              <a:t> </a:t>
            </a:r>
            <a:r>
              <a:rPr lang="en-US" sz="2300" dirty="0" err="1" smtClean="0">
                <a:solidFill>
                  <a:srgbClr val="000000"/>
                </a:solidFill>
              </a:rPr>
              <a:t>dell’agricoltura</a:t>
            </a:r>
            <a:r>
              <a:rPr lang="en-US" sz="2300" dirty="0" smtClean="0">
                <a:solidFill>
                  <a:srgbClr val="000000"/>
                </a:solidFill>
              </a:rPr>
              <a:t> 2010 e </a:t>
            </a:r>
            <a:r>
              <a:rPr lang="en-US" sz="2300" dirty="0" err="1" smtClean="0">
                <a:solidFill>
                  <a:srgbClr val="000000"/>
                </a:solidFill>
              </a:rPr>
              <a:t>dall’indagine</a:t>
            </a:r>
            <a:r>
              <a:rPr lang="en-US" sz="2300" dirty="0" smtClean="0">
                <a:solidFill>
                  <a:srgbClr val="000000"/>
                </a:solidFill>
              </a:rPr>
              <a:t> SPA 2013</a:t>
            </a:r>
          </a:p>
          <a:p>
            <a:pPr marL="342900" indent="-342900" algn="just">
              <a:spcAft>
                <a:spcPts val="600"/>
              </a:spcAft>
              <a:buClr>
                <a:srgbClr val="002060"/>
              </a:buClr>
              <a:buFont typeface="Wingdings" panose="05000000000000000000" pitchFamily="2" charset="2"/>
              <a:buChar char="§"/>
              <a:defRPr/>
            </a:pPr>
            <a:r>
              <a:rPr lang="en-US" sz="2300" dirty="0" smtClean="0">
                <a:solidFill>
                  <a:srgbClr val="000000"/>
                </a:solidFill>
              </a:rPr>
              <a:t>Le </a:t>
            </a:r>
            <a:r>
              <a:rPr lang="en-US" sz="2300" dirty="0" err="1" smtClean="0">
                <a:solidFill>
                  <a:srgbClr val="000000"/>
                </a:solidFill>
              </a:rPr>
              <a:t>variabili</a:t>
            </a:r>
            <a:r>
              <a:rPr lang="en-US" sz="2300" dirty="0" smtClean="0">
                <a:solidFill>
                  <a:srgbClr val="000000"/>
                </a:solidFill>
              </a:rPr>
              <a:t> </a:t>
            </a:r>
            <a:r>
              <a:rPr lang="en-US" sz="2300" dirty="0" err="1" smtClean="0">
                <a:solidFill>
                  <a:srgbClr val="000000"/>
                </a:solidFill>
              </a:rPr>
              <a:t>meteo</a:t>
            </a:r>
            <a:r>
              <a:rPr lang="en-US" sz="2300" dirty="0" smtClean="0">
                <a:solidFill>
                  <a:srgbClr val="000000"/>
                </a:solidFill>
              </a:rPr>
              <a:t> </a:t>
            </a:r>
            <a:r>
              <a:rPr lang="en-US" sz="2300" dirty="0" err="1" smtClean="0">
                <a:solidFill>
                  <a:srgbClr val="000000"/>
                </a:solidFill>
              </a:rPr>
              <a:t>climatiche</a:t>
            </a:r>
            <a:r>
              <a:rPr lang="en-US" sz="2300" dirty="0" smtClean="0">
                <a:solidFill>
                  <a:srgbClr val="000000"/>
                </a:solidFill>
              </a:rPr>
              <a:t> </a:t>
            </a:r>
            <a:r>
              <a:rPr lang="en-US" sz="2300" dirty="0" err="1" smtClean="0">
                <a:solidFill>
                  <a:srgbClr val="000000"/>
                </a:solidFill>
              </a:rPr>
              <a:t>disponibili</a:t>
            </a:r>
            <a:r>
              <a:rPr lang="en-US" sz="2300" dirty="0" smtClean="0">
                <a:solidFill>
                  <a:srgbClr val="000000"/>
                </a:solidFill>
              </a:rPr>
              <a:t> </a:t>
            </a:r>
            <a:r>
              <a:rPr lang="en-US" sz="2300" dirty="0" err="1" smtClean="0">
                <a:solidFill>
                  <a:srgbClr val="000000"/>
                </a:solidFill>
              </a:rPr>
              <a:t>sono</a:t>
            </a:r>
            <a:r>
              <a:rPr lang="en-US" sz="2300" dirty="0" smtClean="0">
                <a:solidFill>
                  <a:srgbClr val="000000"/>
                </a:solidFill>
              </a:rPr>
              <a:t> </a:t>
            </a:r>
            <a:r>
              <a:rPr lang="en-US" sz="2300" dirty="0" err="1" smtClean="0">
                <a:solidFill>
                  <a:srgbClr val="000000"/>
                </a:solidFill>
              </a:rPr>
              <a:t>poche</a:t>
            </a:r>
            <a:r>
              <a:rPr lang="en-US" sz="2300" dirty="0" smtClean="0">
                <a:solidFill>
                  <a:srgbClr val="000000"/>
                </a:solidFill>
              </a:rPr>
              <a:t> e </a:t>
            </a:r>
            <a:r>
              <a:rPr lang="en-US" sz="2300" dirty="0" err="1" smtClean="0">
                <a:solidFill>
                  <a:srgbClr val="000000"/>
                </a:solidFill>
              </a:rPr>
              <a:t>normalmente</a:t>
            </a:r>
            <a:r>
              <a:rPr lang="en-US" sz="2300" dirty="0" smtClean="0">
                <a:solidFill>
                  <a:srgbClr val="000000"/>
                </a:solidFill>
              </a:rPr>
              <a:t> non </a:t>
            </a:r>
            <a:r>
              <a:rPr lang="en-US" sz="2300" dirty="0" err="1" smtClean="0">
                <a:solidFill>
                  <a:srgbClr val="000000"/>
                </a:solidFill>
              </a:rPr>
              <a:t>sono</a:t>
            </a:r>
            <a:r>
              <a:rPr lang="en-US" sz="2300" dirty="0" smtClean="0">
                <a:solidFill>
                  <a:srgbClr val="000000"/>
                </a:solidFill>
              </a:rPr>
              <a:t> </a:t>
            </a:r>
            <a:r>
              <a:rPr lang="en-US" sz="2300" dirty="0" err="1" smtClean="0">
                <a:solidFill>
                  <a:srgbClr val="000000"/>
                </a:solidFill>
              </a:rPr>
              <a:t>immediatamente</a:t>
            </a:r>
            <a:r>
              <a:rPr lang="en-US" sz="2300" dirty="0" smtClean="0">
                <a:solidFill>
                  <a:srgbClr val="000000"/>
                </a:solidFill>
              </a:rPr>
              <a:t> </a:t>
            </a:r>
            <a:r>
              <a:rPr lang="en-US" sz="2300" dirty="0" err="1" smtClean="0">
                <a:solidFill>
                  <a:srgbClr val="000000"/>
                </a:solidFill>
              </a:rPr>
              <a:t>disponibili</a:t>
            </a:r>
            <a:r>
              <a:rPr lang="en-US" sz="2300" dirty="0" smtClean="0">
                <a:solidFill>
                  <a:srgbClr val="000000"/>
                </a:solidFill>
              </a:rPr>
              <a:t> </a:t>
            </a:r>
            <a:r>
              <a:rPr lang="en-US" sz="2300" dirty="0" err="1" smtClean="0">
                <a:solidFill>
                  <a:srgbClr val="000000"/>
                </a:solidFill>
              </a:rPr>
              <a:t>serie</a:t>
            </a:r>
            <a:r>
              <a:rPr lang="en-US" sz="2300" dirty="0" smtClean="0">
                <a:solidFill>
                  <a:srgbClr val="000000"/>
                </a:solidFill>
              </a:rPr>
              <a:t> </a:t>
            </a:r>
            <a:r>
              <a:rPr lang="en-US" sz="2300" dirty="0" err="1" smtClean="0">
                <a:solidFill>
                  <a:srgbClr val="000000"/>
                </a:solidFill>
              </a:rPr>
              <a:t>storiche</a:t>
            </a:r>
            <a:r>
              <a:rPr lang="en-US" sz="2300" dirty="0" smtClean="0">
                <a:solidFill>
                  <a:srgbClr val="000000"/>
                </a:solidFill>
              </a:rPr>
              <a:t> </a:t>
            </a:r>
            <a:r>
              <a:rPr lang="en-US" sz="2300" dirty="0" err="1" smtClean="0">
                <a:solidFill>
                  <a:srgbClr val="000000"/>
                </a:solidFill>
              </a:rPr>
              <a:t>lunghe</a:t>
            </a:r>
            <a:r>
              <a:rPr lang="en-US" sz="2300" dirty="0" smtClean="0">
                <a:solidFill>
                  <a:srgbClr val="000000"/>
                </a:solidFill>
              </a:rPr>
              <a:t> e </a:t>
            </a:r>
            <a:r>
              <a:rPr lang="en-US" sz="2300" dirty="0" err="1" smtClean="0">
                <a:solidFill>
                  <a:srgbClr val="000000"/>
                </a:solidFill>
              </a:rPr>
              <a:t>dettagliate</a:t>
            </a:r>
            <a:r>
              <a:rPr lang="en-US" sz="2300" dirty="0" smtClean="0">
                <a:solidFill>
                  <a:srgbClr val="000000"/>
                </a:solidFill>
              </a:rPr>
              <a:t> in </a:t>
            </a:r>
            <a:r>
              <a:rPr lang="en-US" sz="2300" dirty="0" err="1" smtClean="0">
                <a:solidFill>
                  <a:srgbClr val="000000"/>
                </a:solidFill>
              </a:rPr>
              <a:t>chiave</a:t>
            </a:r>
            <a:r>
              <a:rPr lang="en-US" sz="2300" dirty="0" smtClean="0">
                <a:solidFill>
                  <a:srgbClr val="000000"/>
                </a:solidFill>
              </a:rPr>
              <a:t> </a:t>
            </a:r>
            <a:r>
              <a:rPr lang="en-US" sz="2300" dirty="0" err="1" smtClean="0">
                <a:solidFill>
                  <a:srgbClr val="000000"/>
                </a:solidFill>
              </a:rPr>
              <a:t>territoriale</a:t>
            </a:r>
            <a:endParaRPr lang="en-US" sz="2300" dirty="0" smtClean="0">
              <a:solidFill>
                <a:srgbClr val="000000"/>
              </a:solidFill>
            </a:endParaRPr>
          </a:p>
          <a:p>
            <a:pPr algn="just">
              <a:buClr>
                <a:srgbClr val="002060"/>
              </a:buClr>
              <a:defRPr/>
            </a:pPr>
            <a:r>
              <a:rPr lang="en-US" sz="2200" dirty="0" smtClean="0">
                <a:solidFill>
                  <a:srgbClr val="1C385A"/>
                </a:solidFill>
              </a:rPr>
              <a:t> </a:t>
            </a:r>
            <a:endParaRPr lang="en-US" sz="2200" dirty="0">
              <a:solidFill>
                <a:srgbClr val="1C385A"/>
              </a:solidFill>
            </a:endParaRPr>
          </a:p>
        </p:txBody>
      </p:sp>
    </p:spTree>
    <p:extLst>
      <p:ext uri="{BB962C8B-B14F-4D97-AF65-F5344CB8AC3E}">
        <p14:creationId xmlns:p14="http://schemas.microsoft.com/office/powerpoint/2010/main" val="1814282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3</a:t>
            </a:fld>
            <a:endParaRPr lang="it-IT" dirty="0"/>
          </a:p>
        </p:txBody>
      </p:sp>
      <p:sp>
        <p:nvSpPr>
          <p:cNvPr id="9" name="Titolo 1"/>
          <p:cNvSpPr>
            <a:spLocks noGrp="1"/>
          </p:cNvSpPr>
          <p:nvPr>
            <p:ph type="ctrTitle" idx="4294967295"/>
          </p:nvPr>
        </p:nvSpPr>
        <p:spPr>
          <a:xfrm>
            <a:off x="569912" y="1143614"/>
            <a:ext cx="10700951" cy="741356"/>
          </a:xfrm>
          <a:prstGeom prst="rect">
            <a:avLst/>
          </a:prstGeom>
        </p:spPr>
        <p:txBody>
          <a:bodyPr lIns="0" tIns="0" rIns="0" bIns="0" anchor="t" anchorCtr="0"/>
          <a:lstStyle/>
          <a:p>
            <a:r>
              <a:rPr lang="it-IT" sz="3200" dirty="0">
                <a:solidFill>
                  <a:schemeClr val="tx1">
                    <a:lumMod val="50000"/>
                    <a:lumOff val="50000"/>
                  </a:schemeClr>
                </a:solidFill>
                <a:latin typeface="+mn-lt"/>
              </a:rPr>
              <a:t>Effetti dei cambiamenti climatici in agricoltura</a:t>
            </a:r>
          </a:p>
        </p:txBody>
      </p:sp>
      <p:sp>
        <p:nvSpPr>
          <p:cNvPr id="5" name="CasellaDiTesto 5"/>
          <p:cNvSpPr txBox="1"/>
          <p:nvPr/>
        </p:nvSpPr>
        <p:spPr>
          <a:xfrm>
            <a:off x="569912" y="1986625"/>
            <a:ext cx="10359345" cy="4713515"/>
          </a:xfrm>
          <a:prstGeom prst="rect">
            <a:avLst/>
          </a:prstGeom>
          <a:noFill/>
        </p:spPr>
        <p:txBody>
          <a:bodyPr wrap="square" lIns="36000" tIns="36000" rIns="36000" bIns="36000" numCol="1" spcCol="180000" rtlCol="0" anchor="ctr" anchorCtr="0">
            <a:noAutofit/>
          </a:bodyPr>
          <a:ls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indent="-285750" algn="just">
              <a:spcAft>
                <a:spcPts val="1200"/>
              </a:spcAft>
              <a:buFont typeface="Wingdings" panose="05000000000000000000" pitchFamily="2" charset="2"/>
              <a:buChar char="ü"/>
            </a:pPr>
            <a:r>
              <a:rPr lang="it-IT" sz="2200" dirty="0" smtClean="0"/>
              <a:t>Modifica delle pratiche agricole come risposta al generale avanzamento fenologico</a:t>
            </a:r>
          </a:p>
          <a:p>
            <a:pPr marL="285750" indent="-285750" algn="just">
              <a:spcAft>
                <a:spcPts val="1200"/>
              </a:spcAft>
              <a:buFont typeface="Wingdings" panose="05000000000000000000" pitchFamily="2" charset="2"/>
              <a:buChar char="ü"/>
            </a:pPr>
            <a:r>
              <a:rPr lang="it-IT" sz="2200" dirty="0" smtClean="0"/>
              <a:t>Scelta di varietà e colture diverse</a:t>
            </a:r>
          </a:p>
          <a:p>
            <a:pPr marL="285750" indent="-285750" algn="just">
              <a:spcAft>
                <a:spcPts val="1200"/>
              </a:spcAft>
              <a:buFont typeface="Wingdings" panose="05000000000000000000" pitchFamily="2" charset="2"/>
              <a:buChar char="ü"/>
            </a:pPr>
            <a:r>
              <a:rPr lang="it-IT" sz="2200" dirty="0" smtClean="0"/>
              <a:t>Diminuzione della produttività agricola</a:t>
            </a:r>
          </a:p>
          <a:p>
            <a:pPr marL="285750" indent="-285750" algn="just">
              <a:spcAft>
                <a:spcPts val="1200"/>
              </a:spcAft>
              <a:buFont typeface="Wingdings" panose="05000000000000000000" pitchFamily="2" charset="2"/>
              <a:buChar char="ü"/>
            </a:pPr>
            <a:r>
              <a:rPr lang="it-IT" sz="2200" dirty="0" smtClean="0"/>
              <a:t>In particolare, riduzione delle «rese» (produzioni per ettaro)</a:t>
            </a:r>
          </a:p>
          <a:p>
            <a:pPr marL="285750" indent="-285750" algn="just">
              <a:spcAft>
                <a:spcPts val="1200"/>
              </a:spcAft>
              <a:buFont typeface="Wingdings" panose="05000000000000000000" pitchFamily="2" charset="2"/>
              <a:buChar char="ü"/>
            </a:pPr>
            <a:r>
              <a:rPr lang="it-IT" sz="2200" dirty="0" smtClean="0"/>
              <a:t>Sfruttamento di nuove aree agricole</a:t>
            </a:r>
          </a:p>
          <a:p>
            <a:pPr marL="285750" indent="-285750" algn="just">
              <a:spcAft>
                <a:spcPts val="1200"/>
              </a:spcAft>
              <a:buFont typeface="Wingdings" panose="05000000000000000000" pitchFamily="2" charset="2"/>
              <a:buChar char="ü"/>
            </a:pPr>
            <a:r>
              <a:rPr lang="it-IT" sz="2200" dirty="0"/>
              <a:t>Ottimizzazione dell’uso </a:t>
            </a:r>
            <a:r>
              <a:rPr lang="it-IT" sz="2200" dirty="0" smtClean="0"/>
              <a:t>dell’acqua – deficit idrico</a:t>
            </a:r>
            <a:endParaRPr lang="it-IT" sz="2200" dirty="0"/>
          </a:p>
          <a:p>
            <a:pPr marL="800100" lvl="1" indent="-342900" algn="just">
              <a:spcAft>
                <a:spcPts val="1200"/>
              </a:spcAft>
              <a:buFont typeface="Wingdings" panose="05000000000000000000" pitchFamily="2" charset="2"/>
              <a:buChar char="q"/>
            </a:pPr>
            <a:r>
              <a:rPr lang="it-IT" sz="2200" dirty="0" smtClean="0"/>
              <a:t>Maggiore variabilità nei raccolti</a:t>
            </a:r>
          </a:p>
          <a:p>
            <a:pPr marL="800100" lvl="1" indent="-342900" algn="just">
              <a:spcAft>
                <a:spcPts val="1200"/>
              </a:spcAft>
              <a:buFont typeface="Wingdings" panose="05000000000000000000" pitchFamily="2" charset="2"/>
              <a:buChar char="q"/>
            </a:pPr>
            <a:r>
              <a:rPr lang="it-IT" sz="2200" dirty="0" smtClean="0"/>
              <a:t>Meno aree disponibili per le coltivazioni tradizionali</a:t>
            </a:r>
          </a:p>
          <a:p>
            <a:pPr marL="285750" indent="-285750" algn="just">
              <a:spcAft>
                <a:spcPts val="1200"/>
              </a:spcAft>
              <a:buFont typeface="Wingdings" panose="05000000000000000000" pitchFamily="2" charset="2"/>
              <a:buChar char="ü"/>
            </a:pPr>
            <a:r>
              <a:rPr lang="it-IT" sz="2200" dirty="0" smtClean="0"/>
              <a:t>Crescita dei costi di produzione</a:t>
            </a:r>
          </a:p>
          <a:p>
            <a:pPr marL="285750" indent="-285750" algn="just">
              <a:spcAft>
                <a:spcPts val="1200"/>
              </a:spcAft>
              <a:buFont typeface="Wingdings" panose="05000000000000000000" pitchFamily="2" charset="2"/>
              <a:buChar char="ü"/>
            </a:pPr>
            <a:r>
              <a:rPr lang="it-IT" sz="2200" dirty="0" smtClean="0"/>
              <a:t>Abbandono progressivo delle aree svantaggiate</a:t>
            </a:r>
          </a:p>
          <a:p>
            <a:pPr marL="285750" indent="-285750" algn="just">
              <a:spcAft>
                <a:spcPts val="1200"/>
              </a:spcAft>
              <a:buFont typeface="Wingdings" panose="05000000000000000000" pitchFamily="2" charset="2"/>
              <a:buChar char="ü"/>
            </a:pPr>
            <a:endParaRPr lang="it-IT" sz="2200" dirty="0"/>
          </a:p>
        </p:txBody>
      </p:sp>
    </p:spTree>
    <p:extLst>
      <p:ext uri="{BB962C8B-B14F-4D97-AF65-F5344CB8AC3E}">
        <p14:creationId xmlns:p14="http://schemas.microsoft.com/office/powerpoint/2010/main" val="4002857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4</a:t>
            </a:fld>
            <a:endParaRPr lang="it-IT" dirty="0"/>
          </a:p>
        </p:txBody>
      </p:sp>
      <p:sp>
        <p:nvSpPr>
          <p:cNvPr id="9" name="Titolo 1"/>
          <p:cNvSpPr>
            <a:spLocks noGrp="1"/>
          </p:cNvSpPr>
          <p:nvPr>
            <p:ph type="ctrTitle" idx="4294967295"/>
          </p:nvPr>
        </p:nvSpPr>
        <p:spPr>
          <a:xfrm>
            <a:off x="569912" y="1158128"/>
            <a:ext cx="10700951" cy="741356"/>
          </a:xfrm>
          <a:prstGeom prst="rect">
            <a:avLst/>
          </a:prstGeom>
        </p:spPr>
        <p:txBody>
          <a:bodyPr lIns="0" tIns="0" rIns="0" bIns="0" anchor="t" anchorCtr="0"/>
          <a:lstStyle/>
          <a:p>
            <a:r>
              <a:rPr lang="it-IT" sz="3200" dirty="0" smtClean="0">
                <a:solidFill>
                  <a:schemeClr val="tx1">
                    <a:lumMod val="50000"/>
                    <a:lumOff val="50000"/>
                  </a:schemeClr>
                </a:solidFill>
                <a:latin typeface="+mn-lt"/>
              </a:rPr>
              <a:t>L’impatto </a:t>
            </a:r>
            <a:r>
              <a:rPr lang="it-IT" sz="3200" dirty="0">
                <a:solidFill>
                  <a:schemeClr val="tx1">
                    <a:lumMod val="50000"/>
                    <a:lumOff val="50000"/>
                  </a:schemeClr>
                </a:solidFill>
                <a:latin typeface="+mn-lt"/>
              </a:rPr>
              <a:t>dell’agricoltura sul cambiamento climatico</a:t>
            </a:r>
          </a:p>
        </p:txBody>
      </p:sp>
      <p:sp>
        <p:nvSpPr>
          <p:cNvPr id="6" name="CasellaDiTesto 5"/>
          <p:cNvSpPr txBox="1"/>
          <p:nvPr/>
        </p:nvSpPr>
        <p:spPr>
          <a:xfrm>
            <a:off x="533170" y="1841485"/>
            <a:ext cx="9670373" cy="4713515"/>
          </a:xfrm>
          <a:prstGeom prst="rect">
            <a:avLst/>
          </a:prstGeom>
          <a:noFill/>
        </p:spPr>
        <p:txBody>
          <a:bodyPr wrap="square" lIns="36000" tIns="36000" rIns="36000" bIns="36000" numCol="1" spcCol="180000" rtlCol="0" anchor="ctr" anchorCtr="0">
            <a:noAutofit/>
          </a:bodyPr>
          <a:ls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indent="-285750" algn="just">
              <a:spcAft>
                <a:spcPts val="1200"/>
              </a:spcAft>
              <a:buFont typeface="Wingdings" panose="05000000000000000000" pitchFamily="2" charset="2"/>
              <a:buChar char="ü"/>
            </a:pPr>
            <a:r>
              <a:rPr lang="it-IT" sz="2200" dirty="0" smtClean="0"/>
              <a:t>Emissioni di anidride carbonica e ossido di diazoto</a:t>
            </a:r>
          </a:p>
          <a:p>
            <a:pPr marL="285750" indent="-285750" algn="just">
              <a:spcAft>
                <a:spcPts val="1200"/>
              </a:spcAft>
              <a:buFont typeface="Wingdings" panose="05000000000000000000" pitchFamily="2" charset="2"/>
              <a:buChar char="ü"/>
            </a:pPr>
            <a:r>
              <a:rPr lang="it-IT" sz="2200" dirty="0" smtClean="0"/>
              <a:t>La riduzione di tali emissioni dipende da:</a:t>
            </a:r>
          </a:p>
          <a:p>
            <a:pPr marL="800100" lvl="1" indent="-342900" algn="just">
              <a:spcAft>
                <a:spcPts val="1200"/>
              </a:spcAft>
              <a:buFont typeface="Wingdings" panose="05000000000000000000" pitchFamily="2" charset="2"/>
              <a:buChar char="q"/>
            </a:pPr>
            <a:r>
              <a:rPr lang="it-IT" sz="2000" dirty="0" smtClean="0"/>
              <a:t>Sostituzione dei combustibili fossili con biocarburante</a:t>
            </a:r>
          </a:p>
          <a:p>
            <a:pPr marL="800100" lvl="1" indent="-342900" algn="just">
              <a:spcAft>
                <a:spcPts val="1200"/>
              </a:spcAft>
              <a:buFont typeface="Wingdings" panose="05000000000000000000" pitchFamily="2" charset="2"/>
              <a:buChar char="q"/>
            </a:pPr>
            <a:r>
              <a:rPr lang="it-IT" sz="2000" dirty="0" smtClean="0"/>
              <a:t>Miglior controllo della dieta e delle deiezioni animali</a:t>
            </a:r>
          </a:p>
          <a:p>
            <a:pPr marL="800100" lvl="1" indent="-342900" algn="just">
              <a:spcAft>
                <a:spcPts val="1200"/>
              </a:spcAft>
              <a:buFont typeface="Wingdings" panose="05000000000000000000" pitchFamily="2" charset="2"/>
              <a:buChar char="q"/>
            </a:pPr>
            <a:r>
              <a:rPr lang="it-IT" sz="2000" dirty="0" smtClean="0"/>
              <a:t>Irrigazione controllata  e migliore gestione dei nutrienti</a:t>
            </a:r>
          </a:p>
          <a:p>
            <a:pPr marL="800100" lvl="1" indent="-342900" algn="just">
              <a:spcAft>
                <a:spcPts val="1200"/>
              </a:spcAft>
              <a:buFont typeface="Wingdings" panose="05000000000000000000" pitchFamily="2" charset="2"/>
              <a:buChar char="q"/>
            </a:pPr>
            <a:r>
              <a:rPr lang="it-IT" sz="2000" dirty="0" smtClean="0"/>
              <a:t>Uso generalizzato della rotazione colturale e della policoltura</a:t>
            </a:r>
          </a:p>
          <a:p>
            <a:pPr marL="800100" lvl="1" indent="-342900" algn="just">
              <a:spcAft>
                <a:spcPts val="1200"/>
              </a:spcAft>
              <a:buFont typeface="Wingdings" panose="05000000000000000000" pitchFamily="2" charset="2"/>
              <a:buChar char="q"/>
            </a:pPr>
            <a:r>
              <a:rPr lang="it-IT" sz="2000" dirty="0" smtClean="0"/>
              <a:t>Riduzione e razionalizzazione nell’uso dei fertilizzanti minerali (azoto,…)</a:t>
            </a:r>
          </a:p>
          <a:p>
            <a:pPr marL="800100" lvl="1" indent="-342900" algn="just">
              <a:spcAft>
                <a:spcPts val="1200"/>
              </a:spcAft>
              <a:buFont typeface="Wingdings" panose="05000000000000000000" pitchFamily="2" charset="2"/>
              <a:buChar char="q"/>
            </a:pPr>
            <a:r>
              <a:rPr lang="it-IT" sz="2000" dirty="0" smtClean="0"/>
              <a:t>Recupero dei suoli torbosi e di aree degradate</a:t>
            </a:r>
          </a:p>
          <a:p>
            <a:pPr marL="800100" lvl="1" indent="-342900" algn="just">
              <a:spcAft>
                <a:spcPts val="1200"/>
              </a:spcAft>
              <a:buFont typeface="Wingdings" panose="05000000000000000000" pitchFamily="2" charset="2"/>
              <a:buChar char="q"/>
            </a:pPr>
            <a:r>
              <a:rPr lang="it-IT" sz="2000" dirty="0" smtClean="0"/>
              <a:t>Uso di macchinari più efficienti</a:t>
            </a:r>
          </a:p>
          <a:p>
            <a:pPr marL="800100" lvl="1" indent="-342900" algn="just">
              <a:spcAft>
                <a:spcPts val="1200"/>
              </a:spcAft>
              <a:buFont typeface="Wingdings" panose="05000000000000000000" pitchFamily="2" charset="2"/>
              <a:buChar char="q"/>
            </a:pPr>
            <a:r>
              <a:rPr lang="it-IT" sz="2000" dirty="0" smtClean="0"/>
              <a:t>Semina senza aratura o con aratura minima</a:t>
            </a:r>
          </a:p>
          <a:p>
            <a:pPr marL="285750" indent="-285750" algn="just">
              <a:spcAft>
                <a:spcPts val="1200"/>
              </a:spcAft>
              <a:buFont typeface="Wingdings" panose="05000000000000000000" pitchFamily="2" charset="2"/>
              <a:buChar char="ü"/>
            </a:pPr>
            <a:endParaRPr lang="it-IT" sz="2200" dirty="0"/>
          </a:p>
        </p:txBody>
      </p:sp>
    </p:spTree>
    <p:extLst>
      <p:ext uri="{BB962C8B-B14F-4D97-AF65-F5344CB8AC3E}">
        <p14:creationId xmlns:p14="http://schemas.microsoft.com/office/powerpoint/2010/main" val="1673086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5</a:t>
            </a:fld>
            <a:endParaRPr lang="it-IT" dirty="0"/>
          </a:p>
        </p:txBody>
      </p:sp>
      <p:sp>
        <p:nvSpPr>
          <p:cNvPr id="9" name="Titolo 1"/>
          <p:cNvSpPr>
            <a:spLocks noGrp="1"/>
          </p:cNvSpPr>
          <p:nvPr>
            <p:ph type="ctrTitle" idx="4294967295"/>
          </p:nvPr>
        </p:nvSpPr>
        <p:spPr>
          <a:xfrm>
            <a:off x="569912" y="1158128"/>
            <a:ext cx="10700951" cy="741356"/>
          </a:xfrm>
          <a:prstGeom prst="rect">
            <a:avLst/>
          </a:prstGeom>
        </p:spPr>
        <p:txBody>
          <a:bodyPr lIns="0" tIns="0" rIns="0" bIns="0" anchor="t" anchorCtr="0"/>
          <a:lstStyle/>
          <a:p>
            <a:r>
              <a:rPr lang="it-IT" sz="3200" dirty="0">
                <a:solidFill>
                  <a:schemeClr val="tx1">
                    <a:lumMod val="50000"/>
                    <a:lumOff val="50000"/>
                  </a:schemeClr>
                </a:solidFill>
                <a:latin typeface="+mn-lt"/>
              </a:rPr>
              <a:t>La statistica ufficiale </a:t>
            </a:r>
            <a:r>
              <a:rPr lang="it-IT" sz="3200" dirty="0" smtClean="0">
                <a:solidFill>
                  <a:schemeClr val="tx1">
                    <a:lumMod val="50000"/>
                    <a:lumOff val="50000"/>
                  </a:schemeClr>
                </a:solidFill>
                <a:latin typeface="+mn-lt"/>
              </a:rPr>
              <a:t> – Agricoltura e clima</a:t>
            </a:r>
            <a:endParaRPr lang="it-IT" sz="3200" dirty="0">
              <a:solidFill>
                <a:schemeClr val="tx1">
                  <a:lumMod val="50000"/>
                  <a:lumOff val="50000"/>
                </a:schemeClr>
              </a:solidFill>
              <a:latin typeface="+mn-lt"/>
            </a:endParaRPr>
          </a:p>
        </p:txBody>
      </p:sp>
      <p:sp>
        <p:nvSpPr>
          <p:cNvPr id="5" name="CasellaDiTesto 5"/>
          <p:cNvSpPr txBox="1"/>
          <p:nvPr/>
        </p:nvSpPr>
        <p:spPr>
          <a:xfrm>
            <a:off x="562198" y="1986625"/>
            <a:ext cx="9888088" cy="4713515"/>
          </a:xfrm>
          <a:prstGeom prst="rect">
            <a:avLst/>
          </a:prstGeom>
          <a:noFill/>
        </p:spPr>
        <p:txBody>
          <a:bodyPr wrap="square" lIns="36000" tIns="36000" rIns="36000" bIns="36000" numCol="1" spcCol="180000" rtlCol="0" anchor="ctr" anchorCtr="0">
            <a:noAutofit/>
          </a:bodyPr>
          <a:ls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indent="-285750" algn="just">
              <a:spcAft>
                <a:spcPts val="1200"/>
              </a:spcAft>
              <a:buFont typeface="Wingdings" panose="05000000000000000000" pitchFamily="2" charset="2"/>
              <a:buChar char="ü"/>
            </a:pPr>
            <a:r>
              <a:rPr lang="it-IT" sz="2200" dirty="0" smtClean="0"/>
              <a:t>Sostanziale ritardo rispetto alle necessità informative</a:t>
            </a:r>
          </a:p>
          <a:p>
            <a:pPr marL="285750" indent="-285750" algn="just">
              <a:spcAft>
                <a:spcPts val="1200"/>
              </a:spcAft>
              <a:buFont typeface="Wingdings" panose="05000000000000000000" pitchFamily="2" charset="2"/>
              <a:buChar char="ü"/>
            </a:pPr>
            <a:r>
              <a:rPr lang="it-IT" sz="2200" dirty="0" smtClean="0"/>
              <a:t>Scarsa integrazione tra regolamentazioni relative ai singoli contesti tematici dell’ambiente e delle statistiche agricole</a:t>
            </a:r>
          </a:p>
          <a:p>
            <a:pPr marL="285750" indent="-285750" algn="just">
              <a:spcAft>
                <a:spcPts val="1200"/>
              </a:spcAft>
              <a:buFont typeface="Wingdings" panose="05000000000000000000" pitchFamily="2" charset="2"/>
              <a:buChar char="ü"/>
            </a:pPr>
            <a:r>
              <a:rPr lang="it-IT" sz="2200" dirty="0" smtClean="0"/>
              <a:t>Tuttavia, le ultime indagini strutturali in agricoltura (SPA 2013; SPA 2016) rilevano:</a:t>
            </a:r>
          </a:p>
          <a:p>
            <a:pPr marL="800100" lvl="1" indent="-342900" algn="just">
              <a:spcAft>
                <a:spcPts val="1200"/>
              </a:spcAft>
              <a:buFont typeface="Wingdings" panose="05000000000000000000" pitchFamily="2" charset="2"/>
              <a:buChar char="q"/>
            </a:pPr>
            <a:r>
              <a:rPr lang="it-IT" sz="2000" dirty="0" smtClean="0"/>
              <a:t>Produzione di energia da fonti rinnovabili</a:t>
            </a:r>
          </a:p>
          <a:p>
            <a:pPr marL="800100" lvl="1" indent="-342900" algn="just">
              <a:spcAft>
                <a:spcPts val="1200"/>
              </a:spcAft>
              <a:buFont typeface="Wingdings" panose="05000000000000000000" pitchFamily="2" charset="2"/>
              <a:buChar char="q"/>
            </a:pPr>
            <a:r>
              <a:rPr lang="it-IT" sz="2000" dirty="0" smtClean="0"/>
              <a:t>Irrigazione per tipo di coltivazione e sistema di irrigazione</a:t>
            </a:r>
          </a:p>
          <a:p>
            <a:pPr marL="800100" lvl="1" indent="-342900" algn="just">
              <a:spcAft>
                <a:spcPts val="1200"/>
              </a:spcAft>
              <a:buFont typeface="Wingdings" panose="05000000000000000000" pitchFamily="2" charset="2"/>
              <a:buChar char="q"/>
            </a:pPr>
            <a:r>
              <a:rPr lang="it-IT" sz="2000" dirty="0" smtClean="0"/>
              <a:t>Fonti di </a:t>
            </a:r>
            <a:r>
              <a:rPr lang="it-IT" sz="2000" dirty="0" err="1" smtClean="0"/>
              <a:t>approvigionamento</a:t>
            </a:r>
            <a:r>
              <a:rPr lang="it-IT" sz="2000" dirty="0" smtClean="0"/>
              <a:t> dell’acqua</a:t>
            </a:r>
          </a:p>
          <a:p>
            <a:pPr marL="800100" lvl="1" indent="-342900" algn="just">
              <a:spcAft>
                <a:spcPts val="1200"/>
              </a:spcAft>
              <a:buFont typeface="Wingdings" panose="05000000000000000000" pitchFamily="2" charset="2"/>
              <a:buChar char="q"/>
            </a:pPr>
            <a:r>
              <a:rPr lang="it-IT" sz="2000" dirty="0" smtClean="0"/>
              <a:t>Uso di prodotti energetici per la produzione corrente</a:t>
            </a:r>
          </a:p>
          <a:p>
            <a:pPr marL="800100" lvl="1" indent="-342900" algn="just">
              <a:spcAft>
                <a:spcPts val="1200"/>
              </a:spcAft>
              <a:buFont typeface="Wingdings" panose="05000000000000000000" pitchFamily="2" charset="2"/>
              <a:buChar char="q"/>
            </a:pPr>
            <a:r>
              <a:rPr lang="it-IT" sz="2000" dirty="0" smtClean="0"/>
              <a:t>Tecniche di applicazione degli affluenti zootecnici</a:t>
            </a:r>
          </a:p>
          <a:p>
            <a:pPr marL="800100" lvl="1" indent="-342900" algn="just">
              <a:spcAft>
                <a:spcPts val="1200"/>
              </a:spcAft>
              <a:buFont typeface="Wingdings" panose="05000000000000000000" pitchFamily="2" charset="2"/>
              <a:buChar char="q"/>
            </a:pPr>
            <a:r>
              <a:rPr lang="it-IT" sz="2000" dirty="0" smtClean="0"/>
              <a:t>Agricoltura biologica</a:t>
            </a:r>
          </a:p>
          <a:p>
            <a:pPr marL="800100" lvl="1" indent="-342900" algn="just">
              <a:spcAft>
                <a:spcPts val="1200"/>
              </a:spcAft>
              <a:buFont typeface="Wingdings" panose="05000000000000000000" pitchFamily="2" charset="2"/>
              <a:buChar char="q"/>
            </a:pPr>
            <a:r>
              <a:rPr lang="it-IT" sz="2000" dirty="0" smtClean="0"/>
              <a:t>Uso di fitosanitari per tipo di coltivazione ed intensità (2016)</a:t>
            </a:r>
          </a:p>
          <a:p>
            <a:pPr marL="285750" indent="-285750" algn="just">
              <a:spcAft>
                <a:spcPts val="1200"/>
              </a:spcAft>
              <a:buFont typeface="Wingdings" panose="05000000000000000000" pitchFamily="2" charset="2"/>
              <a:buChar char="ü"/>
            </a:pPr>
            <a:endParaRPr lang="it-IT" sz="2200" dirty="0"/>
          </a:p>
        </p:txBody>
      </p:sp>
    </p:spTree>
    <p:extLst>
      <p:ext uri="{BB962C8B-B14F-4D97-AF65-F5344CB8AC3E}">
        <p14:creationId xmlns:p14="http://schemas.microsoft.com/office/powerpoint/2010/main" val="2515240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6</a:t>
            </a:fld>
            <a:endParaRPr lang="it-IT" dirty="0"/>
          </a:p>
        </p:txBody>
      </p:sp>
      <p:sp>
        <p:nvSpPr>
          <p:cNvPr id="9" name="Titolo 1"/>
          <p:cNvSpPr>
            <a:spLocks noGrp="1"/>
          </p:cNvSpPr>
          <p:nvPr>
            <p:ph type="ctrTitle" idx="4294967295"/>
          </p:nvPr>
        </p:nvSpPr>
        <p:spPr>
          <a:xfrm>
            <a:off x="569912" y="1074998"/>
            <a:ext cx="10901652" cy="741356"/>
          </a:xfrm>
          <a:prstGeom prst="rect">
            <a:avLst/>
          </a:prstGeom>
        </p:spPr>
        <p:txBody>
          <a:bodyPr lIns="0" tIns="0" rIns="0" bIns="0" anchor="t" anchorCtr="0"/>
          <a:lstStyle/>
          <a:p>
            <a:pPr>
              <a:lnSpc>
                <a:spcPct val="100000"/>
              </a:lnSpc>
              <a:spcAft>
                <a:spcPts val="600"/>
              </a:spcAft>
            </a:pPr>
            <a:r>
              <a:rPr lang="it-IT" sz="3200" dirty="0">
                <a:solidFill>
                  <a:schemeClr val="tx1">
                    <a:lumMod val="50000"/>
                    <a:lumOff val="50000"/>
                  </a:schemeClr>
                </a:solidFill>
                <a:latin typeface="+mn-lt"/>
              </a:rPr>
              <a:t>La statistica </a:t>
            </a:r>
            <a:r>
              <a:rPr lang="it-IT" sz="3200" dirty="0" smtClean="0">
                <a:solidFill>
                  <a:schemeClr val="tx1">
                    <a:lumMod val="50000"/>
                    <a:lumOff val="50000"/>
                  </a:schemeClr>
                </a:solidFill>
                <a:latin typeface="+mn-lt"/>
              </a:rPr>
              <a:t>ufficiale e non – Agricoltura </a:t>
            </a:r>
            <a:r>
              <a:rPr lang="it-IT" sz="3200" dirty="0">
                <a:solidFill>
                  <a:schemeClr val="tx1">
                    <a:lumMod val="50000"/>
                    <a:lumOff val="50000"/>
                  </a:schemeClr>
                </a:solidFill>
                <a:latin typeface="+mn-lt"/>
              </a:rPr>
              <a:t>e </a:t>
            </a:r>
            <a:r>
              <a:rPr lang="it-IT" sz="3200" dirty="0" smtClean="0">
                <a:solidFill>
                  <a:schemeClr val="tx1">
                    <a:lumMod val="50000"/>
                    <a:lumOff val="50000"/>
                  </a:schemeClr>
                </a:solidFill>
                <a:latin typeface="+mn-lt"/>
              </a:rPr>
              <a:t>irrigazione</a:t>
            </a:r>
            <a:br>
              <a:rPr lang="it-IT" sz="3200" dirty="0" smtClean="0">
                <a:solidFill>
                  <a:schemeClr val="tx1">
                    <a:lumMod val="50000"/>
                    <a:lumOff val="50000"/>
                  </a:schemeClr>
                </a:solidFill>
                <a:latin typeface="+mn-lt"/>
              </a:rPr>
            </a:br>
            <a:r>
              <a:rPr lang="it-IT" sz="500" dirty="0">
                <a:solidFill>
                  <a:schemeClr val="tx1">
                    <a:lumMod val="50000"/>
                    <a:lumOff val="50000"/>
                  </a:schemeClr>
                </a:solidFill>
                <a:latin typeface="+mn-lt"/>
              </a:rPr>
              <a:t/>
            </a:r>
            <a:br>
              <a:rPr lang="it-IT" sz="500" dirty="0">
                <a:solidFill>
                  <a:schemeClr val="tx1">
                    <a:lumMod val="50000"/>
                    <a:lumOff val="50000"/>
                  </a:schemeClr>
                </a:solidFill>
                <a:latin typeface="+mn-lt"/>
              </a:rPr>
            </a:br>
            <a:r>
              <a:rPr lang="it-IT" sz="2000" b="1" dirty="0">
                <a:latin typeface="+mn-lt"/>
              </a:rPr>
              <a:t>Istat, Stima delle superfici e produzioni delle coltivazioni agrarie, floricole e piante intere da </a:t>
            </a:r>
            <a:r>
              <a:rPr lang="it-IT" sz="2000" b="1" dirty="0" smtClean="0">
                <a:latin typeface="+mn-lt"/>
              </a:rPr>
              <a:t>vaso</a:t>
            </a:r>
            <a:r>
              <a:rPr lang="it-IT" sz="2000" dirty="0">
                <a:latin typeface="+mn-lt"/>
              </a:rPr>
              <a:t/>
            </a:r>
            <a:br>
              <a:rPr lang="it-IT" sz="2000" dirty="0">
                <a:latin typeface="+mn-lt"/>
              </a:rPr>
            </a:br>
            <a:r>
              <a:rPr lang="it-IT" sz="2000" dirty="0">
                <a:latin typeface="+mn-lt"/>
              </a:rPr>
              <a:t>superfici </a:t>
            </a:r>
            <a:r>
              <a:rPr lang="it-IT" sz="2000" dirty="0" smtClean="0">
                <a:latin typeface="+mn-lt"/>
              </a:rPr>
              <a:t>coltivate, produzione raccolta, rese</a:t>
            </a:r>
            <a:br>
              <a:rPr lang="it-IT" sz="2000" dirty="0" smtClean="0">
                <a:latin typeface="+mn-lt"/>
              </a:rPr>
            </a:br>
            <a:r>
              <a:rPr lang="it-IT" sz="400" dirty="0">
                <a:latin typeface="+mn-lt"/>
              </a:rPr>
              <a:t/>
            </a:r>
            <a:br>
              <a:rPr lang="it-IT" sz="400" dirty="0">
                <a:latin typeface="+mn-lt"/>
              </a:rPr>
            </a:br>
            <a:r>
              <a:rPr lang="it-IT" sz="2000" b="1" dirty="0" smtClean="0">
                <a:latin typeface="+mn-lt"/>
              </a:rPr>
              <a:t>Istat</a:t>
            </a:r>
            <a:r>
              <a:rPr lang="it-IT" sz="2000" b="1" dirty="0">
                <a:latin typeface="+mn-lt"/>
              </a:rPr>
              <a:t>, Indagine sulla struttura e produzione delle aziende agricole (SPA)</a:t>
            </a:r>
            <a:br>
              <a:rPr lang="it-IT" sz="2000" b="1" dirty="0">
                <a:latin typeface="+mn-lt"/>
              </a:rPr>
            </a:br>
            <a:r>
              <a:rPr lang="it-IT" sz="2000" dirty="0">
                <a:latin typeface="+mn-lt"/>
              </a:rPr>
              <a:t>aree </a:t>
            </a:r>
            <a:r>
              <a:rPr lang="it-IT" sz="2000" dirty="0" smtClean="0">
                <a:latin typeface="+mn-lt"/>
              </a:rPr>
              <a:t>irrigate, numero </a:t>
            </a:r>
            <a:r>
              <a:rPr lang="it-IT" sz="2000" dirty="0">
                <a:latin typeface="+mn-lt"/>
              </a:rPr>
              <a:t>di giornate di lavoro in </a:t>
            </a:r>
            <a:r>
              <a:rPr lang="it-IT" sz="2000" dirty="0" smtClean="0">
                <a:latin typeface="+mn-lt"/>
              </a:rPr>
              <a:t>azienda</a:t>
            </a:r>
            <a:br>
              <a:rPr lang="it-IT" sz="2000" dirty="0" smtClean="0">
                <a:latin typeface="+mn-lt"/>
              </a:rPr>
            </a:br>
            <a:r>
              <a:rPr lang="it-IT" sz="400" dirty="0">
                <a:latin typeface="+mn-lt"/>
              </a:rPr>
              <a:t/>
            </a:r>
            <a:br>
              <a:rPr lang="it-IT" sz="400" dirty="0">
                <a:latin typeface="+mn-lt"/>
              </a:rPr>
            </a:br>
            <a:r>
              <a:rPr lang="it-IT" sz="2000" b="1" dirty="0" smtClean="0">
                <a:latin typeface="+mn-lt"/>
              </a:rPr>
              <a:t>Istat VI° </a:t>
            </a:r>
            <a:r>
              <a:rPr lang="it-IT" sz="2000" b="1" dirty="0">
                <a:latin typeface="+mn-lt"/>
              </a:rPr>
              <a:t>Censimento </a:t>
            </a:r>
            <a:r>
              <a:rPr lang="it-IT" sz="2000" b="1" dirty="0" smtClean="0">
                <a:latin typeface="+mn-lt"/>
              </a:rPr>
              <a:t>dell’Agricoltura </a:t>
            </a:r>
            <a:r>
              <a:rPr lang="it-IT" sz="2000" b="1" dirty="0">
                <a:latin typeface="+mn-lt"/>
              </a:rPr>
              <a:t>2010</a:t>
            </a:r>
            <a:r>
              <a:rPr lang="it-IT" sz="2000" dirty="0">
                <a:latin typeface="+mn-lt"/>
              </a:rPr>
              <a:t/>
            </a:r>
            <a:br>
              <a:rPr lang="it-IT" sz="2000" dirty="0">
                <a:latin typeface="+mn-lt"/>
              </a:rPr>
            </a:br>
            <a:r>
              <a:rPr lang="it-IT" sz="2000" dirty="0">
                <a:latin typeface="+mn-lt"/>
              </a:rPr>
              <a:t>aree </a:t>
            </a:r>
            <a:r>
              <a:rPr lang="it-IT" sz="2000" dirty="0" smtClean="0">
                <a:latin typeface="+mn-lt"/>
              </a:rPr>
              <a:t>irrigate, numero </a:t>
            </a:r>
            <a:r>
              <a:rPr lang="it-IT" sz="2000" dirty="0">
                <a:latin typeface="+mn-lt"/>
              </a:rPr>
              <a:t>di giorni di lavoro in </a:t>
            </a:r>
            <a:r>
              <a:rPr lang="it-IT" sz="2000" dirty="0" smtClean="0">
                <a:latin typeface="+mn-lt"/>
              </a:rPr>
              <a:t>azienda, Volumi </a:t>
            </a:r>
            <a:r>
              <a:rPr lang="it-IT" sz="2000" dirty="0">
                <a:latin typeface="+mn-lt"/>
              </a:rPr>
              <a:t>di acqua per usi  irrigui (per il solo anno </a:t>
            </a:r>
            <a:r>
              <a:rPr lang="it-IT" sz="2000" dirty="0" smtClean="0">
                <a:latin typeface="+mn-lt"/>
              </a:rPr>
              <a:t>2000)</a:t>
            </a:r>
            <a:br>
              <a:rPr lang="it-IT" sz="2000" dirty="0" smtClean="0">
                <a:latin typeface="+mn-lt"/>
              </a:rPr>
            </a:br>
            <a:r>
              <a:rPr lang="it-IT" sz="400" dirty="0">
                <a:latin typeface="+mn-lt"/>
              </a:rPr>
              <a:t/>
            </a:r>
            <a:br>
              <a:rPr lang="it-IT" sz="400" dirty="0">
                <a:latin typeface="+mn-lt"/>
              </a:rPr>
            </a:br>
            <a:r>
              <a:rPr lang="it-IT" sz="2000" b="1" dirty="0" smtClean="0">
                <a:latin typeface="+mn-lt"/>
              </a:rPr>
              <a:t>Istat</a:t>
            </a:r>
            <a:r>
              <a:rPr lang="it-IT" sz="2000" b="1" dirty="0">
                <a:latin typeface="+mn-lt"/>
              </a:rPr>
              <a:t>, Rilevazione </a:t>
            </a:r>
            <a:r>
              <a:rPr lang="it-IT" sz="2000" b="1" dirty="0" smtClean="0">
                <a:latin typeface="+mn-lt"/>
              </a:rPr>
              <a:t>sulla </a:t>
            </a:r>
            <a:r>
              <a:rPr lang="it-IT" sz="2000" b="1" dirty="0">
                <a:latin typeface="+mn-lt"/>
              </a:rPr>
              <a:t>distribuzione per uso agricolo dei fertilizzanti</a:t>
            </a:r>
            <a:r>
              <a:rPr lang="it-IT" sz="2000" dirty="0">
                <a:latin typeface="+mn-lt"/>
              </a:rPr>
              <a:t/>
            </a:r>
            <a:br>
              <a:rPr lang="it-IT" sz="2000" dirty="0">
                <a:latin typeface="+mn-lt"/>
              </a:rPr>
            </a:br>
            <a:r>
              <a:rPr lang="it-IT" sz="2000" dirty="0">
                <a:latin typeface="+mn-lt"/>
              </a:rPr>
              <a:t>quantità di fertilizzanti </a:t>
            </a:r>
            <a:r>
              <a:rPr lang="it-IT" sz="2000" dirty="0" smtClean="0">
                <a:latin typeface="+mn-lt"/>
              </a:rPr>
              <a:t>utilizzati</a:t>
            </a:r>
            <a:br>
              <a:rPr lang="it-IT" sz="2000" dirty="0" smtClean="0">
                <a:latin typeface="+mn-lt"/>
              </a:rPr>
            </a:br>
            <a:r>
              <a:rPr lang="it-IT" sz="400" dirty="0">
                <a:latin typeface="+mn-lt"/>
              </a:rPr>
              <a:t/>
            </a:r>
            <a:br>
              <a:rPr lang="it-IT" sz="400" dirty="0">
                <a:latin typeface="+mn-lt"/>
              </a:rPr>
            </a:br>
            <a:r>
              <a:rPr lang="it-IT" sz="2000" b="1" dirty="0" smtClean="0">
                <a:latin typeface="+mn-lt"/>
              </a:rPr>
              <a:t>Istat</a:t>
            </a:r>
            <a:r>
              <a:rPr lang="it-IT" sz="2000" b="1" dirty="0">
                <a:latin typeface="+mn-lt"/>
              </a:rPr>
              <a:t>, Rilevazione </a:t>
            </a:r>
            <a:r>
              <a:rPr lang="it-IT" sz="2000" b="1" dirty="0" smtClean="0">
                <a:latin typeface="+mn-lt"/>
              </a:rPr>
              <a:t>sulla </a:t>
            </a:r>
            <a:r>
              <a:rPr lang="it-IT" sz="2000" b="1" dirty="0">
                <a:latin typeface="+mn-lt"/>
              </a:rPr>
              <a:t>distribuzione per uso agricolo delle sementi</a:t>
            </a:r>
            <a:r>
              <a:rPr lang="it-IT" sz="2000" dirty="0">
                <a:latin typeface="+mn-lt"/>
              </a:rPr>
              <a:t/>
            </a:r>
            <a:br>
              <a:rPr lang="it-IT" sz="2000" dirty="0">
                <a:latin typeface="+mn-lt"/>
              </a:rPr>
            </a:br>
            <a:r>
              <a:rPr lang="it-IT" sz="2000" dirty="0">
                <a:latin typeface="+mn-lt"/>
              </a:rPr>
              <a:t>quantità di sementi utilizzate</a:t>
            </a:r>
            <a:br>
              <a:rPr lang="it-IT" sz="2000" dirty="0">
                <a:latin typeface="+mn-lt"/>
              </a:rPr>
            </a:br>
            <a:r>
              <a:rPr lang="it-IT" sz="1500" dirty="0">
                <a:latin typeface="+mn-lt"/>
              </a:rPr>
              <a:t/>
            </a:r>
            <a:br>
              <a:rPr lang="it-IT" sz="1500" dirty="0">
                <a:latin typeface="+mn-lt"/>
              </a:rPr>
            </a:br>
            <a:r>
              <a:rPr lang="it-IT" sz="2000" b="1" dirty="0" smtClean="0">
                <a:latin typeface="+mn-lt"/>
              </a:rPr>
              <a:t>CREA</a:t>
            </a:r>
            <a:r>
              <a:rPr lang="it-IT" sz="2000" dirty="0" smtClean="0">
                <a:latin typeface="+mn-lt"/>
              </a:rPr>
              <a:t>: </a:t>
            </a:r>
            <a:r>
              <a:rPr lang="it-IT" sz="2000" dirty="0">
                <a:latin typeface="+mn-lt"/>
              </a:rPr>
              <a:t>SIGRIA Sistema Informativo Gestione Risorse Idriche in Agricoltura </a:t>
            </a:r>
            <a:br>
              <a:rPr lang="it-IT" sz="2000" dirty="0">
                <a:latin typeface="+mn-lt"/>
              </a:rPr>
            </a:br>
            <a:r>
              <a:rPr lang="it-IT" sz="2000" b="1" dirty="0" smtClean="0">
                <a:latin typeface="+mn-lt"/>
              </a:rPr>
              <a:t>Regioni</a:t>
            </a:r>
            <a:r>
              <a:rPr lang="it-IT" sz="2000" dirty="0" smtClean="0">
                <a:latin typeface="+mn-lt"/>
              </a:rPr>
              <a:t>: concessioni </a:t>
            </a:r>
            <a:r>
              <a:rPr lang="it-IT" sz="2000" dirty="0">
                <a:latin typeface="+mn-lt"/>
              </a:rPr>
              <a:t>ai prelievi di acqua dai corpi idrici in termini di volumi autorizzati e punti di prelievo</a:t>
            </a:r>
            <a:br>
              <a:rPr lang="it-IT" sz="2000" dirty="0">
                <a:latin typeface="+mn-lt"/>
              </a:rPr>
            </a:br>
            <a:r>
              <a:rPr lang="it-IT" sz="2000" b="1" dirty="0">
                <a:latin typeface="+mn-lt"/>
              </a:rPr>
              <a:t>Consorzi di bonifica e di </a:t>
            </a:r>
            <a:r>
              <a:rPr lang="it-IT" sz="2000" b="1" dirty="0" smtClean="0">
                <a:latin typeface="+mn-lt"/>
              </a:rPr>
              <a:t>irrigazione</a:t>
            </a:r>
            <a:r>
              <a:rPr lang="it-IT" sz="2000" dirty="0" smtClean="0">
                <a:latin typeface="+mn-lt"/>
              </a:rPr>
              <a:t>: </a:t>
            </a:r>
            <a:r>
              <a:rPr lang="it-IT" sz="2000" dirty="0">
                <a:latin typeface="+mn-lt"/>
              </a:rPr>
              <a:t>dati e informazioni legate alla distribuzione per usi irrigui</a:t>
            </a:r>
            <a:br>
              <a:rPr lang="it-IT" sz="2000" dirty="0">
                <a:latin typeface="+mn-lt"/>
              </a:rPr>
            </a:br>
            <a:r>
              <a:rPr lang="it-IT" sz="2000" b="1" dirty="0" smtClean="0">
                <a:latin typeface="+mn-lt"/>
              </a:rPr>
              <a:t>ARPA</a:t>
            </a:r>
            <a:r>
              <a:rPr lang="it-IT" sz="2000" dirty="0" smtClean="0">
                <a:latin typeface="+mn-lt"/>
              </a:rPr>
              <a:t>: agenzie </a:t>
            </a:r>
            <a:r>
              <a:rPr lang="it-IT" sz="2000" dirty="0">
                <a:latin typeface="+mn-lt"/>
              </a:rPr>
              <a:t>Regionali per la protezione dell’ambiente </a:t>
            </a:r>
            <a:r>
              <a:rPr lang="it-IT" sz="3200" dirty="0">
                <a:solidFill>
                  <a:schemeClr val="tx1">
                    <a:lumMod val="50000"/>
                    <a:lumOff val="50000"/>
                  </a:schemeClr>
                </a:solidFill>
                <a:latin typeface="+mn-lt"/>
              </a:rPr>
              <a:t/>
            </a:r>
            <a:br>
              <a:rPr lang="it-IT" sz="3200" dirty="0">
                <a:solidFill>
                  <a:schemeClr val="tx1">
                    <a:lumMod val="50000"/>
                    <a:lumOff val="50000"/>
                  </a:schemeClr>
                </a:solidFill>
                <a:latin typeface="+mn-lt"/>
              </a:rPr>
            </a:br>
            <a:endParaRPr lang="it-IT" sz="3200" dirty="0">
              <a:solidFill>
                <a:schemeClr val="tx1">
                  <a:lumMod val="50000"/>
                  <a:lumOff val="50000"/>
                </a:schemeClr>
              </a:solidFill>
              <a:latin typeface="+mn-lt"/>
            </a:endParaRPr>
          </a:p>
        </p:txBody>
      </p:sp>
    </p:spTree>
    <p:extLst>
      <p:ext uri="{BB962C8B-B14F-4D97-AF65-F5344CB8AC3E}">
        <p14:creationId xmlns:p14="http://schemas.microsoft.com/office/powerpoint/2010/main" val="11030507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7</a:t>
            </a:fld>
            <a:endParaRPr lang="it-IT" dirty="0"/>
          </a:p>
        </p:txBody>
      </p:sp>
      <p:sp>
        <p:nvSpPr>
          <p:cNvPr id="9" name="Titolo 1"/>
          <p:cNvSpPr>
            <a:spLocks noGrp="1"/>
          </p:cNvSpPr>
          <p:nvPr>
            <p:ph type="ctrTitle" idx="4294967295"/>
          </p:nvPr>
        </p:nvSpPr>
        <p:spPr>
          <a:xfrm>
            <a:off x="569912" y="1158128"/>
            <a:ext cx="10901652" cy="741356"/>
          </a:xfrm>
          <a:prstGeom prst="rect">
            <a:avLst/>
          </a:prstGeom>
        </p:spPr>
        <p:txBody>
          <a:bodyPr lIns="0" tIns="0" rIns="0" bIns="0" anchor="t" anchorCtr="0"/>
          <a:lstStyle/>
          <a:p>
            <a:pPr>
              <a:lnSpc>
                <a:spcPct val="100000"/>
              </a:lnSpc>
              <a:spcAft>
                <a:spcPts val="600"/>
              </a:spcAft>
            </a:pPr>
            <a:r>
              <a:rPr lang="it-IT" sz="3200" dirty="0">
                <a:solidFill>
                  <a:schemeClr val="tx1">
                    <a:lumMod val="50000"/>
                    <a:lumOff val="50000"/>
                  </a:schemeClr>
                </a:solidFill>
                <a:latin typeface="+mn-lt"/>
              </a:rPr>
              <a:t>La statistica </a:t>
            </a:r>
            <a:r>
              <a:rPr lang="it-IT" sz="3200" dirty="0" smtClean="0">
                <a:solidFill>
                  <a:schemeClr val="tx1">
                    <a:lumMod val="50000"/>
                    <a:lumOff val="50000"/>
                  </a:schemeClr>
                </a:solidFill>
                <a:latin typeface="+mn-lt"/>
              </a:rPr>
              <a:t>ufficiale e non – Dati meteo-climatici e idrologici</a:t>
            </a:r>
            <a:br>
              <a:rPr lang="it-IT" sz="3200" dirty="0" smtClean="0">
                <a:solidFill>
                  <a:schemeClr val="tx1">
                    <a:lumMod val="50000"/>
                    <a:lumOff val="50000"/>
                  </a:schemeClr>
                </a:solidFill>
                <a:latin typeface="+mn-lt"/>
              </a:rPr>
            </a:br>
            <a:r>
              <a:rPr lang="it-IT" sz="2200" dirty="0">
                <a:latin typeface="+mn-lt"/>
              </a:rPr>
              <a:t/>
            </a:r>
            <a:br>
              <a:rPr lang="it-IT" sz="2200" dirty="0">
                <a:latin typeface="+mn-lt"/>
              </a:rPr>
            </a:br>
            <a:r>
              <a:rPr lang="it-IT" sz="2200" b="1" dirty="0">
                <a:latin typeface="+mn-lt"/>
              </a:rPr>
              <a:t>Istat, Rilevazione dei dati meteo-climatici ed </a:t>
            </a:r>
            <a:r>
              <a:rPr lang="it-IT" sz="2200" b="1" dirty="0" smtClean="0">
                <a:latin typeface="+mn-lt"/>
              </a:rPr>
              <a:t>idrologici </a:t>
            </a:r>
            <a:r>
              <a:rPr lang="it-IT" sz="2200" dirty="0" smtClean="0">
                <a:latin typeface="+mn-lt"/>
              </a:rPr>
              <a:t>(include </a:t>
            </a:r>
            <a:r>
              <a:rPr lang="it-IT" sz="2200" dirty="0">
                <a:latin typeface="+mn-lt"/>
              </a:rPr>
              <a:t>dati </a:t>
            </a:r>
            <a:r>
              <a:rPr lang="it-IT" sz="2200" dirty="0" smtClean="0">
                <a:latin typeface="+mn-lt"/>
              </a:rPr>
              <a:t>CREA)</a:t>
            </a:r>
            <a:r>
              <a:rPr lang="it-IT" sz="2200" dirty="0">
                <a:latin typeface="+mn-lt"/>
              </a:rPr>
              <a:t/>
            </a:r>
            <a:br>
              <a:rPr lang="it-IT" sz="2200" dirty="0">
                <a:latin typeface="+mn-lt"/>
              </a:rPr>
            </a:br>
            <a:r>
              <a:rPr lang="it-IT" sz="2200" dirty="0" smtClean="0">
                <a:latin typeface="+mn-lt"/>
              </a:rPr>
              <a:t>precipitazione </a:t>
            </a:r>
            <a:r>
              <a:rPr lang="it-IT" sz="2200" dirty="0">
                <a:latin typeface="+mn-lt"/>
              </a:rPr>
              <a:t>totale media annua</a:t>
            </a:r>
            <a:br>
              <a:rPr lang="it-IT" sz="2200" dirty="0">
                <a:latin typeface="+mn-lt"/>
              </a:rPr>
            </a:br>
            <a:r>
              <a:rPr lang="it-IT" sz="2200" dirty="0">
                <a:latin typeface="+mn-lt"/>
              </a:rPr>
              <a:t>temperatura minima media annua</a:t>
            </a:r>
            <a:br>
              <a:rPr lang="it-IT" sz="2200" dirty="0">
                <a:latin typeface="+mn-lt"/>
              </a:rPr>
            </a:br>
            <a:r>
              <a:rPr lang="it-IT" sz="2200" dirty="0">
                <a:latin typeface="+mn-lt"/>
              </a:rPr>
              <a:t/>
            </a:r>
            <a:br>
              <a:rPr lang="it-IT" sz="2200" dirty="0">
                <a:latin typeface="+mn-lt"/>
              </a:rPr>
            </a:br>
            <a:r>
              <a:rPr lang="it-IT" sz="2200" b="1" dirty="0" smtClean="0">
                <a:latin typeface="+mn-lt"/>
              </a:rPr>
              <a:t>ISPRA</a:t>
            </a:r>
            <a:r>
              <a:rPr lang="it-IT" sz="2200" dirty="0" smtClean="0">
                <a:latin typeface="+mn-lt"/>
              </a:rPr>
              <a:t>:  </a:t>
            </a:r>
            <a:r>
              <a:rPr lang="it-IT" sz="2200" dirty="0">
                <a:latin typeface="+mn-lt"/>
              </a:rPr>
              <a:t>banca dati meteoclimatici </a:t>
            </a:r>
            <a:br>
              <a:rPr lang="it-IT" sz="2200" dirty="0">
                <a:latin typeface="+mn-lt"/>
              </a:rPr>
            </a:br>
            <a:r>
              <a:rPr lang="it-IT" sz="2200" b="1" dirty="0" smtClean="0">
                <a:latin typeface="+mn-lt"/>
              </a:rPr>
              <a:t>CREA</a:t>
            </a:r>
            <a:r>
              <a:rPr lang="it-IT" sz="2200" dirty="0" smtClean="0">
                <a:latin typeface="+mn-lt"/>
              </a:rPr>
              <a:t>:  </a:t>
            </a:r>
            <a:r>
              <a:rPr lang="it-IT" sz="2200" dirty="0">
                <a:latin typeface="+mn-lt"/>
              </a:rPr>
              <a:t>banca dati di </a:t>
            </a:r>
            <a:r>
              <a:rPr lang="it-IT" sz="2200" dirty="0" smtClean="0">
                <a:latin typeface="+mn-lt"/>
              </a:rPr>
              <a:t>agro-</a:t>
            </a:r>
            <a:r>
              <a:rPr lang="it-IT" sz="2200" dirty="0" err="1" smtClean="0">
                <a:latin typeface="+mn-lt"/>
              </a:rPr>
              <a:t>metereologia</a:t>
            </a:r>
            <a:r>
              <a:rPr lang="it-IT" sz="2200" dirty="0">
                <a:latin typeface="+mn-lt"/>
              </a:rPr>
              <a:t/>
            </a:r>
            <a:br>
              <a:rPr lang="it-IT" sz="2200" dirty="0">
                <a:latin typeface="+mn-lt"/>
              </a:rPr>
            </a:br>
            <a:r>
              <a:rPr lang="it-IT" sz="2200" b="1" dirty="0" smtClean="0">
                <a:latin typeface="+mn-lt"/>
              </a:rPr>
              <a:t>ARPA</a:t>
            </a:r>
            <a:r>
              <a:rPr lang="it-IT" sz="2200" dirty="0" smtClean="0">
                <a:latin typeface="+mn-lt"/>
              </a:rPr>
              <a:t>:  agenzie </a:t>
            </a:r>
            <a:r>
              <a:rPr lang="it-IT" sz="2200" dirty="0">
                <a:latin typeface="+mn-lt"/>
              </a:rPr>
              <a:t>Regionali per la protezione dell’ambiente </a:t>
            </a:r>
            <a:br>
              <a:rPr lang="it-IT" sz="2200" dirty="0">
                <a:latin typeface="+mn-lt"/>
              </a:rPr>
            </a:br>
            <a:r>
              <a:rPr lang="it-IT" sz="2000" dirty="0">
                <a:latin typeface="+mn-lt"/>
              </a:rPr>
              <a:t/>
            </a:r>
            <a:br>
              <a:rPr lang="it-IT" sz="2000" dirty="0">
                <a:latin typeface="+mn-lt"/>
              </a:rPr>
            </a:br>
            <a:endParaRPr lang="it-IT" sz="3200" dirty="0">
              <a:solidFill>
                <a:schemeClr val="tx1">
                  <a:lumMod val="50000"/>
                  <a:lumOff val="50000"/>
                </a:schemeClr>
              </a:solidFill>
              <a:latin typeface="+mn-lt"/>
            </a:endParaRPr>
          </a:p>
        </p:txBody>
      </p:sp>
    </p:spTree>
    <p:extLst>
      <p:ext uri="{BB962C8B-B14F-4D97-AF65-F5344CB8AC3E}">
        <p14:creationId xmlns:p14="http://schemas.microsoft.com/office/powerpoint/2010/main" val="2635626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8</a:t>
            </a:fld>
            <a:endParaRPr lang="it-IT" dirty="0"/>
          </a:p>
        </p:txBody>
      </p:sp>
      <p:sp>
        <p:nvSpPr>
          <p:cNvPr id="9" name="Titolo 1"/>
          <p:cNvSpPr>
            <a:spLocks noGrp="1"/>
          </p:cNvSpPr>
          <p:nvPr>
            <p:ph type="ctrTitle" idx="4294967295"/>
          </p:nvPr>
        </p:nvSpPr>
        <p:spPr>
          <a:xfrm>
            <a:off x="569912" y="1158128"/>
            <a:ext cx="10700951" cy="741356"/>
          </a:xfrm>
          <a:prstGeom prst="rect">
            <a:avLst/>
          </a:prstGeom>
        </p:spPr>
        <p:txBody>
          <a:bodyPr lIns="0" tIns="0" rIns="0" bIns="0" anchor="t" anchorCtr="0"/>
          <a:lstStyle/>
          <a:p>
            <a:r>
              <a:rPr lang="it-IT" sz="3200" dirty="0" smtClean="0">
                <a:solidFill>
                  <a:schemeClr val="tx1">
                    <a:lumMod val="50000"/>
                    <a:lumOff val="50000"/>
                  </a:schemeClr>
                </a:solidFill>
                <a:latin typeface="+mn-lt"/>
              </a:rPr>
              <a:t>Caso studio 1: umidità e cereali</a:t>
            </a:r>
            <a:endParaRPr lang="it-IT" sz="3200" dirty="0">
              <a:solidFill>
                <a:schemeClr val="tx1">
                  <a:lumMod val="50000"/>
                  <a:lumOff val="50000"/>
                </a:schemeClr>
              </a:solidFill>
              <a:latin typeface="+mn-lt"/>
            </a:endParaRPr>
          </a:p>
        </p:txBody>
      </p:sp>
      <p:sp>
        <p:nvSpPr>
          <p:cNvPr id="6" name="CasellaDiTesto 5"/>
          <p:cNvSpPr txBox="1"/>
          <p:nvPr/>
        </p:nvSpPr>
        <p:spPr>
          <a:xfrm>
            <a:off x="562198" y="1478634"/>
            <a:ext cx="10114849" cy="4713515"/>
          </a:xfrm>
          <a:prstGeom prst="rect">
            <a:avLst/>
          </a:prstGeom>
          <a:noFill/>
        </p:spPr>
        <p:txBody>
          <a:bodyPr wrap="square" lIns="36000" tIns="36000" rIns="36000" bIns="36000" numCol="1" spcCol="180000" rtlCol="0" anchor="ctr" anchorCtr="0">
            <a:noAutofit/>
          </a:bodyPr>
          <a:ls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indent="-285750" algn="just">
              <a:spcAft>
                <a:spcPts val="1200"/>
              </a:spcAft>
              <a:buFont typeface="Wingdings" panose="05000000000000000000" pitchFamily="2" charset="2"/>
              <a:buChar char="ü"/>
            </a:pPr>
            <a:r>
              <a:rPr lang="it-IT" sz="2400" dirty="0" smtClean="0"/>
              <a:t>Il Regolamento CE 543/2009 governa la produzione di dati statistici su superficie, produzioni agricole e rese per circa 240 tipologie di colture, al fine di raccogliere dati </a:t>
            </a:r>
            <a:r>
              <a:rPr lang="it-IT" sz="2400" dirty="0"/>
              <a:t>armonizzati </a:t>
            </a:r>
            <a:r>
              <a:rPr lang="it-IT" sz="2400" dirty="0" smtClean="0"/>
              <a:t>e confrontabili per </a:t>
            </a:r>
            <a:r>
              <a:rPr lang="it-IT" sz="2400" dirty="0"/>
              <a:t>tutti gli Stati </a:t>
            </a:r>
            <a:r>
              <a:rPr lang="it-IT" sz="2400" dirty="0" smtClean="0"/>
              <a:t>UE</a:t>
            </a:r>
            <a:endParaRPr lang="it-IT" sz="2400" dirty="0"/>
          </a:p>
          <a:p>
            <a:pPr marL="271463" indent="-271463" algn="just" fontAlgn="t">
              <a:spcAft>
                <a:spcPts val="1200"/>
              </a:spcAft>
              <a:buFont typeface="Wingdings" panose="05000000000000000000" pitchFamily="2" charset="2"/>
              <a:buChar char="ü"/>
            </a:pPr>
            <a:r>
              <a:rPr lang="it-IT" sz="2400" dirty="0" smtClean="0"/>
              <a:t>Vengono inoltre richiesti dati sul grado di umidità per alcune tipologie di cereali (</a:t>
            </a:r>
            <a:r>
              <a:rPr lang="it-IT" sz="2400" dirty="0"/>
              <a:t>c</a:t>
            </a:r>
            <a:r>
              <a:rPr lang="it-IT" sz="2400" dirty="0" smtClean="0"/>
              <a:t>ereali escluso il riso, riso, legumi </a:t>
            </a:r>
            <a:r>
              <a:rPr lang="it-IT" sz="2400" dirty="0"/>
              <a:t>secchi e colture </a:t>
            </a:r>
            <a:r>
              <a:rPr lang="it-IT" sz="2400" dirty="0" smtClean="0"/>
              <a:t>proteiche, colza, girasole, soia, semi </a:t>
            </a:r>
            <a:r>
              <a:rPr lang="it-IT" sz="2400" dirty="0"/>
              <a:t>di </a:t>
            </a:r>
            <a:r>
              <a:rPr lang="it-IT" sz="2400" dirty="0" smtClean="0"/>
              <a:t>lino, semi </a:t>
            </a:r>
            <a:r>
              <a:rPr lang="it-IT" sz="2400" dirty="0"/>
              <a:t>di </a:t>
            </a:r>
            <a:r>
              <a:rPr lang="it-IT" sz="2400" dirty="0" smtClean="0"/>
              <a:t>cotone, cereali </a:t>
            </a:r>
            <a:r>
              <a:rPr lang="it-IT" sz="2400" dirty="0"/>
              <a:t>raccolti </a:t>
            </a:r>
            <a:r>
              <a:rPr lang="it-IT" sz="2400" dirty="0" smtClean="0"/>
              <a:t>allo </a:t>
            </a:r>
            <a:r>
              <a:rPr lang="it-IT" sz="2400" dirty="0"/>
              <a:t>stato </a:t>
            </a:r>
            <a:r>
              <a:rPr lang="it-IT" sz="2400" dirty="0" smtClean="0"/>
              <a:t>verde)</a:t>
            </a:r>
          </a:p>
          <a:p>
            <a:pPr marL="285750" indent="-285750" algn="just">
              <a:spcAft>
                <a:spcPts val="1200"/>
              </a:spcAft>
              <a:buFont typeface="Wingdings" panose="05000000000000000000" pitchFamily="2" charset="2"/>
              <a:buChar char="ü"/>
            </a:pPr>
            <a:r>
              <a:rPr lang="it-IT" sz="2400" dirty="0" smtClean="0"/>
              <a:t>Gli </a:t>
            </a:r>
            <a:r>
              <a:rPr lang="it-IT" sz="2400" dirty="0"/>
              <a:t>Stati membri possono inviare </a:t>
            </a:r>
            <a:r>
              <a:rPr lang="it-IT" sz="2400" dirty="0" smtClean="0"/>
              <a:t>a </a:t>
            </a:r>
            <a:r>
              <a:rPr lang="it-IT" sz="2400" dirty="0" err="1"/>
              <a:t>Eurostat</a:t>
            </a:r>
            <a:r>
              <a:rPr lang="it-IT" sz="2400" dirty="0"/>
              <a:t> sia </a:t>
            </a:r>
            <a:r>
              <a:rPr lang="it-IT" sz="2400" dirty="0" smtClean="0"/>
              <a:t>i dati sul </a:t>
            </a:r>
            <a:r>
              <a:rPr lang="it-IT" sz="2400" dirty="0"/>
              <a:t>contenuto di umidità </a:t>
            </a:r>
            <a:r>
              <a:rPr lang="it-IT" sz="2400" dirty="0" smtClean="0"/>
              <a:t>nazionale, sia i </a:t>
            </a:r>
            <a:r>
              <a:rPr lang="it-IT" sz="2400" dirty="0"/>
              <a:t>dati </a:t>
            </a:r>
            <a:r>
              <a:rPr lang="it-IT" sz="2400" dirty="0" smtClean="0"/>
              <a:t>di produzione corretti per tenere conto dell’effetto dell’umidità sul peso effettivo delle produzioni agricole immesse sul mercato </a:t>
            </a:r>
            <a:endParaRPr lang="it-IT" sz="2400" dirty="0"/>
          </a:p>
        </p:txBody>
      </p:sp>
    </p:spTree>
    <p:extLst>
      <p:ext uri="{BB962C8B-B14F-4D97-AF65-F5344CB8AC3E}">
        <p14:creationId xmlns:p14="http://schemas.microsoft.com/office/powerpoint/2010/main" val="38699881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9</a:t>
            </a:fld>
            <a:endParaRPr lang="it-IT" dirty="0"/>
          </a:p>
        </p:txBody>
      </p:sp>
      <p:sp>
        <p:nvSpPr>
          <p:cNvPr id="9" name="Titolo 1"/>
          <p:cNvSpPr>
            <a:spLocks noGrp="1"/>
          </p:cNvSpPr>
          <p:nvPr>
            <p:ph type="ctrTitle" idx="4294967295"/>
          </p:nvPr>
        </p:nvSpPr>
        <p:spPr>
          <a:xfrm>
            <a:off x="569912" y="1158128"/>
            <a:ext cx="10700951" cy="741356"/>
          </a:xfrm>
          <a:prstGeom prst="rect">
            <a:avLst/>
          </a:prstGeom>
        </p:spPr>
        <p:txBody>
          <a:bodyPr lIns="0" tIns="0" rIns="0" bIns="0" anchor="t" anchorCtr="0"/>
          <a:lstStyle/>
          <a:p>
            <a:r>
              <a:rPr lang="it-IT" sz="3200" dirty="0" smtClean="0">
                <a:solidFill>
                  <a:schemeClr val="tx1">
                    <a:lumMod val="50000"/>
                    <a:lumOff val="50000"/>
                  </a:schemeClr>
                </a:solidFill>
                <a:latin typeface="+mn-lt"/>
              </a:rPr>
              <a:t>Caso studio 1: umidità e cereali</a:t>
            </a:r>
            <a:endParaRPr lang="it-IT" sz="3200" dirty="0">
              <a:solidFill>
                <a:schemeClr val="tx1">
                  <a:lumMod val="50000"/>
                  <a:lumOff val="50000"/>
                </a:schemeClr>
              </a:solidFill>
              <a:latin typeface="+mn-lt"/>
            </a:endParaRPr>
          </a:p>
        </p:txBody>
      </p:sp>
      <p:sp>
        <p:nvSpPr>
          <p:cNvPr id="5" name="CasellaDiTesto 5"/>
          <p:cNvSpPr txBox="1"/>
          <p:nvPr/>
        </p:nvSpPr>
        <p:spPr>
          <a:xfrm>
            <a:off x="547684" y="1812456"/>
            <a:ext cx="10483173" cy="4713515"/>
          </a:xfrm>
          <a:prstGeom prst="rect">
            <a:avLst/>
          </a:prstGeom>
          <a:noFill/>
        </p:spPr>
        <p:txBody>
          <a:bodyPr wrap="square" lIns="36000" tIns="36000" rIns="36000" bIns="36000" numCol="1" spcCol="180000" rtlCol="0" anchor="ctr" anchorCtr="0">
            <a:noAutofit/>
          </a:bodyPr>
          <a:ls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indent="-285750" algn="just">
              <a:spcAft>
                <a:spcPts val="1200"/>
              </a:spcAft>
              <a:buFont typeface="Wingdings" panose="05000000000000000000" pitchFamily="2" charset="2"/>
              <a:buChar char="ü"/>
            </a:pPr>
            <a:r>
              <a:rPr lang="it-IT" sz="2400" dirty="0" smtClean="0"/>
              <a:t>Non esiste una metodologia di stima del grado di umidità condivisa a livello UE</a:t>
            </a:r>
          </a:p>
          <a:p>
            <a:pPr marL="285750" indent="-285750" algn="just">
              <a:spcAft>
                <a:spcPts val="1200"/>
              </a:spcAft>
              <a:buFont typeface="Wingdings" panose="05000000000000000000" pitchFamily="2" charset="2"/>
              <a:buChar char="ü"/>
            </a:pPr>
            <a:r>
              <a:rPr lang="it-IT" sz="2400" dirty="0" smtClean="0"/>
              <a:t>I singoli stati adottano tecniche diverse in funzione della disponibilità di risorse e di basi informative</a:t>
            </a:r>
          </a:p>
          <a:p>
            <a:pPr marL="285750" indent="-285750" algn="just">
              <a:spcAft>
                <a:spcPts val="1200"/>
              </a:spcAft>
              <a:buFont typeface="Wingdings" panose="05000000000000000000" pitchFamily="2" charset="2"/>
              <a:buChar char="ü"/>
            </a:pPr>
            <a:r>
              <a:rPr lang="it-IT" sz="2400" dirty="0" smtClean="0"/>
              <a:t>La misurazione del grado di umidità può essere effettuata tramite specifici apparecchi usati di norma dai principali produttori di cereali</a:t>
            </a:r>
          </a:p>
          <a:p>
            <a:pPr marL="285750" indent="-285750" algn="just">
              <a:spcAft>
                <a:spcPts val="1200"/>
              </a:spcAft>
              <a:buFont typeface="Wingdings" panose="05000000000000000000" pitchFamily="2" charset="2"/>
              <a:buChar char="ü"/>
            </a:pPr>
            <a:endParaRPr lang="it-IT" sz="2400" dirty="0" smtClean="0"/>
          </a:p>
          <a:p>
            <a:pPr marL="285750" indent="-285750" algn="just">
              <a:spcAft>
                <a:spcPts val="1200"/>
              </a:spcAft>
              <a:buFont typeface="Wingdings" panose="05000000000000000000" pitchFamily="2" charset="2"/>
              <a:buChar char="ü"/>
            </a:pPr>
            <a:endParaRPr lang="it-IT" sz="2400" dirty="0" smtClean="0"/>
          </a:p>
          <a:p>
            <a:pPr marL="285750" indent="-285750" algn="just">
              <a:spcBef>
                <a:spcPts val="1800"/>
              </a:spcBef>
              <a:spcAft>
                <a:spcPts val="1200"/>
              </a:spcAft>
              <a:buFont typeface="Wingdings" panose="05000000000000000000" pitchFamily="2" charset="2"/>
              <a:buChar char="ü"/>
            </a:pPr>
            <a:r>
              <a:rPr lang="it-IT" sz="2400" dirty="0" smtClean="0"/>
              <a:t>Finora l’Italia non ha potuto fornire i dati sull’umidità (gli esperti delle Regioni non riescono a fornire tali stime)</a:t>
            </a:r>
          </a:p>
          <a:p>
            <a:pPr marL="285750" indent="-285750" algn="just">
              <a:spcAft>
                <a:spcPts val="1200"/>
              </a:spcAft>
              <a:buFont typeface="Wingdings" panose="05000000000000000000" pitchFamily="2" charset="2"/>
              <a:buChar char="ü"/>
            </a:pPr>
            <a:r>
              <a:rPr lang="it-IT" sz="2400" dirty="0" smtClean="0"/>
              <a:t>E’ però possibile applicare specifici modelli di stima</a:t>
            </a:r>
            <a:endParaRPr lang="it-IT" sz="2400"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1537" y="4010486"/>
            <a:ext cx="1108281" cy="110828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37519" y="3999600"/>
            <a:ext cx="1119167" cy="111916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0073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1148</TotalTime>
  <Words>1739</Words>
  <Application>Microsoft Office PowerPoint</Application>
  <PresentationFormat>Personalizzato</PresentationFormat>
  <Paragraphs>222</Paragraphs>
  <Slides>20</Slides>
  <Notes>1</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20</vt:i4>
      </vt:variant>
    </vt:vector>
  </HeadingPairs>
  <TitlesOfParts>
    <vt:vector size="22" baseType="lpstr">
      <vt:lpstr>Personalizza struttura</vt:lpstr>
      <vt:lpstr>Equazione</vt:lpstr>
      <vt:lpstr>COMPORTAMENTI INDIVIDUALI  E RELAZIONI SOCIALI  IN TRASFORMAZIONE  UNA SFIDA PER LA  STATISTICA UFFICIALE </vt:lpstr>
      <vt:lpstr>Sommario</vt:lpstr>
      <vt:lpstr>Effetti dei cambiamenti climatici in agricoltura</vt:lpstr>
      <vt:lpstr>L’impatto dell’agricoltura sul cambiamento climatico</vt:lpstr>
      <vt:lpstr>La statistica ufficiale  – Agricoltura e clima</vt:lpstr>
      <vt:lpstr>La statistica ufficiale e non – Agricoltura e irrigazione  Istat, Stima delle superfici e produzioni delle coltivazioni agrarie, floricole e piante intere da vaso superfici coltivate, produzione raccolta, rese  Istat, Indagine sulla struttura e produzione delle aziende agricole (SPA) aree irrigate, numero di giornate di lavoro in azienda  Istat VI° Censimento dell’Agricoltura 2010 aree irrigate, numero di giorni di lavoro in azienda, Volumi di acqua per usi  irrigui (per il solo anno 2000)  Istat, Rilevazione sulla distribuzione per uso agricolo dei fertilizzanti quantità di fertilizzanti utilizzati  Istat, Rilevazione sulla distribuzione per uso agricolo delle sementi quantità di sementi utilizzate  CREA: SIGRIA Sistema Informativo Gestione Risorse Idriche in Agricoltura  Regioni: concessioni ai prelievi di acqua dai corpi idrici in termini di volumi autorizzati e punti di prelievo Consorzi di bonifica e di irrigazione: dati e informazioni legate alla distribuzione per usi irrigui ARPA: agenzie Regionali per la protezione dell’ambiente  </vt:lpstr>
      <vt:lpstr>La statistica ufficiale e non – Dati meteo-climatici e idrologici  Istat, Rilevazione dei dati meteo-climatici ed idrologici (include dati CREA) precipitazione totale media annua temperatura minima media annua  ISPRA:  banca dati meteoclimatici  CREA:  banca dati di agro-metereologia ARPA:  agenzie Regionali per la protezione dell’ambiente   </vt:lpstr>
      <vt:lpstr>Caso studio 1: umidità e cereali</vt:lpstr>
      <vt:lpstr>Caso studio 1: umidità e cereali</vt:lpstr>
      <vt:lpstr>Esempio: il modello francese (ISOP)</vt:lpstr>
      <vt:lpstr>La formula da applicare (1)</vt:lpstr>
      <vt:lpstr>Il contesto operativo</vt:lpstr>
      <vt:lpstr>Kriging</vt:lpstr>
      <vt:lpstr>Risultati</vt:lpstr>
      <vt:lpstr>Caso studio 2: fattori climatici e produzione agricola </vt:lpstr>
      <vt:lpstr>Presentazione standard di PowerPoint</vt:lpstr>
      <vt:lpstr>Presentazione standard di PowerPoint</vt:lpstr>
      <vt:lpstr>Caso studio 2: modelli</vt:lpstr>
      <vt:lpstr>Production function Fertilizer, Seeds, Citrusarea, Fruitarea hanno segno positivo e coefficienti significativi. Questi fattori accrescono la produzione annuale Irrigated areas e Vegetable areas mostrano segni negativi e coefficienti significativi. La produzione non può crescere con la crescita di tali input Labour Force ha un segno positivo ma non è una variabile significativa    </vt:lpstr>
      <vt:lpstr>Conclusioni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 di Microsoft Office</dc:creator>
  <cp:lastModifiedBy>UTENTE</cp:lastModifiedBy>
  <cp:revision>104</cp:revision>
  <cp:lastPrinted>2016-03-21T17:06:08Z</cp:lastPrinted>
  <dcterms:created xsi:type="dcterms:W3CDTF">2016-03-11T16:10:26Z</dcterms:created>
  <dcterms:modified xsi:type="dcterms:W3CDTF">2016-06-22T22:20:36Z</dcterms:modified>
</cp:coreProperties>
</file>