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66" r:id="rId5"/>
    <p:sldId id="267" r:id="rId6"/>
    <p:sldId id="268" r:id="rId7"/>
    <p:sldId id="269" r:id="rId8"/>
    <p:sldId id="270" r:id="rId9"/>
    <p:sldId id="277" r:id="rId10"/>
    <p:sldId id="272" r:id="rId11"/>
    <p:sldId id="273" r:id="rId12"/>
    <p:sldId id="274" r:id="rId13"/>
    <p:sldId id="275" r:id="rId14"/>
    <p:sldId id="276" r:id="rId15"/>
    <p:sldId id="27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5E9"/>
    <a:srgbClr val="BF95DF"/>
    <a:srgbClr val="E62EDD"/>
    <a:srgbClr val="F5ADF2"/>
    <a:srgbClr val="FFAFFB"/>
    <a:srgbClr val="F7BBF4"/>
    <a:srgbClr val="FCA6B2"/>
    <a:srgbClr val="E26F31"/>
    <a:srgbClr val="E26F37"/>
    <a:srgbClr val="D4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790" autoAdjust="0"/>
  </p:normalViewPr>
  <p:slideViewPr>
    <p:cSldViewPr snapToGrid="0" snapToObjects="1">
      <p:cViewPr>
        <p:scale>
          <a:sx n="80" d="100"/>
          <a:sy n="80" d="100"/>
        </p:scale>
        <p:origin x="-222" y="510"/>
      </p:cViewPr>
      <p:guideLst>
        <p:guide orient="horz" pos="2386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57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13537" y="282240"/>
            <a:ext cx="9158078" cy="6412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23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OFFICINA MODERNIZZAZIONE - </a:t>
            </a:r>
            <a:r>
              <a:rPr lang="it-IT" sz="1100" b="1" i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Gli strumenti del Programma di Modernizzazione</a:t>
            </a:r>
            <a:r>
              <a:rPr lang="it-IT" sz="1100" b="1" i="1" baseline="0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 </a:t>
            </a:r>
            <a:r>
              <a:rPr lang="it-IT" sz="1100" b="1" i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dell’Istat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endParaRPr lang="it-IT" sz="500" dirty="0" smtClean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200" b="1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Giulio Barcaroli,</a:t>
            </a:r>
            <a:r>
              <a:rPr lang="it-IT" sz="1200" b="1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Nadia Mignolli - </a:t>
            </a:r>
            <a:r>
              <a:rPr lang="it-IT" sz="1200" b="1" dirty="0" smtClean="0">
                <a:solidFill>
                  <a:srgbClr val="C00000"/>
                </a:solidFill>
                <a:latin typeface="+mn-lt"/>
                <a:ea typeface="Signika Light" charset="0"/>
                <a:cs typeface="Arial"/>
              </a:rPr>
              <a:t>Il modello di </a:t>
            </a:r>
            <a:r>
              <a:rPr lang="it-IT" sz="1200" b="1" i="1" dirty="0" smtClean="0">
                <a:solidFill>
                  <a:srgbClr val="C00000"/>
                </a:solidFill>
                <a:latin typeface="+mn-lt"/>
                <a:ea typeface="Signika Light" charset="0"/>
                <a:cs typeface="Arial"/>
              </a:rPr>
              <a:t>Business Architecture </a:t>
            </a:r>
            <a:r>
              <a:rPr lang="it-IT" sz="1200" b="1" dirty="0" smtClean="0">
                <a:solidFill>
                  <a:srgbClr val="C00000"/>
                </a:solidFill>
                <a:latin typeface="+mn-lt"/>
                <a:ea typeface="Signika Light" charset="0"/>
                <a:cs typeface="Arial"/>
              </a:rPr>
              <a:t>dell’Istat quale fondamento della modernizzazione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gnolli@istat.i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034381" y="3811955"/>
            <a:ext cx="9102200" cy="1833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OFFICINA </a:t>
            </a:r>
            <a:r>
              <a:rPr lang="it-IT" sz="2800" b="1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MODERNIZZAZIONE </a:t>
            </a:r>
            <a:r>
              <a:rPr lang="it-IT" sz="28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- </a:t>
            </a:r>
            <a:r>
              <a:rPr lang="it-IT" sz="2800" b="1" i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GLI STRUMENTI DEL </a:t>
            </a:r>
          </a:p>
          <a:p>
            <a:pPr>
              <a:lnSpc>
                <a:spcPts val="1880"/>
              </a:lnSpc>
            </a:pPr>
            <a:endParaRPr lang="it-IT" sz="2800" b="1" i="1" dirty="0" smtClean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1880"/>
              </a:lnSpc>
            </a:pPr>
            <a:r>
              <a:rPr lang="it-IT" sz="2800" b="1" i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PROGRAMMA DI MODERNIZZAZIONE DELL’ISTAT</a:t>
            </a:r>
          </a:p>
          <a:p>
            <a:pPr>
              <a:lnSpc>
                <a:spcPts val="2160"/>
              </a:lnSpc>
            </a:pPr>
            <a:endParaRPr lang="it-IT" sz="2800" dirty="0" smtClean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 algn="ctr">
              <a:lnSpc>
                <a:spcPts val="3200"/>
              </a:lnSpc>
            </a:pPr>
            <a:r>
              <a:rPr lang="it-IT" sz="3200" b="1" dirty="0">
                <a:solidFill>
                  <a:schemeClr val="bg1"/>
                </a:solidFill>
                <a:ea typeface="Signika Light" charset="0"/>
                <a:cs typeface="Arial"/>
              </a:rPr>
              <a:t>Il modello di </a:t>
            </a:r>
            <a:r>
              <a:rPr lang="it-IT" sz="3200" b="1" i="1" dirty="0">
                <a:solidFill>
                  <a:schemeClr val="bg1"/>
                </a:solidFill>
                <a:ea typeface="Signika Light" charset="0"/>
                <a:cs typeface="Arial"/>
              </a:rPr>
              <a:t>Business Architecture</a:t>
            </a:r>
            <a:r>
              <a:rPr lang="it-IT" sz="3200" b="1" dirty="0">
                <a:solidFill>
                  <a:schemeClr val="bg1"/>
                </a:solidFill>
                <a:ea typeface="Signika Light" charset="0"/>
                <a:cs typeface="Arial"/>
              </a:rPr>
              <a:t> dell’Istat quale fondamento della modernizzazione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173412" y="6056410"/>
            <a:ext cx="8221860" cy="416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it-IT" sz="3200" b="1" dirty="0" smtClean="0">
                <a:solidFill>
                  <a:schemeClr val="bg1"/>
                </a:solidFill>
                <a:ea typeface="Signika Light" charset="0"/>
                <a:cs typeface="Arial"/>
              </a:rPr>
              <a:t>Giulio Barcaroli, Nadia Mignolli| Istat</a:t>
            </a:r>
            <a:endParaRPr lang="it-IT" sz="3200" b="1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29555"/>
            <a:ext cx="5721705" cy="67193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Il flusso dei processi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9" y="2117244"/>
            <a:ext cx="10721331" cy="334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75"/>
            <a:ext cx="10058632" cy="582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Callout 14 4"/>
          <p:cNvSpPr/>
          <p:nvPr/>
        </p:nvSpPr>
        <p:spPr>
          <a:xfrm>
            <a:off x="9659138" y="1378857"/>
            <a:ext cx="2489320" cy="3744681"/>
          </a:xfrm>
          <a:prstGeom prst="accentBorderCallout2">
            <a:avLst>
              <a:gd name="adj1" fmla="val 48290"/>
              <a:gd name="adj2" fmla="val -6243"/>
              <a:gd name="adj3" fmla="val 42234"/>
              <a:gd name="adj4" fmla="val -9296"/>
              <a:gd name="adj5" fmla="val 34124"/>
              <a:gd name="adj6" fmla="val -115909"/>
            </a:avLst>
          </a:prstGeom>
          <a:solidFill>
            <a:srgbClr val="D3B5E9">
              <a:alpha val="68000"/>
            </a:srgbClr>
          </a:solidFill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864000" rIns="144000" bIns="0" rtlCol="0" anchor="ctr">
            <a:noAutofit/>
          </a:bodyPr>
          <a:lstStyle/>
          <a:p>
            <a:pPr algn="ctr"/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Infrastrutture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comuni e condivise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basate su </a:t>
            </a:r>
            <a:r>
              <a:rPr lang="it-IT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Repository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di: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Competenze delle Risorse Umane;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Dati e Metadati;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Metodi e Linee guida;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Strumenti IT e Applicazioni</a:t>
            </a:r>
          </a:p>
          <a:p>
            <a:pPr algn="ctr"/>
            <a:endParaRPr lang="it-IT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it-IT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83559" y="1072206"/>
            <a:ext cx="9605445" cy="4318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 principi decisionali della </a:t>
            </a:r>
            <a:r>
              <a:rPr lang="it-IT" sz="3200" b="1" i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Business Architecture</a:t>
            </a:r>
            <a:endParaRPr lang="it-IT" sz="3200" b="1" i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" y="1517701"/>
            <a:ext cx="8147713" cy="52936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9337668" y="2223697"/>
            <a:ext cx="268860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Riguardano la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governance complessiva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regole del processo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le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specifiche infrastrutture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638151" y="4380932"/>
            <a:ext cx="8587735" cy="1146412"/>
          </a:xfrm>
          <a:prstGeom prst="roundRect">
            <a:avLst>
              <a:gd name="adj" fmla="val 0"/>
            </a:avLst>
          </a:prstGeom>
          <a:solidFill>
            <a:srgbClr val="FFAFFB">
              <a:alpha val="20000"/>
            </a:srgb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arrotondato 10"/>
          <p:cNvSpPr/>
          <p:nvPr/>
        </p:nvSpPr>
        <p:spPr>
          <a:xfrm>
            <a:off x="640422" y="5919030"/>
            <a:ext cx="8587735" cy="905942"/>
          </a:xfrm>
          <a:prstGeom prst="roundRect">
            <a:avLst>
              <a:gd name="adj" fmla="val 0"/>
            </a:avLst>
          </a:prstGeom>
          <a:solidFill>
            <a:srgbClr val="FFAFFB">
              <a:alpha val="20000"/>
            </a:srgb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arrotondato 11"/>
          <p:cNvSpPr/>
          <p:nvPr/>
        </p:nvSpPr>
        <p:spPr>
          <a:xfrm>
            <a:off x="640422" y="2818463"/>
            <a:ext cx="8587735" cy="905942"/>
          </a:xfrm>
          <a:prstGeom prst="roundRect">
            <a:avLst>
              <a:gd name="adj" fmla="val 0"/>
            </a:avLst>
          </a:prstGeom>
          <a:solidFill>
            <a:srgbClr val="FFAFFB">
              <a:alpha val="20000"/>
            </a:srgb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7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83559" y="1072206"/>
            <a:ext cx="9605445" cy="4318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 principi di progettazione della </a:t>
            </a:r>
            <a:r>
              <a:rPr lang="it-IT" sz="3200" b="1" i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Business Architecture</a:t>
            </a:r>
            <a:endParaRPr lang="it-IT" sz="3200" b="1" i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334202" y="2049529"/>
            <a:ext cx="284328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  <a:defRPr/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Linee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guida pratiche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per l’attuazione di ogni attività di business e per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garantire il successo del modello stesso</a:t>
            </a:r>
          </a:p>
        </p:txBody>
      </p:sp>
      <p:pic>
        <p:nvPicPr>
          <p:cNvPr id="9" name="Immagin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1" y="1504052"/>
            <a:ext cx="9048465" cy="53539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arrotondato 9"/>
          <p:cNvSpPr/>
          <p:nvPr/>
        </p:nvSpPr>
        <p:spPr>
          <a:xfrm>
            <a:off x="450377" y="2238195"/>
            <a:ext cx="8775510" cy="1255631"/>
          </a:xfrm>
          <a:prstGeom prst="roundRect">
            <a:avLst>
              <a:gd name="adj" fmla="val 0"/>
            </a:avLst>
          </a:prstGeom>
          <a:solidFill>
            <a:srgbClr val="FFAFFB">
              <a:alpha val="20000"/>
            </a:srgb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arrotondato 10"/>
          <p:cNvSpPr/>
          <p:nvPr/>
        </p:nvSpPr>
        <p:spPr>
          <a:xfrm>
            <a:off x="423083" y="3427824"/>
            <a:ext cx="8775510" cy="627815"/>
          </a:xfrm>
          <a:prstGeom prst="roundRect">
            <a:avLst>
              <a:gd name="adj" fmla="val 0"/>
            </a:avLst>
          </a:prstGeom>
          <a:solidFill>
            <a:srgbClr val="FFAFFB">
              <a:alpha val="20000"/>
            </a:srgb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arrotondato 11"/>
          <p:cNvSpPr/>
          <p:nvPr/>
        </p:nvSpPr>
        <p:spPr>
          <a:xfrm>
            <a:off x="439000" y="4440030"/>
            <a:ext cx="8775510" cy="627815"/>
          </a:xfrm>
          <a:prstGeom prst="roundRect">
            <a:avLst>
              <a:gd name="adj" fmla="val 0"/>
            </a:avLst>
          </a:prstGeom>
          <a:solidFill>
            <a:srgbClr val="FFAFFB">
              <a:alpha val="20000"/>
            </a:srgb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arrotondato 12"/>
          <p:cNvSpPr/>
          <p:nvPr/>
        </p:nvSpPr>
        <p:spPr>
          <a:xfrm>
            <a:off x="409432" y="5575068"/>
            <a:ext cx="8775510" cy="627815"/>
          </a:xfrm>
          <a:prstGeom prst="roundRect">
            <a:avLst>
              <a:gd name="adj" fmla="val 0"/>
            </a:avLst>
          </a:prstGeom>
          <a:solidFill>
            <a:srgbClr val="FFAFFB">
              <a:alpha val="20000"/>
            </a:srgb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4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01" y="4475810"/>
            <a:ext cx="4082462" cy="228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613455" y="1116773"/>
            <a:ext cx="6445036" cy="67193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Considerazioni conclusive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620131" y="2035809"/>
            <a:ext cx="9685014" cy="2546876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Modello di </a:t>
            </a:r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Architecture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strumento fondamentale per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realizzare il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 di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Modernizzazione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DA304A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rappresenta come deve funzionare un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moderno Istituto di statistica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lvl="1">
              <a:buClr>
                <a:srgbClr val="DA304A"/>
              </a:buClr>
              <a:buSzPct val="160000"/>
              <a:buFont typeface="Wingdings" panose="05000000000000000000" pitchFamily="2" charset="2"/>
              <a:buChar char="ü"/>
            </a:pPr>
            <a:endParaRPr lang="it-IT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DA304A"/>
              </a:buClr>
              <a:buSzPct val="160000"/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indica la strada da percorrere per raggiungere gli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obiettivi prefissati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10856" y="1405374"/>
            <a:ext cx="5788357" cy="96298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E26F31"/>
                </a:solidFill>
                <a:ea typeface="Signika Semibold" charset="0"/>
                <a:cs typeface="Signika Semibold" charset="0"/>
              </a:defRPr>
            </a:lvl1pPr>
          </a:lstStyle>
          <a:p>
            <a:r>
              <a:rPr lang="it-IT" dirty="0"/>
              <a:t>Grazie per l’attenzione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36" y="2166011"/>
            <a:ext cx="5805377" cy="324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27693" y="3364228"/>
            <a:ext cx="744703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it-IT" altLang="it-IT" sz="2800" b="1" dirty="0" smtClean="0">
                <a:solidFill>
                  <a:srgbClr val="C00000"/>
                </a:solidFill>
                <a:latin typeface="+mn-lt"/>
              </a:rPr>
              <a:t>Contatti:</a:t>
            </a:r>
          </a:p>
          <a:p>
            <a:pPr algn="just" eaLnBrk="1" hangingPunct="1"/>
            <a:endParaRPr lang="it-IT" altLang="it-IT" sz="1400" b="1" dirty="0" smtClean="0">
              <a:solidFill>
                <a:srgbClr val="404040"/>
              </a:solidFill>
              <a:latin typeface="+mn-lt"/>
              <a:hlinkClick r:id="rId3"/>
            </a:endParaRPr>
          </a:p>
          <a:p>
            <a:pPr algn="just" eaLnBrk="1" hangingPunct="1"/>
            <a:r>
              <a:rPr lang="it-IT" altLang="it-IT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hlinkClick r:id="rId3"/>
              </a:rPr>
              <a:t>barcarol@istat.it</a:t>
            </a:r>
          </a:p>
          <a:p>
            <a:pPr algn="just" eaLnBrk="1" hangingPunct="1"/>
            <a:endParaRPr lang="it-IT" altLang="it-IT" sz="2800" b="1" dirty="0">
              <a:solidFill>
                <a:schemeClr val="accent5">
                  <a:lumMod val="75000"/>
                </a:schemeClr>
              </a:solidFill>
              <a:latin typeface="+mn-lt"/>
              <a:hlinkClick r:id="rId3"/>
            </a:endParaRPr>
          </a:p>
          <a:p>
            <a:pPr algn="just" eaLnBrk="1" hangingPunct="1"/>
            <a:r>
              <a:rPr lang="it-IT" altLang="it-IT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hlinkClick r:id="rId3"/>
              </a:rPr>
              <a:t>mignolli@istat.it</a:t>
            </a:r>
          </a:p>
        </p:txBody>
      </p:sp>
    </p:spTree>
    <p:extLst>
      <p:ext uri="{BB962C8B-B14F-4D97-AF65-F5344CB8AC3E}">
        <p14:creationId xmlns:p14="http://schemas.microsoft.com/office/powerpoint/2010/main" val="14970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97795"/>
            <a:ext cx="5721705" cy="67193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In questa presentazione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613203" y="2236983"/>
            <a:ext cx="6996222" cy="4119411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odello di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Architecture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dell’Istat </a:t>
            </a:r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odello generalizzato delle attività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lusso dei processi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rincipi della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Architecture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Considerazioni conclusive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19" y="3098042"/>
            <a:ext cx="3351188" cy="215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83559" y="1126798"/>
            <a:ext cx="9605445" cy="4318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M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odello </a:t>
            </a:r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di </a:t>
            </a:r>
            <a:r>
              <a:rPr lang="it-IT" sz="3200" b="1" i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Business </a:t>
            </a:r>
            <a:r>
              <a:rPr lang="it-IT" sz="3200" b="1" i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Architecture 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dell’Istat</a:t>
            </a:r>
            <a:endParaRPr lang="it-IT" sz="3200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406135" y="1662638"/>
            <a:ext cx="5639823" cy="449141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 un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modello integrato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 rappresentazione di attività e processi, che costituisce un </a:t>
            </a:r>
            <a:r>
              <a:rPr lang="it-IT" sz="2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framework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comune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necessario per intraprendere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percorsi di innovazione coerenti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condivisi</a:t>
            </a: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È il risultato di un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impegno condiviso 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livello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europeo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internazionale 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it-IT" sz="2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Sponsorship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it-IT" sz="2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ESSNets</a:t>
            </a:r>
            <a:r>
              <a:rPr lang="it-IT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it-IT" sz="2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Standardisation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it-IT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Statistical Network 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High-Level Group for the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Modernisation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Official 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Statistics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endParaRPr lang="en-US" sz="5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 allineato a: </a:t>
            </a:r>
            <a:r>
              <a:rPr lang="it-IT" sz="2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GAMSO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it-IT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GSBPM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it-IT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</a:t>
            </a:r>
            <a:r>
              <a:rPr lang="it-IT" sz="2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Oriented</a:t>
            </a:r>
            <a:r>
              <a:rPr lang="it-IT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Architecture - SOA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5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6260582" y="1749717"/>
            <a:ext cx="5824879" cy="314982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 lo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strumento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sui cui si fonda il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 di Modernizzazione dell’Istituto</a:t>
            </a: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endParaRPr lang="it-IT" sz="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Copre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sia le </a:t>
            </a:r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attività statistiche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sia le </a:t>
            </a:r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funzioni strategiche e organizzative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sia le </a:t>
            </a:r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capacità</a:t>
            </a:r>
            <a:endParaRPr lang="it-IT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È composto da un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modello generalizzato di attività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da un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flusso di processi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da un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insieme di principi 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da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infrastrutture comuni e condivise</a:t>
            </a:r>
            <a:endParaRPr lang="it-IT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44" y="5022378"/>
            <a:ext cx="4445133" cy="147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83559" y="1031262"/>
            <a:ext cx="9605445" cy="4318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M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odello </a:t>
            </a:r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generalizzato 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delle </a:t>
            </a:r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attività</a:t>
            </a: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4244459" y="1536953"/>
            <a:ext cx="7622644" cy="5274371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Quattro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linee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business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 individuano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aree omogenee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rispetto alla finalità delle attività in esse contenute e alla natura delle informazioni utilizzate o prodotte da parte dei processi e servizi  interni a tali attività</a:t>
            </a:r>
            <a:endParaRPr lang="it-IT" sz="2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endParaRPr lang="it-IT" sz="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Garantiscono l’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indipendenza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dalla struttura organizzativa corrente dell’Istituto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così da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assicurare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stabilità</a:t>
            </a: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Permettono all’Istituto di 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superare la </a:t>
            </a:r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naturale tendenza alla duplicazione di funzioni e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strutture</a:t>
            </a: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endParaRPr lang="it-IT" sz="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Favoriscono </a:t>
            </a:r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l’armonizzazione e la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standardizzazione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agevolando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l’uso di metodi e soluzioni generalizzati o riusabili </a:t>
            </a: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Facilitano il superamento del </a:t>
            </a:r>
            <a:r>
              <a:rPr lang="it-IT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modello a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silos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caratterizzato 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eterogeneità di soluzioni (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procedurali, metodologiche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tecnologiche), mancanza di standard, </a:t>
            </a:r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ridondanza di dati e applicazioni</a:t>
            </a:r>
            <a:endParaRPr lang="it-IT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allout 14 13"/>
          <p:cNvSpPr/>
          <p:nvPr/>
        </p:nvSpPr>
        <p:spPr>
          <a:xfrm>
            <a:off x="583559" y="3057097"/>
            <a:ext cx="3240360" cy="2729554"/>
          </a:xfrm>
          <a:prstGeom prst="accentBorderCallout2">
            <a:avLst>
              <a:gd name="adj1" fmla="val 46344"/>
              <a:gd name="adj2" fmla="val -5799"/>
              <a:gd name="adj3" fmla="val -2352"/>
              <a:gd name="adj4" fmla="val -14623"/>
              <a:gd name="adj5" fmla="val -39717"/>
              <a:gd name="adj6" fmla="val 118055"/>
            </a:avLst>
          </a:prstGeom>
          <a:solidFill>
            <a:srgbClr val="E26F31"/>
          </a:solidFill>
          <a:ln w="254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60"/>
              </a:lnSpc>
            </a:pPr>
            <a:r>
              <a:rPr lang="it-IT" sz="2800" b="1" dirty="0" smtClean="0">
                <a:solidFill>
                  <a:schemeClr val="bg1"/>
                </a:solidFill>
              </a:rPr>
              <a:t>Strategia</a:t>
            </a:r>
          </a:p>
          <a:p>
            <a:pPr algn="ctr">
              <a:lnSpc>
                <a:spcPts val="1660"/>
              </a:lnSpc>
            </a:pPr>
            <a:endParaRPr lang="it-IT" sz="24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660"/>
              </a:lnSpc>
            </a:pPr>
            <a:endParaRPr lang="it-IT" sz="28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660"/>
              </a:lnSpc>
            </a:pPr>
            <a:r>
              <a:rPr lang="it-IT" sz="2800" b="1" dirty="0" smtClean="0">
                <a:solidFill>
                  <a:schemeClr val="bg1"/>
                </a:solidFill>
              </a:rPr>
              <a:t>Capacità</a:t>
            </a:r>
          </a:p>
          <a:p>
            <a:pPr algn="ctr">
              <a:lnSpc>
                <a:spcPts val="1660"/>
              </a:lnSpc>
            </a:pPr>
            <a:endParaRPr lang="it-IT" sz="24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660"/>
              </a:lnSpc>
            </a:pPr>
            <a:endParaRPr lang="it-IT" sz="28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660"/>
              </a:lnSpc>
            </a:pPr>
            <a:r>
              <a:rPr lang="it-IT" sz="2800" b="1" dirty="0" smtClean="0">
                <a:solidFill>
                  <a:schemeClr val="bg1"/>
                </a:solidFill>
              </a:rPr>
              <a:t>Supporto generale</a:t>
            </a:r>
          </a:p>
          <a:p>
            <a:pPr algn="ctr">
              <a:lnSpc>
                <a:spcPts val="1660"/>
              </a:lnSpc>
            </a:pPr>
            <a:endParaRPr lang="it-IT" sz="24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660"/>
              </a:lnSpc>
            </a:pPr>
            <a:endParaRPr lang="it-IT" sz="28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660"/>
              </a:lnSpc>
            </a:pPr>
            <a:r>
              <a:rPr lang="it-IT" sz="2800" b="1" dirty="0" smtClean="0">
                <a:solidFill>
                  <a:schemeClr val="bg1"/>
                </a:solidFill>
              </a:rPr>
              <a:t>Produzione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83559" y="1072206"/>
            <a:ext cx="9605445" cy="4318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M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odello </a:t>
            </a:r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generalizzato 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delle attività: </a:t>
            </a:r>
            <a:r>
              <a:rPr lang="it-IT" sz="3200" b="1" i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Strategia</a:t>
            </a:r>
            <a:endParaRPr lang="it-IT" sz="3200" b="1" i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9" name="Immagin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5" y="1510522"/>
            <a:ext cx="10075344" cy="530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llout 14 5"/>
          <p:cNvSpPr/>
          <p:nvPr/>
        </p:nvSpPr>
        <p:spPr>
          <a:xfrm>
            <a:off x="419784" y="2156346"/>
            <a:ext cx="10007105" cy="3111689"/>
          </a:xfrm>
          <a:prstGeom prst="accentBorderCallout2">
            <a:avLst>
              <a:gd name="adj1" fmla="val 48976"/>
              <a:gd name="adj2" fmla="val -1272"/>
              <a:gd name="adj3" fmla="val -11532"/>
              <a:gd name="adj4" fmla="val -3297"/>
              <a:gd name="adj5" fmla="val -15129"/>
              <a:gd name="adj6" fmla="val 46082"/>
            </a:avLst>
          </a:prstGeom>
          <a:solidFill>
            <a:srgbClr val="F7BBF4"/>
          </a:solidFill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60"/>
              </a:lnSpc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ttività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strategiche di alto livello che permettono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prendere </a:t>
            </a:r>
          </a:p>
          <a:p>
            <a:pPr algn="ctr">
              <a:lnSpc>
                <a:spcPts val="1660"/>
              </a:lnSpc>
            </a:pP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decisioni in merito ai prodotti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richiesti dagli </a:t>
            </a:r>
            <a:endParaRPr lang="it-IT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endParaRPr lang="it-IT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r>
              <a:rPr lang="it-IT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nazionali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internazionali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it-IT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Tali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attività si concretizzano in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direttive </a:t>
            </a:r>
            <a:endParaRPr lang="it-IT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endParaRPr lang="it-IT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strategiche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investimenti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tesi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ottimizzare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</a:t>
            </a:r>
            <a:r>
              <a:rPr lang="it-IT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statistico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conseguire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avanzamenti in termini </a:t>
            </a: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capacità</a:t>
            </a:r>
          </a:p>
        </p:txBody>
      </p:sp>
      <p:sp>
        <p:nvSpPr>
          <p:cNvPr id="2" name="Rettangolo arrotondato 1"/>
          <p:cNvSpPr/>
          <p:nvPr/>
        </p:nvSpPr>
        <p:spPr>
          <a:xfrm>
            <a:off x="4932017" y="1510522"/>
            <a:ext cx="968991" cy="372869"/>
          </a:xfrm>
          <a:prstGeom prst="roundRect">
            <a:avLst/>
          </a:prstGeom>
          <a:solidFill>
            <a:srgbClr val="FFAFFB">
              <a:alpha val="20000"/>
            </a:srgb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83559" y="1072206"/>
            <a:ext cx="9605445" cy="4318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M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odello </a:t>
            </a:r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generalizzato 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delle attività: </a:t>
            </a:r>
            <a:r>
              <a:rPr lang="it-IT" sz="3200" b="1" i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Capacità</a:t>
            </a:r>
            <a:endParaRPr lang="it-IT" sz="3200" b="1" i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9" name="Immagin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5" y="1510522"/>
            <a:ext cx="10075344" cy="530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llout 14 5"/>
          <p:cNvSpPr/>
          <p:nvPr/>
        </p:nvSpPr>
        <p:spPr>
          <a:xfrm>
            <a:off x="488024" y="3366899"/>
            <a:ext cx="10007105" cy="3238617"/>
          </a:xfrm>
          <a:prstGeom prst="accentBorderCallout2">
            <a:avLst>
              <a:gd name="adj1" fmla="val 48976"/>
              <a:gd name="adj2" fmla="val -1544"/>
              <a:gd name="adj3" fmla="val -11532"/>
              <a:gd name="adj4" fmla="val -3297"/>
              <a:gd name="adj5" fmla="val -16006"/>
              <a:gd name="adj6" fmla="val 18533"/>
            </a:avLst>
          </a:prstGeom>
          <a:solidFill>
            <a:srgbClr val="D3B5E9"/>
          </a:solidFill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60"/>
              </a:lnSpc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Garantisce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 sviluppo e la gestione delle capacità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(metodi, </a:t>
            </a:r>
            <a:endParaRPr lang="it-IT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procedure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standard, sistemi IT e competenze professionali) che </a:t>
            </a:r>
            <a:endParaRPr lang="it-IT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rendono possibile la realizzazione dei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processi di produzione. </a:t>
            </a:r>
            <a:endParaRPr lang="it-IT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endParaRPr lang="it-IT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romuove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condivisione e il riuso di tali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capacità, </a:t>
            </a:r>
          </a:p>
          <a:p>
            <a:pPr algn="ctr">
              <a:lnSpc>
                <a:spcPts val="1660"/>
              </a:lnSpc>
            </a:pP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ttraverso </a:t>
            </a: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infrastrutture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it-IT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repository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che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facilitano </a:t>
            </a:r>
          </a:p>
          <a:p>
            <a:pPr algn="ctr">
              <a:lnSpc>
                <a:spcPts val="1660"/>
              </a:lnSpc>
            </a:pP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60"/>
              </a:lnSpc>
            </a:pP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</a:t>
            </a: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armonizzazione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la </a:t>
            </a: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coerenza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dei prodotti </a:t>
            </a: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statistici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2379886" y="2711525"/>
            <a:ext cx="968991" cy="372869"/>
          </a:xfrm>
          <a:prstGeom prst="roundRect">
            <a:avLst/>
          </a:prstGeom>
          <a:solidFill>
            <a:srgbClr val="FFAFFB">
              <a:alpha val="20000"/>
            </a:srgb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5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83559" y="1072206"/>
            <a:ext cx="9605445" cy="4318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M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odello </a:t>
            </a:r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generalizzato 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delle attività: </a:t>
            </a:r>
            <a:r>
              <a:rPr lang="it-IT" sz="3200" b="1" i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Supporto generale</a:t>
            </a:r>
            <a:endParaRPr lang="it-IT" sz="3200" b="1" i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9" name="Immagin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5" y="1510522"/>
            <a:ext cx="10075344" cy="530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llout 14 5"/>
          <p:cNvSpPr/>
          <p:nvPr/>
        </p:nvSpPr>
        <p:spPr>
          <a:xfrm>
            <a:off x="488023" y="3369624"/>
            <a:ext cx="10007105" cy="3428052"/>
          </a:xfrm>
          <a:prstGeom prst="accentBorderCallout2">
            <a:avLst>
              <a:gd name="adj1" fmla="val 48976"/>
              <a:gd name="adj2" fmla="val -1544"/>
              <a:gd name="adj3" fmla="val -11532"/>
              <a:gd name="adj4" fmla="val -3297"/>
              <a:gd name="adj5" fmla="val -15585"/>
              <a:gd name="adj6" fmla="val 64084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Assicura le </a:t>
            </a:r>
            <a:r>
              <a:rPr lang="it-IT" alt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funzioni trasversali non statistiche </a:t>
            </a:r>
            <a:r>
              <a:rPr lang="it-IT" alt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richieste da una organizzazione per conseguire i suoi obiettivi in modo efficace ed efficiente</a:t>
            </a:r>
            <a:endParaRPr lang="it-IT" altLang="it-IT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7088364" y="2666203"/>
            <a:ext cx="1455135" cy="472783"/>
          </a:xfrm>
          <a:prstGeom prst="roundRect">
            <a:avLst/>
          </a:prstGeom>
          <a:solidFill>
            <a:srgbClr val="FFAFFB">
              <a:alpha val="20000"/>
            </a:srgb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36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83559" y="1072206"/>
            <a:ext cx="9605445" cy="4318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M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odello </a:t>
            </a:r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generalizzato 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delle attività: </a:t>
            </a:r>
            <a:r>
              <a:rPr lang="it-IT" sz="3200" b="1" i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Produzione</a:t>
            </a:r>
            <a:endParaRPr lang="it-IT" sz="3200" b="1" i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9" name="Immagin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5" y="1510522"/>
            <a:ext cx="10075344" cy="530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llout 14 5"/>
          <p:cNvSpPr/>
          <p:nvPr/>
        </p:nvSpPr>
        <p:spPr>
          <a:xfrm>
            <a:off x="419785" y="1605226"/>
            <a:ext cx="10007105" cy="2939478"/>
          </a:xfrm>
          <a:prstGeom prst="accentBorderCallout2">
            <a:avLst>
              <a:gd name="adj1" fmla="val 48496"/>
              <a:gd name="adj2" fmla="val -2499"/>
              <a:gd name="adj3" fmla="val 107480"/>
              <a:gd name="adj4" fmla="val -1251"/>
              <a:gd name="adj5" fmla="val 111106"/>
              <a:gd name="adj6" fmla="val 42672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Riguarda tutti i passi necessari a </a:t>
            </a: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progettare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implementare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gestire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processi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produzione statistica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basati su diversi tipi di fonte (archivi amministrativi, rilevazioni, Big Data) o su elaborazioni (conti nazionali, previsioni, etc.). </a:t>
            </a:r>
          </a:p>
          <a:p>
            <a:pPr algn="ctr"/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Permette di produrre gli </a:t>
            </a:r>
            <a:r>
              <a:rPr lang="it-IT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output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approvati nella </a:t>
            </a:r>
            <a:r>
              <a:rPr lang="it-IT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Strategia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utilizzando le risorse messe a disposizione dalle </a:t>
            </a:r>
            <a:r>
              <a:rPr lang="it-IT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Capacità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dal </a:t>
            </a:r>
            <a:r>
              <a:rPr lang="it-IT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Supporto generale</a:t>
            </a:r>
            <a:endParaRPr lang="it-IT" altLang="it-IT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4790359" y="4522639"/>
            <a:ext cx="1455135" cy="335964"/>
          </a:xfrm>
          <a:prstGeom prst="roundRect">
            <a:avLst/>
          </a:prstGeom>
          <a:solidFill>
            <a:srgbClr val="FFAFFB">
              <a:alpha val="20000"/>
            </a:srgb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83559" y="1072206"/>
            <a:ext cx="9605445" cy="4318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M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odello </a:t>
            </a:r>
            <a:r>
              <a:rPr lang="it-IT" sz="32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generalizzato </a:t>
            </a:r>
            <a:r>
              <a:rPr lang="it-IT" sz="3200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delle attività: la standardizzazione</a:t>
            </a:r>
            <a:endParaRPr lang="it-IT" sz="3200" b="1" i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9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5" y="1510522"/>
            <a:ext cx="10075344" cy="528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llout 14 9"/>
          <p:cNvSpPr/>
          <p:nvPr/>
        </p:nvSpPr>
        <p:spPr>
          <a:xfrm>
            <a:off x="419783" y="2156346"/>
            <a:ext cx="9911571" cy="559557"/>
          </a:xfrm>
          <a:prstGeom prst="accentBorderCallout2">
            <a:avLst>
              <a:gd name="adj1" fmla="val 48976"/>
              <a:gd name="adj2" fmla="val -1272"/>
              <a:gd name="adj3" fmla="val -11532"/>
              <a:gd name="adj4" fmla="val -3297"/>
              <a:gd name="adj5" fmla="val -77716"/>
              <a:gd name="adj6" fmla="val 47450"/>
            </a:avLst>
          </a:prstGeom>
          <a:solidFill>
            <a:srgbClr val="F7BBF4"/>
          </a:solidFill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Porfolio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sia degli standard, sia di altre capacità: attività fondamentali per ottimizzare l’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investimento nella standardizzazione</a:t>
            </a:r>
          </a:p>
        </p:txBody>
      </p:sp>
      <p:sp>
        <p:nvSpPr>
          <p:cNvPr id="11" name="Callout 14 10"/>
          <p:cNvSpPr/>
          <p:nvPr/>
        </p:nvSpPr>
        <p:spPr>
          <a:xfrm>
            <a:off x="488025" y="3366900"/>
            <a:ext cx="4816370" cy="1054975"/>
          </a:xfrm>
          <a:prstGeom prst="accentBorderCallout2">
            <a:avLst>
              <a:gd name="adj1" fmla="val 50270"/>
              <a:gd name="adj2" fmla="val -2394"/>
              <a:gd name="adj3" fmla="val -28350"/>
              <a:gd name="adj4" fmla="val -7547"/>
              <a:gd name="adj5" fmla="val -46166"/>
              <a:gd name="adj6" fmla="val 41591"/>
            </a:avLst>
          </a:prstGeom>
          <a:solidFill>
            <a:srgbClr val="D3B5E9"/>
          </a:solidFill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iclo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vita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degli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coerenza con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quello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delle capacità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llout 14 11"/>
          <p:cNvSpPr/>
          <p:nvPr/>
        </p:nvSpPr>
        <p:spPr>
          <a:xfrm>
            <a:off x="5484753" y="3366900"/>
            <a:ext cx="4873897" cy="1123211"/>
          </a:xfrm>
          <a:prstGeom prst="accentBorderCallout2">
            <a:avLst>
              <a:gd name="adj1" fmla="val 48976"/>
              <a:gd name="adj2" fmla="val -1544"/>
              <a:gd name="adj3" fmla="val -11532"/>
              <a:gd name="adj4" fmla="val -3297"/>
              <a:gd name="adj5" fmla="val -43096"/>
              <a:gd name="adj6" fmla="val 32765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alt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Adozione di </a:t>
            </a:r>
            <a:r>
              <a:rPr lang="it-IT" alt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industriali</a:t>
            </a:r>
            <a:r>
              <a:rPr lang="it-IT" alt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per ottimizzare anche le </a:t>
            </a:r>
            <a:r>
              <a:rPr lang="it-IT" alt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attività non statistiche</a:t>
            </a:r>
            <a:endParaRPr lang="it-IT" altLang="it-IT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Callout 14 12"/>
          <p:cNvSpPr/>
          <p:nvPr/>
        </p:nvSpPr>
        <p:spPr>
          <a:xfrm>
            <a:off x="482933" y="5145325"/>
            <a:ext cx="9904746" cy="1531246"/>
          </a:xfrm>
          <a:prstGeom prst="accentBorderCallout2">
            <a:avLst>
              <a:gd name="adj1" fmla="val 48496"/>
              <a:gd name="adj2" fmla="val -1135"/>
              <a:gd name="adj3" fmla="val -12847"/>
              <a:gd name="adj4" fmla="val -3842"/>
              <a:gd name="adj5" fmla="val -33085"/>
              <a:gd name="adj6" fmla="val 45178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Utilizzo di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esistenti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individuazione della necessità di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nuovi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</a:t>
            </a:r>
            <a:endParaRPr lang="it-IT" altLang="it-IT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696</Words>
  <Application>Microsoft Office PowerPoint</Application>
  <PresentationFormat>Personalizzato</PresentationFormat>
  <Paragraphs>123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Personalizza struttura</vt:lpstr>
      <vt:lpstr>COMPORTAMENTI INDIVIDUALI  E RELAZIONI SOCIALI  IN TRASFORMAZIONE  UNA SFIDA PER LA  STATISTICA UFFICIALE </vt:lpstr>
      <vt:lpstr>In questa presentazione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flusso dei processi</vt:lpstr>
      <vt:lpstr>Presentazione standard di PowerPoint</vt:lpstr>
      <vt:lpstr>Presentazione standard di PowerPoint</vt:lpstr>
      <vt:lpstr>Presentazione standard di PowerPoint</vt:lpstr>
      <vt:lpstr>Considerazioni conclusive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Istat</dc:creator>
  <cp:lastModifiedBy>utente</cp:lastModifiedBy>
  <cp:revision>203</cp:revision>
  <cp:lastPrinted>2016-03-21T17:06:08Z</cp:lastPrinted>
  <dcterms:created xsi:type="dcterms:W3CDTF">2016-03-11T16:10:26Z</dcterms:created>
  <dcterms:modified xsi:type="dcterms:W3CDTF">2016-06-22T15:20:03Z</dcterms:modified>
</cp:coreProperties>
</file>