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1" r:id="rId4"/>
    <p:sldId id="265" r:id="rId5"/>
    <p:sldId id="267" r:id="rId6"/>
    <p:sldId id="270" r:id="rId7"/>
    <p:sldId id="266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712" autoAdjust="0"/>
  </p:normalViewPr>
  <p:slideViewPr>
    <p:cSldViewPr snapToGrid="0" snapToObjects="1">
      <p:cViewPr varScale="1">
        <p:scale>
          <a:sx n="102" d="100"/>
          <a:sy n="102" d="100"/>
        </p:scale>
        <p:origin x="-186" y="-90"/>
      </p:cViewPr>
      <p:guideLst>
        <p:guide orient="horz" pos="2160"/>
        <p:guide orient="horz" pos="2386"/>
        <p:guide pos="3840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57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4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</a:t>
            </a:r>
            <a:r>
              <a:rPr lang="it-IT" sz="11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endParaRPr lang="it-IT" sz="1100" b="1" dirty="0" smtClean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L’</a:t>
            </a:r>
            <a:r>
              <a:rPr lang="it-IT" sz="120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Hub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nazionale della statistica pubblica per diffondere dati e metadati armonizzati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SPAZIO CONFRONTI</a:t>
            </a: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L’</a:t>
            </a:r>
            <a:r>
              <a:rPr lang="it-IT" sz="3200" dirty="0" err="1">
                <a:solidFill>
                  <a:schemeClr val="bg1"/>
                </a:solidFill>
                <a:ea typeface="Signika Light" charset="0"/>
                <a:cs typeface="Arial"/>
              </a:rPr>
              <a:t>Hub</a:t>
            </a: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 nazionale della statistica pubblica per diffondere dati e metadati armonizzati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Francesca Abate, Francesco Rizzo 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896948" y="1104112"/>
            <a:ext cx="5723552" cy="5523436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2000" dirty="0"/>
              <a:t>Amministrazioni che hanno aderito o manifestato interesse: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Regione Lombardia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Regione Sicilia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Union Camere Lombardia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Comune di Vicenza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INPS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Banca d’Italia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Agenzia per la Coesione Territoriale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Presidenza del Consiglio dei Ministri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Ministero delle Infrastrutture e dei Trasporti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Ministero della Giustizia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>
                <a:solidFill>
                  <a:schemeClr val="bg1">
                    <a:lumMod val="65000"/>
                  </a:schemeClr>
                </a:solidFill>
              </a:rPr>
              <a:t>Ministero della Salute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>
                <a:solidFill>
                  <a:schemeClr val="bg1">
                    <a:lumMod val="65000"/>
                  </a:schemeClr>
                </a:solidFill>
              </a:rPr>
              <a:t>Ministero dell’Economia e delle Finanze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>
                <a:solidFill>
                  <a:schemeClr val="bg1">
                    <a:lumMod val="65000"/>
                  </a:schemeClr>
                </a:solidFill>
              </a:rPr>
              <a:t>Ministero dell’Interno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1845467"/>
            <a:ext cx="4459287" cy="478208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Fase pilota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Prototipo </a:t>
            </a:r>
            <a:r>
              <a:rPr lang="it-IT" dirty="0" err="1"/>
              <a:t>hub</a:t>
            </a:r>
            <a:r>
              <a:rPr lang="it-IT" dirty="0"/>
              <a:t> in stato </a:t>
            </a:r>
            <a:r>
              <a:rPr lang="it-IT" dirty="0" smtClean="0"/>
              <a:t>avanzato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Modellati ed armonizzati un numero adeguato di </a:t>
            </a:r>
            <a:r>
              <a:rPr lang="it-IT" dirty="0" err="1"/>
              <a:t>dataset</a:t>
            </a:r>
            <a:r>
              <a:rPr lang="it-IT" dirty="0"/>
              <a:t> di differenti amministrazioni per testare il «taglio» territoriale, la copertura per domini statistici e per specificità delle singole </a:t>
            </a:r>
            <a:r>
              <a:rPr lang="it-IT" dirty="0" smtClean="0"/>
              <a:t>amministrazioni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Formazione:</a:t>
            </a:r>
          </a:p>
          <a:p>
            <a:pPr marL="742950" lvl="1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2 sessioni per personale Istat (sedi regionali)</a:t>
            </a:r>
          </a:p>
          <a:p>
            <a:pPr marL="742950" lvl="1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3 sessioni per altri </a:t>
            </a:r>
            <a:r>
              <a:rPr lang="it-IT" dirty="0" smtClean="0"/>
              <a:t>Enti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percorso in atto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4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88038" y="2058183"/>
            <a:ext cx="5833730" cy="3566439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it-IT" sz="2400" i="1" dirty="0">
                <a:ea typeface="Signika Light" charset="0"/>
                <a:cs typeface="Signika Light" charset="0"/>
              </a:rPr>
              <a:t>Un Sistema Informativo di diffusione standardizzato ed industrializzato che, implementando l’interoperabilità semantica guidata dai metadati, permette all’utente un accesso facilitato e semplificato per ricercare, presentare e visualizzare Informazione Statistica Integrata di qualità, basata su dati ovunque distribuiti, favorendo il percorso verso l’open data cosi come dettato dall’Agenda Digitale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9" y="1503926"/>
            <a:ext cx="4976390" cy="33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Contribuire </a:t>
            </a:r>
            <a:r>
              <a:rPr lang="it-IT" sz="2000" dirty="0"/>
              <a:t>sostanzialmente alle iniziative legate agli Open (Statistical)Data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Armonizzare </a:t>
            </a:r>
            <a:r>
              <a:rPr lang="it-IT" sz="2000" dirty="0"/>
              <a:t>dati e metadati, nell’ottica dell’interoperabilità semantica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Favorire la modernizzazione e standardizzazione dei processi di diffusione della Pubblica </a:t>
            </a:r>
            <a:r>
              <a:rPr lang="it-IT" sz="2000" dirty="0" smtClean="0"/>
              <a:t>Amministrazione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applicazione </a:t>
            </a:r>
            <a:r>
              <a:rPr lang="it-IT" sz="1800" dirty="0"/>
              <a:t>di standard internazionali (SDMX</a:t>
            </a:r>
            <a:r>
              <a:rPr lang="it-IT" sz="1800" dirty="0" smtClean="0"/>
              <a:t>)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processi metadata-driven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data warehousing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Condividere </a:t>
            </a:r>
            <a:r>
              <a:rPr lang="it-IT" sz="2000" i="1" dirty="0"/>
              <a:t>best practices </a:t>
            </a:r>
            <a:r>
              <a:rPr lang="it-IT" sz="2000" dirty="0"/>
              <a:t>ed esperienze sviluppate in ambito nazionale ed </a:t>
            </a:r>
            <a:r>
              <a:rPr lang="it-IT" sz="2000" dirty="0" smtClean="0"/>
              <a:t>internazionale</a:t>
            </a:r>
            <a:endParaRPr lang="it-IT" sz="20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Creare le condizioni tecnologiche e organizzative per sviluppare la condivisione, l’integrazione e la diffusione dei dati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della statistica pubblica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Obiettivi del progetto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69912" y="2015595"/>
            <a:ext cx="11050587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la </a:t>
            </a:r>
            <a:r>
              <a:rPr lang="it-IT" sz="2400" dirty="0" err="1"/>
              <a:t>governance</a:t>
            </a:r>
            <a:r>
              <a:rPr lang="it-IT" sz="2400" dirty="0"/>
              <a:t> complessiva delle attività da sviluppare: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err="1"/>
              <a:t>governance</a:t>
            </a:r>
            <a:r>
              <a:rPr lang="it-IT" sz="2000" dirty="0"/>
              <a:t> delle attività finalizzate alla verifica della qualità delle informazioni da diffondere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err="1"/>
              <a:t>governance</a:t>
            </a:r>
            <a:r>
              <a:rPr lang="it-IT" sz="2000" dirty="0"/>
              <a:t> del processo di alimentazione/gestione del sistema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L’armonizzazione dell’informazione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l’architettura informatica e le connesse soluzioni tecnologiche: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L’architettura ad </a:t>
            </a:r>
            <a:r>
              <a:rPr lang="it-IT" sz="2000" dirty="0" err="1"/>
              <a:t>Hub</a:t>
            </a:r>
            <a:r>
              <a:rPr lang="it-IT" sz="2000" dirty="0"/>
              <a:t> prevede che la diffusione dei dati sia effettuata attraverso i “nodi” del sistema, ognuno dei quali gestito da ogni singolo ente che aderisce al progetto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La pubblicazione dei dati su uno dei nodi del sistema ha come effetto quello di immettere tempestivamente i dati all’interno del network, che potranno essere navigati attraverso il nodo </a:t>
            </a:r>
            <a:r>
              <a:rPr lang="it-IT" sz="2000" dirty="0" err="1"/>
              <a:t>Hub</a:t>
            </a:r>
            <a:endParaRPr lang="it-IT" sz="2000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L’</a:t>
            </a:r>
            <a:r>
              <a:rPr lang="it-IT" sz="2000" dirty="0" err="1"/>
              <a:t>Hub</a:t>
            </a:r>
            <a:r>
              <a:rPr lang="it-IT" sz="2000" dirty="0"/>
              <a:t> è, quindi, l’entry </a:t>
            </a:r>
            <a:r>
              <a:rPr lang="it-IT" sz="2000" dirty="0" err="1"/>
              <a:t>point</a:t>
            </a:r>
            <a:r>
              <a:rPr lang="it-IT" sz="2000" dirty="0"/>
              <a:t> Web per l’accesso ai dati della statistica </a:t>
            </a:r>
            <a:r>
              <a:rPr lang="it-IT" sz="2000" dirty="0" smtClean="0"/>
              <a:t>pubblica prodotti </a:t>
            </a:r>
            <a:r>
              <a:rPr lang="it-IT" sz="2000" dirty="0"/>
              <a:t>dagli enti del SISTAN (e oltre) che aderiscono al </a:t>
            </a:r>
            <a:r>
              <a:rPr lang="it-IT" sz="2000" dirty="0" smtClean="0"/>
              <a:t>progetto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componenti del progetto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43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qualità al centro del sistema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9912" y="2015596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err="1"/>
              <a:t>Timeliness</a:t>
            </a:r>
            <a:r>
              <a:rPr lang="it-IT" sz="2000" dirty="0"/>
              <a:t> (13) nella diffusione di nuovi </a:t>
            </a:r>
            <a:r>
              <a:rPr lang="it-IT" sz="2000" dirty="0" err="1"/>
              <a:t>dataset</a:t>
            </a:r>
            <a:r>
              <a:rPr lang="it-IT" sz="2000" dirty="0"/>
              <a:t> o dell’aggiornamento di quelli già diffusi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err="1"/>
              <a:t>Coherence</a:t>
            </a:r>
            <a:r>
              <a:rPr lang="it-IT" sz="2000" dirty="0"/>
              <a:t> (14) attraverso la corretta ed armonizzata descrizione dei </a:t>
            </a:r>
            <a:r>
              <a:rPr lang="it-IT" sz="2000" dirty="0" err="1"/>
              <a:t>dataset</a:t>
            </a:r>
            <a:r>
              <a:rPr lang="it-IT" sz="2000" dirty="0"/>
              <a:t> diffusi attraverso gli appropriati metadati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err="1"/>
              <a:t>Comparability</a:t>
            </a:r>
            <a:r>
              <a:rPr lang="it-IT" sz="2000" dirty="0"/>
              <a:t> (14) tra </a:t>
            </a:r>
            <a:r>
              <a:rPr lang="it-IT" sz="2000" dirty="0" err="1"/>
              <a:t>dataset</a:t>
            </a:r>
            <a:r>
              <a:rPr lang="it-IT" sz="2000" dirty="0"/>
              <a:t> diffusi da Amministrazioni diverse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err="1"/>
              <a:t>Accessability</a:t>
            </a:r>
            <a:r>
              <a:rPr lang="it-IT" sz="2000" dirty="0"/>
              <a:t> (15) attraverso un unico punto di consultazione e sempre utilizzando la stessa interfaccia grafica e le stesse modalità di ricerca e </a:t>
            </a:r>
            <a:r>
              <a:rPr lang="it-IT" sz="2000" dirty="0" smtClean="0"/>
              <a:t>presentazione</a:t>
            </a:r>
            <a:endParaRPr lang="it-IT" sz="2000" dirty="0"/>
          </a:p>
        </p:txBody>
      </p:sp>
      <p:sp>
        <p:nvSpPr>
          <p:cNvPr id="10" name="Figura a mano libera 9"/>
          <p:cNvSpPr/>
          <p:nvPr/>
        </p:nvSpPr>
        <p:spPr>
          <a:xfrm>
            <a:off x="6294946" y="1282870"/>
            <a:ext cx="5198370" cy="5158854"/>
          </a:xfrm>
          <a:custGeom>
            <a:avLst/>
            <a:gdLst>
              <a:gd name="connsiteX0" fmla="*/ 0 w 5198370"/>
              <a:gd name="connsiteY0" fmla="*/ 2579427 h 5158854"/>
              <a:gd name="connsiteX1" fmla="*/ 2599185 w 5198370"/>
              <a:gd name="connsiteY1" fmla="*/ 0 h 5158854"/>
              <a:gd name="connsiteX2" fmla="*/ 5198370 w 5198370"/>
              <a:gd name="connsiteY2" fmla="*/ 2579427 h 5158854"/>
              <a:gd name="connsiteX3" fmla="*/ 2599185 w 5198370"/>
              <a:gd name="connsiteY3" fmla="*/ 5158854 h 5158854"/>
              <a:gd name="connsiteX4" fmla="*/ 0 w 5198370"/>
              <a:gd name="connsiteY4" fmla="*/ 2579427 h 51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370" h="5158854">
                <a:moveTo>
                  <a:pt x="0" y="2579427"/>
                </a:moveTo>
                <a:cubicBezTo>
                  <a:pt x="0" y="1154849"/>
                  <a:pt x="1163695" y="0"/>
                  <a:pt x="2599185" y="0"/>
                </a:cubicBezTo>
                <a:cubicBezTo>
                  <a:pt x="4034675" y="0"/>
                  <a:pt x="5198370" y="1154849"/>
                  <a:pt x="5198370" y="2579427"/>
                </a:cubicBezTo>
                <a:cubicBezTo>
                  <a:pt x="5198370" y="4004005"/>
                  <a:pt x="4034675" y="5158854"/>
                  <a:pt x="2599185" y="5158854"/>
                </a:cubicBezTo>
                <a:cubicBezTo>
                  <a:pt x="1163695" y="5158854"/>
                  <a:pt x="0" y="4004005"/>
                  <a:pt x="0" y="2579427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2022" tIns="357510" rIns="1972020" bIns="4226652" numCol="1" spcCol="1270" anchor="ctr" anchorCtr="0">
            <a:noAutofit/>
          </a:bodyPr>
          <a:lstStyle/>
          <a:p>
            <a:pPr lvl="0" algn="ctr" defTabSz="6223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400" kern="1200" dirty="0">
                <a:solidFill>
                  <a:srgbClr val="FF0000"/>
                </a:solidFill>
              </a:rPr>
              <a:t>+</a:t>
            </a:r>
            <a:r>
              <a:rPr lang="it-IT" sz="1400" kern="1200" dirty="0"/>
              <a:t> statistiche di interesse specifico degli enti</a:t>
            </a:r>
          </a:p>
        </p:txBody>
      </p:sp>
      <p:sp>
        <p:nvSpPr>
          <p:cNvPr id="11" name="Figura a mano libera 10"/>
          <p:cNvSpPr/>
          <p:nvPr/>
        </p:nvSpPr>
        <p:spPr>
          <a:xfrm>
            <a:off x="6826773" y="2216498"/>
            <a:ext cx="4245654" cy="4127083"/>
          </a:xfrm>
          <a:custGeom>
            <a:avLst/>
            <a:gdLst>
              <a:gd name="connsiteX0" fmla="*/ 0 w 4245654"/>
              <a:gd name="connsiteY0" fmla="*/ 2063542 h 4127083"/>
              <a:gd name="connsiteX1" fmla="*/ 2122827 w 4245654"/>
              <a:gd name="connsiteY1" fmla="*/ 0 h 4127083"/>
              <a:gd name="connsiteX2" fmla="*/ 4245654 w 4245654"/>
              <a:gd name="connsiteY2" fmla="*/ 2063542 h 4127083"/>
              <a:gd name="connsiteX3" fmla="*/ 2122827 w 4245654"/>
              <a:gd name="connsiteY3" fmla="*/ 4127084 h 4127083"/>
              <a:gd name="connsiteX4" fmla="*/ 0 w 4245654"/>
              <a:gd name="connsiteY4" fmla="*/ 2063542 h 4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654" h="4127083">
                <a:moveTo>
                  <a:pt x="0" y="2063542"/>
                </a:moveTo>
                <a:cubicBezTo>
                  <a:pt x="0" y="923879"/>
                  <a:pt x="950422" y="0"/>
                  <a:pt x="2122827" y="0"/>
                </a:cubicBezTo>
                <a:cubicBezTo>
                  <a:pt x="3295232" y="0"/>
                  <a:pt x="4245654" y="923879"/>
                  <a:pt x="4245654" y="2063542"/>
                </a:cubicBezTo>
                <a:cubicBezTo>
                  <a:pt x="4245654" y="3203205"/>
                  <a:pt x="3295232" y="4127084"/>
                  <a:pt x="2122827" y="4127084"/>
                </a:cubicBezTo>
                <a:cubicBezTo>
                  <a:pt x="950422" y="4127084"/>
                  <a:pt x="0" y="3203205"/>
                  <a:pt x="0" y="2063542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0467" tIns="347193" rIns="1480467" bIns="3236152" numCol="1" spcCol="1270" anchor="ctr" anchorCtr="0">
            <a:noAutofit/>
          </a:bodyPr>
          <a:lstStyle/>
          <a:p>
            <a:pPr lvl="0" algn="ctr" defTabSz="6223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kern="1200" dirty="0">
                <a:solidFill>
                  <a:srgbClr val="FF0000"/>
                </a:solidFill>
              </a:rPr>
              <a:t>+</a:t>
            </a:r>
            <a:r>
              <a:rPr lang="it-IT" sz="1400" kern="1200" dirty="0"/>
              <a:t> statistiche non PSN di altri enti di qualità adeguata</a:t>
            </a:r>
            <a:endParaRPr lang="it-IT" sz="1400" b="1" kern="1200" dirty="0"/>
          </a:p>
        </p:txBody>
      </p:sp>
      <p:sp>
        <p:nvSpPr>
          <p:cNvPr id="12" name="Figura a mano libera 11"/>
          <p:cNvSpPr/>
          <p:nvPr/>
        </p:nvSpPr>
        <p:spPr>
          <a:xfrm>
            <a:off x="7345320" y="3176695"/>
            <a:ext cx="3316689" cy="3095312"/>
          </a:xfrm>
          <a:custGeom>
            <a:avLst/>
            <a:gdLst>
              <a:gd name="connsiteX0" fmla="*/ 0 w 3316689"/>
              <a:gd name="connsiteY0" fmla="*/ 1547656 h 3095312"/>
              <a:gd name="connsiteX1" fmla="*/ 1658345 w 3316689"/>
              <a:gd name="connsiteY1" fmla="*/ 0 h 3095312"/>
              <a:gd name="connsiteX2" fmla="*/ 3316690 w 3316689"/>
              <a:gd name="connsiteY2" fmla="*/ 1547656 h 3095312"/>
              <a:gd name="connsiteX3" fmla="*/ 1658345 w 3316689"/>
              <a:gd name="connsiteY3" fmla="*/ 3095312 h 3095312"/>
              <a:gd name="connsiteX4" fmla="*/ 0 w 3316689"/>
              <a:gd name="connsiteY4" fmla="*/ 1547656 h 30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6689" h="3095312">
                <a:moveTo>
                  <a:pt x="0" y="1547656"/>
                </a:moveTo>
                <a:cubicBezTo>
                  <a:pt x="0" y="692909"/>
                  <a:pt x="742466" y="0"/>
                  <a:pt x="1658345" y="0"/>
                </a:cubicBezTo>
                <a:cubicBezTo>
                  <a:pt x="2574224" y="0"/>
                  <a:pt x="3316690" y="692909"/>
                  <a:pt x="3316690" y="1547656"/>
                </a:cubicBezTo>
                <a:cubicBezTo>
                  <a:pt x="3316690" y="2402403"/>
                  <a:pt x="2574224" y="3095312"/>
                  <a:pt x="1658345" y="3095312"/>
                </a:cubicBezTo>
                <a:cubicBezTo>
                  <a:pt x="742466" y="3095312"/>
                  <a:pt x="0" y="2402403"/>
                  <a:pt x="0" y="1547656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5124" tIns="331717" rIns="985124" bIns="226628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kern="1200" dirty="0">
                <a:solidFill>
                  <a:srgbClr val="FF0000"/>
                </a:solidFill>
              </a:rPr>
              <a:t>+</a:t>
            </a:r>
            <a:r>
              <a:rPr lang="it-IT" sz="1400" kern="1200" dirty="0"/>
              <a:t> statistiche PSN di altri enti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7917055" y="4030950"/>
            <a:ext cx="2172352" cy="2063541"/>
          </a:xfrm>
          <a:custGeom>
            <a:avLst/>
            <a:gdLst>
              <a:gd name="connsiteX0" fmla="*/ 0 w 2172352"/>
              <a:gd name="connsiteY0" fmla="*/ 1031771 h 2063541"/>
              <a:gd name="connsiteX1" fmla="*/ 1086176 w 2172352"/>
              <a:gd name="connsiteY1" fmla="*/ 0 h 2063541"/>
              <a:gd name="connsiteX2" fmla="*/ 2172352 w 2172352"/>
              <a:gd name="connsiteY2" fmla="*/ 1031771 h 2063541"/>
              <a:gd name="connsiteX3" fmla="*/ 1086176 w 2172352"/>
              <a:gd name="connsiteY3" fmla="*/ 2063542 h 2063541"/>
              <a:gd name="connsiteX4" fmla="*/ 0 w 2172352"/>
              <a:gd name="connsiteY4" fmla="*/ 1031771 h 206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352" h="2063541">
                <a:moveTo>
                  <a:pt x="0" y="1031771"/>
                </a:moveTo>
                <a:cubicBezTo>
                  <a:pt x="0" y="461940"/>
                  <a:pt x="486298" y="0"/>
                  <a:pt x="1086176" y="0"/>
                </a:cubicBezTo>
                <a:cubicBezTo>
                  <a:pt x="1686054" y="0"/>
                  <a:pt x="2172352" y="461940"/>
                  <a:pt x="2172352" y="1031771"/>
                </a:cubicBezTo>
                <a:cubicBezTo>
                  <a:pt x="2172352" y="1601602"/>
                  <a:pt x="1686054" y="2063542"/>
                  <a:pt x="1086176" y="2063542"/>
                </a:cubicBezTo>
                <a:cubicBezTo>
                  <a:pt x="486298" y="2063542"/>
                  <a:pt x="0" y="1601602"/>
                  <a:pt x="0" y="1031771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1926" tIns="629677" rIns="431926" bIns="62967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kern="1200" dirty="0"/>
              <a:t>contenuti attuali  e prospettici di </a:t>
            </a:r>
            <a:r>
              <a:rPr lang="it-IT" sz="1600" kern="1200" dirty="0" err="1" smtClean="0"/>
              <a:t>I.Stat</a:t>
            </a:r>
            <a:endParaRPr lang="it-IT" sz="900" kern="1200" dirty="0"/>
          </a:p>
        </p:txBody>
      </p:sp>
    </p:spTree>
    <p:extLst>
      <p:ext uri="{BB962C8B-B14F-4D97-AF65-F5344CB8AC3E}">
        <p14:creationId xmlns:p14="http://schemas.microsoft.com/office/powerpoint/2010/main" val="13454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744279" y="1515865"/>
            <a:ext cx="10876221" cy="4682916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Costi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mitigati da un forte riuso del software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facilmente preventivabili all’interno di quelli previsti in generale per la normale manutenzione dei sistemi di diffusione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Benefici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usufruire delle migliori esperienze a livello internazionale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avviare processi di modernizzazione basati su standard internazionali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costruire una best </a:t>
            </a:r>
            <a:r>
              <a:rPr lang="it-IT" sz="2000" dirty="0" err="1"/>
              <a:t>practice</a:t>
            </a:r>
            <a:r>
              <a:rPr lang="it-IT" sz="2000" dirty="0"/>
              <a:t> per l’Agenda Digitale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L’Istat fornirà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gli appropriati moduli software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consulenza per disegnare la migliore soluzione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formazione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25101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Costi e benefici nel partecipare al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progetto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2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69063" y="2016125"/>
            <a:ext cx="5722937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Realizzato e manutenuto da 7 organizzazioni internazionali (</a:t>
            </a:r>
            <a:r>
              <a:rPr lang="it-IT" sz="2400" dirty="0" err="1"/>
              <a:t>Eurostat</a:t>
            </a:r>
            <a:r>
              <a:rPr lang="it-IT" sz="2400" dirty="0"/>
              <a:t>, ECB, UNSD, IMF, WB, OECD, BIS)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Riconosciuto come “</a:t>
            </a:r>
            <a:r>
              <a:rPr lang="it-IT" sz="2400" i="1" dirty="0"/>
              <a:t>the </a:t>
            </a:r>
            <a:r>
              <a:rPr lang="it-IT" sz="2400" i="1" dirty="0" err="1"/>
              <a:t>preferred</a:t>
            </a:r>
            <a:r>
              <a:rPr lang="it-IT" sz="2400" i="1" dirty="0"/>
              <a:t> standard for </a:t>
            </a:r>
            <a:r>
              <a:rPr lang="it-IT" sz="2400" i="1" dirty="0" err="1"/>
              <a:t>exchange</a:t>
            </a:r>
            <a:r>
              <a:rPr lang="it-IT" sz="2400" i="1" dirty="0"/>
              <a:t> and </a:t>
            </a:r>
            <a:r>
              <a:rPr lang="it-IT" sz="2400" i="1" dirty="0" err="1"/>
              <a:t>sharing</a:t>
            </a:r>
            <a:r>
              <a:rPr lang="it-IT" sz="2400" i="1" dirty="0"/>
              <a:t> of data and </a:t>
            </a:r>
            <a:r>
              <a:rPr lang="it-IT" sz="2400" i="1" dirty="0" err="1"/>
              <a:t>metadata</a:t>
            </a:r>
            <a:r>
              <a:rPr lang="it-IT" sz="2400" i="1" dirty="0"/>
              <a:t> in the global </a:t>
            </a:r>
            <a:r>
              <a:rPr lang="it-IT" sz="2400" i="1" dirty="0" err="1"/>
              <a:t>statistical</a:t>
            </a:r>
            <a:r>
              <a:rPr lang="it-IT" sz="2400" i="1" dirty="0"/>
              <a:t> community</a:t>
            </a:r>
            <a:r>
              <a:rPr lang="it-IT" sz="2400" dirty="0"/>
              <a:t>” dalla Commissione Statistica delle Nazione Unite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 smtClean="0"/>
              <a:t>E’ un ISO </a:t>
            </a:r>
            <a:r>
              <a:rPr lang="it-IT" sz="2400" dirty="0"/>
              <a:t>standard (IS17369)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0" y="1274763"/>
            <a:ext cx="10701338" cy="74136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 standard SDMX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E’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uno standard statistico e tecnologico per la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condivisione, lo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scambio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la diffusione di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dati e metadati statistici</a:t>
            </a:r>
          </a:p>
        </p:txBody>
      </p:sp>
    </p:spTree>
    <p:extLst>
      <p:ext uri="{BB962C8B-B14F-4D97-AF65-F5344CB8AC3E}">
        <p14:creationId xmlns:p14="http://schemas.microsoft.com/office/powerpoint/2010/main" val="34687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Come funziona l’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hub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9" name="computr1"/>
          <p:cNvSpPr>
            <a:spLocks noEditPoints="1" noChangeArrowheads="1"/>
          </p:cNvSpPr>
          <p:nvPr/>
        </p:nvSpPr>
        <p:spPr bwMode="auto">
          <a:xfrm>
            <a:off x="4506369" y="2964305"/>
            <a:ext cx="1846262" cy="1973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503194" y="4477193"/>
            <a:ext cx="1860550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5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SISTAN HUB</a:t>
            </a:r>
          </a:p>
        </p:txBody>
      </p:sp>
      <p:pic>
        <p:nvPicPr>
          <p:cNvPr id="41" name="Picture 4" descr="j01739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9" y="3856480"/>
            <a:ext cx="292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37" y="3340543"/>
            <a:ext cx="7191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31" y="3297680"/>
            <a:ext cx="873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Document"/>
          <p:cNvSpPr>
            <a:spLocks noEditPoints="1" noChangeArrowheads="1"/>
          </p:cNvSpPr>
          <p:nvPr/>
        </p:nvSpPr>
        <p:spPr bwMode="auto">
          <a:xfrm>
            <a:off x="2711999" y="3454843"/>
            <a:ext cx="220663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sp>
        <p:nvSpPr>
          <p:cNvPr id="45" name="Document"/>
          <p:cNvSpPr>
            <a:spLocks noEditPoints="1" noChangeArrowheads="1"/>
          </p:cNvSpPr>
          <p:nvPr/>
        </p:nvSpPr>
        <p:spPr bwMode="auto">
          <a:xfrm>
            <a:off x="5546577" y="3167505"/>
            <a:ext cx="220662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sp>
        <p:nvSpPr>
          <p:cNvPr id="46" name="Document"/>
          <p:cNvSpPr>
            <a:spLocks noEditPoints="1" noChangeArrowheads="1"/>
          </p:cNvSpPr>
          <p:nvPr/>
        </p:nvSpPr>
        <p:spPr bwMode="auto">
          <a:xfrm>
            <a:off x="5546577" y="3743768"/>
            <a:ext cx="220662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sp>
        <p:nvSpPr>
          <p:cNvPr id="47" name="Document"/>
          <p:cNvSpPr>
            <a:spLocks noEditPoints="1" noChangeArrowheads="1"/>
          </p:cNvSpPr>
          <p:nvPr/>
        </p:nvSpPr>
        <p:spPr bwMode="auto">
          <a:xfrm>
            <a:off x="7957594" y="2302318"/>
            <a:ext cx="220662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sp>
        <p:nvSpPr>
          <p:cNvPr id="48" name="Documents"/>
          <p:cNvSpPr>
            <a:spLocks noEditPoints="1" noChangeArrowheads="1"/>
          </p:cNvSpPr>
          <p:nvPr/>
        </p:nvSpPr>
        <p:spPr bwMode="auto">
          <a:xfrm>
            <a:off x="4938169" y="3383405"/>
            <a:ext cx="338137" cy="4572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7386094" y="2013393"/>
            <a:ext cx="936625" cy="8651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it-IT" sz="2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auto">
          <a:xfrm>
            <a:off x="8754519" y="1941955"/>
            <a:ext cx="720725" cy="1008063"/>
          </a:xfrm>
          <a:prstGeom prst="can">
            <a:avLst>
              <a:gd name="adj" fmla="val 349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it-IT" sz="2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Document"/>
          <p:cNvSpPr>
            <a:spLocks noEditPoints="1" noChangeArrowheads="1"/>
          </p:cNvSpPr>
          <p:nvPr/>
        </p:nvSpPr>
        <p:spPr bwMode="auto">
          <a:xfrm>
            <a:off x="8030619" y="5055043"/>
            <a:ext cx="220662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7459119" y="4766118"/>
            <a:ext cx="936625" cy="8651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it-IT" sz="2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AutoShape 16"/>
          <p:cNvSpPr>
            <a:spLocks noChangeArrowheads="1"/>
          </p:cNvSpPr>
          <p:nvPr/>
        </p:nvSpPr>
        <p:spPr bwMode="auto">
          <a:xfrm>
            <a:off x="8827544" y="4694680"/>
            <a:ext cx="720725" cy="1008063"/>
          </a:xfrm>
          <a:prstGeom prst="can">
            <a:avLst>
              <a:gd name="adj" fmla="val 349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it-IT" sz="2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9043444" y="5055043"/>
            <a:ext cx="220662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sp>
        <p:nvSpPr>
          <p:cNvPr id="55" name="Document"/>
          <p:cNvSpPr>
            <a:spLocks noEditPoints="1" noChangeArrowheads="1"/>
          </p:cNvSpPr>
          <p:nvPr/>
        </p:nvSpPr>
        <p:spPr bwMode="auto">
          <a:xfrm>
            <a:off x="8970419" y="2302318"/>
            <a:ext cx="220662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grpSp>
        <p:nvGrpSpPr>
          <p:cNvPr id="56" name="Group 19"/>
          <p:cNvGrpSpPr>
            <a:grpSpLocks/>
          </p:cNvGrpSpPr>
          <p:nvPr/>
        </p:nvGrpSpPr>
        <p:grpSpPr bwMode="auto">
          <a:xfrm>
            <a:off x="7027319" y="1565718"/>
            <a:ext cx="2590800" cy="1816100"/>
            <a:chOff x="3833" y="290"/>
            <a:chExt cx="1632" cy="1144"/>
          </a:xfrm>
        </p:grpSpPr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3833" y="300"/>
              <a:ext cx="1632" cy="1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it-IT"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3867" y="290"/>
              <a:ext cx="8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Soggetto Sistan</a:t>
              </a:r>
              <a:endParaRPr lang="en-GB" altLang="it-IT" sz="15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22"/>
          <p:cNvGrpSpPr>
            <a:grpSpLocks/>
          </p:cNvGrpSpPr>
          <p:nvPr/>
        </p:nvGrpSpPr>
        <p:grpSpPr bwMode="auto">
          <a:xfrm>
            <a:off x="7027319" y="4247005"/>
            <a:ext cx="2590800" cy="1816100"/>
            <a:chOff x="3833" y="290"/>
            <a:chExt cx="1632" cy="1144"/>
          </a:xfrm>
        </p:grpSpPr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3833" y="300"/>
              <a:ext cx="1632" cy="1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it-IT"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3867" y="290"/>
              <a:ext cx="8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Soggetto Sistan</a:t>
              </a:r>
              <a:endParaRPr lang="en-GB" altLang="it-IT" sz="15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2" name="Document"/>
          <p:cNvSpPr>
            <a:spLocks noEditPoints="1" noChangeArrowheads="1"/>
          </p:cNvSpPr>
          <p:nvPr/>
        </p:nvSpPr>
        <p:spPr bwMode="auto">
          <a:xfrm>
            <a:off x="7675019" y="2300730"/>
            <a:ext cx="220662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sp>
        <p:nvSpPr>
          <p:cNvPr id="63" name="Document"/>
          <p:cNvSpPr>
            <a:spLocks noEditPoints="1" noChangeArrowheads="1"/>
          </p:cNvSpPr>
          <p:nvPr/>
        </p:nvSpPr>
        <p:spPr bwMode="auto">
          <a:xfrm>
            <a:off x="7746456" y="5055043"/>
            <a:ext cx="220663" cy="317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latin typeface="+mn-lt"/>
              <a:ea typeface="ＭＳ Ｐゴシック" charset="-128"/>
              <a:cs typeface="Arial" charset="0"/>
              <a:sym typeface="Arial" charset="0"/>
            </a:endParaRPr>
          </a:p>
        </p:txBody>
      </p:sp>
      <p:pic>
        <p:nvPicPr>
          <p:cNvPr id="64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31" y="-4275138"/>
            <a:ext cx="5219700" cy="3609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9" y="7245349"/>
            <a:ext cx="83550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2012 L -0.00191 0.8268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849 -0.1490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74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0787 L 0.19288 0.1784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9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10195 3.7037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5 -0.01273 L 0.09906 -0.0127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08 L -0.11042 -0.0043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11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-0.11441 0.0020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813E-7 -1.48148E-6 L -0.22963 0.14491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1" y="7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49 -0.01273 L -0.22299 -0.21181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1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293E-6 2.22045E-16 L -0.02525 -0.82963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4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04112"/>
            <a:ext cx="11071754" cy="53329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Il data warehouse del sistema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96" y="1576750"/>
            <a:ext cx="6753210" cy="512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663</Words>
  <Application>Microsoft Office PowerPoint</Application>
  <PresentationFormat>Personalizzato</PresentationFormat>
  <Paragraphs>89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Personalizza struttura</vt:lpstr>
      <vt:lpstr>COMPORTAMENTI INDIVIDUALI  E RELAZIONI SOCIALI  IN TRASFORMAZIONE  UNA SFIDA PER LA  STATISTICA UFFICIALE </vt:lpstr>
      <vt:lpstr>Presentazione standard di PowerPoint</vt:lpstr>
      <vt:lpstr>Obiettivi del progetto</vt:lpstr>
      <vt:lpstr>Le componenti del progetto</vt:lpstr>
      <vt:lpstr>La qualità al centro del sistema</vt:lpstr>
      <vt:lpstr>Costi e benefici nel partecipare al progetto</vt:lpstr>
      <vt:lpstr>Lo standard SDMX</vt:lpstr>
      <vt:lpstr>Come funziona l’hub</vt:lpstr>
      <vt:lpstr>Il data warehouse del sistema</vt:lpstr>
      <vt:lpstr>Il percorso in atto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Francesco Rizzo</cp:lastModifiedBy>
  <cp:revision>73</cp:revision>
  <cp:lastPrinted>2016-03-21T17:06:08Z</cp:lastPrinted>
  <dcterms:created xsi:type="dcterms:W3CDTF">2016-03-11T16:10:26Z</dcterms:created>
  <dcterms:modified xsi:type="dcterms:W3CDTF">2016-06-23T06:00:02Z</dcterms:modified>
</cp:coreProperties>
</file>