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s/slide30.xml" ContentType="application/vnd.openxmlformats-officedocument.presentationml.slide+xml"/>
  <Override PartName="/ppt/slides/slide27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png" ContentType="image/png"/>
  <Default Extension="jpeg" ContentType="image/jpeg"/>
  <Override PartName="/ppt/slides/slide25.xml" ContentType="application/vnd.openxmlformats-officedocument.presentationml.slide+xml"/>
  <Override PartName="/ppt/tableStyles.xml" ContentType="application/vnd.openxmlformats-officedocument.presentationml.tableStyles+xml"/>
  <Default Extension="emf" ContentType="image/x-emf"/>
  <Override PartName="/ppt/notesSlides/notesSlide3.xml" ContentType="application/vnd.openxmlformats-officedocument.presentationml.notesSlide+xml"/>
  <Override PartName="/ppt/slides/slide7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18.xml" ContentType="application/vnd.openxmlformats-officedocument.presentationml.slide+xml"/>
  <Override PartName="/ppt/slides/slide23.xml" ContentType="application/vnd.openxmlformats-officedocument.presentationml.slide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slides/slide21.xml" ContentType="application/vnd.openxmlformats-officedocument.presentationml.slid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docProps/core.xml" ContentType="application/vnd.openxmlformats-package.core-properties+xml"/>
  <Override PartName="/ppt/slides/slide3.xml" ContentType="application/vnd.openxmlformats-officedocument.presentationml.slide+xml"/>
  <Override PartName="/ppt/slides/slide14.xml" ContentType="application/vnd.openxmlformats-officedocument.presentationml.slide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28.xml" ContentType="application/vnd.openxmlformats-officedocument.presentationml.slide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notesSlides/notesSlide4.xml" ContentType="application/vnd.openxmlformats-officedocument.presentationml.notesSlide+xml"/>
  <Override PartName="/ppt/slides/slide26.xml" ContentType="application/vnd.openxmlformats-officedocument.presentationml.slide+xml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s/slide19.xml" ContentType="application/vnd.openxmlformats-officedocument.presentationml.slide+xml"/>
  <Override PartName="/ppt/slides/slide2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6.xml" ContentType="application/vnd.openxmlformats-officedocument.presentationml.slide+xml"/>
  <Override PartName="/ppt/slides/slide17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4.xml" ContentType="application/vnd.openxmlformats-officedocument.presentationml.slide+xml"/>
  <Override PartName="/ppt/slides/slide15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theme/theme1.xml" ContentType="application/vnd.openxmlformats-officedocument.theme+xml"/>
  <Override PartName="/ppt/slides/slide29.xml" ContentType="application/vnd.openxmlformats-officedocument.presentationml.slide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60" r:id="rId1"/>
  </p:sldMasterIdLst>
  <p:notesMasterIdLst>
    <p:notesMasterId r:id="rId32"/>
  </p:notesMasterIdLst>
  <p:sldIdLst>
    <p:sldId id="256" r:id="rId2"/>
    <p:sldId id="261" r:id="rId3"/>
    <p:sldId id="267" r:id="rId4"/>
    <p:sldId id="269" r:id="rId5"/>
    <p:sldId id="272" r:id="rId6"/>
    <p:sldId id="274" r:id="rId7"/>
    <p:sldId id="303" r:id="rId8"/>
    <p:sldId id="304" r:id="rId9"/>
    <p:sldId id="305" r:id="rId10"/>
    <p:sldId id="306" r:id="rId11"/>
    <p:sldId id="307" r:id="rId12"/>
    <p:sldId id="275" r:id="rId13"/>
    <p:sldId id="278" r:id="rId14"/>
    <p:sldId id="282" r:id="rId15"/>
    <p:sldId id="285" r:id="rId16"/>
    <p:sldId id="283" r:id="rId17"/>
    <p:sldId id="286" r:id="rId18"/>
    <p:sldId id="287" r:id="rId19"/>
    <p:sldId id="298" r:id="rId20"/>
    <p:sldId id="299" r:id="rId21"/>
    <p:sldId id="315" r:id="rId22"/>
    <p:sldId id="301" r:id="rId23"/>
    <p:sldId id="302" r:id="rId24"/>
    <p:sldId id="288" r:id="rId25"/>
    <p:sldId id="289" r:id="rId26"/>
    <p:sldId id="290" r:id="rId27"/>
    <p:sldId id="314" r:id="rId28"/>
    <p:sldId id="295" r:id="rId29"/>
    <p:sldId id="297" r:id="rId30"/>
    <p:sldId id="310" r:id="rId31"/>
  </p:sldIdLst>
  <p:sldSz cx="12192000" cy="6858000"/>
  <p:notesSz cx="6797675" cy="9872663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a="http://schemas.openxmlformats.org/drawingml/2006/main" xmlns:r="http://schemas.openxmlformats.org/officeDocument/2006/relationships" xmlns:p="http://schemas.openxmlformats.org/presentationml/2006/main" xmlns="" xmlns:p15="http://schemas.microsoft.com/office/powerpoint/2012/main" xmlns:mv="urn:schemas-microsoft-com:mac:vml" xmlns:mc="http://schemas.openxmlformats.org/markup-compatibility/2006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scaleToFitPaper="1"/>
  <p:showPr showNarration="1">
    <p:present/>
    <p:sldAll/>
    <p:penClr>
      <a:prstClr val="red"/>
    </p:penClr>
    <p:extLst>
      <p:ext uri="{EC167BDD-8182-4AB7-AECC-EB403E3ABB37}">
        <p14:laserClr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>
          <a:srgbClr val="FF0000"/>
        </p14:laserClr>
      </p:ext>
      <p:ext uri="{2FDB2607-1784-4EEB-B798-7EB5836EED8A}">
        <p14:showMediaCtrls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"/>
      </p:ext>
    </p:extLst>
  </p:showPr>
  <p:clrMru>
    <a:srgbClr val="DA304A"/>
    <a:srgbClr val="BE1520"/>
    <a:srgbClr val="0000FF"/>
    <a:srgbClr val="C72A31"/>
    <a:srgbClr val="484384"/>
    <a:srgbClr val="1C385A"/>
    <a:srgbClr val="CF1E24"/>
  </p:clrMru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0"/>
    </p:ext>
    <p:ext uri="{FD5EFAAD-0ECE-453E-9831-46B23BE46B34}">
      <p15:chartTrackingRefBased xmlns:a="http://schemas.openxmlformats.org/drawingml/2006/main" xmlns:r="http://schemas.openxmlformats.org/officeDocument/2006/relationships" xmlns:p="http://schemas.openxmlformats.org/presentationml/2006/main" xmlns="" xmlns:p15="http://schemas.microsoft.com/office/powerpoint/2012/main" xmlns:mv="urn:schemas-microsoft-com:mac:vml" xmlns:mc="http://schemas.openxmlformats.org/markup-compatibility/2006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771" autoAdjust="0"/>
    <p:restoredTop sz="94632" autoAdjust="0"/>
  </p:normalViewPr>
  <p:slideViewPr>
    <p:cSldViewPr snapToGrid="0" snapToObjects="1">
      <p:cViewPr>
        <p:scale>
          <a:sx n="70" d="100"/>
          <a:sy n="70" d="100"/>
        </p:scale>
        <p:origin x="-1064" y="-504"/>
      </p:cViewPr>
      <p:guideLst>
        <p:guide orient="horz" pos="907"/>
        <p:guide pos="199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87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47B1F3-FB2D-A247-9676-97B3C010A75B}" type="datetimeFigureOut">
              <a:rPr lang="it-IT" smtClean="0"/>
              <a:pPr/>
              <a:t>22-06-2016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5075"/>
            <a:ext cx="5921375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768" y="4751220"/>
            <a:ext cx="543814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377319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377319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BAA04C-CF00-2442-8489-B17C223CBBD3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956307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A04C-CF00-2442-8489-B17C223CBBD3}" type="slidenum">
              <a:rPr lang="it-IT" smtClean="0"/>
              <a:pPr/>
              <a:t>1</a:t>
            </a:fld>
            <a:endParaRPr lang="it-IT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9484657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A04C-CF00-2442-8489-B17C223CBBD3}" type="slidenum">
              <a:rPr lang="it-IT" smtClean="0"/>
              <a:pPr/>
              <a:t>3</a:t>
            </a:fld>
            <a:endParaRPr lang="it-IT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0364584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A04C-CF00-2442-8489-B17C223CBBD3}" type="slidenum">
              <a:rPr lang="it-IT" smtClean="0"/>
              <a:pPr/>
              <a:t>6</a:t>
            </a:fld>
            <a:endParaRPr lang="it-IT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8435643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A04C-CF00-2442-8489-B17C223CBBD3}" type="slidenum">
              <a:rPr lang="it-IT" smtClean="0"/>
              <a:pPr/>
              <a:t>22</a:t>
            </a:fld>
            <a:endParaRPr lang="it-IT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552096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pagina inter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9959132" y="6478588"/>
            <a:ext cx="717915" cy="319088"/>
          </a:xfrm>
          <a:prstGeom prst="rect">
            <a:avLst/>
          </a:prstGeom>
        </p:spPr>
        <p:txBody>
          <a:bodyPr/>
          <a:lstStyle>
            <a:lvl1pPr algn="r">
              <a:defRPr b="0" i="0">
                <a:solidFill>
                  <a:srgbClr val="7F7F7F"/>
                </a:solidFill>
                <a:latin typeface="+mj-lt"/>
              </a:defRPr>
            </a:lvl1pPr>
          </a:lstStyle>
          <a:p>
            <a:fld id="{5C7FE145-5F5F-9146-8268-470DD024125C}" type="slidenum">
              <a:rPr lang="it-IT" smtClean="0"/>
              <a:pPr/>
              <a:t>‹n.›</a:t>
            </a:fld>
            <a:endParaRPr lang="it-IT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69153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7A0A89B-CA24-4C87-9626-E612FEB9BEA7}" type="datetime1">
              <a:rPr lang="it-IT" smtClean="0"/>
              <a:pPr/>
              <a:t>22-06-2016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Conferenza Nazionale di Statistica, Roma 2016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0C751B5-631A-9242-B635-C18491BE6C62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292101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4" Type="http://schemas.openxmlformats.org/officeDocument/2006/relationships/image" Target="../media/image1.emf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nettore 1 8"/>
          <p:cNvCxnSpPr/>
          <p:nvPr userDrawn="1"/>
        </p:nvCxnSpPr>
        <p:spPr>
          <a:xfrm flipH="1">
            <a:off x="601664" y="968418"/>
            <a:ext cx="10997669" cy="0"/>
          </a:xfrm>
          <a:prstGeom prst="line">
            <a:avLst/>
          </a:prstGeom>
          <a:ln w="25400" cap="rnd">
            <a:solidFill>
              <a:srgbClr val="C72A3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magine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t="13814" r="74033" b="37508"/>
          <a:stretch/>
        </p:blipFill>
        <p:spPr>
          <a:xfrm>
            <a:off x="10647499" y="5776731"/>
            <a:ext cx="1544501" cy="108127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9771615" y="179460"/>
            <a:ext cx="1975884" cy="788958"/>
          </a:xfrm>
          <a:prstGeom prst="rect">
            <a:avLst/>
          </a:prstGeom>
        </p:spPr>
      </p:pic>
      <p:sp>
        <p:nvSpPr>
          <p:cNvPr id="11" name="Titolo 1"/>
          <p:cNvSpPr txBox="1">
            <a:spLocks/>
          </p:cNvSpPr>
          <p:nvPr userDrawn="1"/>
        </p:nvSpPr>
        <p:spPr>
          <a:xfrm>
            <a:off x="601662" y="353490"/>
            <a:ext cx="7627989" cy="525272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1080"/>
              </a:lnSpc>
              <a:spcAft>
                <a:spcPts val="600"/>
              </a:spcAft>
            </a:pPr>
            <a:r>
              <a:rPr lang="it-IT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Signika" charset="0"/>
                <a:cs typeface="Calibri"/>
              </a:rPr>
              <a:t>ROMA 23</a:t>
            </a:r>
            <a:r>
              <a:rPr lang="it-IT" sz="1100" b="1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Signika" charset="0"/>
                <a:cs typeface="Calibri"/>
              </a:rPr>
              <a:t> </a:t>
            </a:r>
            <a:r>
              <a:rPr lang="it-IT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Signika" charset="0"/>
                <a:cs typeface="Calibri"/>
              </a:rPr>
              <a:t>GIUGNO 2016 </a:t>
            </a:r>
          </a:p>
          <a:p>
            <a:pPr>
              <a:lnSpc>
                <a:spcPts val="1080"/>
              </a:lnSpc>
              <a:spcAft>
                <a:spcPts val="0"/>
              </a:spcAft>
            </a:pPr>
            <a:r>
              <a:rPr lang="it-IT" sz="1100" b="1" dirty="0" smtClean="0">
                <a:solidFill>
                  <a:srgbClr val="484384"/>
                </a:solidFill>
                <a:latin typeface="+mn-lt"/>
                <a:ea typeface="Signika Light" charset="0"/>
                <a:cs typeface="Calibri"/>
              </a:rPr>
              <a:t>AREA TEMATICA 2. </a:t>
            </a:r>
            <a:r>
              <a:rPr lang="it-IT" sz="1100" b="1" kern="1200" dirty="0" smtClean="0">
                <a:solidFill>
                  <a:schemeClr val="tx1"/>
                </a:solidFill>
                <a:latin typeface="+mj-lt"/>
                <a:ea typeface="Signika Light" charset="0"/>
                <a:cs typeface="Calibri"/>
              </a:rPr>
              <a:t>TEMI EMERGENTI</a:t>
            </a:r>
            <a:endParaRPr lang="it-IT" sz="1100" b="1" kern="1200" dirty="0" smtClean="0">
              <a:solidFill>
                <a:schemeClr val="tx1"/>
              </a:solidFill>
              <a:latin typeface="+mn-lt"/>
              <a:ea typeface="Signika Light" charset="0"/>
              <a:cs typeface="Calibri"/>
            </a:endParaRPr>
          </a:p>
          <a:p>
            <a:r>
              <a:rPr lang="it-IT" sz="1200" kern="1200" baseline="0" dirty="0" smtClean="0">
                <a:solidFill>
                  <a:schemeClr val="tx1"/>
                </a:solidFill>
                <a:latin typeface="+mn-lt"/>
                <a:ea typeface="Signika Light" charset="0"/>
                <a:cs typeface="Arial"/>
              </a:rPr>
              <a:t>Effetto serra ed effetto terra: il processo di costruzione dell’informazione statistica</a:t>
            </a:r>
            <a:endParaRPr lang="it-IT" sz="1200" kern="1200" baseline="0" dirty="0">
              <a:solidFill>
                <a:schemeClr val="tx1"/>
              </a:solidFill>
              <a:latin typeface="+mn-lt"/>
              <a:ea typeface="Signika Light" charset="0"/>
              <a:cs typeface="Arial"/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9959132" y="6478588"/>
            <a:ext cx="717915" cy="319088"/>
          </a:xfrm>
          <a:prstGeom prst="rect">
            <a:avLst/>
          </a:prstGeom>
        </p:spPr>
        <p:txBody>
          <a:bodyPr/>
          <a:lstStyle>
            <a:lvl1pPr algn="r">
              <a:defRPr b="0" i="0">
                <a:solidFill>
                  <a:srgbClr val="7F7F7F"/>
                </a:solidFill>
                <a:latin typeface="+mj-lt"/>
              </a:defRPr>
            </a:lvl1pPr>
          </a:lstStyle>
          <a:p>
            <a:fld id="{5C7FE145-5F5F-9146-8268-470DD024125C}" type="slidenum">
              <a:rPr lang="it-IT" smtClean="0"/>
              <a:pPr/>
              <a:t>‹n.›</a:t>
            </a:fld>
            <a:endParaRPr lang="it-IT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85279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a="http://schemas.openxmlformats.org/drawingml/2006/main" xmlns:r="http://schemas.openxmlformats.org/officeDocument/2006/relationships" xmlns:p="http://schemas.openxmlformats.org/presentationml/2006/main" xmlns="" xmlns:p15="http://schemas.microsoft.com/office/powerpoint/2012/main" xmlns:mv="urn:schemas-microsoft-com:mac:vml" xmlns:mc="http://schemas.openxmlformats.org/markup-compatibility/2006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emf"/><Relationship Id="rId5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5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Relationship Id="rId3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Relationship Id="rId3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Relationship Id="rId3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png"/><Relationship Id="rId5" Type="http://schemas.openxmlformats.org/officeDocument/2006/relationships/image" Target="../media/image38.jpeg"/><Relationship Id="rId6" Type="http://schemas.openxmlformats.org/officeDocument/2006/relationships/image" Target="../media/image39.png"/><Relationship Id="rId7" Type="http://schemas.openxmlformats.org/officeDocument/2006/relationships/image" Target="../media/image40.jpeg"/><Relationship Id="rId8" Type="http://schemas.openxmlformats.org/officeDocument/2006/relationships/image" Target="../media/image41.jpeg"/><Relationship Id="rId9" Type="http://schemas.openxmlformats.org/officeDocument/2006/relationships/image" Target="../media/image42.jpeg"/><Relationship Id="rId10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png"/><Relationship Id="rId3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34.jpeg"/><Relationship Id="rId5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4.png"/><Relationship Id="rId9" Type="http://schemas.openxmlformats.org/officeDocument/2006/relationships/image" Target="../media/image15.png"/><Relationship Id="rId10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3.png"/><Relationship Id="rId5" Type="http://schemas.openxmlformats.org/officeDocument/2006/relationships/image" Target="../media/image19.png"/><Relationship Id="rId6" Type="http://schemas.openxmlformats.org/officeDocument/2006/relationships/image" Target="../media/image11.png"/><Relationship Id="rId7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0.png"/><Relationship Id="rId5" Type="http://schemas.openxmlformats.org/officeDocument/2006/relationships/image" Target="../media/image12.png"/><Relationship Id="rId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/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Rettangolo 5"/>
          <p:cNvSpPr/>
          <p:nvPr/>
        </p:nvSpPr>
        <p:spPr>
          <a:xfrm>
            <a:off x="0" y="3376083"/>
            <a:ext cx="12192000" cy="3481918"/>
          </a:xfrm>
          <a:prstGeom prst="rect">
            <a:avLst/>
          </a:prstGeom>
          <a:solidFill>
            <a:srgbClr val="4843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rgbClr val="DA304A"/>
                </a:solidFill>
              </a:rPr>
              <a:t> </a:t>
            </a:r>
            <a:endParaRPr lang="it-IT" dirty="0">
              <a:solidFill>
                <a:srgbClr val="DA304A"/>
              </a:solidFill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3173412" y="3659555"/>
            <a:ext cx="8221860" cy="195438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+mj-lt"/>
                <a:ea typeface="Signika Light" charset="0"/>
                <a:cs typeface="Arial"/>
              </a:rPr>
              <a:t>Cambiamenti climatici ed eventi estremi: una sfida anche per la statistica </a:t>
            </a:r>
            <a:r>
              <a:rPr lang="it-IT" dirty="0" smtClean="0">
                <a:solidFill>
                  <a:schemeClr val="bg1"/>
                </a:solidFill>
                <a:latin typeface="+mj-lt"/>
                <a:ea typeface="Signika Light" charset="0"/>
                <a:cs typeface="Arial"/>
              </a:rPr>
              <a:t>ufficiale</a:t>
            </a:r>
          </a:p>
          <a:p>
            <a:pPr>
              <a:lnSpc>
                <a:spcPts val="2160"/>
              </a:lnSpc>
            </a:pPr>
            <a:endParaRPr lang="it-IT" sz="2800" dirty="0" smtClean="0">
              <a:solidFill>
                <a:schemeClr val="bg1"/>
              </a:solidFill>
              <a:latin typeface="+mj-lt"/>
              <a:ea typeface="Signika Light" charset="0"/>
              <a:cs typeface="Arial"/>
            </a:endParaRPr>
          </a:p>
          <a:p>
            <a:r>
              <a:rPr lang="it-IT" sz="3200" dirty="0" smtClean="0">
                <a:solidFill>
                  <a:schemeClr val="bg1"/>
                </a:solidFill>
              </a:rPr>
              <a:t>Effetto </a:t>
            </a:r>
            <a:r>
              <a:rPr lang="it-IT" sz="3200" dirty="0">
                <a:solidFill>
                  <a:schemeClr val="bg1"/>
                </a:solidFill>
              </a:rPr>
              <a:t>serra ed effetto terra: </a:t>
            </a:r>
            <a:r>
              <a:rPr lang="it-IT" sz="3200" dirty="0" smtClean="0">
                <a:solidFill>
                  <a:schemeClr val="bg1"/>
                </a:solidFill>
              </a:rPr>
              <a:t>il </a:t>
            </a:r>
            <a:r>
              <a:rPr lang="it-IT" sz="3200" dirty="0">
                <a:solidFill>
                  <a:schemeClr val="bg1"/>
                </a:solidFill>
              </a:rPr>
              <a:t>processo di costruzione dell’informazione statistica</a:t>
            </a:r>
          </a:p>
          <a:p>
            <a:pPr>
              <a:lnSpc>
                <a:spcPts val="3200"/>
              </a:lnSpc>
            </a:pPr>
            <a:endParaRPr lang="it-IT" sz="3200" dirty="0">
              <a:solidFill>
                <a:schemeClr val="bg1"/>
              </a:solidFill>
              <a:latin typeface="+mj-lt"/>
              <a:ea typeface="Signika Light" charset="0"/>
              <a:cs typeface="Arial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ctrTitle" idx="4294967295"/>
          </p:nvPr>
        </p:nvSpPr>
        <p:spPr>
          <a:xfrm>
            <a:off x="611254" y="384211"/>
            <a:ext cx="5050820" cy="1611125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/>
          <a:p>
            <a:pPr algn="l">
              <a:lnSpc>
                <a:spcPts val="2500"/>
              </a:lnSpc>
            </a:pPr>
            <a:r>
              <a:rPr lang="it-IT" sz="2400" b="1" dirty="0" smtClean="0">
                <a:solidFill>
                  <a:schemeClr val="bg1"/>
                </a:solidFill>
                <a:latin typeface="Signika" charset="0"/>
                <a:ea typeface="Signika" charset="0"/>
                <a:cs typeface="Signika" charset="0"/>
              </a:rPr>
              <a:t>COMPORTAMENTI INDIVIDUALI </a:t>
            </a:r>
            <a:br>
              <a:rPr lang="it-IT" sz="2400" b="1" dirty="0" smtClean="0">
                <a:solidFill>
                  <a:schemeClr val="bg1"/>
                </a:solidFill>
                <a:latin typeface="Signika" charset="0"/>
                <a:ea typeface="Signika" charset="0"/>
                <a:cs typeface="Signika" charset="0"/>
              </a:rPr>
            </a:br>
            <a:r>
              <a:rPr lang="it-IT" sz="2400" b="1" dirty="0" smtClean="0">
                <a:solidFill>
                  <a:schemeClr val="bg1"/>
                </a:solidFill>
                <a:latin typeface="Signika" charset="0"/>
                <a:ea typeface="Signika" charset="0"/>
                <a:cs typeface="Signika" charset="0"/>
              </a:rPr>
              <a:t>E RELAZIONI SOCIALI </a:t>
            </a:r>
            <a:br>
              <a:rPr lang="it-IT" sz="2400" b="1" dirty="0" smtClean="0">
                <a:solidFill>
                  <a:schemeClr val="bg1"/>
                </a:solidFill>
                <a:latin typeface="Signika" charset="0"/>
                <a:ea typeface="Signika" charset="0"/>
                <a:cs typeface="Signika" charset="0"/>
              </a:rPr>
            </a:br>
            <a:r>
              <a:rPr lang="it-IT" sz="2400" b="1" dirty="0" smtClean="0">
                <a:solidFill>
                  <a:schemeClr val="bg1"/>
                </a:solidFill>
                <a:latin typeface="Signika" charset="0"/>
                <a:ea typeface="Signika" charset="0"/>
                <a:cs typeface="Signika" charset="0"/>
              </a:rPr>
              <a:t>IN TRASFORMAZIONE </a:t>
            </a:r>
            <a:br>
              <a:rPr lang="it-IT" sz="2400" b="1" dirty="0" smtClean="0">
                <a:solidFill>
                  <a:schemeClr val="bg1"/>
                </a:solidFill>
                <a:latin typeface="Signika" charset="0"/>
                <a:ea typeface="Signika" charset="0"/>
                <a:cs typeface="Signika" charset="0"/>
              </a:rPr>
            </a:br>
            <a:r>
              <a:rPr lang="it-IT" sz="2400" dirty="0">
                <a:solidFill>
                  <a:schemeClr val="bg1"/>
                </a:solidFill>
                <a:latin typeface="Signika" charset="0"/>
                <a:ea typeface="Signika" charset="0"/>
                <a:cs typeface="Signika" charset="0"/>
              </a:rPr>
              <a:t>UNA SFIDA </a:t>
            </a:r>
            <a:r>
              <a:rPr lang="it-IT" sz="2400" dirty="0" smtClean="0">
                <a:solidFill>
                  <a:schemeClr val="bg1"/>
                </a:solidFill>
                <a:latin typeface="Signika" charset="0"/>
                <a:ea typeface="Signika" charset="0"/>
                <a:cs typeface="Signika" charset="0"/>
              </a:rPr>
              <a:t>PER </a:t>
            </a:r>
            <a:r>
              <a:rPr lang="it-IT" sz="2400" dirty="0">
                <a:solidFill>
                  <a:schemeClr val="bg1"/>
                </a:solidFill>
                <a:latin typeface="Signika" charset="0"/>
                <a:ea typeface="Signika" charset="0"/>
                <a:cs typeface="Signika" charset="0"/>
              </a:rPr>
              <a:t>LA </a:t>
            </a:r>
            <a:r>
              <a:rPr lang="it-IT" sz="2400" dirty="0" smtClean="0">
                <a:solidFill>
                  <a:schemeClr val="bg1"/>
                </a:solidFill>
                <a:latin typeface="Signika" charset="0"/>
                <a:ea typeface="Signika" charset="0"/>
                <a:cs typeface="Signika" charset="0"/>
              </a:rPr>
              <a:t/>
            </a:r>
            <a:br>
              <a:rPr lang="it-IT" sz="2400" dirty="0" smtClean="0">
                <a:solidFill>
                  <a:schemeClr val="bg1"/>
                </a:solidFill>
                <a:latin typeface="Signika" charset="0"/>
                <a:ea typeface="Signika" charset="0"/>
                <a:cs typeface="Signika" charset="0"/>
              </a:rPr>
            </a:br>
            <a:r>
              <a:rPr lang="it-IT" sz="2400" dirty="0" smtClean="0">
                <a:solidFill>
                  <a:schemeClr val="bg1"/>
                </a:solidFill>
                <a:latin typeface="Signika" charset="0"/>
                <a:ea typeface="Signika" charset="0"/>
                <a:cs typeface="Signika" charset="0"/>
              </a:rPr>
              <a:t>STATISTICA UFFICIALE </a:t>
            </a:r>
            <a:endParaRPr lang="it-IT" sz="2400" dirty="0">
              <a:solidFill>
                <a:schemeClr val="bg1"/>
              </a:solidFill>
              <a:latin typeface="Signika" charset="0"/>
              <a:ea typeface="Signika" charset="0"/>
              <a:cs typeface="Signika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323742" y="214878"/>
            <a:ext cx="11427622" cy="2895775"/>
          </a:xfrm>
          <a:prstGeom prst="rect">
            <a:avLst/>
          </a:prstGeom>
        </p:spPr>
      </p:pic>
      <p:sp>
        <p:nvSpPr>
          <p:cNvPr id="14" name="Rettangolo 13"/>
          <p:cNvSpPr/>
          <p:nvPr/>
        </p:nvSpPr>
        <p:spPr>
          <a:xfrm>
            <a:off x="125412" y="4357526"/>
            <a:ext cx="2772274" cy="843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900"/>
              </a:lnSpc>
            </a:pPr>
            <a:r>
              <a:rPr lang="it-IT" dirty="0" smtClean="0">
                <a:solidFill>
                  <a:schemeClr val="bg1"/>
                </a:solidFill>
                <a:ea typeface="Signika Light" charset="0"/>
                <a:cs typeface="Arial"/>
              </a:rPr>
              <a:t>23 GIUGNO 2016 </a:t>
            </a:r>
          </a:p>
          <a:p>
            <a:pPr algn="r">
              <a:lnSpc>
                <a:spcPts val="2900"/>
              </a:lnSpc>
            </a:pPr>
            <a:r>
              <a:rPr lang="it-IT" dirty="0" smtClean="0">
                <a:solidFill>
                  <a:schemeClr val="bg1"/>
                </a:solidFill>
                <a:ea typeface="Signika Light" charset="0"/>
                <a:cs typeface="Arial"/>
              </a:rPr>
              <a:t>11.15 | 12.45</a:t>
            </a:r>
            <a:endParaRPr lang="it-IT" dirty="0">
              <a:solidFill>
                <a:schemeClr val="bg1"/>
              </a:solidFill>
              <a:ea typeface="Signika Light" charset="0"/>
              <a:cs typeface="Arial"/>
            </a:endParaRPr>
          </a:p>
        </p:txBody>
      </p:sp>
      <p:pic>
        <p:nvPicPr>
          <p:cNvPr id="12" name="Immagine 11" descr="Logo12esimaOk-21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2416714" y="5859742"/>
            <a:ext cx="480972" cy="625265"/>
          </a:xfrm>
          <a:prstGeom prst="rect">
            <a:avLst/>
          </a:prstGeom>
        </p:spPr>
      </p:pic>
      <p:pic>
        <p:nvPicPr>
          <p:cNvPr id="13" name="Immagine 12" descr="Logo12esimaOk-22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2326186" y="3683343"/>
            <a:ext cx="571500" cy="609600"/>
          </a:xfrm>
          <a:prstGeom prst="rect">
            <a:avLst/>
          </a:prstGeom>
        </p:spPr>
      </p:pic>
      <p:sp>
        <p:nvSpPr>
          <p:cNvPr id="17" name="CasellaDiTesto 16"/>
          <p:cNvSpPr txBox="1"/>
          <p:nvPr/>
        </p:nvSpPr>
        <p:spPr>
          <a:xfrm>
            <a:off x="3173412" y="6056410"/>
            <a:ext cx="822186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it-IT" sz="2000" dirty="0">
                <a:solidFill>
                  <a:schemeClr val="bg1"/>
                </a:solidFill>
              </a:rPr>
              <a:t>Angela </a:t>
            </a:r>
            <a:r>
              <a:rPr lang="it-IT" sz="2000" dirty="0" err="1" smtClean="0">
                <a:solidFill>
                  <a:schemeClr val="bg1"/>
                </a:solidFill>
              </a:rPr>
              <a:t>Ferruzza</a:t>
            </a:r>
            <a:r>
              <a:rPr lang="it-IT" sz="2000" dirty="0" smtClean="0">
                <a:solidFill>
                  <a:schemeClr val="bg1"/>
                </a:solidFill>
              </a:rPr>
              <a:t>, Giovanna Tagliacozzo, Angelica </a:t>
            </a:r>
            <a:r>
              <a:rPr lang="it-IT" sz="2000" dirty="0" err="1" smtClean="0">
                <a:solidFill>
                  <a:schemeClr val="bg1"/>
                </a:solidFill>
              </a:rPr>
              <a:t>Tudini</a:t>
            </a:r>
            <a:r>
              <a:rPr lang="it-IT" sz="2000" dirty="0" smtClean="0">
                <a:solidFill>
                  <a:schemeClr val="bg1"/>
                </a:solidFill>
              </a:rPr>
              <a:t> </a:t>
            </a:r>
            <a:r>
              <a:rPr lang="it-IT" sz="2000" dirty="0" smtClean="0">
                <a:solidFill>
                  <a:schemeClr val="bg1"/>
                </a:solidFill>
                <a:latin typeface="+mj-lt"/>
                <a:ea typeface="Signika Light" charset="0"/>
                <a:cs typeface="Arial"/>
              </a:rPr>
              <a:t>| Istat</a:t>
            </a:r>
            <a:endParaRPr lang="it-IT" sz="2000" dirty="0">
              <a:solidFill>
                <a:schemeClr val="bg1"/>
              </a:solidFill>
              <a:latin typeface="+mj-lt"/>
              <a:ea typeface="Signika Light" charset="0"/>
              <a:cs typeface="Arial"/>
            </a:endParaRPr>
          </a:p>
        </p:txBody>
      </p:sp>
      <p:cxnSp>
        <p:nvCxnSpPr>
          <p:cNvPr id="19" name="Connettore 1 18"/>
          <p:cNvCxnSpPr/>
          <p:nvPr/>
        </p:nvCxnSpPr>
        <p:spPr>
          <a:xfrm>
            <a:off x="2998756" y="3811955"/>
            <a:ext cx="0" cy="2580211"/>
          </a:xfrm>
          <a:prstGeom prst="line">
            <a:avLst/>
          </a:prstGeom>
          <a:ln w="28575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47058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olo 1"/>
          <p:cNvSpPr txBox="1">
            <a:spLocks/>
          </p:cNvSpPr>
          <p:nvPr/>
        </p:nvSpPr>
        <p:spPr>
          <a:xfrm>
            <a:off x="505074" y="975671"/>
            <a:ext cx="11153526" cy="43293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it-IT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Selezione dell’insieme di indicatori sui CC – alcuni esempi</a:t>
            </a:r>
          </a:p>
        </p:txBody>
      </p:sp>
      <p:sp>
        <p:nvSpPr>
          <p:cNvPr id="5" name="Rettangolo 4"/>
          <p:cNvSpPr/>
          <p:nvPr/>
        </p:nvSpPr>
        <p:spPr>
          <a:xfrm>
            <a:off x="664027" y="1692518"/>
            <a:ext cx="109183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u="sng" dirty="0" err="1" smtClean="0"/>
              <a:t>Domanda</a:t>
            </a:r>
            <a:r>
              <a:rPr lang="en-US" u="sng" dirty="0" smtClean="0"/>
              <a:t> </a:t>
            </a:r>
            <a:r>
              <a:rPr lang="en-US" u="sng" dirty="0" err="1" smtClean="0"/>
              <a:t>prioritaria</a:t>
            </a:r>
            <a:r>
              <a:rPr lang="en-US" u="sng" dirty="0" smtClean="0"/>
              <a:t> di policy</a:t>
            </a:r>
            <a:r>
              <a:rPr lang="en-US" dirty="0" smtClean="0"/>
              <a:t>: </a:t>
            </a:r>
            <a:r>
              <a:rPr lang="en-US" b="1" i="1" dirty="0" err="1" smtClean="0"/>
              <a:t>Qual</a:t>
            </a:r>
            <a:r>
              <a:rPr lang="en-US" b="1" i="1" dirty="0" smtClean="0"/>
              <a:t> è la </a:t>
            </a:r>
            <a:r>
              <a:rPr lang="en-US" b="1" i="1" dirty="0" err="1" smtClean="0"/>
              <a:t>quantità</a:t>
            </a:r>
            <a:r>
              <a:rPr lang="en-US" b="1" i="1" dirty="0" smtClean="0"/>
              <a:t> e la </a:t>
            </a:r>
            <a:r>
              <a:rPr lang="en-US" b="1" i="1" dirty="0" err="1" smtClean="0"/>
              <a:t>dinamica</a:t>
            </a:r>
            <a:r>
              <a:rPr lang="en-US" b="1" i="1" dirty="0" smtClean="0"/>
              <a:t> </a:t>
            </a:r>
            <a:r>
              <a:rPr lang="en-US" b="1" i="1" dirty="0" err="1" smtClean="0"/>
              <a:t>temporale</a:t>
            </a:r>
            <a:r>
              <a:rPr lang="en-US" b="1" i="1" dirty="0" smtClean="0"/>
              <a:t> </a:t>
            </a:r>
            <a:r>
              <a:rPr lang="en-US" b="1" i="1" dirty="0" err="1" smtClean="0"/>
              <a:t>delle</a:t>
            </a:r>
            <a:r>
              <a:rPr lang="en-US" b="1" i="1" dirty="0" smtClean="0"/>
              <a:t> </a:t>
            </a:r>
            <a:r>
              <a:rPr lang="en-US" b="1" i="1" dirty="0" err="1" smtClean="0"/>
              <a:t>emissioni</a:t>
            </a:r>
            <a:r>
              <a:rPr lang="en-US" b="1" i="1" dirty="0" smtClean="0"/>
              <a:t> di gas </a:t>
            </a:r>
            <a:r>
              <a:rPr lang="en-US" b="1" i="1" dirty="0" err="1" smtClean="0"/>
              <a:t>serra</a:t>
            </a:r>
            <a:r>
              <a:rPr lang="en-US" b="1" i="1" dirty="0" smtClean="0"/>
              <a:t>, </a:t>
            </a:r>
            <a:r>
              <a:rPr lang="en-US" b="1" i="1" dirty="0" err="1" smtClean="0"/>
              <a:t>quali</a:t>
            </a:r>
            <a:r>
              <a:rPr lang="en-US" b="1" i="1" dirty="0" smtClean="0"/>
              <a:t> </a:t>
            </a:r>
            <a:r>
              <a:rPr lang="en-US" b="1" i="1" dirty="0" err="1" smtClean="0"/>
              <a:t>sono</a:t>
            </a:r>
            <a:r>
              <a:rPr lang="en-US" b="1" i="1" dirty="0" smtClean="0"/>
              <a:t> le </a:t>
            </a:r>
            <a:r>
              <a:rPr lang="en-US" b="1" i="1" dirty="0" err="1" smtClean="0"/>
              <a:t>determinanti</a:t>
            </a:r>
            <a:r>
              <a:rPr lang="en-US" b="1" i="1" dirty="0" smtClean="0"/>
              <a:t> </a:t>
            </a:r>
            <a:r>
              <a:rPr lang="en-US" b="1" i="1" dirty="0" err="1" smtClean="0"/>
              <a:t>principali</a:t>
            </a:r>
            <a:r>
              <a:rPr lang="en-US" b="1" i="1" dirty="0" smtClean="0"/>
              <a:t>?</a:t>
            </a:r>
            <a:endParaRPr lang="it-IT" b="1" i="1" dirty="0"/>
          </a:p>
        </p:txBody>
      </p:sp>
      <p:sp>
        <p:nvSpPr>
          <p:cNvPr id="6" name="Rettangolo 5"/>
          <p:cNvSpPr/>
          <p:nvPr/>
        </p:nvSpPr>
        <p:spPr>
          <a:xfrm>
            <a:off x="731424" y="2513435"/>
            <a:ext cx="1800000" cy="360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SETTORE</a:t>
            </a:r>
            <a:endParaRPr lang="it-IT" b="1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2987320" y="2488332"/>
            <a:ext cx="1800000" cy="360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tx1"/>
                </a:solidFill>
                <a:cs typeface="Times New Roman" panose="02020603050405020304" pitchFamily="18" charset="0"/>
              </a:rPr>
              <a:t>Sotto-settore</a:t>
            </a:r>
          </a:p>
        </p:txBody>
      </p:sp>
      <p:sp>
        <p:nvSpPr>
          <p:cNvPr id="9" name="Rettangolo 8"/>
          <p:cNvSpPr/>
          <p:nvPr/>
        </p:nvSpPr>
        <p:spPr>
          <a:xfrm>
            <a:off x="5042644" y="2497370"/>
            <a:ext cx="4253756" cy="360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tx1"/>
                </a:solidFill>
                <a:cs typeface="Times New Roman" panose="02020603050405020304" pitchFamily="18" charset="0"/>
              </a:rPr>
              <a:t>Indicatore</a:t>
            </a:r>
          </a:p>
        </p:txBody>
      </p:sp>
      <p:sp>
        <p:nvSpPr>
          <p:cNvPr id="10" name="Rettangolo 9"/>
          <p:cNvSpPr/>
          <p:nvPr/>
        </p:nvSpPr>
        <p:spPr>
          <a:xfrm>
            <a:off x="731424" y="3330235"/>
            <a:ext cx="1800000" cy="360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600" b="1" dirty="0" smtClean="0">
                <a:cs typeface="Times New Roman" panose="02020603050405020304" pitchFamily="18" charset="0"/>
              </a:rPr>
              <a:t>DRIVERS</a:t>
            </a:r>
            <a:endParaRPr lang="it-IT" sz="1600" b="1" dirty="0">
              <a:cs typeface="Times New Roman" panose="02020603050405020304" pitchFamily="18" charset="0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731424" y="5190444"/>
            <a:ext cx="1800000" cy="360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600" b="1" dirty="0" smtClean="0">
                <a:cs typeface="Times New Roman" panose="02020603050405020304" pitchFamily="18" charset="0"/>
              </a:rPr>
              <a:t>EMISSIONS</a:t>
            </a:r>
            <a:endParaRPr lang="it-IT" sz="1600" b="1" dirty="0">
              <a:cs typeface="Times New Roman" panose="02020603050405020304" pitchFamily="18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2987320" y="3116922"/>
            <a:ext cx="1800000" cy="360000"/>
          </a:xfrm>
          <a:prstGeom prst="rect">
            <a:avLst/>
          </a:prstGeom>
          <a:solidFill>
            <a:srgbClr val="7F142A"/>
          </a:solidFill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Total</a:t>
            </a:r>
            <a:r>
              <a:rPr lang="it-IT" dirty="0" smtClean="0"/>
              <a:t> </a:t>
            </a:r>
            <a:endParaRPr lang="it-IT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5042643" y="3116922"/>
            <a:ext cx="4040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Total </a:t>
            </a:r>
            <a:r>
              <a:rPr lang="it-IT" dirty="0" err="1" smtClean="0"/>
              <a:t>primary</a:t>
            </a:r>
            <a:r>
              <a:rPr lang="it-IT" dirty="0" smtClean="0"/>
              <a:t> </a:t>
            </a:r>
            <a:r>
              <a:rPr lang="it-IT" dirty="0" err="1" smtClean="0"/>
              <a:t>energy</a:t>
            </a:r>
            <a:r>
              <a:rPr lang="it-IT" dirty="0" smtClean="0"/>
              <a:t> </a:t>
            </a:r>
            <a:r>
              <a:rPr lang="it-IT" dirty="0" err="1" smtClean="0"/>
              <a:t>consumption</a:t>
            </a:r>
            <a:r>
              <a:rPr lang="it-IT" dirty="0" smtClean="0"/>
              <a:t> </a:t>
            </a:r>
            <a:endParaRPr lang="it-IT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2987320" y="4938414"/>
            <a:ext cx="1800000" cy="360000"/>
          </a:xfrm>
          <a:prstGeom prst="rect">
            <a:avLst/>
          </a:prstGeom>
          <a:solidFill>
            <a:srgbClr val="7F142A"/>
          </a:solidFill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Production  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5042643" y="4799914"/>
            <a:ext cx="2919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GHG </a:t>
            </a:r>
            <a:r>
              <a:rPr lang="it-IT" dirty="0" err="1" smtClean="0"/>
              <a:t>emission</a:t>
            </a:r>
            <a:r>
              <a:rPr lang="it-IT" dirty="0" smtClean="0"/>
              <a:t> </a:t>
            </a:r>
            <a:r>
              <a:rPr lang="it-IT" dirty="0" err="1" smtClean="0"/>
              <a:t>intensity</a:t>
            </a:r>
            <a:r>
              <a:rPr lang="it-IT" dirty="0" smtClean="0"/>
              <a:t> of production </a:t>
            </a:r>
            <a:r>
              <a:rPr lang="it-IT" dirty="0" err="1" smtClean="0"/>
              <a:t>activities</a:t>
            </a:r>
            <a:endParaRPr lang="it-IT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2987320" y="3653982"/>
            <a:ext cx="1800000" cy="360000"/>
          </a:xfrm>
          <a:prstGeom prst="rect">
            <a:avLst/>
          </a:prstGeom>
          <a:solidFill>
            <a:srgbClr val="7F142A"/>
          </a:solidFill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 dirty="0" err="1"/>
              <a:t>Consumption</a:t>
            </a:r>
            <a:r>
              <a:rPr lang="it-IT" dirty="0"/>
              <a:t> 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5042643" y="3655636"/>
            <a:ext cx="39520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Energy </a:t>
            </a:r>
            <a:r>
              <a:rPr lang="it-IT" dirty="0" err="1" smtClean="0"/>
              <a:t>consumption</a:t>
            </a:r>
            <a:r>
              <a:rPr lang="it-IT" dirty="0" smtClean="0"/>
              <a:t> by </a:t>
            </a:r>
            <a:r>
              <a:rPr lang="it-IT" dirty="0" err="1" smtClean="0"/>
              <a:t>households</a:t>
            </a:r>
            <a:r>
              <a:rPr lang="it-IT" dirty="0" smtClean="0"/>
              <a:t> per capita</a:t>
            </a:r>
            <a:endParaRPr lang="it-IT" dirty="0"/>
          </a:p>
        </p:txBody>
      </p:sp>
      <p:sp>
        <p:nvSpPr>
          <p:cNvPr id="18" name="CasellaDiTesto 17"/>
          <p:cNvSpPr txBox="1"/>
          <p:nvPr/>
        </p:nvSpPr>
        <p:spPr>
          <a:xfrm>
            <a:off x="2987320" y="5490986"/>
            <a:ext cx="1800000" cy="360000"/>
          </a:xfrm>
          <a:prstGeom prst="rect">
            <a:avLst/>
          </a:prstGeom>
          <a:solidFill>
            <a:srgbClr val="7F142A"/>
          </a:solidFill>
        </p:spPr>
        <p:txBody>
          <a:bodyPr wrap="square" rtlCol="0">
            <a:spAutoFit/>
          </a:bodyPr>
          <a:lstStyle/>
          <a:p>
            <a:r>
              <a:rPr lang="it-IT" dirty="0" err="1">
                <a:solidFill>
                  <a:schemeClr val="bg1"/>
                </a:solidFill>
              </a:rPr>
              <a:t>Consumption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smtClean="0"/>
              <a:t> </a:t>
            </a:r>
            <a:endParaRPr lang="it-IT" dirty="0"/>
          </a:p>
        </p:txBody>
      </p:sp>
      <p:sp>
        <p:nvSpPr>
          <p:cNvPr id="19" name="CasellaDiTesto 18"/>
          <p:cNvSpPr txBox="1"/>
          <p:nvPr/>
        </p:nvSpPr>
        <p:spPr>
          <a:xfrm>
            <a:off x="5042643" y="5548452"/>
            <a:ext cx="4547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Direct GHG </a:t>
            </a:r>
            <a:r>
              <a:rPr lang="it-IT" dirty="0" err="1" smtClean="0"/>
              <a:t>emissions</a:t>
            </a:r>
            <a:r>
              <a:rPr lang="it-IT" dirty="0" smtClean="0"/>
              <a:t> from </a:t>
            </a:r>
            <a:r>
              <a:rPr lang="it-IT" dirty="0" err="1" smtClean="0"/>
              <a:t>households</a:t>
            </a:r>
            <a:endParaRPr lang="it-IT" dirty="0"/>
          </a:p>
        </p:txBody>
      </p:sp>
      <p:sp>
        <p:nvSpPr>
          <p:cNvPr id="20" name="Rettangolo 19"/>
          <p:cNvSpPr/>
          <p:nvPr/>
        </p:nvSpPr>
        <p:spPr>
          <a:xfrm rot="19438279">
            <a:off x="8674294" y="3930611"/>
            <a:ext cx="2649444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505150"/>
                </a:solidFill>
              </a:rPr>
              <a:t>N.B. </a:t>
            </a:r>
            <a:br>
              <a:rPr lang="en-US" b="1" dirty="0" smtClean="0">
                <a:solidFill>
                  <a:srgbClr val="505150"/>
                </a:solidFill>
              </a:rPr>
            </a:br>
            <a:r>
              <a:rPr lang="en-US" b="1" dirty="0" err="1" smtClean="0">
                <a:solidFill>
                  <a:srgbClr val="505150"/>
                </a:solidFill>
              </a:rPr>
              <a:t>Indicatori</a:t>
            </a:r>
            <a:r>
              <a:rPr lang="en-US" b="1" dirty="0" smtClean="0">
                <a:solidFill>
                  <a:srgbClr val="505150"/>
                </a:solidFill>
              </a:rPr>
              <a:t> </a:t>
            </a:r>
            <a:r>
              <a:rPr lang="en-US" b="1" dirty="0" err="1" smtClean="0">
                <a:solidFill>
                  <a:srgbClr val="505150"/>
                </a:solidFill>
              </a:rPr>
              <a:t>provvisori</a:t>
            </a:r>
            <a:r>
              <a:rPr lang="en-US" b="1" dirty="0" smtClean="0">
                <a:solidFill>
                  <a:srgbClr val="505150"/>
                </a:solidFill>
              </a:rPr>
              <a:t>!</a:t>
            </a:r>
          </a:p>
        </p:txBody>
      </p:sp>
      <p:sp>
        <p:nvSpPr>
          <p:cNvPr id="22" name="Segnaposto numero diapositiva 1"/>
          <p:cNvSpPr txBox="1">
            <a:spLocks/>
          </p:cNvSpPr>
          <p:nvPr/>
        </p:nvSpPr>
        <p:spPr>
          <a:xfrm>
            <a:off x="9959132" y="6478588"/>
            <a:ext cx="717915" cy="319088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algn="r">
              <a:defRPr b="0" i="0">
                <a:solidFill>
                  <a:srgbClr val="7F7F7F"/>
                </a:solidFill>
                <a:latin typeface="+mj-lt"/>
              </a:defRPr>
            </a:lvl1pPr>
          </a:lstStyle>
          <a:p>
            <a:fld id="{5C7FE145-5F5F-9146-8268-470DD024125C}" type="slidenum">
              <a:rPr lang="it-IT"/>
              <a:pPr/>
              <a:t>10</a:t>
            </a:fld>
            <a:endParaRPr lang="it-IT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00162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808615" y="1795588"/>
            <a:ext cx="7939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 smtClean="0"/>
              <a:t>Giugno 2016: qualche </a:t>
            </a:r>
            <a:r>
              <a:rPr lang="it-IT" b="1" dirty="0" smtClean="0"/>
              <a:t>revisione degli indicatori – </a:t>
            </a:r>
            <a:r>
              <a:rPr lang="it-IT" dirty="0" smtClean="0"/>
              <a:t>approfondimenti</a:t>
            </a:r>
            <a:r>
              <a:rPr lang="it-IT" b="1" dirty="0" smtClean="0"/>
              <a:t> </a:t>
            </a:r>
            <a:r>
              <a:rPr lang="it-IT" dirty="0" smtClean="0"/>
              <a:t>metodologici all’interno della TF (soprattutto settore </a:t>
            </a:r>
            <a:r>
              <a:rPr lang="it-IT" dirty="0" err="1" smtClean="0">
                <a:solidFill>
                  <a:srgbClr val="FF0000"/>
                </a:solidFill>
              </a:rPr>
              <a:t>adaptation</a:t>
            </a:r>
            <a:r>
              <a:rPr lang="it-IT" dirty="0" smtClean="0"/>
              <a:t>)</a:t>
            </a:r>
          </a:p>
        </p:txBody>
      </p:sp>
      <p:pic>
        <p:nvPicPr>
          <p:cNvPr id="7" name="Picture 4" descr="http://www.psychometrics.it/public/tre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9644554" y="3066480"/>
            <a:ext cx="1399011" cy="1399012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://st2.depositphotos.com/3643473/6206/i/950/depositphotos_62068415-Person-and-question-mark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9112899" y="1660721"/>
            <a:ext cx="1504743" cy="1388554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://previews.123rf.com/images/coramax/coramax1212/coramax121200128/16921665-3d-people-man-person-with-a-clipboard-Businessman--Stock-Phot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8991600" y="4415010"/>
            <a:ext cx="1231161" cy="1003770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sellaDiTesto 9"/>
          <p:cNvSpPr txBox="1"/>
          <p:nvPr/>
        </p:nvSpPr>
        <p:spPr>
          <a:xfrm>
            <a:off x="796864" y="3581320"/>
            <a:ext cx="8194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 smtClean="0"/>
              <a:t>Agosto: </a:t>
            </a:r>
            <a:r>
              <a:rPr lang="it-IT" b="1" dirty="0" smtClean="0"/>
              <a:t>indagine</a:t>
            </a:r>
            <a:r>
              <a:rPr lang="it-IT" dirty="0" smtClean="0"/>
              <a:t> presso i paesi UNECE per testare la </a:t>
            </a:r>
            <a:r>
              <a:rPr lang="it-IT" b="1" dirty="0" smtClean="0"/>
              <a:t>disponibilità dei dati</a:t>
            </a:r>
            <a:endParaRPr lang="it-IT" dirty="0" smtClean="0"/>
          </a:p>
        </p:txBody>
      </p:sp>
      <p:sp>
        <p:nvSpPr>
          <p:cNvPr id="11" name="CasellaDiTesto 10"/>
          <p:cNvSpPr txBox="1"/>
          <p:nvPr/>
        </p:nvSpPr>
        <p:spPr>
          <a:xfrm>
            <a:off x="796864" y="4732229"/>
            <a:ext cx="5222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 smtClean="0"/>
              <a:t>Metà settembre: </a:t>
            </a:r>
            <a:r>
              <a:rPr lang="it-IT" b="1" dirty="0" smtClean="0"/>
              <a:t>lista definitiva </a:t>
            </a:r>
            <a:r>
              <a:rPr lang="it-IT" dirty="0" smtClean="0"/>
              <a:t>degli indicatori</a:t>
            </a:r>
          </a:p>
        </p:txBody>
      </p:sp>
      <p:pic>
        <p:nvPicPr>
          <p:cNvPr id="12" name="Picture 10" descr="http://4vector.com/thumb_data/afd-10185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9527539" y="5635374"/>
            <a:ext cx="1390443" cy="867848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asellaDiTesto 12"/>
          <p:cNvSpPr txBox="1"/>
          <p:nvPr/>
        </p:nvSpPr>
        <p:spPr>
          <a:xfrm>
            <a:off x="687682" y="5635374"/>
            <a:ext cx="7939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 smtClean="0"/>
              <a:t>Ottobre: discussione di aspetti relativi alla </a:t>
            </a:r>
            <a:r>
              <a:rPr lang="it-IT" b="1" dirty="0" smtClean="0"/>
              <a:t>implementazione</a:t>
            </a:r>
            <a:r>
              <a:rPr lang="it-IT" dirty="0" smtClean="0"/>
              <a:t> </a:t>
            </a:r>
          </a:p>
          <a:p>
            <a:pPr algn="just"/>
            <a:r>
              <a:rPr lang="it-IT" i="1" dirty="0" smtClean="0"/>
              <a:t>UNECE Expert Forum for </a:t>
            </a:r>
            <a:r>
              <a:rPr lang="it-IT" i="1" dirty="0" err="1" smtClean="0"/>
              <a:t>producers</a:t>
            </a:r>
            <a:r>
              <a:rPr lang="it-IT" i="1" dirty="0" smtClean="0"/>
              <a:t> and </a:t>
            </a:r>
            <a:r>
              <a:rPr lang="it-IT" i="1" dirty="0" err="1" smtClean="0"/>
              <a:t>users</a:t>
            </a:r>
            <a:r>
              <a:rPr lang="it-IT" i="1" dirty="0" smtClean="0"/>
              <a:t> of </a:t>
            </a:r>
            <a:r>
              <a:rPr lang="it-IT" i="1" dirty="0" err="1" smtClean="0"/>
              <a:t>climate</a:t>
            </a:r>
            <a:r>
              <a:rPr lang="it-IT" i="1" dirty="0" smtClean="0"/>
              <a:t> </a:t>
            </a:r>
            <a:r>
              <a:rPr lang="it-IT" i="1" dirty="0" err="1" smtClean="0"/>
              <a:t>change</a:t>
            </a:r>
            <a:r>
              <a:rPr lang="it-IT" i="1" dirty="0" smtClean="0"/>
              <a:t> </a:t>
            </a:r>
            <a:r>
              <a:rPr lang="it-IT" i="1" dirty="0" err="1" smtClean="0"/>
              <a:t>statistics</a:t>
            </a:r>
            <a:endParaRPr lang="it-IT" dirty="0" smtClean="0"/>
          </a:p>
        </p:txBody>
      </p:sp>
      <p:sp>
        <p:nvSpPr>
          <p:cNvPr id="14" name="Titolo 1"/>
          <p:cNvSpPr txBox="1">
            <a:spLocks/>
          </p:cNvSpPr>
          <p:nvPr/>
        </p:nvSpPr>
        <p:spPr>
          <a:xfrm>
            <a:off x="505074" y="975671"/>
            <a:ext cx="11153526" cy="43293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it-IT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Selezione dell’insieme di indicatori sui CC – </a:t>
            </a:r>
            <a:r>
              <a:rPr lang="it-IT" sz="3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work in </a:t>
            </a:r>
            <a:r>
              <a:rPr lang="it-IT" sz="32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progress</a:t>
            </a:r>
            <a:endParaRPr lang="it-IT" sz="3200" b="1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5282782" y="2561946"/>
            <a:ext cx="21996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CC – </a:t>
            </a:r>
            <a:r>
              <a:rPr lang="it-IT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work in progress</a:t>
            </a:r>
            <a:endParaRPr lang="it-IT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6" name="Segnaposto numero diapositiva 1"/>
          <p:cNvSpPr txBox="1">
            <a:spLocks/>
          </p:cNvSpPr>
          <p:nvPr/>
        </p:nvSpPr>
        <p:spPr>
          <a:xfrm>
            <a:off x="9959132" y="6478588"/>
            <a:ext cx="717915" cy="319088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algn="r">
              <a:defRPr b="0" i="0">
                <a:solidFill>
                  <a:srgbClr val="7F7F7F"/>
                </a:solidFill>
                <a:latin typeface="+mj-lt"/>
              </a:defRPr>
            </a:lvl1pPr>
          </a:lstStyle>
          <a:p>
            <a:fld id="{5C7FE145-5F5F-9146-8268-470DD024125C}" type="slidenum">
              <a:rPr lang="it-IT"/>
              <a:pPr/>
              <a:t>11</a:t>
            </a:fld>
            <a:endParaRPr lang="it-IT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673953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C7FE145-5F5F-9146-8268-470DD024125C}" type="slidenum">
              <a:rPr lang="it-IT" smtClean="0"/>
              <a:pPr/>
              <a:t>12</a:t>
            </a:fld>
            <a:endParaRPr lang="it-IT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598714" y="1033386"/>
            <a:ext cx="10403872" cy="71378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UNECE TF Measuring Extreme Events and Disasters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18160" y="1648049"/>
            <a:ext cx="10717041" cy="481422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600"/>
              </a:spcBef>
              <a:spcAft>
                <a:spcPts val="600"/>
              </a:spcAft>
              <a:buNone/>
            </a:pPr>
            <a:r>
              <a:rPr lang="it-IT" sz="1800" b="1" dirty="0" smtClean="0"/>
              <a:t>Obiettivi </a:t>
            </a:r>
            <a:endParaRPr lang="it-IT" sz="1800" dirty="0" smtClean="0"/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it-IT" sz="1800" dirty="0" smtClean="0"/>
              <a:t>Definire il </a:t>
            </a:r>
            <a:r>
              <a:rPr lang="it-IT" sz="1800" b="1" dirty="0" smtClean="0"/>
              <a:t>ruolo</a:t>
            </a:r>
            <a:r>
              <a:rPr lang="it-IT" sz="1800" dirty="0" smtClean="0"/>
              <a:t> degli Uffici di Statistica e del Sistema statistico nazionale nel misurare Eventi estremi e disastri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it-IT" sz="1800" dirty="0" smtClean="0"/>
              <a:t>Fornire input per la </a:t>
            </a:r>
            <a:r>
              <a:rPr lang="it-IT" sz="1800" b="1" dirty="0" smtClean="0"/>
              <a:t>definizione degli indicatori </a:t>
            </a:r>
            <a:r>
              <a:rPr lang="it-IT" sz="1800" dirty="0" smtClean="0"/>
              <a:t>relativi al monitoraggio del Sendai Framework, considerando le interconnessioni con </a:t>
            </a:r>
            <a:r>
              <a:rPr lang="it-IT" sz="1800" dirty="0" err="1" smtClean="0"/>
              <a:t>SDGs</a:t>
            </a:r>
            <a:r>
              <a:rPr lang="it-IT" sz="1800" dirty="0" smtClean="0"/>
              <a:t> e </a:t>
            </a:r>
            <a:r>
              <a:rPr lang="it-IT" sz="1800" dirty="0" err="1" smtClean="0"/>
              <a:t>Climate</a:t>
            </a:r>
            <a:r>
              <a:rPr lang="it-IT" sz="1800" dirty="0" smtClean="0"/>
              <a:t> </a:t>
            </a:r>
            <a:r>
              <a:rPr lang="it-IT" sz="1800" dirty="0" err="1" smtClean="0"/>
              <a:t>Change</a:t>
            </a:r>
            <a:r>
              <a:rPr lang="it-IT" sz="1800" dirty="0" smtClean="0"/>
              <a:t>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it-IT" sz="1800" b="1" dirty="0" smtClean="0"/>
              <a:t>Armonizzare</a:t>
            </a:r>
            <a:r>
              <a:rPr lang="it-IT" sz="1800" dirty="0" smtClean="0"/>
              <a:t> classificazioni e definizioni</a:t>
            </a:r>
          </a:p>
          <a:p>
            <a:pPr marL="0" indent="0" algn="just">
              <a:spcBef>
                <a:spcPts val="600"/>
              </a:spcBef>
              <a:spcAft>
                <a:spcPts val="600"/>
              </a:spcAft>
              <a:buFont typeface="Arial"/>
              <a:buNone/>
            </a:pPr>
            <a:r>
              <a:rPr lang="it-IT" sz="1800" b="1" dirty="0" smtClean="0"/>
              <a:t>Strumenti</a:t>
            </a:r>
            <a:endParaRPr lang="it-IT" sz="1800" dirty="0" smtClean="0"/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it-IT" sz="1800" dirty="0"/>
              <a:t>Indagine presso gli uffici di statistica nazionali: ruolo, attività, </a:t>
            </a:r>
            <a:r>
              <a:rPr lang="it-IT" sz="1800" dirty="0" smtClean="0"/>
              <a:t>sfide</a:t>
            </a:r>
            <a:endParaRPr lang="it-IT" sz="1800" dirty="0"/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it-IT" sz="1800" dirty="0" smtClean="0"/>
              <a:t>Attività in corso  con UNISDR, UNESCAP, WMO per gli aspetti definitori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it-IT" sz="1800" dirty="0" err="1" smtClean="0"/>
              <a:t>Draft</a:t>
            </a:r>
            <a:r>
              <a:rPr lang="it-IT" sz="1800" dirty="0" smtClean="0"/>
              <a:t> </a:t>
            </a:r>
            <a:r>
              <a:rPr lang="it-IT" sz="1800" dirty="0" err="1" smtClean="0"/>
              <a:t>Recommendations</a:t>
            </a:r>
            <a:r>
              <a:rPr lang="it-IT" sz="1800" dirty="0" smtClean="0"/>
              <a:t> sulle misure degli eventi estremi e dei disastri e sulle future attività del Sistema Statistico Nazionale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0239121" y="1033386"/>
            <a:ext cx="1118988" cy="839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8722163" y="2738851"/>
            <a:ext cx="921541" cy="117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https://nl4worldbank.files.wordpress.com/2015/09/sustainable-development-goal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0029466" y="2809535"/>
            <a:ext cx="1328643" cy="748030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t="-1" r="4215" b="9313"/>
          <a:stretch/>
        </p:blipFill>
        <p:spPr bwMode="auto">
          <a:xfrm>
            <a:off x="6430241" y="2876000"/>
            <a:ext cx="1578897" cy="729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21873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C7FE145-5F5F-9146-8268-470DD024125C}" type="slidenum">
              <a:rPr lang="it-IT" smtClean="0"/>
              <a:pPr/>
              <a:t>13</a:t>
            </a:fld>
            <a:endParaRPr lang="it-IT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0782921" y="1597626"/>
            <a:ext cx="1116308" cy="837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05074" y="1517464"/>
            <a:ext cx="69532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487471" y="2699467"/>
            <a:ext cx="5941706" cy="3845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olo 1"/>
          <p:cNvSpPr txBox="1">
            <a:spLocks/>
          </p:cNvSpPr>
          <p:nvPr/>
        </p:nvSpPr>
        <p:spPr>
          <a:xfrm>
            <a:off x="505074" y="975671"/>
            <a:ext cx="11153526" cy="43293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Survey on Statistics Related to Extreme Events and Disasters (EED)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880387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C7FE145-5F5F-9146-8268-470DD024125C}" type="slidenum">
              <a:rPr lang="it-IT" smtClean="0"/>
              <a:pPr/>
              <a:t>14</a:t>
            </a:fld>
            <a:endParaRPr lang="it-IT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0782921" y="1597626"/>
            <a:ext cx="1116308" cy="837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349012" y="1563224"/>
            <a:ext cx="6533732" cy="4915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olo 1"/>
          <p:cNvSpPr txBox="1">
            <a:spLocks/>
          </p:cNvSpPr>
          <p:nvPr/>
        </p:nvSpPr>
        <p:spPr>
          <a:xfrm>
            <a:off x="505074" y="975671"/>
            <a:ext cx="11153526" cy="43293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Survey on Statistics Related to Extreme Events and Disasters (EED)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2586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C7FE145-5F5F-9146-8268-470DD024125C}" type="slidenum">
              <a:rPr lang="it-IT" smtClean="0"/>
              <a:pPr/>
              <a:t>15</a:t>
            </a:fld>
            <a:endParaRPr lang="it-IT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0782921" y="1597626"/>
            <a:ext cx="1116308" cy="837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/>
        </p:blipFill>
        <p:spPr bwMode="auto">
          <a:xfrm>
            <a:off x="1885271" y="1792288"/>
            <a:ext cx="7115175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olo 1"/>
          <p:cNvSpPr txBox="1">
            <a:spLocks/>
          </p:cNvSpPr>
          <p:nvPr/>
        </p:nvSpPr>
        <p:spPr>
          <a:xfrm>
            <a:off x="505074" y="975671"/>
            <a:ext cx="11153526" cy="43293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Survey on Statistics Related to Extreme Events and Disasters (EED)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544587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C7FE145-5F5F-9146-8268-470DD024125C}" type="slidenum">
              <a:rPr lang="it-IT" smtClean="0"/>
              <a:pPr/>
              <a:t>16</a:t>
            </a:fld>
            <a:endParaRPr lang="it-IT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0782921" y="1597626"/>
            <a:ext cx="1116308" cy="837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960110" y="1806349"/>
            <a:ext cx="6943725" cy="448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olo 1"/>
          <p:cNvSpPr txBox="1">
            <a:spLocks/>
          </p:cNvSpPr>
          <p:nvPr/>
        </p:nvSpPr>
        <p:spPr>
          <a:xfrm>
            <a:off x="505074" y="975671"/>
            <a:ext cx="11153526" cy="43293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Survey on Statistics Related to Extreme Events and Disasters (EED)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2586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C7FE145-5F5F-9146-8268-470DD024125C}" type="slidenum">
              <a:rPr lang="it-IT" smtClean="0"/>
              <a:pPr/>
              <a:t>17</a:t>
            </a:fld>
            <a:endParaRPr lang="it-IT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0444585" y="1597626"/>
            <a:ext cx="1454644" cy="1090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ttangolo 7"/>
          <p:cNvSpPr/>
          <p:nvPr/>
        </p:nvSpPr>
        <p:spPr>
          <a:xfrm>
            <a:off x="1275416" y="2688609"/>
            <a:ext cx="4320000" cy="2308324"/>
          </a:xfrm>
          <a:prstGeom prst="rect">
            <a:avLst/>
          </a:prstGeom>
          <a:solidFill>
            <a:srgbClr val="BE152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it-IT" dirty="0" smtClean="0"/>
              <a:t>Terremoti, attività vulcaniche</a:t>
            </a:r>
          </a:p>
          <a:p>
            <a:r>
              <a:rPr lang="it-IT" dirty="0" smtClean="0"/>
              <a:t>Inondazioni, frane </a:t>
            </a:r>
          </a:p>
          <a:p>
            <a:r>
              <a:rPr lang="it-IT" dirty="0" smtClean="0"/>
              <a:t>Tempeste, cicloni</a:t>
            </a:r>
          </a:p>
          <a:p>
            <a:r>
              <a:rPr lang="it-IT" dirty="0" smtClean="0"/>
              <a:t>Temperature estreme</a:t>
            </a:r>
          </a:p>
          <a:p>
            <a:r>
              <a:rPr lang="it-IT" dirty="0" smtClean="0"/>
              <a:t>Siccità, incendi </a:t>
            </a:r>
          </a:p>
          <a:p>
            <a:r>
              <a:rPr lang="it-IT" dirty="0"/>
              <a:t>Epidemie, pandemie</a:t>
            </a:r>
          </a:p>
          <a:p>
            <a:r>
              <a:rPr lang="it-IT" dirty="0" smtClean="0"/>
              <a:t>Inquinamento</a:t>
            </a:r>
          </a:p>
          <a:p>
            <a:r>
              <a:rPr lang="it-IT" dirty="0" smtClean="0"/>
              <a:t>……</a:t>
            </a:r>
            <a:endParaRPr lang="it-IT" dirty="0"/>
          </a:p>
        </p:txBody>
      </p:sp>
      <p:sp>
        <p:nvSpPr>
          <p:cNvPr id="9" name="Rettangolo 8"/>
          <p:cNvSpPr/>
          <p:nvPr/>
        </p:nvSpPr>
        <p:spPr>
          <a:xfrm>
            <a:off x="1275416" y="1472891"/>
            <a:ext cx="8862669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C00000"/>
              </a:buClr>
            </a:pPr>
            <a:r>
              <a:rPr lang="it-IT" b="1" dirty="0" smtClean="0">
                <a:solidFill>
                  <a:srgbClr val="BE1520"/>
                </a:solidFill>
              </a:rPr>
              <a:t>Lavori in corso in merito alle classificazioni:</a:t>
            </a:r>
          </a:p>
          <a:p>
            <a:pPr marL="285750" indent="-285750" algn="just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it-IT" dirty="0" smtClean="0"/>
          </a:p>
          <a:p>
            <a:pPr algn="just">
              <a:buClr>
                <a:srgbClr val="C00000"/>
              </a:buClr>
            </a:pPr>
            <a:r>
              <a:rPr lang="it-IT" dirty="0" smtClean="0"/>
              <a:t>Origine del rischio: </a:t>
            </a:r>
            <a:r>
              <a:rPr lang="it-IT" b="1" dirty="0" smtClean="0">
                <a:solidFill>
                  <a:srgbClr val="BE1520"/>
                </a:solidFill>
              </a:rPr>
              <a:t>        NATURALE, AMBIENTALE, BIOLOGICO, ANTROPOGENICO</a:t>
            </a:r>
          </a:p>
          <a:p>
            <a:pPr algn="just">
              <a:buClr>
                <a:srgbClr val="C00000"/>
              </a:buClr>
            </a:pPr>
            <a:endParaRPr lang="it-IT" b="1" dirty="0" smtClean="0">
              <a:solidFill>
                <a:srgbClr val="BE152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it-IT" b="1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it-IT" b="1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it-IT" b="1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it-IT" b="1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it-IT" b="1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it-IT" b="1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it-IT" b="1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it-IT" b="1" dirty="0" smtClean="0"/>
          </a:p>
          <a:p>
            <a:pPr algn="just">
              <a:buClr>
                <a:srgbClr val="C00000"/>
              </a:buClr>
            </a:pPr>
            <a:endParaRPr lang="it-IT" sz="600" b="1" dirty="0"/>
          </a:p>
          <a:p>
            <a:pPr algn="just">
              <a:buClr>
                <a:srgbClr val="C00000"/>
              </a:buClr>
            </a:pPr>
            <a:endParaRPr lang="it-IT" sz="600" b="1" dirty="0" smtClean="0"/>
          </a:p>
          <a:p>
            <a:pPr algn="just">
              <a:buClr>
                <a:srgbClr val="C00000"/>
              </a:buClr>
            </a:pPr>
            <a:endParaRPr lang="it-IT" sz="600" b="1" dirty="0"/>
          </a:p>
          <a:p>
            <a:pPr algn="just">
              <a:buClr>
                <a:srgbClr val="C00000"/>
              </a:buClr>
            </a:pPr>
            <a:endParaRPr lang="it-IT" sz="600" b="1" dirty="0" smtClean="0"/>
          </a:p>
          <a:p>
            <a:pPr algn="just"/>
            <a:endParaRPr lang="it-IT" b="1" dirty="0" smtClean="0"/>
          </a:p>
          <a:p>
            <a:pPr marL="285750" indent="-285750" algn="just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it-IT" sz="800" b="1" dirty="0" smtClean="0"/>
          </a:p>
        </p:txBody>
      </p:sp>
      <p:sp>
        <p:nvSpPr>
          <p:cNvPr id="11" name="Rettangolo 10"/>
          <p:cNvSpPr/>
          <p:nvPr/>
        </p:nvSpPr>
        <p:spPr>
          <a:xfrm>
            <a:off x="5925580" y="2688608"/>
            <a:ext cx="4101170" cy="2308324"/>
          </a:xfrm>
          <a:prstGeom prst="rect">
            <a:avLst/>
          </a:prstGeom>
          <a:solidFill>
            <a:srgbClr val="BE152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it-IT" dirty="0" smtClean="0"/>
              <a:t>Erosione, deforestazione</a:t>
            </a:r>
          </a:p>
          <a:p>
            <a:r>
              <a:rPr lang="it-IT" dirty="0" smtClean="0"/>
              <a:t>Salinizzazione, desertificazione</a:t>
            </a:r>
          </a:p>
          <a:p>
            <a:r>
              <a:rPr lang="it-IT" dirty="0" smtClean="0"/>
              <a:t>Perdita suolo, livello mare</a:t>
            </a:r>
          </a:p>
          <a:p>
            <a:r>
              <a:rPr lang="it-IT" dirty="0" smtClean="0"/>
              <a:t>Scioglimento ghiacciai </a:t>
            </a:r>
          </a:p>
          <a:p>
            <a:r>
              <a:rPr lang="it-IT" dirty="0"/>
              <a:t>Disastri  industriali</a:t>
            </a:r>
          </a:p>
          <a:p>
            <a:r>
              <a:rPr lang="it-IT" dirty="0"/>
              <a:t>Esplosioni, </a:t>
            </a:r>
            <a:r>
              <a:rPr lang="it-IT" dirty="0" smtClean="0"/>
              <a:t>contaminazioni</a:t>
            </a:r>
            <a:endParaRPr lang="it-IT" dirty="0"/>
          </a:p>
          <a:p>
            <a:r>
              <a:rPr lang="it-IT" dirty="0" smtClean="0"/>
              <a:t>Incidenti trasporti</a:t>
            </a:r>
          </a:p>
          <a:p>
            <a:r>
              <a:rPr lang="it-IT" dirty="0" smtClean="0"/>
              <a:t>…….</a:t>
            </a:r>
            <a:endParaRPr lang="it-IT" dirty="0"/>
          </a:p>
        </p:txBody>
      </p:sp>
      <p:sp>
        <p:nvSpPr>
          <p:cNvPr id="14" name="Rettangolo 13"/>
          <p:cNvSpPr/>
          <p:nvPr/>
        </p:nvSpPr>
        <p:spPr>
          <a:xfrm>
            <a:off x="4042391" y="6119595"/>
            <a:ext cx="51437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C00000"/>
              </a:buClr>
            </a:pPr>
            <a:r>
              <a:rPr lang="it-IT" b="1" dirty="0" smtClean="0"/>
              <a:t>RACCORDO CON SENDAI FRAMEWORK</a:t>
            </a:r>
          </a:p>
        </p:txBody>
      </p:sp>
      <p:sp>
        <p:nvSpPr>
          <p:cNvPr id="15" name="Freccia a destra 14"/>
          <p:cNvSpPr/>
          <p:nvPr/>
        </p:nvSpPr>
        <p:spPr>
          <a:xfrm>
            <a:off x="3317589" y="6166278"/>
            <a:ext cx="723900" cy="27596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762485" y="5932385"/>
            <a:ext cx="991669" cy="743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t="-1" r="4215" b="9313"/>
          <a:stretch/>
        </p:blipFill>
        <p:spPr bwMode="auto">
          <a:xfrm>
            <a:off x="8871565" y="5932385"/>
            <a:ext cx="1365249" cy="725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itolo 1"/>
          <p:cNvSpPr txBox="1">
            <a:spLocks/>
          </p:cNvSpPr>
          <p:nvPr/>
        </p:nvSpPr>
        <p:spPr>
          <a:xfrm>
            <a:off x="505074" y="975671"/>
            <a:ext cx="11153526" cy="43293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UNECE TF Measuring Extreme Events and Disasters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17879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C7FE145-5F5F-9146-8268-470DD024125C}" type="slidenum">
              <a:rPr lang="it-IT" smtClean="0"/>
              <a:pPr/>
              <a:t>18</a:t>
            </a:fld>
            <a:endParaRPr lang="it-IT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620486" y="2310094"/>
            <a:ext cx="10949189" cy="385121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/>
              <a:buAutoNum type="alphaLcParenBoth"/>
            </a:pPr>
            <a:r>
              <a:rPr lang="en-US" sz="1700" dirty="0" smtClean="0"/>
              <a:t>Reduce </a:t>
            </a:r>
            <a:r>
              <a:rPr lang="en-US" sz="1700" b="1" dirty="0" smtClean="0"/>
              <a:t>Mortality</a:t>
            </a:r>
          </a:p>
          <a:p>
            <a:pPr marL="457200" indent="-457200">
              <a:buFont typeface="Arial"/>
              <a:buAutoNum type="alphaLcParenBoth"/>
            </a:pPr>
            <a:r>
              <a:rPr lang="en-US" sz="1700" dirty="0" smtClean="0"/>
              <a:t>Reduce </a:t>
            </a:r>
            <a:r>
              <a:rPr lang="en-US" sz="1700" b="1" dirty="0" smtClean="0"/>
              <a:t>Affected People</a:t>
            </a:r>
          </a:p>
          <a:p>
            <a:pPr marL="457200" indent="-457200">
              <a:buFont typeface="Arial"/>
              <a:buAutoNum type="alphaLcParenBoth"/>
            </a:pPr>
            <a:r>
              <a:rPr lang="en-US" sz="1700" dirty="0" smtClean="0"/>
              <a:t>Reduce </a:t>
            </a:r>
            <a:r>
              <a:rPr lang="en-US" sz="1700" b="1" dirty="0" smtClean="0"/>
              <a:t>Direct Economic Loss</a:t>
            </a:r>
          </a:p>
          <a:p>
            <a:pPr marL="457200" indent="-457200">
              <a:buFont typeface="Arial"/>
              <a:buAutoNum type="alphaLcParenBoth"/>
            </a:pPr>
            <a:r>
              <a:rPr lang="en-US" sz="1700" dirty="0" smtClean="0"/>
              <a:t>Reduce Damage to </a:t>
            </a:r>
            <a:r>
              <a:rPr lang="en-US" sz="1700" b="1" dirty="0" smtClean="0"/>
              <a:t>Critical Infrastructure </a:t>
            </a:r>
            <a:r>
              <a:rPr lang="en-US" sz="1700" dirty="0" smtClean="0"/>
              <a:t>and Disruption of </a:t>
            </a:r>
            <a:r>
              <a:rPr lang="en-US" sz="1700" b="1" dirty="0" smtClean="0"/>
              <a:t>Basic Services</a:t>
            </a:r>
          </a:p>
          <a:p>
            <a:pPr marL="457200" indent="-457200">
              <a:buFont typeface="Arial"/>
              <a:buAutoNum type="alphaLcParenBoth"/>
            </a:pPr>
            <a:r>
              <a:rPr lang="en-US" sz="1700" dirty="0" smtClean="0"/>
              <a:t>Increase the Number of Countries with </a:t>
            </a:r>
            <a:r>
              <a:rPr lang="en-US" sz="1700" b="1" dirty="0" smtClean="0"/>
              <a:t>National and Local DRR Strategies</a:t>
            </a:r>
          </a:p>
          <a:p>
            <a:pPr marL="457200" indent="-457200">
              <a:buFont typeface="Arial"/>
              <a:buAutoNum type="alphaLcParenBoth"/>
            </a:pPr>
            <a:r>
              <a:rPr lang="en-US" sz="1700" dirty="0" smtClean="0"/>
              <a:t>Enhance </a:t>
            </a:r>
            <a:r>
              <a:rPr lang="en-US" sz="1700" b="1" dirty="0" smtClean="0"/>
              <a:t>International Cooperation</a:t>
            </a:r>
          </a:p>
          <a:p>
            <a:pPr marL="457200" indent="-457200">
              <a:buFont typeface="Arial"/>
              <a:buAutoNum type="alphaLcParenBoth"/>
            </a:pPr>
            <a:r>
              <a:rPr lang="en-US" sz="1700" dirty="0" smtClean="0"/>
              <a:t>Increase the Availability and Access to </a:t>
            </a:r>
            <a:r>
              <a:rPr lang="en-US" sz="1700" b="1" dirty="0" smtClean="0"/>
              <a:t>Multi-hazard Early Warning System </a:t>
            </a:r>
            <a:r>
              <a:rPr lang="en-US" sz="1700" dirty="0" smtClean="0"/>
              <a:t>and Disaster </a:t>
            </a:r>
            <a:r>
              <a:rPr lang="en-US" sz="1700" b="1" dirty="0" smtClean="0"/>
              <a:t>Risk Information and Assessment</a:t>
            </a:r>
          </a:p>
          <a:p>
            <a:pPr marL="457200" indent="-457200">
              <a:buFont typeface="Arial"/>
              <a:buAutoNum type="alphaLcParenBoth"/>
            </a:pPr>
            <a:endParaRPr lang="en-US" sz="1700" b="1" dirty="0"/>
          </a:p>
          <a:p>
            <a:pPr marL="0" indent="0" algn="just">
              <a:buNone/>
            </a:pPr>
            <a:r>
              <a:rPr lang="en-US" sz="1700" b="1" dirty="0" smtClean="0"/>
              <a:t>Open-ended </a:t>
            </a:r>
            <a:r>
              <a:rPr lang="en-US" sz="1700" b="1" dirty="0"/>
              <a:t>intergovernmental expert working group (OEIWG) </a:t>
            </a:r>
            <a:r>
              <a:rPr lang="it-IT" sz="1700" dirty="0" smtClean="0"/>
              <a:t>sta lavorando sulle </a:t>
            </a:r>
            <a:r>
              <a:rPr lang="it-IT" sz="1700" b="1" dirty="0" smtClean="0"/>
              <a:t>definizioni</a:t>
            </a:r>
            <a:r>
              <a:rPr lang="it-IT" sz="1700" dirty="0" smtClean="0"/>
              <a:t> e sugli </a:t>
            </a:r>
            <a:r>
              <a:rPr lang="it-IT" sz="1700" b="1" dirty="0" smtClean="0"/>
              <a:t>indicatori </a:t>
            </a:r>
            <a:r>
              <a:rPr lang="it-IT" sz="1700" dirty="0" smtClean="0"/>
              <a:t>(ancora provvisori) che dovranno essere usati per il monitoraggio dei target: dicembre 2016</a:t>
            </a:r>
          </a:p>
          <a:p>
            <a:pPr marL="0" indent="0">
              <a:buNone/>
            </a:pPr>
            <a:endParaRPr lang="en-US" sz="1700" dirty="0"/>
          </a:p>
        </p:txBody>
      </p:sp>
      <p:sp>
        <p:nvSpPr>
          <p:cNvPr id="4" name="Rettangolo 3"/>
          <p:cNvSpPr/>
          <p:nvPr/>
        </p:nvSpPr>
        <p:spPr>
          <a:xfrm>
            <a:off x="620486" y="1046728"/>
            <a:ext cx="997083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chemeClr val="tx1">
                    <a:lumMod val="50000"/>
                    <a:lumOff val="50000"/>
                  </a:schemeClr>
                </a:solidFill>
                <a:ea typeface="+mj-ea"/>
                <a:cs typeface="+mj-cs"/>
              </a:rPr>
              <a:t>Monitoraggio</a:t>
            </a:r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  <a:ea typeface="+mj-ea"/>
                <a:cs typeface="+mj-cs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  <a:lumOff val="50000"/>
                  </a:schemeClr>
                </a:solidFill>
                <a:ea typeface="+mj-ea"/>
                <a:cs typeface="+mj-cs"/>
              </a:rPr>
              <a:t>dell’implementazione</a:t>
            </a:r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  <a:ea typeface="+mj-ea"/>
                <a:cs typeface="+mj-cs"/>
              </a:rPr>
              <a:t> del </a:t>
            </a:r>
          </a:p>
          <a:p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  <a:ea typeface="+mj-ea"/>
                <a:cs typeface="+mj-cs"/>
              </a:rPr>
              <a:t>SENDAI FRAMEWORK for Disaster Risk Reduction: 7 target</a:t>
            </a: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t="-1" r="4215" b="9313"/>
          <a:stretch/>
        </p:blipFill>
        <p:spPr bwMode="auto">
          <a:xfrm>
            <a:off x="9908698" y="2547981"/>
            <a:ext cx="1365249" cy="725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927108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la 4"/>
          <p:cNvGraphicFramePr>
            <a:graphicFrameLocks noGrp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77787766"/>
              </p:ext>
            </p:extLst>
          </p:nvPr>
        </p:nvGraphicFramePr>
        <p:xfrm>
          <a:off x="576943" y="1519711"/>
          <a:ext cx="11157857" cy="46049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87207"/>
                <a:gridCol w="7770650"/>
              </a:tblGrid>
              <a:tr h="65902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Global Target A</a:t>
                      </a:r>
                      <a:br>
                        <a:rPr lang="en-US" sz="1200" u="none" strike="noStrike" dirty="0">
                          <a:effectLst/>
                        </a:rPr>
                      </a:br>
                      <a:r>
                        <a:rPr lang="en-US" sz="1200" u="none" strike="noStrike" dirty="0">
                          <a:effectLst/>
                        </a:rPr>
                        <a:t>Substantially reduce global disaster mortality by 2030, aiming to lower average per 100,000 global mortality between 2020-2030 compared to 2005-2015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238" marR="8238" marT="823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A-1 Number of [deaths / deceased] and [missing [persons] / presumed dead] due to hazardous events per 100,000</a:t>
                      </a:r>
                      <a:br>
                        <a:rPr lang="en-US" sz="1200" u="none" strike="noStrike">
                          <a:effectLst/>
                        </a:rPr>
                      </a:br>
                      <a:r>
                        <a:rPr lang="en-US" sz="1200" u="none" strike="noStrike">
                          <a:effectLst/>
                        </a:rPr>
                        <a:t>A-2 Number of [deaths / deceased] due to hazardous events </a:t>
                      </a:r>
                      <a:br>
                        <a:rPr lang="en-US" sz="1200" u="none" strike="noStrike">
                          <a:effectLst/>
                        </a:rPr>
                      </a:br>
                      <a:r>
                        <a:rPr lang="en-US" sz="1200" u="none" strike="noStrike">
                          <a:effectLst/>
                        </a:rPr>
                        <a:t>A-3 Number of [missing [persons] / presumed dead] due to hazardous events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238" marR="8238" marT="8238" marB="0" anchor="ctr"/>
                </a:tc>
              </a:tr>
              <a:tr h="102149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Global Target B</a:t>
                      </a:r>
                      <a:br>
                        <a:rPr lang="en-US" sz="1200" u="none" strike="noStrike" dirty="0">
                          <a:effectLst/>
                        </a:rPr>
                      </a:br>
                      <a:r>
                        <a:rPr lang="en-US" sz="1200" u="none" strike="noStrike" dirty="0">
                          <a:effectLst/>
                        </a:rPr>
                        <a:t>Substantially reduce the number of affected people globally by 2030, aiming to lower the average global figure per 100,000 between 2020-2030 compared to 2005-2015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238" marR="8238" marT="823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B-1 Number of affected people [by hazardous event / due to hazardous events] per 100,000</a:t>
                      </a:r>
                      <a:br>
                        <a:rPr lang="en-US" sz="1200" u="none" strike="noStrike">
                          <a:effectLst/>
                        </a:rPr>
                      </a:br>
                      <a:r>
                        <a:rPr lang="en-US" sz="1200" u="none" strike="noStrike">
                          <a:effectLst/>
                        </a:rPr>
                        <a:t>B-2 Number of injured or ill people due to hazardous events </a:t>
                      </a:r>
                      <a:br>
                        <a:rPr lang="en-US" sz="1200" u="none" strike="noStrike">
                          <a:effectLst/>
                        </a:rPr>
                      </a:br>
                      <a:r>
                        <a:rPr lang="en-US" sz="1200" u="none" strike="noStrike">
                          <a:effectLst/>
                        </a:rPr>
                        <a:t>B-3 Number of people who left their [places of residence / home][and places where they are] due to hazardous events</a:t>
                      </a:r>
                      <a:br>
                        <a:rPr lang="en-US" sz="1200" u="none" strike="noStrike">
                          <a:effectLst/>
                        </a:rPr>
                      </a:br>
                      <a:r>
                        <a:rPr lang="en-US" sz="1200" u="none" strike="noStrike">
                          <a:effectLst/>
                        </a:rPr>
                        <a:t>B-4 Number of people whose [houses / dwellings or homes] were damaged due to hazardous events </a:t>
                      </a:r>
                      <a:br>
                        <a:rPr lang="en-US" sz="1200" u="none" strike="noStrike">
                          <a:effectLst/>
                        </a:rPr>
                      </a:br>
                      <a:r>
                        <a:rPr lang="en-US" sz="1200" u="none" strike="noStrike">
                          <a:effectLst/>
                        </a:rPr>
                        <a:t>B-5 Number of people whose [houses / dwellings or homes] were destroyed due to hazardous events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238" marR="8238" marT="8238" marB="0" anchor="ctr"/>
                </a:tc>
              </a:tr>
              <a:tr h="143338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Global Target C</a:t>
                      </a:r>
                      <a:br>
                        <a:rPr lang="en-US" sz="1200" u="none" strike="noStrike">
                          <a:effectLst/>
                        </a:rPr>
                      </a:br>
                      <a:r>
                        <a:rPr lang="en-US" sz="1200" u="none" strike="noStrike">
                          <a:effectLst/>
                        </a:rPr>
                        <a:t>Reduce direct disaster economic loss in relation to global gross domestic product (GDP) by 2030.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238" marR="8238" marT="823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C-1 Direct economic loss due to hazardous events [in relation to global gross domestic product</a:t>
                      </a:r>
                      <a:br>
                        <a:rPr lang="en-US" sz="1200" u="none" strike="noStrike" dirty="0">
                          <a:effectLst/>
                        </a:rPr>
                      </a:br>
                      <a:r>
                        <a:rPr lang="en-US" sz="1200" u="none" strike="noStrike" dirty="0">
                          <a:effectLst/>
                        </a:rPr>
                        <a:t>C-2 Direct agricultural loss due to hazardous events</a:t>
                      </a:r>
                      <a:br>
                        <a:rPr lang="en-US" sz="1200" u="none" strike="noStrike" dirty="0">
                          <a:effectLst/>
                        </a:rPr>
                      </a:br>
                      <a:r>
                        <a:rPr lang="en-US" sz="1200" u="none" strike="noStrike" dirty="0">
                          <a:effectLst/>
                        </a:rPr>
                        <a:t>C-3 Direct economic loss due to industrial facilities damaged or destroyed by hazardous events</a:t>
                      </a:r>
                      <a:br>
                        <a:rPr lang="en-US" sz="1200" u="none" strike="noStrike" dirty="0">
                          <a:effectLst/>
                        </a:rPr>
                      </a:br>
                      <a:r>
                        <a:rPr lang="en-US" sz="1200" u="none" strike="noStrike" dirty="0">
                          <a:effectLst/>
                        </a:rPr>
                        <a:t>C-4 Direct economic loss due to commercial facilities [and services] damaged or destroyed by hazardous events</a:t>
                      </a:r>
                      <a:br>
                        <a:rPr lang="en-US" sz="1200" u="none" strike="noStrike" dirty="0">
                          <a:effectLst/>
                        </a:rPr>
                      </a:br>
                      <a:r>
                        <a:rPr lang="en-US" sz="1200" u="none" strike="noStrike" dirty="0">
                          <a:effectLst/>
                        </a:rPr>
                        <a:t>C-5 Direct economic loss due to houses damaged by hazardous events</a:t>
                      </a:r>
                      <a:br>
                        <a:rPr lang="en-US" sz="1200" u="none" strike="noStrike" dirty="0">
                          <a:effectLst/>
                        </a:rPr>
                      </a:br>
                      <a:r>
                        <a:rPr lang="en-US" sz="1200" u="none" strike="noStrike" dirty="0">
                          <a:effectLst/>
                        </a:rPr>
                        <a:t>C-6 Direct economic loss due to houses destroyed by hazardous events</a:t>
                      </a:r>
                      <a:br>
                        <a:rPr lang="en-US" sz="1200" u="none" strike="noStrike" dirty="0">
                          <a:effectLst/>
                        </a:rPr>
                      </a:br>
                      <a:r>
                        <a:rPr lang="en-US" sz="1200" u="none" strike="noStrike" dirty="0">
                          <a:effectLst/>
                        </a:rPr>
                        <a:t>C-7 Direct economic loss due to damage to [critical infrastructure / public infrastructure] caused by hazardous events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238" marR="8238" marT="8238" marB="0" anchor="ctr"/>
                </a:tc>
              </a:tr>
              <a:tr h="107915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Global Target D</a:t>
                      </a:r>
                      <a:br>
                        <a:rPr lang="en-US" sz="1200" u="none" strike="noStrike">
                          <a:effectLst/>
                        </a:rPr>
                      </a:br>
                      <a:r>
                        <a:rPr lang="en-US" sz="1200" u="none" strike="noStrike">
                          <a:effectLst/>
                        </a:rPr>
                        <a:t> Substantially reduce disaster damage to critical infrastructure and disruption of basic services, among them health and educational facilities, including through developing their resilience by 2030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238" marR="8238" marT="823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D-1 Damage to critical infrastructure due to hazardous events</a:t>
                      </a:r>
                      <a:br>
                        <a:rPr lang="en-US" sz="1200" u="none" strike="noStrike" dirty="0">
                          <a:effectLst/>
                        </a:rPr>
                      </a:br>
                      <a:r>
                        <a:rPr lang="en-US" sz="1200" u="none" strike="noStrike" dirty="0">
                          <a:effectLst/>
                        </a:rPr>
                        <a:t>D-2 Number / percentage] of health facilities [including mental health services.] destroyed or damaged by hazardous events</a:t>
                      </a:r>
                      <a:br>
                        <a:rPr lang="en-US" sz="1200" u="none" strike="noStrike" dirty="0">
                          <a:effectLst/>
                        </a:rPr>
                      </a:br>
                      <a:r>
                        <a:rPr lang="en-US" sz="1200" u="none" strike="noStrike" dirty="0">
                          <a:effectLst/>
                        </a:rPr>
                        <a:t>D-3 Number / percentage] of educational facilities destroyed or damaged by hazardous events</a:t>
                      </a:r>
                      <a:br>
                        <a:rPr lang="en-US" sz="1200" u="none" strike="noStrike" dirty="0">
                          <a:effectLst/>
                        </a:rPr>
                      </a:br>
                      <a:r>
                        <a:rPr lang="en-US" sz="1200" u="none" strike="noStrike" dirty="0">
                          <a:effectLst/>
                        </a:rPr>
                        <a:t>D-4 Number / percentage] of [major] transportation [units and] infrastructures destroyed or damaged by hazardous events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238" marR="8238" marT="8238" marB="0" anchor="ctr"/>
                </a:tc>
              </a:tr>
            </a:tbl>
          </a:graphicData>
        </a:graphic>
      </p:graphicFrame>
      <p:sp>
        <p:nvSpPr>
          <p:cNvPr id="6" name="Segnaposto numero diapositiva 1"/>
          <p:cNvSpPr>
            <a:spLocks noGrp="1"/>
          </p:cNvSpPr>
          <p:nvPr>
            <p:ph type="sldNum" sz="quarter" idx="4294967295"/>
          </p:nvPr>
        </p:nvSpPr>
        <p:spPr>
          <a:xfrm>
            <a:off x="9959132" y="6478588"/>
            <a:ext cx="717915" cy="319088"/>
          </a:xfrm>
          <a:prstGeom prst="rect">
            <a:avLst/>
          </a:prstGeom>
        </p:spPr>
        <p:txBody>
          <a:bodyPr/>
          <a:lstStyle/>
          <a:p>
            <a:pPr algn="r"/>
            <a:fld id="{5C7FE145-5F5F-9146-8268-470DD024125C}" type="slidenum">
              <a:rPr lang="it-IT">
                <a:solidFill>
                  <a:srgbClr val="7F7F7F"/>
                </a:solidFill>
                <a:latin typeface="+mj-lt"/>
              </a:rPr>
              <a:pPr algn="r"/>
              <a:t>19</a:t>
            </a:fld>
            <a:endParaRPr lang="it-IT" dirty="0">
              <a:solidFill>
                <a:srgbClr val="7F7F7F"/>
              </a:solidFill>
              <a:latin typeface="+mj-lt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094581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4"/>
          </p:nvPr>
        </p:nvSpPr>
        <p:spPr>
          <a:xfrm>
            <a:off x="9599868" y="6478588"/>
            <a:ext cx="1077179" cy="319088"/>
          </a:xfrm>
        </p:spPr>
        <p:txBody>
          <a:bodyPr/>
          <a:lstStyle/>
          <a:p>
            <a:fld id="{5C7FE145-5F5F-9146-8268-470DD024125C}" type="slidenum">
              <a:rPr lang="it-IT" smtClean="0"/>
              <a:pPr/>
              <a:t>2</a:t>
            </a:fld>
            <a:endParaRPr lang="it-IT" dirty="0"/>
          </a:p>
        </p:txBody>
      </p:sp>
      <p:sp>
        <p:nvSpPr>
          <p:cNvPr id="9" name="Titolo 1"/>
          <p:cNvSpPr>
            <a:spLocks noGrp="1"/>
          </p:cNvSpPr>
          <p:nvPr>
            <p:ph type="ctrTitle" idx="4294967295"/>
          </p:nvPr>
        </p:nvSpPr>
        <p:spPr>
          <a:xfrm>
            <a:off x="569912" y="1034816"/>
            <a:ext cx="10700951" cy="741356"/>
          </a:xfrm>
          <a:prstGeom prst="rect">
            <a:avLst/>
          </a:prstGeom>
        </p:spPr>
        <p:txBody>
          <a:bodyPr lIns="0" tIns="0" rIns="0" bIns="0" anchor="t" anchorCtr="0"/>
          <a:lstStyle/>
          <a:p>
            <a:r>
              <a:rPr lang="it-IT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Effetto serra ed effetto terra: rapporto tra uomo e natura</a:t>
            </a:r>
            <a:endParaRPr lang="it-IT" sz="32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765144" y="1787807"/>
            <a:ext cx="75406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dirty="0"/>
          </a:p>
        </p:txBody>
      </p:sp>
      <p:sp>
        <p:nvSpPr>
          <p:cNvPr id="10" name="Rettangolo 9"/>
          <p:cNvSpPr/>
          <p:nvPr/>
        </p:nvSpPr>
        <p:spPr>
          <a:xfrm>
            <a:off x="569912" y="5389884"/>
            <a:ext cx="1028478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C00000"/>
                </a:solidFill>
              </a:rPr>
              <a:t>I cambiamenti </a:t>
            </a:r>
            <a:r>
              <a:rPr lang="it-IT" sz="2400" b="1" dirty="0">
                <a:solidFill>
                  <a:srgbClr val="C00000"/>
                </a:solidFill>
              </a:rPr>
              <a:t>climatici e gli eventi estremi </a:t>
            </a:r>
            <a:endParaRPr lang="it-IT" sz="2400" b="1" dirty="0" smtClean="0">
              <a:solidFill>
                <a:srgbClr val="C00000"/>
              </a:solidFill>
            </a:endParaRPr>
          </a:p>
          <a:p>
            <a:pPr algn="ctr"/>
            <a:r>
              <a:rPr lang="it-IT" sz="2400" b="1" dirty="0" smtClean="0">
                <a:solidFill>
                  <a:srgbClr val="C00000"/>
                </a:solidFill>
              </a:rPr>
              <a:t>sono una </a:t>
            </a:r>
            <a:r>
              <a:rPr lang="it-IT" sz="2400" b="1" dirty="0">
                <a:solidFill>
                  <a:srgbClr val="C00000"/>
                </a:solidFill>
              </a:rPr>
              <a:t>sfida </a:t>
            </a:r>
            <a:endParaRPr lang="it-IT" sz="2400" b="1" dirty="0" smtClean="0">
              <a:solidFill>
                <a:srgbClr val="C00000"/>
              </a:solidFill>
            </a:endParaRPr>
          </a:p>
          <a:p>
            <a:pPr algn="ctr"/>
            <a:r>
              <a:rPr lang="it-IT" sz="2400" b="1" dirty="0" smtClean="0">
                <a:solidFill>
                  <a:srgbClr val="C00000"/>
                </a:solidFill>
              </a:rPr>
              <a:t>per il </a:t>
            </a:r>
            <a:r>
              <a:rPr lang="it-IT" sz="2400" b="1" dirty="0">
                <a:solidFill>
                  <a:srgbClr val="C00000"/>
                </a:solidFill>
              </a:rPr>
              <a:t>processo di produzione </a:t>
            </a:r>
            <a:r>
              <a:rPr lang="it-IT" sz="2400" b="1" dirty="0" smtClean="0">
                <a:solidFill>
                  <a:srgbClr val="C00000"/>
                </a:solidFill>
              </a:rPr>
              <a:t>statistica, per gli INS e per i SSN</a:t>
            </a:r>
            <a:endParaRPr lang="it-IT" sz="2400" dirty="0">
              <a:solidFill>
                <a:srgbClr val="C00000"/>
              </a:solidFill>
            </a:endParaRPr>
          </a:p>
        </p:txBody>
      </p:sp>
      <p:pic>
        <p:nvPicPr>
          <p:cNvPr id="11" name="Content Placeholder 6" descr="module2 importance of climate change from a subnational perspectiv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>
          <a:xfrm>
            <a:off x="4210020" y="1787807"/>
            <a:ext cx="2714181" cy="1765002"/>
          </a:xfrm>
          <a:prstGeom prst="rect">
            <a:avLst/>
          </a:prstGeom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891976" y="3875148"/>
            <a:ext cx="1062660" cy="936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540955" y="4177895"/>
            <a:ext cx="1495158" cy="111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ttangolo 15"/>
          <p:cNvSpPr/>
          <p:nvPr/>
        </p:nvSpPr>
        <p:spPr>
          <a:xfrm>
            <a:off x="765144" y="1972473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it-IT" dirty="0" smtClean="0"/>
          </a:p>
          <a:p>
            <a:r>
              <a:rPr lang="it-IT" dirty="0" smtClean="0"/>
              <a:t>GLOBAL WARMING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r>
              <a:rPr lang="it-IT" dirty="0" smtClean="0"/>
              <a:t>EXTREME EVENTS &amp; DISASTERS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2" name="Rettangolo 1"/>
          <p:cNvSpPr/>
          <p:nvPr/>
        </p:nvSpPr>
        <p:spPr>
          <a:xfrm>
            <a:off x="7985409" y="2157139"/>
            <a:ext cx="3048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r"/>
            <a:r>
              <a:rPr lang="it-IT" i="1" dirty="0">
                <a:solidFill>
                  <a:prstClr val="black"/>
                </a:solidFill>
              </a:rPr>
              <a:t>«C'è una sfida che riguarda tutti noi, i nostri figli e i nostri nipoti: il futuro del pianeta»</a:t>
            </a:r>
          </a:p>
        </p:txBody>
      </p:sp>
      <p:sp>
        <p:nvSpPr>
          <p:cNvPr id="3" name="Rettangolo 2"/>
          <p:cNvSpPr/>
          <p:nvPr/>
        </p:nvSpPr>
        <p:spPr>
          <a:xfrm>
            <a:off x="7839746" y="3955813"/>
            <a:ext cx="31936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it-IT" dirty="0">
                <a:solidFill>
                  <a:prstClr val="black"/>
                </a:solidFill>
              </a:rPr>
              <a:t>“</a:t>
            </a:r>
            <a:r>
              <a:rPr lang="it-IT" i="1" dirty="0">
                <a:solidFill>
                  <a:prstClr val="black"/>
                </a:solidFill>
              </a:rPr>
              <a:t>La lotta al cambiamento climatico è un segno di responsabilità verso il futuro</a:t>
            </a:r>
            <a:r>
              <a:rPr lang="it-IT" dirty="0">
                <a:solidFill>
                  <a:prstClr val="black"/>
                </a:solidFill>
              </a:rPr>
              <a:t>“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873381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la 4"/>
          <p:cNvGraphicFramePr>
            <a:graphicFrameLocks noGrp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693706052"/>
              </p:ext>
            </p:extLst>
          </p:nvPr>
        </p:nvGraphicFramePr>
        <p:xfrm>
          <a:off x="609600" y="1592263"/>
          <a:ext cx="10972799" cy="404807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63686"/>
                <a:gridCol w="7609113"/>
              </a:tblGrid>
              <a:tr h="178761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Global Target E</a:t>
                      </a:r>
                      <a:br>
                        <a:rPr lang="en-US" sz="1200" u="none" strike="noStrike" dirty="0">
                          <a:effectLst/>
                        </a:rPr>
                      </a:br>
                      <a:r>
                        <a:rPr lang="en-US" sz="1200" u="none" strike="noStrike" dirty="0">
                          <a:effectLst/>
                        </a:rPr>
                        <a:t>Substantially increase the number of countries with national and local disaster risk reduction strategies by 2020.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238" marR="8238" marT="823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E-1 Number of countries that adopt and implement national DRR strategies in line with the Sendai Framework for Disaster Risk Reduction 2015-2030</a:t>
                      </a:r>
                      <a:br>
                        <a:rPr lang="en-US" sz="1200" u="none" strike="noStrike" dirty="0">
                          <a:effectLst/>
                        </a:rPr>
                      </a:br>
                      <a:r>
                        <a:rPr lang="en-US" sz="1200" u="none" strike="noStrike" dirty="0">
                          <a:effectLst/>
                        </a:rPr>
                        <a:t>E-2 Percentage of local governments that adopt and implement local DRR strategies in line with the [Sendai Framework for Disaster Risk Reduction 2015-2030 / national disaster risk reduction strategy]</a:t>
                      </a:r>
                      <a:br>
                        <a:rPr lang="en-US" sz="1200" u="none" strike="noStrike" dirty="0">
                          <a:effectLst/>
                        </a:rPr>
                      </a:br>
                      <a:r>
                        <a:rPr lang="en-US" sz="1200" u="none" strike="noStrike" dirty="0">
                          <a:effectLst/>
                        </a:rPr>
                        <a:t>E-3 Number of countries that [integrate / integrated] [climate and disaster risk / climate change / adaptation] into [development planning / development plan]</a:t>
                      </a:r>
                      <a:br>
                        <a:rPr lang="en-US" sz="1200" u="none" strike="noStrike" dirty="0">
                          <a:effectLst/>
                        </a:rPr>
                      </a:br>
                      <a:r>
                        <a:rPr lang="en-US" sz="1200" u="none" strike="noStrike" dirty="0">
                          <a:effectLst/>
                        </a:rPr>
                        <a:t>E-4 Number of countries that adopt and implement critical infrastructure protection plan</a:t>
                      </a:r>
                      <a:br>
                        <a:rPr lang="en-US" sz="1200" u="none" strike="noStrike" dirty="0">
                          <a:effectLst/>
                        </a:rPr>
                      </a:br>
                      <a:r>
                        <a:rPr lang="en-US" sz="1200" u="none" strike="noStrike" dirty="0">
                          <a:effectLst/>
                        </a:rPr>
                        <a:t>E-5 </a:t>
                      </a:r>
                      <a:r>
                        <a:rPr lang="en-US" sz="1200" u="none" strike="noStrike" dirty="0" smtClean="0">
                          <a:effectLst/>
                        </a:rPr>
                        <a:t>alt. Number </a:t>
                      </a:r>
                      <a:r>
                        <a:rPr lang="en-US" sz="1200" u="none" strike="noStrike" dirty="0">
                          <a:effectLst/>
                        </a:rPr>
                        <a:t>of countries that adopt and implement specific DRR strategies in line with the Sendai Framework for DRR, including through cross-sectoral bodies/forums with identified roles and responsibilities, as appropriate, for relevant actors.F-1Level of / Percentage of gross national product that represents the] non-earmarked [adequate] support provided by developed countries and reported by developing countries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238" marR="8238" marT="8238" marB="0" anchor="ctr"/>
                </a:tc>
              </a:tr>
              <a:tr h="10462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Global Target F</a:t>
                      </a:r>
                      <a:br>
                        <a:rPr lang="en-US" sz="1200" u="none" strike="noStrike">
                          <a:effectLst/>
                        </a:rPr>
                      </a:br>
                      <a:r>
                        <a:rPr lang="en-US" sz="1200" u="none" strike="noStrike">
                          <a:effectLst/>
                        </a:rPr>
                        <a:t>Substantially enhance international cooperation to developing countries through adequate and sustainable support to complement their national actions for implementation of this framework by 2030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238" marR="8238" marT="823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F-1 Level of / Percentage of gross national product that represents the] non-earmarked [adequate] support provided by developed countries and reported by developing countries</a:t>
                      </a:r>
                      <a:br>
                        <a:rPr lang="en-US" sz="1200" u="none" strike="noStrike" dirty="0">
                          <a:effectLst/>
                        </a:rPr>
                      </a:br>
                      <a:r>
                        <a:rPr lang="en-US" sz="1200" u="none" strike="noStrike" dirty="0">
                          <a:effectLst/>
                        </a:rPr>
                        <a:t>F-11 Number of international and regional multi-stakeholder partnerships established to build [individual, institutional and societal capacity for disaster risk reduction. / DRR capacity in developing countries and the economic value of such partnerships.]G-1Number of countries that have [coordinated] multi-hazard early warning system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238" marR="8238" marT="8238" marB="0" anchor="ctr"/>
                </a:tc>
              </a:tr>
              <a:tr h="84025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Global Target G</a:t>
                      </a:r>
                      <a:br>
                        <a:rPr lang="en-US" sz="1200" u="none" strike="noStrike">
                          <a:effectLst/>
                        </a:rPr>
                      </a:br>
                      <a:r>
                        <a:rPr lang="en-US" sz="1200" u="none" strike="noStrike">
                          <a:effectLst/>
                        </a:rPr>
                        <a:t>Substantially increase the availability of and access to multi-hazard early warning systems and disaster risk information and assessments to the people by 2030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238" marR="8238" marT="823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G-1 Number of countries that have [coordinated] multi-hazard early warning system</a:t>
                      </a:r>
                      <a:br>
                        <a:rPr lang="en-US" sz="1200" u="none" strike="noStrike" dirty="0">
                          <a:effectLst/>
                        </a:rPr>
                      </a:br>
                      <a:r>
                        <a:rPr lang="en-US" sz="1200" u="none" strike="noStrike" dirty="0">
                          <a:effectLst/>
                        </a:rPr>
                        <a:t>G-3 Number / percentage] of people who are covered by [and have access to] multi-hazard early warning system [per 100,000]</a:t>
                      </a:r>
                      <a:br>
                        <a:rPr lang="en-US" sz="1200" u="none" strike="noStrike" dirty="0">
                          <a:effectLst/>
                        </a:rPr>
                      </a:br>
                      <a:r>
                        <a:rPr lang="en-US" sz="1200" u="none" strike="noStrike" dirty="0">
                          <a:effectLst/>
                        </a:rPr>
                        <a:t>G-7 ALT Number of countries with </a:t>
                      </a:r>
                      <a:r>
                        <a:rPr lang="en-US" sz="1200" u="none" strike="noStrike" dirty="0" err="1" smtClean="0">
                          <a:effectLst/>
                        </a:rPr>
                        <a:t>programme</a:t>
                      </a:r>
                      <a:r>
                        <a:rPr lang="en-US" sz="1200" u="none" strike="noStrike" dirty="0" smtClean="0">
                          <a:effectLst/>
                        </a:rPr>
                        <a:t> </a:t>
                      </a:r>
                      <a:r>
                        <a:rPr lang="en-US" sz="1200" u="none" strike="noStrike" dirty="0">
                          <a:effectLst/>
                        </a:rPr>
                        <a:t>for the disaster risk perception and </a:t>
                      </a:r>
                      <a:r>
                        <a:rPr lang="en-US" sz="1200" u="none" strike="noStrike" dirty="0" smtClean="0">
                          <a:effectLst/>
                        </a:rPr>
                        <a:t>understanding </a:t>
                      </a:r>
                      <a:r>
                        <a:rPr lang="en-US" sz="1200" u="none" strike="noStrike" dirty="0">
                          <a:effectLst/>
                        </a:rPr>
                        <a:t>of the </a:t>
                      </a:r>
                      <a:r>
                        <a:rPr lang="en-US" sz="1200" u="none" strike="noStrike" dirty="0" smtClean="0">
                          <a:effectLst/>
                        </a:rPr>
                        <a:t>population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238" marR="8238" marT="8238" marB="0" anchor="ctr"/>
                </a:tc>
              </a:tr>
            </a:tbl>
          </a:graphicData>
        </a:graphic>
      </p:graphicFrame>
      <p:sp>
        <p:nvSpPr>
          <p:cNvPr id="6" name="Segnaposto numero diapositiva 1"/>
          <p:cNvSpPr>
            <a:spLocks noGrp="1"/>
          </p:cNvSpPr>
          <p:nvPr>
            <p:ph type="sldNum" sz="quarter" idx="4294967295"/>
          </p:nvPr>
        </p:nvSpPr>
        <p:spPr>
          <a:xfrm>
            <a:off x="9959132" y="6478588"/>
            <a:ext cx="717915" cy="319088"/>
          </a:xfrm>
          <a:prstGeom prst="rect">
            <a:avLst/>
          </a:prstGeom>
        </p:spPr>
        <p:txBody>
          <a:bodyPr/>
          <a:lstStyle/>
          <a:p>
            <a:pPr algn="r"/>
            <a:fld id="{5C7FE145-5F5F-9146-8268-470DD024125C}" type="slidenum">
              <a:rPr lang="it-IT">
                <a:solidFill>
                  <a:srgbClr val="7F7F7F"/>
                </a:solidFill>
                <a:latin typeface="+mj-lt"/>
              </a:rPr>
              <a:pPr algn="r"/>
              <a:t>20</a:t>
            </a:fld>
            <a:endParaRPr lang="it-IT" dirty="0">
              <a:solidFill>
                <a:srgbClr val="7F7F7F"/>
              </a:solidFill>
              <a:latin typeface="+mj-lt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18012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700606" y="1631502"/>
            <a:ext cx="781211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 smtClean="0">
                <a:solidFill>
                  <a:srgbClr val="C00000"/>
                </a:solidFill>
              </a:rPr>
              <a:t>Gli indicatori di Sendai e quelli SDG sono coerenti tra loro </a:t>
            </a:r>
            <a:r>
              <a:rPr lang="it-IT" sz="1600" b="1" dirty="0">
                <a:solidFill>
                  <a:srgbClr val="C00000"/>
                </a:solidFill>
              </a:rPr>
              <a:t>(versioni provvisorie</a:t>
            </a:r>
            <a:r>
              <a:rPr lang="it-IT" sz="1600" b="1" dirty="0" smtClean="0">
                <a:solidFill>
                  <a:srgbClr val="C00000"/>
                </a:solidFill>
              </a:rPr>
              <a:t>)</a:t>
            </a:r>
          </a:p>
          <a:p>
            <a:endParaRPr lang="it-IT" dirty="0" smtClean="0"/>
          </a:p>
          <a:p>
            <a:r>
              <a:rPr lang="en-GB" sz="1400" b="1" dirty="0" smtClean="0"/>
              <a:t>Goal 1 End Poverty in all its forms everywhere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/>
              <a:t>Number of deaths, missing people, injured, relocated or evacuated due to disasters per 100.000 people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/>
              <a:t>Direct Disaster Economic Loss in relation to GDP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/>
              <a:t>Number of countries with national and local disaster risk reduction strategies </a:t>
            </a:r>
          </a:p>
          <a:p>
            <a:endParaRPr lang="en-GB" sz="1400" dirty="0" smtClean="0"/>
          </a:p>
          <a:p>
            <a:r>
              <a:rPr lang="en-GB" sz="1400" b="1" dirty="0" smtClean="0"/>
              <a:t>Goal 11 Make cities and Human Settlements inclusive, safe resilient and sustainable </a:t>
            </a:r>
            <a:r>
              <a:rPr lang="en-GB" sz="1400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/>
              <a:t>Number of deaths, missing people, injured, relocated or evacuated due to disasters per 100.000 people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/>
              <a:t>Direct Disaster Economic Loss in relation to GDP including disaster damage to critical infrastructure and disruption of basic services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/>
              <a:t>Proportion of local government that adopt and implement local disaster risk reduction strategies in line with Sendai Framework for …2015-20130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/>
              <a:t>Number of countries with national and local disaster risk reduction strategies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algn="just"/>
            <a:r>
              <a:rPr lang="en-GB" sz="1400" b="1" dirty="0"/>
              <a:t>Goal 13 Take Urgent action to combat climate change and its impacts:</a:t>
            </a:r>
          </a:p>
          <a:p>
            <a:pPr algn="just"/>
            <a:r>
              <a:rPr lang="en-GB" sz="1400" dirty="0"/>
              <a:t>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400" dirty="0"/>
              <a:t>Number of deaths, missing people, injured, relocated or evacuated due to disasters per 100.000 people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400" dirty="0"/>
              <a:t>Number of countries with national and local disaster risk reduction strategies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</p:txBody>
      </p:sp>
      <p:sp>
        <p:nvSpPr>
          <p:cNvPr id="6" name="Rettangolo 5"/>
          <p:cNvSpPr/>
          <p:nvPr/>
        </p:nvSpPr>
        <p:spPr>
          <a:xfrm>
            <a:off x="620486" y="1046728"/>
            <a:ext cx="99708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ea typeface="+mj-ea"/>
                <a:cs typeface="+mj-cs"/>
              </a:rPr>
              <a:t>Indicatori</a:t>
            </a:r>
            <a:endParaRPr lang="en-US" sz="3200" dirty="0">
              <a:solidFill>
                <a:schemeClr val="tx1">
                  <a:lumMod val="50000"/>
                  <a:lumOff val="50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7" name="Segnaposto numero diapositiva 1"/>
          <p:cNvSpPr>
            <a:spLocks noGrp="1"/>
          </p:cNvSpPr>
          <p:nvPr>
            <p:ph type="sldNum" sz="quarter" idx="4294967295"/>
          </p:nvPr>
        </p:nvSpPr>
        <p:spPr>
          <a:xfrm>
            <a:off x="9959132" y="6478588"/>
            <a:ext cx="717915" cy="319088"/>
          </a:xfrm>
          <a:prstGeom prst="rect">
            <a:avLst/>
          </a:prstGeom>
        </p:spPr>
        <p:txBody>
          <a:bodyPr/>
          <a:lstStyle/>
          <a:p>
            <a:pPr algn="r"/>
            <a:fld id="{5C7FE145-5F5F-9146-8268-470DD024125C}" type="slidenum">
              <a:rPr lang="it-IT">
                <a:solidFill>
                  <a:srgbClr val="7F7F7F"/>
                </a:solidFill>
                <a:latin typeface="+mj-lt"/>
              </a:rPr>
              <a:pPr algn="r"/>
              <a:t>21</a:t>
            </a:fld>
            <a:endParaRPr lang="it-IT" dirty="0">
              <a:solidFill>
                <a:srgbClr val="7F7F7F"/>
              </a:solidFill>
              <a:latin typeface="+mj-lt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t="-1" r="4215" b="9313"/>
          <a:stretch/>
        </p:blipFill>
        <p:spPr bwMode="auto">
          <a:xfrm>
            <a:off x="10249731" y="1268627"/>
            <a:ext cx="1365249" cy="725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 flipV="1">
            <a:off x="8512715" y="1186005"/>
            <a:ext cx="1394190" cy="972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6477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620486" y="1046728"/>
            <a:ext cx="99708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ea typeface="+mj-ea"/>
                <a:cs typeface="+mj-cs"/>
              </a:rPr>
              <a:t>Indicatori</a:t>
            </a:r>
            <a:endParaRPr lang="en-US" sz="3200" dirty="0">
              <a:solidFill>
                <a:schemeClr val="tx1">
                  <a:lumMod val="50000"/>
                  <a:lumOff val="50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798576" y="1973943"/>
            <a:ext cx="10783823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it-IT" dirty="0" smtClean="0"/>
          </a:p>
          <a:p>
            <a:pPr algn="just"/>
            <a:endParaRPr lang="it-IT" dirty="0" smtClean="0"/>
          </a:p>
          <a:p>
            <a:pPr algn="just"/>
            <a:r>
              <a:rPr lang="it-IT" sz="2800" dirty="0" smtClean="0">
                <a:solidFill>
                  <a:srgbClr val="C00000"/>
                </a:solidFill>
              </a:rPr>
              <a:t>Quali dati statistici ? Quali fonti di dati ? Quali produttori di dati ? </a:t>
            </a:r>
          </a:p>
          <a:p>
            <a:pPr algn="just"/>
            <a:endParaRPr lang="it-IT" sz="2800" dirty="0" smtClean="0">
              <a:solidFill>
                <a:srgbClr val="C00000"/>
              </a:solidFill>
            </a:endParaRPr>
          </a:p>
          <a:p>
            <a:pPr algn="just"/>
            <a:r>
              <a:rPr lang="it-IT" sz="2800" dirty="0" smtClean="0">
                <a:solidFill>
                  <a:srgbClr val="C00000"/>
                </a:solidFill>
              </a:rPr>
              <a:t>Processo in avvio …</a:t>
            </a:r>
          </a:p>
          <a:p>
            <a:pPr algn="just"/>
            <a:endParaRPr lang="it-IT" sz="2800" dirty="0" smtClean="0">
              <a:solidFill>
                <a:srgbClr val="C00000"/>
              </a:solidFill>
            </a:endParaRPr>
          </a:p>
          <a:p>
            <a:pPr algn="just"/>
            <a:r>
              <a:rPr lang="it-IT" sz="2800" dirty="0" smtClean="0">
                <a:solidFill>
                  <a:srgbClr val="C00000"/>
                </a:solidFill>
              </a:rPr>
              <a:t>Questionario UNECE per l’Italia:  molteplicità di fonti</a:t>
            </a:r>
            <a:endParaRPr lang="it-IT" sz="2800" dirty="0">
              <a:solidFill>
                <a:srgbClr val="C00000"/>
              </a:solidFill>
            </a:endParaRPr>
          </a:p>
          <a:p>
            <a:pPr algn="just"/>
            <a:endParaRPr lang="it-IT" dirty="0">
              <a:solidFill>
                <a:srgbClr val="C00000"/>
              </a:solidFill>
            </a:endParaRPr>
          </a:p>
          <a:p>
            <a:pPr algn="just"/>
            <a:endParaRPr lang="it-IT" dirty="0" smtClean="0"/>
          </a:p>
        </p:txBody>
      </p:sp>
      <p:sp>
        <p:nvSpPr>
          <p:cNvPr id="5" name="Segnaposto numero diapositiva 1"/>
          <p:cNvSpPr txBox="1">
            <a:spLocks/>
          </p:cNvSpPr>
          <p:nvPr/>
        </p:nvSpPr>
        <p:spPr>
          <a:xfrm>
            <a:off x="9959132" y="6478588"/>
            <a:ext cx="717915" cy="319088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r" defTabSz="914400" rtl="0" eaLnBrk="1" latinLnBrk="0" hangingPunct="1">
              <a:defRPr sz="1800" b="0" i="0" kern="120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C7FE145-5F5F-9146-8268-470DD024125C}" type="slidenum">
              <a:rPr lang="it-IT" smtClean="0"/>
              <a:pPr/>
              <a:t>22</a:t>
            </a:fld>
            <a:endParaRPr lang="it-IT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799563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C7FE145-5F5F-9146-8268-470DD024125C}" type="slidenum">
              <a:rPr lang="it-IT" smtClean="0"/>
              <a:pPr/>
              <a:t>23</a:t>
            </a:fld>
            <a:endParaRPr lang="it-IT" dirty="0"/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1038474" y="982727"/>
            <a:ext cx="11153526" cy="43293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Survey EED: Italia (</a:t>
            </a:r>
            <a:r>
              <a:rPr lang="en-US" sz="3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provvisori</a:t>
            </a:r>
            <a:r>
              <a:rPr lang="en-US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)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0782921" y="1597626"/>
            <a:ext cx="1116308" cy="837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r="6209"/>
          <a:stretch/>
        </p:blipFill>
        <p:spPr bwMode="auto">
          <a:xfrm>
            <a:off x="1015775" y="2131894"/>
            <a:ext cx="4274684" cy="4183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081837" y="1601788"/>
            <a:ext cx="365125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3" descr="RBD Thermp-pluviometric station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t="11916"/>
          <a:stretch>
            <a:fillRect/>
          </a:stretch>
        </p:blipFill>
        <p:spPr bwMode="auto">
          <a:xfrm>
            <a:off x="193056" y="1079558"/>
            <a:ext cx="845418" cy="1052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91757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Connettore 1 17"/>
          <p:cNvCxnSpPr/>
          <p:nvPr/>
        </p:nvCxnSpPr>
        <p:spPr bwMode="auto">
          <a:xfrm>
            <a:off x="45004" y="6597352"/>
            <a:ext cx="9098996" cy="0"/>
          </a:xfrm>
          <a:prstGeom prst="line">
            <a:avLst/>
          </a:prstGeom>
          <a:solidFill>
            <a:srgbClr val="00B8FF"/>
          </a:solidFill>
          <a:ln w="12700" cap="flat" cmpd="sng" algn="ctr">
            <a:solidFill>
              <a:srgbClr val="00B0F0"/>
            </a:solidFill>
            <a:prstDash val="sysDot"/>
            <a:round/>
            <a:headEnd type="none" w="sm" len="sm"/>
            <a:tailEnd type="none" w="lg" len="lg"/>
          </a:ln>
          <a:effectLst/>
        </p:spPr>
      </p:cxnSp>
      <p:pic>
        <p:nvPicPr>
          <p:cNvPr id="19" name="Immagine 18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b="27433"/>
          <a:stretch/>
        </p:blipFill>
        <p:spPr bwMode="auto">
          <a:xfrm>
            <a:off x="9623867" y="1087949"/>
            <a:ext cx="1937303" cy="54082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</a:ext>
          </a:extLst>
        </p:spPr>
      </p:pic>
      <p:sp>
        <p:nvSpPr>
          <p:cNvPr id="20" name="CasellaDiTesto 19"/>
          <p:cNvSpPr txBox="1"/>
          <p:nvPr/>
        </p:nvSpPr>
        <p:spPr>
          <a:xfrm rot="16200000">
            <a:off x="-2010307" y="3969736"/>
            <a:ext cx="47114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Background: FD - </a:t>
            </a:r>
            <a:r>
              <a:rPr kumimoji="0" lang="it-IT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Italy</a:t>
            </a:r>
            <a:r>
              <a:rPr kumimoji="0" lang="it-IT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</a:p>
        </p:txBody>
      </p:sp>
      <p:sp>
        <p:nvSpPr>
          <p:cNvPr id="21" name="CasellaDiTesto 20"/>
          <p:cNvSpPr txBox="1"/>
          <p:nvPr/>
        </p:nvSpPr>
        <p:spPr>
          <a:xfrm>
            <a:off x="756678" y="1045446"/>
            <a:ext cx="90475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>
              <a:defRPr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j-ea"/>
                <a:cs typeface="+mj-cs"/>
              </a:rPr>
              <a:t>Directive </a:t>
            </a:r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j-ea"/>
                <a:cs typeface="+mj-cs"/>
              </a:rPr>
              <a:t>of the Prime Minister </a:t>
            </a:r>
            <a:r>
              <a:rPr lang="en-US" sz="3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j-ea"/>
                <a:cs typeface="+mj-cs"/>
              </a:rPr>
              <a:t>Dir.P.C.M</a:t>
            </a:r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j-ea"/>
                <a:cs typeface="+mj-cs"/>
              </a:rPr>
              <a:t>. 49/2015</a:t>
            </a:r>
            <a:endParaRPr lang="it-IT" sz="32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22" name="Rettangolo 21"/>
          <p:cNvSpPr/>
          <p:nvPr/>
        </p:nvSpPr>
        <p:spPr>
          <a:xfrm>
            <a:off x="1960090" y="1924674"/>
            <a:ext cx="88167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  <a:cs typeface="MV Boli" panose="02000500030200090000" pitchFamily="2" charset="0"/>
              </a:rPr>
              <a:t>“the Civil Protection Department makes available to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  <a:cs typeface="MV Boli" panose="02000500030200090000" pitchFamily="2" charset="0"/>
              </a:rPr>
              <a:t>Regions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  <a:cs typeface="MV Boli" panose="02000500030200090000" pitchFamily="2" charset="0"/>
              </a:rPr>
              <a:t> and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  <a:cs typeface="MV Boli" panose="02000500030200090000" pitchFamily="2" charset="0"/>
              </a:rPr>
              <a:t>River Basin Authorities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  <a:cs typeface="MV Boli" panose="02000500030200090000" pitchFamily="2" charset="0"/>
              </a:rPr>
              <a:t>a web-GIS platform, named </a:t>
            </a:r>
            <a:r>
              <a:rPr kumimoji="0" lang="en-US" sz="1600" b="0" i="1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  <a:cs typeface="MV Boli" panose="02000500030200090000" pitchFamily="2" charset="0"/>
              </a:rPr>
              <a:t>FloodCat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  <a:cs typeface="MV Boli" panose="02000500030200090000" pitchFamily="2" charset="0"/>
              </a:rPr>
              <a:t>, that fulfills the function of catalogue of flood events and, therefore, should be used to address the requirements of the FD.”</a:t>
            </a:r>
            <a:endParaRPr kumimoji="0" lang="it-IT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anose="020B0606020202030204" pitchFamily="34" charset="0"/>
              <a:cs typeface="MV Boli" panose="02000500030200090000" pitchFamily="2" charset="0"/>
            </a:endParaRPr>
          </a:p>
        </p:txBody>
      </p:sp>
      <p:pic>
        <p:nvPicPr>
          <p:cNvPr id="23" name="Immagine 22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r="77224" b="27433"/>
          <a:stretch/>
        </p:blipFill>
        <p:spPr bwMode="auto">
          <a:xfrm>
            <a:off x="1230506" y="2093793"/>
            <a:ext cx="495447" cy="60726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</a:ext>
          </a:extLst>
        </p:spPr>
      </p:pic>
      <p:sp>
        <p:nvSpPr>
          <p:cNvPr id="24" name="Rettangolo 23"/>
          <p:cNvSpPr/>
          <p:nvPr/>
        </p:nvSpPr>
        <p:spPr bwMode="auto">
          <a:xfrm>
            <a:off x="967921" y="1911384"/>
            <a:ext cx="10086472" cy="905344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44926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imes New Roman" pitchFamily="16" charset="0"/>
              <a:buNone/>
              <a:tabLst/>
              <a:defRPr/>
            </a:pPr>
            <a:endParaRPr kumimoji="0" lang="it-IT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charset="0"/>
            </a:endParaRPr>
          </a:p>
        </p:txBody>
      </p:sp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967921" y="3150578"/>
            <a:ext cx="3570119" cy="216107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" name="Gruppo 40"/>
          <p:cNvGrpSpPr/>
          <p:nvPr/>
        </p:nvGrpSpPr>
        <p:grpSpPr>
          <a:xfrm>
            <a:off x="7493666" y="3202069"/>
            <a:ext cx="2806711" cy="1800200"/>
            <a:chOff x="6049486" y="3175930"/>
            <a:chExt cx="2806711" cy="1800200"/>
          </a:xfrm>
        </p:grpSpPr>
        <p:sp>
          <p:nvSpPr>
            <p:cNvPr id="26" name="Callout 13 25"/>
            <p:cNvSpPr/>
            <p:nvPr/>
          </p:nvSpPr>
          <p:spPr bwMode="auto">
            <a:xfrm>
              <a:off x="6049486" y="3175930"/>
              <a:ext cx="2806711" cy="1800200"/>
            </a:xfrm>
            <a:prstGeom prst="accentBorderCallout1">
              <a:avLst>
                <a:gd name="adj1" fmla="val -4154"/>
                <a:gd name="adj2" fmla="val -2176"/>
                <a:gd name="adj3" fmla="val 21847"/>
                <a:gd name="adj4" fmla="val -106364"/>
              </a:avLst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6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6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  <a:defRPr/>
              </a:pPr>
              <a:endParaRPr kumimoji="0" lang="it-IT" sz="16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charset="0"/>
                <a:ea typeface="ＭＳ Ｐゴシック" charset="-128"/>
              </a:endParaRPr>
            </a:p>
          </p:txBody>
        </p:sp>
        <p:sp>
          <p:nvSpPr>
            <p:cNvPr id="27" name="Rettangolo 26"/>
            <p:cNvSpPr/>
            <p:nvPr/>
          </p:nvSpPr>
          <p:spPr>
            <a:xfrm>
              <a:off x="6121495" y="3257721"/>
              <a:ext cx="196180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 Narrow" panose="020B0606020202030204" pitchFamily="34" charset="0"/>
                  <a:cs typeface="MV Boli" panose="02000500030200090000" pitchFamily="2" charset="0"/>
                </a:rPr>
                <a:t>Developed by</a:t>
              </a:r>
              <a:endPara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  <a:cs typeface="MV Boli" panose="02000500030200090000" pitchFamily="2" charset="0"/>
              </a:endParaRPr>
            </a:p>
          </p:txBody>
        </p:sp>
        <p:sp>
          <p:nvSpPr>
            <p:cNvPr id="28" name="Rettangolo 27"/>
            <p:cNvSpPr/>
            <p:nvPr/>
          </p:nvSpPr>
          <p:spPr>
            <a:xfrm>
              <a:off x="6121494" y="3760424"/>
              <a:ext cx="2562009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 Narrow" panose="020B0606020202030204" pitchFamily="34" charset="0"/>
                  <a:cs typeface="MV Boli" panose="02000500030200090000" pitchFamily="2" charset="0"/>
                </a:rPr>
                <a:t>In collaboration with</a:t>
              </a:r>
              <a:endPara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  <a:cs typeface="MV Boli" panose="02000500030200090000" pitchFamily="2" charset="0"/>
              </a:endParaRPr>
            </a:p>
          </p:txBody>
        </p:sp>
        <p:pic>
          <p:nvPicPr>
            <p:cNvPr id="29" name="Immagine 2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tretch>
              <a:fillRect/>
            </a:stretch>
          </p:blipFill>
          <p:spPr>
            <a:xfrm>
              <a:off x="7371091" y="3243309"/>
              <a:ext cx="627923" cy="497400"/>
            </a:xfrm>
            <a:prstGeom prst="rect">
              <a:avLst/>
            </a:prstGeom>
          </p:spPr>
        </p:pic>
        <p:sp>
          <p:nvSpPr>
            <p:cNvPr id="30" name="Rettangolo 29"/>
            <p:cNvSpPr/>
            <p:nvPr/>
          </p:nvSpPr>
          <p:spPr>
            <a:xfrm>
              <a:off x="6207299" y="4326543"/>
              <a:ext cx="2562009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 Narrow" panose="020B0606020202030204" pitchFamily="34" charset="0"/>
                  <a:cs typeface="MV Boli" panose="02000500030200090000" pitchFamily="2" charset="0"/>
                </a:rPr>
                <a:t>and </a:t>
              </a:r>
              <a:endParaRPr kumimoji="0" lang="it-IT" sz="16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  <a:cs typeface="MV Boli" panose="02000500030200090000" pitchFamily="2" charset="0"/>
              </a:endParaRPr>
            </a:p>
          </p:txBody>
        </p:sp>
        <p:pic>
          <p:nvPicPr>
            <p:cNvPr id="31" name="Picture 4" descr="Istituto di Ricerca per la Protezione Idrogeologica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t="-6421" r="5609"/>
            <a:stretch/>
          </p:blipFill>
          <p:spPr bwMode="auto">
            <a:xfrm>
              <a:off x="6686566" y="4336608"/>
              <a:ext cx="1532549" cy="523063"/>
            </a:xfrm>
            <a:prstGeom prst="rect">
              <a:avLst/>
            </a:prstGeom>
            <a:noFill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Immagine 3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tretch>
              <a:fillRect/>
            </a:stretch>
          </p:blipFill>
          <p:spPr>
            <a:xfrm>
              <a:off x="7757693" y="3771829"/>
              <a:ext cx="482642" cy="553374"/>
            </a:xfrm>
            <a:prstGeom prst="rect">
              <a:avLst/>
            </a:prstGeom>
          </p:spPr>
        </p:pic>
      </p:grpSp>
      <p:pic>
        <p:nvPicPr>
          <p:cNvPr id="33" name="Immagine 32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b="27433"/>
          <a:stretch/>
        </p:blipFill>
        <p:spPr bwMode="auto">
          <a:xfrm>
            <a:off x="2870579" y="3056020"/>
            <a:ext cx="1778709" cy="49655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6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6">
                  <a:lumMod val="60000"/>
                  <a:lumOff val="40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/>
          <a:effectLst>
            <a:innerShdw blurRad="63500" dist="50800" dir="8100000">
              <a:prstClr val="black">
                <a:alpha val="50000"/>
              </a:prstClr>
            </a:innerShdw>
          </a:effectLst>
          <a:extLst>
            <a:ext uri="{53640926-AAD7-44D8-BBD7-CCE9431645EC}">
              <a14:shadowObscured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</a:ext>
          </a:ex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pic>
        <p:nvPicPr>
          <p:cNvPr id="34" name="Immagine 3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471075" y="5444982"/>
            <a:ext cx="769260" cy="769260"/>
          </a:xfrm>
          <a:prstGeom prst="rect">
            <a:avLst/>
          </a:prstGeom>
        </p:spPr>
      </p:pic>
      <p:pic>
        <p:nvPicPr>
          <p:cNvPr id="35" name="Picture 2" descr="mappa_lim_adb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5904" t="2115" r="6538"/>
          <a:stretch>
            <a:fillRect/>
          </a:stretch>
        </p:blipFill>
        <p:spPr bwMode="auto">
          <a:xfrm>
            <a:off x="6526837" y="5541137"/>
            <a:ext cx="728214" cy="730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Rettangolo arrotondato 35"/>
          <p:cNvSpPr/>
          <p:nvPr/>
        </p:nvSpPr>
        <p:spPr bwMode="auto">
          <a:xfrm>
            <a:off x="6543912" y="5444982"/>
            <a:ext cx="707757" cy="731197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endParaRPr kumimoji="0" lang="it-IT" sz="20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charset="0"/>
              <a:ea typeface="ＭＳ Ｐゴシック" charset="-128"/>
            </a:endParaRPr>
          </a:p>
        </p:txBody>
      </p:sp>
      <p:sp>
        <p:nvSpPr>
          <p:cNvPr id="37" name="Rettangolo arrotondato 36"/>
          <p:cNvSpPr/>
          <p:nvPr/>
        </p:nvSpPr>
        <p:spPr bwMode="auto">
          <a:xfrm>
            <a:off x="7493666" y="5469707"/>
            <a:ext cx="707757" cy="731197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endParaRPr kumimoji="0" lang="it-IT" sz="20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charset="0"/>
              <a:ea typeface="ＭＳ Ｐゴシック" charset="-128"/>
            </a:endParaRPr>
          </a:p>
        </p:txBody>
      </p:sp>
      <p:sp>
        <p:nvSpPr>
          <p:cNvPr id="38" name="CasellaDiTesto 37"/>
          <p:cNvSpPr txBox="1"/>
          <p:nvPr/>
        </p:nvSpPr>
        <p:spPr>
          <a:xfrm>
            <a:off x="4600413" y="5599032"/>
            <a:ext cx="19908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>
              <a:defRPr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MV Boli" panose="02000500030200090000" pitchFamily="2" charset="0"/>
              </a:rPr>
              <a:t>To be used by all CA</a:t>
            </a:r>
            <a:endParaRPr kumimoji="0" lang="it-IT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cs typeface="MV Boli" panose="02000500030200090000" pitchFamily="2" charset="0"/>
            </a:endParaRPr>
          </a:p>
        </p:txBody>
      </p:sp>
      <p:cxnSp>
        <p:nvCxnSpPr>
          <p:cNvPr id="40" name="Connettore 1 39"/>
          <p:cNvCxnSpPr/>
          <p:nvPr/>
        </p:nvCxnSpPr>
        <p:spPr bwMode="auto">
          <a:xfrm>
            <a:off x="611561" y="1412776"/>
            <a:ext cx="0" cy="5445224"/>
          </a:xfrm>
          <a:prstGeom prst="line">
            <a:avLst/>
          </a:prstGeom>
          <a:solidFill>
            <a:srgbClr val="00B8FF"/>
          </a:solidFill>
          <a:ln w="12700" cap="flat" cmpd="sng" algn="ctr">
            <a:solidFill>
              <a:srgbClr val="00B0F0"/>
            </a:solidFill>
            <a:prstDash val="sysDot"/>
            <a:round/>
            <a:headEnd type="none" w="sm" len="sm"/>
            <a:tailEnd type="none" w="lg" len="lg"/>
          </a:ln>
          <a:effectLst/>
        </p:spPr>
      </p:cxnSp>
      <p:sp>
        <p:nvSpPr>
          <p:cNvPr id="39" name="Segnaposto numero diapositiva 1"/>
          <p:cNvSpPr>
            <a:spLocks noGrp="1"/>
          </p:cNvSpPr>
          <p:nvPr>
            <p:ph type="sldNum" sz="quarter" idx="4294967295"/>
          </p:nvPr>
        </p:nvSpPr>
        <p:spPr>
          <a:xfrm>
            <a:off x="9959132" y="6478588"/>
            <a:ext cx="717915" cy="319088"/>
          </a:xfrm>
          <a:prstGeom prst="rect">
            <a:avLst/>
          </a:prstGeom>
        </p:spPr>
        <p:txBody>
          <a:bodyPr/>
          <a:lstStyle/>
          <a:p>
            <a:pPr algn="r"/>
            <a:fld id="{5C7FE145-5F5F-9146-8268-470DD024125C}" type="slidenum">
              <a:rPr lang="it-IT">
                <a:solidFill>
                  <a:srgbClr val="7F7F7F"/>
                </a:solidFill>
                <a:latin typeface="+mj-lt"/>
              </a:rPr>
              <a:pPr algn="r"/>
              <a:t>24</a:t>
            </a:fld>
            <a:endParaRPr lang="it-IT" dirty="0">
              <a:solidFill>
                <a:srgbClr val="7F7F7F"/>
              </a:solidFill>
              <a:latin typeface="+mj-lt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02125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C7FE145-5F5F-9146-8268-470DD024125C}" type="slidenum">
              <a:rPr lang="it-IT" smtClean="0"/>
              <a:pPr/>
              <a:t>25</a:t>
            </a:fld>
            <a:endParaRPr lang="it-IT" dirty="0"/>
          </a:p>
        </p:txBody>
      </p:sp>
      <p:cxnSp>
        <p:nvCxnSpPr>
          <p:cNvPr id="5" name="Connettore 1 4"/>
          <p:cNvCxnSpPr/>
          <p:nvPr/>
        </p:nvCxnSpPr>
        <p:spPr bwMode="auto">
          <a:xfrm>
            <a:off x="45004" y="6597352"/>
            <a:ext cx="9098996" cy="0"/>
          </a:xfrm>
          <a:prstGeom prst="line">
            <a:avLst/>
          </a:prstGeom>
          <a:solidFill>
            <a:srgbClr val="00B8FF"/>
          </a:solidFill>
          <a:ln w="12700" cap="flat" cmpd="sng" algn="ctr">
            <a:solidFill>
              <a:srgbClr val="00B0F0"/>
            </a:solidFill>
            <a:prstDash val="sysDot"/>
            <a:round/>
            <a:headEnd type="none" w="sm" len="sm"/>
            <a:tailEnd type="none" w="lg" len="lg"/>
          </a:ln>
          <a:effectLst/>
        </p:spPr>
      </p:cxnSp>
      <p:cxnSp>
        <p:nvCxnSpPr>
          <p:cNvPr id="6" name="Connettore 1 5"/>
          <p:cNvCxnSpPr/>
          <p:nvPr/>
        </p:nvCxnSpPr>
        <p:spPr bwMode="auto">
          <a:xfrm>
            <a:off x="611561" y="1412776"/>
            <a:ext cx="0" cy="5445224"/>
          </a:xfrm>
          <a:prstGeom prst="line">
            <a:avLst/>
          </a:prstGeom>
          <a:solidFill>
            <a:srgbClr val="00B8FF"/>
          </a:solidFill>
          <a:ln w="12700" cap="flat" cmpd="sng" algn="ctr">
            <a:solidFill>
              <a:srgbClr val="00B0F0"/>
            </a:solidFill>
            <a:prstDash val="sysDot"/>
            <a:round/>
            <a:headEnd type="none" w="sm" len="sm"/>
            <a:tailEnd type="none" w="lg" len="lg"/>
          </a:ln>
          <a:effectLst/>
        </p:spPr>
      </p:cxnSp>
      <p:sp>
        <p:nvSpPr>
          <p:cNvPr id="8" name="CasellaDiTesto 7"/>
          <p:cNvSpPr txBox="1"/>
          <p:nvPr/>
        </p:nvSpPr>
        <p:spPr>
          <a:xfrm rot="16200000">
            <a:off x="-2010307" y="3969736"/>
            <a:ext cx="47114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FloodCat</a:t>
            </a:r>
            <a:endParaRPr kumimoji="0" lang="it-IT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2"/>
          <a:srcRect t="9349"/>
          <a:stretch/>
        </p:blipFill>
        <p:spPr>
          <a:xfrm>
            <a:off x="1784327" y="1754912"/>
            <a:ext cx="8174805" cy="4723676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576271" y="1010786"/>
            <a:ext cx="9525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chemeClr val="tx1">
                    <a:lumMod val="50000"/>
                    <a:lumOff val="50000"/>
                  </a:schemeClr>
                </a:solidFill>
                <a:ea typeface="+mj-ea"/>
                <a:cs typeface="+mj-cs"/>
              </a:rPr>
              <a:t>Evento (Alluvione in Provincia di Alessandria – autunno 2014)</a:t>
            </a:r>
          </a:p>
        </p:txBody>
      </p:sp>
      <p:sp>
        <p:nvSpPr>
          <p:cNvPr id="11" name="Freccia a destra 10"/>
          <p:cNvSpPr/>
          <p:nvPr/>
        </p:nvSpPr>
        <p:spPr bwMode="auto">
          <a:xfrm rot="10393389">
            <a:off x="2276231" y="5477493"/>
            <a:ext cx="408916" cy="281668"/>
          </a:xfrm>
          <a:prstGeom prst="rightArrow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it-IT" sz="20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Calibri" charset="0"/>
              <a:ea typeface="ＭＳ Ｐゴシック" charset="-128"/>
            </a:endParaRP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b="27433"/>
          <a:stretch/>
        </p:blipFill>
        <p:spPr bwMode="auto">
          <a:xfrm>
            <a:off x="9623867" y="1087949"/>
            <a:ext cx="1937303" cy="54082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37666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C7FE145-5F5F-9146-8268-470DD024125C}" type="slidenum">
              <a:rPr lang="it-IT" smtClean="0"/>
              <a:pPr/>
              <a:t>26</a:t>
            </a:fld>
            <a:endParaRPr lang="it-IT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910186" y="3504025"/>
            <a:ext cx="68961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3"/>
          <p:cNvSpPr/>
          <p:nvPr/>
        </p:nvSpPr>
        <p:spPr>
          <a:xfrm>
            <a:off x="598660" y="6250618"/>
            <a:ext cx="330045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500" b="1" dirty="0">
                <a:solidFill>
                  <a:srgbClr val="0000FF"/>
                </a:solidFill>
              </a:rPr>
              <a:t>http://www.istat.it/it/archivio/183224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857798" y="1878425"/>
            <a:ext cx="7000875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83771" y="2810287"/>
            <a:ext cx="2463198" cy="3153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98460" y="1878425"/>
            <a:ext cx="2448510" cy="1075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500610" y="5402605"/>
            <a:ext cx="3857625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358235" y="5336218"/>
            <a:ext cx="38004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ttangolo 9"/>
          <p:cNvSpPr/>
          <p:nvPr/>
        </p:nvSpPr>
        <p:spPr>
          <a:xfrm>
            <a:off x="598660" y="1071045"/>
            <a:ext cx="10902269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+mj-ea"/>
                <a:cs typeface="+mj-cs"/>
              </a:rPr>
              <a:t>Indici degli estremi climatici: </a:t>
            </a:r>
            <a:r>
              <a:rPr lang="it-IT" sz="2800" dirty="0">
                <a:solidFill>
                  <a:schemeClr val="tx1">
                    <a:lumMod val="50000"/>
                    <a:lumOff val="50000"/>
                  </a:schemeClr>
                </a:solidFill>
                <a:ea typeface="+mj-ea"/>
                <a:cs typeface="+mj-cs"/>
              </a:rPr>
              <a:t>ETCCDI/ERD </a:t>
            </a:r>
            <a:r>
              <a:rPr lang="it-IT" sz="2800" dirty="0" err="1">
                <a:solidFill>
                  <a:schemeClr val="tx1">
                    <a:lumMod val="50000"/>
                    <a:lumOff val="50000"/>
                  </a:schemeClr>
                </a:solidFill>
                <a:ea typeface="+mj-ea"/>
                <a:cs typeface="+mj-cs"/>
              </a:rPr>
              <a:t>Climate</a:t>
            </a:r>
            <a:r>
              <a:rPr lang="it-IT" sz="2800" dirty="0">
                <a:solidFill>
                  <a:schemeClr val="tx1">
                    <a:lumMod val="50000"/>
                    <a:lumOff val="50000"/>
                  </a:schemeClr>
                </a:solidFill>
                <a:ea typeface="+mj-ea"/>
                <a:cs typeface="+mj-cs"/>
              </a:rPr>
              <a:t> </a:t>
            </a:r>
            <a:r>
              <a:rPr lang="it-IT" sz="2800" dirty="0" err="1">
                <a:solidFill>
                  <a:schemeClr val="tx1">
                    <a:lumMod val="50000"/>
                    <a:lumOff val="50000"/>
                  </a:schemeClr>
                </a:solidFill>
                <a:ea typeface="+mj-ea"/>
                <a:cs typeface="+mj-cs"/>
              </a:rPr>
              <a:t>Change</a:t>
            </a:r>
            <a:r>
              <a:rPr lang="it-IT" sz="2800" dirty="0">
                <a:solidFill>
                  <a:schemeClr val="tx1">
                    <a:lumMod val="50000"/>
                    <a:lumOff val="50000"/>
                  </a:schemeClr>
                </a:solidFill>
                <a:ea typeface="+mj-ea"/>
                <a:cs typeface="+mj-cs"/>
              </a:rPr>
              <a:t> </a:t>
            </a:r>
            <a:r>
              <a:rPr lang="it-IT" sz="2800" dirty="0" err="1">
                <a:solidFill>
                  <a:schemeClr val="tx1">
                    <a:lumMod val="50000"/>
                    <a:lumOff val="50000"/>
                  </a:schemeClr>
                </a:solidFill>
                <a:ea typeface="+mj-ea"/>
                <a:cs typeface="+mj-cs"/>
              </a:rPr>
              <a:t>Indices</a:t>
            </a:r>
            <a:r>
              <a:rPr lang="it-IT" sz="2800" dirty="0">
                <a:solidFill>
                  <a:schemeClr val="tx1">
                    <a:lumMod val="50000"/>
                    <a:lumOff val="50000"/>
                  </a:schemeClr>
                </a:solidFill>
                <a:ea typeface="+mj-ea"/>
                <a:cs typeface="+mj-cs"/>
              </a:rPr>
              <a:t>                        </a:t>
            </a:r>
            <a:r>
              <a:rPr lang="it-IT" sz="1500" dirty="0" smtClean="0"/>
              <a:t> </a:t>
            </a:r>
            <a:r>
              <a:rPr lang="it-IT" sz="1500" b="1" dirty="0" smtClean="0">
                <a:solidFill>
                  <a:srgbClr val="0000FF"/>
                </a:solidFill>
              </a:rPr>
              <a:t>http</a:t>
            </a:r>
            <a:r>
              <a:rPr lang="it-IT" sz="1500" b="1" dirty="0">
                <a:solidFill>
                  <a:srgbClr val="0000FF"/>
                </a:solidFill>
              </a:rPr>
              <a:t>://etccdi.pacificclimate.org</a:t>
            </a:r>
            <a:r>
              <a:rPr lang="it-IT" sz="1500" b="1" dirty="0" smtClean="0">
                <a:solidFill>
                  <a:srgbClr val="0000FF"/>
                </a:solidFill>
              </a:rPr>
              <a:t>/</a:t>
            </a:r>
            <a:endParaRPr lang="it-IT" sz="1500" b="1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03456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1038474" y="1046728"/>
            <a:ext cx="95528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200" dirty="0">
                <a:solidFill>
                  <a:schemeClr val="bg1">
                    <a:lumMod val="50000"/>
                  </a:schemeClr>
                </a:solidFill>
              </a:rPr>
              <a:t>Sfide, criticità, opportunità </a:t>
            </a:r>
            <a:endParaRPr lang="en-US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Segnaposto contenuto 2"/>
          <p:cNvSpPr txBox="1">
            <a:spLocks/>
          </p:cNvSpPr>
          <p:nvPr/>
        </p:nvSpPr>
        <p:spPr>
          <a:xfrm>
            <a:off x="620486" y="1816560"/>
            <a:ext cx="11125200" cy="4018182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Font typeface="Arial" panose="020B0604020202020204" pitchFamily="34" charset="0"/>
              <a:buChar char="•"/>
            </a:pPr>
            <a:endParaRPr lang="it-IT" sz="1700" dirty="0" smtClean="0">
              <a:solidFill>
                <a:schemeClr val="tx1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it-IT" sz="1700" dirty="0">
              <a:solidFill>
                <a:schemeClr val="tx1"/>
              </a:solidFill>
            </a:endParaRPr>
          </a:p>
          <a:p>
            <a:pPr marL="173038" algn="just"/>
            <a:r>
              <a:rPr lang="it-IT" sz="1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Effetto serra, Effetto Terra</a:t>
            </a:r>
            <a:r>
              <a:rPr lang="it-IT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il processo di costruzione dell’informazione </a:t>
            </a:r>
            <a:r>
              <a:rPr lang="it-IT" sz="1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statistica</a:t>
            </a:r>
            <a:r>
              <a:rPr lang="it-IT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rappresenta una </a:t>
            </a:r>
            <a:r>
              <a:rPr lang="it-IT" sz="1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sfida</a:t>
            </a:r>
          </a:p>
          <a:p>
            <a:pPr marL="173038" algn="just"/>
            <a:r>
              <a:rPr lang="it-IT" sz="1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INS e SSN </a:t>
            </a:r>
            <a:r>
              <a:rPr lang="it-IT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sono chiamati a soddisfare la crescente domanda di informazione </a:t>
            </a:r>
          </a:p>
          <a:p>
            <a:pPr marL="173038" algn="just"/>
            <a:r>
              <a:rPr lang="it-IT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Le </a:t>
            </a:r>
            <a:r>
              <a:rPr lang="it-IT" sz="18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criticità ...</a:t>
            </a:r>
            <a:endParaRPr lang="it-IT" sz="1800" dirty="0">
              <a:solidFill>
                <a:schemeClr val="bg2">
                  <a:lumMod val="25000"/>
                </a:schemeClr>
              </a:solidFill>
            </a:endParaRPr>
          </a:p>
          <a:p>
            <a:pPr marL="285750" indent="-285750" algn="just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it-IT" sz="1800" dirty="0">
                <a:solidFill>
                  <a:srgbClr val="C00000"/>
                </a:solidFill>
              </a:rPr>
              <a:t>Multidisciplinarietà</a:t>
            </a:r>
            <a:r>
              <a:rPr lang="it-IT" sz="1800" dirty="0"/>
              <a:t>:  fenomeni multidimensionali  connessi alle relazioni tra sistemi naturali ed umani </a:t>
            </a:r>
          </a:p>
          <a:p>
            <a:pPr marL="285750" indent="-285750" algn="just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it-IT" sz="1800" dirty="0">
                <a:solidFill>
                  <a:srgbClr val="C00000"/>
                </a:solidFill>
              </a:rPr>
              <a:t>Analisi  globali, regionali, </a:t>
            </a:r>
            <a:r>
              <a:rPr lang="it-IT" sz="1800" dirty="0" smtClean="0">
                <a:solidFill>
                  <a:srgbClr val="C00000"/>
                </a:solidFill>
              </a:rPr>
              <a:t>locali</a:t>
            </a:r>
            <a:endParaRPr lang="it-IT" sz="1800" dirty="0"/>
          </a:p>
          <a:p>
            <a:pPr marL="285750" indent="-285750" algn="just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it-IT" sz="1800" dirty="0">
                <a:solidFill>
                  <a:srgbClr val="C00000"/>
                </a:solidFill>
              </a:rPr>
              <a:t>Pluralità  di fonti e produttori di dati</a:t>
            </a:r>
          </a:p>
          <a:p>
            <a:pPr marL="173038" algn="just"/>
            <a:endParaRPr lang="it-IT" sz="1800" dirty="0" smtClean="0">
              <a:solidFill>
                <a:schemeClr val="bg2">
                  <a:lumMod val="25000"/>
                </a:schemeClr>
              </a:solidFill>
            </a:endParaRPr>
          </a:p>
          <a:p>
            <a:pPr marL="173038" algn="just"/>
            <a:endParaRPr lang="it-IT" sz="1800" dirty="0" smtClean="0">
              <a:solidFill>
                <a:schemeClr val="bg2">
                  <a:lumMod val="25000"/>
                </a:schemeClr>
              </a:solidFill>
            </a:endParaRPr>
          </a:p>
          <a:p>
            <a:pPr marL="173038" algn="just"/>
            <a:endParaRPr lang="it-IT" sz="1700" dirty="0">
              <a:solidFill>
                <a:schemeClr val="tx1"/>
              </a:solidFill>
            </a:endParaRPr>
          </a:p>
        </p:txBody>
      </p:sp>
      <p:sp>
        <p:nvSpPr>
          <p:cNvPr id="5" name="Segnaposto numero diapositiva 1"/>
          <p:cNvSpPr txBox="1">
            <a:spLocks/>
          </p:cNvSpPr>
          <p:nvPr/>
        </p:nvSpPr>
        <p:spPr>
          <a:xfrm>
            <a:off x="9959132" y="6478588"/>
            <a:ext cx="717915" cy="319088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r" defTabSz="914400" rtl="0" eaLnBrk="1" latinLnBrk="0" hangingPunct="1">
              <a:defRPr sz="1800" b="0" i="0" kern="120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C7FE145-5F5F-9146-8268-470DD024125C}" type="slidenum">
              <a:rPr lang="it-IT" smtClean="0"/>
              <a:pPr/>
              <a:t>27</a:t>
            </a:fld>
            <a:endParaRPr lang="it-IT" dirty="0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125" y="1127944"/>
            <a:ext cx="743099" cy="1189534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362817" y="4341290"/>
            <a:ext cx="1167926" cy="580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3" descr="RBD Thermp-pluviometric statio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t="11916"/>
          <a:stretch>
            <a:fillRect/>
          </a:stretch>
        </p:blipFill>
        <p:spPr bwMode="auto">
          <a:xfrm>
            <a:off x="8854082" y="4195524"/>
            <a:ext cx="700397" cy="871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magine 6" descr="sottobacini_tever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0006004" y="4195524"/>
            <a:ext cx="624170" cy="882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028809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1038474" y="1046728"/>
            <a:ext cx="95528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200" dirty="0">
                <a:solidFill>
                  <a:schemeClr val="bg1">
                    <a:lumMod val="50000"/>
                  </a:schemeClr>
                </a:solidFill>
              </a:rPr>
              <a:t>Sfide, criticità, opportunità </a:t>
            </a:r>
            <a:endParaRPr lang="en-US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Segnaposto contenuto 2"/>
          <p:cNvSpPr txBox="1">
            <a:spLocks/>
          </p:cNvSpPr>
          <p:nvPr/>
        </p:nvSpPr>
        <p:spPr>
          <a:xfrm>
            <a:off x="620486" y="1816560"/>
            <a:ext cx="11125200" cy="4018182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Font typeface="Arial" panose="020B0604020202020204" pitchFamily="34" charset="0"/>
              <a:buChar char="•"/>
            </a:pPr>
            <a:endParaRPr lang="it-IT" sz="1700" dirty="0" smtClean="0">
              <a:solidFill>
                <a:schemeClr val="tx1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it-IT" sz="1700" dirty="0">
              <a:solidFill>
                <a:schemeClr val="tx1"/>
              </a:solidFill>
            </a:endParaRPr>
          </a:p>
          <a:p>
            <a:pPr marL="173038" algn="just"/>
            <a:r>
              <a:rPr lang="it-IT" sz="18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….possono </a:t>
            </a:r>
            <a:r>
              <a:rPr lang="it-IT" sz="1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diventare </a:t>
            </a:r>
            <a:r>
              <a:rPr lang="it-IT" sz="18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opportunità …</a:t>
            </a:r>
            <a:endParaRPr lang="it-IT" sz="18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85750" indent="-285750" algn="just">
              <a:buClr>
                <a:srgbClr val="C00000"/>
              </a:buClr>
              <a:buFont typeface="Arial" pitchFamily="34" charset="0"/>
              <a:buChar char="•"/>
            </a:pPr>
            <a:r>
              <a:rPr lang="it-IT" sz="1700" dirty="0" smtClean="0">
                <a:solidFill>
                  <a:schemeClr val="tx1"/>
                </a:solidFill>
              </a:rPr>
              <a:t>Analisi </a:t>
            </a:r>
            <a:r>
              <a:rPr lang="it-IT" sz="1700" dirty="0">
                <a:solidFill>
                  <a:schemeClr val="tx1"/>
                </a:solidFill>
              </a:rPr>
              <a:t>dei </a:t>
            </a:r>
            <a:r>
              <a:rPr lang="it-IT" sz="1700" b="1" dirty="0">
                <a:solidFill>
                  <a:srgbClr val="C00000"/>
                </a:solidFill>
              </a:rPr>
              <a:t>gap informativi </a:t>
            </a:r>
            <a:r>
              <a:rPr lang="it-IT" sz="1700" dirty="0">
                <a:solidFill>
                  <a:schemeClr val="tx1"/>
                </a:solidFill>
              </a:rPr>
              <a:t>per quanto riguarda i dati statistici </a:t>
            </a:r>
            <a:r>
              <a:rPr lang="it-IT" sz="1800" b="1" dirty="0">
                <a:solidFill>
                  <a:srgbClr val="00B050"/>
                </a:solidFill>
              </a:rPr>
              <a:t>ambientali</a:t>
            </a:r>
            <a:r>
              <a:rPr lang="it-IT" sz="1800" b="1" dirty="0">
                <a:solidFill>
                  <a:schemeClr val="tx1"/>
                </a:solidFill>
              </a:rPr>
              <a:t>, </a:t>
            </a:r>
            <a:r>
              <a:rPr lang="it-IT" sz="1800" b="1" dirty="0">
                <a:solidFill>
                  <a:srgbClr val="FF0000"/>
                </a:solidFill>
              </a:rPr>
              <a:t>sociali</a:t>
            </a:r>
            <a:r>
              <a:rPr lang="it-IT" sz="1800" b="1" dirty="0">
                <a:solidFill>
                  <a:srgbClr val="0000FF"/>
                </a:solidFill>
              </a:rPr>
              <a:t> </a:t>
            </a:r>
            <a:r>
              <a:rPr lang="it-IT" sz="1800" dirty="0">
                <a:solidFill>
                  <a:schemeClr val="tx1"/>
                </a:solidFill>
              </a:rPr>
              <a:t>ed</a:t>
            </a:r>
            <a:r>
              <a:rPr lang="it-IT" sz="1800" b="1" dirty="0">
                <a:solidFill>
                  <a:schemeClr val="tx1"/>
                </a:solidFill>
              </a:rPr>
              <a:t> </a:t>
            </a:r>
            <a:r>
              <a:rPr lang="it-IT" sz="1800" b="1" dirty="0">
                <a:solidFill>
                  <a:srgbClr val="0000FF"/>
                </a:solidFill>
              </a:rPr>
              <a:t>economici </a:t>
            </a:r>
            <a:endParaRPr lang="it-IT" sz="18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700" dirty="0">
                <a:solidFill>
                  <a:schemeClr val="tx1"/>
                </a:solidFill>
              </a:rPr>
              <a:t>Maggiore </a:t>
            </a:r>
            <a:r>
              <a:rPr lang="it-IT" sz="1700" b="1" dirty="0">
                <a:solidFill>
                  <a:srgbClr val="C00000"/>
                </a:solidFill>
              </a:rPr>
              <a:t>coordinamento e cooperazione </a:t>
            </a:r>
            <a:r>
              <a:rPr lang="it-IT" sz="1700" dirty="0">
                <a:solidFill>
                  <a:schemeClr val="tx1"/>
                </a:solidFill>
              </a:rPr>
              <a:t>tra i diversi produttori d’informazione statistica, condivisione di obiettivi tra le istituzioni coinvolte</a:t>
            </a:r>
            <a:r>
              <a:rPr lang="it-IT" sz="1700" b="1" dirty="0">
                <a:solidFill>
                  <a:schemeClr val="tx1"/>
                </a:solidFill>
              </a:rPr>
              <a:t>, </a:t>
            </a:r>
            <a:r>
              <a:rPr lang="it-IT" sz="1700" b="1" dirty="0">
                <a:solidFill>
                  <a:srgbClr val="C00000"/>
                </a:solidFill>
              </a:rPr>
              <a:t>creazione sinergie, condivisione di esperienze e buone pratiche</a:t>
            </a:r>
          </a:p>
          <a:p>
            <a:pPr marL="285750" lvl="2" indent="-285750" algn="just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it-IT" sz="1700" dirty="0">
                <a:solidFill>
                  <a:schemeClr val="tx1"/>
                </a:solidFill>
              </a:rPr>
              <a:t>Linee guida, </a:t>
            </a:r>
            <a:r>
              <a:rPr lang="it-IT" sz="1700" b="1" dirty="0">
                <a:solidFill>
                  <a:srgbClr val="C72A31"/>
                </a:solidFill>
              </a:rPr>
              <a:t>standardizzazione</a:t>
            </a:r>
            <a:r>
              <a:rPr lang="it-IT" sz="1700" dirty="0">
                <a:solidFill>
                  <a:schemeClr val="tx1"/>
                </a:solidFill>
              </a:rPr>
              <a:t> di definizioni e metodi, </a:t>
            </a:r>
            <a:r>
              <a:rPr lang="it-IT" sz="1700" b="1" dirty="0">
                <a:solidFill>
                  <a:srgbClr val="DA304A"/>
                </a:solidFill>
              </a:rPr>
              <a:t>frame temporali comuni per dati ed indicatori</a:t>
            </a:r>
            <a:r>
              <a:rPr lang="it-IT" sz="1700" dirty="0">
                <a:solidFill>
                  <a:schemeClr val="tx1"/>
                </a:solidFill>
              </a:rPr>
              <a:t>,</a:t>
            </a:r>
            <a:r>
              <a:rPr lang="it-IT" sz="1800" dirty="0">
                <a:solidFill>
                  <a:schemeClr val="tx1"/>
                </a:solidFill>
              </a:rPr>
              <a:t> </a:t>
            </a:r>
            <a:r>
              <a:rPr lang="it-IT" sz="1700" dirty="0">
                <a:solidFill>
                  <a:schemeClr val="tx1"/>
                </a:solidFill>
              </a:rPr>
              <a:t>per garantire omogeneità a livello nazionale </a:t>
            </a:r>
          </a:p>
          <a:p>
            <a:pPr algn="just">
              <a:buClr>
                <a:srgbClr val="C00000"/>
              </a:buClr>
            </a:pPr>
            <a:endParaRPr lang="it-IT" sz="1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3038" algn="just"/>
            <a:endParaRPr lang="it-IT" sz="1800" dirty="0" smtClean="0">
              <a:solidFill>
                <a:schemeClr val="bg2">
                  <a:lumMod val="25000"/>
                </a:schemeClr>
              </a:solidFill>
            </a:endParaRPr>
          </a:p>
          <a:p>
            <a:pPr marL="173038" algn="just"/>
            <a:endParaRPr lang="it-IT" sz="1700" dirty="0">
              <a:solidFill>
                <a:schemeClr val="tx1"/>
              </a:solidFill>
            </a:endParaRPr>
          </a:p>
        </p:txBody>
      </p:sp>
      <p:sp>
        <p:nvSpPr>
          <p:cNvPr id="5" name="Segnaposto numero diapositiva 1"/>
          <p:cNvSpPr txBox="1">
            <a:spLocks/>
          </p:cNvSpPr>
          <p:nvPr/>
        </p:nvSpPr>
        <p:spPr>
          <a:xfrm>
            <a:off x="9959132" y="6478588"/>
            <a:ext cx="717915" cy="319088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r" defTabSz="914400" rtl="0" eaLnBrk="1" latinLnBrk="0" hangingPunct="1">
              <a:defRPr sz="1800" b="0" i="0" kern="120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C7FE145-5F5F-9146-8268-470DD024125C}" type="slidenum">
              <a:rPr lang="it-IT" smtClean="0"/>
              <a:pPr/>
              <a:t>28</a:t>
            </a:fld>
            <a:endParaRPr lang="it-IT" dirty="0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125" y="1127944"/>
            <a:ext cx="743099" cy="1189534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0677047" y="1631503"/>
            <a:ext cx="1342223" cy="1289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55118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contenuto 2"/>
          <p:cNvSpPr txBox="1">
            <a:spLocks/>
          </p:cNvSpPr>
          <p:nvPr/>
        </p:nvSpPr>
        <p:spPr>
          <a:xfrm>
            <a:off x="435847" y="1959428"/>
            <a:ext cx="11102771" cy="4125686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2" indent="-285750" algn="just"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it-IT" sz="1700" dirty="0" smtClean="0">
              <a:solidFill>
                <a:schemeClr val="tx1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700" dirty="0" smtClean="0">
                <a:solidFill>
                  <a:schemeClr val="tx1"/>
                </a:solidFill>
              </a:rPr>
              <a:t>Potenziamento </a:t>
            </a:r>
            <a:r>
              <a:rPr lang="it-IT" sz="1700" dirty="0">
                <a:solidFill>
                  <a:schemeClr val="tx1"/>
                </a:solidFill>
              </a:rPr>
              <a:t>delle </a:t>
            </a:r>
            <a:r>
              <a:rPr lang="it-IT" sz="1700" b="1" i="1" dirty="0">
                <a:solidFill>
                  <a:srgbClr val="C72A31"/>
                </a:solidFill>
              </a:rPr>
              <a:t>statistiche esistenti</a:t>
            </a:r>
            <a:r>
              <a:rPr lang="it-IT" sz="1700" dirty="0">
                <a:solidFill>
                  <a:schemeClr val="tx1"/>
                </a:solidFill>
              </a:rPr>
              <a:t>, da rendere maggiormente fruibili e finalizzate per questi </a:t>
            </a:r>
            <a:r>
              <a:rPr lang="it-IT" sz="1700" dirty="0" smtClean="0">
                <a:solidFill>
                  <a:schemeClr val="tx1"/>
                </a:solidFill>
              </a:rPr>
              <a:t>temi (ad esempio: energia, trasporti, infrastrutture, agricoltura, ambiente, salute ….):</a:t>
            </a:r>
            <a:endParaRPr lang="it-IT" sz="1700" dirty="0">
              <a:solidFill>
                <a:schemeClr val="tx1"/>
              </a:solidFill>
            </a:endParaRPr>
          </a:p>
          <a:p>
            <a:pPr marL="742950" lvl="1" indent="-285750" algn="just">
              <a:buFont typeface="Courier New" panose="02070309020205020404" pitchFamily="49" charset="0"/>
              <a:buChar char="o"/>
            </a:pPr>
            <a:r>
              <a:rPr lang="it-IT" sz="1700" b="1" dirty="0">
                <a:solidFill>
                  <a:srgbClr val="C00000"/>
                </a:solidFill>
              </a:rPr>
              <a:t>disponibilità di lunghe serie storiche </a:t>
            </a:r>
          </a:p>
          <a:p>
            <a:pPr marL="742950" lvl="1" indent="-285750" algn="just">
              <a:buFont typeface="Courier New" panose="02070309020205020404" pitchFamily="49" charset="0"/>
              <a:buChar char="o"/>
            </a:pPr>
            <a:r>
              <a:rPr lang="it-IT" sz="1700" b="1" dirty="0">
                <a:solidFill>
                  <a:srgbClr val="C00000"/>
                </a:solidFill>
              </a:rPr>
              <a:t>maggiore dettaglio territoriale </a:t>
            </a:r>
          </a:p>
          <a:p>
            <a:pPr marL="742950" lvl="1" indent="-285750" algn="just">
              <a:buFont typeface="Courier New" panose="02070309020205020404" pitchFamily="49" charset="0"/>
              <a:buChar char="o"/>
            </a:pPr>
            <a:r>
              <a:rPr lang="it-IT" sz="1700" b="1" dirty="0">
                <a:solidFill>
                  <a:srgbClr val="C00000"/>
                </a:solidFill>
              </a:rPr>
              <a:t>georeferenziazione</a:t>
            </a:r>
            <a:r>
              <a:rPr lang="it-IT" sz="1700" dirty="0">
                <a:solidFill>
                  <a:srgbClr val="C00000"/>
                </a:solidFill>
              </a:rPr>
              <a:t> dei dati ed analisi geo-statistiche   </a:t>
            </a:r>
          </a:p>
          <a:p>
            <a:pPr marL="742950" lvl="1" indent="-285750" algn="just">
              <a:buFont typeface="Courier New" panose="02070309020205020404" pitchFamily="49" charset="0"/>
              <a:buChar char="o"/>
            </a:pPr>
            <a:r>
              <a:rPr lang="it-IT" sz="1700" b="1" dirty="0">
                <a:solidFill>
                  <a:srgbClr val="C00000"/>
                </a:solidFill>
              </a:rPr>
              <a:t>integrazione</a:t>
            </a:r>
            <a:r>
              <a:rPr lang="it-IT" sz="1700" dirty="0">
                <a:solidFill>
                  <a:srgbClr val="C00000"/>
                </a:solidFill>
              </a:rPr>
              <a:t> dei </a:t>
            </a:r>
            <a:r>
              <a:rPr lang="it-IT" sz="1700" dirty="0" smtClean="0">
                <a:solidFill>
                  <a:srgbClr val="C00000"/>
                </a:solidFill>
              </a:rPr>
              <a:t>dati</a:t>
            </a:r>
            <a:endParaRPr lang="it-IT" sz="1700" dirty="0">
              <a:solidFill>
                <a:schemeClr val="tx1"/>
              </a:solidFill>
            </a:endParaRPr>
          </a:p>
          <a:p>
            <a:pPr marL="285750" lvl="2" indent="-285750" algn="just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it-IT" sz="1700" dirty="0" smtClean="0">
                <a:solidFill>
                  <a:schemeClr val="tx1"/>
                </a:solidFill>
              </a:rPr>
              <a:t>Produzione </a:t>
            </a:r>
            <a:r>
              <a:rPr lang="it-IT" sz="1700" dirty="0">
                <a:solidFill>
                  <a:schemeClr val="tx1"/>
                </a:solidFill>
              </a:rPr>
              <a:t>di</a:t>
            </a:r>
            <a:r>
              <a:rPr lang="it-IT" sz="1700" dirty="0">
                <a:solidFill>
                  <a:srgbClr val="C00000"/>
                </a:solidFill>
              </a:rPr>
              <a:t> </a:t>
            </a:r>
            <a:r>
              <a:rPr lang="it-IT" sz="1700" b="1" i="1" dirty="0">
                <a:solidFill>
                  <a:srgbClr val="C00000"/>
                </a:solidFill>
              </a:rPr>
              <a:t>nuove </a:t>
            </a:r>
            <a:r>
              <a:rPr lang="it-IT" sz="1700" b="1" i="1" dirty="0" smtClean="0">
                <a:solidFill>
                  <a:srgbClr val="C00000"/>
                </a:solidFill>
              </a:rPr>
              <a:t>statistiche</a:t>
            </a:r>
            <a:r>
              <a:rPr lang="it-IT" sz="1700" dirty="0">
                <a:solidFill>
                  <a:schemeClr val="tx1"/>
                </a:solidFill>
              </a:rPr>
              <a:t> </a:t>
            </a:r>
            <a:r>
              <a:rPr lang="it-IT" sz="1700" dirty="0" smtClean="0">
                <a:solidFill>
                  <a:schemeClr val="tx1"/>
                </a:solidFill>
              </a:rPr>
              <a:t>(ad esempio, si devono considerare i diversi tipi di </a:t>
            </a:r>
            <a:r>
              <a:rPr lang="it-IT" sz="1700" i="1" dirty="0" err="1" smtClean="0">
                <a:solidFill>
                  <a:schemeClr val="tx1"/>
                </a:solidFill>
              </a:rPr>
              <a:t>hazards</a:t>
            </a:r>
            <a:r>
              <a:rPr lang="it-IT" sz="1700" dirty="0" smtClean="0">
                <a:solidFill>
                  <a:schemeClr val="tx1"/>
                </a:solidFill>
              </a:rPr>
              <a:t>) trasformando </a:t>
            </a:r>
            <a:r>
              <a:rPr lang="it-IT" sz="1700" dirty="0">
                <a:solidFill>
                  <a:schemeClr val="tx1"/>
                </a:solidFill>
              </a:rPr>
              <a:t>i dati esistenti in </a:t>
            </a:r>
            <a:r>
              <a:rPr lang="it-IT" sz="1700" dirty="0" smtClean="0">
                <a:solidFill>
                  <a:schemeClr val="tx1"/>
                </a:solidFill>
              </a:rPr>
              <a:t>statistiche, utilizzando dati </a:t>
            </a:r>
            <a:r>
              <a:rPr lang="it-IT" sz="1700" dirty="0">
                <a:solidFill>
                  <a:schemeClr val="tx1"/>
                </a:solidFill>
              </a:rPr>
              <a:t>amministrativi e big </a:t>
            </a:r>
            <a:r>
              <a:rPr lang="it-IT" sz="1700" dirty="0" smtClean="0">
                <a:solidFill>
                  <a:schemeClr val="tx1"/>
                </a:solidFill>
              </a:rPr>
              <a:t>data, </a:t>
            </a:r>
            <a:r>
              <a:rPr lang="it-IT" sz="1700" dirty="0" err="1" smtClean="0">
                <a:solidFill>
                  <a:schemeClr val="tx1"/>
                </a:solidFill>
              </a:rPr>
              <a:t>georeferenziando</a:t>
            </a:r>
            <a:r>
              <a:rPr lang="it-IT" sz="1700" dirty="0" smtClean="0">
                <a:solidFill>
                  <a:schemeClr val="tx1"/>
                </a:solidFill>
              </a:rPr>
              <a:t> i dati</a:t>
            </a:r>
          </a:p>
          <a:p>
            <a:pPr marL="285750" lvl="2" indent="-285750" algn="just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it-IT" sz="1700" b="1" dirty="0">
                <a:solidFill>
                  <a:srgbClr val="C00000"/>
                </a:solidFill>
              </a:rPr>
              <a:t>Integrazione</a:t>
            </a:r>
            <a:r>
              <a:rPr lang="it-IT" sz="1800" dirty="0">
                <a:solidFill>
                  <a:srgbClr val="C00000"/>
                </a:solidFill>
              </a:rPr>
              <a:t>:</a:t>
            </a:r>
            <a:r>
              <a:rPr lang="it-IT" sz="1800" dirty="0"/>
              <a:t>  </a:t>
            </a:r>
            <a:r>
              <a:rPr lang="it-IT" sz="1700" dirty="0">
                <a:solidFill>
                  <a:schemeClr val="tx1"/>
                </a:solidFill>
              </a:rPr>
              <a:t>indicatori statistici affidabili per misurare ambiti</a:t>
            </a:r>
            <a:r>
              <a:rPr lang="it-IT" sz="1800" dirty="0">
                <a:solidFill>
                  <a:srgbClr val="C00000"/>
                </a:solidFill>
              </a:rPr>
              <a:t> </a:t>
            </a:r>
            <a:r>
              <a:rPr lang="it-IT" sz="1800" b="1" dirty="0">
                <a:solidFill>
                  <a:srgbClr val="00B050"/>
                </a:solidFill>
              </a:rPr>
              <a:t>ambientali</a:t>
            </a:r>
            <a:r>
              <a:rPr lang="it-IT" sz="1800" b="1" dirty="0">
                <a:solidFill>
                  <a:schemeClr val="tx1"/>
                </a:solidFill>
              </a:rPr>
              <a:t>, </a:t>
            </a:r>
            <a:r>
              <a:rPr lang="it-IT" sz="1800" b="1" dirty="0">
                <a:solidFill>
                  <a:srgbClr val="FF0000"/>
                </a:solidFill>
              </a:rPr>
              <a:t>sociali</a:t>
            </a:r>
            <a:r>
              <a:rPr lang="it-IT" sz="1800" b="1" dirty="0">
                <a:solidFill>
                  <a:srgbClr val="0000FF"/>
                </a:solidFill>
              </a:rPr>
              <a:t> </a:t>
            </a:r>
            <a:r>
              <a:rPr lang="it-IT" sz="1800" dirty="0">
                <a:solidFill>
                  <a:schemeClr val="tx1"/>
                </a:solidFill>
              </a:rPr>
              <a:t>ed</a:t>
            </a:r>
            <a:r>
              <a:rPr lang="it-IT" sz="1800" b="1" dirty="0">
                <a:solidFill>
                  <a:schemeClr val="tx1"/>
                </a:solidFill>
              </a:rPr>
              <a:t> </a:t>
            </a:r>
            <a:r>
              <a:rPr lang="it-IT" sz="1800" b="1" dirty="0" smtClean="0">
                <a:solidFill>
                  <a:srgbClr val="0000FF"/>
                </a:solidFill>
              </a:rPr>
              <a:t>economici</a:t>
            </a:r>
            <a:endParaRPr lang="it-IT" sz="1800" dirty="0" smtClean="0">
              <a:solidFill>
                <a:schemeClr val="tx1"/>
              </a:solidFill>
            </a:endParaRPr>
          </a:p>
          <a:p>
            <a:pPr marL="285750" lvl="2" indent="-285750" algn="just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it-IT" sz="1700" dirty="0" smtClean="0">
                <a:solidFill>
                  <a:schemeClr val="tx1"/>
                </a:solidFill>
              </a:rPr>
              <a:t>Analisi di </a:t>
            </a:r>
            <a:r>
              <a:rPr lang="it-IT" sz="1700" b="1" dirty="0" smtClean="0">
                <a:solidFill>
                  <a:srgbClr val="BE1520"/>
                </a:solidFill>
              </a:rPr>
              <a:t>qualità</a:t>
            </a:r>
            <a:r>
              <a:rPr lang="it-IT" sz="1700" dirty="0" smtClean="0">
                <a:solidFill>
                  <a:schemeClr val="tx1"/>
                </a:solidFill>
              </a:rPr>
              <a:t> dei singoli </a:t>
            </a:r>
            <a:r>
              <a:rPr lang="it-IT" sz="1700" b="1" dirty="0">
                <a:solidFill>
                  <a:srgbClr val="C00000"/>
                </a:solidFill>
              </a:rPr>
              <a:t>indicatori </a:t>
            </a:r>
            <a:r>
              <a:rPr lang="it-IT" sz="1700" dirty="0" smtClean="0">
                <a:solidFill>
                  <a:schemeClr val="tx1"/>
                </a:solidFill>
              </a:rPr>
              <a:t>(</a:t>
            </a:r>
            <a:r>
              <a:rPr lang="it-IT" sz="1700" dirty="0">
                <a:solidFill>
                  <a:schemeClr val="tx1"/>
                </a:solidFill>
              </a:rPr>
              <a:t>la qualità può essere anche molto </a:t>
            </a:r>
            <a:r>
              <a:rPr lang="it-IT" sz="1700" dirty="0" smtClean="0">
                <a:solidFill>
                  <a:schemeClr val="tx1"/>
                </a:solidFill>
              </a:rPr>
              <a:t>differente ad esempio per le diverse componenti degli </a:t>
            </a:r>
            <a:r>
              <a:rPr lang="it-IT" sz="1700" i="1" dirty="0" err="1" smtClean="0">
                <a:solidFill>
                  <a:schemeClr val="tx1"/>
                </a:solidFill>
              </a:rPr>
              <a:t>affected</a:t>
            </a:r>
            <a:r>
              <a:rPr lang="it-IT" sz="1700" i="1" dirty="0" smtClean="0">
                <a:solidFill>
                  <a:schemeClr val="tx1"/>
                </a:solidFill>
              </a:rPr>
              <a:t> </a:t>
            </a:r>
            <a:r>
              <a:rPr lang="it-IT" sz="1700" i="1" dirty="0" err="1" smtClean="0">
                <a:solidFill>
                  <a:schemeClr val="tx1"/>
                </a:solidFill>
              </a:rPr>
              <a:t>people</a:t>
            </a:r>
            <a:r>
              <a:rPr lang="it-IT" sz="1700" dirty="0" smtClean="0">
                <a:solidFill>
                  <a:schemeClr val="tx1"/>
                </a:solidFill>
              </a:rPr>
              <a:t>) e costruzione di metodologie </a:t>
            </a:r>
            <a:r>
              <a:rPr lang="it-IT" sz="1700" dirty="0">
                <a:solidFill>
                  <a:schemeClr val="tx1"/>
                </a:solidFill>
              </a:rPr>
              <a:t>condivise per avere </a:t>
            </a:r>
            <a:r>
              <a:rPr lang="it-IT" sz="1700" b="1" dirty="0" smtClean="0">
                <a:solidFill>
                  <a:srgbClr val="BE1520"/>
                </a:solidFill>
              </a:rPr>
              <a:t>indicatori </a:t>
            </a:r>
            <a:r>
              <a:rPr lang="it-IT" sz="1700" b="1" dirty="0">
                <a:solidFill>
                  <a:srgbClr val="BE1520"/>
                </a:solidFill>
              </a:rPr>
              <a:t>sintetici </a:t>
            </a:r>
            <a:r>
              <a:rPr lang="it-IT" sz="1700" dirty="0">
                <a:solidFill>
                  <a:schemeClr val="tx1"/>
                </a:solidFill>
              </a:rPr>
              <a:t>(ad esempio per </a:t>
            </a:r>
            <a:r>
              <a:rPr lang="it-IT" sz="1700" i="1" dirty="0" err="1">
                <a:solidFill>
                  <a:schemeClr val="tx1"/>
                </a:solidFill>
              </a:rPr>
              <a:t>affected</a:t>
            </a:r>
            <a:r>
              <a:rPr lang="it-IT" sz="1700" i="1" dirty="0">
                <a:solidFill>
                  <a:schemeClr val="tx1"/>
                </a:solidFill>
              </a:rPr>
              <a:t> </a:t>
            </a:r>
            <a:r>
              <a:rPr lang="it-IT" sz="1700" i="1" dirty="0" err="1">
                <a:solidFill>
                  <a:schemeClr val="tx1"/>
                </a:solidFill>
              </a:rPr>
              <a:t>people</a:t>
            </a:r>
            <a:r>
              <a:rPr lang="it-IT" sz="1700" dirty="0" smtClean="0">
                <a:solidFill>
                  <a:schemeClr val="tx1"/>
                </a:solidFill>
              </a:rPr>
              <a:t>)</a:t>
            </a:r>
          </a:p>
          <a:p>
            <a:pPr marL="285750" lvl="2" indent="-285750" algn="just"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it-IT" sz="1700" dirty="0" smtClean="0">
              <a:solidFill>
                <a:schemeClr val="tx1"/>
              </a:solidFill>
            </a:endParaRPr>
          </a:p>
          <a:p>
            <a:pPr marL="285750" lvl="2" indent="-285750" algn="just"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it-IT" sz="1700" dirty="0">
              <a:solidFill>
                <a:schemeClr val="tx1"/>
              </a:solidFill>
            </a:endParaRPr>
          </a:p>
        </p:txBody>
      </p:sp>
      <p:sp>
        <p:nvSpPr>
          <p:cNvPr id="7" name="Segnaposto numero diapositiva 1"/>
          <p:cNvSpPr txBox="1">
            <a:spLocks/>
          </p:cNvSpPr>
          <p:nvPr/>
        </p:nvSpPr>
        <p:spPr>
          <a:xfrm>
            <a:off x="9959132" y="6478588"/>
            <a:ext cx="717915" cy="319088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r" defTabSz="914400" rtl="0" eaLnBrk="1" latinLnBrk="0" hangingPunct="1">
              <a:defRPr sz="1800" b="0" i="0" kern="120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C7FE145-5F5F-9146-8268-470DD024125C}" type="slidenum">
              <a:rPr lang="it-IT" smtClean="0"/>
              <a:pPr/>
              <a:t>29</a:t>
            </a:fld>
            <a:endParaRPr lang="it-IT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125" y="1127944"/>
            <a:ext cx="743099" cy="1189534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1038474" y="1046728"/>
            <a:ext cx="95528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200" dirty="0">
                <a:solidFill>
                  <a:schemeClr val="bg1">
                    <a:lumMod val="50000"/>
                  </a:schemeClr>
                </a:solidFill>
              </a:rPr>
              <a:t>Sfide, criticità, opportunità </a:t>
            </a:r>
            <a:endParaRPr lang="en-US" sz="3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885270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C7FE145-5F5F-9146-8268-470DD024125C}" type="slidenum">
              <a:rPr lang="it-IT" smtClean="0"/>
              <a:pPr/>
              <a:t>3</a:t>
            </a:fld>
            <a:endParaRPr lang="it-IT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876724" y="4668280"/>
            <a:ext cx="1392344" cy="1709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ttps://nl4worldbank.files.wordpress.com/2015/09/sustainable-development-goal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8572004" y="2982333"/>
            <a:ext cx="2934902" cy="1436571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781743" y="4977394"/>
            <a:ext cx="1706425" cy="111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t="-1" r="4215" b="9313"/>
          <a:stretch/>
        </p:blipFill>
        <p:spPr bwMode="auto">
          <a:xfrm>
            <a:off x="7508055" y="4897451"/>
            <a:ext cx="1898317" cy="877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1"/>
          <p:cNvPicPr/>
          <p:nvPr/>
        </p:nvPicPr>
        <p:blipFill>
          <a:blip r:embed="rId7"/>
          <a:stretch>
            <a:fillRect/>
          </a:stretch>
        </p:blipFill>
        <p:spPr>
          <a:xfrm>
            <a:off x="1848646" y="3003397"/>
            <a:ext cx="1281827" cy="1220127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69912" y="4903142"/>
            <a:ext cx="1042244" cy="1280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ttangolo 12"/>
          <p:cNvSpPr/>
          <p:nvPr/>
        </p:nvSpPr>
        <p:spPr>
          <a:xfrm>
            <a:off x="1251151" y="3082811"/>
            <a:ext cx="720000" cy="24622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it-IT" sz="1000" b="1" dirty="0" smtClean="0">
                <a:solidFill>
                  <a:srgbClr val="002060"/>
                </a:solidFill>
              </a:rPr>
              <a:t>FDES</a:t>
            </a:r>
            <a:endParaRPr lang="it-IT" sz="1000" b="1" dirty="0">
              <a:solidFill>
                <a:srgbClr val="002060"/>
              </a:solidFill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912402" y="6200656"/>
            <a:ext cx="720000" cy="24622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it-IT" sz="1000" b="1" dirty="0" smtClean="0">
                <a:solidFill>
                  <a:srgbClr val="002060"/>
                </a:solidFill>
              </a:rPr>
              <a:t>SEEA</a:t>
            </a:r>
            <a:endParaRPr lang="it-IT" sz="1000" b="1" dirty="0">
              <a:solidFill>
                <a:srgbClr val="002060"/>
              </a:solidFill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10786906" y="2736112"/>
            <a:ext cx="720000" cy="24622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it-IT" sz="1000" b="1" dirty="0" smtClean="0">
                <a:solidFill>
                  <a:srgbClr val="002060"/>
                </a:solidFill>
              </a:rPr>
              <a:t>SDG</a:t>
            </a:r>
            <a:endParaRPr lang="it-IT" sz="1000" b="1" dirty="0">
              <a:solidFill>
                <a:srgbClr val="002060"/>
              </a:solidFill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2865838" y="6182812"/>
            <a:ext cx="720000" cy="24622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it-IT" sz="1000" b="1" dirty="0" smtClean="0">
                <a:solidFill>
                  <a:srgbClr val="002060"/>
                </a:solidFill>
              </a:rPr>
              <a:t>CCRS</a:t>
            </a:r>
            <a:endParaRPr lang="it-IT" sz="1000" b="1" dirty="0">
              <a:solidFill>
                <a:srgbClr val="002060"/>
              </a:solidFill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7573663" y="4702707"/>
            <a:ext cx="720000" cy="24622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it-IT" sz="1000" b="1" dirty="0" smtClean="0">
                <a:solidFill>
                  <a:srgbClr val="002060"/>
                </a:solidFill>
              </a:rPr>
              <a:t>SENDAI</a:t>
            </a:r>
            <a:endParaRPr lang="it-IT" sz="1000" b="1" dirty="0">
              <a:solidFill>
                <a:srgbClr val="002060"/>
              </a:solidFill>
            </a:endParaRPr>
          </a:p>
        </p:txBody>
      </p:sp>
      <p:sp>
        <p:nvSpPr>
          <p:cNvPr id="18" name="Rettangolo 17"/>
          <p:cNvSpPr/>
          <p:nvPr/>
        </p:nvSpPr>
        <p:spPr>
          <a:xfrm>
            <a:off x="7148055" y="6446144"/>
            <a:ext cx="720000" cy="24622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it-IT" sz="1000" b="1" dirty="0" smtClean="0">
                <a:solidFill>
                  <a:srgbClr val="002060"/>
                </a:solidFill>
              </a:rPr>
              <a:t>UNISDR</a:t>
            </a:r>
            <a:endParaRPr lang="it-IT" sz="1000" b="1" dirty="0">
              <a:solidFill>
                <a:srgbClr val="002060"/>
              </a:solidFill>
            </a:endParaRPr>
          </a:p>
        </p:txBody>
      </p:sp>
      <p:sp>
        <p:nvSpPr>
          <p:cNvPr id="19" name="Rettangolo 18"/>
          <p:cNvSpPr/>
          <p:nvPr/>
        </p:nvSpPr>
        <p:spPr>
          <a:xfrm>
            <a:off x="4817522" y="6131855"/>
            <a:ext cx="720000" cy="24622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it-IT" sz="1000" b="1" dirty="0" smtClean="0">
                <a:solidFill>
                  <a:srgbClr val="002060"/>
                </a:solidFill>
              </a:rPr>
              <a:t>MEED</a:t>
            </a:r>
            <a:endParaRPr lang="it-IT" sz="1000" b="1" dirty="0">
              <a:solidFill>
                <a:srgbClr val="002060"/>
              </a:solidFill>
            </a:endParaRPr>
          </a:p>
        </p:txBody>
      </p:sp>
      <p:sp>
        <p:nvSpPr>
          <p:cNvPr id="20" name="Rettangolo 19"/>
          <p:cNvSpPr/>
          <p:nvPr/>
        </p:nvSpPr>
        <p:spPr>
          <a:xfrm>
            <a:off x="1251151" y="3392195"/>
            <a:ext cx="720000" cy="24622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it-IT" sz="1000" b="1" dirty="0" smtClean="0">
                <a:solidFill>
                  <a:srgbClr val="002060"/>
                </a:solidFill>
              </a:rPr>
              <a:t>UNSD</a:t>
            </a:r>
            <a:endParaRPr lang="it-IT" sz="1000" b="1" dirty="0">
              <a:solidFill>
                <a:srgbClr val="002060"/>
              </a:solidFill>
            </a:endParaRP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236694" y="3260874"/>
            <a:ext cx="1398261" cy="683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ttangolo 22"/>
          <p:cNvSpPr/>
          <p:nvPr/>
        </p:nvSpPr>
        <p:spPr>
          <a:xfrm>
            <a:off x="4841665" y="3888188"/>
            <a:ext cx="720000" cy="24622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it-IT" sz="1000" b="1" dirty="0" smtClean="0">
                <a:solidFill>
                  <a:srgbClr val="002060"/>
                </a:solidFill>
              </a:rPr>
              <a:t>COP21</a:t>
            </a:r>
            <a:endParaRPr lang="it-IT" sz="1000" b="1" dirty="0">
              <a:solidFill>
                <a:srgbClr val="002060"/>
              </a:solidFill>
            </a:endParaRPr>
          </a:p>
        </p:txBody>
      </p:sp>
      <p:cxnSp>
        <p:nvCxnSpPr>
          <p:cNvPr id="25" name="Connettore 2 24"/>
          <p:cNvCxnSpPr/>
          <p:nvPr/>
        </p:nvCxnSpPr>
        <p:spPr>
          <a:xfrm>
            <a:off x="1709661" y="5566579"/>
            <a:ext cx="894214" cy="4790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2 28"/>
          <p:cNvCxnSpPr/>
          <p:nvPr/>
        </p:nvCxnSpPr>
        <p:spPr>
          <a:xfrm flipV="1">
            <a:off x="9032367" y="4461547"/>
            <a:ext cx="1376237" cy="1670308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itolo 1"/>
          <p:cNvSpPr txBox="1">
            <a:spLocks/>
          </p:cNvSpPr>
          <p:nvPr/>
        </p:nvSpPr>
        <p:spPr>
          <a:xfrm>
            <a:off x="569912" y="999920"/>
            <a:ext cx="10700951" cy="741356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International </a:t>
            </a:r>
            <a:r>
              <a:rPr lang="it-IT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Framework</a:t>
            </a:r>
            <a:endParaRPr lang="it-IT" sz="32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pic>
        <p:nvPicPr>
          <p:cNvPr id="34" name="Picture 2" descr="http://thumbs.dreamstime.com/x/puzzle-del-programma-di-mondo-24188320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33400" y="1494485"/>
            <a:ext cx="1931604" cy="1355849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ttangolo 34"/>
          <p:cNvSpPr/>
          <p:nvPr/>
        </p:nvSpPr>
        <p:spPr>
          <a:xfrm>
            <a:off x="2603875" y="1436600"/>
            <a:ext cx="921824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it-IT" dirty="0" smtClean="0"/>
              <a:t>Coerenza tra i </a:t>
            </a:r>
            <a:r>
              <a:rPr lang="it-IT" dirty="0" err="1" smtClean="0"/>
              <a:t>framework</a:t>
            </a:r>
            <a:r>
              <a:rPr lang="it-IT" dirty="0" smtClean="0"/>
              <a:t> e nelle Raccomandazioni </a:t>
            </a:r>
          </a:p>
          <a:p>
            <a:pPr marL="285750" indent="-285750" algn="just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it-IT" dirty="0" smtClean="0"/>
              <a:t>Linee guida e definizioni standardizzate</a:t>
            </a:r>
          </a:p>
          <a:p>
            <a:pPr marL="285750" indent="-285750" algn="just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it-IT" dirty="0"/>
              <a:t>I</a:t>
            </a:r>
            <a:r>
              <a:rPr lang="it-IT" dirty="0" smtClean="0"/>
              <a:t>ntersezione tra i sistemi di monitoraggio e, quindi,  integrazione tra gli indicatori  </a:t>
            </a:r>
          </a:p>
        </p:txBody>
      </p:sp>
      <p:grpSp>
        <p:nvGrpSpPr>
          <p:cNvPr id="37" name="Gruppo 36"/>
          <p:cNvGrpSpPr/>
          <p:nvPr/>
        </p:nvGrpSpPr>
        <p:grpSpPr>
          <a:xfrm>
            <a:off x="7680903" y="3315925"/>
            <a:ext cx="4079164" cy="397885"/>
            <a:chOff x="7296407" y="3558811"/>
            <a:chExt cx="4079164" cy="397885"/>
          </a:xfrm>
        </p:grpSpPr>
        <p:sp>
          <p:nvSpPr>
            <p:cNvPr id="32" name="Rettangolo arrotondato 31"/>
            <p:cNvSpPr/>
            <p:nvPr/>
          </p:nvSpPr>
          <p:spPr>
            <a:xfrm>
              <a:off x="7304314" y="3558811"/>
              <a:ext cx="4071257" cy="397885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6" name="Rettangolo 35"/>
            <p:cNvSpPr/>
            <p:nvPr/>
          </p:nvSpPr>
          <p:spPr>
            <a:xfrm>
              <a:off x="7296407" y="3558811"/>
              <a:ext cx="4079164" cy="338554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>
              <a:spAutoFit/>
            </a:bodyPr>
            <a:lstStyle/>
            <a:p>
              <a:pPr algn="just"/>
              <a:r>
                <a:rPr lang="en-US" sz="1600" b="1" dirty="0" smtClean="0">
                  <a:solidFill>
                    <a:schemeClr val="bg1"/>
                  </a:solidFill>
                </a:rPr>
                <a:t>SDG: 17 goal, 169 target, 240 </a:t>
              </a:r>
              <a:r>
                <a:rPr lang="en-US" sz="1600" b="1" dirty="0" err="1" smtClean="0">
                  <a:solidFill>
                    <a:schemeClr val="bg1"/>
                  </a:solidFill>
                </a:rPr>
                <a:t>indicatori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8" name="Gruppo 37"/>
          <p:cNvGrpSpPr/>
          <p:nvPr/>
        </p:nvGrpSpPr>
        <p:grpSpPr>
          <a:xfrm>
            <a:off x="1762361" y="5080969"/>
            <a:ext cx="4079164" cy="397883"/>
            <a:chOff x="7296407" y="3558811"/>
            <a:chExt cx="4079164" cy="397885"/>
          </a:xfrm>
        </p:grpSpPr>
        <p:sp>
          <p:nvSpPr>
            <p:cNvPr id="39" name="Rettangolo arrotondato 38"/>
            <p:cNvSpPr/>
            <p:nvPr/>
          </p:nvSpPr>
          <p:spPr>
            <a:xfrm>
              <a:off x="7304314" y="3558811"/>
              <a:ext cx="4071257" cy="397885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/>
            </a:p>
          </p:txBody>
        </p:sp>
        <p:sp>
          <p:nvSpPr>
            <p:cNvPr id="40" name="Rettangolo 39"/>
            <p:cNvSpPr/>
            <p:nvPr/>
          </p:nvSpPr>
          <p:spPr>
            <a:xfrm>
              <a:off x="7296407" y="3558814"/>
              <a:ext cx="4079164" cy="338556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>
              <a:spAutoFit/>
            </a:bodyPr>
            <a:lstStyle/>
            <a:p>
              <a:pPr algn="just"/>
              <a:r>
                <a:rPr lang="en-US" sz="1600" b="1" dirty="0" smtClean="0">
                  <a:solidFill>
                    <a:schemeClr val="bg1"/>
                  </a:solidFill>
                </a:rPr>
                <a:t>CCRS: 5 </a:t>
              </a:r>
              <a:r>
                <a:rPr lang="en-US" sz="1600" b="1" dirty="0" err="1" smtClean="0">
                  <a:solidFill>
                    <a:schemeClr val="bg1"/>
                  </a:solidFill>
                </a:rPr>
                <a:t>settori</a:t>
              </a:r>
              <a:r>
                <a:rPr lang="en-US" sz="1600" b="1" dirty="0" smtClean="0">
                  <a:solidFill>
                    <a:schemeClr val="bg1"/>
                  </a:solidFill>
                </a:rPr>
                <a:t>, 40 </a:t>
              </a:r>
              <a:r>
                <a:rPr lang="en-US" sz="1600" b="1" dirty="0" err="1" smtClean="0">
                  <a:solidFill>
                    <a:schemeClr val="bg1"/>
                  </a:solidFill>
                </a:rPr>
                <a:t>indicatori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44" name="Rettangolo 43"/>
          <p:cNvSpPr/>
          <p:nvPr/>
        </p:nvSpPr>
        <p:spPr>
          <a:xfrm>
            <a:off x="7153146" y="6167769"/>
            <a:ext cx="1879221" cy="24622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it-IT" sz="1000" b="1" dirty="0" smtClean="0">
                <a:solidFill>
                  <a:srgbClr val="002060"/>
                </a:solidFill>
              </a:rPr>
              <a:t>OEIWG </a:t>
            </a:r>
            <a:r>
              <a:rPr lang="it-IT" sz="1000" b="1" dirty="0" err="1" smtClean="0">
                <a:solidFill>
                  <a:srgbClr val="002060"/>
                </a:solidFill>
              </a:rPr>
              <a:t>Terminology</a:t>
            </a:r>
            <a:r>
              <a:rPr lang="it-IT" sz="1000" b="1" dirty="0" smtClean="0">
                <a:solidFill>
                  <a:srgbClr val="002060"/>
                </a:solidFill>
              </a:rPr>
              <a:t> </a:t>
            </a:r>
            <a:r>
              <a:rPr lang="it-IT" sz="1000" b="1" dirty="0" err="1" smtClean="0">
                <a:solidFill>
                  <a:srgbClr val="002060"/>
                </a:solidFill>
              </a:rPr>
              <a:t>Indicators</a:t>
            </a:r>
            <a:endParaRPr lang="it-IT" sz="1000" b="1" dirty="0">
              <a:solidFill>
                <a:srgbClr val="002060"/>
              </a:solidFill>
            </a:endParaRPr>
          </a:p>
        </p:txBody>
      </p:sp>
      <p:cxnSp>
        <p:nvCxnSpPr>
          <p:cNvPr id="47" name="Connettore 2 46"/>
          <p:cNvCxnSpPr>
            <a:endCxn id="5" idx="1"/>
          </p:cNvCxnSpPr>
          <p:nvPr/>
        </p:nvCxnSpPr>
        <p:spPr>
          <a:xfrm>
            <a:off x="5769429" y="3700619"/>
            <a:ext cx="2802575" cy="0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Connettore 2 50"/>
          <p:cNvCxnSpPr/>
          <p:nvPr/>
        </p:nvCxnSpPr>
        <p:spPr>
          <a:xfrm>
            <a:off x="3182295" y="3795549"/>
            <a:ext cx="1635227" cy="1153379"/>
          </a:xfrm>
          <a:prstGeom prst="straightConnector1">
            <a:avLst/>
          </a:prstGeom>
          <a:ln w="38100"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Connettore 2 53"/>
          <p:cNvCxnSpPr/>
          <p:nvPr/>
        </p:nvCxnSpPr>
        <p:spPr>
          <a:xfrm flipH="1">
            <a:off x="6598604" y="4825817"/>
            <a:ext cx="786748" cy="510304"/>
          </a:xfrm>
          <a:prstGeom prst="straightConnector1">
            <a:avLst/>
          </a:prstGeom>
          <a:ln w="38100"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Connettore 2 44"/>
          <p:cNvCxnSpPr/>
          <p:nvPr/>
        </p:nvCxnSpPr>
        <p:spPr>
          <a:xfrm>
            <a:off x="4251245" y="5819004"/>
            <a:ext cx="425422" cy="0"/>
          </a:xfrm>
          <a:prstGeom prst="straightConnector1">
            <a:avLst/>
          </a:prstGeom>
          <a:ln w="38100"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Connettore 2 47"/>
          <p:cNvCxnSpPr/>
          <p:nvPr/>
        </p:nvCxnSpPr>
        <p:spPr>
          <a:xfrm>
            <a:off x="7508055" y="5080969"/>
            <a:ext cx="0" cy="971221"/>
          </a:xfrm>
          <a:prstGeom prst="straightConnector1">
            <a:avLst/>
          </a:prstGeom>
          <a:ln w="38100"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Connettore 2 51"/>
          <p:cNvCxnSpPr/>
          <p:nvPr/>
        </p:nvCxnSpPr>
        <p:spPr>
          <a:xfrm>
            <a:off x="6598604" y="5774791"/>
            <a:ext cx="503718" cy="572563"/>
          </a:xfrm>
          <a:prstGeom prst="straightConnector1">
            <a:avLst/>
          </a:prstGeom>
          <a:ln w="38100"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Connettore 2 58"/>
          <p:cNvCxnSpPr/>
          <p:nvPr/>
        </p:nvCxnSpPr>
        <p:spPr>
          <a:xfrm flipV="1">
            <a:off x="4334636" y="3897086"/>
            <a:ext cx="4122577" cy="1000365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Connettore 2 67"/>
          <p:cNvCxnSpPr/>
          <p:nvPr/>
        </p:nvCxnSpPr>
        <p:spPr>
          <a:xfrm>
            <a:off x="2811706" y="4223524"/>
            <a:ext cx="318767" cy="602293"/>
          </a:xfrm>
          <a:prstGeom prst="straightConnector1">
            <a:avLst/>
          </a:prstGeom>
          <a:ln w="38100"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Connettore 2 69"/>
          <p:cNvCxnSpPr/>
          <p:nvPr/>
        </p:nvCxnSpPr>
        <p:spPr>
          <a:xfrm>
            <a:off x="3225838" y="3303606"/>
            <a:ext cx="5231375" cy="0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Connettore 2 71"/>
          <p:cNvCxnSpPr/>
          <p:nvPr/>
        </p:nvCxnSpPr>
        <p:spPr>
          <a:xfrm flipH="1">
            <a:off x="4079165" y="4223524"/>
            <a:ext cx="738357" cy="602293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Connettore 2 74"/>
          <p:cNvCxnSpPr/>
          <p:nvPr/>
        </p:nvCxnSpPr>
        <p:spPr>
          <a:xfrm flipH="1">
            <a:off x="5305002" y="4288419"/>
            <a:ext cx="1" cy="660509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1" name="Gruppo 40"/>
          <p:cNvGrpSpPr/>
          <p:nvPr/>
        </p:nvGrpSpPr>
        <p:grpSpPr>
          <a:xfrm>
            <a:off x="7533470" y="5857080"/>
            <a:ext cx="4079164" cy="397885"/>
            <a:chOff x="7296407" y="3558811"/>
            <a:chExt cx="4079164" cy="397885"/>
          </a:xfrm>
        </p:grpSpPr>
        <p:sp>
          <p:nvSpPr>
            <p:cNvPr id="42" name="Rettangolo arrotondato 41"/>
            <p:cNvSpPr/>
            <p:nvPr/>
          </p:nvSpPr>
          <p:spPr>
            <a:xfrm>
              <a:off x="7304314" y="3558811"/>
              <a:ext cx="4071257" cy="397885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/>
            </a:p>
          </p:txBody>
        </p:sp>
        <p:sp>
          <p:nvSpPr>
            <p:cNvPr id="43" name="Rettangolo 42"/>
            <p:cNvSpPr/>
            <p:nvPr/>
          </p:nvSpPr>
          <p:spPr>
            <a:xfrm>
              <a:off x="7296407" y="3602355"/>
              <a:ext cx="4079164" cy="338554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>
              <a:spAutoFit/>
            </a:bodyPr>
            <a:lstStyle/>
            <a:p>
              <a:pPr algn="just"/>
              <a:r>
                <a:rPr lang="en-US" sz="1600" b="1" dirty="0" smtClean="0">
                  <a:solidFill>
                    <a:schemeClr val="bg1"/>
                  </a:solidFill>
                </a:rPr>
                <a:t>OEIWG: 7 </a:t>
              </a:r>
              <a:r>
                <a:rPr lang="en-US" sz="1600" b="1" dirty="0">
                  <a:solidFill>
                    <a:schemeClr val="bg1"/>
                  </a:solidFill>
                </a:rPr>
                <a:t>target, </a:t>
              </a:r>
              <a:r>
                <a:rPr lang="en-US" sz="1600" b="1" dirty="0" err="1">
                  <a:solidFill>
                    <a:schemeClr val="bg1"/>
                  </a:solidFill>
                </a:rPr>
                <a:t>oltre</a:t>
              </a:r>
              <a:r>
                <a:rPr lang="en-US" sz="1600" b="1" dirty="0">
                  <a:solidFill>
                    <a:schemeClr val="bg1"/>
                  </a:solidFill>
                </a:rPr>
                <a:t> 90 </a:t>
              </a:r>
              <a:r>
                <a:rPr lang="en-US" sz="1600" b="1" dirty="0" err="1" smtClean="0">
                  <a:solidFill>
                    <a:schemeClr val="bg1"/>
                  </a:solidFill>
                </a:rPr>
                <a:t>indicatori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416118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78723" y="1214651"/>
            <a:ext cx="4403677" cy="316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272955" y="1214652"/>
            <a:ext cx="6469039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t-IT" i="1" dirty="0">
                <a:solidFill>
                  <a:prstClr val="black"/>
                </a:solidFill>
              </a:rPr>
              <a:t>Siamo profondamente preoccupati che tutti i </a:t>
            </a:r>
            <a:r>
              <a:rPr lang="it-IT" i="1" dirty="0" smtClean="0">
                <a:solidFill>
                  <a:prstClr val="black"/>
                </a:solidFill>
              </a:rPr>
              <a:t>paesi sono </a:t>
            </a:r>
            <a:r>
              <a:rPr lang="it-IT" i="1" dirty="0">
                <a:solidFill>
                  <a:prstClr val="black"/>
                </a:solidFill>
              </a:rPr>
              <a:t>vulnerabili agli effetti negativi dei cambiamenti climatici e stanno già sperimentando maggiori impatti tra cui la persistente siccità ed eventi meteorologici estremi, l’innalzamento del livello del mare, l’erosione costiera e l’acidificazione degli </a:t>
            </a:r>
            <a:r>
              <a:rPr lang="it-IT" i="1" dirty="0" smtClean="0">
                <a:solidFill>
                  <a:prstClr val="black"/>
                </a:solidFill>
              </a:rPr>
              <a:t>oceani …</a:t>
            </a:r>
            <a:endParaRPr lang="it-IT" i="1" dirty="0">
              <a:solidFill>
                <a:prstClr val="black"/>
              </a:solidFill>
            </a:endParaRPr>
          </a:p>
          <a:p>
            <a:pPr lvl="0"/>
            <a:r>
              <a:rPr lang="it-IT" i="1" dirty="0" smtClean="0">
                <a:solidFill>
                  <a:prstClr val="black"/>
                </a:solidFill>
              </a:rPr>
              <a:t>ulteriormente minacciati </a:t>
            </a:r>
            <a:r>
              <a:rPr lang="it-IT" i="1" dirty="0">
                <a:solidFill>
                  <a:prstClr val="black"/>
                </a:solidFill>
              </a:rPr>
              <a:t>la sicurezza alimentare e gli sforzi per sradicare la povertà e raggiungere uno sviluppo sostenibile</a:t>
            </a:r>
            <a:r>
              <a:rPr lang="it-IT" i="1" dirty="0" smtClean="0">
                <a:solidFill>
                  <a:prstClr val="black"/>
                </a:solidFill>
              </a:rPr>
              <a:t>.</a:t>
            </a:r>
          </a:p>
          <a:p>
            <a:pPr lvl="0"/>
            <a:r>
              <a:rPr lang="it-IT" dirty="0">
                <a:solidFill>
                  <a:prstClr val="black"/>
                </a:solidFill>
              </a:rPr>
              <a:t/>
            </a:r>
            <a:br>
              <a:rPr lang="it-IT" dirty="0">
                <a:solidFill>
                  <a:prstClr val="black"/>
                </a:solidFill>
              </a:rPr>
            </a:br>
            <a:r>
              <a:rPr lang="it-IT" sz="1400" dirty="0">
                <a:solidFill>
                  <a:prstClr val="black"/>
                </a:solidFill>
              </a:rPr>
              <a:t>(Conferenza delle Nazioni Unite sullo Sviluppo Sostenibile, Rio de Janeiro 2012</a:t>
            </a:r>
            <a:r>
              <a:rPr lang="it-IT" sz="1400" dirty="0" smtClean="0">
                <a:solidFill>
                  <a:prstClr val="black"/>
                </a:solidFill>
              </a:rPr>
              <a:t>)</a:t>
            </a:r>
          </a:p>
          <a:p>
            <a:pPr lvl="0"/>
            <a:endParaRPr lang="it-IT" sz="1400" dirty="0" smtClean="0">
              <a:solidFill>
                <a:prstClr val="black"/>
              </a:solidFill>
            </a:endParaRPr>
          </a:p>
          <a:p>
            <a:pPr lvl="0"/>
            <a:r>
              <a:rPr lang="it-IT" sz="2000" b="1" dirty="0"/>
              <a:t>E’ </a:t>
            </a:r>
            <a:r>
              <a:rPr lang="it-IT" sz="2000" b="1" dirty="0" smtClean="0"/>
              <a:t>indispensabile …</a:t>
            </a:r>
            <a:endParaRPr lang="it-IT" sz="2000" b="1" dirty="0">
              <a:solidFill>
                <a:srgbClr val="C00000"/>
              </a:solidFill>
            </a:endParaRPr>
          </a:p>
          <a:p>
            <a:r>
              <a:rPr lang="it-IT" sz="2000" b="1" dirty="0" err="1">
                <a:solidFill>
                  <a:srgbClr val="C00000"/>
                </a:solidFill>
              </a:rPr>
              <a:t>Build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Better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statistics</a:t>
            </a:r>
            <a:r>
              <a:rPr lang="it-IT" sz="2000" b="1" dirty="0">
                <a:solidFill>
                  <a:srgbClr val="C00000"/>
                </a:solidFill>
              </a:rPr>
              <a:t> for </a:t>
            </a:r>
            <a:r>
              <a:rPr lang="it-IT" sz="2000" b="1" dirty="0" err="1">
                <a:solidFill>
                  <a:srgbClr val="C00000"/>
                </a:solidFill>
              </a:rPr>
              <a:t>better</a:t>
            </a:r>
            <a:r>
              <a:rPr lang="it-IT" sz="2000" b="1" dirty="0">
                <a:solidFill>
                  <a:srgbClr val="C00000"/>
                </a:solidFill>
              </a:rPr>
              <a:t> life </a:t>
            </a:r>
          </a:p>
          <a:p>
            <a:pPr lvl="0"/>
            <a:endParaRPr lang="it-IT" sz="1400" dirty="0">
              <a:solidFill>
                <a:prstClr val="black"/>
              </a:solidFill>
            </a:endParaRPr>
          </a:p>
          <a:p>
            <a:pPr lvl="0"/>
            <a:endParaRPr lang="it-IT" dirty="0">
              <a:solidFill>
                <a:prstClr val="black"/>
              </a:solidFill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272955" y="4624133"/>
            <a:ext cx="61687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3038" lvl="1" algn="just"/>
            <a:r>
              <a:rPr lang="it-IT" sz="1400" b="1" dirty="0"/>
              <a:t>Grazie per l’attenzione</a:t>
            </a:r>
          </a:p>
          <a:p>
            <a:pPr marL="173038" lvl="1" algn="just"/>
            <a:r>
              <a:rPr lang="it-IT" sz="1400" b="1" u="sng" dirty="0" smtClean="0">
                <a:solidFill>
                  <a:srgbClr val="0000FF"/>
                </a:solidFill>
              </a:rPr>
              <a:t>angela.ferruzza@istat.it</a:t>
            </a:r>
            <a:endParaRPr lang="it-IT" sz="1400" b="1" u="sng" dirty="0">
              <a:solidFill>
                <a:srgbClr val="0000FF"/>
              </a:solidFill>
            </a:endParaRPr>
          </a:p>
          <a:p>
            <a:pPr marL="173038" lvl="1" algn="just"/>
            <a:r>
              <a:rPr lang="it-IT" sz="1400" b="1" u="sng" dirty="0" smtClean="0">
                <a:solidFill>
                  <a:srgbClr val="0000FF"/>
                </a:solidFill>
              </a:rPr>
              <a:t>giovanna.tagliacozzo@istat.it</a:t>
            </a:r>
            <a:endParaRPr lang="it-IT" sz="1400" b="1" u="sng" dirty="0">
              <a:solidFill>
                <a:srgbClr val="0000FF"/>
              </a:solidFill>
            </a:endParaRPr>
          </a:p>
          <a:p>
            <a:pPr marL="173038" lvl="1" algn="just"/>
            <a:r>
              <a:rPr lang="it-IT" sz="1400" b="1" u="sng" dirty="0" smtClean="0">
                <a:solidFill>
                  <a:srgbClr val="0000FF"/>
                </a:solidFill>
              </a:rPr>
              <a:t>angelica.tudini@istat.it</a:t>
            </a:r>
            <a:endParaRPr lang="it-IT" sz="1400" b="1" u="sng" dirty="0">
              <a:solidFill>
                <a:srgbClr val="0000FF"/>
              </a:solidFill>
            </a:endParaRPr>
          </a:p>
        </p:txBody>
      </p:sp>
      <p:sp>
        <p:nvSpPr>
          <p:cNvPr id="7" name="Segnaposto numero diapositiva 1"/>
          <p:cNvSpPr txBox="1">
            <a:spLocks/>
          </p:cNvSpPr>
          <p:nvPr/>
        </p:nvSpPr>
        <p:spPr>
          <a:xfrm>
            <a:off x="9959132" y="6478588"/>
            <a:ext cx="717915" cy="319088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algn="r">
              <a:defRPr b="0" i="0">
                <a:solidFill>
                  <a:srgbClr val="7F7F7F"/>
                </a:solidFill>
                <a:latin typeface="+mj-lt"/>
              </a:defRPr>
            </a:lvl1pPr>
          </a:lstStyle>
          <a:p>
            <a:fld id="{5C7FE145-5F5F-9146-8268-470DD024125C}" type="slidenum">
              <a:rPr lang="it-IT"/>
              <a:pPr/>
              <a:t>30</a:t>
            </a:fld>
            <a:endParaRPr lang="it-IT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49484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C7FE145-5F5F-9146-8268-470DD024125C}" type="slidenum">
              <a:rPr lang="it-IT" smtClean="0"/>
              <a:pPr/>
              <a:t>4</a:t>
            </a:fld>
            <a:endParaRPr lang="it-IT" dirty="0"/>
          </a:p>
        </p:txBody>
      </p:sp>
      <p:grpSp>
        <p:nvGrpSpPr>
          <p:cNvPr id="3" name="Group 4"/>
          <p:cNvGrpSpPr/>
          <p:nvPr/>
        </p:nvGrpSpPr>
        <p:grpSpPr>
          <a:xfrm>
            <a:off x="3928758" y="2589285"/>
            <a:ext cx="4287194" cy="2487682"/>
            <a:chOff x="0" y="0"/>
            <a:chExt cx="5740400" cy="3886200"/>
          </a:xfrm>
        </p:grpSpPr>
        <p:pic>
          <p:nvPicPr>
            <p:cNvPr id="4" name="Picture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b="14035"/>
            <a:stretch/>
          </p:blipFill>
          <p:spPr bwMode="auto">
            <a:xfrm>
              <a:off x="0" y="0"/>
              <a:ext cx="5734050" cy="97155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p:spPr>
        </p:pic>
        <p:pic>
          <p:nvPicPr>
            <p:cNvPr id="5" name="Picture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t="4713"/>
            <a:stretch/>
          </p:blipFill>
          <p:spPr bwMode="auto">
            <a:xfrm>
              <a:off x="82550" y="971550"/>
              <a:ext cx="5657850" cy="291465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p:spPr>
        </p:pic>
      </p:grpSp>
      <p:pic>
        <p:nvPicPr>
          <p:cNvPr id="6" name="Picture 11"/>
          <p:cNvPicPr/>
          <p:nvPr/>
        </p:nvPicPr>
        <p:blipFill>
          <a:blip r:embed="rId4"/>
          <a:stretch>
            <a:fillRect/>
          </a:stretch>
        </p:blipFill>
        <p:spPr>
          <a:xfrm>
            <a:off x="534216" y="2427514"/>
            <a:ext cx="2971452" cy="2881601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2939516" y="1370598"/>
            <a:ext cx="601411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C00000"/>
              </a:buClr>
            </a:pPr>
            <a:r>
              <a:rPr lang="en-US" dirty="0" err="1" smtClean="0"/>
              <a:t>Molti</a:t>
            </a:r>
            <a:r>
              <a:rPr lang="en-US" dirty="0" smtClean="0"/>
              <a:t> </a:t>
            </a:r>
            <a:r>
              <a:rPr lang="en-US" dirty="0" err="1" smtClean="0"/>
              <a:t>indicatori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rgbClr val="C00000"/>
                </a:solidFill>
              </a:rPr>
              <a:t>FDES</a:t>
            </a:r>
            <a:r>
              <a:rPr lang="en-US" dirty="0" smtClean="0"/>
              <a:t> </a:t>
            </a:r>
            <a:r>
              <a:rPr lang="en-US" dirty="0" err="1" smtClean="0"/>
              <a:t>sono</a:t>
            </a:r>
            <a:r>
              <a:rPr lang="en-US" dirty="0" smtClean="0"/>
              <a:t> </a:t>
            </a:r>
            <a:r>
              <a:rPr lang="en-US" dirty="0" err="1" smtClean="0"/>
              <a:t>indicatori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rgbClr val="C00000"/>
                </a:solidFill>
              </a:rPr>
              <a:t>SDG</a:t>
            </a:r>
            <a:r>
              <a:rPr lang="en-US" dirty="0" smtClean="0"/>
              <a:t>, </a:t>
            </a:r>
            <a:r>
              <a:rPr lang="en-US" dirty="0" err="1" smtClean="0"/>
              <a:t>uno</a:t>
            </a:r>
            <a:r>
              <a:rPr lang="en-US" dirty="0" smtClean="0"/>
              <a:t> </a:t>
            </a:r>
            <a:r>
              <a:rPr lang="en-US" dirty="0" err="1" smtClean="0"/>
              <a:t>dei</a:t>
            </a:r>
            <a:r>
              <a:rPr lang="en-US" dirty="0" smtClean="0"/>
              <a:t> goal SDG è </a:t>
            </a:r>
            <a:r>
              <a:rPr lang="en-US" dirty="0" err="1" smtClean="0"/>
              <a:t>dedicato</a:t>
            </a:r>
            <a:r>
              <a:rPr lang="en-US" dirty="0" smtClean="0"/>
              <a:t> </a:t>
            </a:r>
            <a:r>
              <a:rPr lang="en-US" dirty="0" err="1" smtClean="0"/>
              <a:t>ai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rgbClr val="C00000"/>
                </a:solidFill>
              </a:rPr>
              <a:t>CC</a:t>
            </a:r>
            <a:r>
              <a:rPr lang="en-US" dirty="0" smtClean="0"/>
              <a:t> </a:t>
            </a:r>
            <a:r>
              <a:rPr lang="en-US" dirty="0" err="1" smtClean="0"/>
              <a:t>ed</a:t>
            </a:r>
            <a:r>
              <a:rPr lang="en-US" dirty="0" smtClean="0"/>
              <a:t> </a:t>
            </a:r>
            <a:r>
              <a:rPr lang="en-US" dirty="0" err="1" smtClean="0"/>
              <a:t>altri</a:t>
            </a:r>
            <a:r>
              <a:rPr lang="en-US" dirty="0" smtClean="0"/>
              <a:t> </a:t>
            </a:r>
            <a:r>
              <a:rPr lang="en-US" dirty="0" err="1" smtClean="0"/>
              <a:t>sono</a:t>
            </a:r>
            <a:r>
              <a:rPr lang="en-US" dirty="0" smtClean="0"/>
              <a:t> </a:t>
            </a:r>
            <a:r>
              <a:rPr lang="en-US" dirty="0" err="1" smtClean="0"/>
              <a:t>rilevanti</a:t>
            </a:r>
            <a:r>
              <a:rPr lang="en-US" dirty="0" smtClean="0"/>
              <a:t> per i CC e per </a:t>
            </a:r>
            <a:r>
              <a:rPr lang="en-US" dirty="0" err="1" smtClean="0"/>
              <a:t>gli</a:t>
            </a:r>
            <a:r>
              <a:rPr lang="en-US" dirty="0" smtClean="0"/>
              <a:t> </a:t>
            </a:r>
            <a:r>
              <a:rPr lang="en-US" dirty="0" err="1" smtClean="0"/>
              <a:t>eventi</a:t>
            </a:r>
            <a:r>
              <a:rPr lang="en-US" dirty="0" smtClean="0"/>
              <a:t> </a:t>
            </a:r>
            <a:r>
              <a:rPr lang="en-US" dirty="0" err="1" smtClean="0"/>
              <a:t>estremi</a:t>
            </a:r>
            <a:r>
              <a:rPr lang="en-US" dirty="0" smtClean="0"/>
              <a:t> e di </a:t>
            </a:r>
            <a:r>
              <a:rPr lang="en-US" dirty="0" err="1" smtClean="0"/>
              <a:t>disastri</a:t>
            </a:r>
            <a:r>
              <a:rPr lang="en-US" dirty="0" smtClean="0"/>
              <a:t> - </a:t>
            </a:r>
            <a:r>
              <a:rPr lang="en-US" b="1" dirty="0">
                <a:solidFill>
                  <a:srgbClr val="C00000"/>
                </a:solidFill>
              </a:rPr>
              <a:t>Sendai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 flipV="1">
            <a:off x="9959132" y="1597514"/>
            <a:ext cx="1394190" cy="972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reccia a destra 8"/>
          <p:cNvSpPr/>
          <p:nvPr/>
        </p:nvSpPr>
        <p:spPr>
          <a:xfrm>
            <a:off x="9373202" y="1749052"/>
            <a:ext cx="329249" cy="36774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2939516" y="5309115"/>
            <a:ext cx="60141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C00000"/>
              </a:buClr>
            </a:pPr>
            <a:r>
              <a:rPr lang="en-US" dirty="0" smtClean="0"/>
              <a:t>Una </a:t>
            </a:r>
            <a:r>
              <a:rPr lang="en-US" dirty="0" err="1" smtClean="0"/>
              <a:t>componente</a:t>
            </a:r>
            <a:r>
              <a:rPr lang="en-US" dirty="0" smtClean="0"/>
              <a:t> FDES è </a:t>
            </a:r>
            <a:r>
              <a:rPr lang="en-US" dirty="0" err="1" smtClean="0"/>
              <a:t>dedicata</a:t>
            </a:r>
            <a:r>
              <a:rPr lang="en-US" dirty="0" smtClean="0"/>
              <a:t> ad </a:t>
            </a:r>
            <a:r>
              <a:rPr lang="en-US" b="1" dirty="0">
                <a:solidFill>
                  <a:srgbClr val="C00000"/>
                </a:solidFill>
              </a:rPr>
              <a:t>Extreme Events and Disasters</a:t>
            </a:r>
            <a:r>
              <a:rPr lang="en-US" dirty="0" smtClean="0"/>
              <a:t>, </a:t>
            </a:r>
            <a:r>
              <a:rPr lang="en-US" dirty="0" err="1" smtClean="0"/>
              <a:t>tra</a:t>
            </a:r>
            <a:r>
              <a:rPr lang="en-US" dirty="0" smtClean="0"/>
              <a:t> </a:t>
            </a:r>
            <a:r>
              <a:rPr lang="en-US" dirty="0"/>
              <a:t>le </a:t>
            </a:r>
            <a:r>
              <a:rPr lang="en-US" dirty="0" err="1"/>
              <a:t>sezioni</a:t>
            </a:r>
            <a:r>
              <a:rPr lang="en-US" dirty="0"/>
              <a:t> </a:t>
            </a:r>
            <a:r>
              <a:rPr lang="en-US" dirty="0" err="1"/>
              <a:t>metodologiche</a:t>
            </a:r>
            <a:r>
              <a:rPr lang="en-US" dirty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ne è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dedicata</a:t>
            </a:r>
            <a:r>
              <a:rPr lang="en-US" dirty="0" smtClean="0"/>
              <a:t> ad Human Habitat </a:t>
            </a:r>
            <a:r>
              <a:rPr lang="en-US" dirty="0" err="1" smtClean="0"/>
              <a:t>ed</a:t>
            </a:r>
            <a:r>
              <a:rPr lang="en-US" dirty="0" smtClean="0"/>
              <a:t>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specifica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smtClean="0"/>
              <a:t>per</a:t>
            </a:r>
            <a:r>
              <a:rPr lang="en-US" b="1" dirty="0" smtClean="0">
                <a:solidFill>
                  <a:srgbClr val="C00000"/>
                </a:solidFill>
              </a:rPr>
              <a:t> Extreme Events and Disasters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2" name="Freccia a destra 11"/>
          <p:cNvSpPr/>
          <p:nvPr/>
        </p:nvSpPr>
        <p:spPr>
          <a:xfrm>
            <a:off x="9373202" y="5492988"/>
            <a:ext cx="329249" cy="36774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9827429" y="5152616"/>
            <a:ext cx="1121318" cy="867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Freccia bidirezionale verticale 9"/>
          <p:cNvSpPr/>
          <p:nvPr/>
        </p:nvSpPr>
        <p:spPr>
          <a:xfrm>
            <a:off x="10492890" y="3029648"/>
            <a:ext cx="377310" cy="1446817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Titolo 1"/>
          <p:cNvSpPr txBox="1">
            <a:spLocks/>
          </p:cNvSpPr>
          <p:nvPr/>
        </p:nvSpPr>
        <p:spPr>
          <a:xfrm>
            <a:off x="569912" y="999920"/>
            <a:ext cx="10700951" cy="741356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International </a:t>
            </a:r>
            <a:r>
              <a:rPr lang="it-IT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Framework</a:t>
            </a:r>
            <a:endParaRPr lang="it-IT" sz="32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1040456" y="4609954"/>
            <a:ext cx="919905" cy="129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985123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C7FE145-5F5F-9146-8268-470DD024125C}" type="slidenum">
              <a:rPr lang="it-IT" smtClean="0"/>
              <a:pPr/>
              <a:t>5</a:t>
            </a:fld>
            <a:endParaRPr lang="it-IT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1137817" y="1038552"/>
            <a:ext cx="921541" cy="117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olo 1"/>
          <p:cNvSpPr txBox="1">
            <a:spLocks/>
          </p:cNvSpPr>
          <p:nvPr/>
        </p:nvSpPr>
        <p:spPr>
          <a:xfrm>
            <a:off x="613277" y="1038552"/>
            <a:ext cx="10700951" cy="741356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Recommendations</a:t>
            </a:r>
            <a:r>
              <a:rPr lang="it-IT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 </a:t>
            </a:r>
            <a:r>
              <a:rPr lang="it-IT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on </a:t>
            </a:r>
            <a:r>
              <a:rPr lang="it-IT" sz="3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Climate</a:t>
            </a:r>
            <a:r>
              <a:rPr lang="it-IT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 </a:t>
            </a:r>
            <a:r>
              <a:rPr lang="it-IT" sz="3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Change</a:t>
            </a:r>
            <a:r>
              <a:rPr lang="it-IT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 </a:t>
            </a:r>
            <a:r>
              <a:rPr lang="it-IT" sz="3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Related</a:t>
            </a:r>
            <a:r>
              <a:rPr lang="it-IT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 </a:t>
            </a:r>
            <a:r>
              <a:rPr lang="it-IT" sz="3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Statistics</a:t>
            </a:r>
            <a:r>
              <a:rPr lang="it-IT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 </a:t>
            </a:r>
            <a:endParaRPr lang="it-IT" sz="32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613277" y="1562809"/>
            <a:ext cx="994586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>
                <a:solidFill>
                  <a:prstClr val="black"/>
                </a:solidFill>
              </a:rPr>
              <a:t>“</a:t>
            </a:r>
            <a:r>
              <a:rPr lang="en-US" b="1" dirty="0" smtClean="0">
                <a:solidFill>
                  <a:srgbClr val="00B050"/>
                </a:solidFill>
              </a:rPr>
              <a:t>ENVIRONMENTAL</a:t>
            </a:r>
            <a:r>
              <a:rPr lang="en-US" dirty="0" smtClean="0">
                <a:solidFill>
                  <a:prstClr val="black"/>
                </a:solidFill>
              </a:rPr>
              <a:t>, </a:t>
            </a:r>
            <a:r>
              <a:rPr lang="en-US" b="1" dirty="0" smtClean="0">
                <a:solidFill>
                  <a:srgbClr val="0000FF"/>
                </a:solidFill>
              </a:rPr>
              <a:t>SOCIAL</a:t>
            </a:r>
            <a:r>
              <a:rPr lang="en-US" dirty="0" smtClean="0">
                <a:solidFill>
                  <a:prstClr val="black"/>
                </a:solidFill>
              </a:rPr>
              <a:t>, </a:t>
            </a:r>
            <a:r>
              <a:rPr lang="en-US" b="1" dirty="0" smtClean="0">
                <a:solidFill>
                  <a:srgbClr val="FF0000"/>
                </a:solidFill>
              </a:rPr>
              <a:t>ECONOMIC</a:t>
            </a:r>
            <a:r>
              <a:rPr lang="en-US" dirty="0" smtClean="0">
                <a:solidFill>
                  <a:prstClr val="black"/>
                </a:solidFill>
              </a:rPr>
              <a:t> data that measure the </a:t>
            </a:r>
            <a:r>
              <a:rPr lang="en-US" dirty="0" smtClean="0"/>
              <a:t>human </a:t>
            </a:r>
            <a:r>
              <a:rPr lang="en-US" dirty="0"/>
              <a:t>causes of CC, </a:t>
            </a:r>
            <a:r>
              <a:rPr lang="en-US" dirty="0" smtClean="0"/>
              <a:t>the </a:t>
            </a:r>
            <a:r>
              <a:rPr lang="en-US" dirty="0"/>
              <a:t>impacts of CC on human and natural </a:t>
            </a:r>
            <a:r>
              <a:rPr lang="en-US" dirty="0" smtClean="0"/>
              <a:t>systems, the </a:t>
            </a:r>
            <a:r>
              <a:rPr lang="en-US" dirty="0"/>
              <a:t>efforts of humans to avoid the consequences as well </a:t>
            </a:r>
            <a:r>
              <a:rPr lang="en-US" dirty="0" smtClean="0"/>
              <a:t>as their </a:t>
            </a:r>
            <a:r>
              <a:rPr lang="en-US" dirty="0"/>
              <a:t>efforts to adapt to the </a:t>
            </a:r>
            <a:r>
              <a:rPr lang="en-US" dirty="0" smtClean="0"/>
              <a:t>consequences”  (TF CCRS 2014)</a:t>
            </a:r>
            <a:endParaRPr lang="it-IT" dirty="0"/>
          </a:p>
        </p:txBody>
      </p:sp>
      <p:sp>
        <p:nvSpPr>
          <p:cNvPr id="8" name="Rettangolo 7"/>
          <p:cNvSpPr/>
          <p:nvPr/>
        </p:nvSpPr>
        <p:spPr>
          <a:xfrm>
            <a:off x="113506" y="2992111"/>
            <a:ext cx="72707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smtClean="0">
                <a:solidFill>
                  <a:srgbClr val="C00000"/>
                </a:solidFill>
              </a:rPr>
              <a:t>Dati necessari per gli INVENTARI DI GAS SERRA (</a:t>
            </a:r>
            <a:r>
              <a:rPr lang="en-US" b="1" dirty="0" smtClean="0">
                <a:solidFill>
                  <a:srgbClr val="C00000"/>
                </a:solidFill>
              </a:rPr>
              <a:t>GHG </a:t>
            </a:r>
            <a:r>
              <a:rPr lang="en-US" b="1" dirty="0" err="1" smtClean="0">
                <a:solidFill>
                  <a:srgbClr val="C00000"/>
                </a:solidFill>
              </a:rPr>
              <a:t>Em</a:t>
            </a:r>
            <a:r>
              <a:rPr lang="en-US" b="1" dirty="0" smtClean="0">
                <a:solidFill>
                  <a:srgbClr val="C00000"/>
                </a:solidFill>
              </a:rPr>
              <a:t>. </a:t>
            </a:r>
            <a:r>
              <a:rPr lang="en-US" b="1" dirty="0" err="1" smtClean="0">
                <a:solidFill>
                  <a:srgbClr val="C00000"/>
                </a:solidFill>
              </a:rPr>
              <a:t>Inv</a:t>
            </a:r>
            <a:r>
              <a:rPr lang="en-US" b="1" dirty="0" smtClean="0">
                <a:solidFill>
                  <a:srgbClr val="C00000"/>
                </a:solidFill>
              </a:rPr>
              <a:t>) </a:t>
            </a:r>
            <a:endParaRPr lang="it-IT" b="1" dirty="0">
              <a:solidFill>
                <a:srgbClr val="C00000"/>
              </a:solidFill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1871628" y="3310627"/>
            <a:ext cx="783859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C00000"/>
              </a:buClr>
            </a:pPr>
            <a:r>
              <a:rPr lang="en-US" dirty="0" err="1" smtClean="0"/>
              <a:t>Gli</a:t>
            </a:r>
            <a:r>
              <a:rPr lang="en-US" dirty="0" smtClean="0"/>
              <a:t> INS (SSN) </a:t>
            </a:r>
            <a:r>
              <a:rPr lang="en-US" dirty="0" err="1" smtClean="0"/>
              <a:t>devono</a:t>
            </a:r>
            <a:r>
              <a:rPr lang="en-US" dirty="0" smtClean="0"/>
              <a:t> </a:t>
            </a:r>
            <a:r>
              <a:rPr lang="en-US" dirty="0" err="1" smtClean="0"/>
              <a:t>avere</a:t>
            </a:r>
            <a:r>
              <a:rPr lang="en-US" dirty="0" smtClean="0"/>
              <a:t> </a:t>
            </a:r>
            <a:r>
              <a:rPr lang="en-US" b="1" dirty="0" err="1" smtClean="0"/>
              <a:t>maggiore</a:t>
            </a:r>
            <a:r>
              <a:rPr lang="en-US" b="1" dirty="0" smtClean="0"/>
              <a:t> </a:t>
            </a:r>
            <a:r>
              <a:rPr lang="en-US" b="1" dirty="0" err="1" smtClean="0"/>
              <a:t>consapevolezza</a:t>
            </a:r>
            <a:r>
              <a:rPr lang="en-US" b="1" dirty="0" smtClean="0"/>
              <a:t> </a:t>
            </a:r>
            <a:r>
              <a:rPr lang="en-US" dirty="0" smtClean="0"/>
              <a:t>di come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dati</a:t>
            </a:r>
            <a:r>
              <a:rPr lang="en-US" dirty="0" smtClean="0"/>
              <a:t> di base (activity data) </a:t>
            </a:r>
            <a:r>
              <a:rPr lang="en-US" dirty="0" err="1" smtClean="0"/>
              <a:t>sono</a:t>
            </a:r>
            <a:r>
              <a:rPr lang="en-US" dirty="0" smtClean="0"/>
              <a:t> </a:t>
            </a:r>
            <a:r>
              <a:rPr lang="en-US" dirty="0" err="1" smtClean="0"/>
              <a:t>usati</a:t>
            </a:r>
            <a:r>
              <a:rPr lang="en-US" dirty="0" smtClean="0"/>
              <a:t> o </a:t>
            </a:r>
            <a:r>
              <a:rPr lang="en-US" dirty="0" err="1" smtClean="0"/>
              <a:t>possono</a:t>
            </a:r>
            <a:r>
              <a:rPr lang="en-US" dirty="0" smtClean="0"/>
              <a:t> </a:t>
            </a:r>
            <a:r>
              <a:rPr lang="en-US" dirty="0" err="1" smtClean="0"/>
              <a:t>essere</a:t>
            </a:r>
            <a:r>
              <a:rPr lang="en-US" dirty="0" smtClean="0"/>
              <a:t> </a:t>
            </a:r>
            <a:r>
              <a:rPr lang="en-US" dirty="0" err="1" smtClean="0"/>
              <a:t>utilizzati</a:t>
            </a:r>
            <a:r>
              <a:rPr lang="en-US" dirty="0" smtClean="0"/>
              <a:t> per la </a:t>
            </a:r>
            <a:r>
              <a:rPr lang="en-US" dirty="0" err="1" smtClean="0"/>
              <a:t>predisposizione</a:t>
            </a:r>
            <a:r>
              <a:rPr lang="en-US" dirty="0" smtClean="0"/>
              <a:t> </a:t>
            </a:r>
            <a:r>
              <a:rPr lang="en-US" dirty="0" err="1" smtClean="0"/>
              <a:t>degli</a:t>
            </a:r>
            <a:r>
              <a:rPr lang="en-US" dirty="0" smtClean="0"/>
              <a:t> </a:t>
            </a:r>
            <a:r>
              <a:rPr lang="en-US" dirty="0" err="1" smtClean="0"/>
              <a:t>inventari</a:t>
            </a:r>
            <a:r>
              <a:rPr lang="en-US" dirty="0" smtClean="0"/>
              <a:t> GHG, </a:t>
            </a:r>
            <a:r>
              <a:rPr lang="en-US" b="1" dirty="0" err="1" smtClean="0"/>
              <a:t>avere</a:t>
            </a:r>
            <a:r>
              <a:rPr lang="en-US" b="1" dirty="0" smtClean="0"/>
              <a:t> </a:t>
            </a:r>
            <a:r>
              <a:rPr lang="en-US" b="1" dirty="0" err="1" smtClean="0"/>
              <a:t>ruolo</a:t>
            </a:r>
            <a:r>
              <a:rPr lang="en-US" b="1" dirty="0" smtClean="0"/>
              <a:t> </a:t>
            </a:r>
            <a:r>
              <a:rPr lang="en-US" b="1" dirty="0" err="1" smtClean="0"/>
              <a:t>chiaro</a:t>
            </a:r>
            <a:r>
              <a:rPr lang="en-US" b="1" dirty="0" smtClean="0"/>
              <a:t> </a:t>
            </a:r>
            <a:r>
              <a:rPr lang="en-US" b="1" dirty="0" err="1" smtClean="0"/>
              <a:t>nel</a:t>
            </a:r>
            <a:r>
              <a:rPr lang="en-US" b="1" dirty="0" smtClean="0"/>
              <a:t> </a:t>
            </a:r>
            <a:r>
              <a:rPr lang="en-US" b="1" dirty="0" err="1" smtClean="0"/>
              <a:t>processo</a:t>
            </a:r>
            <a:r>
              <a:rPr lang="en-US" dirty="0" smtClean="0"/>
              <a:t>.</a:t>
            </a:r>
          </a:p>
          <a:p>
            <a:pPr algn="just">
              <a:buClr>
                <a:srgbClr val="C00000"/>
              </a:buClr>
            </a:pPr>
            <a:r>
              <a:rPr lang="en-US" b="1" dirty="0" err="1" smtClean="0"/>
              <a:t>Migliorare</a:t>
            </a:r>
            <a:r>
              <a:rPr lang="en-US" b="1" dirty="0" smtClean="0"/>
              <a:t> </a:t>
            </a:r>
            <a:r>
              <a:rPr lang="en-US" b="1" dirty="0" err="1" smtClean="0"/>
              <a:t>produzione</a:t>
            </a:r>
            <a:r>
              <a:rPr lang="en-US" b="1" dirty="0" smtClean="0"/>
              <a:t> e </a:t>
            </a:r>
            <a:r>
              <a:rPr lang="en-US" b="1" dirty="0" err="1" smtClean="0"/>
              <a:t>qualità</a:t>
            </a:r>
            <a:r>
              <a:rPr lang="en-US" b="1" dirty="0" smtClean="0"/>
              <a:t> </a:t>
            </a:r>
            <a:r>
              <a:rPr lang="en-US" dirty="0" smtClean="0"/>
              <a:t>(</a:t>
            </a:r>
            <a:r>
              <a:rPr lang="en-US" dirty="0" err="1" smtClean="0"/>
              <a:t>rilevanza</a:t>
            </a:r>
            <a:r>
              <a:rPr lang="en-US" dirty="0" smtClean="0"/>
              <a:t>, </a:t>
            </a:r>
            <a:r>
              <a:rPr lang="en-US" dirty="0" err="1" smtClean="0"/>
              <a:t>tempestività</a:t>
            </a:r>
            <a:r>
              <a:rPr lang="en-US" dirty="0" smtClean="0"/>
              <a:t>, </a:t>
            </a:r>
            <a:r>
              <a:rPr lang="en-US" dirty="0" err="1" smtClean="0"/>
              <a:t>disponibilità</a:t>
            </a:r>
            <a:r>
              <a:rPr lang="en-US" dirty="0" smtClean="0"/>
              <a:t>, </a:t>
            </a:r>
            <a:r>
              <a:rPr lang="en-US" dirty="0" err="1" smtClean="0"/>
              <a:t>etc</a:t>
            </a:r>
            <a:r>
              <a:rPr lang="en-US" dirty="0" smtClean="0"/>
              <a:t>)</a:t>
            </a:r>
          </a:p>
        </p:txBody>
      </p:sp>
      <p:sp>
        <p:nvSpPr>
          <p:cNvPr id="10" name="Rettangolo 9"/>
          <p:cNvSpPr/>
          <p:nvPr/>
        </p:nvSpPr>
        <p:spPr>
          <a:xfrm>
            <a:off x="113506" y="4757177"/>
            <a:ext cx="74386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smtClean="0">
                <a:solidFill>
                  <a:srgbClr val="C00000"/>
                </a:solidFill>
              </a:rPr>
              <a:t>Dati necessari per le altre statistiche connesse ai CC</a:t>
            </a:r>
            <a:endParaRPr lang="it-IT" b="1" dirty="0">
              <a:solidFill>
                <a:srgbClr val="C00000"/>
              </a:solidFill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1977860" y="5089071"/>
            <a:ext cx="933636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C00000"/>
              </a:buClr>
            </a:pPr>
            <a:r>
              <a:rPr lang="en-US" dirty="0" err="1" smtClean="0"/>
              <a:t>Gli</a:t>
            </a:r>
            <a:r>
              <a:rPr lang="en-US" dirty="0" smtClean="0"/>
              <a:t> INS (SSN) </a:t>
            </a:r>
            <a:r>
              <a:rPr lang="en-US" dirty="0" err="1" smtClean="0"/>
              <a:t>già</a:t>
            </a:r>
            <a:r>
              <a:rPr lang="en-US" dirty="0" smtClean="0"/>
              <a:t> </a:t>
            </a:r>
            <a:r>
              <a:rPr lang="en-US" dirty="0" err="1" smtClean="0"/>
              <a:t>possiedono</a:t>
            </a:r>
            <a:r>
              <a:rPr lang="en-US" dirty="0" smtClean="0"/>
              <a:t> </a:t>
            </a:r>
            <a:r>
              <a:rPr lang="en-US" dirty="0" err="1" smtClean="0"/>
              <a:t>dati</a:t>
            </a:r>
            <a:r>
              <a:rPr lang="en-US" dirty="0" smtClean="0"/>
              <a:t> </a:t>
            </a:r>
            <a:r>
              <a:rPr lang="en-US" dirty="0" err="1" smtClean="0"/>
              <a:t>utili</a:t>
            </a:r>
            <a:r>
              <a:rPr lang="en-US" dirty="0" smtClean="0"/>
              <a:t> per CCRS ma </a:t>
            </a:r>
            <a:r>
              <a:rPr lang="en-US" dirty="0" err="1" smtClean="0"/>
              <a:t>raccolti</a:t>
            </a:r>
            <a:r>
              <a:rPr lang="en-US" dirty="0" smtClean="0"/>
              <a:t> con </a:t>
            </a:r>
            <a:r>
              <a:rPr lang="en-US" dirty="0" err="1" smtClean="0"/>
              <a:t>altri</a:t>
            </a:r>
            <a:r>
              <a:rPr lang="en-US" dirty="0" smtClean="0"/>
              <a:t> </a:t>
            </a:r>
            <a:r>
              <a:rPr lang="en-US" dirty="0" err="1" smtClean="0"/>
              <a:t>scopi</a:t>
            </a:r>
            <a:r>
              <a:rPr lang="en-US" dirty="0" smtClean="0"/>
              <a:t>: </a:t>
            </a:r>
            <a:r>
              <a:rPr lang="en-US" dirty="0" err="1" smtClean="0"/>
              <a:t>facilitare</a:t>
            </a:r>
            <a:r>
              <a:rPr lang="en-US" dirty="0" smtClean="0"/>
              <a:t> </a:t>
            </a:r>
            <a:r>
              <a:rPr lang="en-US" b="1" dirty="0" err="1" smtClean="0"/>
              <a:t>l’accesso</a:t>
            </a:r>
            <a:r>
              <a:rPr lang="en-US" b="1" dirty="0" smtClean="0"/>
              <a:t> </a:t>
            </a:r>
            <a:r>
              <a:rPr lang="en-US" b="1" dirty="0" err="1" smtClean="0"/>
              <a:t>alle</a:t>
            </a:r>
            <a:r>
              <a:rPr lang="en-US" b="1" dirty="0" smtClean="0"/>
              <a:t> </a:t>
            </a:r>
            <a:r>
              <a:rPr lang="en-US" b="1" dirty="0" err="1" smtClean="0"/>
              <a:t>statistiche</a:t>
            </a:r>
            <a:r>
              <a:rPr lang="en-US" b="1" dirty="0" smtClean="0"/>
              <a:t> </a:t>
            </a:r>
            <a:r>
              <a:rPr lang="en-US" b="1" dirty="0" err="1" smtClean="0"/>
              <a:t>esistenti</a:t>
            </a:r>
            <a:r>
              <a:rPr lang="en-US" dirty="0" smtClean="0"/>
              <a:t>, </a:t>
            </a:r>
            <a:r>
              <a:rPr lang="en-US" dirty="0" err="1" smtClean="0"/>
              <a:t>studiare</a:t>
            </a:r>
            <a:r>
              <a:rPr lang="en-US" dirty="0" smtClean="0"/>
              <a:t> </a:t>
            </a:r>
            <a:r>
              <a:rPr lang="en-US" b="1" dirty="0" err="1" smtClean="0"/>
              <a:t>integrazione</a:t>
            </a:r>
            <a:r>
              <a:rPr lang="en-US" b="1" dirty="0" smtClean="0"/>
              <a:t> di </a:t>
            </a:r>
            <a:r>
              <a:rPr lang="en-US" b="1" dirty="0" err="1" smtClean="0"/>
              <a:t>dati</a:t>
            </a:r>
            <a:r>
              <a:rPr lang="en-US" b="1" dirty="0" smtClean="0"/>
              <a:t> </a:t>
            </a:r>
            <a:r>
              <a:rPr lang="en-US" dirty="0" err="1" smtClean="0"/>
              <a:t>economici</a:t>
            </a:r>
            <a:r>
              <a:rPr lang="en-US" dirty="0" smtClean="0"/>
              <a:t>, </a:t>
            </a:r>
            <a:r>
              <a:rPr lang="en-US" dirty="0" err="1" smtClean="0"/>
              <a:t>sociali</a:t>
            </a:r>
            <a:r>
              <a:rPr lang="en-US" dirty="0" smtClean="0"/>
              <a:t>, </a:t>
            </a:r>
            <a:r>
              <a:rPr lang="en-US" dirty="0" err="1" smtClean="0"/>
              <a:t>ambientali</a:t>
            </a:r>
            <a:r>
              <a:rPr lang="en-US" dirty="0" smtClean="0"/>
              <a:t>, </a:t>
            </a:r>
            <a:r>
              <a:rPr lang="en-US" dirty="0" err="1" smtClean="0"/>
              <a:t>svliluppare</a:t>
            </a:r>
            <a:r>
              <a:rPr lang="en-US" dirty="0" smtClean="0"/>
              <a:t> le </a:t>
            </a:r>
            <a:r>
              <a:rPr lang="en-US" b="1" dirty="0" err="1" smtClean="0"/>
              <a:t>statistiche</a:t>
            </a:r>
            <a:r>
              <a:rPr lang="en-US" b="1" dirty="0" smtClean="0"/>
              <a:t> </a:t>
            </a:r>
            <a:r>
              <a:rPr lang="en-US" b="1" dirty="0" err="1" smtClean="0"/>
              <a:t>necessarie</a:t>
            </a:r>
            <a:r>
              <a:rPr lang="en-US" b="1" dirty="0" smtClean="0"/>
              <a:t> (</a:t>
            </a:r>
            <a:r>
              <a:rPr lang="en-US" b="1" dirty="0" err="1" smtClean="0"/>
              <a:t>ambiente</a:t>
            </a:r>
            <a:r>
              <a:rPr lang="en-US" b="1" dirty="0" smtClean="0"/>
              <a:t>, </a:t>
            </a:r>
            <a:r>
              <a:rPr lang="en-US" b="1" dirty="0" err="1" smtClean="0"/>
              <a:t>energia</a:t>
            </a:r>
            <a:r>
              <a:rPr lang="en-US" b="1" dirty="0" smtClean="0"/>
              <a:t>, </a:t>
            </a:r>
            <a:r>
              <a:rPr lang="en-US" b="1" dirty="0" err="1" smtClean="0"/>
              <a:t>trasporti</a:t>
            </a:r>
            <a:r>
              <a:rPr lang="en-US" b="1" dirty="0" smtClean="0"/>
              <a:t>, </a:t>
            </a:r>
            <a:r>
              <a:rPr lang="en-US" b="1" dirty="0" err="1" smtClean="0"/>
              <a:t>agricoltura</a:t>
            </a:r>
            <a:r>
              <a:rPr lang="en-US" b="1" dirty="0" smtClean="0"/>
              <a:t>, salute ….) </a:t>
            </a:r>
            <a:r>
              <a:rPr lang="en-US" dirty="0" smtClean="0"/>
              <a:t> </a:t>
            </a:r>
            <a:r>
              <a:rPr lang="en-US" dirty="0" err="1"/>
              <a:t>sviluppare</a:t>
            </a:r>
            <a:r>
              <a:rPr lang="en-US" dirty="0"/>
              <a:t> </a:t>
            </a:r>
            <a:r>
              <a:rPr lang="en-US" dirty="0" err="1"/>
              <a:t>analisi</a:t>
            </a:r>
            <a:r>
              <a:rPr lang="en-US" dirty="0"/>
              <a:t> </a:t>
            </a:r>
            <a:r>
              <a:rPr lang="en-US" dirty="0" err="1"/>
              <a:t>geospaziale</a:t>
            </a:r>
            <a:r>
              <a:rPr lang="en-US" dirty="0" smtClean="0"/>
              <a:t>, etc. </a:t>
            </a:r>
          </a:p>
          <a:p>
            <a:pPr algn="just">
              <a:buClr>
                <a:srgbClr val="C00000"/>
              </a:buClr>
            </a:pPr>
            <a:endParaRPr lang="it-IT" sz="1600" dirty="0"/>
          </a:p>
        </p:txBody>
      </p:sp>
      <p:sp>
        <p:nvSpPr>
          <p:cNvPr id="14" name="Rettangolo 13"/>
          <p:cNvSpPr/>
          <p:nvPr/>
        </p:nvSpPr>
        <p:spPr>
          <a:xfrm>
            <a:off x="209583" y="3361443"/>
            <a:ext cx="1340143" cy="78483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500" dirty="0" smtClean="0"/>
              <a:t>Cause:</a:t>
            </a:r>
          </a:p>
          <a:p>
            <a:pPr>
              <a:buFontTx/>
              <a:buChar char="-"/>
              <a:tabLst>
                <a:tab pos="0" algn="l"/>
              </a:tabLst>
            </a:pPr>
            <a:r>
              <a:rPr lang="en-US" sz="1500" dirty="0" err="1" smtClean="0"/>
              <a:t>emissioni</a:t>
            </a:r>
            <a:endParaRPr lang="en-US" sz="1500" dirty="0" smtClean="0"/>
          </a:p>
          <a:p>
            <a:pPr>
              <a:buFontTx/>
              <a:buChar char="-"/>
            </a:pPr>
            <a:r>
              <a:rPr lang="en-US" sz="1500" dirty="0" err="1" smtClean="0"/>
              <a:t>determinanti</a:t>
            </a:r>
            <a:endParaRPr lang="it-IT" sz="1500" dirty="0"/>
          </a:p>
        </p:txBody>
      </p:sp>
      <p:sp>
        <p:nvSpPr>
          <p:cNvPr id="15" name="Rettangolo 14"/>
          <p:cNvSpPr/>
          <p:nvPr/>
        </p:nvSpPr>
        <p:spPr>
          <a:xfrm>
            <a:off x="227013" y="5124073"/>
            <a:ext cx="1352290" cy="101566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500" dirty="0" err="1" smtClean="0"/>
              <a:t>Conseguenze</a:t>
            </a:r>
            <a:r>
              <a:rPr lang="en-US" sz="1500" dirty="0" smtClean="0"/>
              <a:t>:</a:t>
            </a:r>
          </a:p>
          <a:p>
            <a:pPr>
              <a:buFontTx/>
              <a:buChar char="-"/>
            </a:pPr>
            <a:r>
              <a:rPr lang="en-US" sz="1500" dirty="0" err="1" smtClean="0"/>
              <a:t>impatti</a:t>
            </a:r>
            <a:endParaRPr lang="en-US" sz="1500" dirty="0" smtClean="0"/>
          </a:p>
          <a:p>
            <a:pPr>
              <a:buFontTx/>
              <a:buChar char="-"/>
            </a:pPr>
            <a:r>
              <a:rPr lang="en-US" sz="1500" dirty="0" err="1" smtClean="0"/>
              <a:t>mitigazione</a:t>
            </a:r>
            <a:endParaRPr lang="en-US" sz="1500" dirty="0" smtClean="0"/>
          </a:p>
          <a:p>
            <a:pPr>
              <a:buFontTx/>
              <a:buChar char="-"/>
            </a:pPr>
            <a:r>
              <a:rPr lang="en-US" sz="1500" dirty="0" err="1" smtClean="0"/>
              <a:t>adattamento</a:t>
            </a:r>
            <a:endParaRPr lang="it-IT" sz="15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9849558" y="2954809"/>
            <a:ext cx="22098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ttangolo 15"/>
          <p:cNvSpPr/>
          <p:nvPr/>
        </p:nvSpPr>
        <p:spPr>
          <a:xfrm>
            <a:off x="1031509" y="6340088"/>
            <a:ext cx="743273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it-IT" sz="1200" b="1" dirty="0">
                <a:solidFill>
                  <a:srgbClr val="0000FF"/>
                </a:solidFill>
              </a:rPr>
              <a:t>http://www.unece.org/statistics/about-us/statstos/task-force-on-climate-change-related-statistics.html</a:t>
            </a:r>
          </a:p>
        </p:txBody>
      </p:sp>
      <p:sp>
        <p:nvSpPr>
          <p:cNvPr id="3" name="Rettangolo 2"/>
          <p:cNvSpPr/>
          <p:nvPr/>
        </p:nvSpPr>
        <p:spPr>
          <a:xfrm>
            <a:off x="499235" y="2496217"/>
            <a:ext cx="53775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dirty="0"/>
              <a:t>Le </a:t>
            </a:r>
            <a:r>
              <a:rPr lang="en-US" dirty="0" err="1"/>
              <a:t>statistiche</a:t>
            </a:r>
            <a:r>
              <a:rPr lang="en-US" dirty="0"/>
              <a:t> </a:t>
            </a:r>
            <a:r>
              <a:rPr lang="en-US" dirty="0" err="1"/>
              <a:t>necessarie</a:t>
            </a:r>
            <a:r>
              <a:rPr lang="en-US" dirty="0"/>
              <a:t> </a:t>
            </a:r>
            <a:r>
              <a:rPr lang="en-US" dirty="0" err="1"/>
              <a:t>fanno</a:t>
            </a:r>
            <a:r>
              <a:rPr lang="en-US" dirty="0"/>
              <a:t> </a:t>
            </a:r>
            <a:r>
              <a:rPr lang="en-US" dirty="0" err="1"/>
              <a:t>riferimento</a:t>
            </a:r>
            <a:r>
              <a:rPr lang="en-US" dirty="0"/>
              <a:t> a 5 </a:t>
            </a:r>
            <a:r>
              <a:rPr lang="en-US" dirty="0" smtClean="0"/>
              <a:t>SETTORI</a:t>
            </a:r>
            <a:endParaRPr lang="it-IT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044442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C7FE145-5F5F-9146-8268-470DD024125C}" type="slidenum">
              <a:rPr lang="it-IT" smtClean="0"/>
              <a:pPr/>
              <a:t>6</a:t>
            </a:fld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1198780" y="4675722"/>
            <a:ext cx="9801315" cy="1754326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10800000" scaled="1"/>
            <a:tileRect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 smtClean="0"/>
              <a:t>2</a:t>
            </a:r>
            <a:r>
              <a:rPr lang="en-US" b="1" baseline="30000" dirty="0" smtClean="0"/>
              <a:t>nd</a:t>
            </a:r>
            <a:r>
              <a:rPr lang="en-US" b="1" dirty="0" smtClean="0"/>
              <a:t> Expert </a:t>
            </a:r>
            <a:r>
              <a:rPr lang="en-US" b="1" dirty="0"/>
              <a:t>Forum for producers and users of </a:t>
            </a:r>
            <a:r>
              <a:rPr lang="en-US" b="1" dirty="0" smtClean="0"/>
              <a:t>CCRS</a:t>
            </a:r>
          </a:p>
          <a:p>
            <a:r>
              <a:rPr lang="it-IT" i="1" dirty="0" smtClean="0"/>
              <a:t>5</a:t>
            </a:r>
            <a:r>
              <a:rPr lang="it-IT" i="1" baseline="30000" dirty="0" smtClean="0"/>
              <a:t> </a:t>
            </a:r>
            <a:r>
              <a:rPr lang="it-IT" i="1" dirty="0" smtClean="0"/>
              <a:t>– 7  </a:t>
            </a:r>
            <a:r>
              <a:rPr lang="it-IT" i="1" dirty="0" err="1" smtClean="0"/>
              <a:t>October</a:t>
            </a:r>
            <a:r>
              <a:rPr lang="it-IT" i="1" dirty="0" smtClean="0"/>
              <a:t> 2016, Geneva</a:t>
            </a:r>
          </a:p>
          <a:p>
            <a:r>
              <a:rPr lang="en-GB" dirty="0" smtClean="0"/>
              <a:t>To </a:t>
            </a:r>
            <a:r>
              <a:rPr lang="en-GB" dirty="0"/>
              <a:t>discuss </a:t>
            </a:r>
            <a:r>
              <a:rPr lang="en-GB" dirty="0">
                <a:solidFill>
                  <a:srgbClr val="C00000"/>
                </a:solidFill>
              </a:rPr>
              <a:t>how to respond to the data needs </a:t>
            </a:r>
            <a:r>
              <a:rPr lang="en-GB" dirty="0"/>
              <a:t>relating to climate change that arise from global agreements, such as the </a:t>
            </a:r>
            <a:r>
              <a:rPr lang="en-GB" dirty="0">
                <a:solidFill>
                  <a:srgbClr val="C00000"/>
                </a:solidFill>
              </a:rPr>
              <a:t>Paris Agreement </a:t>
            </a:r>
            <a:r>
              <a:rPr lang="en-GB" dirty="0"/>
              <a:t>under the United Nations Framework Convention on Climate Change </a:t>
            </a:r>
            <a:r>
              <a:rPr lang="en-GB" dirty="0">
                <a:solidFill>
                  <a:srgbClr val="C00000"/>
                </a:solidFill>
              </a:rPr>
              <a:t>(UNFCCC)</a:t>
            </a:r>
            <a:r>
              <a:rPr lang="en-GB" dirty="0"/>
              <a:t>, the Sendai Framework for Disaster Risk Reduction and the Sustainable Development Goals </a:t>
            </a:r>
            <a:r>
              <a:rPr lang="en-GB" dirty="0">
                <a:solidFill>
                  <a:srgbClr val="C00000"/>
                </a:solidFill>
              </a:rPr>
              <a:t>(SDGs</a:t>
            </a:r>
            <a:r>
              <a:rPr lang="en-GB" dirty="0" smtClean="0">
                <a:solidFill>
                  <a:srgbClr val="C00000"/>
                </a:solidFill>
              </a:rPr>
              <a:t>)</a:t>
            </a:r>
            <a:endParaRPr lang="it-IT" i="1" dirty="0" smtClean="0"/>
          </a:p>
        </p:txBody>
      </p:sp>
      <p:sp>
        <p:nvSpPr>
          <p:cNvPr id="5" name="Rettangolo 4"/>
          <p:cNvSpPr/>
          <p:nvPr/>
        </p:nvSpPr>
        <p:spPr>
          <a:xfrm>
            <a:off x="614148" y="996621"/>
            <a:ext cx="109455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UNECE </a:t>
            </a:r>
            <a:r>
              <a:rPr lang="it-IT" sz="32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Steering</a:t>
            </a:r>
            <a:r>
              <a:rPr lang="it-IT" sz="3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Group </a:t>
            </a:r>
            <a:r>
              <a:rPr lang="it-IT" sz="3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Climate</a:t>
            </a:r>
            <a:r>
              <a:rPr lang="it-IT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it-IT" sz="3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Change</a:t>
            </a:r>
            <a:r>
              <a:rPr lang="it-IT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it-IT" sz="3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Related</a:t>
            </a:r>
            <a:r>
              <a:rPr lang="it-IT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it-IT" sz="3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Statistics</a:t>
            </a:r>
            <a:r>
              <a:rPr lang="it-IT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endParaRPr lang="en-US" sz="3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760375" y="1684648"/>
            <a:ext cx="11106351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</a:pPr>
            <a:r>
              <a:rPr lang="it-IT" dirty="0"/>
              <a:t>Indicazione dal Bureau della Conferenza degli Statistici Europei (2014 </a:t>
            </a:r>
            <a:r>
              <a:rPr lang="it-IT" dirty="0" smtClean="0"/>
              <a:t>) </a:t>
            </a:r>
          </a:p>
          <a:p>
            <a:pPr marL="285750" indent="-285750" algn="just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dirty="0" err="1"/>
              <a:t>Individua</a:t>
            </a:r>
            <a:r>
              <a:rPr lang="en-US" dirty="0"/>
              <a:t> </a:t>
            </a:r>
            <a:r>
              <a:rPr lang="en-US" dirty="0" err="1"/>
              <a:t>passi</a:t>
            </a:r>
            <a:r>
              <a:rPr lang="en-US" dirty="0"/>
              <a:t> </a:t>
            </a:r>
            <a:r>
              <a:rPr lang="en-US" dirty="0" err="1"/>
              <a:t>concreti</a:t>
            </a:r>
            <a:r>
              <a:rPr lang="en-US" dirty="0"/>
              <a:t>, </a:t>
            </a:r>
            <a:r>
              <a:rPr lang="en-US" dirty="0" err="1"/>
              <a:t>operativi</a:t>
            </a:r>
            <a:r>
              <a:rPr lang="en-US" dirty="0"/>
              <a:t> per </a:t>
            </a:r>
            <a:r>
              <a:rPr lang="en-US" b="1" dirty="0" err="1"/>
              <a:t>implementare</a:t>
            </a:r>
            <a:r>
              <a:rPr lang="en-US" b="1" dirty="0"/>
              <a:t> </a:t>
            </a:r>
            <a:r>
              <a:rPr lang="en-US" b="1" dirty="0" err="1"/>
              <a:t>gradualmente</a:t>
            </a:r>
            <a:r>
              <a:rPr lang="en-US" b="1" dirty="0"/>
              <a:t> le Recommendations </a:t>
            </a:r>
            <a:r>
              <a:rPr lang="en-US" dirty="0" err="1"/>
              <a:t>nei</a:t>
            </a:r>
            <a:r>
              <a:rPr lang="en-US" dirty="0"/>
              <a:t> </a:t>
            </a:r>
            <a:r>
              <a:rPr lang="en-US" dirty="0" err="1"/>
              <a:t>diversi</a:t>
            </a:r>
            <a:r>
              <a:rPr lang="en-US" dirty="0"/>
              <a:t> </a:t>
            </a:r>
            <a:r>
              <a:rPr lang="en-US" dirty="0" err="1" smtClean="0"/>
              <a:t>paesi</a:t>
            </a:r>
            <a:r>
              <a:rPr lang="en-US" dirty="0" smtClean="0"/>
              <a:t>, secondo </a:t>
            </a:r>
            <a:r>
              <a:rPr lang="en-US" dirty="0"/>
              <a:t>le </a:t>
            </a:r>
            <a:r>
              <a:rPr lang="en-US" dirty="0" err="1"/>
              <a:t>loro</a:t>
            </a:r>
            <a:r>
              <a:rPr lang="en-US" dirty="0"/>
              <a:t> </a:t>
            </a:r>
            <a:r>
              <a:rPr lang="en-US" dirty="0" err="1"/>
              <a:t>specificità</a:t>
            </a:r>
            <a:r>
              <a:rPr lang="en-US" dirty="0"/>
              <a:t>,  </a:t>
            </a:r>
            <a:r>
              <a:rPr lang="en-US" dirty="0" err="1"/>
              <a:t>attraverso</a:t>
            </a:r>
            <a:r>
              <a:rPr lang="en-US" dirty="0"/>
              <a:t> lo </a:t>
            </a:r>
            <a:r>
              <a:rPr lang="en-US" dirty="0" err="1"/>
              <a:t>strumento</a:t>
            </a:r>
            <a:r>
              <a:rPr lang="en-US" dirty="0"/>
              <a:t> </a:t>
            </a:r>
            <a:r>
              <a:rPr lang="en-US" dirty="0" err="1"/>
              <a:t>della</a:t>
            </a:r>
            <a:r>
              <a:rPr lang="en-US" dirty="0"/>
              <a:t> </a:t>
            </a:r>
            <a:r>
              <a:rPr lang="en-US" b="1" dirty="0"/>
              <a:t>Road Map</a:t>
            </a:r>
          </a:p>
          <a:p>
            <a:pPr marL="171450" indent="-171450" algn="just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en-US" sz="800" dirty="0" smtClean="0"/>
          </a:p>
          <a:p>
            <a:pPr marL="285750" indent="-285750" algn="just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dirty="0" err="1" smtClean="0"/>
              <a:t>Fornisce</a:t>
            </a:r>
            <a:r>
              <a:rPr lang="en-US" dirty="0" smtClean="0"/>
              <a:t> </a:t>
            </a:r>
            <a:r>
              <a:rPr lang="en-US" b="1" dirty="0" err="1"/>
              <a:t>linee</a:t>
            </a:r>
            <a:r>
              <a:rPr lang="en-US" b="1" dirty="0"/>
              <a:t> </a:t>
            </a:r>
            <a:r>
              <a:rPr lang="en-US" b="1" dirty="0" err="1"/>
              <a:t>guida</a:t>
            </a:r>
            <a:r>
              <a:rPr lang="en-US" b="1" dirty="0"/>
              <a:t> </a:t>
            </a:r>
            <a:r>
              <a:rPr lang="en-US" dirty="0"/>
              <a:t>per </a:t>
            </a:r>
            <a:r>
              <a:rPr lang="en-US" dirty="0" err="1"/>
              <a:t>l’implementazione</a:t>
            </a:r>
            <a:endParaRPr lang="en-US" dirty="0"/>
          </a:p>
          <a:p>
            <a:pPr marL="171450" indent="-171450" algn="just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285750" indent="-285750" algn="just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dirty="0" err="1"/>
              <a:t>Individua</a:t>
            </a:r>
            <a:r>
              <a:rPr lang="en-US" dirty="0"/>
              <a:t> </a:t>
            </a:r>
            <a:r>
              <a:rPr lang="en-US" dirty="0" err="1"/>
              <a:t>aree</a:t>
            </a:r>
            <a:r>
              <a:rPr lang="en-US" dirty="0"/>
              <a:t> dove </a:t>
            </a:r>
            <a:r>
              <a:rPr lang="en-US" dirty="0" err="1"/>
              <a:t>sviluppare</a:t>
            </a:r>
            <a:r>
              <a:rPr lang="en-US" dirty="0"/>
              <a:t> </a:t>
            </a:r>
            <a:r>
              <a:rPr lang="en-US" dirty="0" err="1" smtClean="0"/>
              <a:t>maggiormente</a:t>
            </a:r>
            <a:r>
              <a:rPr lang="en-US" dirty="0" smtClean="0"/>
              <a:t> </a:t>
            </a:r>
            <a:r>
              <a:rPr lang="en-US" b="1" dirty="0" err="1" smtClean="0"/>
              <a:t>metodologia</a:t>
            </a:r>
            <a:r>
              <a:rPr lang="en-US" dirty="0" smtClean="0"/>
              <a:t> </a:t>
            </a:r>
            <a:r>
              <a:rPr lang="en-US" dirty="0"/>
              <a:t>(</a:t>
            </a:r>
            <a:r>
              <a:rPr lang="en-US" dirty="0" err="1"/>
              <a:t>standardizzazione</a:t>
            </a:r>
            <a:r>
              <a:rPr lang="en-US" dirty="0"/>
              <a:t>, </a:t>
            </a:r>
            <a:r>
              <a:rPr lang="en-US" dirty="0" err="1"/>
              <a:t>definizioni</a:t>
            </a:r>
            <a:r>
              <a:rPr lang="en-US" dirty="0"/>
              <a:t>, </a:t>
            </a:r>
            <a:r>
              <a:rPr lang="en-US" dirty="0" err="1"/>
              <a:t>classificazioni</a:t>
            </a:r>
            <a:r>
              <a:rPr lang="en-US" dirty="0"/>
              <a:t>)</a:t>
            </a:r>
          </a:p>
          <a:p>
            <a:pPr marL="171450" indent="-171450" algn="just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285750" indent="-285750" algn="just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dirty="0" err="1"/>
              <a:t>Promuove</a:t>
            </a:r>
            <a:r>
              <a:rPr lang="en-US" dirty="0"/>
              <a:t> la </a:t>
            </a:r>
            <a:r>
              <a:rPr lang="en-US" dirty="0" err="1"/>
              <a:t>condivisione</a:t>
            </a:r>
            <a:r>
              <a:rPr lang="en-US" dirty="0"/>
              <a:t> e </a:t>
            </a:r>
            <a:r>
              <a:rPr lang="en-US" dirty="0" err="1"/>
              <a:t>diffusione</a:t>
            </a:r>
            <a:r>
              <a:rPr lang="en-US" dirty="0"/>
              <a:t> di </a:t>
            </a:r>
            <a:r>
              <a:rPr lang="en-US" b="1" dirty="0" err="1" smtClean="0"/>
              <a:t>esperienze</a:t>
            </a:r>
            <a:r>
              <a:rPr lang="en-US" dirty="0" smtClean="0"/>
              <a:t> </a:t>
            </a:r>
            <a:r>
              <a:rPr lang="en-US" dirty="0"/>
              <a:t>e </a:t>
            </a:r>
            <a:r>
              <a:rPr lang="en-US" b="1" dirty="0" err="1"/>
              <a:t>buone</a:t>
            </a:r>
            <a:r>
              <a:rPr lang="en-US" b="1" dirty="0"/>
              <a:t> </a:t>
            </a:r>
            <a:r>
              <a:rPr lang="en-US" b="1" dirty="0" err="1"/>
              <a:t>pratiche</a:t>
            </a:r>
            <a:r>
              <a:rPr lang="en-US" b="1" dirty="0"/>
              <a:t> </a:t>
            </a:r>
            <a:r>
              <a:rPr lang="en-US" dirty="0"/>
              <a:t>(expert meetings, forum</a:t>
            </a:r>
            <a:r>
              <a:rPr lang="en-US" dirty="0" smtClean="0"/>
              <a:t>)</a:t>
            </a:r>
          </a:p>
          <a:p>
            <a:pPr marL="285750" indent="-285750" algn="just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en-US" dirty="0"/>
          </a:p>
          <a:p>
            <a:pPr algn="just">
              <a:buClr>
                <a:srgbClr val="C00000"/>
              </a:buClr>
            </a:pPr>
            <a:r>
              <a:rPr lang="en-US" dirty="0" smtClean="0"/>
              <a:t>Survey on the Development of data for </a:t>
            </a:r>
            <a:r>
              <a:rPr lang="en-US" dirty="0" err="1" smtClean="0"/>
              <a:t>GreenHouse</a:t>
            </a:r>
            <a:r>
              <a:rPr lang="en-US" dirty="0" smtClean="0"/>
              <a:t> Gas emission inventories: Collaboration on GHG inventories, data for GHG, building knowledge, organizational issues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26316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C7FE145-5F5F-9146-8268-470DD024125C}" type="slidenum">
              <a:rPr lang="it-IT" smtClean="0"/>
              <a:pPr/>
              <a:t>7</a:t>
            </a:fld>
            <a:endParaRPr lang="it-IT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533401" y="1033386"/>
            <a:ext cx="11027228" cy="71378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Task Force on </a:t>
            </a:r>
            <a:r>
              <a:rPr lang="it-IT" sz="3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Climate</a:t>
            </a:r>
            <a:r>
              <a:rPr lang="it-IT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 </a:t>
            </a:r>
            <a:r>
              <a:rPr lang="it-IT" sz="3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Change</a:t>
            </a:r>
            <a:r>
              <a:rPr lang="it-IT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 </a:t>
            </a:r>
            <a:r>
              <a:rPr lang="it-IT" sz="3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Related</a:t>
            </a:r>
            <a:r>
              <a:rPr lang="it-IT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 </a:t>
            </a:r>
            <a:r>
              <a:rPr lang="it-IT" sz="3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Statistics</a:t>
            </a:r>
            <a:r>
              <a:rPr lang="it-IT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 and </a:t>
            </a:r>
            <a:r>
              <a:rPr lang="it-IT" sz="3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Indicators</a:t>
            </a:r>
            <a:r>
              <a:rPr lang="it-IT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 (CCRSI)</a:t>
            </a:r>
            <a:endParaRPr lang="en-GB" sz="3200" dirty="0" smtClean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sp>
        <p:nvSpPr>
          <p:cNvPr id="6" name="Segnaposto contenuto 2"/>
          <p:cNvSpPr txBox="1">
            <a:spLocks/>
          </p:cNvSpPr>
          <p:nvPr/>
        </p:nvSpPr>
        <p:spPr>
          <a:xfrm>
            <a:off x="457199" y="1991546"/>
            <a:ext cx="11103430" cy="420210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it-IT" sz="1800" dirty="0" smtClean="0"/>
              <a:t>Indicazione dal Bureau della Conferenza degli Statistici Europei (2014): sviluppare un insieme di </a:t>
            </a:r>
            <a:r>
              <a:rPr lang="it-IT" sz="1800" b="1" dirty="0" smtClean="0">
                <a:solidFill>
                  <a:srgbClr val="C00000"/>
                </a:solidFill>
              </a:rPr>
              <a:t>statistiche e indicatori relativi ai cambiamenti climatici confrontabili a livello internazionale</a:t>
            </a:r>
            <a:endParaRPr lang="en-US" sz="1800" b="1" dirty="0" smtClean="0">
              <a:solidFill>
                <a:srgbClr val="C00000"/>
              </a:solidFill>
            </a:endParaRPr>
          </a:p>
          <a:p>
            <a:pPr algn="just"/>
            <a:r>
              <a:rPr lang="en-US" sz="1800" dirty="0" err="1" smtClean="0"/>
              <a:t>Criteri</a:t>
            </a:r>
            <a:r>
              <a:rPr lang="en-US" sz="1800" dirty="0" smtClean="0"/>
              <a:t> per </a:t>
            </a:r>
            <a:r>
              <a:rPr lang="en-US" sz="1800" dirty="0" err="1" smtClean="0"/>
              <a:t>gli</a:t>
            </a:r>
            <a:r>
              <a:rPr lang="en-US" sz="1800" dirty="0" smtClean="0"/>
              <a:t> </a:t>
            </a:r>
            <a:r>
              <a:rPr lang="en-US" sz="1800" dirty="0" err="1" smtClean="0"/>
              <a:t>indicatori</a:t>
            </a:r>
            <a:r>
              <a:rPr lang="en-US" sz="1800" dirty="0" smtClean="0"/>
              <a:t>: </a:t>
            </a:r>
          </a:p>
          <a:p>
            <a:pPr lvl="1" algn="just"/>
            <a:r>
              <a:rPr lang="en-US" sz="1800" dirty="0" err="1" smtClean="0"/>
              <a:t>coerenza</a:t>
            </a:r>
            <a:r>
              <a:rPr lang="en-US" sz="1800" dirty="0" smtClean="0"/>
              <a:t> con </a:t>
            </a:r>
            <a:r>
              <a:rPr lang="en-US" sz="1800" dirty="0" err="1" smtClean="0"/>
              <a:t>il</a:t>
            </a:r>
            <a:r>
              <a:rPr lang="en-US" sz="1800" dirty="0" smtClean="0"/>
              <a:t> </a:t>
            </a:r>
            <a:r>
              <a:rPr lang="en-US" sz="1800" i="1" dirty="0" smtClean="0"/>
              <a:t>System of Environmental-Economic Accounting Central Framework</a:t>
            </a:r>
            <a:r>
              <a:rPr lang="en-US" sz="1800" dirty="0" smtClean="0"/>
              <a:t> </a:t>
            </a:r>
            <a:r>
              <a:rPr lang="en-US" sz="1800" dirty="0" smtClean="0">
                <a:solidFill>
                  <a:srgbClr val="C00000"/>
                </a:solidFill>
              </a:rPr>
              <a:t>(</a:t>
            </a:r>
            <a:r>
              <a:rPr lang="en-US" sz="1800" b="1" dirty="0" smtClean="0">
                <a:solidFill>
                  <a:srgbClr val="C00000"/>
                </a:solidFill>
              </a:rPr>
              <a:t>SEEA-CF</a:t>
            </a:r>
            <a:r>
              <a:rPr lang="en-US" sz="1800" dirty="0" smtClean="0">
                <a:solidFill>
                  <a:srgbClr val="C00000"/>
                </a:solidFill>
              </a:rPr>
              <a:t>) </a:t>
            </a:r>
            <a:r>
              <a:rPr lang="en-US" sz="1800" dirty="0" smtClean="0"/>
              <a:t>e </a:t>
            </a:r>
            <a:r>
              <a:rPr lang="en-US" sz="1800" dirty="0" err="1" smtClean="0"/>
              <a:t>altri</a:t>
            </a:r>
            <a:r>
              <a:rPr lang="en-US" sz="1800" dirty="0" smtClean="0"/>
              <a:t> framework </a:t>
            </a:r>
            <a:r>
              <a:rPr lang="en-US" sz="1800" dirty="0" err="1" smtClean="0"/>
              <a:t>statistici</a:t>
            </a:r>
            <a:r>
              <a:rPr lang="en-US" sz="1800" dirty="0" smtClean="0"/>
              <a:t>, come </a:t>
            </a:r>
            <a:r>
              <a:rPr lang="en-US" sz="1800" dirty="0" err="1" smtClean="0"/>
              <a:t>il</a:t>
            </a:r>
            <a:r>
              <a:rPr lang="en-US" sz="1800" dirty="0" smtClean="0"/>
              <a:t> </a:t>
            </a:r>
            <a:r>
              <a:rPr lang="en-US" sz="1800" i="1" dirty="0" smtClean="0"/>
              <a:t>Framework for the Development of Environment Statistics</a:t>
            </a:r>
            <a:r>
              <a:rPr lang="en-US" sz="1800" dirty="0" smtClean="0"/>
              <a:t> </a:t>
            </a:r>
            <a:r>
              <a:rPr lang="en-US" sz="1800" dirty="0" smtClean="0">
                <a:solidFill>
                  <a:srgbClr val="C00000"/>
                </a:solidFill>
              </a:rPr>
              <a:t>(</a:t>
            </a:r>
            <a:r>
              <a:rPr lang="en-US" sz="1800" b="1" dirty="0" smtClean="0">
                <a:solidFill>
                  <a:srgbClr val="C00000"/>
                </a:solidFill>
              </a:rPr>
              <a:t>FDES</a:t>
            </a:r>
            <a:r>
              <a:rPr lang="en-US" sz="1800" dirty="0" smtClean="0">
                <a:solidFill>
                  <a:srgbClr val="C00000"/>
                </a:solidFill>
              </a:rPr>
              <a:t>)</a:t>
            </a:r>
          </a:p>
          <a:p>
            <a:pPr algn="just"/>
            <a:endParaRPr lang="en-US" sz="1800" dirty="0" smtClean="0"/>
          </a:p>
          <a:p>
            <a:pPr algn="just"/>
            <a:endParaRPr lang="en-US" sz="1800" dirty="0" smtClean="0"/>
          </a:p>
          <a:p>
            <a:pPr algn="just"/>
            <a:endParaRPr lang="en-US" sz="1800" dirty="0" smtClean="0"/>
          </a:p>
          <a:p>
            <a:pPr lvl="1" algn="just"/>
            <a:r>
              <a:rPr lang="en-US" sz="1800" dirty="0" err="1" smtClean="0"/>
              <a:t>tenere</a:t>
            </a:r>
            <a:r>
              <a:rPr lang="en-US" sz="1800" dirty="0" smtClean="0"/>
              <a:t> </a:t>
            </a:r>
            <a:r>
              <a:rPr lang="en-US" sz="1800" dirty="0" err="1" smtClean="0"/>
              <a:t>conto</a:t>
            </a:r>
            <a:r>
              <a:rPr lang="en-US" sz="1800" dirty="0" smtClean="0"/>
              <a:t> </a:t>
            </a:r>
            <a:r>
              <a:rPr lang="en-US" sz="1800" dirty="0" err="1" smtClean="0"/>
              <a:t>degli</a:t>
            </a:r>
            <a:r>
              <a:rPr lang="en-US" sz="1800" dirty="0" smtClean="0"/>
              <a:t> </a:t>
            </a:r>
            <a:r>
              <a:rPr lang="en-US" sz="1800" dirty="0" err="1" smtClean="0"/>
              <a:t>indicatori</a:t>
            </a:r>
            <a:r>
              <a:rPr lang="en-US" sz="1800" dirty="0" smtClean="0"/>
              <a:t> </a:t>
            </a:r>
            <a:r>
              <a:rPr lang="en-US" sz="1800" dirty="0" err="1" smtClean="0"/>
              <a:t>sviluppati</a:t>
            </a:r>
            <a:r>
              <a:rPr lang="en-US" sz="1800" dirty="0" smtClean="0"/>
              <a:t> per </a:t>
            </a:r>
            <a:r>
              <a:rPr lang="en-US" sz="1800" b="1" dirty="0" smtClean="0">
                <a:solidFill>
                  <a:srgbClr val="C00000"/>
                </a:solidFill>
              </a:rPr>
              <a:t>SDG</a:t>
            </a:r>
            <a:r>
              <a:rPr lang="en-US" sz="1800" dirty="0" smtClean="0">
                <a:solidFill>
                  <a:srgbClr val="C00000"/>
                </a:solidFill>
              </a:rPr>
              <a:t>s</a:t>
            </a:r>
            <a:r>
              <a:rPr lang="en-US" sz="1800" dirty="0" smtClean="0"/>
              <a:t>, del </a:t>
            </a:r>
            <a:r>
              <a:rPr lang="en-US" sz="1800" i="1" dirty="0" smtClean="0"/>
              <a:t>Sendai Framework on Disaster Risk Reduction</a:t>
            </a:r>
            <a:r>
              <a:rPr lang="en-US" sz="1800" dirty="0" smtClean="0"/>
              <a:t> e </a:t>
            </a:r>
            <a:r>
              <a:rPr lang="en-US" sz="1800" dirty="0" err="1" smtClean="0"/>
              <a:t>dell’accordo</a:t>
            </a:r>
            <a:r>
              <a:rPr lang="en-US" sz="1800" dirty="0" smtClean="0"/>
              <a:t> di </a:t>
            </a:r>
            <a:r>
              <a:rPr lang="en-US" sz="1800" dirty="0" err="1" smtClean="0"/>
              <a:t>Parigi</a:t>
            </a:r>
            <a:r>
              <a:rPr lang="en-US" sz="1800" dirty="0" smtClean="0"/>
              <a:t> (COP21)</a:t>
            </a:r>
          </a:p>
          <a:p>
            <a:pPr algn="just"/>
            <a:endParaRPr lang="en-US" sz="2200" dirty="0" smtClean="0"/>
          </a:p>
          <a:p>
            <a:pPr algn="just"/>
            <a:endParaRPr lang="it-IT" dirty="0"/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22116" t="8012" r="22142" b="8829"/>
          <a:stretch/>
        </p:blipFill>
        <p:spPr bwMode="auto">
          <a:xfrm>
            <a:off x="10831957" y="3352768"/>
            <a:ext cx="797886" cy="78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9756988" y="3349330"/>
            <a:ext cx="715904" cy="1011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https://nl4worldbank.files.wordpress.com/2015/09/sustainable-development-goal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639612" y="5458595"/>
            <a:ext cx="1328643" cy="748030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t="-1" r="4215" b="9313"/>
          <a:stretch/>
        </p:blipFill>
        <p:spPr bwMode="auto">
          <a:xfrm>
            <a:off x="7159324" y="5476911"/>
            <a:ext cx="1578897" cy="729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9074631" y="5459994"/>
            <a:ext cx="1398261" cy="683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913951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C7FE145-5F5F-9146-8268-470DD024125C}" type="slidenum">
              <a:rPr lang="it-IT" smtClean="0"/>
              <a:pPr/>
              <a:t>8</a:t>
            </a:fld>
            <a:endParaRPr lang="it-IT" dirty="0"/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505074" y="975671"/>
            <a:ext cx="11153526" cy="43293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it-IT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Selezione </a:t>
            </a:r>
            <a:r>
              <a:rPr lang="it-IT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dell’insieme di indicatori sui </a:t>
            </a:r>
            <a:r>
              <a:rPr lang="it-IT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CC</a:t>
            </a:r>
            <a:endParaRPr lang="it-IT" sz="32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505075" y="1564002"/>
            <a:ext cx="111535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en-US" dirty="0" smtClean="0"/>
              <a:t>Il </a:t>
            </a:r>
            <a:r>
              <a:rPr lang="en-US" dirty="0" err="1" smtClean="0"/>
              <a:t>punto</a:t>
            </a:r>
            <a:r>
              <a:rPr lang="en-US" dirty="0" smtClean="0"/>
              <a:t> di </a:t>
            </a:r>
            <a:r>
              <a:rPr lang="en-US" dirty="0" err="1" smtClean="0"/>
              <a:t>partenza</a:t>
            </a:r>
            <a:r>
              <a:rPr lang="en-US" dirty="0" smtClean="0"/>
              <a:t>: </a:t>
            </a:r>
            <a:r>
              <a:rPr lang="en-US" i="1" dirty="0" smtClean="0"/>
              <a:t>CES </a:t>
            </a:r>
            <a:r>
              <a:rPr lang="en-US" i="1" dirty="0"/>
              <a:t>Recommendations on climate change-related </a:t>
            </a:r>
            <a:r>
              <a:rPr lang="en-US" i="1" dirty="0" smtClean="0"/>
              <a:t>statistics </a:t>
            </a:r>
            <a:r>
              <a:rPr lang="en-US" dirty="0" smtClean="0"/>
              <a:t>(</a:t>
            </a:r>
            <a:r>
              <a:rPr lang="en-US" dirty="0" err="1" smtClean="0"/>
              <a:t>definizione</a:t>
            </a:r>
            <a:r>
              <a:rPr lang="en-US" dirty="0" smtClean="0"/>
              <a:t>, </a:t>
            </a:r>
            <a:r>
              <a:rPr lang="en-US" dirty="0" err="1" smtClean="0"/>
              <a:t>delimitazione</a:t>
            </a:r>
            <a:r>
              <a:rPr lang="en-US" dirty="0" smtClean="0"/>
              <a:t>, </a:t>
            </a:r>
            <a:r>
              <a:rPr lang="en-US" dirty="0" err="1"/>
              <a:t>classificazione</a:t>
            </a:r>
            <a:r>
              <a:rPr lang="en-US" dirty="0"/>
              <a:t> in </a:t>
            </a:r>
            <a:r>
              <a:rPr lang="en-US" dirty="0" err="1"/>
              <a:t>settori</a:t>
            </a:r>
            <a:r>
              <a:rPr lang="en-US" dirty="0"/>
              <a:t>) </a:t>
            </a:r>
            <a:endParaRPr lang="it-IT" dirty="0"/>
          </a:p>
        </p:txBody>
      </p:sp>
      <p:graphicFrame>
        <p:nvGraphicFramePr>
          <p:cNvPr id="10" name="Tabella 9"/>
          <p:cNvGraphicFramePr>
            <a:graphicFrameLocks noGrp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922656611"/>
              </p:ext>
            </p:extLst>
          </p:nvPr>
        </p:nvGraphicFramePr>
        <p:xfrm>
          <a:off x="4534822" y="2933338"/>
          <a:ext cx="4076700" cy="952092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76700"/>
              </a:tblGrid>
              <a:tr h="257229"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Total </a:t>
                      </a:r>
                      <a:endParaRPr lang="it-IT" sz="14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6000" marB="36000" anchor="ctr">
                    <a:solidFill>
                      <a:srgbClr val="7F142A"/>
                    </a:solidFill>
                  </a:tcPr>
                </a:tc>
              </a:tr>
              <a:tr h="257229"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Production</a:t>
                      </a:r>
                      <a:endParaRPr lang="it-IT" sz="14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6000" marB="36000" anchor="ctr">
                    <a:solidFill>
                      <a:srgbClr val="7F142A"/>
                    </a:solidFill>
                  </a:tcPr>
                </a:tc>
              </a:tr>
              <a:tr h="257229"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b="1" kern="1200" dirty="0" err="1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Consumption</a:t>
                      </a:r>
                      <a:endParaRPr lang="it-IT" sz="14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6000" marB="36000" anchor="ctr">
                    <a:solidFill>
                      <a:srgbClr val="7F142A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Tabella 10"/>
          <p:cNvGraphicFramePr>
            <a:graphicFrameLocks noGrp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003812284"/>
              </p:ext>
            </p:extLst>
          </p:nvPr>
        </p:nvGraphicFramePr>
        <p:xfrm>
          <a:off x="4534822" y="4094172"/>
          <a:ext cx="4076700" cy="239163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76700"/>
              </a:tblGrid>
              <a:tr h="3907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Physical Conditions</a:t>
                      </a:r>
                      <a:endParaRPr lang="it-IT" sz="1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6000" marB="36000" anchor="ctr">
                    <a:solidFill>
                      <a:srgbClr val="7F142A"/>
                    </a:solidFill>
                  </a:tcPr>
                </a:tc>
              </a:tr>
              <a:tr h="3611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Land Cover, Ecosystems and Biodiversity</a:t>
                      </a:r>
                      <a:endParaRPr lang="it-IT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36000" marB="36000" anchor="ctr">
                    <a:solidFill>
                      <a:srgbClr val="7F142A"/>
                    </a:solidFill>
                  </a:tcPr>
                </a:tc>
              </a:tr>
              <a:tr h="3611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Environmental Quality</a:t>
                      </a:r>
                      <a:endParaRPr lang="it-IT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36000" marB="36000" anchor="ctr">
                    <a:solidFill>
                      <a:srgbClr val="7F142A"/>
                    </a:solidFill>
                  </a:tcPr>
                </a:tc>
              </a:tr>
              <a:tr h="3107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Land</a:t>
                      </a:r>
                      <a:endParaRPr lang="it-IT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36000" marB="36000" anchor="ctr">
                    <a:solidFill>
                      <a:srgbClr val="7F142A"/>
                    </a:solidFill>
                  </a:tcPr>
                </a:tc>
              </a:tr>
              <a:tr h="3265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Extreme Events and Disasters</a:t>
                      </a:r>
                      <a:endParaRPr lang="it-IT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36000" marB="36000" anchor="ctr">
                    <a:solidFill>
                      <a:srgbClr val="7F142A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Human Settlements</a:t>
                      </a:r>
                      <a:endParaRPr lang="it-IT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36000" marB="36000" anchor="ctr">
                    <a:solidFill>
                      <a:srgbClr val="7F142A"/>
                    </a:solidFill>
                  </a:tcPr>
                </a:tc>
              </a:tr>
              <a:tr h="2939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Environmental Health</a:t>
                      </a:r>
                      <a:endParaRPr lang="it-IT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36000" marB="36000" anchor="ctr">
                    <a:solidFill>
                      <a:srgbClr val="7F142A"/>
                    </a:solidFill>
                  </a:tcPr>
                </a:tc>
              </a:tr>
            </a:tbl>
          </a:graphicData>
        </a:graphic>
      </p:graphicFrame>
      <p:grpSp>
        <p:nvGrpSpPr>
          <p:cNvPr id="12" name="Gruppo 11"/>
          <p:cNvGrpSpPr/>
          <p:nvPr/>
        </p:nvGrpSpPr>
        <p:grpSpPr>
          <a:xfrm>
            <a:off x="1862202" y="2437782"/>
            <a:ext cx="7493696" cy="3968200"/>
            <a:chOff x="796864" y="1471162"/>
            <a:chExt cx="7493696" cy="3968200"/>
          </a:xfrm>
        </p:grpSpPr>
        <p:grpSp>
          <p:nvGrpSpPr>
            <p:cNvPr id="13" name="Gruppo 12"/>
            <p:cNvGrpSpPr/>
            <p:nvPr/>
          </p:nvGrpSpPr>
          <p:grpSpPr>
            <a:xfrm>
              <a:off x="796864" y="1471162"/>
              <a:ext cx="2365436" cy="3968200"/>
              <a:chOff x="796864" y="1471162"/>
              <a:chExt cx="2365436" cy="3968200"/>
            </a:xfrm>
          </p:grpSpPr>
          <p:sp>
            <p:nvSpPr>
              <p:cNvPr id="15" name="Rettangolo 14"/>
              <p:cNvSpPr/>
              <p:nvPr/>
            </p:nvSpPr>
            <p:spPr>
              <a:xfrm>
                <a:off x="927071" y="2428352"/>
                <a:ext cx="1647821" cy="306000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it-IT" sz="1600" b="1" dirty="0" smtClean="0">
                    <a:cs typeface="Times New Roman" panose="02020603050405020304" pitchFamily="18" charset="0"/>
                  </a:rPr>
                  <a:t>EMISSIONS</a:t>
                </a:r>
                <a:endParaRPr lang="it-IT" sz="1600" b="1" dirty="0"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Rettangolo 15"/>
              <p:cNvSpPr/>
              <p:nvPr/>
            </p:nvSpPr>
            <p:spPr>
              <a:xfrm>
                <a:off x="916568" y="2025394"/>
                <a:ext cx="1647821" cy="305975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it-IT" sz="1600" b="1" dirty="0" smtClean="0">
                    <a:cs typeface="Times New Roman" panose="02020603050405020304" pitchFamily="18" charset="0"/>
                  </a:rPr>
                  <a:t>DRIVERS</a:t>
                </a:r>
                <a:endParaRPr lang="it-IT" sz="1600" b="1" dirty="0"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Rettangolo 16"/>
              <p:cNvSpPr/>
              <p:nvPr/>
            </p:nvSpPr>
            <p:spPr>
              <a:xfrm>
                <a:off x="903870" y="3425895"/>
                <a:ext cx="1775830" cy="306000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it-IT" sz="1600" b="1" dirty="0" smtClean="0">
                    <a:cs typeface="Times New Roman" panose="02020603050405020304" pitchFamily="18" charset="0"/>
                  </a:rPr>
                  <a:t>IMPACTS</a:t>
                </a:r>
                <a:endParaRPr lang="it-IT" sz="1600" b="1" dirty="0"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Rettangolo 17"/>
              <p:cNvSpPr/>
              <p:nvPr/>
            </p:nvSpPr>
            <p:spPr>
              <a:xfrm>
                <a:off x="903870" y="4351831"/>
                <a:ext cx="1775830" cy="306000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it-IT" sz="1600" b="1" dirty="0">
                    <a:cs typeface="Times New Roman" panose="02020603050405020304" pitchFamily="18" charset="0"/>
                  </a:rPr>
                  <a:t>ADAPTATION</a:t>
                </a:r>
              </a:p>
            </p:txBody>
          </p:sp>
          <p:sp>
            <p:nvSpPr>
              <p:cNvPr id="19" name="Rettangolo 18"/>
              <p:cNvSpPr/>
              <p:nvPr/>
            </p:nvSpPr>
            <p:spPr>
              <a:xfrm>
                <a:off x="903870" y="3887668"/>
                <a:ext cx="1775830" cy="306000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it-IT" sz="1600" b="1" dirty="0">
                    <a:cs typeface="Times New Roman" panose="02020603050405020304" pitchFamily="18" charset="0"/>
                  </a:rPr>
                  <a:t>MITIGATION</a:t>
                </a:r>
              </a:p>
            </p:txBody>
          </p:sp>
          <p:sp>
            <p:nvSpPr>
              <p:cNvPr id="20" name="Parentesi graffa aperta 19"/>
              <p:cNvSpPr/>
              <p:nvPr/>
            </p:nvSpPr>
            <p:spPr>
              <a:xfrm>
                <a:off x="2908300" y="1879000"/>
                <a:ext cx="254000" cy="1073764"/>
              </a:xfrm>
              <a:prstGeom prst="leftBrac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1" name="Parentesi graffa aperta 20"/>
              <p:cNvSpPr/>
              <p:nvPr/>
            </p:nvSpPr>
            <p:spPr>
              <a:xfrm>
                <a:off x="2882900" y="3056922"/>
                <a:ext cx="279400" cy="2382440"/>
              </a:xfrm>
              <a:prstGeom prst="leftBrac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2" name="Rettangolo 21"/>
              <p:cNvSpPr/>
              <p:nvPr/>
            </p:nvSpPr>
            <p:spPr>
              <a:xfrm>
                <a:off x="796864" y="1471162"/>
                <a:ext cx="1882836" cy="30597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it-IT" b="1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SETTORI</a:t>
                </a:r>
              </a:p>
            </p:txBody>
          </p:sp>
        </p:grpSp>
        <p:sp>
          <p:nvSpPr>
            <p:cNvPr id="14" name="Rettangolo 13"/>
            <p:cNvSpPr/>
            <p:nvPr/>
          </p:nvSpPr>
          <p:spPr>
            <a:xfrm>
              <a:off x="2895600" y="1471163"/>
              <a:ext cx="5394960" cy="3060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it-IT" b="1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Sotto-settori</a:t>
              </a:r>
            </a:p>
          </p:txBody>
        </p:sp>
      </p:grpSp>
      <p:sp>
        <p:nvSpPr>
          <p:cNvPr id="23" name="CasellaDiTesto 22"/>
          <p:cNvSpPr txBox="1"/>
          <p:nvPr/>
        </p:nvSpPr>
        <p:spPr>
          <a:xfrm>
            <a:off x="9040938" y="3146974"/>
            <a:ext cx="162522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smtClean="0"/>
              <a:t>Sotto-settori definiti dalla TF su CCRSI</a:t>
            </a:r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042760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796864" y="-2885"/>
            <a:ext cx="73946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Selezione dell’insieme di indicatori sui cambiamenti climatici - </a:t>
            </a:r>
            <a:r>
              <a:rPr lang="it-IT" dirty="0" smtClean="0">
                <a:solidFill>
                  <a:schemeClr val="bg1"/>
                </a:solidFill>
              </a:rPr>
              <a:t>2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687680" y="2102896"/>
            <a:ext cx="1047166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9888" indent="-369888" algn="just">
              <a:buFont typeface="+mj-lt"/>
              <a:buAutoNum type="arabicPeriod" startAt="2"/>
            </a:pPr>
            <a:r>
              <a:rPr lang="en-GB" dirty="0" err="1" smtClean="0"/>
              <a:t>Identificazione</a:t>
            </a:r>
            <a:r>
              <a:rPr lang="en-GB" dirty="0" smtClean="0"/>
              <a:t> del </a:t>
            </a:r>
            <a:r>
              <a:rPr lang="en-GB" dirty="0" err="1" smtClean="0"/>
              <a:t>fabbisogno</a:t>
            </a:r>
            <a:r>
              <a:rPr lang="en-GB" dirty="0" smtClean="0"/>
              <a:t> </a:t>
            </a:r>
            <a:r>
              <a:rPr lang="en-GB" dirty="0" err="1" smtClean="0"/>
              <a:t>informativo</a:t>
            </a:r>
            <a:r>
              <a:rPr lang="en-GB" dirty="0" smtClean="0"/>
              <a:t>, </a:t>
            </a:r>
            <a:r>
              <a:rPr lang="en-GB" dirty="0" err="1" smtClean="0"/>
              <a:t>cioè</a:t>
            </a:r>
            <a:r>
              <a:rPr lang="en-GB" dirty="0" smtClean="0"/>
              <a:t> </a:t>
            </a:r>
            <a:r>
              <a:rPr lang="en-GB" dirty="0" err="1" smtClean="0"/>
              <a:t>delle</a:t>
            </a:r>
            <a:r>
              <a:rPr lang="en-GB" dirty="0" smtClean="0"/>
              <a:t> </a:t>
            </a:r>
            <a:r>
              <a:rPr lang="en-GB" b="1" dirty="0" err="1" smtClean="0"/>
              <a:t>domande</a:t>
            </a:r>
            <a:r>
              <a:rPr lang="en-GB" b="1" dirty="0" smtClean="0"/>
              <a:t> </a:t>
            </a:r>
            <a:r>
              <a:rPr lang="en-GB" b="1" dirty="0" err="1" smtClean="0"/>
              <a:t>prioritarie</a:t>
            </a:r>
            <a:r>
              <a:rPr lang="en-GB" b="1" dirty="0" smtClean="0"/>
              <a:t> di policy</a:t>
            </a:r>
            <a:r>
              <a:rPr lang="en-GB" dirty="0" smtClean="0"/>
              <a:t> sui </a:t>
            </a:r>
            <a:r>
              <a:rPr lang="en-GB" dirty="0" err="1" smtClean="0"/>
              <a:t>cambiamenti</a:t>
            </a:r>
            <a:r>
              <a:rPr lang="en-GB" dirty="0"/>
              <a:t> </a:t>
            </a:r>
            <a:r>
              <a:rPr lang="en-GB" dirty="0" err="1" smtClean="0"/>
              <a:t>climatici</a:t>
            </a:r>
            <a:r>
              <a:rPr lang="en-GB" dirty="0" smtClean="0"/>
              <a:t> </a:t>
            </a:r>
          </a:p>
          <a:p>
            <a:pPr marL="369888" indent="-369888" algn="just">
              <a:buFont typeface="+mj-lt"/>
              <a:buAutoNum type="arabicPeriod" startAt="2"/>
            </a:pPr>
            <a:endParaRPr lang="en-GB" dirty="0" smtClean="0"/>
          </a:p>
          <a:p>
            <a:pPr marL="369888" lvl="1" indent="-369888" algn="just"/>
            <a:r>
              <a:rPr lang="en-GB" dirty="0" smtClean="0"/>
              <a:t>	</a:t>
            </a:r>
            <a:r>
              <a:rPr lang="en-GB" dirty="0" err="1" smtClean="0"/>
              <a:t>gli</a:t>
            </a:r>
            <a:r>
              <a:rPr lang="en-GB" dirty="0" smtClean="0"/>
              <a:t> </a:t>
            </a:r>
            <a:r>
              <a:rPr lang="en-GB" b="1" dirty="0" err="1"/>
              <a:t>indicatori</a:t>
            </a:r>
            <a:r>
              <a:rPr lang="en-GB" dirty="0"/>
              <a:t> </a:t>
            </a:r>
            <a:r>
              <a:rPr lang="en-GB" dirty="0" err="1"/>
              <a:t>chiave</a:t>
            </a:r>
            <a:r>
              <a:rPr lang="en-GB" dirty="0"/>
              <a:t> - o </a:t>
            </a:r>
            <a:r>
              <a:rPr lang="en-GB" b="1" dirty="0"/>
              <a:t>HEADLINE</a:t>
            </a:r>
            <a:r>
              <a:rPr lang="en-GB" dirty="0"/>
              <a:t> - </a:t>
            </a:r>
            <a:r>
              <a:rPr lang="en-GB" dirty="0" err="1"/>
              <a:t>relativi</a:t>
            </a:r>
            <a:r>
              <a:rPr lang="en-GB" dirty="0"/>
              <a:t> </a:t>
            </a:r>
            <a:r>
              <a:rPr lang="en-GB" dirty="0" err="1"/>
              <a:t>ai</a:t>
            </a:r>
            <a:r>
              <a:rPr lang="en-GB" dirty="0"/>
              <a:t> </a:t>
            </a:r>
            <a:r>
              <a:rPr lang="en-GB" dirty="0" err="1"/>
              <a:t>cambiamenti</a:t>
            </a:r>
            <a:r>
              <a:rPr lang="en-GB" dirty="0"/>
              <a:t> </a:t>
            </a:r>
            <a:r>
              <a:rPr lang="en-GB" dirty="0" err="1"/>
              <a:t>climatici</a:t>
            </a:r>
            <a:r>
              <a:rPr lang="en-GB" dirty="0"/>
              <a:t> </a:t>
            </a:r>
            <a:r>
              <a:rPr lang="en-GB" dirty="0" err="1"/>
              <a:t>vengono</a:t>
            </a:r>
            <a:r>
              <a:rPr lang="en-GB" dirty="0"/>
              <a:t> </a:t>
            </a:r>
            <a:r>
              <a:rPr lang="en-GB" dirty="0" err="1"/>
              <a:t>definiti</a:t>
            </a:r>
            <a:r>
              <a:rPr lang="en-GB" dirty="0"/>
              <a:t> come </a:t>
            </a:r>
            <a:r>
              <a:rPr lang="en-GB" dirty="0" err="1"/>
              <a:t>quelli</a:t>
            </a:r>
            <a:r>
              <a:rPr lang="en-GB" dirty="0"/>
              <a:t> </a:t>
            </a:r>
            <a:r>
              <a:rPr lang="en-GB" b="1" dirty="0" err="1"/>
              <a:t>necessari</a:t>
            </a:r>
            <a:r>
              <a:rPr lang="en-GB" b="1" dirty="0"/>
              <a:t> a </a:t>
            </a:r>
            <a:r>
              <a:rPr lang="en-GB" b="1" dirty="0" err="1"/>
              <a:t>rispondere</a:t>
            </a:r>
            <a:r>
              <a:rPr lang="en-GB" b="1" dirty="0"/>
              <a:t> </a:t>
            </a:r>
            <a:r>
              <a:rPr lang="en-GB" b="1" dirty="0" err="1"/>
              <a:t>alle</a:t>
            </a:r>
            <a:r>
              <a:rPr lang="en-GB" b="1" dirty="0"/>
              <a:t> </a:t>
            </a:r>
            <a:r>
              <a:rPr lang="en-GB" b="1" dirty="0" err="1"/>
              <a:t>domande</a:t>
            </a:r>
            <a:r>
              <a:rPr lang="en-GB" b="1" dirty="0"/>
              <a:t> </a:t>
            </a:r>
            <a:r>
              <a:rPr lang="en-GB" b="1" dirty="0" err="1"/>
              <a:t>prioritarie</a:t>
            </a:r>
            <a:r>
              <a:rPr lang="en-GB" b="1" dirty="0"/>
              <a:t> di policy</a:t>
            </a:r>
            <a:r>
              <a:rPr lang="en-GB" dirty="0"/>
              <a:t> e </a:t>
            </a:r>
            <a:r>
              <a:rPr lang="en-GB" dirty="0" err="1"/>
              <a:t>che</a:t>
            </a:r>
            <a:r>
              <a:rPr lang="en-GB" dirty="0"/>
              <a:t> </a:t>
            </a:r>
            <a:r>
              <a:rPr lang="en-GB" b="1" dirty="0" err="1"/>
              <a:t>contribuiscono</a:t>
            </a:r>
            <a:r>
              <a:rPr lang="en-GB" b="1" dirty="0"/>
              <a:t> </a:t>
            </a:r>
            <a:r>
              <a:rPr lang="en-GB" b="1" dirty="0" err="1"/>
              <a:t>alla</a:t>
            </a:r>
            <a:r>
              <a:rPr lang="en-GB" b="1" dirty="0"/>
              <a:t> </a:t>
            </a:r>
            <a:r>
              <a:rPr lang="en-GB" b="1" dirty="0" err="1"/>
              <a:t>definizione</a:t>
            </a:r>
            <a:r>
              <a:rPr lang="en-GB" b="1" dirty="0"/>
              <a:t> di un </a:t>
            </a:r>
            <a:r>
              <a:rPr lang="en-GB" b="1" dirty="0" err="1"/>
              <a:t>quadro</a:t>
            </a:r>
            <a:r>
              <a:rPr lang="en-GB" b="1" dirty="0"/>
              <a:t> </a:t>
            </a:r>
            <a:r>
              <a:rPr lang="en-GB" b="1" dirty="0" err="1"/>
              <a:t>esaustivo</a:t>
            </a:r>
            <a:r>
              <a:rPr lang="en-GB" b="1" dirty="0"/>
              <a:t> sui </a:t>
            </a:r>
            <a:r>
              <a:rPr lang="en-GB" b="1" dirty="0" err="1"/>
              <a:t>fenomeni</a:t>
            </a:r>
            <a:r>
              <a:rPr lang="en-GB" b="1" dirty="0"/>
              <a:t> </a:t>
            </a:r>
            <a:r>
              <a:rPr lang="en-GB" b="1" dirty="0" err="1"/>
              <a:t>relativi</a:t>
            </a:r>
            <a:r>
              <a:rPr lang="en-GB" b="1" dirty="0"/>
              <a:t> </a:t>
            </a:r>
            <a:r>
              <a:rPr lang="en-GB" b="1" dirty="0" err="1"/>
              <a:t>ai</a:t>
            </a:r>
            <a:r>
              <a:rPr lang="en-GB" b="1" dirty="0"/>
              <a:t> </a:t>
            </a:r>
            <a:r>
              <a:rPr lang="en-GB" b="1" dirty="0" err="1"/>
              <a:t>cambiamenti</a:t>
            </a:r>
            <a:r>
              <a:rPr lang="en-GB" b="1" dirty="0"/>
              <a:t> </a:t>
            </a:r>
            <a:r>
              <a:rPr lang="en-GB" b="1" dirty="0" err="1" smtClean="0"/>
              <a:t>climatici</a:t>
            </a:r>
            <a:endParaRPr lang="en-GB" b="1" dirty="0" smtClean="0"/>
          </a:p>
          <a:p>
            <a:pPr marL="369888" lvl="1" indent="-369888" algn="just"/>
            <a:endParaRPr lang="en-GB" b="1" dirty="0" smtClean="0"/>
          </a:p>
          <a:p>
            <a:pPr marL="369888" indent="-369888" algn="just">
              <a:buFont typeface="+mj-lt"/>
              <a:buAutoNum type="arabicPeriod" startAt="2"/>
            </a:pPr>
            <a:r>
              <a:rPr lang="en-GB" dirty="0" err="1" smtClean="0"/>
              <a:t>Identificazione</a:t>
            </a:r>
            <a:r>
              <a:rPr lang="en-GB" dirty="0" smtClean="0"/>
              <a:t> </a:t>
            </a:r>
            <a:r>
              <a:rPr lang="en-GB" dirty="0" err="1"/>
              <a:t>degli</a:t>
            </a:r>
            <a:r>
              <a:rPr lang="en-GB" dirty="0"/>
              <a:t> </a:t>
            </a:r>
            <a:r>
              <a:rPr lang="en-GB" dirty="0" err="1"/>
              <a:t>indicatori</a:t>
            </a:r>
            <a:r>
              <a:rPr lang="en-GB" dirty="0"/>
              <a:t> HEADLINE </a:t>
            </a:r>
            <a:r>
              <a:rPr lang="en-GB" dirty="0" smtClean="0"/>
              <a:t>in </a:t>
            </a:r>
            <a:r>
              <a:rPr lang="en-GB" dirty="0" err="1"/>
              <a:t>relazione</a:t>
            </a:r>
            <a:r>
              <a:rPr lang="en-GB" dirty="0"/>
              <a:t> </a:t>
            </a:r>
            <a:r>
              <a:rPr lang="en-GB" dirty="0" err="1"/>
              <a:t>alle</a:t>
            </a:r>
            <a:r>
              <a:rPr lang="en-GB" dirty="0"/>
              <a:t> </a:t>
            </a:r>
            <a:r>
              <a:rPr lang="en-GB" dirty="0" err="1"/>
              <a:t>domande</a:t>
            </a:r>
            <a:r>
              <a:rPr lang="en-GB" dirty="0"/>
              <a:t> </a:t>
            </a:r>
            <a:r>
              <a:rPr lang="en-GB" dirty="0" err="1"/>
              <a:t>prioritarie</a:t>
            </a:r>
            <a:r>
              <a:rPr lang="en-GB" dirty="0"/>
              <a:t> di policy </a:t>
            </a:r>
            <a:r>
              <a:rPr lang="en-GB" dirty="0" err="1"/>
              <a:t>sulla</a:t>
            </a:r>
            <a:r>
              <a:rPr lang="en-GB" dirty="0"/>
              <a:t> base </a:t>
            </a:r>
            <a:r>
              <a:rPr lang="en-GB" dirty="0" err="1"/>
              <a:t>dei</a:t>
            </a:r>
            <a:r>
              <a:rPr lang="en-GB" dirty="0"/>
              <a:t> </a:t>
            </a:r>
            <a:r>
              <a:rPr lang="en-GB" dirty="0" err="1"/>
              <a:t>seguenti</a:t>
            </a:r>
            <a:r>
              <a:rPr lang="en-GB" dirty="0"/>
              <a:t> </a:t>
            </a:r>
            <a:r>
              <a:rPr lang="en-GB" dirty="0" err="1" smtClean="0"/>
              <a:t>criteri</a:t>
            </a:r>
            <a:r>
              <a:rPr lang="en-GB" dirty="0"/>
              <a:t>: </a:t>
            </a:r>
            <a:r>
              <a:rPr lang="en-GB" b="1" dirty="0" err="1"/>
              <a:t>rilevanza</a:t>
            </a:r>
            <a:r>
              <a:rPr lang="en-GB" b="1" dirty="0"/>
              <a:t>, </a:t>
            </a:r>
            <a:r>
              <a:rPr lang="en-GB" b="1" dirty="0" err="1"/>
              <a:t>solidità</a:t>
            </a:r>
            <a:r>
              <a:rPr lang="en-GB" b="1" dirty="0"/>
              <a:t> e </a:t>
            </a:r>
            <a:r>
              <a:rPr lang="en-GB" b="1" dirty="0" err="1" smtClean="0"/>
              <a:t>misurabilità</a:t>
            </a:r>
            <a:endParaRPr lang="en-GB" b="1" dirty="0" smtClean="0"/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505074" y="975671"/>
            <a:ext cx="11153526" cy="43293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it-IT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Selezione </a:t>
            </a:r>
            <a:r>
              <a:rPr lang="it-IT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dell’insieme di indicatori </a:t>
            </a:r>
            <a:r>
              <a:rPr lang="it-IT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sui CC</a:t>
            </a:r>
            <a:endParaRPr lang="it-IT" sz="32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sp>
        <p:nvSpPr>
          <p:cNvPr id="7" name="Segnaposto numero diapositiva 1"/>
          <p:cNvSpPr txBox="1">
            <a:spLocks/>
          </p:cNvSpPr>
          <p:nvPr/>
        </p:nvSpPr>
        <p:spPr>
          <a:xfrm>
            <a:off x="9959132" y="6478588"/>
            <a:ext cx="717915" cy="319088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algn="r">
              <a:defRPr b="0" i="0">
                <a:solidFill>
                  <a:srgbClr val="7F7F7F"/>
                </a:solidFill>
                <a:latin typeface="+mj-lt"/>
              </a:defRPr>
            </a:lvl1pPr>
          </a:lstStyle>
          <a:p>
            <a:fld id="{5C7FE145-5F5F-9146-8268-470DD024125C}" type="slidenum">
              <a:rPr lang="it-IT"/>
              <a:pPr/>
              <a:t>9</a:t>
            </a:fld>
            <a:endParaRPr lang="it-IT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49696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ersonalizza struttur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a="http://schemas.openxmlformats.org/drawingml/2006/main"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a="http://schemas.openxmlformats.org/drawingml/2006/main"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1950</TotalTime>
  <Words>3024</Words>
  <Application>Microsoft Macintosh PowerPoint</Application>
  <PresentationFormat>Personalizzato</PresentationFormat>
  <Paragraphs>314</Paragraphs>
  <Slides>30</Slides>
  <Notes>4</Notes>
  <HiddenSlides>0</HiddenSlides>
  <MMClips>0</MMClips>
  <ScaleCrop>false</ScaleCrop>
  <HeadingPairs>
    <vt:vector size="4" baseType="variant">
      <vt:variant>
        <vt:lpstr>Modello struttura</vt:lpstr>
      </vt:variant>
      <vt:variant>
        <vt:i4>1</vt:i4>
      </vt:variant>
      <vt:variant>
        <vt:lpstr>Titoli diapositive</vt:lpstr>
      </vt:variant>
      <vt:variant>
        <vt:i4>30</vt:i4>
      </vt:variant>
    </vt:vector>
  </HeadingPairs>
  <TitlesOfParts>
    <vt:vector size="31" baseType="lpstr">
      <vt:lpstr>Personalizza struttura</vt:lpstr>
      <vt:lpstr>COMPORTAMENTI INDIVIDUALI  E RELAZIONI SOCIALI  IN TRASFORMAZIONE  UNA SFIDA PER LA  STATISTICA UFFICIALE </vt:lpstr>
      <vt:lpstr>Effetto serra ed effetto terra: rapporto tra uomo e natura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Utente di Microsoft Office</dc:creator>
  <cp:lastModifiedBy>Giovanni</cp:lastModifiedBy>
  <cp:revision>163</cp:revision>
  <cp:lastPrinted>2016-06-17T12:31:59Z</cp:lastPrinted>
  <dcterms:created xsi:type="dcterms:W3CDTF">2016-06-22T19:58:08Z</dcterms:created>
  <dcterms:modified xsi:type="dcterms:W3CDTF">2016-06-22T19:59:02Z</dcterms:modified>
</cp:coreProperties>
</file>