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65" r:id="rId4"/>
    <p:sldId id="266" r:id="rId5"/>
    <p:sldId id="267" r:id="rId6"/>
    <p:sldId id="268" r:id="rId7"/>
    <p:sldId id="270" r:id="rId8"/>
    <p:sldId id="271" r:id="rId9"/>
    <p:sldId id="274" r:id="rId10"/>
    <p:sldId id="273" r:id="rId11"/>
    <p:sldId id="275" r:id="rId12"/>
    <p:sldId id="272" r:id="rId13"/>
    <p:sldId id="277" r:id="rId14"/>
    <p:sldId id="276" r:id="rId15"/>
  </p:sldIdLst>
  <p:sldSz cx="12192000" cy="6858000"/>
  <p:notesSz cx="6669088" cy="97536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E1520"/>
    <a:srgbClr val="1C385A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19" autoAdjust="0"/>
  </p:normalViewPr>
  <p:slideViewPr>
    <p:cSldViewPr snapToGrid="0" snapToObjects="1">
      <p:cViewPr>
        <p:scale>
          <a:sx n="90" d="100"/>
          <a:sy n="90" d="100"/>
        </p:scale>
        <p:origin x="-72" y="-72"/>
      </p:cViewPr>
      <p:guideLst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31B5A-BA5B-4A35-9AFE-8F9E3756527D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41105-4494-43C5-A9E4-DCE0DC7E3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016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979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979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609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979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86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22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88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224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97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31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201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210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97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10958"/>
            <a:ext cx="7627989" cy="61555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22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1C385A"/>
                </a:solidFill>
                <a:latin typeface="+mn-lt"/>
                <a:ea typeface="Signika Light" charset="0"/>
                <a:cs typeface="Calibri"/>
              </a:rPr>
              <a:t>AREA TEMATICA 1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. PROSPETTIVE DEI SISTEMI STATISTICI - </a:t>
            </a:r>
            <a:r>
              <a:rPr lang="it-IT" sz="1100" b="1" kern="1200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IL PROGRAMMA DI MODERNIZZAZIONE DELL'ISTAT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500" b="1" kern="1200" dirty="0" smtClean="0">
              <a:solidFill>
                <a:schemeClr val="tx1"/>
              </a:solidFill>
              <a:latin typeface="+mn-lt"/>
              <a:ea typeface="Signika Light" charset="0"/>
              <a:cs typeface="Calibri"/>
            </a:endParaRPr>
          </a:p>
          <a:p>
            <a:pPr algn="ctr"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Piero Demetrio Falorsi -</a:t>
            </a:r>
            <a:r>
              <a:rPr lang="it-IT" sz="1200" b="1" dirty="0" smtClean="0">
                <a:solidFill>
                  <a:srgbClr val="C00000"/>
                </a:solidFill>
                <a:latin typeface="+mn-lt"/>
                <a:ea typeface="Signika Light" charset="0"/>
                <a:cs typeface="Arial"/>
              </a:rPr>
              <a:t> Obiettivi, fondamenti e strumenti per rendere operativo il Programma di Modernizzazione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ignolli@istat.i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1C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066939" y="3812206"/>
            <a:ext cx="8937219" cy="1833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PROSPETTIVE DEI SISTEMI </a:t>
            </a: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STATISTICI – </a:t>
            </a:r>
          </a:p>
          <a:p>
            <a:pPr>
              <a:lnSpc>
                <a:spcPts val="188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1880"/>
              </a:lnSpc>
            </a:pPr>
            <a:r>
              <a:rPr lang="it-IT" sz="2800" b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IL PROGRAMMA DI MODERNIZZAZIONE DELL'ISTAT</a:t>
            </a:r>
            <a:endParaRPr lang="it-IT" sz="1200" b="1" dirty="0" smtClean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 algn="ctr">
              <a:lnSpc>
                <a:spcPts val="3200"/>
              </a:lnSpc>
            </a:pPr>
            <a:r>
              <a:rPr lang="it-IT" sz="3200" dirty="0">
                <a:solidFill>
                  <a:schemeClr val="bg1"/>
                </a:solidFill>
                <a:ea typeface="Signika Light" charset="0"/>
                <a:cs typeface="Arial"/>
              </a:rPr>
              <a:t>Obiettivi, fondamenti e strumenti per </a:t>
            </a:r>
            <a:r>
              <a:rPr lang="it-IT" sz="3200" dirty="0" smtClean="0">
                <a:solidFill>
                  <a:schemeClr val="bg1"/>
                </a:solidFill>
                <a:ea typeface="Signika Light" charset="0"/>
                <a:cs typeface="Arial"/>
              </a:rPr>
              <a:t>rendere operativo </a:t>
            </a:r>
            <a:r>
              <a:rPr lang="it-IT" sz="3200" dirty="0">
                <a:solidFill>
                  <a:schemeClr val="bg1"/>
                </a:solidFill>
                <a:ea typeface="Signika Light" charset="0"/>
                <a:cs typeface="Arial"/>
              </a:rPr>
              <a:t>il Programma di Modernizzazione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22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11.15 | 12.45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4" name="Immagine 13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it-IT" sz="2800" b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Piero Demetrio Falorsi | Istat</a:t>
            </a:r>
            <a:endParaRPr lang="it-IT" sz="2800" b="1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14" y="1061586"/>
            <a:ext cx="5805360" cy="495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331385" y="1924482"/>
            <a:ext cx="5856789" cy="4284932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Vantaggi notevoli in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termini di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riduzione dei costi e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 carico sui rispondenti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garantendo la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qualità, la tempestività e la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completezza</a:t>
            </a:r>
            <a:endParaRPr lang="it-IT" sz="2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Potenziale rilevante, che deriva dalla possibilità di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collegare registri diversi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Meccanismi di governance ben delineati per definire chiaramente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responsabilità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responsabili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registri statistici di base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contengono l’identificativo delle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unità statistiche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registri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satelliti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contengono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variabili tematiche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derivate da fonti amministrative o rilevazioni</a:t>
            </a:r>
            <a:endParaRPr lang="it-IT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146644"/>
            <a:ext cx="6500739" cy="53329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Sistema dei registri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13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104112"/>
            <a:ext cx="8042460" cy="53329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Rafforzamento dei meccanismi di governance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42" y="1609560"/>
            <a:ext cx="8346560" cy="5139539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040314"/>
            <a:ext cx="9605445" cy="43184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Rilevanza degli strumenti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469977"/>
            <a:ext cx="8920717" cy="53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0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12146" y="1722454"/>
            <a:ext cx="5856789" cy="4756134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modernizzazione è un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processo ineluttabile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 necessita una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visione olistica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un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forte consenso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interno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una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gestione del cambiamento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 facilitare la transizione</a:t>
            </a:r>
            <a:endParaRPr lang="it-IT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È necessario continuare ad assicurare l’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elevata qualità dei dati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insieme all’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integrità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all’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adeguatezza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dei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metodi statistici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investendo sulle risorse umane</a:t>
            </a:r>
          </a:p>
          <a:p>
            <a:pPr marL="285750" indent="-285750">
              <a:spcBef>
                <a:spcPts val="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è una dei fattori più rilevanti per realizzare con successo il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Programma di Modernizzazione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facilitare il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cambiamento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culturale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125378"/>
            <a:ext cx="6500739" cy="53329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Considerazioni conclusive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43" y="1816732"/>
            <a:ext cx="4933109" cy="33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5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69912" y="1610090"/>
            <a:ext cx="5788357" cy="96298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rgbClr val="1C385A"/>
                </a:solidFill>
                <a:latin typeface="+mn-lt"/>
                <a:ea typeface="Signika Semibold" charset="0"/>
                <a:cs typeface="Signika Semibold" charset="0"/>
              </a:rPr>
              <a:t>Grazie per l’attenzione</a:t>
            </a:r>
            <a:endParaRPr lang="it-IT" b="1" dirty="0">
              <a:solidFill>
                <a:srgbClr val="1C385A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54989" y="3268692"/>
            <a:ext cx="744703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it-IT" altLang="it-IT" sz="2800" b="1" dirty="0" smtClean="0">
                <a:solidFill>
                  <a:srgbClr val="C00000"/>
                </a:solidFill>
                <a:latin typeface="+mn-lt"/>
              </a:rPr>
              <a:t>Contatti:</a:t>
            </a:r>
          </a:p>
          <a:p>
            <a:pPr algn="just" eaLnBrk="1" hangingPunct="1"/>
            <a:endParaRPr lang="it-IT" altLang="it-IT" sz="1400" b="1" dirty="0" smtClean="0">
              <a:solidFill>
                <a:srgbClr val="404040"/>
              </a:solidFill>
              <a:latin typeface="+mn-lt"/>
              <a:hlinkClick r:id="rId3"/>
            </a:endParaRPr>
          </a:p>
          <a:p>
            <a:pPr algn="just" eaLnBrk="1" hangingPunct="1"/>
            <a:r>
              <a:rPr lang="it-IT" altLang="it-IT" sz="28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hlinkClick r:id="rId3"/>
              </a:rPr>
              <a:t>falorsi@istat.it</a:t>
            </a:r>
            <a:endParaRPr lang="it-IT" altLang="it-IT" sz="2800" b="1" dirty="0" smtClean="0">
              <a:solidFill>
                <a:schemeClr val="accent5">
                  <a:lumMod val="75000"/>
                </a:schemeClr>
              </a:solidFill>
              <a:latin typeface="+mn-lt"/>
              <a:hlinkClick r:id="rId3"/>
            </a:endParaRPr>
          </a:p>
          <a:p>
            <a:pPr algn="just" eaLnBrk="1" hangingPunct="1"/>
            <a:endParaRPr lang="it-IT" altLang="it-IT" sz="2800" b="1" dirty="0" smtClean="0">
              <a:solidFill>
                <a:schemeClr val="accent5">
                  <a:lumMod val="75000"/>
                </a:schemeClr>
              </a:solidFill>
              <a:latin typeface="+mn-lt"/>
              <a:hlinkClick r:id="rId3"/>
            </a:endParaRPr>
          </a:p>
          <a:p>
            <a:pPr algn="just" eaLnBrk="1" hangingPunct="1"/>
            <a:endParaRPr lang="it-IT" altLang="it-IT" sz="2800" b="1" dirty="0" smtClean="0">
              <a:solidFill>
                <a:schemeClr val="accent5">
                  <a:lumMod val="75000"/>
                </a:schemeClr>
              </a:solidFill>
              <a:latin typeface="+mn-lt"/>
              <a:hlinkClick r:id="rId3"/>
            </a:endParaRPr>
          </a:p>
          <a:p>
            <a:pPr algn="just" eaLnBrk="1" hangingPunct="1"/>
            <a:endParaRPr lang="it-IT" altLang="it-IT" sz="2800" b="1" dirty="0">
              <a:solidFill>
                <a:schemeClr val="accent5">
                  <a:lumMod val="75000"/>
                </a:schemeClr>
              </a:solidFill>
              <a:latin typeface="+mn-lt"/>
              <a:hlinkClick r:id="rId3"/>
            </a:endParaRPr>
          </a:p>
          <a:p>
            <a:pPr algn="just" eaLnBrk="1" hangingPunct="1"/>
            <a:r>
              <a:rPr lang="it-IT" altLang="it-IT" sz="2800" b="1" dirty="0">
                <a:solidFill>
                  <a:schemeClr val="accent5">
                    <a:lumMod val="75000"/>
                  </a:schemeClr>
                </a:solidFill>
                <a:latin typeface="+mn-lt"/>
                <a:hlinkClick r:id="rId3"/>
              </a:rPr>
              <a:t>http://www.istat.it/</a:t>
            </a:r>
            <a:r>
              <a:rPr lang="it-IT" altLang="it-IT" sz="2800" b="1" dirty="0" err="1">
                <a:solidFill>
                  <a:schemeClr val="accent5">
                    <a:lumMod val="75000"/>
                  </a:schemeClr>
                </a:solidFill>
                <a:latin typeface="+mn-lt"/>
                <a:hlinkClick r:id="rId3"/>
              </a:rPr>
              <a:t>it</a:t>
            </a:r>
            <a:r>
              <a:rPr lang="it-IT" altLang="it-IT" sz="2800" b="1" dirty="0">
                <a:solidFill>
                  <a:schemeClr val="accent5">
                    <a:lumMod val="75000"/>
                  </a:schemeClr>
                </a:solidFill>
                <a:latin typeface="+mn-lt"/>
                <a:hlinkClick r:id="rId3"/>
              </a:rPr>
              <a:t>/</a:t>
            </a:r>
            <a:r>
              <a:rPr lang="it-IT" altLang="it-IT" sz="2800" b="1" dirty="0" err="1">
                <a:solidFill>
                  <a:schemeClr val="accent5">
                    <a:lumMod val="75000"/>
                  </a:schemeClr>
                </a:solidFill>
                <a:latin typeface="+mn-lt"/>
                <a:hlinkClick r:id="rId3"/>
              </a:rPr>
              <a:t>files</a:t>
            </a:r>
            <a:r>
              <a:rPr lang="it-IT" altLang="it-IT" sz="2800" b="1" dirty="0">
                <a:solidFill>
                  <a:schemeClr val="accent5">
                    <a:lumMod val="75000"/>
                  </a:schemeClr>
                </a:solidFill>
                <a:latin typeface="+mn-lt"/>
                <a:hlinkClick r:id="rId3"/>
              </a:rPr>
              <a:t>/2010/12/</a:t>
            </a:r>
            <a:r>
              <a:rPr lang="it-IT" altLang="it-IT" sz="2800" b="1" dirty="0" err="1">
                <a:solidFill>
                  <a:schemeClr val="accent5">
                    <a:lumMod val="75000"/>
                  </a:schemeClr>
                </a:solidFill>
                <a:latin typeface="+mn-lt"/>
                <a:hlinkClick r:id="rId3"/>
              </a:rPr>
              <a:t>Programma_modernizzazione_Istat2016.pdf</a:t>
            </a:r>
            <a:endParaRPr lang="it-IT" altLang="it-IT" sz="2800" b="1" dirty="0">
              <a:solidFill>
                <a:schemeClr val="accent5">
                  <a:lumMod val="75000"/>
                </a:schemeClr>
              </a:solidFill>
              <a:latin typeface="+mn-lt"/>
              <a:hlinkClick r:id="rId3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36" y="2166011"/>
            <a:ext cx="5805377" cy="324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8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42341"/>
            <a:ext cx="10700951" cy="50139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 questa presentazione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340243" y="2254096"/>
            <a:ext cx="6996222" cy="2977136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Dalla situazione presente a quella futura</a:t>
            </a:r>
            <a:endParaRPr lang="it-IT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Obiettivi del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Programma di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Modernizzazione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Fondamenti e strumenti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Considerazioni conclusive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24" y="2243360"/>
            <a:ext cx="4939818" cy="308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89" y="1621024"/>
            <a:ext cx="7028116" cy="5141288"/>
          </a:xfrm>
          <a:prstGeom prst="rect">
            <a:avLst/>
          </a:prstGeom>
          <a:noFill/>
          <a:ln w="25400">
            <a:solidFill>
              <a:srgbClr val="BE15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072213"/>
            <a:ext cx="9605445" cy="43184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 sintesi: dalla situazione attuale… 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180757" y="2568532"/>
            <a:ext cx="3083442" cy="351665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Numerose situazioni di rischio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Elevato carico sui rispondenti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Interoperabilità molto debole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Inefficienze dalla duplicazione dei servizi di supporto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Silos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auto consistenti</a:t>
            </a:r>
          </a:p>
        </p:txBody>
      </p:sp>
    </p:spTree>
    <p:extLst>
      <p:ext uri="{BB962C8B-B14F-4D97-AF65-F5344CB8AC3E}">
        <p14:creationId xmlns:p14="http://schemas.microsoft.com/office/powerpoint/2010/main" val="27681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072213"/>
            <a:ext cx="9605445" cy="43184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… alla situazione del prossimo futuro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127592" y="2961936"/>
            <a:ext cx="3083442" cy="221860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Superamento dei rischi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Informazioni raccolte una sola volta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Patrimonio informativo condiviso e interconnesso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Duplicazioni evitate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1546592"/>
            <a:ext cx="7123815" cy="5183819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114745"/>
            <a:ext cx="9605445" cy="43184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Obiettivi del Programma di Modernizzazione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 di testo 2"/>
          <p:cNvSpPr txBox="1">
            <a:spLocks noChangeArrowheads="1"/>
          </p:cNvSpPr>
          <p:nvPr/>
        </p:nvSpPr>
        <p:spPr bwMode="auto">
          <a:xfrm>
            <a:off x="4078560" y="2296645"/>
            <a:ext cx="6134985" cy="1694879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marL="265113" marR="0" lvl="1" indent="-2651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</a:pPr>
            <a:r>
              <a:rPr lang="it-IT" altLang="it-IT" sz="2200" dirty="0"/>
              <a:t>Arricchire l’</a:t>
            </a:r>
            <a:r>
              <a:rPr lang="it-IT" altLang="it-IT" sz="2200" b="1" dirty="0"/>
              <a:t>offerta e la qualità </a:t>
            </a:r>
            <a:r>
              <a:rPr lang="it-IT" altLang="it-IT" sz="2200" dirty="0"/>
              <a:t>delle informazioni statistiche e dei servizi per il </a:t>
            </a:r>
            <a:r>
              <a:rPr lang="it-IT" altLang="it-IT" sz="2200" dirty="0" smtClean="0"/>
              <a:t>Paese</a:t>
            </a:r>
          </a:p>
          <a:p>
            <a:pPr marL="265113" marR="0" lvl="1" indent="-2651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</a:pPr>
            <a:endParaRPr kumimoji="0" lang="it-IT" altLang="it-IT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65113" marR="0" lvl="1" indent="-2651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</a:pPr>
            <a:r>
              <a:rPr kumimoji="0" lang="it-IT" altLang="it-I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Sviluppare una specifica </a:t>
            </a:r>
            <a:r>
              <a:rPr kumimoji="0" lang="it-IT" altLang="it-IT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politica di responsabilità sociale dell’Istituto</a:t>
            </a:r>
            <a:endParaRPr kumimoji="0" lang="it-IT" altLang="it-IT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22870" y="1788930"/>
            <a:ext cx="320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Obiettivi principali</a:t>
            </a:r>
          </a:p>
        </p:txBody>
      </p:sp>
      <p:sp>
        <p:nvSpPr>
          <p:cNvPr id="5" name="Casella di testo 2"/>
          <p:cNvSpPr txBox="1">
            <a:spLocks noChangeArrowheads="1"/>
          </p:cNvSpPr>
          <p:nvPr/>
        </p:nvSpPr>
        <p:spPr bwMode="auto">
          <a:xfrm>
            <a:off x="647160" y="4455382"/>
            <a:ext cx="6884066" cy="2158069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2pPr marL="265113" marR="0" lvl="1" indent="-265113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</a:lvl2pPr>
          </a:lstStyle>
          <a:p>
            <a:pPr marL="285750" lvl="1" indent="-285750" algn="l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altLang="it-IT" sz="2000" dirty="0"/>
              <a:t>Dare impulso allo sviluppo e allo sfruttamento dell’</a:t>
            </a:r>
            <a:r>
              <a:rPr lang="it-IT" altLang="it-IT" sz="2000" b="1" dirty="0"/>
              <a:t>innovazione</a:t>
            </a:r>
            <a:r>
              <a:rPr lang="it-IT" altLang="it-IT" sz="2000" dirty="0"/>
              <a:t> </a:t>
            </a:r>
            <a:r>
              <a:rPr lang="it-IT" altLang="it-IT" sz="2000" b="1" dirty="0"/>
              <a:t>metodologica</a:t>
            </a:r>
            <a:r>
              <a:rPr lang="it-IT" altLang="it-IT" sz="2000" dirty="0"/>
              <a:t>, </a:t>
            </a:r>
            <a:r>
              <a:rPr lang="it-IT" altLang="it-IT" sz="2000" b="1" dirty="0"/>
              <a:t>tecnologica</a:t>
            </a:r>
            <a:r>
              <a:rPr lang="it-IT" altLang="it-IT" sz="2000" dirty="0"/>
              <a:t> e </a:t>
            </a:r>
            <a:r>
              <a:rPr lang="it-IT" altLang="it-IT" sz="2000" b="1" dirty="0"/>
              <a:t>organizzativa</a:t>
            </a:r>
          </a:p>
          <a:p>
            <a:pPr marL="285750" lvl="1" indent="-285750" algn="l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altLang="it-IT" sz="2000" dirty="0" smtClean="0"/>
              <a:t>Accrescere </a:t>
            </a:r>
            <a:r>
              <a:rPr lang="it-IT" altLang="it-IT" sz="2000" dirty="0"/>
              <a:t>e riorientare le </a:t>
            </a:r>
            <a:r>
              <a:rPr lang="it-IT" altLang="it-IT" sz="2000" b="1" dirty="0"/>
              <a:t>competenze delle risorse </a:t>
            </a:r>
            <a:r>
              <a:rPr lang="it-IT" altLang="it-IT" sz="2000" b="1" dirty="0" smtClean="0"/>
              <a:t>umane</a:t>
            </a:r>
          </a:p>
          <a:p>
            <a:pPr marL="285750" lvl="1" indent="-285750" algn="l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altLang="it-IT" sz="2000" dirty="0" smtClean="0"/>
              <a:t>Ridurre </a:t>
            </a:r>
            <a:r>
              <a:rPr lang="it-IT" altLang="it-IT" sz="2000" dirty="0"/>
              <a:t>il </a:t>
            </a:r>
            <a:r>
              <a:rPr lang="it-IT" altLang="it-IT" sz="2000" b="1" dirty="0"/>
              <a:t>disturbo statistico sui </a:t>
            </a:r>
            <a:r>
              <a:rPr lang="it-IT" altLang="it-IT" sz="2000" b="1" dirty="0" smtClean="0"/>
              <a:t>rispondenti</a:t>
            </a:r>
          </a:p>
          <a:p>
            <a:pPr marL="285750" lvl="1" indent="-285750" algn="l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altLang="it-IT" sz="2000" dirty="0" smtClean="0"/>
              <a:t>Migliorare </a:t>
            </a:r>
            <a:r>
              <a:rPr lang="it-IT" altLang="it-IT" sz="2000" dirty="0"/>
              <a:t>l’</a:t>
            </a:r>
            <a:r>
              <a:rPr lang="it-IT" altLang="it-IT" sz="2000" b="1" dirty="0"/>
              <a:t>efficienza e la qualità dei processi di produzione</a:t>
            </a:r>
            <a:r>
              <a:rPr lang="it-IT" altLang="it-IT" sz="2000" dirty="0"/>
              <a:t>, compatibilmente con i vincoli di </a:t>
            </a:r>
            <a:r>
              <a:rPr lang="it-IT" altLang="it-IT" sz="2000" dirty="0" smtClean="0"/>
              <a:t>bilancio</a:t>
            </a:r>
            <a:endParaRPr lang="it-IT" alt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74756" y="3948992"/>
            <a:ext cx="320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it-IT" dirty="0"/>
              <a:t>Obiettivi intermedi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549" y="4342413"/>
            <a:ext cx="3048031" cy="17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1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040314"/>
            <a:ext cx="9605445" cy="43184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Interrelazioni </a:t>
            </a:r>
            <a:r>
              <a:rPr lang="it-IT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tra obiettivi 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29" y="1504060"/>
            <a:ext cx="8750594" cy="530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0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242202" y="1650188"/>
            <a:ext cx="5824879" cy="3687356"/>
          </a:xfrm>
          <a:prstGeom prst="rect">
            <a:avLst/>
          </a:prstGeom>
        </p:spPr>
        <p:txBody>
          <a:bodyPr lIns="0" tIns="0" rIns="0" bIns="0"/>
          <a:lstStyle/>
          <a:p>
            <a:pPr marL="342900" indent="-342900">
              <a:buClr>
                <a:srgbClr val="DA304A"/>
              </a:buClr>
              <a:buSzPct val="160000"/>
              <a:buFont typeface="Wingdings" panose="05000000000000000000" pitchFamily="2" charset="2"/>
              <a:buChar char="ü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è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modello integrato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 rappresenta attività e processi e costituisce un </a:t>
            </a:r>
            <a:r>
              <a:rPr lang="it-IT" sz="2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framework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comune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necessario per intraprendere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percorsi di innovazione coerenti e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condivisi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342900" indent="-342900">
              <a:buClr>
                <a:srgbClr val="DA304A"/>
              </a:buClr>
              <a:buSzPct val="160000"/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Clr>
                <a:srgbClr val="DA304A"/>
              </a:buClr>
              <a:buSzPct val="160000"/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iguarda sia le </a:t>
            </a:r>
            <a:r>
              <a:rPr lang="it-I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attività statistiche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sia le </a:t>
            </a:r>
            <a:r>
              <a:rPr lang="it-I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funzioni strategiche e organizzative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sia le </a:t>
            </a:r>
            <a:r>
              <a:rPr lang="it-I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capacità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342900" indent="-342900">
              <a:buClr>
                <a:srgbClr val="DA304A"/>
              </a:buClr>
              <a:buSzPct val="160000"/>
              <a:buFont typeface="Wingdings" panose="05000000000000000000" pitchFamily="2" charset="2"/>
              <a:buChar char="ü"/>
            </a:pPr>
            <a:endParaRPr lang="it-IT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DA304A"/>
              </a:buClr>
              <a:buSzPct val="160000"/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è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composto da un </a:t>
            </a:r>
            <a:r>
              <a:rPr lang="it-I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modello generalizzato di attività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da un </a:t>
            </a:r>
            <a:r>
              <a:rPr lang="it-I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flusso di processi interagenti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da un </a:t>
            </a:r>
            <a:r>
              <a:rPr lang="it-I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insieme di principi 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da </a:t>
            </a:r>
            <a:r>
              <a:rPr lang="it-I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infrastrutture comuni e condivise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t-IT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372139" y="1596316"/>
            <a:ext cx="5711440" cy="87041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modello di </a:t>
            </a:r>
            <a:r>
              <a:rPr lang="it-IT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</a:t>
            </a:r>
            <a:r>
              <a:rPr lang="it-IT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fondamento della modernizzazione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072213"/>
            <a:ext cx="6500739" cy="53329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</a:t>
            </a:r>
            <a:r>
              <a:rPr lang="it-IT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trumenti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512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1" y="2339163"/>
            <a:ext cx="6011106" cy="363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293098" y="6008527"/>
            <a:ext cx="6861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it-IT" sz="2400" b="1" dirty="0"/>
              <a:t>Officina di Modernizzazione </a:t>
            </a:r>
            <a:r>
              <a:rPr lang="it-IT" sz="2400" dirty="0"/>
              <a:t>dedicata agli strumenti – </a:t>
            </a:r>
            <a:r>
              <a:rPr lang="it-IT" sz="2400" b="1" dirty="0"/>
              <a:t>23 Giugno 2016</a:t>
            </a:r>
            <a:r>
              <a:rPr lang="it-IT" sz="2400" dirty="0"/>
              <a:t>, dalle 11:15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928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4871447" y="1594878"/>
            <a:ext cx="6962590" cy="4816560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Centralizzazione e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consolidamento dei servizi trasversali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con attivazione di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meccanismi domanda/offerta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Disegno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dei processi di produzione secondo il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modello dei registri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Rafforzamento dei meccanismi di governance e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gestione coordinata delle attività dell’Istituto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Progettazione e realizzazione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un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sistema integrato per la gestione delle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competenze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idisegno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dell’Istituto nell’ottica di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riduzione della frammentazione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organizzativa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Sistematizzazione delle specifiche azioni sulla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politica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responsabilità sociale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dell’Istituto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Realizzazione della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sede unica</a:t>
            </a:r>
            <a:endParaRPr lang="it-IT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189176"/>
            <a:ext cx="6500739" cy="53329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Altri strumenti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2" y="4093546"/>
            <a:ext cx="3353502" cy="20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002">
            <a:off x="809062" y="2034903"/>
            <a:ext cx="2575640" cy="161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2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00" y="3403005"/>
            <a:ext cx="5317670" cy="291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68" y="5465131"/>
            <a:ext cx="2296355" cy="132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637033" y="1711829"/>
            <a:ext cx="6048150" cy="4603907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 accrescere e migliorare, attraverso l’attivazione di meccanismi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domanda/offerta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,:</a:t>
            </a:r>
          </a:p>
          <a:p>
            <a:pPr marL="342900" indent="-342900">
              <a:buClr>
                <a:srgbClr val="DA304A"/>
              </a:buClr>
              <a:buSzPct val="160000"/>
              <a:buFont typeface="Wingdings" panose="05000000000000000000" pitchFamily="2" charset="2"/>
              <a:buChar char="ü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efficacia/qualità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come risultato di una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standardizzazione dei processi e delle soluzioni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resa più semplice dalla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centralizzazione;</a:t>
            </a:r>
          </a:p>
          <a:p>
            <a:pPr marL="342900" indent="-342900">
              <a:buClr>
                <a:srgbClr val="DA304A"/>
              </a:buClr>
              <a:buSzPct val="160000"/>
              <a:buFont typeface="Wingdings" panose="05000000000000000000" pitchFamily="2" charset="2"/>
              <a:buChar char="ü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efficienza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come effetto del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superamento della logica a </a:t>
            </a:r>
            <a:r>
              <a:rPr lang="it-IT" sz="2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silos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nella conduzione dei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processi, favorendo il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riuso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342900" indent="-342900">
              <a:buClr>
                <a:srgbClr val="DA304A"/>
              </a:buClr>
              <a:buSzPct val="160000"/>
              <a:buFont typeface="Wingdings" panose="05000000000000000000" pitchFamily="2" charset="2"/>
              <a:buChar char="ü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produttività;</a:t>
            </a:r>
          </a:p>
          <a:p>
            <a:pPr marL="342900" indent="-342900">
              <a:buClr>
                <a:srgbClr val="DA304A"/>
              </a:buClr>
              <a:buSzPct val="160000"/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istema dei registri, con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informazioni controllate, integrate e standardizzate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342900" indent="-342900">
              <a:buClr>
                <a:srgbClr val="DA304A"/>
              </a:buClr>
              <a:buSzPct val="160000"/>
              <a:buFont typeface="Wingdings" panose="05000000000000000000" pitchFamily="2" charset="2"/>
              <a:buChar char="ü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attività innovative, con il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risparmio delle risorse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 ne deriva.     </a:t>
            </a:r>
            <a:endParaRPr lang="it-IT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104112"/>
            <a:ext cx="6500739" cy="53329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Centralizzazione dei servizi trasversali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15432" y="1743737"/>
            <a:ext cx="5085908" cy="1872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Distinti in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due grandi gruppi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anose="05000000000000000000" pitchFamily="2" charset="2"/>
              <a:buChar char="ü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carattere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giuridico-amministrativo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it-IT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anose="05000000000000000000" pitchFamily="2" charset="2"/>
              <a:buChar char="ü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tipo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tecnico-scientifico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maggiormente integrati con il processo di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produzione. </a:t>
            </a:r>
            <a:endParaRPr lang="it-IT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</TotalTime>
  <Words>628</Words>
  <Application>Microsoft Office PowerPoint</Application>
  <PresentationFormat>Personalizzato</PresentationFormat>
  <Paragraphs>115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Personalizza struttura</vt:lpstr>
      <vt:lpstr>COMPORTAMENTI INDIVIDUALI  E RELAZIONI SOCIALI  IN TRASFORMAZIONE  UNA SFIDA PER LA  STATISTICA UFFICIALE </vt:lpstr>
      <vt:lpstr>In questa presentazione</vt:lpstr>
      <vt:lpstr>In sintesi: dalla situazione attuale… </vt:lpstr>
      <vt:lpstr>… alla situazione del prossimo futuro</vt:lpstr>
      <vt:lpstr>Obiettivi del Programma di Modernizzazione</vt:lpstr>
      <vt:lpstr>Interrelazioni tra obiettivi </vt:lpstr>
      <vt:lpstr>Strumenti</vt:lpstr>
      <vt:lpstr>Altri strumenti</vt:lpstr>
      <vt:lpstr>Centralizzazione dei servizi trasversali</vt:lpstr>
      <vt:lpstr>Sistema dei registri</vt:lpstr>
      <vt:lpstr>Rafforzamento dei meccanismi di governance</vt:lpstr>
      <vt:lpstr>Rilevanza degli strumenti</vt:lpstr>
      <vt:lpstr>Considerazioni conclusive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Istat</dc:creator>
  <cp:lastModifiedBy>ISTAT</cp:lastModifiedBy>
  <cp:revision>200</cp:revision>
  <cp:lastPrinted>2016-06-16T14:53:35Z</cp:lastPrinted>
  <dcterms:created xsi:type="dcterms:W3CDTF">2016-03-11T16:10:26Z</dcterms:created>
  <dcterms:modified xsi:type="dcterms:W3CDTF">2016-06-22T01:14:08Z</dcterms:modified>
</cp:coreProperties>
</file>