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Override PartName="/ppt/theme/themeOverride3.xml" ContentType="application/vnd.openxmlformats-officedocument.themeOverr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harts/chart6.xml" ContentType="application/vnd.openxmlformats-officedocument.drawingml.char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Default Extension="xlsx" ContentType="application/vnd.openxmlformats-officedocument.spreadsheetml.sheet"/>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261" r:id="rId3"/>
    <p:sldId id="265" r:id="rId4"/>
    <p:sldId id="268" r:id="rId5"/>
    <p:sldId id="269" r:id="rId6"/>
    <p:sldId id="271" r:id="rId7"/>
    <p:sldId id="272" r:id="rId8"/>
    <p:sldId id="273" r:id="rId9"/>
    <p:sldId id="275" r:id="rId10"/>
    <p:sldId id="278" r:id="rId11"/>
    <p:sldId id="276" r:id="rId12"/>
    <p:sldId id="277" r:id="rId13"/>
    <p:sldId id="281" r:id="rId14"/>
    <p:sldId id="282" r:id="rId15"/>
    <p:sldId id="283" r:id="rId16"/>
    <p:sldId id="284" r:id="rId17"/>
    <p:sldId id="285" r:id="rId18"/>
    <p:sldId id="286" r:id="rId19"/>
    <p:sldId id="274" r:id="rId20"/>
  </p:sldIdLst>
  <p:sldSz cx="12192000" cy="6858000"/>
  <p:notesSz cx="6708775" cy="97742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84384"/>
    <a:srgbClr val="1C385A"/>
    <a:srgbClr val="BE1520"/>
    <a:srgbClr val="CF1E24"/>
    <a:srgbClr val="C72A31"/>
    <a:srgbClr val="DA304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32" autoAdjust="0"/>
  </p:normalViewPr>
  <p:slideViewPr>
    <p:cSldViewPr snapToGrid="0" snapToObjects="1">
      <p:cViewPr>
        <p:scale>
          <a:sx n="66" d="100"/>
          <a:sy n="66" d="100"/>
        </p:scale>
        <p:origin x="-450" y="-162"/>
      </p:cViewPr>
      <p:guideLst>
        <p:guide orient="horz" pos="907"/>
        <p:guide pos="199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G:\Documenti%20Utente\ungaro\Paola\Paola\Convegni\AMBIENTE\Conferenza_Statistica\2016\Intervento_ISTAT_ISPRA\dati_grafici_tabell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G:\Documenti%20Utente\ungaro\Paola\Paola\Convegni\AMBIENTE\Conferenza_Statistica\2016\Intervento_ISTAT_ISPRA\dati_grafici_tabell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G:\Documenti%20Utente\ungaro\Paola\Paola\Convegni\AMBIENTE\Conferenza_Statistica\2016\Intervento_ISTAT_ISPRA\dati_grafici_tabelle.xlsx" TargetMode="External"/></Relationships>
</file>

<file path=ppt/charts/_rels/chart4.xml.rels><?xml version="1.0" encoding="UTF-8" standalone="yes"?>
<Relationships xmlns="http://schemas.openxmlformats.org/package/2006/relationships"><Relationship Id="rId2" Type="http://schemas.openxmlformats.org/officeDocument/2006/relationships/package" Target="../embeddings/Foglio_di_lavoro_di_Microsoft_Office_Excel1.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file:///G:\Documenti%20Utente\ungaro\Paola\Paola\Convegni\AMBIENTE\Conferenza_Statistica\2016\Intervento_ISTAT_ISPRA\dati_grafici_tabell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auretis\Desktop\Ricostruzione%20serie%20storica%20consumi%20biomassa%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style val="8"/>
  <c:clrMapOvr bg1="lt1" tx1="dk1" bg2="lt2" tx2="dk2" accent1="accent1" accent2="accent2" accent3="accent3" accent4="accent4" accent5="accent5" accent6="accent6" hlink="hlink" folHlink="folHlink"/>
  <c:chart>
    <c:title>
      <c:tx>
        <c:rich>
          <a:bodyPr/>
          <a:lstStyle/>
          <a:p>
            <a:pPr algn="ctr" rtl="0">
              <a:defRPr sz="1000" b="0" i="0" u="none" strike="noStrike" kern="1200" baseline="0">
                <a:solidFill>
                  <a:prstClr val="black"/>
                </a:solidFill>
                <a:latin typeface="Arial" panose="020B0604020202020204" pitchFamily="34" charset="0"/>
                <a:ea typeface="+mn-ea"/>
                <a:cs typeface="Arial" panose="020B0604020202020204" pitchFamily="34" charset="0"/>
              </a:defRPr>
            </a:pPr>
            <a:r>
              <a:rPr lang="it-IT" sz="1000" b="0" dirty="0"/>
              <a:t> </a:t>
            </a:r>
            <a:r>
              <a:rPr lang="it-IT" sz="1800" b="1" dirty="0">
                <a:latin typeface="+mn-lt"/>
              </a:rPr>
              <a:t>Consumi di legna e </a:t>
            </a:r>
            <a:r>
              <a:rPr lang="it-IT" sz="1800" b="1" dirty="0" err="1">
                <a:latin typeface="+mn-lt"/>
              </a:rPr>
              <a:t>pellets</a:t>
            </a:r>
            <a:r>
              <a:rPr lang="it-IT" sz="1800" b="1" dirty="0">
                <a:latin typeface="+mn-lt"/>
              </a:rPr>
              <a:t> (composizione </a:t>
            </a:r>
            <a:r>
              <a:rPr lang="it-IT" sz="1800" b="1" dirty="0" smtClean="0">
                <a:latin typeface="+mn-lt"/>
              </a:rPr>
              <a:t>%)</a:t>
            </a:r>
            <a:endParaRPr lang="it-IT" sz="1000" b="0" i="0" u="none" strike="noStrike" kern="1200" baseline="0" dirty="0">
              <a:solidFill>
                <a:prstClr val="black"/>
              </a:solidFill>
              <a:latin typeface="Arial" panose="020B0604020202020204" pitchFamily="34" charset="0"/>
              <a:ea typeface="+mn-ea"/>
              <a:cs typeface="Arial" panose="020B0604020202020204" pitchFamily="34" charset="0"/>
            </a:endParaRPr>
          </a:p>
        </c:rich>
      </c:tx>
      <c:layout>
        <c:manualLayout>
          <c:xMode val="edge"/>
          <c:yMode val="edge"/>
          <c:x val="0.10617231758435999"/>
          <c:y val="1.7129765558966153E-2"/>
        </c:manualLayout>
      </c:layout>
    </c:title>
    <c:plotArea>
      <c:layout>
        <c:manualLayout>
          <c:layoutTarget val="inner"/>
          <c:xMode val="edge"/>
          <c:yMode val="edge"/>
          <c:x val="0.12306853924930494"/>
          <c:y val="0.22488011032519245"/>
          <c:w val="0.7897853000062498"/>
          <c:h val="0.66707831012648888"/>
        </c:manualLayout>
      </c:layout>
      <c:pieChart>
        <c:varyColors val="1"/>
        <c:ser>
          <c:idx val="0"/>
          <c:order val="0"/>
          <c:spPr>
            <a:ln>
              <a:solidFill>
                <a:schemeClr val="tx2"/>
              </a:solidFill>
            </a:ln>
          </c:spPr>
          <c:dPt>
            <c:idx val="0"/>
            <c:spPr>
              <a:solidFill>
                <a:schemeClr val="accent2">
                  <a:lumMod val="75000"/>
                </a:schemeClr>
              </a:solidFill>
              <a:ln>
                <a:solidFill>
                  <a:schemeClr val="tx2"/>
                </a:solidFill>
              </a:ln>
            </c:spPr>
          </c:dPt>
          <c:dPt>
            <c:idx val="1"/>
            <c:explosion val="5"/>
            <c:spPr>
              <a:solidFill>
                <a:schemeClr val="accent1"/>
              </a:solidFill>
              <a:ln>
                <a:solidFill>
                  <a:schemeClr val="tx2"/>
                </a:solidFill>
              </a:ln>
            </c:spPr>
          </c:dPt>
          <c:dLbls>
            <c:numFmt formatCode="#,##0.0" sourceLinked="0"/>
            <c:txPr>
              <a:bodyPr/>
              <a:lstStyle/>
              <a:p>
                <a:pPr>
                  <a:defRPr b="1"/>
                </a:pPr>
                <a:endParaRPr lang="it-IT"/>
              </a:p>
            </c:txPr>
            <c:dLblPos val="outEnd"/>
            <c:showVal val="1"/>
            <c:showLeaderLines val="1"/>
          </c:dLbls>
          <c:cat>
            <c:strRef>
              <c:f>'GRAFICO 1'!$E$7:$F$7</c:f>
              <c:strCache>
                <c:ptCount val="2"/>
                <c:pt idx="0">
                  <c:v>legna</c:v>
                </c:pt>
                <c:pt idx="1">
                  <c:v>pellets</c:v>
                </c:pt>
              </c:strCache>
            </c:strRef>
          </c:cat>
          <c:val>
            <c:numRef>
              <c:f>'GRAFICO 1'!$E$8:$F$8</c:f>
              <c:numCache>
                <c:formatCode>0.0</c:formatCode>
                <c:ptCount val="2"/>
                <c:pt idx="0">
                  <c:v>92.349457791638471</c:v>
                </c:pt>
                <c:pt idx="1">
                  <c:v>7.650542208361534</c:v>
                </c:pt>
              </c:numCache>
            </c:numRef>
          </c:val>
        </c:ser>
        <c:firstSliceAng val="0"/>
      </c:pieChart>
    </c:plotArea>
    <c:legend>
      <c:legendPos val="b"/>
      <c:layout>
        <c:manualLayout>
          <c:xMode val="edge"/>
          <c:yMode val="edge"/>
          <c:x val="3.1393545025340863E-2"/>
          <c:y val="0.92443228494743213"/>
          <c:w val="0.39317704445335527"/>
          <c:h val="6.4268280024319016E-2"/>
        </c:manualLayout>
      </c:layout>
    </c:legend>
    <c:plotVisOnly val="1"/>
    <c:dispBlanksAs val="zero"/>
  </c:chart>
  <c:spPr>
    <a:ln>
      <a:noFill/>
    </a:ln>
  </c:spPr>
  <c:txPr>
    <a:bodyPr/>
    <a:lstStyle/>
    <a:p>
      <a:pPr>
        <a:defRPr sz="1000">
          <a:latin typeface="Arial" panose="020B0604020202020204" pitchFamily="34" charset="0"/>
          <a:cs typeface="Arial" panose="020B0604020202020204" pitchFamily="34" charset="0"/>
        </a:defRPr>
      </a:pPr>
      <a:endParaRPr lang="it-IT"/>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style val="5"/>
  <c:clrMapOvr bg1="lt1" tx1="dk1" bg2="lt2" tx2="dk2" accent1="accent1" accent2="accent2" accent3="accent3" accent4="accent4" accent5="accent5" accent6="accent6" hlink="hlink" folHlink="folHlink"/>
  <c:chart>
    <c:title>
      <c:tx>
        <c:rich>
          <a:bodyPr/>
          <a:lstStyle/>
          <a:p>
            <a:pPr algn="ctr" rtl="0">
              <a:defRPr sz="1000" b="0"/>
            </a:pPr>
            <a:r>
              <a:rPr lang="it-IT" sz="1800" b="1" dirty="0" smtClean="0">
                <a:latin typeface="+mn-lt"/>
              </a:rPr>
              <a:t>Famiglie per tipologia di legna prevalentemente utilizzata</a:t>
            </a:r>
            <a:r>
              <a:rPr lang="it-IT" sz="1800" b="1" baseline="0" dirty="0" smtClean="0">
                <a:latin typeface="+mn-lt"/>
              </a:rPr>
              <a:t> (</a:t>
            </a:r>
            <a:r>
              <a:rPr lang="it-IT" sz="1800" b="1" dirty="0" smtClean="0">
                <a:latin typeface="+mn-lt"/>
              </a:rPr>
              <a:t>composizione %)</a:t>
            </a:r>
            <a:endParaRPr lang="it-IT" sz="1800" b="1" dirty="0">
              <a:latin typeface="+mn-lt"/>
            </a:endParaRPr>
          </a:p>
        </c:rich>
      </c:tx>
      <c:layout/>
    </c:title>
    <c:plotArea>
      <c:layout>
        <c:manualLayout>
          <c:layoutTarget val="inner"/>
          <c:xMode val="edge"/>
          <c:yMode val="edge"/>
          <c:x val="0.18240063129363734"/>
          <c:y val="0.29585034165346907"/>
          <c:w val="0.51438937779836347"/>
          <c:h val="0.44590127367223581"/>
        </c:manualLayout>
      </c:layout>
      <c:pieChart>
        <c:varyColors val="1"/>
        <c:ser>
          <c:idx val="0"/>
          <c:order val="0"/>
          <c:dLbls>
            <c:dLbl>
              <c:idx val="3"/>
              <c:layout>
                <c:manualLayout>
                  <c:x val="4.3572984749455359E-3"/>
                  <c:y val="-1.8885741265344667E-2"/>
                </c:manualLayout>
              </c:layout>
              <c:dLblPos val="bestFit"/>
              <c:showVal val="1"/>
            </c:dLbl>
            <c:dLbl>
              <c:idx val="6"/>
              <c:layout>
                <c:manualLayout>
                  <c:x val="0"/>
                  <c:y val="2.6440037771482548E-2"/>
                </c:manualLayout>
              </c:layout>
              <c:dLblPos val="bestFit"/>
              <c:showVal val="1"/>
            </c:dLbl>
            <c:numFmt formatCode="#,##0.0" sourceLinked="0"/>
            <c:txPr>
              <a:bodyPr/>
              <a:lstStyle/>
              <a:p>
                <a:pPr>
                  <a:defRPr b="1"/>
                </a:pPr>
                <a:endParaRPr lang="it-IT"/>
              </a:p>
            </c:txPr>
            <c:dLblPos val="outEnd"/>
            <c:showVal val="1"/>
            <c:showLeaderLines val="1"/>
          </c:dLbls>
          <c:cat>
            <c:strRef>
              <c:f>'GRAFICO 1'!$E$10:$K$10</c:f>
              <c:strCache>
                <c:ptCount val="7"/>
                <c:pt idx="0">
                  <c:v>Quercia</c:v>
                </c:pt>
                <c:pt idx="1">
                  <c:v>Faggio</c:v>
                </c:pt>
                <c:pt idx="2">
                  <c:v>Frassino, betulla, castagno, pioppo</c:v>
                </c:pt>
                <c:pt idx="3">
                  <c:v>Carpino, acacia, platano, eucalipto, Abete, larice, cipresso</c:v>
                </c:pt>
                <c:pt idx="4">
                  <c:v>Ulivo o alberi da frutto</c:v>
                </c:pt>
                <c:pt idx="5">
                  <c:v>Altro</c:v>
                </c:pt>
                <c:pt idx="6">
                  <c:v>Non sa</c:v>
                </c:pt>
              </c:strCache>
            </c:strRef>
          </c:cat>
          <c:val>
            <c:numRef>
              <c:f>'GRAFICO 1'!$E$11:$K$11</c:f>
              <c:numCache>
                <c:formatCode>0.0</c:formatCode>
                <c:ptCount val="7"/>
                <c:pt idx="0">
                  <c:v>26</c:v>
                </c:pt>
                <c:pt idx="1">
                  <c:v>14.7</c:v>
                </c:pt>
                <c:pt idx="2">
                  <c:v>12.1</c:v>
                </c:pt>
                <c:pt idx="3">
                  <c:v>8.5</c:v>
                </c:pt>
                <c:pt idx="4">
                  <c:v>14.5</c:v>
                </c:pt>
                <c:pt idx="5">
                  <c:v>6.9</c:v>
                </c:pt>
                <c:pt idx="6">
                  <c:v>17.2</c:v>
                </c:pt>
              </c:numCache>
            </c:numRef>
          </c:val>
        </c:ser>
        <c:firstSliceAng val="0"/>
      </c:pieChart>
    </c:plotArea>
    <c:legend>
      <c:legendPos val="b"/>
      <c:legendEntry>
        <c:idx val="0"/>
        <c:txPr>
          <a:bodyPr/>
          <a:lstStyle/>
          <a:p>
            <a:pPr>
              <a:defRPr sz="900"/>
            </a:pPr>
            <a:endParaRPr lang="it-IT"/>
          </a:p>
        </c:txPr>
      </c:legendEntry>
      <c:legendEntry>
        <c:idx val="1"/>
        <c:txPr>
          <a:bodyPr/>
          <a:lstStyle/>
          <a:p>
            <a:pPr>
              <a:defRPr sz="900"/>
            </a:pPr>
            <a:endParaRPr lang="it-IT"/>
          </a:p>
        </c:txPr>
      </c:legendEntry>
      <c:legendEntry>
        <c:idx val="2"/>
        <c:txPr>
          <a:bodyPr/>
          <a:lstStyle/>
          <a:p>
            <a:pPr>
              <a:defRPr sz="900"/>
            </a:pPr>
            <a:endParaRPr lang="it-IT"/>
          </a:p>
        </c:txPr>
      </c:legendEntry>
      <c:legendEntry>
        <c:idx val="3"/>
        <c:txPr>
          <a:bodyPr/>
          <a:lstStyle/>
          <a:p>
            <a:pPr>
              <a:defRPr sz="900"/>
            </a:pPr>
            <a:endParaRPr lang="it-IT"/>
          </a:p>
        </c:txPr>
      </c:legendEntry>
      <c:legendEntry>
        <c:idx val="4"/>
        <c:txPr>
          <a:bodyPr/>
          <a:lstStyle/>
          <a:p>
            <a:pPr>
              <a:defRPr sz="900"/>
            </a:pPr>
            <a:endParaRPr lang="it-IT"/>
          </a:p>
        </c:txPr>
      </c:legendEntry>
      <c:legendEntry>
        <c:idx val="5"/>
        <c:txPr>
          <a:bodyPr/>
          <a:lstStyle/>
          <a:p>
            <a:pPr>
              <a:defRPr sz="900"/>
            </a:pPr>
            <a:endParaRPr lang="it-IT"/>
          </a:p>
        </c:txPr>
      </c:legendEntry>
      <c:legendEntry>
        <c:idx val="6"/>
        <c:txPr>
          <a:bodyPr/>
          <a:lstStyle/>
          <a:p>
            <a:pPr>
              <a:defRPr sz="900"/>
            </a:pPr>
            <a:endParaRPr lang="it-IT"/>
          </a:p>
        </c:txPr>
      </c:legendEntry>
      <c:layout>
        <c:manualLayout>
          <c:xMode val="edge"/>
          <c:yMode val="edge"/>
          <c:x val="0"/>
          <c:y val="0.80332745942167993"/>
          <c:w val="1"/>
          <c:h val="0.19667254057832009"/>
        </c:manualLayout>
      </c:layout>
      <c:overlay val="1"/>
      <c:txPr>
        <a:bodyPr/>
        <a:lstStyle/>
        <a:p>
          <a:pPr>
            <a:defRPr sz="750"/>
          </a:pPr>
          <a:endParaRPr lang="it-IT"/>
        </a:p>
      </c:txPr>
    </c:legend>
    <c:plotVisOnly val="1"/>
    <c:dispBlanksAs val="zero"/>
  </c:chart>
  <c:spPr>
    <a:ln>
      <a:noFill/>
    </a:ln>
  </c:spPr>
  <c:txPr>
    <a:bodyPr/>
    <a:lstStyle/>
    <a:p>
      <a:pPr>
        <a:defRPr>
          <a:latin typeface="Arial" panose="020B0604020202020204" pitchFamily="34" charset="0"/>
          <a:cs typeface="Arial" panose="020B0604020202020204" pitchFamily="34" charset="0"/>
        </a:defRPr>
      </a:pPr>
      <a:endParaRPr lang="it-IT"/>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sz="1000" b="0"/>
            </a:pPr>
            <a:r>
              <a:rPr lang="en-US" sz="1800" b="1" dirty="0" err="1">
                <a:latin typeface="+mn-lt"/>
              </a:rPr>
              <a:t>Consumi</a:t>
            </a:r>
            <a:r>
              <a:rPr lang="en-US" sz="1800" b="1" dirty="0">
                <a:latin typeface="+mn-lt"/>
              </a:rPr>
              <a:t> di </a:t>
            </a:r>
            <a:r>
              <a:rPr lang="en-US" sz="1800" b="1" dirty="0" err="1">
                <a:latin typeface="+mn-lt"/>
              </a:rPr>
              <a:t>legna</a:t>
            </a:r>
            <a:r>
              <a:rPr lang="en-US" sz="1800" b="1" dirty="0">
                <a:latin typeface="+mn-lt"/>
              </a:rPr>
              <a:t> e</a:t>
            </a:r>
            <a:r>
              <a:rPr lang="en-US" sz="1800" b="1" baseline="0" dirty="0">
                <a:latin typeface="+mn-lt"/>
              </a:rPr>
              <a:t> </a:t>
            </a:r>
            <a:r>
              <a:rPr lang="en-US" sz="1800" b="1" dirty="0">
                <a:latin typeface="+mn-lt"/>
              </a:rPr>
              <a:t>pellets</a:t>
            </a:r>
            <a:r>
              <a:rPr lang="en-US" sz="1800" b="1" baseline="0" dirty="0">
                <a:latin typeface="+mn-lt"/>
              </a:rPr>
              <a:t> </a:t>
            </a:r>
            <a:r>
              <a:rPr lang="en-US" sz="1800" b="1" dirty="0" err="1" smtClean="0">
                <a:latin typeface="+mn-lt"/>
              </a:rPr>
              <a:t>delle</a:t>
            </a:r>
            <a:r>
              <a:rPr lang="en-US" sz="1800" b="1" dirty="0" smtClean="0">
                <a:latin typeface="+mn-lt"/>
              </a:rPr>
              <a:t> </a:t>
            </a:r>
            <a:r>
              <a:rPr lang="en-US" sz="1800" b="1" dirty="0" err="1">
                <a:latin typeface="+mn-lt"/>
              </a:rPr>
              <a:t>f</a:t>
            </a:r>
            <a:r>
              <a:rPr lang="en-US" sz="1800" b="1" i="0" u="none" strike="noStrike" baseline="0" dirty="0" err="1">
                <a:effectLst/>
                <a:latin typeface="+mn-lt"/>
              </a:rPr>
              <a:t>amiglie</a:t>
            </a:r>
            <a:r>
              <a:rPr lang="en-US" sz="1800" b="1" i="0" u="none" strike="noStrike" baseline="0" dirty="0">
                <a:effectLst/>
                <a:latin typeface="+mn-lt"/>
              </a:rPr>
              <a:t> </a:t>
            </a:r>
            <a:r>
              <a:rPr lang="en-US" sz="1800" b="1" dirty="0" smtClean="0">
                <a:latin typeface="+mn-lt"/>
              </a:rPr>
              <a:t>per </a:t>
            </a:r>
            <a:r>
              <a:rPr lang="en-US" sz="1800" b="1" dirty="0" err="1">
                <a:latin typeface="+mn-lt"/>
              </a:rPr>
              <a:t>regione</a:t>
            </a:r>
            <a:r>
              <a:rPr lang="en-US" sz="1800" b="1" dirty="0">
                <a:latin typeface="+mn-lt"/>
              </a:rPr>
              <a:t> </a:t>
            </a:r>
            <a:r>
              <a:rPr lang="en-US" sz="1800" b="1" dirty="0" smtClean="0">
                <a:latin typeface="+mn-lt"/>
              </a:rPr>
              <a:t> (</a:t>
            </a:r>
            <a:r>
              <a:rPr lang="en-US" sz="1800" b="1" i="0" u="none" strike="noStrike" baseline="0" dirty="0" err="1" smtClean="0">
                <a:effectLst/>
              </a:rPr>
              <a:t>tonnellate</a:t>
            </a:r>
            <a:r>
              <a:rPr lang="en-US" sz="1800" b="1" i="0" u="none" strike="noStrike" baseline="0" dirty="0" smtClean="0">
                <a:effectLst/>
              </a:rPr>
              <a:t>) </a:t>
            </a:r>
            <a:endParaRPr lang="en-US" sz="1800" b="1" dirty="0">
              <a:latin typeface="+mn-lt"/>
            </a:endParaRPr>
          </a:p>
        </c:rich>
      </c:tx>
      <c:layout/>
    </c:title>
    <c:plotArea>
      <c:layout/>
      <c:barChart>
        <c:barDir val="bar"/>
        <c:grouping val="clustered"/>
        <c:ser>
          <c:idx val="0"/>
          <c:order val="0"/>
          <c:tx>
            <c:strRef>
              <c:f>'GRAFICO 2'!$B$4</c:f>
              <c:strCache>
                <c:ptCount val="1"/>
                <c:pt idx="0">
                  <c:v>Consumi (in tonnellate)</c:v>
                </c:pt>
              </c:strCache>
            </c:strRef>
          </c:tx>
          <c:spPr>
            <a:solidFill>
              <a:schemeClr val="accent1"/>
            </a:solidFill>
          </c:spPr>
          <c:cat>
            <c:strRef>
              <c:f>'GRAFICO 2'!$A$5:$A$26</c:f>
              <c:strCache>
                <c:ptCount val="22"/>
                <c:pt idx="0">
                  <c:v>Valle d'Aosta</c:v>
                </c:pt>
                <c:pt idx="1">
                  <c:v>Molise</c:v>
                </c:pt>
                <c:pt idx="2">
                  <c:v>Bolzano</c:v>
                </c:pt>
                <c:pt idx="3">
                  <c:v>Trento</c:v>
                </c:pt>
                <c:pt idx="4">
                  <c:v>Liguria</c:v>
                </c:pt>
                <c:pt idx="5">
                  <c:v>Sicilia</c:v>
                </c:pt>
                <c:pt idx="6">
                  <c:v>Basilicata</c:v>
                </c:pt>
                <c:pt idx="7">
                  <c:v>Marche</c:v>
                </c:pt>
                <c:pt idx="8">
                  <c:v>Friuli-Venezia Giulia</c:v>
                </c:pt>
                <c:pt idx="9">
                  <c:v>Umbria</c:v>
                </c:pt>
                <c:pt idx="10">
                  <c:v>Trentino-Alto Adige</c:v>
                </c:pt>
                <c:pt idx="11">
                  <c:v>Puglia</c:v>
                </c:pt>
                <c:pt idx="12">
                  <c:v>Sardegna</c:v>
                </c:pt>
                <c:pt idx="13">
                  <c:v>Emilia-Romagna</c:v>
                </c:pt>
                <c:pt idx="14">
                  <c:v>Abruzzo</c:v>
                </c:pt>
                <c:pt idx="15">
                  <c:v>Calabria</c:v>
                </c:pt>
                <c:pt idx="16">
                  <c:v>Toscana</c:v>
                </c:pt>
                <c:pt idx="17">
                  <c:v>Lazio</c:v>
                </c:pt>
                <c:pt idx="18">
                  <c:v>Lombardia</c:v>
                </c:pt>
                <c:pt idx="19">
                  <c:v>Campania</c:v>
                </c:pt>
                <c:pt idx="20">
                  <c:v>Veneto</c:v>
                </c:pt>
                <c:pt idx="21">
                  <c:v>Piemonte</c:v>
                </c:pt>
              </c:strCache>
            </c:strRef>
          </c:cat>
          <c:val>
            <c:numRef>
              <c:f>'GRAFICO 2'!$B$5:$B$26</c:f>
              <c:numCache>
                <c:formatCode>0</c:formatCode>
                <c:ptCount val="22"/>
                <c:pt idx="0">
                  <c:v>87609.151690000028</c:v>
                </c:pt>
                <c:pt idx="1">
                  <c:v>241898.72400000002</c:v>
                </c:pt>
                <c:pt idx="2">
                  <c:v>348926.15640000004</c:v>
                </c:pt>
                <c:pt idx="3">
                  <c:v>367140.87269999995</c:v>
                </c:pt>
                <c:pt idx="4">
                  <c:v>406807.4472</c:v>
                </c:pt>
                <c:pt idx="5">
                  <c:v>417418.14079999988</c:v>
                </c:pt>
                <c:pt idx="6">
                  <c:v>460864.99310000014</c:v>
                </c:pt>
                <c:pt idx="7">
                  <c:v>553101.57120999997</c:v>
                </c:pt>
                <c:pt idx="8">
                  <c:v>618419.62170000002</c:v>
                </c:pt>
                <c:pt idx="9">
                  <c:v>692135.17529999977</c:v>
                </c:pt>
                <c:pt idx="10">
                  <c:v>716067.02909999981</c:v>
                </c:pt>
                <c:pt idx="11">
                  <c:v>792374.43960000004</c:v>
                </c:pt>
                <c:pt idx="12">
                  <c:v>817896.47529999982</c:v>
                </c:pt>
                <c:pt idx="13">
                  <c:v>914198.13030000008</c:v>
                </c:pt>
                <c:pt idx="14">
                  <c:v>1004342.2403000001</c:v>
                </c:pt>
                <c:pt idx="15">
                  <c:v>1378274.5875000001</c:v>
                </c:pt>
                <c:pt idx="16">
                  <c:v>1378438.135</c:v>
                </c:pt>
                <c:pt idx="17">
                  <c:v>1603436.6315000001</c:v>
                </c:pt>
                <c:pt idx="18">
                  <c:v>1711359.0720000004</c:v>
                </c:pt>
                <c:pt idx="19">
                  <c:v>1717809.43095</c:v>
                </c:pt>
                <c:pt idx="20">
                  <c:v>1782400.973</c:v>
                </c:pt>
                <c:pt idx="21">
                  <c:v>1897843.7049999998</c:v>
                </c:pt>
              </c:numCache>
            </c:numRef>
          </c:val>
        </c:ser>
        <c:gapWidth val="20"/>
        <c:axId val="67673472"/>
        <c:axId val="67679360"/>
      </c:barChart>
      <c:catAx>
        <c:axId val="67673472"/>
        <c:scaling>
          <c:orientation val="minMax"/>
        </c:scaling>
        <c:axPos val="l"/>
        <c:tickLblPos val="nextTo"/>
        <c:crossAx val="67679360"/>
        <c:crosses val="autoZero"/>
        <c:auto val="1"/>
        <c:lblAlgn val="ctr"/>
        <c:lblOffset val="100"/>
      </c:catAx>
      <c:valAx>
        <c:axId val="67679360"/>
        <c:scaling>
          <c:orientation val="minMax"/>
        </c:scaling>
        <c:axPos val="b"/>
        <c:majorGridlines>
          <c:spPr>
            <a:ln>
              <a:solidFill>
                <a:schemeClr val="bg1">
                  <a:lumMod val="65000"/>
                </a:schemeClr>
              </a:solidFill>
              <a:prstDash val="sysDash"/>
            </a:ln>
          </c:spPr>
        </c:majorGridlines>
        <c:numFmt formatCode="#,##0" sourceLinked="0"/>
        <c:tickLblPos val="nextTo"/>
        <c:crossAx val="67673472"/>
        <c:crosses val="autoZero"/>
        <c:crossBetween val="between"/>
      </c:valAx>
    </c:plotArea>
    <c:legend>
      <c:legendPos val="b"/>
      <c:layout/>
    </c:legend>
    <c:plotVisOnly val="1"/>
    <c:dispBlanksAs val="gap"/>
  </c:chart>
  <c:txPr>
    <a:bodyPr/>
    <a:lstStyle/>
    <a:p>
      <a:pPr>
        <a:defRPr sz="1000">
          <a:latin typeface="Arial" panose="020B0604020202020204" pitchFamily="34" charset="0"/>
          <a:cs typeface="Arial" panose="020B0604020202020204" pitchFamily="34" charset="0"/>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clrMapOvr bg1="lt1" tx1="dk1" bg2="lt2" tx2="dk2" accent1="accent1" accent2="accent2" accent3="accent3" accent4="accent4" accent5="accent5" accent6="accent6" hlink="hlink" folHlink="folHlink"/>
  <c:chart>
    <c:title>
      <c:tx>
        <c:rich>
          <a:bodyPr/>
          <a:lstStyle/>
          <a:p>
            <a:pPr algn="ctr" rtl="0">
              <a:defRPr sz="1000" b="1" i="0" u="none" strike="noStrike" kern="1200" baseline="0">
                <a:solidFill>
                  <a:prstClr val="black"/>
                </a:solidFill>
                <a:latin typeface="Arial" panose="020B0604020202020204" pitchFamily="34" charset="0"/>
                <a:ea typeface="+mn-ea"/>
                <a:cs typeface="Arial" panose="020B0604020202020204" pitchFamily="34" charset="0"/>
              </a:defRPr>
            </a:pPr>
            <a:r>
              <a:rPr lang="en-US" sz="1800" b="1" i="0" baseline="0" dirty="0" err="1">
                <a:effectLst/>
                <a:latin typeface="+mn-lt"/>
              </a:rPr>
              <a:t>Consumi</a:t>
            </a:r>
            <a:r>
              <a:rPr lang="en-US" sz="1800" b="1" i="0" baseline="0" dirty="0">
                <a:effectLst/>
                <a:latin typeface="+mn-lt"/>
              </a:rPr>
              <a:t> </a:t>
            </a:r>
            <a:r>
              <a:rPr lang="en-US" sz="1800" b="1" i="0" baseline="0" dirty="0" err="1">
                <a:effectLst/>
                <a:latin typeface="+mn-lt"/>
              </a:rPr>
              <a:t>medi</a:t>
            </a:r>
            <a:r>
              <a:rPr lang="en-US" sz="1800" b="1" i="0" baseline="0" dirty="0">
                <a:effectLst/>
                <a:latin typeface="+mn-lt"/>
              </a:rPr>
              <a:t> </a:t>
            </a:r>
            <a:r>
              <a:rPr lang="en-US" sz="1800" b="1" i="0" u="none" strike="noStrike" baseline="0" dirty="0">
                <a:effectLst/>
                <a:latin typeface="+mn-lt"/>
              </a:rPr>
              <a:t>di </a:t>
            </a:r>
            <a:r>
              <a:rPr lang="en-US" sz="1800" b="1" i="0" u="none" strike="noStrike" baseline="0" dirty="0" err="1">
                <a:effectLst/>
                <a:latin typeface="+mn-lt"/>
              </a:rPr>
              <a:t>legna</a:t>
            </a:r>
            <a:r>
              <a:rPr lang="en-US" sz="1800" b="1" i="0" u="none" strike="noStrike" baseline="0" dirty="0">
                <a:effectLst/>
                <a:latin typeface="+mn-lt"/>
              </a:rPr>
              <a:t> e pellets </a:t>
            </a:r>
            <a:r>
              <a:rPr lang="en-US" sz="1800" b="1" i="0" baseline="0" dirty="0" smtClean="0">
                <a:effectLst/>
                <a:latin typeface="+mn-lt"/>
              </a:rPr>
              <a:t>per </a:t>
            </a:r>
            <a:r>
              <a:rPr lang="en-US" sz="1800" b="1" i="0" baseline="0" dirty="0" err="1">
                <a:effectLst/>
                <a:latin typeface="+mn-lt"/>
              </a:rPr>
              <a:t>famiglia</a:t>
            </a:r>
            <a:r>
              <a:rPr lang="en-US" sz="1800" b="1" i="0" baseline="0" dirty="0">
                <a:effectLst/>
                <a:latin typeface="+mn-lt"/>
              </a:rPr>
              <a:t> </a:t>
            </a:r>
            <a:endParaRPr lang="it-IT" sz="1800" b="1" dirty="0">
              <a:effectLst/>
              <a:latin typeface="+mn-lt"/>
            </a:endParaRPr>
          </a:p>
          <a:p>
            <a:pPr algn="ctr" rtl="0">
              <a:defRPr sz="1000" b="1" i="0" u="none" strike="noStrike" kern="1200" baseline="0">
                <a:solidFill>
                  <a:prstClr val="black"/>
                </a:solidFill>
                <a:latin typeface="Arial" panose="020B0604020202020204" pitchFamily="34" charset="0"/>
                <a:ea typeface="+mn-ea"/>
                <a:cs typeface="Arial" panose="020B0604020202020204" pitchFamily="34" charset="0"/>
              </a:defRPr>
            </a:pPr>
            <a:r>
              <a:rPr lang="en-US" sz="1800" b="1" i="0" baseline="0" dirty="0">
                <a:effectLst/>
                <a:latin typeface="+mn-lt"/>
              </a:rPr>
              <a:t>per </a:t>
            </a:r>
            <a:r>
              <a:rPr lang="en-US" sz="1800" b="1" i="0" baseline="0" dirty="0" err="1">
                <a:effectLst/>
                <a:latin typeface="+mn-lt"/>
              </a:rPr>
              <a:t>regione</a:t>
            </a:r>
            <a:r>
              <a:rPr lang="en-US" sz="1800" b="1" i="0" baseline="0" dirty="0">
                <a:effectLst/>
                <a:latin typeface="+mn-lt"/>
              </a:rPr>
              <a:t> </a:t>
            </a:r>
            <a:r>
              <a:rPr lang="en-US" sz="1800" b="1" i="0" u="none" strike="noStrike" kern="1200" baseline="0" dirty="0" smtClean="0">
                <a:solidFill>
                  <a:prstClr val="black"/>
                </a:solidFill>
                <a:effectLst/>
                <a:latin typeface="+mn-lt"/>
                <a:ea typeface="+mn-ea"/>
                <a:cs typeface="Arial" panose="020B0604020202020204" pitchFamily="34" charset="0"/>
              </a:rPr>
              <a:t>(</a:t>
            </a:r>
            <a:r>
              <a:rPr lang="en-US" sz="1800" b="1" i="0" u="none" strike="noStrike" kern="1200" baseline="0" dirty="0" err="1" smtClean="0">
                <a:solidFill>
                  <a:prstClr val="black"/>
                </a:solidFill>
                <a:effectLst/>
                <a:latin typeface="+mn-lt"/>
                <a:ea typeface="+mn-ea"/>
                <a:cs typeface="Arial" panose="020B0604020202020204" pitchFamily="34" charset="0"/>
              </a:rPr>
              <a:t>tonnellate</a:t>
            </a:r>
            <a:r>
              <a:rPr lang="en-US" sz="1800" b="1" i="0" u="none" strike="noStrike" kern="1200" baseline="0" dirty="0" smtClean="0">
                <a:solidFill>
                  <a:prstClr val="black"/>
                </a:solidFill>
                <a:effectLst/>
                <a:latin typeface="+mn-lt"/>
                <a:ea typeface="+mn-ea"/>
                <a:cs typeface="Arial" panose="020B0604020202020204" pitchFamily="34" charset="0"/>
              </a:rPr>
              <a:t>)</a:t>
            </a:r>
            <a:endParaRPr lang="it-IT" sz="1800" b="1" i="0" u="none" strike="noStrike" kern="1200" baseline="0" dirty="0">
              <a:solidFill>
                <a:prstClr val="black"/>
              </a:solidFill>
              <a:effectLst/>
              <a:latin typeface="+mn-lt"/>
              <a:ea typeface="+mn-ea"/>
              <a:cs typeface="Arial" panose="020B0604020202020204" pitchFamily="34" charset="0"/>
            </a:endParaRPr>
          </a:p>
        </c:rich>
      </c:tx>
      <c:layout/>
    </c:title>
    <c:plotArea>
      <c:layout>
        <c:manualLayout>
          <c:layoutTarget val="inner"/>
          <c:xMode val="edge"/>
          <c:yMode val="edge"/>
          <c:x val="6.6589202122930513E-2"/>
          <c:y val="0.12032180409116167"/>
          <c:w val="0.89990563679540092"/>
          <c:h val="0.54685298725011167"/>
        </c:manualLayout>
      </c:layout>
      <c:lineChart>
        <c:grouping val="standard"/>
        <c:ser>
          <c:idx val="0"/>
          <c:order val="0"/>
          <c:tx>
            <c:strRef>
              <c:f>'GRAFICO 3'!$B$4</c:f>
              <c:strCache>
                <c:ptCount val="1"/>
                <c:pt idx="0">
                  <c:v>Consumi medi (in tonnellate) per famiglia</c:v>
                </c:pt>
              </c:strCache>
            </c:strRef>
          </c:tx>
          <c:spPr>
            <a:ln>
              <a:noFill/>
            </a:ln>
          </c:spPr>
          <c:marker>
            <c:symbol val="diamond"/>
            <c:size val="11"/>
            <c:spPr>
              <a:solidFill>
                <a:schemeClr val="accent4">
                  <a:lumMod val="75000"/>
                </a:schemeClr>
              </a:solidFill>
            </c:spPr>
          </c:marker>
          <c:dLbls>
            <c:numFmt formatCode="#,##0.0" sourceLinked="0"/>
            <c:dLblPos val="t"/>
            <c:showVal val="1"/>
          </c:dLbls>
          <c:cat>
            <c:strRef>
              <c:f>'GRAFICO 3'!$A$5:$A$26</c:f>
              <c:strCache>
                <c:ptCount val="22"/>
                <c:pt idx="0">
                  <c:v>Basilicata</c:v>
                </c:pt>
                <c:pt idx="1">
                  <c:v>Molise</c:v>
                </c:pt>
                <c:pt idx="2">
                  <c:v>Calabria</c:v>
                </c:pt>
                <c:pt idx="3">
                  <c:v>Abruzzo</c:v>
                </c:pt>
                <c:pt idx="4">
                  <c:v>Piemonte</c:v>
                </c:pt>
                <c:pt idx="5">
                  <c:v>Liguria</c:v>
                </c:pt>
                <c:pt idx="6">
                  <c:v>Bolzano</c:v>
                </c:pt>
                <c:pt idx="7">
                  <c:v>Umbria</c:v>
                </c:pt>
                <c:pt idx="8">
                  <c:v>Trentino-Alto Adige</c:v>
                </c:pt>
                <c:pt idx="9">
                  <c:v>Valle d'Aosta</c:v>
                </c:pt>
                <c:pt idx="10">
                  <c:v>Campania</c:v>
                </c:pt>
                <c:pt idx="11">
                  <c:v>Trento</c:v>
                </c:pt>
                <c:pt idx="12">
                  <c:v>Friuli-Venezia Giulia</c:v>
                </c:pt>
                <c:pt idx="13">
                  <c:v>Toscana</c:v>
                </c:pt>
                <c:pt idx="14">
                  <c:v>Marche</c:v>
                </c:pt>
                <c:pt idx="15">
                  <c:v>Lazio</c:v>
                </c:pt>
                <c:pt idx="16">
                  <c:v>Veneto</c:v>
                </c:pt>
                <c:pt idx="17">
                  <c:v>Puglia</c:v>
                </c:pt>
                <c:pt idx="18">
                  <c:v>Emilia-Romagna</c:v>
                </c:pt>
                <c:pt idx="19">
                  <c:v>Sardegna</c:v>
                </c:pt>
                <c:pt idx="20">
                  <c:v>Lombardia</c:v>
                </c:pt>
                <c:pt idx="21">
                  <c:v>Sicilia</c:v>
                </c:pt>
              </c:strCache>
            </c:strRef>
          </c:cat>
          <c:val>
            <c:numRef>
              <c:f>'GRAFICO 3'!$B$5:$B$26</c:f>
              <c:numCache>
                <c:formatCode>0.0</c:formatCode>
                <c:ptCount val="22"/>
                <c:pt idx="0">
                  <c:v>4.9880834639345792</c:v>
                </c:pt>
                <c:pt idx="1">
                  <c:v>4.7731361978878919</c:v>
                </c:pt>
                <c:pt idx="2">
                  <c:v>4.3980515455528861</c:v>
                </c:pt>
                <c:pt idx="3">
                  <c:v>4.3057324766244944</c:v>
                </c:pt>
                <c:pt idx="4">
                  <c:v>3.8362131658844021</c:v>
                </c:pt>
                <c:pt idx="5">
                  <c:v>3.6917051336267517</c:v>
                </c:pt>
                <c:pt idx="6">
                  <c:v>3.4557066524051465</c:v>
                </c:pt>
                <c:pt idx="7">
                  <c:v>3.3323792744342788</c:v>
                </c:pt>
                <c:pt idx="8">
                  <c:v>3.2922773396659286</c:v>
                </c:pt>
                <c:pt idx="9">
                  <c:v>3.2509481568752587</c:v>
                </c:pt>
                <c:pt idx="10">
                  <c:v>3.2306897496972078</c:v>
                </c:pt>
                <c:pt idx="11">
                  <c:v>3.150666558252095</c:v>
                </c:pt>
                <c:pt idx="12">
                  <c:v>3.0955341514080632</c:v>
                </c:pt>
                <c:pt idx="13">
                  <c:v>3.0040298193578474</c:v>
                </c:pt>
                <c:pt idx="14">
                  <c:v>2.9804103438966694</c:v>
                </c:pt>
                <c:pt idx="15">
                  <c:v>2.8575594773676265</c:v>
                </c:pt>
                <c:pt idx="16">
                  <c:v>2.8135635869127693</c:v>
                </c:pt>
                <c:pt idx="17">
                  <c:v>2.6999817346681478</c:v>
                </c:pt>
                <c:pt idx="18">
                  <c:v>2.4478030248181275</c:v>
                </c:pt>
                <c:pt idx="19">
                  <c:v>2.3809282583255715</c:v>
                </c:pt>
                <c:pt idx="20">
                  <c:v>2.3615115359989405</c:v>
                </c:pt>
                <c:pt idx="21">
                  <c:v>1.9168900375646358</c:v>
                </c:pt>
              </c:numCache>
            </c:numRef>
          </c:val>
        </c:ser>
        <c:ser>
          <c:idx val="1"/>
          <c:order val="1"/>
          <c:tx>
            <c:strRef>
              <c:f>'GRAFICO 3'!$C$4</c:f>
              <c:strCache>
                <c:ptCount val="1"/>
                <c:pt idx="0">
                  <c:v>Italia</c:v>
                </c:pt>
              </c:strCache>
            </c:strRef>
          </c:tx>
          <c:spPr>
            <a:ln w="28575">
              <a:solidFill>
                <a:srgbClr val="C00000"/>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dLbl>
              <c:idx val="13"/>
              <c:delete val="1"/>
            </c:dLbl>
            <c:dLbl>
              <c:idx val="14"/>
              <c:delete val="1"/>
            </c:dLbl>
            <c:dLbl>
              <c:idx val="15"/>
              <c:delete val="1"/>
            </c:dLbl>
            <c:dLbl>
              <c:idx val="16"/>
              <c:delete val="1"/>
            </c:dLbl>
            <c:dLbl>
              <c:idx val="17"/>
              <c:delete val="1"/>
            </c:dLbl>
            <c:dLbl>
              <c:idx val="18"/>
              <c:delete val="1"/>
            </c:dLbl>
            <c:dLbl>
              <c:idx val="19"/>
              <c:delete val="1"/>
            </c:dLbl>
            <c:dLbl>
              <c:idx val="20"/>
              <c:delete val="1"/>
            </c:dLbl>
            <c:dLbl>
              <c:idx val="21"/>
              <c:delete val="1"/>
            </c:dLbl>
            <c:dLbl>
              <c:idx val="22"/>
              <c:layout/>
              <c:tx>
                <c:rich>
                  <a:bodyPr/>
                  <a:lstStyle/>
                  <a:p>
                    <a:r>
                      <a:rPr lang="en-US" b="1"/>
                      <a:t>3,1</a:t>
                    </a:r>
                  </a:p>
                </c:rich>
              </c:tx>
              <c:showVal val="1"/>
            </c:dLbl>
            <c:showVal val="1"/>
          </c:dLbls>
          <c:val>
            <c:numRef>
              <c:f>'GRAFICO 3'!$C$5:$C$27</c:f>
              <c:numCache>
                <c:formatCode>0.0</c:formatCode>
                <c:ptCount val="23"/>
                <c:pt idx="0">
                  <c:v>3.0609144348972426</c:v>
                </c:pt>
                <c:pt idx="1">
                  <c:v>3.0609144348972426</c:v>
                </c:pt>
                <c:pt idx="2">
                  <c:v>3.0609144348972426</c:v>
                </c:pt>
                <c:pt idx="3">
                  <c:v>3.0609144348972426</c:v>
                </c:pt>
                <c:pt idx="4">
                  <c:v>3.0609144348972426</c:v>
                </c:pt>
                <c:pt idx="5">
                  <c:v>3.0609144348972426</c:v>
                </c:pt>
                <c:pt idx="6">
                  <c:v>3.0609144348972426</c:v>
                </c:pt>
                <c:pt idx="7">
                  <c:v>3.0609144348972426</c:v>
                </c:pt>
                <c:pt idx="8">
                  <c:v>3.0609144348972426</c:v>
                </c:pt>
                <c:pt idx="9">
                  <c:v>3.0609144348972426</c:v>
                </c:pt>
                <c:pt idx="10">
                  <c:v>3.0609144348972426</c:v>
                </c:pt>
                <c:pt idx="11">
                  <c:v>3.0609144348972426</c:v>
                </c:pt>
                <c:pt idx="12">
                  <c:v>3.0609144348972426</c:v>
                </c:pt>
                <c:pt idx="13">
                  <c:v>3.0609144348972426</c:v>
                </c:pt>
                <c:pt idx="14">
                  <c:v>3.0609144348972426</c:v>
                </c:pt>
                <c:pt idx="15">
                  <c:v>3.0609144348972426</c:v>
                </c:pt>
                <c:pt idx="16">
                  <c:v>3.0609144348972426</c:v>
                </c:pt>
                <c:pt idx="17">
                  <c:v>3.0609144348972426</c:v>
                </c:pt>
                <c:pt idx="18">
                  <c:v>3.0609144348972426</c:v>
                </c:pt>
                <c:pt idx="19">
                  <c:v>3.0609144348972426</c:v>
                </c:pt>
                <c:pt idx="20">
                  <c:v>3.0609144348972426</c:v>
                </c:pt>
                <c:pt idx="21">
                  <c:v>3.0609144348972426</c:v>
                </c:pt>
                <c:pt idx="22">
                  <c:v>3.0609144348972426</c:v>
                </c:pt>
              </c:numCache>
            </c:numRef>
          </c:val>
        </c:ser>
        <c:marker val="1"/>
        <c:axId val="80681216"/>
        <c:axId val="80711680"/>
      </c:lineChart>
      <c:catAx>
        <c:axId val="80681216"/>
        <c:scaling>
          <c:orientation val="minMax"/>
        </c:scaling>
        <c:axPos val="b"/>
        <c:tickLblPos val="nextTo"/>
        <c:txPr>
          <a:bodyPr rot="-5400000" vert="horz"/>
          <a:lstStyle/>
          <a:p>
            <a:pPr>
              <a:defRPr sz="1000"/>
            </a:pPr>
            <a:endParaRPr lang="it-IT"/>
          </a:p>
        </c:txPr>
        <c:crossAx val="80711680"/>
        <c:crosses val="autoZero"/>
        <c:auto val="1"/>
        <c:lblAlgn val="ctr"/>
        <c:lblOffset val="100"/>
      </c:catAx>
      <c:valAx>
        <c:axId val="80711680"/>
        <c:scaling>
          <c:orientation val="minMax"/>
          <c:max val="6"/>
          <c:min val="0"/>
        </c:scaling>
        <c:axPos val="l"/>
        <c:majorGridlines>
          <c:spPr>
            <a:ln>
              <a:noFill/>
              <a:prstDash val="sysDash"/>
            </a:ln>
          </c:spPr>
        </c:majorGridlines>
        <c:numFmt formatCode="#,##0.0" sourceLinked="0"/>
        <c:majorTickMark val="none"/>
        <c:tickLblPos val="none"/>
        <c:crossAx val="80681216"/>
        <c:crosses val="autoZero"/>
        <c:crossBetween val="between"/>
        <c:majorUnit val="1"/>
        <c:minorUnit val="0.5"/>
      </c:valAx>
    </c:plotArea>
    <c:legend>
      <c:legendPos val="b"/>
      <c:layout>
        <c:manualLayout>
          <c:xMode val="edge"/>
          <c:yMode val="edge"/>
          <c:x val="0.17929993125859275"/>
          <c:y val="0.94763644662994195"/>
          <c:w val="0.59108090870084529"/>
          <c:h val="3.6553283765127252E-2"/>
        </c:manualLayout>
      </c:layout>
    </c:legend>
    <c:plotVisOnly val="1"/>
    <c:dispBlanksAs val="gap"/>
  </c:chart>
  <c:txPr>
    <a:bodyPr/>
    <a:lstStyle/>
    <a:p>
      <a:pPr>
        <a:defRPr sz="1000">
          <a:latin typeface="Arial" panose="020B0604020202020204" pitchFamily="34" charset="0"/>
          <a:cs typeface="Arial" panose="020B0604020202020204" pitchFamily="34" charset="0"/>
        </a:defRPr>
      </a:pPr>
      <a:endParaRPr lang="it-IT"/>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sz="1000" b="0"/>
            </a:pPr>
            <a:r>
              <a:rPr lang="en-US" sz="1600" b="1" dirty="0" err="1"/>
              <a:t>Famiglie</a:t>
            </a:r>
            <a:r>
              <a:rPr lang="en-US" sz="1600" b="1" dirty="0"/>
              <a:t> </a:t>
            </a:r>
            <a:r>
              <a:rPr lang="en-US" sz="1600" b="1" dirty="0" err="1"/>
              <a:t>che</a:t>
            </a:r>
            <a:r>
              <a:rPr lang="en-US" sz="1600" b="1" dirty="0"/>
              <a:t> </a:t>
            </a:r>
            <a:r>
              <a:rPr lang="en-US" sz="1600" b="1" dirty="0" err="1"/>
              <a:t>utilizzano</a:t>
            </a:r>
            <a:r>
              <a:rPr lang="en-US" sz="1600" b="1" dirty="0"/>
              <a:t> </a:t>
            </a:r>
            <a:r>
              <a:rPr lang="en-US" sz="1600" b="1" dirty="0" err="1"/>
              <a:t>apparecchi</a:t>
            </a:r>
            <a:r>
              <a:rPr lang="en-US" sz="1600" b="1" dirty="0"/>
              <a:t> </a:t>
            </a:r>
            <a:r>
              <a:rPr lang="en-US" sz="1600" b="1" dirty="0" err="1"/>
              <a:t>innovativi</a:t>
            </a:r>
            <a:r>
              <a:rPr lang="en-US" sz="1600" b="1" dirty="0"/>
              <a:t> (a) per </a:t>
            </a:r>
            <a:r>
              <a:rPr lang="en-US" sz="1600" b="1" dirty="0" err="1"/>
              <a:t>il</a:t>
            </a:r>
            <a:r>
              <a:rPr lang="en-US" sz="1600" b="1" dirty="0"/>
              <a:t> </a:t>
            </a:r>
            <a:r>
              <a:rPr lang="en-US" sz="1600" b="1" dirty="0" err="1"/>
              <a:t>consumo</a:t>
            </a:r>
            <a:r>
              <a:rPr lang="en-US" sz="1600" b="1" dirty="0"/>
              <a:t> di </a:t>
            </a:r>
            <a:r>
              <a:rPr lang="en-US" sz="1600" b="1" dirty="0" err="1"/>
              <a:t>legna</a:t>
            </a:r>
            <a:r>
              <a:rPr lang="en-US" sz="1600" b="1" dirty="0"/>
              <a:t> e/o pellets per </a:t>
            </a:r>
            <a:r>
              <a:rPr lang="en-US" sz="1600" b="1" dirty="0" err="1"/>
              <a:t>regione</a:t>
            </a:r>
            <a:r>
              <a:rPr lang="en-US" sz="1600" b="1" baseline="0" dirty="0"/>
              <a:t> (</a:t>
            </a:r>
            <a:r>
              <a:rPr lang="en-US" sz="1600" b="1" dirty="0"/>
              <a:t>per 100 </a:t>
            </a:r>
            <a:r>
              <a:rPr lang="en-US" sz="1600" b="1" dirty="0" err="1"/>
              <a:t>famiglie</a:t>
            </a:r>
            <a:r>
              <a:rPr lang="en-US" sz="1600" b="1" dirty="0"/>
              <a:t> </a:t>
            </a:r>
            <a:r>
              <a:rPr lang="en-US" sz="1600" b="1" dirty="0" err="1"/>
              <a:t>che</a:t>
            </a:r>
            <a:r>
              <a:rPr lang="en-US" sz="1600" b="1" dirty="0"/>
              <a:t> </a:t>
            </a:r>
            <a:r>
              <a:rPr lang="en-US" sz="1600" b="1" dirty="0" err="1"/>
              <a:t>consumano</a:t>
            </a:r>
            <a:r>
              <a:rPr lang="en-US" sz="1600" b="1" dirty="0"/>
              <a:t> </a:t>
            </a:r>
            <a:r>
              <a:rPr lang="en-US" sz="1600" b="1" dirty="0" err="1"/>
              <a:t>legna</a:t>
            </a:r>
            <a:r>
              <a:rPr lang="en-US" sz="1600" b="1" dirty="0"/>
              <a:t> e/o pellets) </a:t>
            </a:r>
          </a:p>
        </c:rich>
      </c:tx>
      <c:layout/>
    </c:title>
    <c:plotArea>
      <c:layout/>
      <c:barChart>
        <c:barDir val="bar"/>
        <c:grouping val="clustered"/>
        <c:ser>
          <c:idx val="0"/>
          <c:order val="0"/>
          <c:tx>
            <c:strRef>
              <c:f>'GRAF 4'!$B$4</c:f>
              <c:strCache>
                <c:ptCount val="1"/>
                <c:pt idx="0">
                  <c:v>Camini o stufe innovativi</c:v>
                </c:pt>
              </c:strCache>
            </c:strRef>
          </c:tx>
          <c:spPr>
            <a:gradFill>
              <a:gsLst>
                <a:gs pos="0">
                  <a:srgbClr val="DDEBCF"/>
                </a:gs>
                <a:gs pos="50000">
                  <a:srgbClr val="9CB86E"/>
                </a:gs>
                <a:gs pos="100000">
                  <a:srgbClr val="156B13"/>
                </a:gs>
              </a:gsLst>
              <a:lin ang="5400000" scaled="0"/>
            </a:gradFill>
          </c:spPr>
          <c:dPt>
            <c:idx val="0"/>
            <c:spPr>
              <a:solidFill>
                <a:schemeClr val="accent1"/>
              </a:solidFill>
            </c:spPr>
          </c:dPt>
          <c:dPt>
            <c:idx val="1"/>
            <c:spPr>
              <a:solidFill>
                <a:schemeClr val="accent1"/>
              </a:solidFill>
            </c:spPr>
          </c:dPt>
          <c:dPt>
            <c:idx val="2"/>
            <c:spPr>
              <a:solidFill>
                <a:schemeClr val="accent1"/>
              </a:solidFill>
            </c:spPr>
          </c:dPt>
          <c:dPt>
            <c:idx val="3"/>
            <c:spPr>
              <a:solidFill>
                <a:schemeClr val="accent1"/>
              </a:solidFill>
            </c:spPr>
          </c:dPt>
          <c:dPt>
            <c:idx val="4"/>
            <c:spPr>
              <a:solidFill>
                <a:schemeClr val="accent1"/>
              </a:solidFill>
            </c:spPr>
          </c:dPt>
          <c:dPt>
            <c:idx val="5"/>
            <c:spPr>
              <a:solidFill>
                <a:schemeClr val="accent1"/>
              </a:solidFill>
            </c:spPr>
          </c:dPt>
          <c:dPt>
            <c:idx val="6"/>
            <c:spPr>
              <a:solidFill>
                <a:schemeClr val="accent1"/>
              </a:solidFill>
            </c:spPr>
          </c:dPt>
          <c:dPt>
            <c:idx val="7"/>
            <c:spPr>
              <a:solidFill>
                <a:schemeClr val="accent1"/>
              </a:solidFill>
            </c:spPr>
          </c:dPt>
          <c:dPt>
            <c:idx val="8"/>
            <c:spPr>
              <a:solidFill>
                <a:schemeClr val="accent1"/>
              </a:solidFill>
            </c:spPr>
          </c:dPt>
          <c:dPt>
            <c:idx val="9"/>
            <c:spPr>
              <a:solidFill>
                <a:schemeClr val="accent1"/>
              </a:solidFill>
            </c:spPr>
          </c:dPt>
          <c:dPt>
            <c:idx val="10"/>
            <c:spPr>
              <a:solidFill>
                <a:schemeClr val="accent1"/>
              </a:solidFill>
            </c:spPr>
          </c:dPt>
          <c:dPt>
            <c:idx val="11"/>
            <c:spPr>
              <a:solidFill>
                <a:schemeClr val="accent2">
                  <a:lumMod val="75000"/>
                </a:schemeClr>
              </a:solidFill>
            </c:spPr>
          </c:dPt>
          <c:dPt>
            <c:idx val="12"/>
            <c:spPr>
              <a:solidFill>
                <a:schemeClr val="accent1"/>
              </a:solidFill>
            </c:spPr>
          </c:dPt>
          <c:dPt>
            <c:idx val="13"/>
            <c:spPr>
              <a:solidFill>
                <a:schemeClr val="accent1"/>
              </a:solidFill>
            </c:spPr>
          </c:dPt>
          <c:dPt>
            <c:idx val="14"/>
            <c:spPr>
              <a:solidFill>
                <a:schemeClr val="accent1"/>
              </a:solidFill>
            </c:spPr>
          </c:dPt>
          <c:dPt>
            <c:idx val="15"/>
            <c:spPr>
              <a:solidFill>
                <a:schemeClr val="accent1"/>
              </a:solidFill>
            </c:spPr>
          </c:dPt>
          <c:dPt>
            <c:idx val="16"/>
            <c:spPr>
              <a:solidFill>
                <a:schemeClr val="accent1"/>
              </a:solidFill>
            </c:spPr>
          </c:dPt>
          <c:dPt>
            <c:idx val="17"/>
            <c:spPr>
              <a:solidFill>
                <a:schemeClr val="accent1"/>
              </a:solidFill>
            </c:spPr>
          </c:dPt>
          <c:dPt>
            <c:idx val="18"/>
            <c:spPr>
              <a:solidFill>
                <a:schemeClr val="accent1"/>
              </a:solidFill>
            </c:spPr>
          </c:dPt>
          <c:dPt>
            <c:idx val="19"/>
            <c:spPr>
              <a:solidFill>
                <a:schemeClr val="accent1"/>
              </a:solidFill>
            </c:spPr>
          </c:dPt>
          <c:dPt>
            <c:idx val="20"/>
            <c:spPr>
              <a:solidFill>
                <a:schemeClr val="accent1"/>
              </a:solidFill>
            </c:spPr>
          </c:dPt>
          <c:dPt>
            <c:idx val="21"/>
            <c:spPr>
              <a:solidFill>
                <a:schemeClr val="accent1"/>
              </a:solidFill>
            </c:spPr>
          </c:dPt>
          <c:dPt>
            <c:idx val="22"/>
            <c:spPr>
              <a:solidFill>
                <a:schemeClr val="accent1"/>
              </a:solidFill>
            </c:spPr>
          </c:dPt>
          <c:dLbls>
            <c:numFmt formatCode="#,##0.0" sourceLinked="0"/>
            <c:showVal val="1"/>
          </c:dLbls>
          <c:cat>
            <c:strRef>
              <c:f>'GRAF 4'!$A$5:$A$27</c:f>
              <c:strCache>
                <c:ptCount val="23"/>
                <c:pt idx="0">
                  <c:v>Trento</c:v>
                </c:pt>
                <c:pt idx="1">
                  <c:v>Emilia-Romagna</c:v>
                </c:pt>
                <c:pt idx="2">
                  <c:v>Veneto</c:v>
                </c:pt>
                <c:pt idx="3">
                  <c:v>Trentino-Alto Adige</c:v>
                </c:pt>
                <c:pt idx="4">
                  <c:v>Friuli-Venezia Giulia</c:v>
                </c:pt>
                <c:pt idx="5">
                  <c:v>Piemonte</c:v>
                </c:pt>
                <c:pt idx="6">
                  <c:v>Valle d'Aosta</c:v>
                </c:pt>
                <c:pt idx="7">
                  <c:v>Bolzano</c:v>
                </c:pt>
                <c:pt idx="8">
                  <c:v>Sardegna</c:v>
                </c:pt>
                <c:pt idx="9">
                  <c:v>Toscana</c:v>
                </c:pt>
                <c:pt idx="10">
                  <c:v>Sicilia</c:v>
                </c:pt>
                <c:pt idx="11">
                  <c:v>Italia</c:v>
                </c:pt>
                <c:pt idx="12">
                  <c:v>Liguria</c:v>
                </c:pt>
                <c:pt idx="13">
                  <c:v>Marche</c:v>
                </c:pt>
                <c:pt idx="14">
                  <c:v>Puglia</c:v>
                </c:pt>
                <c:pt idx="15">
                  <c:v>Molise</c:v>
                </c:pt>
                <c:pt idx="16">
                  <c:v>Umbria</c:v>
                </c:pt>
                <c:pt idx="17">
                  <c:v>Lombardia</c:v>
                </c:pt>
                <c:pt idx="18">
                  <c:v>Abruzzo</c:v>
                </c:pt>
                <c:pt idx="19">
                  <c:v>Lazio</c:v>
                </c:pt>
                <c:pt idx="20">
                  <c:v>Campania</c:v>
                </c:pt>
                <c:pt idx="21">
                  <c:v>Basilicata</c:v>
                </c:pt>
                <c:pt idx="22">
                  <c:v>Calabria</c:v>
                </c:pt>
              </c:strCache>
            </c:strRef>
          </c:cat>
          <c:val>
            <c:numRef>
              <c:f>'GRAF 4'!$B$5:$B$27</c:f>
              <c:numCache>
                <c:formatCode>0.0</c:formatCode>
                <c:ptCount val="23"/>
                <c:pt idx="0">
                  <c:v>3.5302244954002462</c:v>
                </c:pt>
                <c:pt idx="1">
                  <c:v>4.3788238633168843</c:v>
                </c:pt>
                <c:pt idx="2">
                  <c:v>4.4709654097928517</c:v>
                </c:pt>
                <c:pt idx="3">
                  <c:v>5.3450636554650819</c:v>
                </c:pt>
                <c:pt idx="4">
                  <c:v>5.8486419926118005</c:v>
                </c:pt>
                <c:pt idx="5">
                  <c:v>6.3743789391127876</c:v>
                </c:pt>
                <c:pt idx="6">
                  <c:v>6.4966900195927106</c:v>
                </c:pt>
                <c:pt idx="7">
                  <c:v>7.4395222390587392</c:v>
                </c:pt>
                <c:pt idx="8">
                  <c:v>9.2972461574289706</c:v>
                </c:pt>
                <c:pt idx="9">
                  <c:v>10.5284583851825</c:v>
                </c:pt>
                <c:pt idx="10">
                  <c:v>11.409087151792361</c:v>
                </c:pt>
                <c:pt idx="11">
                  <c:v>13.576988728836763</c:v>
                </c:pt>
                <c:pt idx="12">
                  <c:v>14.333771949725488</c:v>
                </c:pt>
                <c:pt idx="13">
                  <c:v>14.426793979922303</c:v>
                </c:pt>
                <c:pt idx="14">
                  <c:v>17.163666968794519</c:v>
                </c:pt>
                <c:pt idx="15">
                  <c:v>17.436246033875818</c:v>
                </c:pt>
                <c:pt idx="16">
                  <c:v>17.440346653827618</c:v>
                </c:pt>
                <c:pt idx="17">
                  <c:v>19.480162497516179</c:v>
                </c:pt>
                <c:pt idx="18">
                  <c:v>22.544017971593558</c:v>
                </c:pt>
                <c:pt idx="19">
                  <c:v>26.012393048914589</c:v>
                </c:pt>
                <c:pt idx="20">
                  <c:v>28.753883652175222</c:v>
                </c:pt>
                <c:pt idx="21">
                  <c:v>29.71787967079829</c:v>
                </c:pt>
                <c:pt idx="22">
                  <c:v>34.960096750621446</c:v>
                </c:pt>
              </c:numCache>
            </c:numRef>
          </c:val>
        </c:ser>
        <c:gapWidth val="20"/>
        <c:axId val="68130304"/>
        <c:axId val="68131840"/>
      </c:barChart>
      <c:catAx>
        <c:axId val="68130304"/>
        <c:scaling>
          <c:orientation val="minMax"/>
        </c:scaling>
        <c:axPos val="l"/>
        <c:tickLblPos val="nextTo"/>
        <c:crossAx val="68131840"/>
        <c:crosses val="autoZero"/>
        <c:auto val="1"/>
        <c:lblAlgn val="ctr"/>
        <c:lblOffset val="100"/>
      </c:catAx>
      <c:valAx>
        <c:axId val="68131840"/>
        <c:scaling>
          <c:orientation val="minMax"/>
        </c:scaling>
        <c:axPos val="b"/>
        <c:majorGridlines>
          <c:spPr>
            <a:ln>
              <a:noFill/>
              <a:prstDash val="sysDash"/>
            </a:ln>
          </c:spPr>
        </c:majorGridlines>
        <c:numFmt formatCode="#,##0" sourceLinked="0"/>
        <c:tickLblPos val="nextTo"/>
        <c:crossAx val="68130304"/>
        <c:crosses val="autoZero"/>
        <c:crossBetween val="between"/>
      </c:valAx>
    </c:plotArea>
    <c:plotVisOnly val="1"/>
    <c:dispBlanksAs val="gap"/>
  </c:chart>
  <c:txPr>
    <a:bodyPr/>
    <a:lstStyle/>
    <a:p>
      <a:pPr>
        <a:defRPr>
          <a:latin typeface="Arial" panose="020B0604020202020204" pitchFamily="34" charset="0"/>
          <a:cs typeface="Arial" panose="020B0604020202020204" pitchFamily="34" charset="0"/>
        </a:defRPr>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sz="1600" dirty="0" smtClean="0"/>
              <a:t>Consumi</a:t>
            </a:r>
            <a:r>
              <a:rPr lang="it-IT" sz="1600" baseline="0" dirty="0" smtClean="0"/>
              <a:t> di biomassa solida per riscaldamento</a:t>
            </a:r>
            <a:endParaRPr lang="it-IT" sz="1600" dirty="0"/>
          </a:p>
        </c:rich>
      </c:tx>
      <c:layout>
        <c:manualLayout>
          <c:xMode val="edge"/>
          <c:yMode val="edge"/>
          <c:x val="0.16232894609199203"/>
          <c:y val="0"/>
        </c:manualLayout>
      </c:layout>
    </c:title>
    <c:plotArea>
      <c:layout/>
      <c:lineChart>
        <c:grouping val="standard"/>
        <c:ser>
          <c:idx val="0"/>
          <c:order val="0"/>
          <c:tx>
            <c:strRef>
              <c:f>Elaborazione!$B$54</c:f>
              <c:strCache>
                <c:ptCount val="1"/>
                <c:pt idx="0">
                  <c:v>Nuova serie storica biomassa GSE-ISPRA</c:v>
                </c:pt>
              </c:strCache>
            </c:strRef>
          </c:tx>
          <c:cat>
            <c:numRef>
              <c:f>Elaborazione!$C$32:$Z$32</c:f>
              <c:numCache>
                <c:formatCode>General</c:formatCod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numCache>
            </c:numRef>
          </c:cat>
          <c:val>
            <c:numRef>
              <c:f>Elaborazione!$C$54:$Z$54</c:f>
              <c:numCache>
                <c:formatCode>_-* #,##0_-;\-* #,##0_-;_-* "-"??_-;_-@_-</c:formatCode>
                <c:ptCount val="24"/>
                <c:pt idx="0">
                  <c:v>123218.31650894211</c:v>
                </c:pt>
                <c:pt idx="1">
                  <c:v>144028.86682755573</c:v>
                </c:pt>
                <c:pt idx="2">
                  <c:v>132287.96300287044</c:v>
                </c:pt>
                <c:pt idx="3">
                  <c:v>134250.92079900176</c:v>
                </c:pt>
                <c:pt idx="4">
                  <c:v>135581.58619633369</c:v>
                </c:pt>
                <c:pt idx="5">
                  <c:v>143174.52544231719</c:v>
                </c:pt>
                <c:pt idx="6">
                  <c:v>140920.10722448418</c:v>
                </c:pt>
                <c:pt idx="7">
                  <c:v>152271.76642980581</c:v>
                </c:pt>
                <c:pt idx="8">
                  <c:v>155708.10716984974</c:v>
                </c:pt>
                <c:pt idx="9">
                  <c:v>164898.71730547585</c:v>
                </c:pt>
                <c:pt idx="10">
                  <c:v>152046.42884526093</c:v>
                </c:pt>
                <c:pt idx="11">
                  <c:v>143704.23474388817</c:v>
                </c:pt>
                <c:pt idx="12">
                  <c:v>88498.981230926889</c:v>
                </c:pt>
                <c:pt idx="13">
                  <c:v>144349.56994078221</c:v>
                </c:pt>
                <c:pt idx="14">
                  <c:v>92194.550134497957</c:v>
                </c:pt>
                <c:pt idx="15">
                  <c:v>161868.10875696293</c:v>
                </c:pt>
                <c:pt idx="16">
                  <c:v>193058.37115586805</c:v>
                </c:pt>
                <c:pt idx="17">
                  <c:v>269118.45780189242</c:v>
                </c:pt>
                <c:pt idx="18">
                  <c:v>320420.56530002016</c:v>
                </c:pt>
                <c:pt idx="19">
                  <c:v>307158.30522528384</c:v>
                </c:pt>
                <c:pt idx="20">
                  <c:v>297801.29388757987</c:v>
                </c:pt>
                <c:pt idx="21">
                  <c:v>190570.47259321652</c:v>
                </c:pt>
                <c:pt idx="22">
                  <c:v>276076</c:v>
                </c:pt>
                <c:pt idx="23">
                  <c:v>275973</c:v>
                </c:pt>
              </c:numCache>
            </c:numRef>
          </c:val>
        </c:ser>
        <c:ser>
          <c:idx val="1"/>
          <c:order val="1"/>
          <c:tx>
            <c:strRef>
              <c:f>Elaborazione!$B$55</c:f>
              <c:strCache>
                <c:ptCount val="1"/>
                <c:pt idx="0">
                  <c:v>Serie storica Eurostat (baseline)</c:v>
                </c:pt>
              </c:strCache>
            </c:strRef>
          </c:tx>
          <c:cat>
            <c:numRef>
              <c:f>Elaborazione!$C$32:$Z$32</c:f>
              <c:numCache>
                <c:formatCode>General</c:formatCod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numCache>
            </c:numRef>
          </c:cat>
          <c:val>
            <c:numRef>
              <c:f>Elaborazione!$C$55:$Z$55</c:f>
              <c:numCache>
                <c:formatCode>#,##0</c:formatCode>
                <c:ptCount val="24"/>
                <c:pt idx="0">
                  <c:v>25673</c:v>
                </c:pt>
                <c:pt idx="1">
                  <c:v>29448</c:v>
                </c:pt>
                <c:pt idx="2">
                  <c:v>34924</c:v>
                </c:pt>
                <c:pt idx="3">
                  <c:v>32567</c:v>
                </c:pt>
                <c:pt idx="4">
                  <c:v>39206</c:v>
                </c:pt>
                <c:pt idx="5">
                  <c:v>39006</c:v>
                </c:pt>
                <c:pt idx="6">
                  <c:v>38152</c:v>
                </c:pt>
                <c:pt idx="7">
                  <c:v>42375</c:v>
                </c:pt>
                <c:pt idx="8">
                  <c:v>43620</c:v>
                </c:pt>
                <c:pt idx="9">
                  <c:v>46503</c:v>
                </c:pt>
                <c:pt idx="10">
                  <c:v>50859</c:v>
                </c:pt>
                <c:pt idx="11">
                  <c:v>53420</c:v>
                </c:pt>
                <c:pt idx="12">
                  <c:v>49121</c:v>
                </c:pt>
                <c:pt idx="13">
                  <c:v>49873</c:v>
                </c:pt>
                <c:pt idx="14">
                  <c:v>51364</c:v>
                </c:pt>
                <c:pt idx="15">
                  <c:v>52655</c:v>
                </c:pt>
                <c:pt idx="16">
                  <c:v>68750</c:v>
                </c:pt>
                <c:pt idx="17">
                  <c:v>55686</c:v>
                </c:pt>
                <c:pt idx="18">
                  <c:v>57285</c:v>
                </c:pt>
                <c:pt idx="19">
                  <c:v>88312</c:v>
                </c:pt>
                <c:pt idx="20">
                  <c:v>141799</c:v>
                </c:pt>
                <c:pt idx="21">
                  <c:v>146326</c:v>
                </c:pt>
                <c:pt idx="22">
                  <c:v>276076</c:v>
                </c:pt>
                <c:pt idx="23">
                  <c:v>275973</c:v>
                </c:pt>
              </c:numCache>
            </c:numRef>
          </c:val>
        </c:ser>
        <c:marker val="1"/>
        <c:axId val="68090880"/>
        <c:axId val="68100864"/>
      </c:lineChart>
      <c:catAx>
        <c:axId val="68090880"/>
        <c:scaling>
          <c:orientation val="minMax"/>
        </c:scaling>
        <c:axPos val="b"/>
        <c:numFmt formatCode="General" sourceLinked="1"/>
        <c:majorTickMark val="none"/>
        <c:tickLblPos val="nextTo"/>
        <c:txPr>
          <a:bodyPr/>
          <a:lstStyle/>
          <a:p>
            <a:pPr>
              <a:defRPr b="1"/>
            </a:pPr>
            <a:endParaRPr lang="it-IT"/>
          </a:p>
        </c:txPr>
        <c:crossAx val="68100864"/>
        <c:crosses val="autoZero"/>
        <c:auto val="1"/>
        <c:lblAlgn val="ctr"/>
        <c:lblOffset val="100"/>
      </c:catAx>
      <c:valAx>
        <c:axId val="68100864"/>
        <c:scaling>
          <c:orientation val="minMax"/>
        </c:scaling>
        <c:axPos val="l"/>
        <c:majorGridlines>
          <c:spPr>
            <a:ln>
              <a:prstDash val="dash"/>
            </a:ln>
          </c:spPr>
        </c:majorGridlines>
        <c:numFmt formatCode="_-* #,##0_-;\-* #,##0_-;_-* &quot;-&quot;??_-;_-@_-" sourceLinked="1"/>
        <c:majorTickMark val="none"/>
        <c:tickLblPos val="nextTo"/>
        <c:spPr>
          <a:ln w="6350">
            <a:noFill/>
          </a:ln>
        </c:spPr>
        <c:txPr>
          <a:bodyPr/>
          <a:lstStyle/>
          <a:p>
            <a:pPr>
              <a:defRPr b="1"/>
            </a:pPr>
            <a:endParaRPr lang="it-IT"/>
          </a:p>
        </c:txPr>
        <c:crossAx val="68090880"/>
        <c:crosses val="autoZero"/>
        <c:crossBetween val="midCat"/>
        <c:dispUnits>
          <c:builtInUnit val="thousands"/>
          <c:dispUnitsLbl>
            <c:layout>
              <c:manualLayout>
                <c:xMode val="edge"/>
                <c:yMode val="edge"/>
                <c:x val="6.8295248425310554E-3"/>
                <c:y val="0.45866874402062935"/>
              </c:manualLayout>
            </c:layout>
            <c:tx>
              <c:rich>
                <a:bodyPr rot="0" vert="horz"/>
                <a:lstStyle/>
                <a:p>
                  <a:pPr>
                    <a:defRPr sz="1600"/>
                  </a:pPr>
                  <a:r>
                    <a:rPr lang="en-GB" sz="1600"/>
                    <a:t>PJ</a:t>
                  </a:r>
                </a:p>
              </c:rich>
            </c:tx>
          </c:dispUnitsLbl>
        </c:dispUnits>
      </c:valAx>
    </c:plotArea>
    <c:legend>
      <c:legendPos val="b"/>
      <c:layout/>
      <c:txPr>
        <a:bodyPr/>
        <a:lstStyle/>
        <a:p>
          <a:pPr>
            <a:defRPr sz="1200"/>
          </a:pPr>
          <a:endParaRPr lang="it-IT"/>
        </a:p>
      </c:txPr>
    </c:legend>
    <c:plotVisOnly val="1"/>
    <c:dispBlanksAs val="gap"/>
  </c:chart>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07136" cy="49040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00087" y="0"/>
            <a:ext cx="2907136" cy="490409"/>
          </a:xfrm>
          <a:prstGeom prst="rect">
            <a:avLst/>
          </a:prstGeom>
        </p:spPr>
        <p:txBody>
          <a:bodyPr vert="horz" lIns="91440" tIns="45720" rIns="91440" bIns="45720" rtlCol="0"/>
          <a:lstStyle>
            <a:lvl1pPr algn="r">
              <a:defRPr sz="1200"/>
            </a:lvl1pPr>
          </a:lstStyle>
          <a:p>
            <a:fld id="{4347B1F3-FB2D-A247-9676-97B3C010A75B}" type="datetimeFigureOut">
              <a:rPr lang="it-IT" smtClean="0"/>
              <a:pPr/>
              <a:t>23/06/2016</a:t>
            </a:fld>
            <a:endParaRPr lang="it-IT"/>
          </a:p>
        </p:txBody>
      </p:sp>
      <p:sp>
        <p:nvSpPr>
          <p:cNvPr id="4" name="Segnaposto immagine diapositiva 3"/>
          <p:cNvSpPr>
            <a:spLocks noGrp="1" noRot="1" noChangeAspect="1"/>
          </p:cNvSpPr>
          <p:nvPr>
            <p:ph type="sldImg" idx="2"/>
          </p:nvPr>
        </p:nvSpPr>
        <p:spPr>
          <a:xfrm>
            <a:off x="422275" y="1222375"/>
            <a:ext cx="5864225" cy="32988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0878" y="4703852"/>
            <a:ext cx="5367020" cy="3848606"/>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283830"/>
            <a:ext cx="2907136" cy="49040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00087" y="9283830"/>
            <a:ext cx="2907136" cy="490408"/>
          </a:xfrm>
          <a:prstGeom prst="rect">
            <a:avLst/>
          </a:prstGeom>
        </p:spPr>
        <p:txBody>
          <a:bodyPr vert="horz" lIns="91440" tIns="45720" rIns="91440" bIns="45720" rtlCol="0" anchor="b"/>
          <a:lstStyle>
            <a:lvl1pPr algn="r">
              <a:defRPr sz="1200"/>
            </a:lvl1pPr>
          </a:lstStyle>
          <a:p>
            <a:fld id="{A5BAA04C-CF00-2442-8489-B17C223CBBD3}" type="slidenum">
              <a:rPr lang="it-IT" smtClean="0"/>
              <a:pPr/>
              <a:t>‹N›</a:t>
            </a:fld>
            <a:endParaRPr lang="it-IT"/>
          </a:p>
        </p:txBody>
      </p:sp>
    </p:spTree>
    <p:extLst>
      <p:ext uri="{BB962C8B-B14F-4D97-AF65-F5344CB8AC3E}">
        <p14:creationId xmlns="" xmlns:p14="http://schemas.microsoft.com/office/powerpoint/2010/main" val="9563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pPr/>
              <a:t>1</a:t>
            </a:fld>
            <a:endParaRPr lang="it-IT"/>
          </a:p>
        </p:txBody>
      </p:sp>
    </p:spTree>
    <p:extLst>
      <p:ext uri="{BB962C8B-B14F-4D97-AF65-F5344CB8AC3E}">
        <p14:creationId xmlns="" xmlns:p14="http://schemas.microsoft.com/office/powerpoint/2010/main" val="94846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 xmlns:p14="http://schemas.microsoft.com/office/powerpoint/2010/main" val="136915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Connettore 1 8"/>
          <p:cNvCxnSpPr/>
          <p:nvPr userDrawn="1"/>
        </p:nvCxnSpPr>
        <p:spPr>
          <a:xfrm flipH="1">
            <a:off x="601664" y="968418"/>
            <a:ext cx="10997669" cy="0"/>
          </a:xfrm>
          <a:prstGeom prst="line">
            <a:avLst/>
          </a:prstGeom>
          <a:ln w="25400" cap="rnd">
            <a:solidFill>
              <a:srgbClr val="C72A31"/>
            </a:solidFill>
            <a:miter lim="800000"/>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3">
            <a:extLst>
              <a:ext uri="{28A0092B-C50C-407E-A947-70E740481C1C}">
                <a14:useLocalDpi xmlns="" xmlns:a14="http://schemas.microsoft.com/office/drawing/2010/main" val="0"/>
              </a:ext>
            </a:extLst>
          </a:blip>
          <a:srcRect t="13814" r="74033" b="37508"/>
          <a:stretch/>
        </p:blipFill>
        <p:spPr>
          <a:xfrm>
            <a:off x="10647499" y="5776731"/>
            <a:ext cx="1544501" cy="1081270"/>
          </a:xfrm>
          <a:prstGeom prst="rect">
            <a:avLst/>
          </a:prstGeom>
        </p:spPr>
      </p:pic>
      <p:pic>
        <p:nvPicPr>
          <p:cNvPr id="2" name="Immagine 1"/>
          <p:cNvPicPr>
            <a:picLocks noChangeAspect="1"/>
          </p:cNvPicPr>
          <p:nvPr userDrawn="1"/>
        </p:nvPicPr>
        <p:blipFill>
          <a:blip r:embed="rId4">
            <a:extLst>
              <a:ext uri="{28A0092B-C50C-407E-A947-70E740481C1C}">
                <a14:useLocalDpi xmlns="" xmlns:a14="http://schemas.microsoft.com/office/drawing/2010/main" val="0"/>
              </a:ext>
            </a:extLst>
          </a:blip>
          <a:stretch>
            <a:fillRect/>
          </a:stretch>
        </p:blipFill>
        <p:spPr>
          <a:xfrm>
            <a:off x="9771615" y="179460"/>
            <a:ext cx="1975884" cy="788958"/>
          </a:xfrm>
          <a:prstGeom prst="rect">
            <a:avLst/>
          </a:prstGeom>
        </p:spPr>
      </p:pic>
      <p:sp>
        <p:nvSpPr>
          <p:cNvPr id="11" name="Titolo 1"/>
          <p:cNvSpPr txBox="1">
            <a:spLocks/>
          </p:cNvSpPr>
          <p:nvPr userDrawn="1"/>
        </p:nvSpPr>
        <p:spPr>
          <a:xfrm>
            <a:off x="601662" y="353490"/>
            <a:ext cx="7627989" cy="538609"/>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1080"/>
              </a:lnSpc>
              <a:spcAft>
                <a:spcPts val="600"/>
              </a:spcAft>
            </a:pPr>
            <a:r>
              <a:rPr lang="it-IT" sz="1100" b="1" dirty="0" smtClean="0">
                <a:solidFill>
                  <a:schemeClr val="tx1">
                    <a:lumMod val="65000"/>
                    <a:lumOff val="35000"/>
                  </a:schemeClr>
                </a:solidFill>
                <a:latin typeface="Calibri"/>
                <a:ea typeface="Signika" charset="0"/>
                <a:cs typeface="Calibri"/>
              </a:rPr>
              <a:t>ROMA 23</a:t>
            </a:r>
            <a:r>
              <a:rPr lang="it-IT" sz="1100" b="1" baseline="0" dirty="0" smtClean="0">
                <a:solidFill>
                  <a:schemeClr val="tx1">
                    <a:lumMod val="65000"/>
                    <a:lumOff val="35000"/>
                  </a:schemeClr>
                </a:solidFill>
                <a:latin typeface="Calibri"/>
                <a:ea typeface="Signika" charset="0"/>
                <a:cs typeface="Calibri"/>
              </a:rPr>
              <a:t> </a:t>
            </a:r>
            <a:r>
              <a:rPr lang="it-IT" sz="1100" b="1" dirty="0" smtClean="0">
                <a:solidFill>
                  <a:schemeClr val="tx1">
                    <a:lumMod val="65000"/>
                    <a:lumOff val="35000"/>
                  </a:schemeClr>
                </a:solidFill>
                <a:latin typeface="Calibri"/>
                <a:ea typeface="Signika" charset="0"/>
                <a:cs typeface="Calibri"/>
              </a:rPr>
              <a:t>GIUGNO 2016 </a:t>
            </a:r>
          </a:p>
          <a:p>
            <a:pPr>
              <a:lnSpc>
                <a:spcPts val="1080"/>
              </a:lnSpc>
              <a:spcAft>
                <a:spcPts val="0"/>
              </a:spcAft>
            </a:pPr>
            <a:r>
              <a:rPr lang="it-IT" sz="1100" b="1" dirty="0" smtClean="0">
                <a:solidFill>
                  <a:srgbClr val="484384"/>
                </a:solidFill>
                <a:latin typeface="+mn-lt"/>
                <a:ea typeface="Signika Light" charset="0"/>
                <a:cs typeface="Calibri"/>
              </a:rPr>
              <a:t>AREA TEMATICA 2. </a:t>
            </a:r>
            <a:r>
              <a:rPr lang="it-IT" sz="1100" b="1" dirty="0" smtClean="0">
                <a:solidFill>
                  <a:schemeClr val="tx1"/>
                </a:solidFill>
                <a:latin typeface="+mn-lt"/>
                <a:ea typeface="Signika Light" charset="0"/>
                <a:cs typeface="Calibri"/>
              </a:rPr>
              <a:t>TEMI EMERGENTI</a:t>
            </a:r>
          </a:p>
          <a:p>
            <a:pPr>
              <a:lnSpc>
                <a:spcPts val="1080"/>
              </a:lnSpc>
              <a:spcBef>
                <a:spcPts val="300"/>
              </a:spcBef>
              <a:spcAft>
                <a:spcPts val="600"/>
              </a:spcAft>
            </a:pPr>
            <a:r>
              <a:rPr lang="it-IT" sz="1200" dirty="0" smtClean="0">
                <a:solidFill>
                  <a:schemeClr val="tx1"/>
                </a:solidFill>
                <a:latin typeface="+mn-lt"/>
                <a:ea typeface="Signika Light" charset="0"/>
                <a:cs typeface="Arial"/>
              </a:rPr>
              <a:t>I consumi di biomassa a fini energetici</a:t>
            </a:r>
            <a:r>
              <a:rPr lang="it-IT" sz="1200" baseline="0" dirty="0" smtClean="0">
                <a:solidFill>
                  <a:schemeClr val="tx1"/>
                </a:solidFill>
                <a:latin typeface="+mn-lt"/>
                <a:ea typeface="Signika Light" charset="0"/>
                <a:cs typeface="Arial"/>
              </a:rPr>
              <a:t> nel settore residenziale: implicazioni per le statistiche e i conti ambientali</a:t>
            </a:r>
            <a:endParaRPr lang="it-IT" sz="1200" dirty="0">
              <a:solidFill>
                <a:schemeClr val="tx1"/>
              </a:solidFill>
              <a:latin typeface="+mn-lt"/>
              <a:ea typeface="Signika Light" charset="0"/>
              <a:cs typeface="Arial"/>
            </a:endParaRPr>
          </a:p>
        </p:txBody>
      </p:sp>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 xmlns:p14="http://schemas.microsoft.com/office/powerpoint/2010/main" val="1852792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package" Target="../embeddings/Foglio_di_lavoro_di_Microsoft_Office_Excel2.xls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package" Target="../embeddings/Foglio_di_lavoro_di_Microsoft_Office_Excel3.xls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3376083"/>
            <a:ext cx="12192000" cy="3481918"/>
          </a:xfrm>
          <a:prstGeom prst="rect">
            <a:avLst/>
          </a:prstGeom>
          <a:solidFill>
            <a:srgbClr val="484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3173412" y="3811955"/>
            <a:ext cx="8221860" cy="2167260"/>
          </a:xfrm>
          <a:prstGeom prst="rect">
            <a:avLst/>
          </a:prstGeom>
          <a:noFill/>
        </p:spPr>
        <p:txBody>
          <a:bodyPr wrap="square" lIns="0" tIns="0" rIns="0" bIns="0" rtlCol="0">
            <a:spAutoFit/>
          </a:bodyPr>
          <a:lstStyle/>
          <a:p>
            <a:pPr>
              <a:lnSpc>
                <a:spcPts val="1880"/>
              </a:lnSpc>
            </a:pPr>
            <a:r>
              <a:rPr lang="it-IT" sz="2800" dirty="0" smtClean="0">
                <a:solidFill>
                  <a:schemeClr val="bg1"/>
                </a:solidFill>
                <a:latin typeface="+mj-lt"/>
                <a:ea typeface="Signika Light" charset="0"/>
                <a:cs typeface="Arial"/>
              </a:rPr>
              <a:t>TEMI EMERGENTI</a:t>
            </a:r>
            <a:endParaRPr lang="it-IT" sz="1200" dirty="0">
              <a:solidFill>
                <a:schemeClr val="bg1"/>
              </a:solidFill>
              <a:latin typeface="+mj-lt"/>
              <a:ea typeface="Signika Light" charset="0"/>
              <a:cs typeface="Arial"/>
            </a:endParaRPr>
          </a:p>
          <a:p>
            <a:pPr>
              <a:lnSpc>
                <a:spcPts val="2160"/>
              </a:lnSpc>
            </a:pPr>
            <a:endParaRPr lang="it-IT" sz="2800" dirty="0">
              <a:solidFill>
                <a:schemeClr val="bg1"/>
              </a:solidFill>
              <a:latin typeface="+mj-lt"/>
              <a:ea typeface="Signika Light" charset="0"/>
              <a:cs typeface="Arial"/>
            </a:endParaRPr>
          </a:p>
          <a:p>
            <a:pPr>
              <a:lnSpc>
                <a:spcPts val="3200"/>
              </a:lnSpc>
            </a:pPr>
            <a:r>
              <a:rPr lang="it-IT" sz="3200" dirty="0" smtClean="0">
                <a:solidFill>
                  <a:schemeClr val="bg1"/>
                </a:solidFill>
                <a:latin typeface="+mj-lt"/>
                <a:ea typeface="Signika Light" charset="0"/>
                <a:cs typeface="Arial"/>
              </a:rPr>
              <a:t>I </a:t>
            </a:r>
            <a:r>
              <a:rPr lang="it-IT" sz="3200" dirty="0">
                <a:solidFill>
                  <a:schemeClr val="bg1"/>
                </a:solidFill>
                <a:latin typeface="+mj-lt"/>
                <a:ea typeface="Signika Light" charset="0"/>
                <a:cs typeface="Arial"/>
              </a:rPr>
              <a:t>consumi di biomassa a fini energetici nel settore residenziale: implicazioni per le statistiche e i conti ambientali correlati</a:t>
            </a:r>
          </a:p>
          <a:p>
            <a:pPr>
              <a:lnSpc>
                <a:spcPts val="3200"/>
              </a:lnSpc>
            </a:pPr>
            <a:endParaRPr lang="it-IT" sz="3200" dirty="0">
              <a:solidFill>
                <a:schemeClr val="bg1"/>
              </a:solidFill>
              <a:latin typeface="+mj-lt"/>
              <a:ea typeface="Signika Light" charset="0"/>
              <a:cs typeface="Arial"/>
            </a:endParaRPr>
          </a:p>
        </p:txBody>
      </p:sp>
      <p:sp>
        <p:nvSpPr>
          <p:cNvPr id="2" name="Titolo 1"/>
          <p:cNvSpPr>
            <a:spLocks noGrp="1"/>
          </p:cNvSpPr>
          <p:nvPr>
            <p:ph type="ctrTitle" idx="4294967295"/>
          </p:nvPr>
        </p:nvSpPr>
        <p:spPr>
          <a:xfrm>
            <a:off x="611254" y="384211"/>
            <a:ext cx="5050820" cy="1611125"/>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23742" y="243906"/>
            <a:ext cx="11427622" cy="2895775"/>
          </a:xfrm>
          <a:prstGeom prst="rect">
            <a:avLst/>
          </a:prstGeom>
        </p:spPr>
      </p:pic>
      <p:sp>
        <p:nvSpPr>
          <p:cNvPr id="14" name="Rettangolo 13"/>
          <p:cNvSpPr/>
          <p:nvPr/>
        </p:nvSpPr>
        <p:spPr>
          <a:xfrm>
            <a:off x="125412" y="4357526"/>
            <a:ext cx="2772274" cy="843821"/>
          </a:xfrm>
          <a:prstGeom prst="rect">
            <a:avLst/>
          </a:prstGeom>
        </p:spPr>
        <p:txBody>
          <a:bodyPr wrap="square">
            <a:spAutoFit/>
          </a:bodyPr>
          <a:lstStyle/>
          <a:p>
            <a:pPr algn="r">
              <a:lnSpc>
                <a:spcPts val="2900"/>
              </a:lnSpc>
            </a:pPr>
            <a:r>
              <a:rPr lang="it-IT" dirty="0" smtClean="0">
                <a:solidFill>
                  <a:schemeClr val="bg1"/>
                </a:solidFill>
                <a:ea typeface="Signika Light" charset="0"/>
                <a:cs typeface="Arial"/>
              </a:rPr>
              <a:t>23 GIUGNO 2016 </a:t>
            </a:r>
          </a:p>
          <a:p>
            <a:pPr algn="r">
              <a:lnSpc>
                <a:spcPts val="2900"/>
              </a:lnSpc>
            </a:pPr>
            <a:r>
              <a:rPr lang="it-IT" dirty="0" smtClean="0">
                <a:solidFill>
                  <a:schemeClr val="bg1"/>
                </a:solidFill>
                <a:ea typeface="Signika Light" charset="0"/>
                <a:cs typeface="Arial"/>
              </a:rPr>
              <a:t>11.15 | 12.45</a:t>
            </a:r>
            <a:endParaRPr lang="it-IT" dirty="0">
              <a:solidFill>
                <a:schemeClr val="bg1"/>
              </a:solidFill>
              <a:ea typeface="Signika Light" charset="0"/>
              <a:cs typeface="Arial"/>
            </a:endParaRPr>
          </a:p>
        </p:txBody>
      </p:sp>
      <p:pic>
        <p:nvPicPr>
          <p:cNvPr id="12" name="Immagine 11" descr="Logo12esimaOk-21.eps"/>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2416714" y="5859742"/>
            <a:ext cx="480972" cy="625265"/>
          </a:xfrm>
          <a:prstGeom prst="rect">
            <a:avLst/>
          </a:prstGeom>
        </p:spPr>
      </p:pic>
      <p:pic>
        <p:nvPicPr>
          <p:cNvPr id="13" name="Immagine 12" descr="Logo12esimaOk-22.eps"/>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2326186" y="3683343"/>
            <a:ext cx="571500" cy="609600"/>
          </a:xfrm>
          <a:prstGeom prst="rect">
            <a:avLst/>
          </a:prstGeom>
        </p:spPr>
      </p:pic>
      <p:sp>
        <p:nvSpPr>
          <p:cNvPr id="17" name="CasellaDiTesto 16"/>
          <p:cNvSpPr txBox="1"/>
          <p:nvPr/>
        </p:nvSpPr>
        <p:spPr>
          <a:xfrm>
            <a:off x="3173412" y="5979215"/>
            <a:ext cx="8221860" cy="820738"/>
          </a:xfrm>
          <a:prstGeom prst="rect">
            <a:avLst/>
          </a:prstGeom>
          <a:noFill/>
        </p:spPr>
        <p:txBody>
          <a:bodyPr wrap="square" lIns="0" tIns="0" rIns="0" bIns="0" rtlCol="0">
            <a:spAutoFit/>
          </a:bodyPr>
          <a:lstStyle/>
          <a:p>
            <a:pPr>
              <a:lnSpc>
                <a:spcPts val="3200"/>
              </a:lnSpc>
            </a:pPr>
            <a:r>
              <a:rPr lang="it-IT" sz="2000" dirty="0" smtClean="0">
                <a:solidFill>
                  <a:schemeClr val="bg1"/>
                </a:solidFill>
                <a:latin typeface="+mj-lt"/>
                <a:ea typeface="Signika Light" charset="0"/>
                <a:cs typeface="Arial"/>
              </a:rPr>
              <a:t>Riccardo De </a:t>
            </a:r>
            <a:r>
              <a:rPr lang="it-IT" sz="2000" dirty="0" err="1" smtClean="0">
                <a:solidFill>
                  <a:schemeClr val="bg1"/>
                </a:solidFill>
                <a:latin typeface="+mj-lt"/>
                <a:ea typeface="Signika Light" charset="0"/>
                <a:cs typeface="Arial"/>
              </a:rPr>
              <a:t>Lauretis</a:t>
            </a:r>
            <a:r>
              <a:rPr lang="it-IT" sz="2000" dirty="0" smtClean="0">
                <a:solidFill>
                  <a:schemeClr val="bg1"/>
                </a:solidFill>
                <a:latin typeface="+mj-lt"/>
                <a:ea typeface="Signika Light" charset="0"/>
                <a:cs typeface="Arial"/>
              </a:rPr>
              <a:t> | ISPRA</a:t>
            </a:r>
            <a:endParaRPr lang="it-IT" sz="2000" dirty="0" smtClean="0">
              <a:solidFill>
                <a:schemeClr val="bg1"/>
              </a:solidFill>
              <a:latin typeface="+mj-lt"/>
              <a:ea typeface="Signika Light" charset="0"/>
              <a:cs typeface="Arial"/>
            </a:endParaRPr>
          </a:p>
          <a:p>
            <a:pPr>
              <a:lnSpc>
                <a:spcPts val="3200"/>
              </a:lnSpc>
            </a:pPr>
            <a:r>
              <a:rPr lang="it-IT" sz="2000" dirty="0" smtClean="0">
                <a:solidFill>
                  <a:schemeClr val="bg1"/>
                </a:solidFill>
                <a:latin typeface="+mj-lt"/>
                <a:ea typeface="Signika Light" charset="0"/>
                <a:cs typeface="Arial"/>
              </a:rPr>
              <a:t>Paola Ungaro, Giusy Vetrella | </a:t>
            </a:r>
            <a:r>
              <a:rPr lang="it-IT" sz="2000" dirty="0" smtClean="0">
                <a:solidFill>
                  <a:schemeClr val="bg1"/>
                </a:solidFill>
                <a:latin typeface="+mj-lt"/>
                <a:ea typeface="Signika Light" charset="0"/>
                <a:cs typeface="Arial"/>
              </a:rPr>
              <a:t>ISTAT </a:t>
            </a:r>
            <a:endParaRPr lang="it-IT" sz="2000" dirty="0">
              <a:solidFill>
                <a:schemeClr val="bg1"/>
              </a:solidFill>
              <a:latin typeface="+mj-lt"/>
              <a:ea typeface="Signika Light" charset="0"/>
              <a:cs typeface="Arial"/>
            </a:endParaRPr>
          </a:p>
        </p:txBody>
      </p:sp>
      <p:cxnSp>
        <p:nvCxnSpPr>
          <p:cNvPr id="19" name="Connettore 1 18"/>
          <p:cNvCxnSpPr/>
          <p:nvPr/>
        </p:nvCxnSpPr>
        <p:spPr>
          <a:xfrm>
            <a:off x="2998756"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10</a:t>
            </a:fld>
            <a:endParaRPr lang="it-IT" dirty="0"/>
          </a:p>
        </p:txBody>
      </p:sp>
      <p:sp>
        <p:nvSpPr>
          <p:cNvPr id="2" name="CasellaDiTesto 1"/>
          <p:cNvSpPr txBox="1"/>
          <p:nvPr/>
        </p:nvSpPr>
        <p:spPr>
          <a:xfrm>
            <a:off x="5858212" y="5973709"/>
            <a:ext cx="4818835" cy="307777"/>
          </a:xfrm>
          <a:prstGeom prst="rect">
            <a:avLst/>
          </a:prstGeom>
          <a:noFill/>
        </p:spPr>
        <p:txBody>
          <a:bodyPr wrap="square" rtlCol="0">
            <a:spAutoFit/>
          </a:bodyPr>
          <a:lstStyle/>
          <a:p>
            <a:r>
              <a:rPr lang="it-IT" sz="1400" dirty="0" smtClean="0"/>
              <a:t>Fonte</a:t>
            </a:r>
            <a:r>
              <a:rPr lang="it-IT" sz="1400" dirty="0"/>
              <a:t>: </a:t>
            </a:r>
            <a:r>
              <a:rPr lang="it-IT" sz="1400" dirty="0" smtClean="0"/>
              <a:t>National </a:t>
            </a:r>
            <a:r>
              <a:rPr lang="it-IT" sz="1400" dirty="0" err="1" smtClean="0"/>
              <a:t>Inventory</a:t>
            </a:r>
            <a:r>
              <a:rPr lang="it-IT" sz="1400" dirty="0" smtClean="0"/>
              <a:t> Report-  ISPRA 2016</a:t>
            </a:r>
            <a:endParaRPr lang="it-IT" sz="1400" dirty="0"/>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
        <p:nvSpPr>
          <p:cNvPr id="11" name="CasellaDiTesto 10"/>
          <p:cNvSpPr txBox="1"/>
          <p:nvPr/>
        </p:nvSpPr>
        <p:spPr>
          <a:xfrm>
            <a:off x="6541657" y="1262169"/>
            <a:ext cx="3775842" cy="369332"/>
          </a:xfrm>
          <a:prstGeom prst="rect">
            <a:avLst/>
          </a:prstGeom>
          <a:noFill/>
        </p:spPr>
        <p:txBody>
          <a:bodyPr wrap="none" rtlCol="0">
            <a:spAutoFit/>
          </a:bodyPr>
          <a:lstStyle/>
          <a:p>
            <a:r>
              <a:rPr lang="it-IT" b="1" dirty="0" smtClean="0"/>
              <a:t>Emissioni nazionali di CO</a:t>
            </a:r>
            <a:r>
              <a:rPr lang="it-IT" b="1" baseline="-25000" dirty="0" smtClean="0"/>
              <a:t>2</a:t>
            </a:r>
            <a:r>
              <a:rPr lang="it-IT" b="1" dirty="0" smtClean="0"/>
              <a:t> per settore</a:t>
            </a:r>
            <a:endParaRPr lang="it-IT" b="1" dirty="0"/>
          </a:p>
        </p:txBody>
      </p:sp>
      <p:pic>
        <p:nvPicPr>
          <p:cNvPr id="10" name="Immagine 9"/>
          <p:cNvPicPr/>
          <p:nvPr/>
        </p:nvPicPr>
        <p:blipFill>
          <a:blip r:embed="rId2" cstate="print"/>
          <a:srcRect/>
          <a:stretch>
            <a:fillRect/>
          </a:stretch>
        </p:blipFill>
        <p:spPr bwMode="auto">
          <a:xfrm>
            <a:off x="5539777" y="1816167"/>
            <a:ext cx="6289550" cy="4157542"/>
          </a:xfrm>
          <a:prstGeom prst="rect">
            <a:avLst/>
          </a:prstGeom>
          <a:noFill/>
          <a:ln w="9525">
            <a:noFill/>
            <a:miter lim="800000"/>
            <a:headEnd/>
            <a:tailEnd/>
          </a:ln>
        </p:spPr>
      </p:pic>
      <p:sp>
        <p:nvSpPr>
          <p:cNvPr id="12" name="Titolo 1"/>
          <p:cNvSpPr txBox="1">
            <a:spLocks/>
          </p:cNvSpPr>
          <p:nvPr/>
        </p:nvSpPr>
        <p:spPr>
          <a:xfrm>
            <a:off x="569912" y="1049963"/>
            <a:ext cx="4455611"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smtClean="0">
                <a:solidFill>
                  <a:schemeClr val="tx1">
                    <a:lumMod val="50000"/>
                    <a:lumOff val="50000"/>
                  </a:schemeClr>
                </a:solidFill>
                <a:latin typeface="+mn-lt"/>
              </a:rPr>
              <a:t>Inventario delle emissioni in atmosfera</a:t>
            </a:r>
            <a:endParaRPr lang="it-IT" sz="2800" dirty="0">
              <a:latin typeface="+mn-lt"/>
            </a:endParaRPr>
          </a:p>
        </p:txBody>
      </p:sp>
      <p:sp>
        <p:nvSpPr>
          <p:cNvPr id="13" name="Rettangolo 12"/>
          <p:cNvSpPr/>
          <p:nvPr/>
        </p:nvSpPr>
        <p:spPr>
          <a:xfrm>
            <a:off x="457219" y="1857862"/>
            <a:ext cx="5011909" cy="4278094"/>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600" dirty="0" smtClean="0"/>
              <a:t>Da un’analisi di sintesi della serie storica dei dati di emissione dal 1990 al 2014, si evidenzia che le emissioni nazionali totali dei sei gas serra, espresse in CO</a:t>
            </a:r>
            <a:r>
              <a:rPr lang="it-IT" sz="1600" baseline="-25000" dirty="0" smtClean="0"/>
              <a:t>2</a:t>
            </a:r>
            <a:r>
              <a:rPr lang="it-IT" sz="1600" dirty="0" smtClean="0"/>
              <a:t> equivalente, sono diminuite del 19.8% nel 2014 rispetto al 1990. </a:t>
            </a:r>
          </a:p>
          <a:p>
            <a:pPr marL="285750" indent="-285750" algn="just">
              <a:buClr>
                <a:srgbClr val="DA304A"/>
              </a:buClr>
              <a:buSzPct val="160000"/>
              <a:buFont typeface="Wingdings" panose="05000000000000000000" pitchFamily="2" charset="2"/>
              <a:buChar char="§"/>
            </a:pPr>
            <a:r>
              <a:rPr lang="it-IT" sz="1600" dirty="0" smtClean="0"/>
              <a:t>In particolare, le emissioni complessive di CO</a:t>
            </a:r>
            <a:r>
              <a:rPr lang="it-IT" sz="1600" baseline="-25000" dirty="0" smtClean="0"/>
              <a:t>2</a:t>
            </a:r>
            <a:r>
              <a:rPr lang="it-IT" sz="1600" dirty="0" smtClean="0"/>
              <a:t> sono pari all’81.9% del totale e risultano nel 2014 inferiori del 21.4% rispetto al 1990. Le emissioni di metano e di protossido di azoto sono pari a circa il 10.3% e 4.4% del totale, rispettivamente, e presentano andamenti in diminuzione sia per il metano (-20.7%) che per il protossido di azoto (-32.2%). </a:t>
            </a:r>
          </a:p>
          <a:p>
            <a:pPr marL="285750" indent="-285750" algn="just">
              <a:buClr>
                <a:srgbClr val="DA304A"/>
              </a:buClr>
              <a:buSzPct val="160000"/>
              <a:buFont typeface="Wingdings" panose="05000000000000000000" pitchFamily="2" charset="2"/>
              <a:buChar char="§"/>
            </a:pPr>
            <a:r>
              <a:rPr lang="it-IT" sz="1600" dirty="0" smtClean="0"/>
              <a:t>Gli altri gas serra, HFC, PFC, SF</a:t>
            </a:r>
            <a:r>
              <a:rPr lang="it-IT" sz="1600" baseline="-25000" dirty="0" smtClean="0"/>
              <a:t>6</a:t>
            </a:r>
            <a:r>
              <a:rPr lang="it-IT" sz="1600" dirty="0" smtClean="0"/>
              <a:t> e NF</a:t>
            </a:r>
            <a:r>
              <a:rPr lang="it-IT" sz="1600" baseline="-25000" dirty="0" smtClean="0"/>
              <a:t>3, </a:t>
            </a:r>
            <a:r>
              <a:rPr lang="it-IT" sz="1600" dirty="0" smtClean="0"/>
              <a:t>hanno un peso complessivo sul totale delle emissioni che varia tra lo 0.01% e il 2.9%; le emissioni degli HFC evidenziano una forte crescita, mentre le emissioni di PFC decrescono e quelle di SF</a:t>
            </a:r>
            <a:r>
              <a:rPr lang="it-IT" sz="1600" baseline="-25000" dirty="0" smtClean="0"/>
              <a:t>6</a:t>
            </a:r>
            <a:r>
              <a:rPr lang="it-IT" sz="1600" dirty="0" smtClean="0"/>
              <a:t> e NF</a:t>
            </a:r>
            <a:r>
              <a:rPr lang="it-IT" sz="1600" baseline="-25000" dirty="0" smtClean="0"/>
              <a:t>3 </a:t>
            </a:r>
            <a:r>
              <a:rPr lang="it-IT" sz="1600" dirty="0" smtClean="0"/>
              <a:t>mostrano un lieve incremento. </a:t>
            </a:r>
          </a:p>
        </p:txBody>
      </p:sp>
    </p:spTree>
    <p:extLst>
      <p:ext uri="{BB962C8B-B14F-4D97-AF65-F5344CB8AC3E}">
        <p14:creationId xmlns="" xmlns:p14="http://schemas.microsoft.com/office/powerpoint/2010/main" val="3715388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11</a:t>
            </a:fld>
            <a:endParaRPr lang="it-IT" dirty="0"/>
          </a:p>
        </p:txBody>
      </p:sp>
      <p:sp>
        <p:nvSpPr>
          <p:cNvPr id="8" name="Titolo 1"/>
          <p:cNvSpPr txBox="1">
            <a:spLocks/>
          </p:cNvSpPr>
          <p:nvPr/>
        </p:nvSpPr>
        <p:spPr>
          <a:xfrm>
            <a:off x="569912" y="1049963"/>
            <a:ext cx="4708143"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smtClean="0">
                <a:solidFill>
                  <a:schemeClr val="tx1">
                    <a:lumMod val="50000"/>
                    <a:lumOff val="50000"/>
                  </a:schemeClr>
                </a:solidFill>
                <a:latin typeface="+mn-lt"/>
              </a:rPr>
              <a:t>Aggiornamento Bilancio Energetico Nazionale (BEN)</a:t>
            </a:r>
            <a:endParaRPr lang="it-IT" sz="2800" dirty="0">
              <a:latin typeface="+mn-lt"/>
            </a:endParaRPr>
          </a:p>
        </p:txBody>
      </p:sp>
      <p:sp>
        <p:nvSpPr>
          <p:cNvPr id="2" name="CasellaDiTesto 1"/>
          <p:cNvSpPr txBox="1"/>
          <p:nvPr/>
        </p:nvSpPr>
        <p:spPr>
          <a:xfrm>
            <a:off x="6041986" y="5739924"/>
            <a:ext cx="4009295" cy="307777"/>
          </a:xfrm>
          <a:prstGeom prst="rect">
            <a:avLst/>
          </a:prstGeom>
          <a:noFill/>
        </p:spPr>
        <p:txBody>
          <a:bodyPr wrap="square" rtlCol="0">
            <a:spAutoFit/>
          </a:bodyPr>
          <a:lstStyle/>
          <a:p>
            <a:r>
              <a:rPr lang="it-IT" sz="1400" dirty="0" smtClean="0"/>
              <a:t>Fonte</a:t>
            </a:r>
            <a:r>
              <a:rPr lang="it-IT" sz="1400" dirty="0"/>
              <a:t>: </a:t>
            </a:r>
            <a:r>
              <a:rPr lang="it-IT" sz="1400" dirty="0" smtClean="0"/>
              <a:t>Gruppo di lavoro GSE-ISPRA-MISE</a:t>
            </a:r>
            <a:endParaRPr lang="it-IT" sz="1400" dirty="0"/>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
        <p:nvSpPr>
          <p:cNvPr id="3" name="Rettangolo 2"/>
          <p:cNvSpPr/>
          <p:nvPr/>
        </p:nvSpPr>
        <p:spPr>
          <a:xfrm>
            <a:off x="457219" y="1920821"/>
            <a:ext cx="5011909" cy="5016758"/>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600" dirty="0" smtClean="0"/>
              <a:t>L’indagine ISTAT è stata in un primo momento utilizzata nel BEN per gli anni 2012 e 2013 risultando in valori quasi doppi a quelli registrati precedentemente. Tale aggiornamento ha determinato la necessità di aggiornare la serie storica per garantirne la consistenza e la possibilità di utilizzo.</a:t>
            </a:r>
          </a:p>
          <a:p>
            <a:pPr marL="285750" indent="-285750" algn="just">
              <a:buClr>
                <a:srgbClr val="DA304A"/>
              </a:buClr>
              <a:buSzPct val="160000"/>
              <a:buFont typeface="Wingdings" panose="05000000000000000000" pitchFamily="2" charset="2"/>
              <a:buChar char="§"/>
            </a:pPr>
            <a:r>
              <a:rPr lang="it-IT" sz="1600" dirty="0" smtClean="0"/>
              <a:t>Un gruppo di lavoro che ha coinvolto il MISE, l’ISPRA e il GSE (Gestore del Sistema Elettrico), ha definito dei criteri per la ricostruzione della serie storica che è stata comunicata quindi ufficialmente a EUROSTAT per gli anni dal 2002 al 2011.</a:t>
            </a:r>
          </a:p>
          <a:p>
            <a:pPr marL="285750" indent="-285750" algn="just">
              <a:buClr>
                <a:srgbClr val="DA304A"/>
              </a:buClr>
              <a:buSzPct val="160000"/>
              <a:buFont typeface="Wingdings" panose="05000000000000000000" pitchFamily="2" charset="2"/>
              <a:buChar char="§"/>
            </a:pPr>
            <a:r>
              <a:rPr lang="it-IT" sz="1600" dirty="0" smtClean="0"/>
              <a:t>Per la revisione della serie storica sono stati utilizzati i seguenti parametri: gradi-giorno, consumi combustibili fossili, rendimenti di conversione degli impianti energetici, fabbisogno per famiglia, numero di famiglie, le produzioni di legna non contabilizzate.</a:t>
            </a:r>
          </a:p>
          <a:p>
            <a:pPr marL="285750" indent="-285750" algn="just">
              <a:buClr>
                <a:srgbClr val="DA304A"/>
              </a:buClr>
              <a:buSzPct val="160000"/>
              <a:buFont typeface="Wingdings" panose="05000000000000000000" pitchFamily="2" charset="2"/>
              <a:buChar char="§"/>
            </a:pPr>
            <a:r>
              <a:rPr lang="it-IT" sz="1600" dirty="0" smtClean="0"/>
              <a:t>Tale revisione ha contribuito alla ridefinizione dell’impegno nazionale di riduzione delle emissioni di PM2.5 nell’ambito della Direttiva Europea sui tetti di emissione al 2030.</a:t>
            </a:r>
          </a:p>
        </p:txBody>
      </p:sp>
      <p:graphicFrame>
        <p:nvGraphicFramePr>
          <p:cNvPr id="11" name="Grafico 10"/>
          <p:cNvGraphicFramePr>
            <a:graphicFrameLocks noGrp="1"/>
          </p:cNvGraphicFramePr>
          <p:nvPr/>
        </p:nvGraphicFramePr>
        <p:xfrm>
          <a:off x="5590573" y="1331088"/>
          <a:ext cx="5246957" cy="42247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715388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12</a:t>
            </a:fld>
            <a:endParaRPr lang="it-IT" dirty="0"/>
          </a:p>
        </p:txBody>
      </p:sp>
      <p:sp>
        <p:nvSpPr>
          <p:cNvPr id="8" name="Titolo 1"/>
          <p:cNvSpPr txBox="1">
            <a:spLocks/>
          </p:cNvSpPr>
          <p:nvPr/>
        </p:nvSpPr>
        <p:spPr>
          <a:xfrm>
            <a:off x="569912" y="1049963"/>
            <a:ext cx="4720757"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smtClean="0">
                <a:solidFill>
                  <a:schemeClr val="tx1">
                    <a:lumMod val="50000"/>
                    <a:lumOff val="50000"/>
                  </a:schemeClr>
                </a:solidFill>
                <a:latin typeface="+mn-lt"/>
              </a:rPr>
              <a:t>Consumi di biomassa solida e impatti ambientali</a:t>
            </a:r>
            <a:endParaRPr lang="it-IT" sz="2800" dirty="0">
              <a:latin typeface="+mn-lt"/>
            </a:endParaRPr>
          </a:p>
        </p:txBody>
      </p:sp>
      <p:sp>
        <p:nvSpPr>
          <p:cNvPr id="2" name="CasellaDiTesto 1"/>
          <p:cNvSpPr txBox="1"/>
          <p:nvPr/>
        </p:nvSpPr>
        <p:spPr>
          <a:xfrm>
            <a:off x="5696765" y="5739924"/>
            <a:ext cx="4276756" cy="307777"/>
          </a:xfrm>
          <a:prstGeom prst="rect">
            <a:avLst/>
          </a:prstGeom>
          <a:noFill/>
        </p:spPr>
        <p:txBody>
          <a:bodyPr wrap="square" rtlCol="0">
            <a:spAutoFit/>
          </a:bodyPr>
          <a:lstStyle/>
          <a:p>
            <a:r>
              <a:rPr lang="it-IT" sz="1400" dirty="0" smtClean="0"/>
              <a:t>Fonte</a:t>
            </a:r>
            <a:r>
              <a:rPr lang="it-IT" sz="1400" dirty="0"/>
              <a:t>: </a:t>
            </a:r>
            <a:r>
              <a:rPr lang="it-IT" sz="1400" dirty="0" smtClean="0"/>
              <a:t>Informative </a:t>
            </a:r>
            <a:r>
              <a:rPr lang="it-IT" sz="1400" dirty="0" err="1" smtClean="0"/>
              <a:t>Inventory</a:t>
            </a:r>
            <a:r>
              <a:rPr lang="it-IT" sz="1400" dirty="0" smtClean="0"/>
              <a:t> Report – ISPRA 2016</a:t>
            </a:r>
            <a:endParaRPr lang="it-IT" sz="1400" dirty="0"/>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
        <p:nvSpPr>
          <p:cNvPr id="3" name="Rettangolo 2"/>
          <p:cNvSpPr/>
          <p:nvPr/>
        </p:nvSpPr>
        <p:spPr>
          <a:xfrm>
            <a:off x="457219" y="1920821"/>
            <a:ext cx="4885207" cy="4278094"/>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600" dirty="0" smtClean="0"/>
              <a:t>Il ricorso alla combustione della biomassa nei processi di combustione in sostituzione dei combustibili fossili da un lato è incentivato come misura per ridurre le emissioni di gas serra ma dall’altro è responsabile della emissione di sostanze inquinanti come il particolato e causa di problemi per la qualità dell’aria.</a:t>
            </a:r>
          </a:p>
          <a:p>
            <a:pPr marL="285750" indent="-285750" algn="just">
              <a:buClr>
                <a:srgbClr val="DA304A"/>
              </a:buClr>
              <a:buSzPct val="160000"/>
              <a:buFont typeface="Wingdings" panose="05000000000000000000" pitchFamily="2" charset="2"/>
              <a:buChar char="§"/>
            </a:pPr>
            <a:r>
              <a:rPr lang="it-IT" sz="1600" dirty="0" smtClean="0"/>
              <a:t>Gli impatti sulla qualità dell’aria sono molto condizionati dalla qualità e tipologia del combustibile così come dalla tecnologia utilizzata (camino vs stufa a </a:t>
            </a:r>
            <a:r>
              <a:rPr lang="it-IT" sz="1600" dirty="0" err="1" smtClean="0"/>
              <a:t>pellet</a:t>
            </a:r>
            <a:r>
              <a:rPr lang="it-IT" sz="1600" dirty="0" smtClean="0"/>
              <a:t>)</a:t>
            </a:r>
          </a:p>
          <a:p>
            <a:pPr marL="285750" indent="-285750" algn="just">
              <a:buClr>
                <a:srgbClr val="DA304A"/>
              </a:buClr>
              <a:buSzPct val="160000"/>
              <a:buFont typeface="Wingdings" panose="05000000000000000000" pitchFamily="2" charset="2"/>
              <a:buChar char="§"/>
            </a:pPr>
            <a:r>
              <a:rPr lang="it-IT" sz="1600" dirty="0" smtClean="0"/>
              <a:t>Il ricorso a tecnologie di nuova generazione, come la stufa a </a:t>
            </a:r>
            <a:r>
              <a:rPr lang="it-IT" sz="1600" dirty="0" err="1" smtClean="0"/>
              <a:t>pellet</a:t>
            </a:r>
            <a:r>
              <a:rPr lang="it-IT" sz="1600" dirty="0" smtClean="0"/>
              <a:t>, associata però ad un prodotto di qualità, come il </a:t>
            </a:r>
            <a:r>
              <a:rPr lang="it-IT" sz="1600" dirty="0" err="1" smtClean="0"/>
              <a:t>pellet</a:t>
            </a:r>
            <a:r>
              <a:rPr lang="it-IT" sz="1600" dirty="0" smtClean="0"/>
              <a:t> certificato, consente  di sostituire i combustibili fossili, riducendo i gas serra, e nel contempo le emissioni degli inquinanti anche in considerazione della migliore efficienza energetica.</a:t>
            </a:r>
            <a:endParaRPr lang="it-IT" sz="1600" dirty="0"/>
          </a:p>
        </p:txBody>
      </p:sp>
      <p:graphicFrame>
        <p:nvGraphicFramePr>
          <p:cNvPr id="11" name="Tabella 10"/>
          <p:cNvGraphicFramePr>
            <a:graphicFrameLocks noGrp="1"/>
          </p:cNvGraphicFramePr>
          <p:nvPr/>
        </p:nvGraphicFramePr>
        <p:xfrm>
          <a:off x="5696765" y="1701478"/>
          <a:ext cx="6028388" cy="3716940"/>
        </p:xfrm>
        <a:graphic>
          <a:graphicData uri="http://schemas.openxmlformats.org/drawingml/2006/table">
            <a:tbl>
              <a:tblPr firstRow="1" bandRow="1">
                <a:tableStyleId>{8799B23B-EC83-4686-B30A-512413B5E67A}</a:tableStyleId>
              </a:tblPr>
              <a:tblGrid>
                <a:gridCol w="1016551"/>
                <a:gridCol w="478681"/>
                <a:gridCol w="588929"/>
                <a:gridCol w="795915"/>
                <a:gridCol w="694481"/>
                <a:gridCol w="752354"/>
                <a:gridCol w="879676"/>
                <a:gridCol w="821801"/>
              </a:tblGrid>
              <a:tr h="273479">
                <a:tc>
                  <a:txBody>
                    <a:bodyPr/>
                    <a:lstStyle/>
                    <a:p>
                      <a:endParaRPr lang="it-IT" sz="1600" dirty="0">
                        <a:latin typeface="+mj-lt"/>
                      </a:endParaRPr>
                    </a:p>
                  </a:txBody>
                  <a:tcPr>
                    <a:solidFill>
                      <a:schemeClr val="bg1"/>
                    </a:solidFill>
                  </a:tcPr>
                </a:tc>
                <a:tc gridSpan="7">
                  <a:txBody>
                    <a:bodyPr/>
                    <a:lstStyle/>
                    <a:p>
                      <a:pPr algn="ctr" fontAlgn="b"/>
                      <a:r>
                        <a:rPr lang="it-IT" sz="1800" u="none" strike="noStrike" dirty="0" smtClean="0"/>
                        <a:t>Fattori di emissione combustione</a:t>
                      </a:r>
                      <a:r>
                        <a:rPr lang="it-IT" sz="1800" u="none" strike="noStrike" baseline="0" dirty="0" smtClean="0"/>
                        <a:t> biomassa solida</a:t>
                      </a:r>
                      <a:endParaRPr lang="it-IT" sz="1800" b="0" i="0" u="none" strike="noStrike" dirty="0">
                        <a:latin typeface="+mj-lt"/>
                      </a:endParaRPr>
                    </a:p>
                  </a:txBody>
                  <a:tcPr marL="0" marR="0" marT="0"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73479">
                <a:tc>
                  <a:txBody>
                    <a:bodyPr/>
                    <a:lstStyle/>
                    <a:p>
                      <a:endParaRPr lang="it-IT" sz="1600" dirty="0">
                        <a:latin typeface="+mj-lt"/>
                      </a:endParaRPr>
                    </a:p>
                  </a:txBody>
                  <a:tcPr>
                    <a:solidFill>
                      <a:schemeClr val="bg1"/>
                    </a:solidFill>
                  </a:tcPr>
                </a:tc>
                <a:tc gridSpan="7">
                  <a:txBody>
                    <a:bodyPr/>
                    <a:lstStyle/>
                    <a:p>
                      <a:pPr algn="ctr" fontAlgn="b"/>
                      <a:r>
                        <a:rPr lang="it-IT" sz="1600" u="none" strike="noStrike" dirty="0" smtClean="0"/>
                        <a:t>(g/GJ)</a:t>
                      </a:r>
                      <a:endParaRPr lang="it-IT" sz="1600" b="0" i="0" u="none" strike="noStrike" dirty="0">
                        <a:latin typeface="+mj-lt"/>
                      </a:endParaRPr>
                    </a:p>
                  </a:txBody>
                  <a:tcPr marL="0" marR="0" marT="0" marB="0" anchor="b">
                    <a:solidFill>
                      <a:schemeClr val="bg1"/>
                    </a:solidFill>
                  </a:tcPr>
                </a:tc>
                <a:tc hMerge="1">
                  <a:txBody>
                    <a:bodyPr/>
                    <a:lstStyle/>
                    <a:p>
                      <a:endParaRPr lang="it-IT"/>
                    </a:p>
                  </a:txBody>
                  <a:tcPr/>
                </a:tc>
                <a:tc hMerge="1">
                  <a:txBody>
                    <a:bodyPr/>
                    <a:lstStyle/>
                    <a:p>
                      <a:endParaRPr lang="it-IT"/>
                    </a:p>
                  </a:txBody>
                  <a:tcPr/>
                </a:tc>
                <a:tc hMerge="1">
                  <a:txBody>
                    <a:bodyPr/>
                    <a:lstStyle/>
                    <a:p>
                      <a:pPr algn="ctr" fontAlgn="b"/>
                      <a:endParaRPr lang="it-IT" sz="1600" b="0" i="0" u="none" strike="noStrike" dirty="0">
                        <a:latin typeface="+mj-lt"/>
                      </a:endParaRPr>
                    </a:p>
                  </a:txBody>
                  <a:tcPr marL="0" marR="0" marT="0"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397788">
                <a:tc>
                  <a:txBody>
                    <a:bodyPr/>
                    <a:lstStyle/>
                    <a:p>
                      <a:pPr algn="l" fontAlgn="b"/>
                      <a:endParaRPr lang="it-IT" sz="1600" b="0" i="0" u="none" strike="noStrike" dirty="0">
                        <a:latin typeface="+mj-lt"/>
                      </a:endParaRPr>
                    </a:p>
                  </a:txBody>
                  <a:tcPr marL="0" marR="0" marT="0" marB="0" anchor="b">
                    <a:solidFill>
                      <a:srgbClr val="CCFFCC">
                        <a:alpha val="49804"/>
                      </a:srgbClr>
                    </a:solidFill>
                  </a:tcPr>
                </a:tc>
                <a:tc>
                  <a:txBody>
                    <a:bodyPr/>
                    <a:lstStyle/>
                    <a:p>
                      <a:pPr algn="ctr" fontAlgn="b"/>
                      <a:r>
                        <a:rPr lang="it-IT" sz="1600" u="none" strike="noStrike" dirty="0" smtClean="0"/>
                        <a:t>NO</a:t>
                      </a:r>
                      <a:r>
                        <a:rPr lang="it-IT" sz="1600" u="none" strike="noStrike" baseline="-25000" dirty="0" smtClean="0"/>
                        <a:t>X</a:t>
                      </a:r>
                      <a:endParaRPr lang="it-IT" sz="1600" b="0" i="0" u="none" strike="noStrike" baseline="-25000" dirty="0">
                        <a:latin typeface="+mj-lt"/>
                      </a:endParaRPr>
                    </a:p>
                  </a:txBody>
                  <a:tcPr marL="0" marR="0" marT="0" marB="0" anchor="b">
                    <a:solidFill>
                      <a:srgbClr val="CCFFCC">
                        <a:alpha val="49804"/>
                      </a:srgbClr>
                    </a:solidFill>
                  </a:tcPr>
                </a:tc>
                <a:tc>
                  <a:txBody>
                    <a:bodyPr/>
                    <a:lstStyle/>
                    <a:p>
                      <a:pPr algn="ctr" fontAlgn="b"/>
                      <a:r>
                        <a:rPr lang="it-IT" sz="1600" u="none" strike="noStrike" dirty="0"/>
                        <a:t>CO</a:t>
                      </a:r>
                      <a:endParaRPr lang="it-IT" sz="1600" b="0" i="0" u="none" strike="noStrike" dirty="0">
                        <a:latin typeface="+mj-lt"/>
                      </a:endParaRPr>
                    </a:p>
                  </a:txBody>
                  <a:tcPr marL="0" marR="0" marT="0" marB="0" anchor="b">
                    <a:solidFill>
                      <a:srgbClr val="CCFFCC">
                        <a:alpha val="49804"/>
                      </a:srgbClr>
                    </a:solidFill>
                  </a:tcPr>
                </a:tc>
                <a:tc>
                  <a:txBody>
                    <a:bodyPr/>
                    <a:lstStyle/>
                    <a:p>
                      <a:pPr algn="ctr" fontAlgn="b"/>
                      <a:r>
                        <a:rPr lang="it-IT" sz="1600" u="none" strike="noStrike" dirty="0"/>
                        <a:t>NMVOC</a:t>
                      </a:r>
                      <a:endParaRPr lang="it-IT" sz="1600" b="0" i="0" u="none" strike="noStrike" dirty="0">
                        <a:latin typeface="+mj-lt"/>
                      </a:endParaRPr>
                    </a:p>
                  </a:txBody>
                  <a:tcPr marL="0" marR="0" marT="0" marB="0" anchor="b">
                    <a:solidFill>
                      <a:srgbClr val="CCFFCC">
                        <a:alpha val="49804"/>
                      </a:srgbClr>
                    </a:solidFill>
                  </a:tcPr>
                </a:tc>
                <a:tc>
                  <a:txBody>
                    <a:bodyPr/>
                    <a:lstStyle/>
                    <a:p>
                      <a:pPr algn="ctr" fontAlgn="b"/>
                      <a:r>
                        <a:rPr lang="it-IT" sz="1600" u="none" strike="noStrike"/>
                        <a:t>PM10</a:t>
                      </a:r>
                      <a:endParaRPr lang="it-IT" sz="1600" b="0" i="0" u="none" strike="noStrike">
                        <a:latin typeface="+mj-lt"/>
                      </a:endParaRPr>
                    </a:p>
                  </a:txBody>
                  <a:tcPr marL="0" marR="0" marT="0" marB="0" anchor="b">
                    <a:solidFill>
                      <a:srgbClr val="CCFFCC">
                        <a:alpha val="49804"/>
                      </a:srgbClr>
                    </a:solidFill>
                  </a:tcPr>
                </a:tc>
                <a:tc>
                  <a:txBody>
                    <a:bodyPr/>
                    <a:lstStyle/>
                    <a:p>
                      <a:pPr algn="ctr" fontAlgn="b"/>
                      <a:r>
                        <a:rPr lang="it-IT" sz="1600" u="none" strike="noStrike" dirty="0"/>
                        <a:t>PM2.5</a:t>
                      </a:r>
                      <a:endParaRPr lang="it-IT" sz="1600" b="0" i="0" u="none" strike="noStrike" dirty="0">
                        <a:latin typeface="+mj-lt"/>
                      </a:endParaRPr>
                    </a:p>
                  </a:txBody>
                  <a:tcPr marL="0" marR="0" marT="0" marB="0" anchor="b">
                    <a:solidFill>
                      <a:srgbClr val="CCFFCC">
                        <a:alpha val="49804"/>
                      </a:srgbClr>
                    </a:solidFill>
                  </a:tcPr>
                </a:tc>
                <a:tc>
                  <a:txBody>
                    <a:bodyPr/>
                    <a:lstStyle/>
                    <a:p>
                      <a:pPr algn="ctr" fontAlgn="b"/>
                      <a:r>
                        <a:rPr lang="it-IT" sz="1600" u="none" strike="noStrike" dirty="0" err="1"/>
                        <a:t>Diox</a:t>
                      </a:r>
                      <a:r>
                        <a:rPr lang="it-IT" sz="1600" u="none" strike="noStrike" dirty="0"/>
                        <a:t> (</a:t>
                      </a:r>
                      <a:r>
                        <a:rPr lang="it-IT" sz="1600" u="none" strike="noStrike" dirty="0" smtClean="0"/>
                        <a:t>mg/GJ)</a:t>
                      </a:r>
                      <a:endParaRPr lang="it-IT" sz="1600" b="0" i="0" u="none" strike="noStrike" dirty="0">
                        <a:latin typeface="+mj-lt"/>
                      </a:endParaRPr>
                    </a:p>
                  </a:txBody>
                  <a:tcPr marL="0" marR="0" marT="0" marB="0" anchor="b">
                    <a:solidFill>
                      <a:srgbClr val="CCFFCC">
                        <a:alpha val="49804"/>
                      </a:srgbClr>
                    </a:solidFill>
                  </a:tcPr>
                </a:tc>
                <a:tc>
                  <a:txBody>
                    <a:bodyPr/>
                    <a:lstStyle/>
                    <a:p>
                      <a:pPr algn="ctr" fontAlgn="b"/>
                      <a:r>
                        <a:rPr lang="it-IT" sz="1600" u="none" strike="noStrike" dirty="0"/>
                        <a:t>B(a)P</a:t>
                      </a:r>
                      <a:endParaRPr lang="it-IT" sz="1600" b="0" i="0" u="none" strike="noStrike" dirty="0">
                        <a:latin typeface="+mj-lt"/>
                      </a:endParaRPr>
                    </a:p>
                  </a:txBody>
                  <a:tcPr marL="0" marR="0" marT="0" marB="0" anchor="b">
                    <a:solidFill>
                      <a:srgbClr val="CCFFCC">
                        <a:alpha val="49804"/>
                      </a:srgbClr>
                    </a:solidFill>
                  </a:tcPr>
                </a:tc>
              </a:tr>
              <a:tr h="364140">
                <a:tc>
                  <a:txBody>
                    <a:bodyPr/>
                    <a:lstStyle/>
                    <a:p>
                      <a:pPr algn="l" fontAlgn="b"/>
                      <a:r>
                        <a:rPr lang="it-IT" sz="1600" u="none" strike="noStrike" dirty="0" smtClean="0"/>
                        <a:t>Caminetto</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50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6,000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solidFill>
                            <a:schemeClr val="accent6">
                              <a:lumMod val="75000"/>
                            </a:schemeClr>
                          </a:solidFill>
                        </a:rPr>
                        <a:t>780</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a:solidFill>
                            <a:schemeClr val="accent6">
                              <a:lumMod val="75000"/>
                            </a:schemeClr>
                          </a:solidFill>
                        </a:rPr>
                        <a:t>516</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a:solidFill>
                            <a:schemeClr val="accent6">
                              <a:lumMod val="75000"/>
                            </a:schemeClr>
                          </a:solidFill>
                        </a:rPr>
                        <a:t>510</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smtClean="0"/>
                        <a:t>0.48</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0.04</a:t>
                      </a:r>
                      <a:endParaRPr lang="it-IT" sz="1600" b="0" i="0" u="none" strike="noStrike" dirty="0">
                        <a:latin typeface="+mj-lt"/>
                      </a:endParaRPr>
                    </a:p>
                  </a:txBody>
                  <a:tcPr marL="0" marR="0" marT="0" marB="0" anchor="b">
                    <a:solidFill>
                      <a:schemeClr val="bg1"/>
                    </a:solidFill>
                  </a:tcPr>
                </a:tc>
              </a:tr>
              <a:tr h="397788">
                <a:tc>
                  <a:txBody>
                    <a:bodyPr/>
                    <a:lstStyle/>
                    <a:p>
                      <a:pPr algn="l" fontAlgn="b"/>
                      <a:r>
                        <a:rPr lang="it-IT" sz="1600" u="none" strike="noStrike" dirty="0" smtClean="0"/>
                        <a:t>Stufa tradizionale</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50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6,000</a:t>
                      </a:r>
                      <a:endParaRPr lang="it-IT" sz="1600" b="0" i="0" u="none" strike="noStrike" kern="1200" dirty="0">
                        <a:solidFill>
                          <a:schemeClr val="tx1"/>
                        </a:solidFill>
                        <a:latin typeface="+mn-lt"/>
                        <a:ea typeface="+mn-ea"/>
                        <a:cs typeface="+mn-cs"/>
                      </a:endParaRPr>
                    </a:p>
                  </a:txBody>
                  <a:tcPr marL="0" marR="0" marT="0" marB="0" anchor="b">
                    <a:solidFill>
                      <a:schemeClr val="bg1"/>
                    </a:solidFill>
                  </a:tcPr>
                </a:tc>
                <a:tc>
                  <a:txBody>
                    <a:bodyPr/>
                    <a:lstStyle/>
                    <a:p>
                      <a:pPr algn="ctr" fontAlgn="b"/>
                      <a:r>
                        <a:rPr lang="it-IT" sz="1600" u="none" strike="noStrike" dirty="0" smtClean="0">
                          <a:solidFill>
                            <a:schemeClr val="accent6">
                              <a:lumMod val="75000"/>
                            </a:schemeClr>
                          </a:solidFill>
                        </a:rPr>
                        <a:t>720</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a:solidFill>
                            <a:schemeClr val="accent6">
                              <a:lumMod val="75000"/>
                            </a:schemeClr>
                          </a:solidFill>
                        </a:rPr>
                        <a:t>486</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a:solidFill>
                            <a:schemeClr val="accent6">
                              <a:lumMod val="75000"/>
                            </a:schemeClr>
                          </a:solidFill>
                        </a:rPr>
                        <a:t>486</a:t>
                      </a:r>
                      <a:endParaRPr lang="it-IT" sz="1600" b="0" i="0" u="none" strike="noStrike" dirty="0">
                        <a:solidFill>
                          <a:schemeClr val="accent6">
                            <a:lumMod val="75000"/>
                          </a:schemeClr>
                        </a:solidFill>
                        <a:latin typeface="+mj-lt"/>
                      </a:endParaRPr>
                    </a:p>
                  </a:txBody>
                  <a:tcPr marL="0" marR="0" marT="0" marB="0" anchor="b">
                    <a:solidFill>
                      <a:schemeClr val="bg1"/>
                    </a:solidFill>
                  </a:tcPr>
                </a:tc>
                <a:tc>
                  <a:txBody>
                    <a:bodyPr/>
                    <a:lstStyle/>
                    <a:p>
                      <a:pPr algn="ctr" fontAlgn="b"/>
                      <a:r>
                        <a:rPr lang="it-IT" sz="1600" u="none" strike="noStrike" dirty="0" smtClean="0"/>
                        <a:t>0.48</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0.15</a:t>
                      </a:r>
                      <a:endParaRPr lang="it-IT" sz="1600" b="0" i="0" u="none" strike="noStrike" dirty="0">
                        <a:latin typeface="+mj-lt"/>
                      </a:endParaRPr>
                    </a:p>
                  </a:txBody>
                  <a:tcPr marL="0" marR="0" marT="0" marB="0" anchor="b">
                    <a:solidFill>
                      <a:schemeClr val="bg1"/>
                    </a:solidFill>
                  </a:tcPr>
                </a:tc>
              </a:tr>
              <a:tr h="364140">
                <a:tc>
                  <a:txBody>
                    <a:bodyPr/>
                    <a:lstStyle/>
                    <a:p>
                      <a:pPr algn="l" fontAlgn="b"/>
                      <a:r>
                        <a:rPr lang="it-IT" sz="1600" u="none" strike="noStrike" dirty="0" smtClean="0"/>
                        <a:t>Caminetto chiuso</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90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4,500</a:t>
                      </a:r>
                    </a:p>
                  </a:txBody>
                  <a:tcPr marL="0" marR="0" marT="0" marB="0" anchor="b">
                    <a:solidFill>
                      <a:schemeClr val="bg1"/>
                    </a:solidFill>
                  </a:tcPr>
                </a:tc>
                <a:tc>
                  <a:txBody>
                    <a:bodyPr/>
                    <a:lstStyle/>
                    <a:p>
                      <a:pPr algn="ctr" fontAlgn="b"/>
                      <a:r>
                        <a:rPr lang="it-IT" sz="1600" u="none" strike="noStrike" dirty="0" smtClean="0"/>
                        <a:t>390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139</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134</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0.48</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0.01</a:t>
                      </a:r>
                      <a:endParaRPr lang="it-IT" sz="1600" b="0" i="0" u="none" strike="noStrike" dirty="0">
                        <a:latin typeface="+mj-lt"/>
                      </a:endParaRPr>
                    </a:p>
                  </a:txBody>
                  <a:tcPr marL="0" marR="0" marT="0" marB="0" anchor="b">
                    <a:solidFill>
                      <a:schemeClr val="bg1"/>
                    </a:solidFill>
                  </a:tcPr>
                </a:tc>
              </a:tr>
              <a:tr h="294104">
                <a:tc>
                  <a:txBody>
                    <a:bodyPr/>
                    <a:lstStyle/>
                    <a:p>
                      <a:pPr algn="l" fontAlgn="b"/>
                      <a:r>
                        <a:rPr lang="it-IT" sz="1600" u="none" strike="noStrike" dirty="0" smtClean="0"/>
                        <a:t>Stufa a </a:t>
                      </a:r>
                      <a:r>
                        <a:rPr lang="it-IT" sz="1600" u="none" strike="noStrike" dirty="0" err="1" smtClean="0"/>
                        <a:t>pellet</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90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500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solidFill>
                            <a:schemeClr val="tx1"/>
                          </a:solidFill>
                        </a:rPr>
                        <a:t>10</a:t>
                      </a:r>
                      <a:endParaRPr lang="it-IT" sz="1600" b="0" i="0" u="none" strike="noStrike" dirty="0">
                        <a:solidFill>
                          <a:schemeClr val="tx1"/>
                        </a:solidFill>
                        <a:latin typeface="+mj-lt"/>
                      </a:endParaRPr>
                    </a:p>
                  </a:txBody>
                  <a:tcPr marL="0" marR="0" marT="0" marB="0" anchor="b">
                    <a:solidFill>
                      <a:schemeClr val="bg1"/>
                    </a:solidFill>
                  </a:tcPr>
                </a:tc>
                <a:tc>
                  <a:txBody>
                    <a:bodyPr/>
                    <a:lstStyle/>
                    <a:p>
                      <a:pPr algn="ctr" fontAlgn="b"/>
                      <a:r>
                        <a:rPr lang="it-IT" sz="1600" u="none" strike="noStrike"/>
                        <a:t>149</a:t>
                      </a:r>
                      <a:endParaRPr lang="it-IT" sz="1600" b="0" i="0" u="none" strike="noStrike">
                        <a:latin typeface="+mj-lt"/>
                      </a:endParaRPr>
                    </a:p>
                  </a:txBody>
                  <a:tcPr marL="0" marR="0" marT="0" marB="0" anchor="b">
                    <a:solidFill>
                      <a:schemeClr val="bg1"/>
                    </a:solidFill>
                  </a:tcPr>
                </a:tc>
                <a:tc>
                  <a:txBody>
                    <a:bodyPr/>
                    <a:lstStyle/>
                    <a:p>
                      <a:pPr algn="ctr" fontAlgn="b"/>
                      <a:r>
                        <a:rPr lang="it-IT" sz="1600" u="none" strike="noStrike" dirty="0"/>
                        <a:t>148</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a:t>               -   </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0.01</a:t>
                      </a:r>
                      <a:endParaRPr lang="it-IT" sz="1600" b="0" i="0" u="none" strike="noStrike" dirty="0">
                        <a:latin typeface="+mj-lt"/>
                      </a:endParaRPr>
                    </a:p>
                  </a:txBody>
                  <a:tcPr marL="0" marR="0" marT="0" marB="0" anchor="b">
                    <a:solidFill>
                      <a:schemeClr val="bg1"/>
                    </a:solidFill>
                  </a:tcPr>
                </a:tc>
              </a:tr>
              <a:tr h="321660">
                <a:tc>
                  <a:txBody>
                    <a:bodyPr/>
                    <a:lstStyle/>
                    <a:p>
                      <a:pPr algn="l" fontAlgn="b"/>
                      <a:r>
                        <a:rPr lang="it-IT" sz="1600" u="none" strike="noStrike" dirty="0" smtClean="0"/>
                        <a:t>Stufa innovativa</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90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3,000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250</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177</a:t>
                      </a:r>
                      <a:endParaRPr lang="it-IT" sz="1600" b="0" i="0" u="none" strike="noStrike" dirty="0" smtClean="0">
                        <a:latin typeface="+mj-lt"/>
                      </a:endParaRPr>
                    </a:p>
                  </a:txBody>
                  <a:tcPr marL="0" marR="0" marT="0" marB="0" anchor="b">
                    <a:solidFill>
                      <a:schemeClr val="bg1"/>
                    </a:solidFill>
                  </a:tcPr>
                </a:tc>
                <a:tc>
                  <a:txBody>
                    <a:bodyPr/>
                    <a:lstStyle/>
                    <a:p>
                      <a:pPr algn="ctr" fontAlgn="b"/>
                      <a:r>
                        <a:rPr lang="it-IT" sz="1600" u="none" strike="noStrike" dirty="0" smtClean="0"/>
                        <a:t>165</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a:t>               -   </a:t>
                      </a:r>
                      <a:endParaRPr lang="it-IT" sz="1600" b="0" i="0" u="none" strike="noStrike" dirty="0">
                        <a:latin typeface="+mj-lt"/>
                      </a:endParaRPr>
                    </a:p>
                  </a:txBody>
                  <a:tcPr marL="0" marR="0" marT="0" marB="0" anchor="b">
                    <a:solidFill>
                      <a:schemeClr val="bg1"/>
                    </a:solidFill>
                  </a:tcPr>
                </a:tc>
                <a:tc>
                  <a:txBody>
                    <a:bodyPr/>
                    <a:lstStyle/>
                    <a:p>
                      <a:pPr algn="ctr" fontAlgn="b"/>
                      <a:r>
                        <a:rPr lang="it-IT" sz="1600" u="none" strike="noStrike" dirty="0" smtClean="0"/>
                        <a:t>0.15</a:t>
                      </a:r>
                      <a:endParaRPr lang="it-IT" sz="1600" b="0" i="0" u="none" strike="noStrike" dirty="0">
                        <a:latin typeface="+mj-lt"/>
                      </a:endParaRPr>
                    </a:p>
                  </a:txBody>
                  <a:tcPr marL="0" marR="0" marT="0" marB="0" anchor="b">
                    <a:solidFill>
                      <a:schemeClr val="bg1"/>
                    </a:solidFill>
                  </a:tcPr>
                </a:tc>
              </a:tr>
              <a:tr h="198894">
                <a:tc>
                  <a:txBody>
                    <a:bodyPr/>
                    <a:lstStyle/>
                    <a:p>
                      <a:pPr algn="l"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c>
                  <a:txBody>
                    <a:bodyPr/>
                    <a:lstStyle/>
                    <a:p>
                      <a:pPr algn="ctr" fontAlgn="b"/>
                      <a:endParaRPr lang="it-IT" sz="1600" b="0" i="0" u="none" strike="noStrike" kern="1200" dirty="0">
                        <a:solidFill>
                          <a:schemeClr val="dk1"/>
                        </a:solidFill>
                        <a:latin typeface="+mj-lt"/>
                        <a:ea typeface="+mn-ea"/>
                        <a:cs typeface="+mn-cs"/>
                      </a:endParaRPr>
                    </a:p>
                  </a:txBody>
                  <a:tcPr marL="0" marR="0" marT="0" marB="0" anchor="b">
                    <a:solidFill>
                      <a:srgbClr val="CCFFCC">
                        <a:alpha val="49804"/>
                      </a:srgbClr>
                    </a:solidFill>
                  </a:tcPr>
                </a:tc>
              </a:tr>
            </a:tbl>
          </a:graphicData>
        </a:graphic>
      </p:graphicFrame>
    </p:spTree>
    <p:extLst>
      <p:ext uri="{BB962C8B-B14F-4D97-AF65-F5344CB8AC3E}">
        <p14:creationId xmlns="" xmlns:p14="http://schemas.microsoft.com/office/powerpoint/2010/main" val="3715388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13</a:t>
            </a:fld>
            <a:endParaRPr lang="it-IT" dirty="0"/>
          </a:p>
        </p:txBody>
      </p:sp>
      <p:sp>
        <p:nvSpPr>
          <p:cNvPr id="6" name="Sottotitolo 2"/>
          <p:cNvSpPr txBox="1">
            <a:spLocks/>
          </p:cNvSpPr>
          <p:nvPr/>
        </p:nvSpPr>
        <p:spPr>
          <a:xfrm>
            <a:off x="569912" y="1875100"/>
            <a:ext cx="6259151" cy="4340506"/>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smtClean="0">
                <a:solidFill>
                  <a:schemeClr val="tx1">
                    <a:lumMod val="65000"/>
                    <a:lumOff val="35000"/>
                  </a:schemeClr>
                </a:solidFill>
              </a:rPr>
              <a:t>I dati della nuova indagine Istat sui consumi energetici delle famiglie, e in </a:t>
            </a:r>
            <a:r>
              <a:rPr lang="it-IT" sz="1800" dirty="0" err="1" smtClean="0">
                <a:solidFill>
                  <a:schemeClr val="tx1">
                    <a:lumMod val="65000"/>
                    <a:lumOff val="35000"/>
                  </a:schemeClr>
                </a:solidFill>
              </a:rPr>
              <a:t>special</a:t>
            </a:r>
            <a:r>
              <a:rPr lang="it-IT" sz="1800" dirty="0" smtClean="0">
                <a:solidFill>
                  <a:schemeClr val="tx1">
                    <a:lumMod val="65000"/>
                    <a:lumOff val="35000"/>
                  </a:schemeClr>
                </a:solidFill>
              </a:rPr>
              <a:t> modo i dati sulle biomasse, consentono di migliorare le stime della Contabilità Ambientale dell’Istat per la parte relativa al riscaldamento/</a:t>
            </a:r>
            <a:r>
              <a:rPr lang="it-IT" sz="1800" dirty="0" err="1" smtClean="0">
                <a:solidFill>
                  <a:schemeClr val="tx1">
                    <a:lumMod val="65000"/>
                    <a:lumOff val="35000"/>
                  </a:schemeClr>
                </a:solidFill>
              </a:rPr>
              <a:t>raffrescamento</a:t>
            </a:r>
            <a:r>
              <a:rPr lang="it-IT" sz="1800" dirty="0" smtClean="0">
                <a:solidFill>
                  <a:schemeClr val="tx1">
                    <a:lumMod val="65000"/>
                    <a:lumOff val="35000"/>
                  </a:schemeClr>
                </a:solidFill>
              </a:rPr>
              <a:t>. </a:t>
            </a:r>
          </a:p>
          <a:p>
            <a:pPr algn="just"/>
            <a:r>
              <a:rPr lang="it-IT" sz="1800" dirty="0" smtClean="0">
                <a:solidFill>
                  <a:schemeClr val="tx1">
                    <a:lumMod val="65000"/>
                    <a:lumOff val="35000"/>
                  </a:schemeClr>
                </a:solidFill>
              </a:rPr>
              <a:t>In particolare:</a:t>
            </a:r>
          </a:p>
          <a:p>
            <a:pPr algn="just"/>
            <a:r>
              <a:rPr lang="it-IT" sz="1800" dirty="0" smtClean="0">
                <a:solidFill>
                  <a:schemeClr val="tx1">
                    <a:lumMod val="65000"/>
                    <a:lumOff val="35000"/>
                  </a:schemeClr>
                </a:solidFill>
              </a:rPr>
              <a:t>Tavola degli Impieghi dei Prodotti energetici in termini fisici per tipo di Utilizzo (TIPU)</a:t>
            </a:r>
          </a:p>
          <a:p>
            <a:pPr algn="just"/>
            <a:r>
              <a:rPr lang="it-IT" sz="1800" dirty="0" smtClean="0">
                <a:solidFill>
                  <a:schemeClr val="tx1">
                    <a:lumMod val="65000"/>
                    <a:lumOff val="35000"/>
                  </a:schemeClr>
                </a:solidFill>
              </a:rPr>
              <a:t>Conti dei flussi fisici di energia (Reg. UE 538/2014 )</a:t>
            </a:r>
          </a:p>
          <a:p>
            <a:pPr algn="just"/>
            <a:r>
              <a:rPr lang="it-IT" sz="1800" dirty="0" smtClean="0">
                <a:solidFill>
                  <a:schemeClr val="tx1">
                    <a:lumMod val="65000"/>
                    <a:lumOff val="35000"/>
                  </a:schemeClr>
                </a:solidFill>
              </a:rPr>
              <a:t>Spese delle famiglie per funzione COICOP (Reg. UE 549/2013)</a:t>
            </a:r>
          </a:p>
          <a:p>
            <a:pPr algn="just"/>
            <a:r>
              <a:rPr lang="it-IT" sz="1800" dirty="0" smtClean="0">
                <a:solidFill>
                  <a:schemeClr val="tx1">
                    <a:lumMod val="65000"/>
                    <a:lumOff val="35000"/>
                  </a:schemeClr>
                </a:solidFill>
              </a:rPr>
              <a:t>Conti delle emissioni atmosferiche (Reg. UE 691/2011)</a:t>
            </a:r>
          </a:p>
          <a:p>
            <a:pPr algn="just"/>
            <a:r>
              <a:rPr lang="it-IT" sz="1800" dirty="0" smtClean="0">
                <a:solidFill>
                  <a:schemeClr val="tx1">
                    <a:lumMod val="65000"/>
                    <a:lumOff val="35000"/>
                  </a:schemeClr>
                </a:solidFill>
              </a:rPr>
              <a:t>Rispetto alla tematica del cambiamento climatico, i primi tre conti analizzano le determinanti (</a:t>
            </a:r>
            <a:r>
              <a:rPr lang="it-IT" sz="1800" dirty="0" err="1" smtClean="0">
                <a:solidFill>
                  <a:schemeClr val="tx1">
                    <a:lumMod val="65000"/>
                    <a:lumOff val="35000"/>
                  </a:schemeClr>
                </a:solidFill>
              </a:rPr>
              <a:t>driving</a:t>
            </a:r>
            <a:r>
              <a:rPr lang="it-IT" sz="1800" dirty="0" smtClean="0">
                <a:solidFill>
                  <a:schemeClr val="tx1">
                    <a:lumMod val="65000"/>
                    <a:lumOff val="35000"/>
                  </a:schemeClr>
                </a:solidFill>
              </a:rPr>
              <a:t> </a:t>
            </a:r>
            <a:r>
              <a:rPr lang="it-IT" sz="1800" dirty="0" err="1" smtClean="0">
                <a:solidFill>
                  <a:schemeClr val="tx1">
                    <a:lumMod val="65000"/>
                    <a:lumOff val="35000"/>
                  </a:schemeClr>
                </a:solidFill>
              </a:rPr>
              <a:t>forces</a:t>
            </a:r>
            <a:r>
              <a:rPr lang="it-IT" sz="1800" dirty="0" smtClean="0">
                <a:solidFill>
                  <a:schemeClr val="tx1">
                    <a:lumMod val="65000"/>
                    <a:lumOff val="35000"/>
                  </a:schemeClr>
                </a:solidFill>
              </a:rPr>
              <a:t>), mentre l’ultimo ne analizza le pressioni.</a:t>
            </a: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5622544" cy="741356"/>
          </a:xfrm>
          <a:prstGeom prst="rect">
            <a:avLst/>
          </a:prstGeom>
        </p:spPr>
        <p:txBody>
          <a:bodyPr lIns="0" tIns="0" rIns="0" bIns="0" anchor="t" anchorCtr="0"/>
          <a:lstStyle/>
          <a:p>
            <a:r>
              <a:rPr lang="it-IT" sz="3200" dirty="0" smtClean="0">
                <a:solidFill>
                  <a:schemeClr val="tx1">
                    <a:lumMod val="50000"/>
                    <a:lumOff val="50000"/>
                  </a:schemeClr>
                </a:solidFill>
              </a:rPr>
              <a:t>Implicazioni per i conti ambientali</a:t>
            </a:r>
            <a:endParaRPr lang="it-IT" sz="3200" dirty="0"/>
          </a:p>
        </p:txBody>
      </p:sp>
      <p:sp>
        <p:nvSpPr>
          <p:cNvPr id="7" name="CasellaDiTesto 6"/>
          <p:cNvSpPr txBox="1"/>
          <p:nvPr/>
        </p:nvSpPr>
        <p:spPr>
          <a:xfrm>
            <a:off x="7660737" y="2222339"/>
            <a:ext cx="3878262" cy="1477328"/>
          </a:xfrm>
          <a:prstGeom prst="rect">
            <a:avLst/>
          </a:prstGeom>
          <a:noFill/>
          <a:ln>
            <a:solidFill>
              <a:srgbClr val="C00000"/>
            </a:solidFill>
          </a:ln>
        </p:spPr>
        <p:txBody>
          <a:bodyPr wrap="square" rtlCol="0">
            <a:spAutoFit/>
          </a:bodyPr>
          <a:lstStyle/>
          <a:p>
            <a:r>
              <a:rPr lang="it-IT" i="1" dirty="0" smtClean="0">
                <a:solidFill>
                  <a:schemeClr val="bg1">
                    <a:lumMod val="50000"/>
                  </a:schemeClr>
                </a:solidFill>
              </a:rPr>
              <a:t>Nella contabilità Ambientale i </a:t>
            </a:r>
            <a:r>
              <a:rPr lang="it-IT" i="1" dirty="0">
                <a:solidFill>
                  <a:schemeClr val="bg1">
                    <a:lumMod val="50000"/>
                  </a:schemeClr>
                </a:solidFill>
              </a:rPr>
              <a:t>flussi fisici e monetari connessi ai consumi delle </a:t>
            </a:r>
            <a:r>
              <a:rPr lang="it-IT" i="1" dirty="0" smtClean="0">
                <a:solidFill>
                  <a:schemeClr val="bg1">
                    <a:lumMod val="50000"/>
                  </a:schemeClr>
                </a:solidFill>
              </a:rPr>
              <a:t>famiglie sono sempre suddivisi in tre aggregati: trasporti</a:t>
            </a:r>
            <a:r>
              <a:rPr lang="it-IT" i="1" dirty="0">
                <a:solidFill>
                  <a:schemeClr val="bg1">
                    <a:lumMod val="50000"/>
                  </a:schemeClr>
                </a:solidFill>
              </a:rPr>
              <a:t>, riscaldamento/raffrescamento, </a:t>
            </a:r>
            <a:r>
              <a:rPr lang="it-IT" i="1" dirty="0" smtClean="0">
                <a:solidFill>
                  <a:schemeClr val="bg1">
                    <a:lumMod val="50000"/>
                  </a:schemeClr>
                </a:solidFill>
              </a:rPr>
              <a:t>altro.</a:t>
            </a:r>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14</a:t>
            </a:fld>
            <a:endParaRPr lang="it-IT" dirty="0"/>
          </a:p>
        </p:txBody>
      </p:sp>
      <p:sp>
        <p:nvSpPr>
          <p:cNvPr id="6" name="Sottotitolo 2"/>
          <p:cNvSpPr txBox="1">
            <a:spLocks/>
          </p:cNvSpPr>
          <p:nvPr/>
        </p:nvSpPr>
        <p:spPr>
          <a:xfrm>
            <a:off x="569913" y="2457170"/>
            <a:ext cx="5819312" cy="402141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sz="1800" dirty="0" smtClean="0">
                <a:solidFill>
                  <a:schemeClr val="tx1">
                    <a:lumMod val="75000"/>
                    <a:lumOff val="25000"/>
                  </a:schemeClr>
                </a:solidFill>
              </a:rPr>
              <a:t>Cos’è la TIPU nazionale?</a:t>
            </a:r>
          </a:p>
          <a:p>
            <a:pPr algn="l"/>
            <a:r>
              <a:rPr lang="it-IT" sz="1800" dirty="0" smtClean="0">
                <a:solidFill>
                  <a:srgbClr val="505150"/>
                </a:solidFill>
              </a:rPr>
              <a:t>Tavola tridimensionale (in unità metriche) :</a:t>
            </a:r>
          </a:p>
          <a:p>
            <a:pPr marL="285750" indent="-285750" algn="l">
              <a:buFontTx/>
              <a:buChar char="-"/>
            </a:pPr>
            <a:r>
              <a:rPr lang="it-IT" sz="1800" dirty="0" smtClean="0">
                <a:solidFill>
                  <a:srgbClr val="505150"/>
                </a:solidFill>
              </a:rPr>
              <a:t>attività economica  (98 branche) più famiglie</a:t>
            </a:r>
          </a:p>
          <a:p>
            <a:pPr marL="285750" indent="-285750" algn="l">
              <a:buFontTx/>
              <a:buChar char="-"/>
            </a:pPr>
            <a:r>
              <a:rPr lang="it-IT" sz="1800" dirty="0" smtClean="0">
                <a:solidFill>
                  <a:srgbClr val="505150"/>
                </a:solidFill>
              </a:rPr>
              <a:t>prodotto energetico  (26 prodotti, tra cui le biomasse)</a:t>
            </a:r>
          </a:p>
          <a:p>
            <a:pPr marL="285750" indent="-285750" algn="l">
              <a:buFontTx/>
              <a:buChar char="-"/>
            </a:pPr>
            <a:r>
              <a:rPr lang="it-IT" sz="1800" dirty="0" smtClean="0">
                <a:solidFill>
                  <a:srgbClr val="505150"/>
                </a:solidFill>
              </a:rPr>
              <a:t>tipo di utilizzo  (12 usi, tra cui riscaldamento/ </a:t>
            </a:r>
            <a:r>
              <a:rPr lang="it-IT" sz="1800" dirty="0" err="1" smtClean="0">
                <a:solidFill>
                  <a:srgbClr val="505150"/>
                </a:solidFill>
              </a:rPr>
              <a:t>raffrescamento</a:t>
            </a:r>
            <a:r>
              <a:rPr lang="it-IT" sz="1800" dirty="0" smtClean="0">
                <a:solidFill>
                  <a:srgbClr val="505150"/>
                </a:solidFill>
              </a:rPr>
              <a:t>/ acqua calda/uso cucina e altri usi domestici)</a:t>
            </a: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l"/>
            <a:r>
              <a:rPr lang="it-IT" sz="1800" dirty="0" smtClean="0">
                <a:solidFill>
                  <a:srgbClr val="505150"/>
                </a:solidFill>
              </a:rPr>
              <a:t>Produzione su base regolare dall’ottobre del 2003,  con riferimento all’anno t-2;  è disponibile la serie storica 1990-2014.</a:t>
            </a:r>
          </a:p>
          <a:p>
            <a:pPr algn="l"/>
            <a:endParaRPr lang="it-IT" sz="1800" dirty="0" smtClean="0">
              <a:solidFill>
                <a:srgbClr val="505150"/>
              </a:solidFill>
            </a:endParaRP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2" y="1274240"/>
            <a:ext cx="10958473" cy="1133294"/>
          </a:xfrm>
          <a:prstGeom prst="rect">
            <a:avLst/>
          </a:prstGeom>
        </p:spPr>
        <p:txBody>
          <a:bodyPr lIns="0" tIns="0" rIns="0" bIns="0" anchor="t" anchorCtr="0"/>
          <a:lstStyle/>
          <a:p>
            <a:r>
              <a:rPr lang="it-IT" sz="2800" dirty="0" smtClean="0">
                <a:solidFill>
                  <a:schemeClr val="tx1">
                    <a:lumMod val="50000"/>
                    <a:lumOff val="50000"/>
                  </a:schemeClr>
                </a:solidFill>
              </a:rPr>
              <a:t>Tavola degli Impieghi dei Prodotti energetici in termini fisici per tipo di Utilizzo (TIPU)</a:t>
            </a:r>
            <a:br>
              <a:rPr lang="it-IT" sz="2800" dirty="0" smtClean="0">
                <a:solidFill>
                  <a:schemeClr val="tx1">
                    <a:lumMod val="50000"/>
                    <a:lumOff val="50000"/>
                  </a:schemeClr>
                </a:solidFill>
              </a:rPr>
            </a:br>
            <a:r>
              <a:rPr lang="it-IT" sz="1800" dirty="0" smtClean="0">
                <a:solidFill>
                  <a:schemeClr val="tx1">
                    <a:lumMod val="50000"/>
                    <a:lumOff val="50000"/>
                  </a:schemeClr>
                </a:solidFill>
              </a:rPr>
              <a:t>costruita dalla Contabilità Ambientale dell’Istat</a:t>
            </a:r>
            <a:endParaRPr lang="it-IT" sz="1800" dirty="0"/>
          </a:p>
        </p:txBody>
      </p:sp>
      <p:sp>
        <p:nvSpPr>
          <p:cNvPr id="8" name="Rettangolo 7"/>
          <p:cNvSpPr/>
          <p:nvPr/>
        </p:nvSpPr>
        <p:spPr>
          <a:xfrm>
            <a:off x="6829063" y="2457170"/>
            <a:ext cx="5031130" cy="2970557"/>
          </a:xfrm>
          <a:prstGeom prst="rect">
            <a:avLst/>
          </a:prstGeom>
        </p:spPr>
        <p:txBody>
          <a:bodyPr wrap="square">
            <a:spAutoFit/>
          </a:bodyPr>
          <a:lstStyle/>
          <a:p>
            <a:pPr indent="-285750">
              <a:lnSpc>
                <a:spcPct val="90000"/>
              </a:lnSpc>
              <a:spcBef>
                <a:spcPts val="1000"/>
              </a:spcBef>
              <a:buClr>
                <a:srgbClr val="DA304A"/>
              </a:buClr>
              <a:buSzPct val="160000"/>
            </a:pPr>
            <a:r>
              <a:rPr lang="it-IT" sz="1600" dirty="0" smtClean="0"/>
              <a:t>A cosa serve?</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Stima del PIL</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Conti delle emissioni atmosferiche</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Conti delle imposte ambientali</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Conti dei flussi fisici di materia (MFA)</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Rapporto produttività</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Pubblicazioni: Statistica Report, RA, Archivio delle Serie Storiche</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Richieste esterne</a:t>
            </a:r>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15</a:t>
            </a:fld>
            <a:endParaRPr lang="it-IT" dirty="0"/>
          </a:p>
        </p:txBody>
      </p:sp>
      <p:sp>
        <p:nvSpPr>
          <p:cNvPr id="6" name="Sottotitolo 2"/>
          <p:cNvSpPr txBox="1">
            <a:spLocks/>
          </p:cNvSpPr>
          <p:nvPr/>
        </p:nvSpPr>
        <p:spPr>
          <a:xfrm>
            <a:off x="569913" y="2457170"/>
            <a:ext cx="5819312" cy="402141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it-IT" sz="1800" dirty="0" smtClean="0">
              <a:solidFill>
                <a:srgbClr val="505150"/>
              </a:solidFill>
            </a:endParaRP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10107134" cy="631265"/>
          </a:xfrm>
          <a:prstGeom prst="rect">
            <a:avLst/>
          </a:prstGeom>
        </p:spPr>
        <p:txBody>
          <a:bodyPr lIns="0" tIns="0" rIns="0" bIns="0" anchor="t" anchorCtr="0"/>
          <a:lstStyle/>
          <a:p>
            <a:r>
              <a:rPr lang="it-IT" sz="2800" dirty="0" smtClean="0">
                <a:solidFill>
                  <a:schemeClr val="tx1">
                    <a:lumMod val="50000"/>
                    <a:lumOff val="50000"/>
                  </a:schemeClr>
                </a:solidFill>
              </a:rPr>
              <a:t>MODULO PER I CONTI DEI FLUSSI FISICI </a:t>
            </a:r>
            <a:r>
              <a:rPr lang="it-IT" sz="2800" dirty="0" err="1" smtClean="0">
                <a:solidFill>
                  <a:schemeClr val="tx1">
                    <a:lumMod val="50000"/>
                    <a:lumOff val="50000"/>
                  </a:schemeClr>
                </a:solidFill>
              </a:rPr>
              <a:t>DI</a:t>
            </a:r>
            <a:r>
              <a:rPr lang="it-IT" sz="2800" dirty="0" smtClean="0">
                <a:solidFill>
                  <a:schemeClr val="tx1">
                    <a:lumMod val="50000"/>
                    <a:lumOff val="50000"/>
                  </a:schemeClr>
                </a:solidFill>
              </a:rPr>
              <a:t> ENERGIA (PEFA) </a:t>
            </a:r>
            <a:br>
              <a:rPr lang="it-IT" sz="2800" dirty="0" smtClean="0">
                <a:solidFill>
                  <a:schemeClr val="tx1">
                    <a:lumMod val="50000"/>
                    <a:lumOff val="50000"/>
                  </a:schemeClr>
                </a:solidFill>
              </a:rPr>
            </a:br>
            <a:r>
              <a:rPr lang="it-IT" sz="1600" dirty="0" smtClean="0">
                <a:solidFill>
                  <a:schemeClr val="tx1">
                    <a:lumMod val="50000"/>
                    <a:lumOff val="50000"/>
                  </a:schemeClr>
                </a:solidFill>
              </a:rPr>
              <a:t> </a:t>
            </a:r>
            <a:r>
              <a:rPr lang="it-IT" sz="1800" dirty="0" smtClean="0">
                <a:solidFill>
                  <a:schemeClr val="tx1">
                    <a:lumMod val="50000"/>
                    <a:lumOff val="50000"/>
                  </a:schemeClr>
                </a:solidFill>
              </a:rPr>
              <a:t>di prossima realizzazione da parte della Contabilità Ambientale dell’Istat</a:t>
            </a:r>
            <a:endParaRPr lang="it-IT" sz="1800" dirty="0"/>
          </a:p>
        </p:txBody>
      </p:sp>
      <p:sp>
        <p:nvSpPr>
          <p:cNvPr id="8" name="Rettangolo 7"/>
          <p:cNvSpPr/>
          <p:nvPr/>
        </p:nvSpPr>
        <p:spPr>
          <a:xfrm>
            <a:off x="6829062" y="1905505"/>
            <a:ext cx="5220183" cy="4117024"/>
          </a:xfrm>
          <a:prstGeom prst="rect">
            <a:avLst/>
          </a:prstGeom>
        </p:spPr>
        <p:txBody>
          <a:bodyPr wrap="square">
            <a:spAutoFit/>
          </a:bodyPr>
          <a:lstStyle/>
          <a:p>
            <a:pPr indent="-285750" algn="just">
              <a:lnSpc>
                <a:spcPct val="90000"/>
              </a:lnSpc>
              <a:spcBef>
                <a:spcPts val="1000"/>
              </a:spcBef>
            </a:pPr>
            <a:r>
              <a:rPr lang="it-IT" b="1" dirty="0" smtClean="0">
                <a:solidFill>
                  <a:schemeClr val="tx1">
                    <a:lumMod val="65000"/>
                    <a:lumOff val="35000"/>
                  </a:schemeClr>
                </a:solidFill>
              </a:rPr>
              <a:t>Flussi:</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risorse naturali energetiche (7) </a:t>
            </a:r>
            <a:endParaRPr lang="en-US" sz="1600" dirty="0" smtClean="0"/>
          </a:p>
          <a:p>
            <a:pPr indent="-285750">
              <a:lnSpc>
                <a:spcPct val="90000"/>
              </a:lnSpc>
              <a:spcBef>
                <a:spcPts val="1000"/>
              </a:spcBef>
              <a:buClr>
                <a:srgbClr val="DA304A"/>
              </a:buClr>
              <a:buSzPct val="160000"/>
              <a:buFont typeface="Wingdings" panose="05000000000000000000" pitchFamily="2" charset="2"/>
              <a:buChar char="§"/>
            </a:pPr>
            <a:r>
              <a:rPr lang="it-IT" sz="1600" dirty="0" smtClean="0"/>
              <a:t>prodotti energetici (20)</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residui energetici (4)</a:t>
            </a:r>
          </a:p>
          <a:p>
            <a:pPr indent="-285750" algn="just">
              <a:lnSpc>
                <a:spcPct val="90000"/>
              </a:lnSpc>
              <a:spcBef>
                <a:spcPts val="1000"/>
              </a:spcBef>
            </a:pPr>
            <a:endParaRPr lang="it-IT" b="1" dirty="0" smtClean="0">
              <a:solidFill>
                <a:schemeClr val="tx1">
                  <a:lumMod val="65000"/>
                  <a:lumOff val="35000"/>
                </a:schemeClr>
              </a:solidFill>
            </a:endParaRPr>
          </a:p>
          <a:p>
            <a:pPr indent="-285750" algn="just">
              <a:lnSpc>
                <a:spcPct val="90000"/>
              </a:lnSpc>
              <a:spcBef>
                <a:spcPts val="1000"/>
              </a:spcBef>
            </a:pPr>
            <a:r>
              <a:rPr lang="it-IT" b="1" dirty="0" smtClean="0">
                <a:solidFill>
                  <a:schemeClr val="tx1">
                    <a:lumMod val="65000"/>
                    <a:lumOff val="35000"/>
                  </a:schemeClr>
                </a:solidFill>
              </a:rPr>
              <a:t>Origine e destinazione dei flussi</a:t>
            </a:r>
            <a:r>
              <a:rPr lang="it-IT" dirty="0" smtClean="0">
                <a:solidFill>
                  <a:schemeClr val="tx1">
                    <a:lumMod val="65000"/>
                    <a:lumOff val="35000"/>
                  </a:schemeClr>
                </a:solidFill>
              </a:rPr>
              <a:t>:</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produzione (</a:t>
            </a:r>
            <a:r>
              <a:rPr lang="it-IT" sz="1600" dirty="0" err="1" smtClean="0"/>
              <a:t>Nace</a:t>
            </a:r>
            <a:r>
              <a:rPr lang="it-IT" sz="1600" dirty="0" smtClean="0"/>
              <a:t> rev2)</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consumo: intermedio (</a:t>
            </a:r>
            <a:r>
              <a:rPr lang="it-IT" sz="1600" dirty="0" err="1" smtClean="0"/>
              <a:t>Nace</a:t>
            </a:r>
            <a:r>
              <a:rPr lang="it-IT" sz="1600" dirty="0" smtClean="0"/>
              <a:t> Rev2) e finale delle famiglie (trasporti, riscaldamento/ raffreddamento, altro)</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accumulazione</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resto del mondo</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ambiente</a:t>
            </a:r>
          </a:p>
        </p:txBody>
      </p:sp>
      <p:sp>
        <p:nvSpPr>
          <p:cNvPr id="7" name="Rettangolo 6"/>
          <p:cNvSpPr/>
          <p:nvPr/>
        </p:nvSpPr>
        <p:spPr>
          <a:xfrm>
            <a:off x="744637" y="2268638"/>
            <a:ext cx="5644588" cy="2093907"/>
          </a:xfrm>
          <a:prstGeom prst="rect">
            <a:avLst/>
          </a:prstGeom>
        </p:spPr>
        <p:txBody>
          <a:bodyPr wrap="square">
            <a:spAutoFit/>
          </a:bodyPr>
          <a:lstStyle/>
          <a:p>
            <a:pPr indent="-285750" algn="just">
              <a:lnSpc>
                <a:spcPct val="90000"/>
              </a:lnSpc>
              <a:spcBef>
                <a:spcPts val="1000"/>
              </a:spcBef>
            </a:pPr>
            <a:r>
              <a:rPr lang="it-IT" dirty="0" smtClean="0">
                <a:solidFill>
                  <a:schemeClr val="tx1">
                    <a:lumMod val="65000"/>
                    <a:lumOff val="35000"/>
                  </a:schemeClr>
                </a:solidFill>
              </a:rPr>
              <a:t>Allegato </a:t>
            </a:r>
            <a:r>
              <a:rPr lang="it-IT" dirty="0" err="1" smtClean="0">
                <a:solidFill>
                  <a:schemeClr val="tx1">
                    <a:lumMod val="65000"/>
                    <a:lumOff val="35000"/>
                  </a:schemeClr>
                </a:solidFill>
              </a:rPr>
              <a:t>VI</a:t>
            </a:r>
            <a:r>
              <a:rPr lang="it-IT" dirty="0" smtClean="0">
                <a:solidFill>
                  <a:schemeClr val="tx1">
                    <a:lumMod val="65000"/>
                    <a:lumOff val="35000"/>
                  </a:schemeClr>
                </a:solidFill>
              </a:rPr>
              <a:t> al Reg. (UE) N. 691/2011 come modificato con il Reg. (UE) N. 538/2014 sui conti economici ambientali europei</a:t>
            </a:r>
          </a:p>
          <a:p>
            <a:pPr indent="-285750" algn="just">
              <a:lnSpc>
                <a:spcPct val="90000"/>
              </a:lnSpc>
              <a:spcBef>
                <a:spcPts val="1000"/>
              </a:spcBef>
            </a:pPr>
            <a:r>
              <a:rPr lang="it-IT" dirty="0" smtClean="0">
                <a:solidFill>
                  <a:schemeClr val="tx1">
                    <a:lumMod val="65000"/>
                    <a:lumOff val="35000"/>
                  </a:schemeClr>
                </a:solidFill>
              </a:rPr>
              <a:t>	</a:t>
            </a:r>
          </a:p>
          <a:p>
            <a:pPr indent="-285750" algn="just">
              <a:lnSpc>
                <a:spcPct val="90000"/>
              </a:lnSpc>
              <a:spcBef>
                <a:spcPts val="1000"/>
              </a:spcBef>
            </a:pPr>
            <a:r>
              <a:rPr lang="it-IT" dirty="0" smtClean="0">
                <a:solidFill>
                  <a:schemeClr val="tx1">
                    <a:lumMod val="65000"/>
                    <a:lumOff val="35000"/>
                  </a:schemeClr>
                </a:solidFill>
              </a:rPr>
              <a:t>I conti dei flussi fisici dell’energia (PEFA) sono un sistema di Tavole </a:t>
            </a:r>
            <a:r>
              <a:rPr lang="it-IT" dirty="0" err="1" smtClean="0">
                <a:solidFill>
                  <a:schemeClr val="tx1">
                    <a:lumMod val="65000"/>
                    <a:lumOff val="35000"/>
                  </a:schemeClr>
                </a:solidFill>
              </a:rPr>
              <a:t>Supply-Use</a:t>
            </a:r>
            <a:r>
              <a:rPr lang="it-IT" dirty="0" smtClean="0">
                <a:solidFill>
                  <a:schemeClr val="tx1">
                    <a:lumMod val="65000"/>
                    <a:lumOff val="35000"/>
                  </a:schemeClr>
                </a:solidFill>
              </a:rPr>
              <a:t> dell’energia in termini fisici (in </a:t>
            </a:r>
            <a:r>
              <a:rPr lang="it-IT" dirty="0" err="1" smtClean="0">
                <a:solidFill>
                  <a:schemeClr val="tx1">
                    <a:lumMod val="65000"/>
                    <a:lumOff val="35000"/>
                  </a:schemeClr>
                </a:solidFill>
              </a:rPr>
              <a:t>terajoule</a:t>
            </a:r>
            <a:r>
              <a:rPr lang="it-IT" dirty="0" smtClean="0">
                <a:solidFill>
                  <a:schemeClr val="tx1">
                    <a:lumMod val="65000"/>
                    <a:lumOff val="35000"/>
                  </a:schemeClr>
                </a:solidFill>
              </a:rPr>
              <a:t>)</a:t>
            </a:r>
          </a:p>
        </p:txBody>
      </p:sp>
      <p:sp>
        <p:nvSpPr>
          <p:cNvPr id="10" name="Rettangolo 9"/>
          <p:cNvSpPr/>
          <p:nvPr/>
        </p:nvSpPr>
        <p:spPr>
          <a:xfrm>
            <a:off x="744637" y="4740084"/>
            <a:ext cx="5598289" cy="1200329"/>
          </a:xfrm>
          <a:prstGeom prst="rect">
            <a:avLst/>
          </a:prstGeom>
        </p:spPr>
        <p:txBody>
          <a:bodyPr wrap="square">
            <a:spAutoFit/>
          </a:bodyPr>
          <a:lstStyle/>
          <a:p>
            <a:pPr algn="just"/>
            <a:r>
              <a:rPr lang="it-IT" b="1" dirty="0" smtClean="0">
                <a:solidFill>
                  <a:srgbClr val="505150"/>
                </a:solidFill>
              </a:rPr>
              <a:t>Sezione 2 – COPERTURA:</a:t>
            </a:r>
          </a:p>
          <a:p>
            <a:pPr algn="just"/>
            <a:r>
              <a:rPr lang="it-IT" i="1" dirty="0" smtClean="0">
                <a:solidFill>
                  <a:srgbClr val="505150"/>
                </a:solidFill>
              </a:rPr>
              <a:t>«[…] I conti dei flussi fisici di energia registrano i </a:t>
            </a:r>
            <a:r>
              <a:rPr lang="it-IT" b="1" i="1" u="sng" dirty="0" smtClean="0">
                <a:solidFill>
                  <a:srgbClr val="505150"/>
                </a:solidFill>
              </a:rPr>
              <a:t>flussi fisici </a:t>
            </a:r>
            <a:r>
              <a:rPr lang="it-IT" i="1" dirty="0" smtClean="0">
                <a:solidFill>
                  <a:srgbClr val="505150"/>
                </a:solidFill>
              </a:rPr>
              <a:t>di energia dall'ambiente verso l'economia, all'interno dell'economia e dall'economia verso l'ambiente</a:t>
            </a:r>
            <a:r>
              <a:rPr lang="it-IT" dirty="0" smtClean="0">
                <a:solidFill>
                  <a:srgbClr val="505150"/>
                </a:solidFill>
              </a:rPr>
              <a:t>.» </a:t>
            </a:r>
            <a:endParaRPr lang="it-IT" sz="1600" dirty="0" smtClean="0"/>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16</a:t>
            </a:fld>
            <a:endParaRPr lang="it-IT" dirty="0"/>
          </a:p>
        </p:txBody>
      </p:sp>
      <p:sp>
        <p:nvSpPr>
          <p:cNvPr id="6" name="Sottotitolo 2"/>
          <p:cNvSpPr txBox="1">
            <a:spLocks/>
          </p:cNvSpPr>
          <p:nvPr/>
        </p:nvSpPr>
        <p:spPr>
          <a:xfrm>
            <a:off x="569913" y="2457170"/>
            <a:ext cx="5819312" cy="402141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it-IT" sz="1800" dirty="0" smtClean="0">
              <a:solidFill>
                <a:srgbClr val="505150"/>
              </a:solidFill>
            </a:endParaRP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8805581" cy="670307"/>
          </a:xfrm>
          <a:prstGeom prst="rect">
            <a:avLst/>
          </a:prstGeom>
        </p:spPr>
        <p:txBody>
          <a:bodyPr lIns="0" tIns="0" rIns="0" bIns="0" anchor="t" anchorCtr="0"/>
          <a:lstStyle/>
          <a:p>
            <a:r>
              <a:rPr lang="it-IT" sz="2800" dirty="0" smtClean="0">
                <a:solidFill>
                  <a:schemeClr val="tx1">
                    <a:lumMod val="50000"/>
                    <a:lumOff val="50000"/>
                  </a:schemeClr>
                </a:solidFill>
              </a:rPr>
              <a:t>MODULO PER I CONTI DEI FLUSSI FISICI </a:t>
            </a:r>
            <a:r>
              <a:rPr lang="it-IT" sz="2800" dirty="0" err="1" smtClean="0">
                <a:solidFill>
                  <a:schemeClr val="tx1">
                    <a:lumMod val="50000"/>
                    <a:lumOff val="50000"/>
                  </a:schemeClr>
                </a:solidFill>
              </a:rPr>
              <a:t>DI</a:t>
            </a:r>
            <a:r>
              <a:rPr lang="it-IT" sz="2800" dirty="0" smtClean="0">
                <a:solidFill>
                  <a:schemeClr val="tx1">
                    <a:lumMod val="50000"/>
                    <a:lumOff val="50000"/>
                  </a:schemeClr>
                </a:solidFill>
              </a:rPr>
              <a:t> ENERGIA (PEFA) </a:t>
            </a:r>
            <a:endParaRPr lang="it-IT" sz="1600" dirty="0"/>
          </a:p>
        </p:txBody>
      </p:sp>
      <p:graphicFrame>
        <p:nvGraphicFramePr>
          <p:cNvPr id="2050" name="Object 2"/>
          <p:cNvGraphicFramePr>
            <a:graphicFrameLocks noChangeAspect="1"/>
          </p:cNvGraphicFramePr>
          <p:nvPr/>
        </p:nvGraphicFramePr>
        <p:xfrm>
          <a:off x="650202" y="1908176"/>
          <a:ext cx="6398780" cy="4889500"/>
        </p:xfrm>
        <a:graphic>
          <a:graphicData uri="http://schemas.openxmlformats.org/presentationml/2006/ole">
            <p:oleObj spid="_x0000_s2050" name="Foglio di lavoro" r:id="rId3" imgW="5381588" imgH="5572260" progId="Excel.Sheet.12">
              <p:embed/>
            </p:oleObj>
          </a:graphicData>
        </a:graphic>
      </p:graphicFrame>
      <p:sp>
        <p:nvSpPr>
          <p:cNvPr id="11" name="Ovale 10"/>
          <p:cNvSpPr/>
          <p:nvPr/>
        </p:nvSpPr>
        <p:spPr>
          <a:xfrm rot="16200000">
            <a:off x="2009569" y="3768071"/>
            <a:ext cx="2906817" cy="1409523"/>
          </a:xfrm>
          <a:prstGeom prst="ellipse">
            <a:avLst/>
          </a:prstGeom>
          <a:solidFill>
            <a:srgbClr val="FF7C80">
              <a:alpha val="35000"/>
            </a:srgbClr>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2051" name="Object 3"/>
          <p:cNvGraphicFramePr>
            <a:graphicFrameLocks noChangeAspect="1"/>
          </p:cNvGraphicFramePr>
          <p:nvPr/>
        </p:nvGraphicFramePr>
        <p:xfrm>
          <a:off x="7436940" y="1944547"/>
          <a:ext cx="3559009" cy="3981694"/>
        </p:xfrm>
        <a:graphic>
          <a:graphicData uri="http://schemas.openxmlformats.org/presentationml/2006/ole">
            <p:oleObj spid="_x0000_s2051" name="Foglio di lavoro" r:id="rId4" imgW="4191113" imgH="6238890" progId="Excel.Sheet.12">
              <p:embed/>
            </p:oleObj>
          </a:graphicData>
        </a:graphic>
      </p:graphicFrame>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17</a:t>
            </a:fld>
            <a:endParaRPr lang="it-IT" dirty="0"/>
          </a:p>
        </p:txBody>
      </p:sp>
      <p:sp>
        <p:nvSpPr>
          <p:cNvPr id="6" name="Sottotitolo 2"/>
          <p:cNvSpPr txBox="1">
            <a:spLocks/>
          </p:cNvSpPr>
          <p:nvPr/>
        </p:nvSpPr>
        <p:spPr>
          <a:xfrm>
            <a:off x="569913" y="2457170"/>
            <a:ext cx="5819312" cy="402141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it-IT" sz="1800" dirty="0" smtClean="0">
              <a:solidFill>
                <a:srgbClr val="505150"/>
              </a:solidFill>
            </a:endParaRP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10107134" cy="786054"/>
          </a:xfrm>
          <a:prstGeom prst="rect">
            <a:avLst/>
          </a:prstGeom>
        </p:spPr>
        <p:txBody>
          <a:bodyPr lIns="0" tIns="0" rIns="0" bIns="0" anchor="t" anchorCtr="0"/>
          <a:lstStyle/>
          <a:p>
            <a:r>
              <a:rPr lang="it-IT" sz="2800" dirty="0" smtClean="0">
                <a:solidFill>
                  <a:schemeClr val="tx1">
                    <a:lumMod val="50000"/>
                    <a:lumOff val="50000"/>
                  </a:schemeClr>
                </a:solidFill>
              </a:rPr>
              <a:t>Il valore degli impieghi finali dei prodotti energetici da parte delle famiglie: spese per funzione COICOP (e stima del PIL)</a:t>
            </a:r>
            <a:endParaRPr lang="it-IT" sz="1600" dirty="0"/>
          </a:p>
        </p:txBody>
      </p:sp>
      <p:sp>
        <p:nvSpPr>
          <p:cNvPr id="8" name="Rettangolo 7"/>
          <p:cNvSpPr/>
          <p:nvPr/>
        </p:nvSpPr>
        <p:spPr>
          <a:xfrm>
            <a:off x="6829062" y="2407534"/>
            <a:ext cx="5220183" cy="1706108"/>
          </a:xfrm>
          <a:prstGeom prst="rect">
            <a:avLst/>
          </a:prstGeom>
        </p:spPr>
        <p:txBody>
          <a:bodyPr wrap="square">
            <a:spAutoFit/>
          </a:bodyPr>
          <a:lstStyle/>
          <a:p>
            <a:pPr indent="-285750">
              <a:lnSpc>
                <a:spcPct val="90000"/>
              </a:lnSpc>
              <a:spcBef>
                <a:spcPts val="1000"/>
              </a:spcBef>
              <a:buClr>
                <a:srgbClr val="DA304A"/>
              </a:buClr>
              <a:buSzPct val="160000"/>
            </a:pPr>
            <a:r>
              <a:rPr lang="it-IT" sz="1600" dirty="0" smtClean="0"/>
              <a:t>Fonti principali per la stima delle spese energetiche delle famiglie, nell’ambito del metodo “quantità per prezzo”:</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Tavola degli Impieghi dei Prodotti energetici in termini fisici per tipo di Utilizzo (TIPU), costruita dalla Contabilità Ambientale dell’Istat</a:t>
            </a:r>
          </a:p>
          <a:p>
            <a:pPr indent="-285750">
              <a:lnSpc>
                <a:spcPct val="90000"/>
              </a:lnSpc>
              <a:spcBef>
                <a:spcPts val="1000"/>
              </a:spcBef>
              <a:buClr>
                <a:srgbClr val="DA304A"/>
              </a:buClr>
              <a:buSzPct val="160000"/>
              <a:buFont typeface="Wingdings" panose="05000000000000000000" pitchFamily="2" charset="2"/>
              <a:buChar char="§"/>
            </a:pPr>
            <a:r>
              <a:rPr lang="it-IT" sz="1600" dirty="0" smtClean="0"/>
              <a:t>Indici Istat dei prezzi al consumo HICP</a:t>
            </a:r>
          </a:p>
        </p:txBody>
      </p:sp>
      <p:sp>
        <p:nvSpPr>
          <p:cNvPr id="7" name="Rettangolo 6"/>
          <p:cNvSpPr/>
          <p:nvPr/>
        </p:nvSpPr>
        <p:spPr>
          <a:xfrm>
            <a:off x="569913" y="2407534"/>
            <a:ext cx="5414198" cy="2620204"/>
          </a:xfrm>
          <a:prstGeom prst="rect">
            <a:avLst/>
          </a:prstGeom>
        </p:spPr>
        <p:txBody>
          <a:bodyPr wrap="square">
            <a:spAutoFit/>
          </a:bodyPr>
          <a:lstStyle/>
          <a:p>
            <a:pPr algn="just">
              <a:lnSpc>
                <a:spcPct val="90000"/>
              </a:lnSpc>
              <a:spcBef>
                <a:spcPts val="1000"/>
              </a:spcBef>
            </a:pPr>
            <a:r>
              <a:rPr lang="it-IT" dirty="0" smtClean="0">
                <a:solidFill>
                  <a:schemeClr val="tx1">
                    <a:lumMod val="65000"/>
                    <a:lumOff val="35000"/>
                  </a:schemeClr>
                </a:solidFill>
              </a:rPr>
              <a:t>Reg. (UE) N. 549/2013 relativo al sistema europeo di conti nazionali e regionali nell’Unione Europea</a:t>
            </a:r>
          </a:p>
          <a:p>
            <a:pPr algn="just">
              <a:lnSpc>
                <a:spcPct val="90000"/>
              </a:lnSpc>
              <a:spcBef>
                <a:spcPts val="1000"/>
              </a:spcBef>
            </a:pPr>
            <a:r>
              <a:rPr lang="it-IT" dirty="0" smtClean="0">
                <a:solidFill>
                  <a:schemeClr val="tx1">
                    <a:lumMod val="65000"/>
                    <a:lumOff val="35000"/>
                  </a:schemeClr>
                </a:solidFill>
              </a:rPr>
              <a:t>	</a:t>
            </a:r>
          </a:p>
          <a:p>
            <a:pPr algn="just">
              <a:lnSpc>
                <a:spcPct val="90000"/>
              </a:lnSpc>
              <a:spcBef>
                <a:spcPts val="1000"/>
              </a:spcBef>
            </a:pPr>
            <a:r>
              <a:rPr lang="it-IT" dirty="0" smtClean="0">
                <a:solidFill>
                  <a:schemeClr val="tx1">
                    <a:lumMod val="65000"/>
                    <a:lumOff val="35000"/>
                  </a:schemeClr>
                </a:solidFill>
              </a:rPr>
              <a:t>Spese delle famiglie per funzione COICOP (Classificazione dei consumi individuali per funzione) : è il risultato di un complesso lavoro di elaborazione ed integrazione di fonti diverse realizzato nell’ambito della Contabilità Nazionale dell’Istat.</a:t>
            </a:r>
          </a:p>
          <a:p>
            <a:pPr marL="285750" indent="-285750" algn="just"/>
            <a:endParaRPr lang="it-IT" dirty="0" smtClean="0">
              <a:solidFill>
                <a:srgbClr val="505150"/>
              </a:solidFill>
            </a:endParaRPr>
          </a:p>
        </p:txBody>
      </p:sp>
      <p:sp>
        <p:nvSpPr>
          <p:cNvPr id="12" name="Ovale 11"/>
          <p:cNvSpPr/>
          <p:nvPr/>
        </p:nvSpPr>
        <p:spPr>
          <a:xfrm>
            <a:off x="1632391" y="5027738"/>
            <a:ext cx="8286749" cy="1409521"/>
          </a:xfrm>
          <a:prstGeom prst="ellipse">
            <a:avLst/>
          </a:prstGeom>
          <a:solidFill>
            <a:srgbClr val="FF7C8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Voce COICOP 4.5.1: Energia elettrica, gas e altri combustibili per l’abitazione (include le biomasse)</a:t>
            </a:r>
            <a:endParaRPr lang="it-IT" dirty="0"/>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18</a:t>
            </a:fld>
            <a:endParaRPr lang="it-IT" dirty="0"/>
          </a:p>
        </p:txBody>
      </p:sp>
      <p:sp>
        <p:nvSpPr>
          <p:cNvPr id="6" name="Sottotitolo 2"/>
          <p:cNvSpPr txBox="1">
            <a:spLocks/>
          </p:cNvSpPr>
          <p:nvPr/>
        </p:nvSpPr>
        <p:spPr>
          <a:xfrm>
            <a:off x="569913" y="2457170"/>
            <a:ext cx="5819312" cy="402141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it-IT" sz="1800" dirty="0" smtClean="0">
              <a:solidFill>
                <a:srgbClr val="505150"/>
              </a:solidFill>
            </a:endParaRPr>
          </a:p>
          <a:p>
            <a:pPr marL="285750" indent="-285750" algn="l">
              <a:buFontTx/>
              <a:buChar char="-"/>
            </a:pPr>
            <a:endParaRPr lang="it-IT" sz="1800" dirty="0" smtClean="0">
              <a:solidFill>
                <a:srgbClr val="505150"/>
              </a:solidFill>
            </a:endParaRPr>
          </a:p>
          <a:p>
            <a:pPr marL="285750" indent="-285750" algn="l">
              <a:buFontTx/>
              <a:buChar char="-"/>
            </a:pPr>
            <a:endParaRPr lang="it-IT" sz="1800" dirty="0" smtClean="0">
              <a:solidFill>
                <a:srgbClr val="505150"/>
              </a:solidFill>
            </a:endParaRPr>
          </a:p>
          <a:p>
            <a:pPr algn="just"/>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10107134" cy="786054"/>
          </a:xfrm>
          <a:prstGeom prst="rect">
            <a:avLst/>
          </a:prstGeom>
        </p:spPr>
        <p:txBody>
          <a:bodyPr lIns="0" tIns="0" rIns="0" bIns="0" anchor="t" anchorCtr="0"/>
          <a:lstStyle/>
          <a:p>
            <a:r>
              <a:rPr lang="it-IT" sz="2800" dirty="0" smtClean="0">
                <a:solidFill>
                  <a:schemeClr val="tx1">
                    <a:lumMod val="50000"/>
                    <a:lumOff val="50000"/>
                  </a:schemeClr>
                </a:solidFill>
              </a:rPr>
              <a:t>MODULO PER I CONTI DELLE EMISSIONI ATMOSFERICHE</a:t>
            </a:r>
            <a:br>
              <a:rPr lang="it-IT" sz="2800" dirty="0" smtClean="0">
                <a:solidFill>
                  <a:schemeClr val="tx1">
                    <a:lumMod val="50000"/>
                    <a:lumOff val="50000"/>
                  </a:schemeClr>
                </a:solidFill>
              </a:rPr>
            </a:br>
            <a:r>
              <a:rPr lang="it-IT" sz="1800" dirty="0" smtClean="0">
                <a:solidFill>
                  <a:schemeClr val="tx1">
                    <a:lumMod val="50000"/>
                    <a:lumOff val="50000"/>
                  </a:schemeClr>
                </a:solidFill>
              </a:rPr>
              <a:t>realizzato dalla Contabilità Ambientale dell’Istat</a:t>
            </a:r>
            <a:endParaRPr lang="it-IT" sz="1800" dirty="0"/>
          </a:p>
        </p:txBody>
      </p:sp>
      <p:sp>
        <p:nvSpPr>
          <p:cNvPr id="8" name="Rettangolo 7"/>
          <p:cNvSpPr/>
          <p:nvPr/>
        </p:nvSpPr>
        <p:spPr>
          <a:xfrm>
            <a:off x="6829062" y="2407534"/>
            <a:ext cx="5220183" cy="2093907"/>
          </a:xfrm>
          <a:prstGeom prst="rect">
            <a:avLst/>
          </a:prstGeom>
        </p:spPr>
        <p:txBody>
          <a:bodyPr wrap="square">
            <a:spAutoFit/>
          </a:bodyPr>
          <a:lstStyle/>
          <a:p>
            <a:pPr>
              <a:lnSpc>
                <a:spcPct val="90000"/>
              </a:lnSpc>
              <a:spcBef>
                <a:spcPts val="1000"/>
              </a:spcBef>
            </a:pPr>
            <a:r>
              <a:rPr lang="it-IT" dirty="0" smtClean="0">
                <a:solidFill>
                  <a:schemeClr val="tx1">
                    <a:lumMod val="65000"/>
                    <a:lumOff val="35000"/>
                  </a:schemeClr>
                </a:solidFill>
              </a:rPr>
              <a:t>Fonti principali per costruire il conto delle emissioni atmosferiche:</a:t>
            </a:r>
          </a:p>
          <a:p>
            <a:pPr indent="-285750">
              <a:lnSpc>
                <a:spcPct val="90000"/>
              </a:lnSpc>
              <a:spcBef>
                <a:spcPts val="1000"/>
              </a:spcBef>
              <a:buClr>
                <a:srgbClr val="DA304A"/>
              </a:buClr>
              <a:buSzPct val="160000"/>
              <a:buFont typeface="Wingdings" panose="05000000000000000000" pitchFamily="2" charset="2"/>
              <a:buChar char="§"/>
            </a:pPr>
            <a:r>
              <a:rPr lang="it-IT" dirty="0" smtClean="0">
                <a:solidFill>
                  <a:schemeClr val="tx1">
                    <a:lumMod val="65000"/>
                    <a:lumOff val="35000"/>
                  </a:schemeClr>
                </a:solidFill>
              </a:rPr>
              <a:t>Stime dell’inventario nazionale delle emissioni in atmosfera, realizzate dall’ISPRA</a:t>
            </a:r>
          </a:p>
          <a:p>
            <a:pPr indent="-285750">
              <a:lnSpc>
                <a:spcPct val="90000"/>
              </a:lnSpc>
              <a:spcBef>
                <a:spcPts val="1000"/>
              </a:spcBef>
              <a:buClr>
                <a:srgbClr val="DA304A"/>
              </a:buClr>
              <a:buSzPct val="160000"/>
              <a:buFont typeface="Wingdings" panose="05000000000000000000" pitchFamily="2" charset="2"/>
              <a:buChar char="§"/>
            </a:pPr>
            <a:r>
              <a:rPr lang="it-IT" dirty="0" smtClean="0">
                <a:solidFill>
                  <a:schemeClr val="tx1">
                    <a:lumMod val="65000"/>
                    <a:lumOff val="35000"/>
                  </a:schemeClr>
                </a:solidFill>
              </a:rPr>
              <a:t>Tavola degli Impieghi dei Prodotti energetici in termini fisici per tipo di Utilizzo (TIPU), costruita dalla Contabilità Ambientale dell’Istat</a:t>
            </a:r>
          </a:p>
        </p:txBody>
      </p:sp>
      <p:sp>
        <p:nvSpPr>
          <p:cNvPr id="7" name="Rettangolo 6"/>
          <p:cNvSpPr/>
          <p:nvPr/>
        </p:nvSpPr>
        <p:spPr>
          <a:xfrm>
            <a:off x="569913" y="2407534"/>
            <a:ext cx="5819312" cy="2727926"/>
          </a:xfrm>
          <a:prstGeom prst="rect">
            <a:avLst/>
          </a:prstGeom>
        </p:spPr>
        <p:txBody>
          <a:bodyPr wrap="square">
            <a:spAutoFit/>
          </a:bodyPr>
          <a:lstStyle/>
          <a:p>
            <a:pPr>
              <a:lnSpc>
                <a:spcPct val="90000"/>
              </a:lnSpc>
              <a:spcBef>
                <a:spcPts val="1000"/>
              </a:spcBef>
            </a:pPr>
            <a:r>
              <a:rPr lang="it-IT" dirty="0" smtClean="0">
                <a:solidFill>
                  <a:schemeClr val="tx1">
                    <a:lumMod val="65000"/>
                    <a:lumOff val="35000"/>
                  </a:schemeClr>
                </a:solidFill>
              </a:rPr>
              <a:t>Allegato I al Reg. (UE) N. 691/2011 sui conti economici ambientali europei</a:t>
            </a:r>
          </a:p>
          <a:p>
            <a:pPr>
              <a:lnSpc>
                <a:spcPct val="90000"/>
              </a:lnSpc>
              <a:spcBef>
                <a:spcPts val="1000"/>
              </a:spcBef>
            </a:pPr>
            <a:r>
              <a:rPr lang="it-IT" dirty="0" smtClean="0">
                <a:solidFill>
                  <a:schemeClr val="tx1">
                    <a:lumMod val="65000"/>
                    <a:lumOff val="35000"/>
                  </a:schemeClr>
                </a:solidFill>
              </a:rPr>
              <a:t>14 sostanze /inquinanti stimati</a:t>
            </a:r>
          </a:p>
          <a:p>
            <a:pPr>
              <a:lnSpc>
                <a:spcPct val="90000"/>
              </a:lnSpc>
              <a:spcBef>
                <a:spcPts val="1000"/>
              </a:spcBef>
            </a:pPr>
            <a:r>
              <a:rPr lang="it-IT" dirty="0" smtClean="0">
                <a:solidFill>
                  <a:schemeClr val="tx1">
                    <a:lumMod val="65000"/>
                    <a:lumOff val="35000"/>
                  </a:schemeClr>
                </a:solidFill>
              </a:rPr>
              <a:t>Per ciascun inquinante /sostanze le emissioni derivanti dalle attività di consumo delle famiglie devono essere distinte tra:</a:t>
            </a:r>
          </a:p>
          <a:p>
            <a:pPr marL="0" lvl="2" indent="-285750">
              <a:lnSpc>
                <a:spcPct val="90000"/>
              </a:lnSpc>
              <a:spcBef>
                <a:spcPts val="1000"/>
              </a:spcBef>
              <a:buFontTx/>
              <a:buChar char="-"/>
            </a:pPr>
            <a:r>
              <a:rPr lang="it-IT" dirty="0" smtClean="0">
                <a:solidFill>
                  <a:schemeClr val="tx1">
                    <a:lumMod val="65000"/>
                    <a:lumOff val="35000"/>
                  </a:schemeClr>
                </a:solidFill>
              </a:rPr>
              <a:t>trasporto</a:t>
            </a:r>
          </a:p>
          <a:p>
            <a:pPr marL="0" lvl="2" indent="-285750">
              <a:lnSpc>
                <a:spcPct val="90000"/>
              </a:lnSpc>
              <a:spcBef>
                <a:spcPts val="1000"/>
              </a:spcBef>
              <a:buFontTx/>
              <a:buChar char="-"/>
            </a:pPr>
            <a:r>
              <a:rPr lang="it-IT" dirty="0" smtClean="0">
                <a:solidFill>
                  <a:schemeClr val="tx1">
                    <a:lumMod val="65000"/>
                    <a:lumOff val="35000"/>
                  </a:schemeClr>
                </a:solidFill>
              </a:rPr>
              <a:t>riscaldamento/condizionamento</a:t>
            </a:r>
          </a:p>
          <a:p>
            <a:pPr marL="0" lvl="2" indent="-285750">
              <a:lnSpc>
                <a:spcPct val="90000"/>
              </a:lnSpc>
              <a:spcBef>
                <a:spcPts val="1000"/>
              </a:spcBef>
              <a:buFontTx/>
              <a:buChar char="-"/>
            </a:pPr>
            <a:r>
              <a:rPr lang="it-IT" dirty="0" smtClean="0">
                <a:solidFill>
                  <a:schemeClr val="tx1">
                    <a:lumMod val="65000"/>
                    <a:lumOff val="35000"/>
                  </a:schemeClr>
                </a:solidFill>
              </a:rPr>
              <a:t>altro</a:t>
            </a:r>
          </a:p>
        </p:txBody>
      </p:sp>
      <p:sp>
        <p:nvSpPr>
          <p:cNvPr id="11" name="Sottotitolo 2"/>
          <p:cNvSpPr txBox="1">
            <a:spLocks/>
          </p:cNvSpPr>
          <p:nvPr/>
        </p:nvSpPr>
        <p:spPr>
          <a:xfrm>
            <a:off x="569914" y="5382228"/>
            <a:ext cx="9870452" cy="866774"/>
          </a:xfrm>
          <a:prstGeom prst="rect">
            <a:avLst/>
          </a:prstGeom>
          <a:solidFill>
            <a:srgbClr val="CCECFF"/>
          </a:solidFill>
          <a:ln/>
        </p:spPr>
        <p:style>
          <a:lnRef idx="2">
            <a:schemeClr val="accent6"/>
          </a:lnRef>
          <a:fillRef idx="1">
            <a:schemeClr val="lt1"/>
          </a:fillRef>
          <a:effectRef idx="0">
            <a:schemeClr val="accent6"/>
          </a:effectRef>
          <a:fontRef idx="minor">
            <a:schemeClr val="dk1"/>
          </a:fontRef>
        </p:style>
        <p:txBody>
          <a:bodyPr lIns="108000" tIns="72000" rIns="108000" bIns="7200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buNone/>
            </a:pPr>
            <a:r>
              <a:rPr lang="it-IT" sz="1400" b="1" dirty="0">
                <a:solidFill>
                  <a:srgbClr val="505150"/>
                </a:solidFill>
              </a:rPr>
              <a:t>Sezione 1 - OBIETTIVI</a:t>
            </a:r>
            <a:r>
              <a:rPr lang="it-IT" sz="1400" dirty="0">
                <a:solidFill>
                  <a:srgbClr val="505150"/>
                </a:solidFill>
              </a:rPr>
              <a:t>:</a:t>
            </a:r>
          </a:p>
          <a:p>
            <a:pPr marL="0" indent="0" algn="just">
              <a:buNone/>
            </a:pPr>
            <a:r>
              <a:rPr lang="it-IT" sz="1400" i="1" dirty="0">
                <a:solidFill>
                  <a:srgbClr val="505150"/>
                </a:solidFill>
              </a:rPr>
              <a:t>«I conti delle emissioni atmosferiche </a:t>
            </a:r>
            <a:r>
              <a:rPr lang="it-IT" sz="1400" i="1" dirty="0" smtClean="0">
                <a:solidFill>
                  <a:srgbClr val="505150"/>
                </a:solidFill>
              </a:rPr>
              <a:t>[…] registrano </a:t>
            </a:r>
            <a:r>
              <a:rPr lang="it-IT" sz="1400" i="1" dirty="0">
                <a:solidFill>
                  <a:srgbClr val="505150"/>
                </a:solidFill>
              </a:rPr>
              <a:t>le emissioni in atmosfera delle economie nazionali secondo l’attività economica che le genera, conformemente al SEC95. Le attività economiche comprendono la produzione e il </a:t>
            </a:r>
            <a:r>
              <a:rPr lang="it-IT" sz="1400" i="1" dirty="0" smtClean="0">
                <a:solidFill>
                  <a:srgbClr val="505150"/>
                </a:solidFill>
              </a:rPr>
              <a:t>consumo […]</a:t>
            </a:r>
            <a:r>
              <a:rPr lang="it-IT" sz="1400" i="1" dirty="0">
                <a:solidFill>
                  <a:srgbClr val="505150"/>
                </a:solidFill>
              </a:rPr>
              <a:t> .» </a:t>
            </a:r>
          </a:p>
          <a:p>
            <a:pPr marL="0" indent="0">
              <a:buClr>
                <a:srgbClr val="DA304A"/>
              </a:buClr>
              <a:buSzPct val="160000"/>
              <a:buNone/>
            </a:pPr>
            <a:endParaRPr lang="it-IT" sz="1200" dirty="0" smtClean="0"/>
          </a:p>
          <a:p>
            <a:pPr marL="0" indent="0">
              <a:buClr>
                <a:srgbClr val="DA304A"/>
              </a:buClr>
              <a:buSzPct val="160000"/>
              <a:buNone/>
            </a:pPr>
            <a:endParaRPr lang="it-IT" sz="1400" dirty="0" smtClean="0"/>
          </a:p>
          <a:p>
            <a:pPr marL="0" indent="0">
              <a:buNone/>
            </a:pPr>
            <a:endParaRPr lang="it-IT" sz="1200" dirty="0"/>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19</a:t>
            </a:fld>
            <a:endParaRPr lang="it-IT" dirty="0"/>
          </a:p>
        </p:txBody>
      </p:sp>
      <p:sp>
        <p:nvSpPr>
          <p:cNvPr id="8" name="Titolo 1"/>
          <p:cNvSpPr txBox="1">
            <a:spLocks/>
          </p:cNvSpPr>
          <p:nvPr/>
        </p:nvSpPr>
        <p:spPr>
          <a:xfrm>
            <a:off x="569913" y="1049964"/>
            <a:ext cx="6719408" cy="390648"/>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smtClean="0">
                <a:solidFill>
                  <a:schemeClr val="tx1">
                    <a:lumMod val="50000"/>
                    <a:lumOff val="50000"/>
                  </a:schemeClr>
                </a:solidFill>
                <a:latin typeface="+mn-lt"/>
              </a:rPr>
              <a:t>Conclusioni</a:t>
            </a:r>
            <a:endParaRPr lang="it-IT" sz="3200" dirty="0">
              <a:latin typeface="+mn-lt"/>
            </a:endParaRPr>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
        <p:nvSpPr>
          <p:cNvPr id="3" name="Rettangolo 2"/>
          <p:cNvSpPr/>
          <p:nvPr/>
        </p:nvSpPr>
        <p:spPr>
          <a:xfrm>
            <a:off x="306747" y="1620456"/>
            <a:ext cx="5478471" cy="5016758"/>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600" dirty="0" smtClean="0"/>
              <a:t>L’Indagine Istat sui consumi energetici delle famiglie </a:t>
            </a:r>
            <a:r>
              <a:rPr lang="it-IT" sz="1600" dirty="0"/>
              <a:t>ha contribuito </a:t>
            </a:r>
            <a:r>
              <a:rPr lang="it-IT" sz="1600" dirty="0" smtClean="0"/>
              <a:t>all’arricchimento del quadro delle </a:t>
            </a:r>
            <a:r>
              <a:rPr lang="it-IT" sz="1600" dirty="0"/>
              <a:t>statistiche </a:t>
            </a:r>
            <a:r>
              <a:rPr lang="it-IT" sz="1600" dirty="0" smtClean="0"/>
              <a:t>nazionali sull’energia e all’ampliamento dell’informazione necessaria a rispondere alle molteplici esigenze informative internazionali. </a:t>
            </a:r>
          </a:p>
          <a:p>
            <a:pPr marL="285750" indent="-285750" algn="just">
              <a:buClr>
                <a:srgbClr val="DA304A"/>
              </a:buClr>
              <a:buSzPct val="160000"/>
              <a:buFont typeface="Wingdings" panose="05000000000000000000" pitchFamily="2" charset="2"/>
              <a:buChar char="§"/>
            </a:pPr>
            <a:endParaRPr lang="it-IT" sz="1600" dirty="0" smtClean="0"/>
          </a:p>
          <a:p>
            <a:pPr marL="285750" indent="-285750" algn="just">
              <a:buClr>
                <a:srgbClr val="DA304A"/>
              </a:buClr>
              <a:buSzPct val="160000"/>
              <a:buFont typeface="Wingdings" panose="05000000000000000000" pitchFamily="2" charset="2"/>
              <a:buChar char="§"/>
            </a:pPr>
            <a:r>
              <a:rPr lang="it-IT" sz="1600" dirty="0" smtClean="0"/>
              <a:t>L’esperienza </a:t>
            </a:r>
            <a:r>
              <a:rPr lang="it-IT" sz="1600" dirty="0"/>
              <a:t>della rilevazione 2013 </a:t>
            </a:r>
            <a:r>
              <a:rPr lang="it-IT" sz="1600" dirty="0" smtClean="0"/>
              <a:t>ha costituito lo stimolo per migliorare l’indagine, in vista del monitoraggio dei target nazionali relativi alla riduzione dei gas serra e al consumo da fonti rinnovabili, tenuto conto anche delle esigenze di monitoraggio regionale dettate dal Decreto </a:t>
            </a:r>
            <a:r>
              <a:rPr lang="it-IT" sz="1600" dirty="0"/>
              <a:t>MISE </a:t>
            </a:r>
            <a:r>
              <a:rPr lang="it-IT" sz="1600" dirty="0" smtClean="0"/>
              <a:t>cosiddetto “</a:t>
            </a:r>
            <a:r>
              <a:rPr lang="it-IT" sz="1600" dirty="0" err="1" smtClean="0"/>
              <a:t>Burden</a:t>
            </a:r>
            <a:r>
              <a:rPr lang="it-IT" sz="1600" dirty="0" smtClean="0"/>
              <a:t> </a:t>
            </a:r>
            <a:r>
              <a:rPr lang="it-IT" sz="1600" dirty="0" err="1"/>
              <a:t>sharing</a:t>
            </a:r>
            <a:r>
              <a:rPr lang="it-IT" sz="1600" dirty="0"/>
              <a:t>” (DM 15/3/2012</a:t>
            </a:r>
            <a:r>
              <a:rPr lang="it-IT" sz="1600" dirty="0" smtClean="0"/>
              <a:t>), </a:t>
            </a:r>
            <a:r>
              <a:rPr lang="it-IT" sz="1600" dirty="0"/>
              <a:t>che fissa il contributo delle varie regioni all’obiettivo </a:t>
            </a:r>
            <a:r>
              <a:rPr lang="it-IT" sz="1600" dirty="0" smtClean="0"/>
              <a:t>nazionale di consumo di rinnovabili. </a:t>
            </a:r>
            <a:endParaRPr lang="it-IT" sz="1600" dirty="0"/>
          </a:p>
          <a:p>
            <a:pPr marL="285750" indent="-285750" algn="just">
              <a:buClr>
                <a:srgbClr val="DA304A"/>
              </a:buClr>
              <a:buSzPct val="160000"/>
              <a:buFont typeface="Wingdings" panose="05000000000000000000" pitchFamily="2" charset="2"/>
              <a:buChar char="§"/>
            </a:pPr>
            <a:endParaRPr lang="it-IT" sz="1600" dirty="0" smtClean="0"/>
          </a:p>
          <a:p>
            <a:pPr marL="285750" indent="-285750" algn="just">
              <a:buClr>
                <a:srgbClr val="DA304A"/>
              </a:buClr>
              <a:buSzPct val="160000"/>
              <a:buFont typeface="Wingdings" panose="05000000000000000000" pitchFamily="2" charset="2"/>
              <a:buChar char="§"/>
            </a:pPr>
            <a:r>
              <a:rPr lang="it-IT" sz="1600" dirty="0" smtClean="0"/>
              <a:t>L’indagine </a:t>
            </a:r>
            <a:r>
              <a:rPr lang="it-IT" sz="1600" dirty="0"/>
              <a:t>2016, attualmente in fase di avvio, </a:t>
            </a:r>
            <a:r>
              <a:rPr lang="it-IT" sz="1600" dirty="0" smtClean="0"/>
              <a:t>rappresenta inoltre la base informativa più idonea per </a:t>
            </a:r>
            <a:r>
              <a:rPr lang="it-IT" sz="1600" dirty="0"/>
              <a:t>rispondere </a:t>
            </a:r>
            <a:r>
              <a:rPr lang="it-IT" sz="1600" dirty="0" smtClean="0"/>
              <a:t>alle richieste di dati sui consumi energetici finali del settore residenziale dettate dal Regolamento </a:t>
            </a:r>
            <a:r>
              <a:rPr lang="it-IT" sz="1600" dirty="0"/>
              <a:t>relativo alle statistiche dell’energia </a:t>
            </a:r>
            <a:r>
              <a:rPr lang="it-IT" sz="1600" dirty="0" smtClean="0"/>
              <a:t>(CE 1099/2008).</a:t>
            </a:r>
            <a:endParaRPr lang="it-IT" sz="1500" dirty="0"/>
          </a:p>
        </p:txBody>
      </p:sp>
      <p:sp>
        <p:nvSpPr>
          <p:cNvPr id="9" name="Rettangolo 8"/>
          <p:cNvSpPr/>
          <p:nvPr/>
        </p:nvSpPr>
        <p:spPr>
          <a:xfrm>
            <a:off x="5785219" y="1413935"/>
            <a:ext cx="5523247" cy="4755148"/>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endParaRPr lang="it-IT" sz="1500" dirty="0"/>
          </a:p>
          <a:p>
            <a:pPr marL="285750" indent="-285750" algn="just">
              <a:buClr>
                <a:srgbClr val="DA304A"/>
              </a:buClr>
              <a:buSzPct val="160000"/>
              <a:buFont typeface="Wingdings" panose="05000000000000000000" pitchFamily="2" charset="2"/>
              <a:buChar char="§"/>
            </a:pPr>
            <a:r>
              <a:rPr lang="it-IT" sz="1600" dirty="0" smtClean="0"/>
              <a:t>La revisione dei consumi energetici di biomassa solida ha consentito di migliorare le stime di emissione e la valutazione del fenomeno e di conseguenza degli impatti ambientali e consente una corretta valutazione delle misure di riduzione delle emissioni e dei loro costi.</a:t>
            </a:r>
            <a:endParaRPr lang="it-IT" sz="1600" dirty="0"/>
          </a:p>
          <a:p>
            <a:pPr marL="285750" indent="-285750" algn="just">
              <a:buClr>
                <a:srgbClr val="DA304A"/>
              </a:buClr>
              <a:buSzPct val="160000"/>
              <a:buFont typeface="Wingdings" panose="05000000000000000000" pitchFamily="2" charset="2"/>
              <a:buChar char="§"/>
            </a:pPr>
            <a:endParaRPr lang="it-IT" sz="1600" dirty="0"/>
          </a:p>
          <a:p>
            <a:pPr marL="285750" indent="-285750" algn="just">
              <a:buClr>
                <a:srgbClr val="DA304A"/>
              </a:buClr>
              <a:buSzPct val="160000"/>
              <a:buFont typeface="Wingdings" panose="05000000000000000000" pitchFamily="2" charset="2"/>
              <a:buChar char="§"/>
            </a:pPr>
            <a:r>
              <a:rPr lang="it-IT" sz="1600" dirty="0" smtClean="0">
                <a:ea typeface="Signika Light" charset="0"/>
                <a:cs typeface="Signika Light" charset="0"/>
              </a:rPr>
              <a:t>L’informazione acquisita dall’indagine consente di migliorare le stime della Contabilità Ambientale e la qualità dei dati trasmessi in ambito internazionale.</a:t>
            </a:r>
          </a:p>
          <a:p>
            <a:pPr marL="285750" indent="-285750" algn="just">
              <a:buClr>
                <a:srgbClr val="DA304A"/>
              </a:buClr>
              <a:buSzPct val="160000"/>
              <a:buFont typeface="Wingdings" panose="05000000000000000000" pitchFamily="2" charset="2"/>
              <a:buChar char="§"/>
            </a:pPr>
            <a:endParaRPr lang="it-IT" sz="1600" dirty="0" smtClean="0">
              <a:ea typeface="Signika Light" charset="0"/>
              <a:cs typeface="Signika Light" charset="0"/>
            </a:endParaRPr>
          </a:p>
          <a:p>
            <a:pPr marL="285750" indent="-285750" algn="just">
              <a:buClr>
                <a:srgbClr val="DA304A"/>
              </a:buClr>
              <a:buSzPct val="160000"/>
              <a:buFont typeface="Wingdings" panose="05000000000000000000" pitchFamily="2" charset="2"/>
              <a:buChar char="§"/>
            </a:pPr>
            <a:r>
              <a:rPr lang="it-IT" sz="1600" dirty="0" smtClean="0">
                <a:ea typeface="Signika Light" charset="0"/>
                <a:cs typeface="Signika Light" charset="0"/>
              </a:rPr>
              <a:t>Attraverso la collaborazione dei diversi soggetti istituzionali coinvolti (GSE, ISPRA, ENEA, ISTAT, Ministeri) è possibile migliorare l’indagine e renderla fruibile per i diversi scopi.</a:t>
            </a:r>
          </a:p>
          <a:p>
            <a:pPr marL="285750" indent="-285750" algn="just">
              <a:buClr>
                <a:srgbClr val="DA304A"/>
              </a:buClr>
              <a:buSzPct val="160000"/>
              <a:buFont typeface="Wingdings" panose="05000000000000000000" pitchFamily="2" charset="2"/>
              <a:buChar char="§"/>
            </a:pPr>
            <a:endParaRPr lang="it-IT" sz="1600" dirty="0" smtClean="0"/>
          </a:p>
          <a:p>
            <a:pPr marL="285750" indent="-285750" algn="just">
              <a:buClr>
                <a:srgbClr val="DA304A"/>
              </a:buClr>
              <a:buSzPct val="160000"/>
              <a:buFont typeface="Wingdings" panose="05000000000000000000" pitchFamily="2" charset="2"/>
              <a:buChar char="§"/>
            </a:pPr>
            <a:r>
              <a:rPr lang="it-IT" sz="1600" dirty="0" smtClean="0"/>
              <a:t>Si rileva quindi l’importanza che l’indagine possa essere replicata con cadenza periodica adeguata al fine di registrare i cambiamenti in corso negli utilizzi delle biomasse solide e delle tecnologie utilizzate.</a:t>
            </a:r>
            <a:endParaRPr lang="it-IT" sz="1500" dirty="0"/>
          </a:p>
        </p:txBody>
      </p:sp>
    </p:spTree>
    <p:extLst>
      <p:ext uri="{BB962C8B-B14F-4D97-AF65-F5344CB8AC3E}">
        <p14:creationId xmlns="" xmlns:p14="http://schemas.microsoft.com/office/powerpoint/2010/main" val="1719905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5510888" y="1618758"/>
            <a:ext cx="5410154" cy="4052888"/>
          </a:xfrm>
          <a:prstGeom prst="rect">
            <a:avLst/>
          </a:prstGeom>
        </p:spPr>
        <p:txBody>
          <a:bodyPr lIns="0" tIns="0" rIns="0" bIns="0"/>
          <a:lstStyle/>
          <a:p>
            <a:pPr marL="285750" indent="-285750" algn="just">
              <a:buClr>
                <a:srgbClr val="DA304A"/>
              </a:buClr>
              <a:buSzPct val="160000"/>
              <a:buFont typeface="Wingdings" charset="2"/>
              <a:buChar char="§"/>
            </a:pPr>
            <a:r>
              <a:rPr lang="it-IT" sz="1500" dirty="0" smtClean="0"/>
              <a:t>Nel corso del tempo si è determinata una </a:t>
            </a:r>
            <a:r>
              <a:rPr lang="it-IT" sz="1500" dirty="0"/>
              <a:t>sempre maggiore attenzione verso un uso razionale delle risorse energetiche. Sempre più necessario, </a:t>
            </a:r>
            <a:r>
              <a:rPr lang="it-IT" sz="1500" dirty="0" smtClean="0"/>
              <a:t>inoltre, </a:t>
            </a:r>
            <a:r>
              <a:rPr lang="it-IT" sz="1500" dirty="0"/>
              <a:t>incentivare il ricorso alle fonti di energia </a:t>
            </a:r>
            <a:r>
              <a:rPr lang="it-IT" sz="1500" dirty="0" smtClean="0"/>
              <a:t>rinnovabile, in particolare per l’Italia che si </a:t>
            </a:r>
            <a:r>
              <a:rPr lang="it-IT" sz="1500" dirty="0"/>
              <a:t>caratterizza per </a:t>
            </a:r>
            <a:r>
              <a:rPr lang="it-IT" sz="1500" dirty="0" smtClean="0"/>
              <a:t>un’elevata </a:t>
            </a:r>
            <a:r>
              <a:rPr lang="it-IT" sz="1500" dirty="0"/>
              <a:t>dipendenza energetica </a:t>
            </a:r>
            <a:r>
              <a:rPr lang="it-IT" sz="1500" dirty="0" smtClean="0"/>
              <a:t>dall’estero connessa al consumo di fonti fossili.</a:t>
            </a:r>
          </a:p>
          <a:p>
            <a:pPr marL="285750" indent="-285750" algn="just">
              <a:buClr>
                <a:srgbClr val="DA304A"/>
              </a:buClr>
              <a:buSzPct val="160000"/>
              <a:buFont typeface="Wingdings" charset="2"/>
              <a:buChar char="§"/>
            </a:pPr>
            <a:r>
              <a:rPr lang="it-IT" sz="1500" dirty="0"/>
              <a:t>Obiettivi 20-20-20 - Pacchetto Clima-Energia della Strategia europea per la promozione di una crescita economica </a:t>
            </a:r>
            <a:r>
              <a:rPr lang="it-IT" sz="1500" dirty="0" smtClean="0"/>
              <a:t>sostenibile (2008):</a:t>
            </a:r>
          </a:p>
          <a:p>
            <a:pPr lvl="1" algn="just">
              <a:buClr>
                <a:srgbClr val="BE1520"/>
              </a:buClr>
              <a:buFont typeface="Arial" panose="020B0604020202020204" pitchFamily="34" charset="0"/>
              <a:buChar char="•"/>
            </a:pPr>
            <a:r>
              <a:rPr lang="it-IT" sz="1500" dirty="0" smtClean="0"/>
              <a:t>Ridurre del </a:t>
            </a:r>
            <a:r>
              <a:rPr lang="it-IT" sz="1500" dirty="0"/>
              <a:t>20% </a:t>
            </a:r>
            <a:r>
              <a:rPr lang="it-IT" sz="1500" dirty="0" smtClean="0"/>
              <a:t>i gas </a:t>
            </a:r>
            <a:r>
              <a:rPr lang="it-IT" sz="1500" dirty="0"/>
              <a:t>serra </a:t>
            </a:r>
            <a:r>
              <a:rPr lang="it-IT" sz="1500" dirty="0" smtClean="0"/>
              <a:t>rispetto </a:t>
            </a:r>
            <a:r>
              <a:rPr lang="it-IT" sz="1500" dirty="0"/>
              <a:t>ai livelli del 1990 </a:t>
            </a:r>
            <a:r>
              <a:rPr lang="it-IT" sz="1500" dirty="0" smtClean="0"/>
              <a:t>(</a:t>
            </a:r>
            <a:r>
              <a:rPr lang="it-IT" sz="1500" i="1" dirty="0" smtClean="0"/>
              <a:t>Direttiva 2009/29/CE);</a:t>
            </a:r>
          </a:p>
          <a:p>
            <a:pPr lvl="1" algn="just">
              <a:buClr>
                <a:srgbClr val="BE1520"/>
              </a:buClr>
              <a:buFont typeface="Arial" panose="020B0604020202020204" pitchFamily="34" charset="0"/>
              <a:buChar char="•"/>
            </a:pPr>
            <a:r>
              <a:rPr lang="it-IT" sz="1500" dirty="0"/>
              <a:t>Soddisfare i consumi energetici per almeno il 20% con energia prodotta da fonte </a:t>
            </a:r>
            <a:r>
              <a:rPr lang="it-IT" sz="1500" dirty="0" smtClean="0"/>
              <a:t>rinnovabile (</a:t>
            </a:r>
            <a:r>
              <a:rPr lang="it-IT" sz="1500" i="1" dirty="0" smtClean="0"/>
              <a:t>Direttiva 2009/28/CE</a:t>
            </a:r>
            <a:r>
              <a:rPr lang="it-IT" sz="1500" dirty="0" smtClean="0"/>
              <a:t>)</a:t>
            </a:r>
          </a:p>
          <a:p>
            <a:pPr lvl="1" algn="just">
              <a:buClr>
                <a:srgbClr val="BE1520"/>
              </a:buClr>
              <a:buFont typeface="Arial" panose="020B0604020202020204" pitchFamily="34" charset="0"/>
              <a:buChar char="•"/>
            </a:pPr>
            <a:r>
              <a:rPr lang="it-IT" sz="1500" dirty="0" smtClean="0"/>
              <a:t>Incrementare del </a:t>
            </a:r>
            <a:r>
              <a:rPr lang="it-IT" sz="1500" dirty="0"/>
              <a:t>20% </a:t>
            </a:r>
            <a:r>
              <a:rPr lang="it-IT" sz="1500" dirty="0" smtClean="0"/>
              <a:t>l’efficienza </a:t>
            </a:r>
            <a:r>
              <a:rPr lang="it-IT" sz="1500" dirty="0"/>
              <a:t>energetica </a:t>
            </a:r>
            <a:r>
              <a:rPr lang="it-IT" sz="1500" dirty="0" smtClean="0"/>
              <a:t>ai fini della riduzione fabbisogno </a:t>
            </a:r>
            <a:r>
              <a:rPr lang="it-IT" sz="1500" dirty="0"/>
              <a:t>di energia primaria </a:t>
            </a:r>
            <a:r>
              <a:rPr lang="it-IT" sz="1500" dirty="0" smtClean="0"/>
              <a:t>(</a:t>
            </a:r>
            <a:r>
              <a:rPr lang="it-IT" sz="1500" i="1" dirty="0" smtClean="0"/>
              <a:t>Direttiva 2012/27/UE</a:t>
            </a:r>
            <a:r>
              <a:rPr lang="it-IT" sz="1500" dirty="0" smtClean="0"/>
              <a:t>)</a:t>
            </a:r>
            <a:endParaRPr lang="it-IT" sz="1500" dirty="0"/>
          </a:p>
          <a:p>
            <a:pPr marL="285750" indent="-285750" algn="just">
              <a:buClr>
                <a:srgbClr val="DA304A"/>
              </a:buClr>
              <a:buSzPct val="160000"/>
              <a:buFont typeface="Wingdings" charset="2"/>
              <a:buChar char="§"/>
            </a:pPr>
            <a:r>
              <a:rPr lang="it-IT" sz="1500" dirty="0" smtClean="0"/>
              <a:t>Sono oggi approvati (Ottobre 2014) i </a:t>
            </a:r>
            <a:r>
              <a:rPr lang="it-IT" sz="1500" dirty="0"/>
              <a:t>nuovi target </a:t>
            </a:r>
            <a:r>
              <a:rPr lang="it-IT" sz="1500" dirty="0" smtClean="0"/>
              <a:t>«40-27-27», da raggiungere entro il 2030, che innalzano a 40% l’obiettivo di riduzione di gas serra e a 27% i due obiettivi di consumo di rinnovabili e di incremento dell’efficienza energetica.</a:t>
            </a:r>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a:p>
          <a:p>
            <a:pPr marL="285750" indent="-285750">
              <a:buClr>
                <a:srgbClr val="DA304A"/>
              </a:buClr>
              <a:buSzPct val="160000"/>
              <a:buFont typeface="Wingdings" charset="2"/>
              <a:buChar char="§"/>
            </a:pPr>
            <a:endParaRPr lang="it-IT" sz="1400" dirty="0"/>
          </a:p>
          <a:p>
            <a:pPr marL="285750" indent="-285750" algn="l">
              <a:buClr>
                <a:srgbClr val="DA304A"/>
              </a:buClr>
              <a:buSzPct val="160000"/>
              <a:buFont typeface="Wingdings" charset="2"/>
              <a:buChar char="§"/>
            </a:pPr>
            <a:endParaRPr lang="it-IT" sz="1400" dirty="0"/>
          </a:p>
          <a:p>
            <a:pPr algn="l"/>
            <a:endParaRPr lang="it-IT" sz="1200" dirty="0"/>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2</a:t>
            </a:fld>
            <a:endParaRPr lang="it-IT" dirty="0"/>
          </a:p>
        </p:txBody>
      </p:sp>
      <p:sp>
        <p:nvSpPr>
          <p:cNvPr id="6" name="Sottotitolo 2"/>
          <p:cNvSpPr txBox="1">
            <a:spLocks/>
          </p:cNvSpPr>
          <p:nvPr/>
        </p:nvSpPr>
        <p:spPr>
          <a:xfrm>
            <a:off x="569913" y="2015595"/>
            <a:ext cx="4065587"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it-IT" sz="1800" dirty="0">
              <a:solidFill>
                <a:schemeClr val="tx1">
                  <a:lumMod val="65000"/>
                  <a:lumOff val="35000"/>
                </a:schemeClr>
              </a:solidFill>
            </a:endParaRPr>
          </a:p>
          <a:p>
            <a:pPr algn="just"/>
            <a:r>
              <a:rPr lang="it-IT" sz="1800" dirty="0" smtClean="0">
                <a:solidFill>
                  <a:schemeClr val="tx1">
                    <a:lumMod val="65000"/>
                    <a:lumOff val="35000"/>
                  </a:schemeClr>
                </a:solidFill>
              </a:rPr>
              <a:t>La tematica energetica ha </a:t>
            </a:r>
            <a:r>
              <a:rPr lang="it-IT" sz="1800" dirty="0">
                <a:solidFill>
                  <a:schemeClr val="tx1">
                    <a:lumMod val="65000"/>
                    <a:lumOff val="35000"/>
                  </a:schemeClr>
                </a:solidFill>
              </a:rPr>
              <a:t>assunto </a:t>
            </a:r>
            <a:r>
              <a:rPr lang="it-IT" sz="1800" dirty="0" smtClean="0">
                <a:solidFill>
                  <a:schemeClr val="tx1">
                    <a:lumMod val="65000"/>
                    <a:lumOff val="35000"/>
                  </a:schemeClr>
                </a:solidFill>
              </a:rPr>
              <a:t>sempre maggiore rilevanza nell’agenda </a:t>
            </a:r>
            <a:r>
              <a:rPr lang="it-IT" sz="1800" dirty="0">
                <a:solidFill>
                  <a:schemeClr val="tx1">
                    <a:lumMod val="65000"/>
                    <a:lumOff val="35000"/>
                  </a:schemeClr>
                </a:solidFill>
              </a:rPr>
              <a:t>politica ed </a:t>
            </a:r>
            <a:r>
              <a:rPr lang="it-IT" sz="1800" dirty="0" smtClean="0">
                <a:solidFill>
                  <a:schemeClr val="tx1">
                    <a:lumMod val="65000"/>
                    <a:lumOff val="35000"/>
                  </a:schemeClr>
                </a:solidFill>
              </a:rPr>
              <a:t>economica e nel </a:t>
            </a:r>
            <a:r>
              <a:rPr lang="it-IT" sz="1800" dirty="0">
                <a:solidFill>
                  <a:schemeClr val="tx1">
                    <a:lumMod val="65000"/>
                    <a:lumOff val="35000"/>
                  </a:schemeClr>
                </a:solidFill>
              </a:rPr>
              <a:t>dibattito </a:t>
            </a:r>
            <a:r>
              <a:rPr lang="it-IT" sz="1800" dirty="0" smtClean="0">
                <a:solidFill>
                  <a:schemeClr val="tx1">
                    <a:lumMod val="65000"/>
                    <a:lumOff val="35000"/>
                  </a:schemeClr>
                </a:solidFill>
              </a:rPr>
              <a:t>intorno </a:t>
            </a:r>
            <a:r>
              <a:rPr lang="it-IT" sz="1800" dirty="0">
                <a:solidFill>
                  <a:schemeClr val="tx1">
                    <a:lumMod val="65000"/>
                    <a:lumOff val="35000"/>
                  </a:schemeClr>
                </a:solidFill>
              </a:rPr>
              <a:t>allo sviluppo sostenibile, date le sue strette interrelazioni con il sistema economico e sociale e </a:t>
            </a:r>
            <a:r>
              <a:rPr lang="it-IT" sz="1800" dirty="0" smtClean="0">
                <a:solidFill>
                  <a:schemeClr val="tx1">
                    <a:lumMod val="65000"/>
                    <a:lumOff val="35000"/>
                  </a:schemeClr>
                </a:solidFill>
              </a:rPr>
              <a:t>i suoi impatti sull’ambiente e sulla salute.</a:t>
            </a:r>
          </a:p>
          <a:p>
            <a:pPr algn="just"/>
            <a:r>
              <a:rPr lang="it-IT" sz="1800" dirty="0">
                <a:solidFill>
                  <a:schemeClr val="tx1">
                    <a:lumMod val="65000"/>
                    <a:lumOff val="35000"/>
                  </a:schemeClr>
                </a:solidFill>
              </a:rPr>
              <a:t>La domanda di statistiche </a:t>
            </a:r>
            <a:r>
              <a:rPr lang="it-IT" sz="1800" dirty="0" smtClean="0">
                <a:solidFill>
                  <a:schemeClr val="tx1">
                    <a:lumMod val="65000"/>
                    <a:lumOff val="35000"/>
                  </a:schemeClr>
                </a:solidFill>
              </a:rPr>
              <a:t>energetiche, </a:t>
            </a:r>
            <a:r>
              <a:rPr lang="it-IT" sz="1800" dirty="0">
                <a:solidFill>
                  <a:schemeClr val="tx1">
                    <a:lumMod val="65000"/>
                    <a:lumOff val="35000"/>
                  </a:schemeClr>
                </a:solidFill>
              </a:rPr>
              <a:t>a livello sia nazionale sia internazionale, è in continua </a:t>
            </a:r>
            <a:r>
              <a:rPr lang="it-IT" sz="1800" dirty="0" smtClean="0">
                <a:solidFill>
                  <a:schemeClr val="tx1">
                    <a:lumMod val="65000"/>
                    <a:lumOff val="35000"/>
                  </a:schemeClr>
                </a:solidFill>
              </a:rPr>
              <a:t>crescita, data anche l’esigenza di monitorare gli obiettivi in materia dell’Unione Europea.</a:t>
            </a:r>
            <a:endParaRPr lang="it-IT" sz="1800" dirty="0">
              <a:solidFill>
                <a:schemeClr val="tx1">
                  <a:lumMod val="65000"/>
                  <a:lumOff val="35000"/>
                </a:schemeClr>
              </a:solidFill>
            </a:endParaRPr>
          </a:p>
          <a:p>
            <a:pPr algn="l"/>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3" y="1274240"/>
            <a:ext cx="5321930"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Il contesto</a:t>
            </a:r>
            <a:endParaRPr lang="it-IT" sz="3200" dirty="0">
              <a:solidFill>
                <a:schemeClr val="tx1">
                  <a:lumMod val="50000"/>
                  <a:lumOff val="50000"/>
                </a:schemeClr>
              </a:solidFill>
              <a:latin typeface="+mn-lt"/>
            </a:endParaRPr>
          </a:p>
        </p:txBody>
      </p:sp>
    </p:spTree>
    <p:extLst>
      <p:ext uri="{BB962C8B-B14F-4D97-AF65-F5344CB8AC3E}">
        <p14:creationId xmlns="" xmlns:p14="http://schemas.microsoft.com/office/powerpoint/2010/main" val="387338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6019822" y="1597306"/>
            <a:ext cx="5251041" cy="4595150"/>
          </a:xfrm>
          <a:prstGeom prst="rect">
            <a:avLst/>
          </a:prstGeom>
        </p:spPr>
        <p:txBody>
          <a:bodyPr lIns="0" tIns="0" rIns="0" bIns="0"/>
          <a:lstStyle/>
          <a:p>
            <a:pPr marL="285750" indent="-285750" algn="just">
              <a:buClr>
                <a:srgbClr val="DA304A"/>
              </a:buClr>
              <a:buSzPct val="160000"/>
              <a:buFont typeface="Wingdings" charset="2"/>
              <a:buChar char="§"/>
            </a:pPr>
            <a:r>
              <a:rPr lang="it-IT" sz="1500" dirty="0" smtClean="0"/>
              <a:t>Il </a:t>
            </a:r>
            <a:r>
              <a:rPr lang="it-IT" sz="1500" dirty="0"/>
              <a:t>peso assunto dalle famiglie nella determinazione dei complessivi consumi energetici nazionali è </a:t>
            </a:r>
            <a:r>
              <a:rPr lang="it-IT" sz="1500" dirty="0" smtClean="0"/>
              <a:t>ricco </a:t>
            </a:r>
            <a:r>
              <a:rPr lang="it-IT" sz="1500" dirty="0"/>
              <a:t>di implicazioni in termini di impatti sull’ambiente, essendo </a:t>
            </a:r>
            <a:r>
              <a:rPr lang="it-IT" sz="1500" dirty="0" smtClean="0"/>
              <a:t>il consumo energetico </a:t>
            </a:r>
            <a:r>
              <a:rPr lang="it-IT" sz="1500" dirty="0"/>
              <a:t>la </a:t>
            </a:r>
            <a:r>
              <a:rPr lang="it-IT" sz="1500" dirty="0" smtClean="0"/>
              <a:t>fonte principale </a:t>
            </a:r>
            <a:r>
              <a:rPr lang="it-IT" sz="1500" dirty="0"/>
              <a:t>di emissioni di gas serra e di altre sostanze </a:t>
            </a:r>
            <a:r>
              <a:rPr lang="it-IT" sz="1500" dirty="0" smtClean="0"/>
              <a:t>inquinanti. </a:t>
            </a:r>
          </a:p>
          <a:p>
            <a:pPr marL="285750" indent="-285750" algn="just">
              <a:buClr>
                <a:srgbClr val="DA304A"/>
              </a:buClr>
              <a:buSzPct val="160000"/>
              <a:buFont typeface="Wingdings" charset="2"/>
              <a:buChar char="§"/>
            </a:pPr>
            <a:r>
              <a:rPr lang="it-IT" sz="1500" dirty="0" smtClean="0"/>
              <a:t>Gli </a:t>
            </a:r>
            <a:r>
              <a:rPr lang="it-IT" sz="1500" dirty="0"/>
              <a:t>stili di vita e di consumo della popolazione risultano inoltre assai rilevanti in termini di sostenibilità energetica, rispetto cioè all’esigenza di salvaguardare la disponibilità futura di risorse </a:t>
            </a:r>
            <a:r>
              <a:rPr lang="it-IT" sz="1500" dirty="0" smtClean="0"/>
              <a:t>energetiche.</a:t>
            </a:r>
          </a:p>
          <a:p>
            <a:pPr marL="285750" indent="-285750" algn="just">
              <a:buClr>
                <a:srgbClr val="DA304A"/>
              </a:buClr>
              <a:buSzPct val="160000"/>
              <a:buFont typeface="Wingdings" charset="2"/>
              <a:buChar char="§"/>
            </a:pPr>
            <a:r>
              <a:rPr lang="it-IT" sz="1500" dirty="0"/>
              <a:t>Il settore residenziale è stato dunque interessato da varie misure di politica, in linea con gli obiettivi </a:t>
            </a:r>
            <a:r>
              <a:rPr lang="it-IT" sz="1500" dirty="0" smtClean="0"/>
              <a:t>dell'UE </a:t>
            </a:r>
            <a:r>
              <a:rPr lang="it-IT" sz="1500" dirty="0"/>
              <a:t>di riduzione dell'uso di combustibili fossili e di incremento del ricorso alle fonti rinnovabili, di contenimento delle emissioni e di aumento dell'efficienza </a:t>
            </a:r>
            <a:r>
              <a:rPr lang="it-IT" sz="1500" dirty="0" smtClean="0"/>
              <a:t>energetica.</a:t>
            </a:r>
            <a:endParaRPr lang="it-IT" sz="1500" dirty="0"/>
          </a:p>
          <a:p>
            <a:pPr marL="285750" indent="-285750" algn="just">
              <a:buClr>
                <a:srgbClr val="DA304A"/>
              </a:buClr>
              <a:buSzPct val="160000"/>
              <a:buFont typeface="Wingdings" charset="2"/>
              <a:buChar char="§"/>
            </a:pPr>
            <a:r>
              <a:rPr lang="it-IT" sz="1500" dirty="0" smtClean="0"/>
              <a:t>La conoscenza dettagliata delle dotazioni per il consumo energetico del settore residenziale, delle modalità di utilizzo di tali dotazioni e dei profili di consumo degli utenti assume quindi un ruolo centrale per trovare soluzioni che consentano la riduzione della domanda di energia e incrementino l’efficienza nella produzione della stessa energia.</a:t>
            </a:r>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3</a:t>
            </a:fld>
            <a:endParaRPr lang="it-IT" dirty="0"/>
          </a:p>
        </p:txBody>
      </p:sp>
      <p:sp>
        <p:nvSpPr>
          <p:cNvPr id="6" name="Sottotitolo 2"/>
          <p:cNvSpPr txBox="1">
            <a:spLocks/>
          </p:cNvSpPr>
          <p:nvPr/>
        </p:nvSpPr>
        <p:spPr>
          <a:xfrm>
            <a:off x="569913" y="2015595"/>
            <a:ext cx="4065587"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smtClean="0">
                <a:solidFill>
                  <a:schemeClr val="tx1">
                    <a:lumMod val="65000"/>
                    <a:lumOff val="35000"/>
                  </a:schemeClr>
                </a:solidFill>
              </a:rPr>
              <a:t>Lo </a:t>
            </a:r>
            <a:r>
              <a:rPr lang="it-IT" sz="1800" dirty="0">
                <a:solidFill>
                  <a:schemeClr val="tx1">
                    <a:lumMod val="65000"/>
                    <a:lumOff val="35000"/>
                  </a:schemeClr>
                </a:solidFill>
              </a:rPr>
              <a:t>sviluppo tecnologico, la crescente diffusione di sistemi per il riscaldamento e il condizionamento, di elettrodomestici e apparecchiature </a:t>
            </a:r>
            <a:r>
              <a:rPr lang="it-IT" sz="1800" dirty="0" smtClean="0">
                <a:solidFill>
                  <a:schemeClr val="tx1">
                    <a:lumMod val="65000"/>
                    <a:lumOff val="35000"/>
                  </a:schemeClr>
                </a:solidFill>
              </a:rPr>
              <a:t>che, sostituendo o riducendo l’intervento </a:t>
            </a:r>
            <a:r>
              <a:rPr lang="it-IT" sz="1800" dirty="0">
                <a:solidFill>
                  <a:schemeClr val="tx1">
                    <a:lumMod val="65000"/>
                    <a:lumOff val="35000"/>
                  </a:schemeClr>
                </a:solidFill>
              </a:rPr>
              <a:t>umano nei lavori domestici e rendendo più confortevole le condizioni </a:t>
            </a:r>
            <a:r>
              <a:rPr lang="it-IT" sz="1800" dirty="0" smtClean="0">
                <a:solidFill>
                  <a:schemeClr val="tx1">
                    <a:lumMod val="65000"/>
                    <a:lumOff val="35000"/>
                  </a:schemeClr>
                </a:solidFill>
              </a:rPr>
              <a:t>abitative, hanno </a:t>
            </a:r>
            <a:r>
              <a:rPr lang="it-IT" sz="1800" dirty="0">
                <a:solidFill>
                  <a:schemeClr val="tx1">
                    <a:lumMod val="65000"/>
                    <a:lumOff val="35000"/>
                  </a:schemeClr>
                </a:solidFill>
              </a:rPr>
              <a:t>contribuito al benessere della popolazione, sono tutti elementi che hanno determinato la crescita del ruolo del residenziale.</a:t>
            </a:r>
          </a:p>
          <a:p>
            <a:pPr algn="just"/>
            <a:r>
              <a:rPr lang="it-IT" sz="1800" dirty="0" smtClean="0">
                <a:solidFill>
                  <a:schemeClr val="tx1">
                    <a:lumMod val="65000"/>
                    <a:lumOff val="35000"/>
                  </a:schemeClr>
                </a:solidFill>
              </a:rPr>
              <a:t>Il </a:t>
            </a:r>
            <a:r>
              <a:rPr lang="it-IT" sz="1800" dirty="0">
                <a:solidFill>
                  <a:schemeClr val="tx1">
                    <a:lumMod val="65000"/>
                    <a:lumOff val="35000"/>
                  </a:schemeClr>
                </a:solidFill>
              </a:rPr>
              <a:t>settore residenziale rappresenta oggi una quota rilevante dei consumi finali di energia: nel 2014 si tratta del 24,8% del totale dei consumi finali nell’EU-28 </a:t>
            </a:r>
            <a:r>
              <a:rPr lang="it-IT" sz="1800" dirty="0" smtClean="0">
                <a:solidFill>
                  <a:schemeClr val="tx1">
                    <a:lumMod val="65000"/>
                    <a:lumOff val="35000"/>
                  </a:schemeClr>
                </a:solidFill>
              </a:rPr>
              <a:t> e del 26,1% per l’Italia (http</a:t>
            </a:r>
            <a:r>
              <a:rPr lang="it-IT" sz="1800" dirty="0">
                <a:solidFill>
                  <a:schemeClr val="tx1">
                    <a:lumMod val="65000"/>
                    <a:lumOff val="35000"/>
                  </a:schemeClr>
                </a:solidFill>
              </a:rPr>
              <a:t>://ec.europa.eu/</a:t>
            </a:r>
            <a:r>
              <a:rPr lang="it-IT" sz="1800" dirty="0" err="1">
                <a:solidFill>
                  <a:schemeClr val="tx1">
                    <a:lumMod val="65000"/>
                    <a:lumOff val="35000"/>
                  </a:schemeClr>
                </a:solidFill>
              </a:rPr>
              <a:t>eurostat</a:t>
            </a:r>
            <a:r>
              <a:rPr lang="it-IT" sz="1800" dirty="0" smtClean="0">
                <a:solidFill>
                  <a:schemeClr val="tx1">
                    <a:lumMod val="65000"/>
                    <a:lumOff val="35000"/>
                  </a:schemeClr>
                </a:solidFill>
              </a:rPr>
              <a:t>).</a:t>
            </a:r>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Il settore residenziale</a:t>
            </a:r>
            <a:endParaRPr lang="it-IT" sz="3200" dirty="0">
              <a:solidFill>
                <a:schemeClr val="tx1">
                  <a:lumMod val="50000"/>
                  <a:lumOff val="50000"/>
                </a:schemeClr>
              </a:solidFill>
              <a:latin typeface="+mn-lt"/>
            </a:endParaRPr>
          </a:p>
        </p:txBody>
      </p:sp>
    </p:spTree>
    <p:extLst>
      <p:ext uri="{BB962C8B-B14F-4D97-AF65-F5344CB8AC3E}">
        <p14:creationId xmlns="" xmlns:p14="http://schemas.microsoft.com/office/powerpoint/2010/main" val="3852968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6019822" y="1808571"/>
            <a:ext cx="5143499" cy="4052888"/>
          </a:xfrm>
          <a:prstGeom prst="rect">
            <a:avLst/>
          </a:prstGeom>
        </p:spPr>
        <p:txBody>
          <a:bodyPr lIns="0" tIns="0" rIns="0" bIns="0"/>
          <a:lstStyle/>
          <a:p>
            <a:pPr algn="just">
              <a:spcAft>
                <a:spcPts val="1000"/>
              </a:spcAft>
              <a:buClr>
                <a:srgbClr val="DA304A"/>
              </a:buClr>
              <a:buSzPct val="160000"/>
              <a:buFont typeface="Wingdings" panose="05000000000000000000" pitchFamily="2" charset="2"/>
              <a:buChar char="§"/>
            </a:pPr>
            <a:r>
              <a:rPr lang="it-IT" sz="1500" dirty="0"/>
              <a:t>Effettuata per la prima volta in Italia nel 2013, con riferimento all’intero territorio </a:t>
            </a:r>
            <a:r>
              <a:rPr lang="it-IT" sz="1500" dirty="0" smtClean="0"/>
              <a:t>nazionale, in collaborazione con ENEA e MISE</a:t>
            </a:r>
            <a:endParaRPr lang="it-IT" sz="1500" dirty="0"/>
          </a:p>
          <a:p>
            <a:pPr algn="just">
              <a:spcAft>
                <a:spcPts val="1000"/>
              </a:spcAft>
              <a:buClr>
                <a:srgbClr val="DA304A"/>
              </a:buClr>
              <a:buSzPct val="160000"/>
              <a:buFont typeface="Wingdings" panose="05000000000000000000" pitchFamily="2" charset="2"/>
              <a:buChar char="§"/>
            </a:pPr>
            <a:r>
              <a:rPr lang="it-IT" altLang="it-IT" sz="1500" dirty="0"/>
              <a:t>Obiettivo finale: stima consumi energetici delle famiglie per destinazione d’uso e fonte </a:t>
            </a:r>
            <a:r>
              <a:rPr lang="it-IT" altLang="it-IT" sz="1500" dirty="0" smtClean="0"/>
              <a:t>energetica, in ottemperanza </a:t>
            </a:r>
            <a:r>
              <a:rPr lang="it-IT" sz="1500" dirty="0" smtClean="0"/>
              <a:t>a </a:t>
            </a:r>
            <a:r>
              <a:rPr lang="it-IT" sz="1500" dirty="0"/>
              <a:t>quanto previsto dal Regolamento (CE) 22 ottobre 2008 n. 1099/2008 relativo alle statistiche dell’energia, unitamente al Regolamento (UE) 24 aprile 2014 n. </a:t>
            </a:r>
            <a:r>
              <a:rPr lang="it-IT" sz="1500" dirty="0" smtClean="0"/>
              <a:t>431/2014</a:t>
            </a:r>
          </a:p>
          <a:p>
            <a:pPr algn="just">
              <a:spcBef>
                <a:spcPts val="0"/>
              </a:spcBef>
              <a:spcAft>
                <a:spcPts val="1000"/>
              </a:spcAft>
              <a:buClr>
                <a:srgbClr val="DA304A"/>
              </a:buClr>
              <a:buSzPct val="160000"/>
              <a:buFont typeface="Wingdings" panose="05000000000000000000" pitchFamily="2" charset="2"/>
              <a:buChar char="§"/>
            </a:pPr>
            <a:r>
              <a:rPr lang="it-IT" sz="1500" dirty="0" smtClean="0"/>
              <a:t>Principali </a:t>
            </a:r>
            <a:r>
              <a:rPr lang="it-IT" sz="1500" dirty="0"/>
              <a:t>tematiche affrontate: C</a:t>
            </a:r>
            <a:r>
              <a:rPr lang="it-IT" altLang="it-IT" sz="1500" dirty="0"/>
              <a:t>ensimento delle dotazioni energetiche; Riscaldamento dell’abitazione; Riscaldamento dell’acqua; Aria condizionata; Consumo di biomasse; Illuminazione; Elettrodomestici; Spese </a:t>
            </a:r>
            <a:r>
              <a:rPr lang="it-IT" altLang="it-IT" sz="1500" dirty="0" smtClean="0"/>
              <a:t>e consumi </a:t>
            </a:r>
            <a:r>
              <a:rPr lang="it-IT" altLang="it-IT" sz="1500" dirty="0"/>
              <a:t>energetici</a:t>
            </a:r>
          </a:p>
          <a:p>
            <a:pPr algn="just">
              <a:spcBef>
                <a:spcPts val="0"/>
              </a:spcBef>
              <a:spcAft>
                <a:spcPts val="1000"/>
              </a:spcAft>
              <a:buClr>
                <a:srgbClr val="DA304A"/>
              </a:buClr>
              <a:buSzPct val="160000"/>
              <a:buFont typeface="Wingdings" panose="05000000000000000000" pitchFamily="2" charset="2"/>
              <a:buChar char="§"/>
            </a:pPr>
            <a:r>
              <a:rPr lang="it-IT" sz="1500" dirty="0"/>
              <a:t>Particolare focus su biomasse </a:t>
            </a:r>
            <a:r>
              <a:rPr lang="it-IT" sz="1500" dirty="0" smtClean="0"/>
              <a:t> finalizzato ad alimentare </a:t>
            </a:r>
            <a:r>
              <a:rPr lang="it-IT" sz="1500" dirty="0"/>
              <a:t>il flusso informativo per il monitoraggio di due Obiettivi Europa </a:t>
            </a:r>
            <a:r>
              <a:rPr lang="it-IT" sz="1500" dirty="0" smtClean="0"/>
              <a:t>20-20-20 (consumi fonti rinnovabili ed emissioni)</a:t>
            </a:r>
            <a:endParaRPr lang="it-IT" sz="1500" dirty="0"/>
          </a:p>
          <a:p>
            <a:pPr algn="just">
              <a:spcBef>
                <a:spcPts val="0"/>
              </a:spcBef>
              <a:spcAft>
                <a:spcPts val="1000"/>
              </a:spcAft>
              <a:buClr>
                <a:srgbClr val="DA304A"/>
              </a:buClr>
              <a:buSzPct val="160000"/>
              <a:buFont typeface="Wingdings" panose="05000000000000000000" pitchFamily="2" charset="2"/>
              <a:buChar char="§"/>
            </a:pPr>
            <a:r>
              <a:rPr lang="it-IT" sz="1500" dirty="0"/>
              <a:t>Campione </a:t>
            </a:r>
            <a:r>
              <a:rPr lang="it-IT" sz="1500" dirty="0" smtClean="0"/>
              <a:t>di </a:t>
            </a:r>
            <a:r>
              <a:rPr lang="it-IT" sz="1500" dirty="0"/>
              <a:t>20.000 </a:t>
            </a:r>
            <a:r>
              <a:rPr lang="it-IT" sz="1500" dirty="0" smtClean="0"/>
              <a:t>famiglie </a:t>
            </a:r>
            <a:r>
              <a:rPr lang="it-IT" sz="1500" dirty="0"/>
              <a:t>rappresentativo a livello regionale </a:t>
            </a:r>
            <a:r>
              <a:rPr lang="it-IT" sz="1500" dirty="0" smtClean="0"/>
              <a:t>di </a:t>
            </a:r>
            <a:r>
              <a:rPr lang="it-IT" sz="1500" dirty="0"/>
              <a:t>25.872.613 famiglie </a:t>
            </a:r>
            <a:r>
              <a:rPr lang="it-IT" sz="1500" dirty="0" smtClean="0"/>
              <a:t>residenti (disegno campionario con stratificazione dei Comuni italiani per dimensione demografica e zona altimetrica</a:t>
            </a:r>
            <a:endParaRPr lang="it-IT" sz="1500" dirty="0"/>
          </a:p>
          <a:p>
            <a:pPr algn="just">
              <a:spcBef>
                <a:spcPts val="0"/>
              </a:spcBef>
              <a:spcAft>
                <a:spcPts val="1000"/>
              </a:spcAft>
              <a:buClr>
                <a:srgbClr val="DA304A"/>
              </a:buClr>
              <a:buSzPct val="160000"/>
              <a:buFont typeface="Wingdings" panose="05000000000000000000" pitchFamily="2" charset="2"/>
              <a:buChar char="§"/>
            </a:pPr>
            <a:r>
              <a:rPr lang="it-IT" sz="1500" dirty="0"/>
              <a:t>Metodologia CATI</a:t>
            </a:r>
            <a:endParaRPr lang="it-IT" altLang="it-IT" sz="1500" dirty="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a:p>
          <a:p>
            <a:pPr marL="285750" indent="-285750">
              <a:buClr>
                <a:srgbClr val="DA304A"/>
              </a:buClr>
              <a:buSzPct val="160000"/>
              <a:buFont typeface="Wingdings" charset="2"/>
              <a:buChar char="§"/>
            </a:pPr>
            <a:endParaRPr lang="it-IT" sz="1400" dirty="0"/>
          </a:p>
          <a:p>
            <a:pPr marL="285750" indent="-285750" algn="l">
              <a:buClr>
                <a:srgbClr val="DA304A"/>
              </a:buClr>
              <a:buSzPct val="160000"/>
              <a:buFont typeface="Wingdings" charset="2"/>
              <a:buChar char="§"/>
            </a:pPr>
            <a:endParaRPr lang="it-IT" sz="1400" dirty="0"/>
          </a:p>
          <a:p>
            <a:pPr algn="l"/>
            <a:endParaRPr lang="it-IT" sz="1200" dirty="0"/>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4</a:t>
            </a:fld>
            <a:endParaRPr lang="it-IT" dirty="0"/>
          </a:p>
        </p:txBody>
      </p:sp>
      <p:sp>
        <p:nvSpPr>
          <p:cNvPr id="6" name="Sottotitolo 2"/>
          <p:cNvSpPr txBox="1">
            <a:spLocks/>
          </p:cNvSpPr>
          <p:nvPr/>
        </p:nvSpPr>
        <p:spPr>
          <a:xfrm>
            <a:off x="569913" y="2015595"/>
            <a:ext cx="4881981"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smtClean="0">
                <a:solidFill>
                  <a:schemeClr val="tx1">
                    <a:lumMod val="65000"/>
                    <a:lumOff val="35000"/>
                  </a:schemeClr>
                </a:solidFill>
              </a:rPr>
              <a:t>La </a:t>
            </a:r>
            <a:r>
              <a:rPr lang="it-IT" sz="1800" dirty="0">
                <a:solidFill>
                  <a:schemeClr val="tx1">
                    <a:lumMod val="65000"/>
                    <a:lumOff val="35000"/>
                  </a:schemeClr>
                </a:solidFill>
              </a:rPr>
              <a:t>nuova Indagine ISTAT sui consumi energetici delle famiglie assume un ruolo cruciale, offrendo un quadro informativo del settore residenziale completo degli elementi per la quantificazione dei consumi per destinazione d’uso e fonte </a:t>
            </a:r>
            <a:r>
              <a:rPr lang="it-IT" sz="1800" dirty="0" smtClean="0">
                <a:solidFill>
                  <a:schemeClr val="tx1">
                    <a:lumMod val="65000"/>
                    <a:lumOff val="35000"/>
                  </a:schemeClr>
                </a:solidFill>
              </a:rPr>
              <a:t>energetica, </a:t>
            </a:r>
            <a:r>
              <a:rPr lang="it-IT" sz="1800" dirty="0">
                <a:solidFill>
                  <a:schemeClr val="tx1">
                    <a:lumMod val="65000"/>
                    <a:lumOff val="35000"/>
                  </a:schemeClr>
                </a:solidFill>
              </a:rPr>
              <a:t>con particolare attenzione alle fonti rinnovabili e, in particolare, alle biomasse </a:t>
            </a:r>
            <a:r>
              <a:rPr lang="it-IT" sz="1800" dirty="0" smtClean="0">
                <a:solidFill>
                  <a:schemeClr val="tx1">
                    <a:lumMod val="65000"/>
                    <a:lumOff val="35000"/>
                  </a:schemeClr>
                </a:solidFill>
              </a:rPr>
              <a:t>legnose.</a:t>
            </a:r>
          </a:p>
          <a:p>
            <a:pPr algn="just"/>
            <a:r>
              <a:rPr lang="it-IT" sz="1800" dirty="0" smtClean="0">
                <a:solidFill>
                  <a:schemeClr val="tx1">
                    <a:lumMod val="65000"/>
                    <a:lumOff val="35000"/>
                  </a:schemeClr>
                </a:solidFill>
              </a:rPr>
              <a:t>I </a:t>
            </a:r>
            <a:r>
              <a:rPr lang="it-IT" sz="1800" dirty="0">
                <a:solidFill>
                  <a:schemeClr val="tx1">
                    <a:lumMod val="65000"/>
                    <a:lumOff val="35000"/>
                  </a:schemeClr>
                </a:solidFill>
              </a:rPr>
              <a:t>dati della nuova indagine consentono inoltre di migliorare le stime dell’inventario nazionale delle emissioni in atmosfera realizzate dall’Ispra per le convenzioni sui cambiamenti climatici (UNFCCC) e sull'inquinamento atmosferico transfrontaliero (CLRTAP), i conti satellite ambientali dei flussi fisici di energia (PEFA) e delle emissioni atmosferiche (AEA) realizzati dall’Istat per i Reg. UE 691/2011 e 538/2014.</a:t>
            </a:r>
          </a:p>
          <a:p>
            <a:pPr algn="l"/>
            <a:endParaRPr lang="it-IT" sz="1800" dirty="0">
              <a:solidFill>
                <a:schemeClr val="tx1">
                  <a:lumMod val="65000"/>
                  <a:lumOff val="35000"/>
                </a:schemeClr>
              </a:solidFill>
            </a:endParaRPr>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L’Indagine ISTAT sui consumi energetici delle famiglie</a:t>
            </a:r>
            <a:endParaRPr lang="it-IT" sz="3200" dirty="0">
              <a:solidFill>
                <a:schemeClr val="tx1">
                  <a:lumMod val="50000"/>
                  <a:lumOff val="50000"/>
                </a:schemeClr>
              </a:solidFill>
              <a:latin typeface="+mn-lt"/>
            </a:endParaRPr>
          </a:p>
        </p:txBody>
      </p:sp>
    </p:spTree>
    <p:extLst>
      <p:ext uri="{BB962C8B-B14F-4D97-AF65-F5344CB8AC3E}">
        <p14:creationId xmlns="" xmlns:p14="http://schemas.microsoft.com/office/powerpoint/2010/main" val="3763689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5</a:t>
            </a:fld>
            <a:endParaRPr lang="it-IT" dirty="0"/>
          </a:p>
        </p:txBody>
      </p:sp>
      <p:sp>
        <p:nvSpPr>
          <p:cNvPr id="8" name="Titolo 1"/>
          <p:cNvSpPr txBox="1">
            <a:spLocks/>
          </p:cNvSpPr>
          <p:nvPr/>
        </p:nvSpPr>
        <p:spPr>
          <a:xfrm>
            <a:off x="414071" y="971706"/>
            <a:ext cx="4304012"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smtClean="0">
                <a:solidFill>
                  <a:schemeClr val="tx1">
                    <a:lumMod val="50000"/>
                    <a:lumOff val="50000"/>
                  </a:schemeClr>
                </a:solidFill>
                <a:latin typeface="+mn-lt"/>
              </a:rPr>
              <a:t>I consumi di biomasse nel settore residenziale</a:t>
            </a:r>
            <a:endParaRPr lang="it-IT" sz="3200" dirty="0">
              <a:latin typeface="+mn-lt"/>
            </a:endParaRPr>
          </a:p>
        </p:txBody>
      </p:sp>
      <p:grpSp>
        <p:nvGrpSpPr>
          <p:cNvPr id="14" name="Gruppo 13"/>
          <p:cNvGrpSpPr/>
          <p:nvPr/>
        </p:nvGrpSpPr>
        <p:grpSpPr>
          <a:xfrm>
            <a:off x="4796287" y="1185353"/>
            <a:ext cx="6719977" cy="4740994"/>
            <a:chOff x="0" y="0"/>
            <a:chExt cx="5695949" cy="3448050"/>
          </a:xfrm>
        </p:grpSpPr>
        <p:graphicFrame>
          <p:nvGraphicFramePr>
            <p:cNvPr id="15" name="Grafico 14"/>
            <p:cNvGraphicFramePr>
              <a:graphicFrameLocks/>
            </p:cNvGraphicFramePr>
            <p:nvPr>
              <p:extLst>
                <p:ext uri="{D42A27DB-BD31-4B8C-83A1-F6EECF244321}">
                  <p14:modId xmlns="" xmlns:p14="http://schemas.microsoft.com/office/powerpoint/2010/main" val="306259625"/>
                </p:ext>
              </p:extLst>
            </p:nvPr>
          </p:nvGraphicFramePr>
          <p:xfrm>
            <a:off x="0" y="9526"/>
            <a:ext cx="2847974" cy="33718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Grafico 15"/>
            <p:cNvGraphicFramePr>
              <a:graphicFrameLocks/>
            </p:cNvGraphicFramePr>
            <p:nvPr>
              <p:extLst>
                <p:ext uri="{D42A27DB-BD31-4B8C-83A1-F6EECF244321}">
                  <p14:modId xmlns="" xmlns:p14="http://schemas.microsoft.com/office/powerpoint/2010/main" val="3279460745"/>
                </p:ext>
              </p:extLst>
            </p:nvPr>
          </p:nvGraphicFramePr>
          <p:xfrm>
            <a:off x="2790825" y="0"/>
            <a:ext cx="2905124" cy="3448050"/>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Connettore 1 16"/>
            <p:cNvCxnSpPr/>
            <p:nvPr/>
          </p:nvCxnSpPr>
          <p:spPr>
            <a:xfrm>
              <a:off x="1800224" y="819150"/>
              <a:ext cx="2266950" cy="209550"/>
            </a:xfrm>
            <a:prstGeom prst="line">
              <a:avLst/>
            </a:prstGeom>
            <a:noFill/>
            <a:ln w="22225" cap="flat" cmpd="sng" algn="ctr">
              <a:solidFill>
                <a:srgbClr val="C0504D">
                  <a:lumMod val="75000"/>
                </a:srgbClr>
              </a:solidFill>
              <a:prstDash val="solid"/>
            </a:ln>
            <a:effectLst/>
          </p:spPr>
        </p:cxnSp>
        <p:cxnSp>
          <p:nvCxnSpPr>
            <p:cNvPr id="18" name="Connettore 1 17"/>
            <p:cNvCxnSpPr/>
            <p:nvPr/>
          </p:nvCxnSpPr>
          <p:spPr>
            <a:xfrm flipV="1">
              <a:off x="1457324" y="2533650"/>
              <a:ext cx="2476500" cy="476251"/>
            </a:xfrm>
            <a:prstGeom prst="line">
              <a:avLst/>
            </a:prstGeom>
            <a:noFill/>
            <a:ln w="19050" cap="flat" cmpd="sng" algn="ctr">
              <a:solidFill>
                <a:srgbClr val="C0504D">
                  <a:lumMod val="75000"/>
                </a:srgbClr>
              </a:solidFill>
              <a:prstDash val="solid"/>
            </a:ln>
            <a:effectLst/>
          </p:spPr>
        </p:cxnSp>
      </p:grpSp>
      <p:sp>
        <p:nvSpPr>
          <p:cNvPr id="2" name="CasellaDiTesto 1"/>
          <p:cNvSpPr txBox="1"/>
          <p:nvPr/>
        </p:nvSpPr>
        <p:spPr>
          <a:xfrm>
            <a:off x="4968815" y="6150633"/>
            <a:ext cx="5469147" cy="307777"/>
          </a:xfrm>
          <a:prstGeom prst="rect">
            <a:avLst/>
          </a:prstGeom>
          <a:noFill/>
        </p:spPr>
        <p:txBody>
          <a:bodyPr wrap="square" rtlCol="0">
            <a:spAutoFit/>
          </a:bodyPr>
          <a:lstStyle/>
          <a:p>
            <a:r>
              <a:rPr lang="it-IT" sz="1400" dirty="0"/>
              <a:t>Fonte: Indagine ISTAT sui consumi energetici delle famiglie - Anno 2013</a:t>
            </a:r>
          </a:p>
        </p:txBody>
      </p:sp>
      <p:sp>
        <p:nvSpPr>
          <p:cNvPr id="19" name="Sottotitolo 2"/>
          <p:cNvSpPr txBox="1">
            <a:spLocks/>
          </p:cNvSpPr>
          <p:nvPr/>
        </p:nvSpPr>
        <p:spPr>
          <a:xfrm>
            <a:off x="396811" y="1932458"/>
            <a:ext cx="4485736"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500" dirty="0"/>
              <a:t>Nel 2013 le famiglie che utilizzano biomasse solide (legna o </a:t>
            </a:r>
            <a:r>
              <a:rPr lang="it-IT" sz="1500" dirty="0" err="1"/>
              <a:t>pellets</a:t>
            </a:r>
            <a:r>
              <a:rPr lang="it-IT" sz="1500" dirty="0"/>
              <a:t>) a fini energetici sono 24,2 su 100. </a:t>
            </a:r>
          </a:p>
          <a:p>
            <a:pPr marL="285750" indent="-285750" algn="just">
              <a:buClr>
                <a:srgbClr val="DA304A"/>
              </a:buClr>
              <a:buSzPct val="160000"/>
              <a:buFont typeface="Wingdings" charset="2"/>
              <a:buChar char="§"/>
            </a:pPr>
            <a:r>
              <a:rPr lang="it-IT" sz="1500" dirty="0"/>
              <a:t>Ben il 92 per 100 dei consumi complessivi di biomasse è costituito da legna, mentre i </a:t>
            </a:r>
            <a:r>
              <a:rPr lang="it-IT" sz="1500" dirty="0" err="1"/>
              <a:t>pellets</a:t>
            </a:r>
            <a:r>
              <a:rPr lang="it-IT" sz="1500" dirty="0"/>
              <a:t>, nonostante la notevole crescita degli ultimi anni,  rappresentano ancora solo il 7,7%.</a:t>
            </a:r>
          </a:p>
          <a:p>
            <a:pPr marL="285750" indent="-285750" algn="just">
              <a:buClr>
                <a:srgbClr val="DA304A"/>
              </a:buClr>
              <a:buSzPct val="160000"/>
              <a:buFont typeface="Wingdings" charset="2"/>
              <a:buChar char="§"/>
            </a:pPr>
            <a:r>
              <a:rPr lang="it-IT" sz="1500" dirty="0"/>
              <a:t>Nel </a:t>
            </a:r>
            <a:r>
              <a:rPr lang="it-IT" sz="1500" dirty="0" smtClean="0"/>
              <a:t>complesso, </a:t>
            </a:r>
            <a:r>
              <a:rPr lang="it-IT" sz="1500" dirty="0"/>
              <a:t>il 14,5% degli impianti unici o prevalenti di riscaldamento dell’abitazione è alimentato a biomasse (mentre tra gli apparecchi per l’acqua calda sanitaria tale percentuale scende al 2,4%). L’incidenza di sistemi a biomasse aumenta notevolmente tra gli apparecchi singoli fissi per </a:t>
            </a:r>
            <a:r>
              <a:rPr lang="it-IT" sz="1500" dirty="0" smtClean="0"/>
              <a:t>l’abitazione </a:t>
            </a:r>
            <a:r>
              <a:rPr lang="it-IT" sz="1500" dirty="0"/>
              <a:t>(73,9%). </a:t>
            </a:r>
          </a:p>
          <a:p>
            <a:pPr marL="285750" indent="-285750" algn="just">
              <a:buClr>
                <a:srgbClr val="DA304A"/>
              </a:buClr>
              <a:buSzPct val="160000"/>
              <a:buFont typeface="Wingdings" charset="2"/>
              <a:buChar char="§"/>
            </a:pPr>
            <a:r>
              <a:rPr lang="it-IT" sz="1500" dirty="0"/>
              <a:t>La quercia rappresenta il legname più utilizzato: ne fanno uso il 26% delle famiglie (soprattutto residenti in Basilicata e Molise). Seguono il faggio (14,7%), più utilizzato in Friuli-Venezia Giulia, la legna di ulivo e di alberi da frutto (14,5%, con picchi intorno al 75% in Puglia) e di frassino, betulla, castagno e pioppo (12,1%).</a:t>
            </a:r>
          </a:p>
          <a:p>
            <a:pPr marL="285750" indent="-285750">
              <a:buClr>
                <a:srgbClr val="DA304A"/>
              </a:buClr>
              <a:buSzPct val="160000"/>
              <a:buFont typeface="Wingdings" charset="2"/>
              <a:buChar char="§"/>
            </a:pPr>
            <a:endParaRPr lang="it-IT" sz="1600" dirty="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Tree>
    <p:extLst>
      <p:ext uri="{BB962C8B-B14F-4D97-AF65-F5344CB8AC3E}">
        <p14:creationId xmlns="" xmlns:p14="http://schemas.microsoft.com/office/powerpoint/2010/main" val="2557465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6</a:t>
            </a:fld>
            <a:endParaRPr lang="it-IT" dirty="0"/>
          </a:p>
        </p:txBody>
      </p:sp>
      <p:sp>
        <p:nvSpPr>
          <p:cNvPr id="8" name="Titolo 1"/>
          <p:cNvSpPr txBox="1">
            <a:spLocks/>
          </p:cNvSpPr>
          <p:nvPr/>
        </p:nvSpPr>
        <p:spPr>
          <a:xfrm>
            <a:off x="518157" y="1049963"/>
            <a:ext cx="4304012"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smtClean="0">
                <a:solidFill>
                  <a:schemeClr val="tx1">
                    <a:lumMod val="50000"/>
                    <a:lumOff val="50000"/>
                  </a:schemeClr>
                </a:solidFill>
                <a:latin typeface="+mn-lt"/>
              </a:rPr>
              <a:t>I consumi di biomasse nel settore residenziale</a:t>
            </a:r>
            <a:endParaRPr lang="it-IT" sz="3200" dirty="0">
              <a:latin typeface="+mn-lt"/>
            </a:endParaRPr>
          </a:p>
        </p:txBody>
      </p:sp>
      <p:sp>
        <p:nvSpPr>
          <p:cNvPr id="2" name="CasellaDiTesto 1"/>
          <p:cNvSpPr txBox="1"/>
          <p:nvPr/>
        </p:nvSpPr>
        <p:spPr>
          <a:xfrm>
            <a:off x="5520879" y="6150633"/>
            <a:ext cx="5469147" cy="307777"/>
          </a:xfrm>
          <a:prstGeom prst="rect">
            <a:avLst/>
          </a:prstGeom>
          <a:noFill/>
        </p:spPr>
        <p:txBody>
          <a:bodyPr wrap="square" rtlCol="0">
            <a:spAutoFit/>
          </a:bodyPr>
          <a:lstStyle/>
          <a:p>
            <a:r>
              <a:rPr lang="it-IT" sz="1400" dirty="0"/>
              <a:t>Fonte: Indagine ISTAT sui consumi energetici delle famiglie - Anno 2013</a:t>
            </a:r>
          </a:p>
        </p:txBody>
      </p:sp>
      <p:graphicFrame>
        <p:nvGraphicFramePr>
          <p:cNvPr id="11" name="Grafico 10"/>
          <p:cNvGraphicFramePr>
            <a:graphicFrameLocks/>
          </p:cNvGraphicFramePr>
          <p:nvPr>
            <p:extLst>
              <p:ext uri="{D42A27DB-BD31-4B8C-83A1-F6EECF244321}">
                <p14:modId xmlns="" xmlns:p14="http://schemas.microsoft.com/office/powerpoint/2010/main" val="2893202867"/>
              </p:ext>
            </p:extLst>
          </p:nvPr>
        </p:nvGraphicFramePr>
        <p:xfrm>
          <a:off x="5405527" y="1050767"/>
          <a:ext cx="5676900" cy="5047298"/>
        </p:xfrm>
        <a:graphic>
          <a:graphicData uri="http://schemas.openxmlformats.org/drawingml/2006/chart">
            <c:chart xmlns:c="http://schemas.openxmlformats.org/drawingml/2006/chart" xmlns:r="http://schemas.openxmlformats.org/officeDocument/2006/relationships" r:id="rId2"/>
          </a:graphicData>
        </a:graphic>
      </p:graphicFrame>
      <p:sp>
        <p:nvSpPr>
          <p:cNvPr id="12" name="Sottotitolo 2"/>
          <p:cNvSpPr txBox="1">
            <a:spLocks/>
          </p:cNvSpPr>
          <p:nvPr/>
        </p:nvSpPr>
        <p:spPr>
          <a:xfrm>
            <a:off x="457193" y="2294750"/>
            <a:ext cx="4485736"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500" dirty="0"/>
              <a:t>La distribuzione sul territorio dei quasi 20 milioni di tonnellate di biomasse consumate dal settore residenziale a fini energetici nel 2013 (19.192.696) varia considerevolmente a seconda delle regioni, in virtù di una diversa propensione al consumo di tale fonte energetica, ma anche della diversa ampiezza demografica delle regioni. </a:t>
            </a:r>
          </a:p>
          <a:p>
            <a:pPr marL="285750" indent="-285750" algn="just">
              <a:buClr>
                <a:srgbClr val="DA304A"/>
              </a:buClr>
              <a:buSzPct val="160000"/>
              <a:buFont typeface="Wingdings" charset="2"/>
              <a:buChar char="§"/>
            </a:pPr>
            <a:r>
              <a:rPr lang="it-IT" sz="1500" dirty="0"/>
              <a:t>Il Piemonte, con quasi 2 milioni di tonnellate consumate, risulta la prima regione italiana per consumo domestico complessivo di biomasse, seguito dal Veneto (1,8) e da Campania e Lombardia (entrambi 1,7).</a:t>
            </a:r>
          </a:p>
          <a:p>
            <a:pPr marL="285750" indent="-285750">
              <a:buClr>
                <a:srgbClr val="DA304A"/>
              </a:buClr>
              <a:buSzPct val="160000"/>
              <a:buFont typeface="Wingdings" charset="2"/>
              <a:buChar char="§"/>
            </a:pPr>
            <a:r>
              <a:rPr lang="it-IT" sz="1500" dirty="0"/>
              <a:t>All’estremo opposto della graduatoria si collocano la Valle d’Aosta, con appena 88.000 tonnellate circa, il Molise (242.000) e le province autonome di Trento e Bolzano (rispettivamente 367.000 e 345.000</a:t>
            </a:r>
            <a:r>
              <a:rPr lang="it-IT" sz="1500" dirty="0" smtClean="0"/>
              <a:t>).</a:t>
            </a:r>
            <a:endParaRPr lang="it-IT" sz="1500" dirty="0"/>
          </a:p>
        </p:txBody>
      </p:sp>
    </p:spTree>
    <p:extLst>
      <p:ext uri="{BB962C8B-B14F-4D97-AF65-F5344CB8AC3E}">
        <p14:creationId xmlns="" xmlns:p14="http://schemas.microsoft.com/office/powerpoint/2010/main" val="2266441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7</a:t>
            </a:fld>
            <a:endParaRPr lang="it-IT" dirty="0"/>
          </a:p>
        </p:txBody>
      </p:sp>
      <p:sp>
        <p:nvSpPr>
          <p:cNvPr id="8" name="Titolo 1"/>
          <p:cNvSpPr txBox="1">
            <a:spLocks/>
          </p:cNvSpPr>
          <p:nvPr/>
        </p:nvSpPr>
        <p:spPr>
          <a:xfrm>
            <a:off x="475027" y="1049963"/>
            <a:ext cx="4304012"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smtClean="0">
                <a:solidFill>
                  <a:schemeClr val="tx1">
                    <a:lumMod val="50000"/>
                    <a:lumOff val="50000"/>
                  </a:schemeClr>
                </a:solidFill>
                <a:latin typeface="+mn-lt"/>
              </a:rPr>
              <a:t>I consumi di biomasse nel settore residenziale</a:t>
            </a:r>
            <a:endParaRPr lang="it-IT" sz="3200" dirty="0">
              <a:latin typeface="+mn-lt"/>
            </a:endParaRPr>
          </a:p>
        </p:txBody>
      </p:sp>
      <p:sp>
        <p:nvSpPr>
          <p:cNvPr id="2" name="CasellaDiTesto 1"/>
          <p:cNvSpPr txBox="1"/>
          <p:nvPr/>
        </p:nvSpPr>
        <p:spPr>
          <a:xfrm>
            <a:off x="5365611" y="6150633"/>
            <a:ext cx="5469147" cy="307777"/>
          </a:xfrm>
          <a:prstGeom prst="rect">
            <a:avLst/>
          </a:prstGeom>
          <a:noFill/>
        </p:spPr>
        <p:txBody>
          <a:bodyPr wrap="square" rtlCol="0">
            <a:spAutoFit/>
          </a:bodyPr>
          <a:lstStyle/>
          <a:p>
            <a:r>
              <a:rPr lang="it-IT" sz="1400" dirty="0"/>
              <a:t>Fonte: Indagine ISTAT sui consumi energetici delle famiglie - Anno 2013</a:t>
            </a:r>
          </a:p>
        </p:txBody>
      </p:sp>
      <p:graphicFrame>
        <p:nvGraphicFramePr>
          <p:cNvPr id="7" name="Grafico 6"/>
          <p:cNvGraphicFramePr>
            <a:graphicFrameLocks/>
          </p:cNvGraphicFramePr>
          <p:nvPr>
            <p:extLst>
              <p:ext uri="{D42A27DB-BD31-4B8C-83A1-F6EECF244321}">
                <p14:modId xmlns="" xmlns:p14="http://schemas.microsoft.com/office/powerpoint/2010/main" val="3085249612"/>
              </p:ext>
            </p:extLst>
          </p:nvPr>
        </p:nvGraphicFramePr>
        <p:xfrm>
          <a:off x="5025524" y="1290871"/>
          <a:ext cx="6459855" cy="4655820"/>
        </p:xfrm>
        <a:graphic>
          <a:graphicData uri="http://schemas.openxmlformats.org/drawingml/2006/chart">
            <c:chart xmlns:c="http://schemas.openxmlformats.org/drawingml/2006/chart" xmlns:r="http://schemas.openxmlformats.org/officeDocument/2006/relationships" r:id="rId2"/>
          </a:graphicData>
        </a:graphic>
      </p:graphicFrame>
      <p:sp>
        <p:nvSpPr>
          <p:cNvPr id="9" name="Sottotitolo 2"/>
          <p:cNvSpPr txBox="1">
            <a:spLocks/>
          </p:cNvSpPr>
          <p:nvPr/>
        </p:nvSpPr>
        <p:spPr>
          <a:xfrm>
            <a:off x="448567" y="2242994"/>
            <a:ext cx="4485736"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r>
              <a:rPr lang="it-IT" sz="1500" dirty="0"/>
              <a:t>Il consumo medio annuo di biomasse è pari a circa 3,1 tonnellate a famiglia .</a:t>
            </a:r>
          </a:p>
          <a:p>
            <a:pPr marL="285750" indent="-285750" algn="just">
              <a:buClr>
                <a:srgbClr val="DA304A"/>
              </a:buClr>
              <a:buSzPct val="160000"/>
              <a:buFont typeface="Wingdings" charset="2"/>
              <a:buChar char="§"/>
            </a:pPr>
            <a:r>
              <a:rPr lang="it-IT" sz="1500" dirty="0"/>
              <a:t>La graduatoria delle regioni </a:t>
            </a:r>
            <a:r>
              <a:rPr lang="it-IT" sz="1500" dirty="0" smtClean="0"/>
              <a:t>cambia considerevolmente </a:t>
            </a:r>
            <a:r>
              <a:rPr lang="it-IT" sz="1500" dirty="0"/>
              <a:t>in termini di consumi medi.</a:t>
            </a:r>
          </a:p>
          <a:p>
            <a:pPr marL="285750" indent="-285750" algn="just">
              <a:buClr>
                <a:srgbClr val="DA304A"/>
              </a:buClr>
              <a:buSzPct val="160000"/>
              <a:buFont typeface="Wingdings" charset="2"/>
              <a:buChar char="§"/>
            </a:pPr>
            <a:r>
              <a:rPr lang="it-IT" sz="1500" dirty="0"/>
              <a:t>Le regioni che registrano il più elevato consumo medio sono la Basilicata, dove una famiglia consuma in media 5 tonnellate di biomasse annue, il Molise (4,8), la Calabria (4,4) e l’Abruzzo (4,3). </a:t>
            </a:r>
          </a:p>
          <a:p>
            <a:pPr marL="285750" indent="-285750" algn="just">
              <a:buClr>
                <a:srgbClr val="DA304A"/>
              </a:buClr>
              <a:buSzPct val="160000"/>
              <a:buFont typeface="Wingdings" charset="2"/>
              <a:buChar char="§"/>
            </a:pPr>
            <a:r>
              <a:rPr lang="it-IT" sz="1500" dirty="0"/>
              <a:t>Decisamente più contenuto il consumo medio registrato in Sicilia (1,9 tonnellate), Lombardia (2,4), Sardegna ed Emilia-Romagna (2,4) .</a:t>
            </a:r>
          </a:p>
          <a:p>
            <a:pPr marL="285750" indent="-285750" algn="just">
              <a:buClr>
                <a:srgbClr val="DA304A"/>
              </a:buClr>
              <a:buSzPct val="160000"/>
              <a:buFont typeface="Wingdings" charset="2"/>
              <a:buChar char="§"/>
            </a:pPr>
            <a:r>
              <a:rPr lang="it-IT" sz="1500" dirty="0"/>
              <a:t>Le caratteristiche geomorfologiche del territorio svolgono d’altronde un ruolo rilevante nel delineare la geografia dei consumi di combustibili di origine vegetale, unitamente alla disponibilità di tale fonte energetica a livello locale, specie se si guarda alla legna che, per 55 famiglie su 100 viene autoprodotta  (in tutto o in parte).</a:t>
            </a:r>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Tree>
    <p:extLst>
      <p:ext uri="{BB962C8B-B14F-4D97-AF65-F5344CB8AC3E}">
        <p14:creationId xmlns="" xmlns:p14="http://schemas.microsoft.com/office/powerpoint/2010/main" val="2276013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8</a:t>
            </a:fld>
            <a:endParaRPr lang="it-IT" dirty="0"/>
          </a:p>
        </p:txBody>
      </p:sp>
      <p:sp>
        <p:nvSpPr>
          <p:cNvPr id="8" name="Titolo 1"/>
          <p:cNvSpPr txBox="1">
            <a:spLocks/>
          </p:cNvSpPr>
          <p:nvPr/>
        </p:nvSpPr>
        <p:spPr>
          <a:xfrm>
            <a:off x="569913" y="1049963"/>
            <a:ext cx="4304012"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smtClean="0">
                <a:solidFill>
                  <a:schemeClr val="tx1">
                    <a:lumMod val="50000"/>
                    <a:lumOff val="50000"/>
                  </a:schemeClr>
                </a:solidFill>
                <a:latin typeface="+mn-lt"/>
              </a:rPr>
              <a:t>I consumi di biomasse nel settore residenziale</a:t>
            </a:r>
            <a:endParaRPr lang="it-IT" sz="3200" dirty="0">
              <a:latin typeface="+mn-lt"/>
            </a:endParaRPr>
          </a:p>
        </p:txBody>
      </p:sp>
      <p:sp>
        <p:nvSpPr>
          <p:cNvPr id="2" name="CasellaDiTesto 1"/>
          <p:cNvSpPr txBox="1"/>
          <p:nvPr/>
        </p:nvSpPr>
        <p:spPr>
          <a:xfrm>
            <a:off x="5469128" y="5739924"/>
            <a:ext cx="5710706" cy="677108"/>
          </a:xfrm>
          <a:prstGeom prst="rect">
            <a:avLst/>
          </a:prstGeom>
          <a:noFill/>
        </p:spPr>
        <p:txBody>
          <a:bodyPr wrap="square" rtlCol="0">
            <a:spAutoFit/>
          </a:bodyPr>
          <a:lstStyle/>
          <a:p>
            <a:r>
              <a:rPr lang="it-IT" sz="1200" dirty="0" smtClean="0"/>
              <a:t>(</a:t>
            </a:r>
            <a:r>
              <a:rPr lang="it-IT" sz="1200" dirty="0"/>
              <a:t>a) Stufe e camini collegati ai termosifoni che distribuiscono il riscaldamento in più ambienti della </a:t>
            </a:r>
            <a:r>
              <a:rPr lang="it-IT" sz="1200" dirty="0" smtClean="0"/>
              <a:t>casa.</a:t>
            </a:r>
          </a:p>
          <a:p>
            <a:r>
              <a:rPr lang="it-IT" sz="1400" dirty="0" smtClean="0"/>
              <a:t>Fonte</a:t>
            </a:r>
            <a:r>
              <a:rPr lang="it-IT" sz="1400" dirty="0"/>
              <a:t>: Indagine ISTAT sui consumi energetici delle famiglie - Anno 2013</a:t>
            </a:r>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graphicFrame>
        <p:nvGraphicFramePr>
          <p:cNvPr id="10" name="Grafico 9"/>
          <p:cNvGraphicFramePr>
            <a:graphicFrameLocks/>
          </p:cNvGraphicFramePr>
          <p:nvPr>
            <p:extLst>
              <p:ext uri="{D42A27DB-BD31-4B8C-83A1-F6EECF244321}">
                <p14:modId xmlns="" xmlns:p14="http://schemas.microsoft.com/office/powerpoint/2010/main" val="3359513706"/>
              </p:ext>
            </p:extLst>
          </p:nvPr>
        </p:nvGraphicFramePr>
        <p:xfrm>
          <a:off x="5290670" y="1088231"/>
          <a:ext cx="6337935" cy="4681538"/>
        </p:xfrm>
        <a:graphic>
          <a:graphicData uri="http://schemas.openxmlformats.org/drawingml/2006/chart">
            <c:chart xmlns:c="http://schemas.openxmlformats.org/drawingml/2006/chart" xmlns:r="http://schemas.openxmlformats.org/officeDocument/2006/relationships" r:id="rId2"/>
          </a:graphicData>
        </a:graphic>
      </p:graphicFrame>
      <p:sp>
        <p:nvSpPr>
          <p:cNvPr id="3" name="Rettangolo 2"/>
          <p:cNvSpPr/>
          <p:nvPr/>
        </p:nvSpPr>
        <p:spPr>
          <a:xfrm>
            <a:off x="457219" y="2110593"/>
            <a:ext cx="4885207" cy="4016484"/>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500" dirty="0"/>
              <a:t>Nonostante la crescente diffusione di impianti innovativi per il consumo di biomasse, camini e stufe tradizionali restano gli apparecchi più utilizzati: solo il 13,6% delle famiglie utilizza tecnologie innovative (camini/stufe collegate ai termosifoni in grado di scaldare più stanze dell’abitazione), mentre la maggioranza utilizza ancora apparecchi che scaldano singole stanze  o scaldabagni/scaldacqua singoli. </a:t>
            </a:r>
          </a:p>
          <a:p>
            <a:pPr marL="285750" indent="-285750" algn="just">
              <a:buClr>
                <a:srgbClr val="DA304A"/>
              </a:buClr>
              <a:buSzPct val="160000"/>
              <a:buFont typeface="Wingdings" panose="05000000000000000000" pitchFamily="2" charset="2"/>
              <a:buChar char="§"/>
            </a:pPr>
            <a:r>
              <a:rPr lang="it-IT" sz="1500" dirty="0"/>
              <a:t>Le regioni in cui risiedono le famiglie più innovative si trovano al Sud, in particolare in Calabria (35%), in Basilicata (30%) e in Campania (29%).</a:t>
            </a:r>
          </a:p>
          <a:p>
            <a:pPr marL="285750" indent="-285750" algn="just">
              <a:buClr>
                <a:srgbClr val="DA304A"/>
              </a:buClr>
              <a:buSzPct val="160000"/>
              <a:buFont typeface="Wingdings" panose="05000000000000000000" pitchFamily="2" charset="2"/>
              <a:buChar char="§"/>
            </a:pPr>
            <a:r>
              <a:rPr lang="it-IT" sz="1500" dirty="0"/>
              <a:t>L’elevato ricorso a tecnologie tradizionali ha ricadute importanti rispetto agli obiettivi ambientali ed energetici internazionali: si tratta infatti di apparecchiature che, oltre a garantire minore controllo delle emissioni rispetto a quelle di nuova generazione, presentano minore efficienza.</a:t>
            </a:r>
          </a:p>
        </p:txBody>
      </p:sp>
    </p:spTree>
    <p:extLst>
      <p:ext uri="{BB962C8B-B14F-4D97-AF65-F5344CB8AC3E}">
        <p14:creationId xmlns="" xmlns:p14="http://schemas.microsoft.com/office/powerpoint/2010/main" val="3715388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9</a:t>
            </a:fld>
            <a:endParaRPr lang="it-IT" dirty="0"/>
          </a:p>
        </p:txBody>
      </p:sp>
      <p:sp>
        <p:nvSpPr>
          <p:cNvPr id="8" name="Titolo 1"/>
          <p:cNvSpPr txBox="1">
            <a:spLocks/>
          </p:cNvSpPr>
          <p:nvPr/>
        </p:nvSpPr>
        <p:spPr>
          <a:xfrm>
            <a:off x="569912" y="1049963"/>
            <a:ext cx="4455611"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smtClean="0">
                <a:solidFill>
                  <a:schemeClr val="tx1">
                    <a:lumMod val="50000"/>
                    <a:lumOff val="50000"/>
                  </a:schemeClr>
                </a:solidFill>
                <a:latin typeface="+mn-lt"/>
              </a:rPr>
              <a:t>Inventario delle emissioni in atmosfera</a:t>
            </a:r>
            <a:endParaRPr lang="it-IT" sz="2800" dirty="0">
              <a:latin typeface="+mn-lt"/>
            </a:endParaRPr>
          </a:p>
        </p:txBody>
      </p:sp>
      <p:sp>
        <p:nvSpPr>
          <p:cNvPr id="2" name="CasellaDiTesto 1"/>
          <p:cNvSpPr txBox="1"/>
          <p:nvPr/>
        </p:nvSpPr>
        <p:spPr>
          <a:xfrm>
            <a:off x="5858212" y="5819820"/>
            <a:ext cx="4818835" cy="307777"/>
          </a:xfrm>
          <a:prstGeom prst="rect">
            <a:avLst/>
          </a:prstGeom>
          <a:noFill/>
        </p:spPr>
        <p:txBody>
          <a:bodyPr wrap="square" rtlCol="0">
            <a:spAutoFit/>
          </a:bodyPr>
          <a:lstStyle/>
          <a:p>
            <a:r>
              <a:rPr lang="it-IT" sz="1400" dirty="0" smtClean="0"/>
              <a:t>Fonte</a:t>
            </a:r>
            <a:r>
              <a:rPr lang="it-IT" sz="1400" dirty="0"/>
              <a:t>: </a:t>
            </a:r>
            <a:r>
              <a:rPr lang="it-IT" sz="1400" dirty="0" smtClean="0"/>
              <a:t>National </a:t>
            </a:r>
            <a:r>
              <a:rPr lang="it-IT" sz="1400" dirty="0" err="1" smtClean="0"/>
              <a:t>Inventory</a:t>
            </a:r>
            <a:r>
              <a:rPr lang="it-IT" sz="1400" dirty="0" smtClean="0"/>
              <a:t> Report-  ISPRA 2016</a:t>
            </a:r>
            <a:endParaRPr lang="it-IT" sz="1400" dirty="0"/>
          </a:p>
        </p:txBody>
      </p:sp>
      <p:sp>
        <p:nvSpPr>
          <p:cNvPr id="19" name="Sottotitolo 2"/>
          <p:cNvSpPr txBox="1">
            <a:spLocks/>
          </p:cNvSpPr>
          <p:nvPr/>
        </p:nvSpPr>
        <p:spPr>
          <a:xfrm>
            <a:off x="720942" y="1920821"/>
            <a:ext cx="4304582" cy="4052888"/>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endParaRPr lang="it-IT" sz="1200" dirty="0"/>
          </a:p>
        </p:txBody>
      </p:sp>
      <p:sp>
        <p:nvSpPr>
          <p:cNvPr id="3" name="Rettangolo 2"/>
          <p:cNvSpPr/>
          <p:nvPr/>
        </p:nvSpPr>
        <p:spPr>
          <a:xfrm>
            <a:off x="457219" y="1857862"/>
            <a:ext cx="5011909" cy="4770537"/>
          </a:xfrm>
          <a:prstGeom prst="rect">
            <a:avLst/>
          </a:prstGeom>
        </p:spPr>
        <p:txBody>
          <a:bodyPr wrap="square">
            <a:spAutoFit/>
          </a:bodyPr>
          <a:lstStyle/>
          <a:p>
            <a:pPr marL="285750" indent="-285750" algn="just">
              <a:buClr>
                <a:srgbClr val="DA304A"/>
              </a:buClr>
              <a:buSzPct val="160000"/>
              <a:buFont typeface="Wingdings" panose="05000000000000000000" pitchFamily="2" charset="2"/>
              <a:buChar char="§"/>
            </a:pPr>
            <a:r>
              <a:rPr lang="it-IT" sz="1600" dirty="0" smtClean="0"/>
              <a:t>ISPRA è responsabile della realizzazione dell’inventario nazionale delle emissioni in atmosfera che viene comunicato ogni anno agli organismi internazionali per la verifica degli impegni intrapresi nell’ambito della Convenzione sui Cambiamenti Climatici, Convenzione sull’Inquinamento Transfrontaliero e relativi impegni comunitari. </a:t>
            </a:r>
          </a:p>
          <a:p>
            <a:pPr marL="285750" indent="-285750" algn="just">
              <a:buClr>
                <a:srgbClr val="DA304A"/>
              </a:buClr>
              <a:buSzPct val="160000"/>
              <a:buFont typeface="Wingdings" panose="05000000000000000000" pitchFamily="2" charset="2"/>
              <a:buChar char="§"/>
            </a:pPr>
            <a:r>
              <a:rPr lang="it-IT" sz="1600" dirty="0" smtClean="0"/>
              <a:t>L’inventario stima le emissioni di tutte le attività antropogeniche come la produzione di energia, le attività industriali, il riscaldamento degli edifici, i trasporti, la gestione dei rifiuti, l’agricoltura, emissioni e assorbimenti delle foreste e dell’uso del suolo.</a:t>
            </a:r>
          </a:p>
          <a:p>
            <a:pPr marL="285750" indent="-285750" algn="just">
              <a:buClr>
                <a:srgbClr val="DA304A"/>
              </a:buClr>
              <a:buSzPct val="160000"/>
              <a:buFont typeface="Wingdings" panose="05000000000000000000" pitchFamily="2" charset="2"/>
              <a:buChar char="§"/>
            </a:pPr>
            <a:r>
              <a:rPr lang="it-IT" sz="1600" dirty="0" smtClean="0"/>
              <a:t>L’inventario è sottoposto ad un processo annuale di </a:t>
            </a:r>
            <a:r>
              <a:rPr lang="it-IT" sz="1600" dirty="0" err="1" smtClean="0"/>
              <a:t>review</a:t>
            </a:r>
            <a:r>
              <a:rPr lang="it-IT" sz="1600" dirty="0" smtClean="0"/>
              <a:t> internazionale per la verifica della conformità delle metodologie e dei parametri utilizzati nella realizzazione delle stime ed in particolare la trasparenza, la consistenza delle serie storiche, l’accuratezza delle stime, la comparabilità con le metodologie disponibili, e la completezza.</a:t>
            </a:r>
          </a:p>
        </p:txBody>
      </p:sp>
      <p:pic>
        <p:nvPicPr>
          <p:cNvPr id="9" name="Immagine 8"/>
          <p:cNvPicPr/>
          <p:nvPr/>
        </p:nvPicPr>
        <p:blipFill>
          <a:blip r:embed="rId2" cstate="print"/>
          <a:srcRect/>
          <a:stretch>
            <a:fillRect/>
          </a:stretch>
        </p:blipFill>
        <p:spPr bwMode="auto">
          <a:xfrm>
            <a:off x="5671595" y="1920821"/>
            <a:ext cx="6215605" cy="3752633"/>
          </a:xfrm>
          <a:prstGeom prst="rect">
            <a:avLst/>
          </a:prstGeom>
          <a:noFill/>
          <a:ln w="9525">
            <a:noFill/>
            <a:miter lim="800000"/>
            <a:headEnd/>
            <a:tailEnd/>
          </a:ln>
        </p:spPr>
      </p:pic>
      <p:sp>
        <p:nvSpPr>
          <p:cNvPr id="11" name="CasellaDiTesto 10"/>
          <p:cNvSpPr txBox="1"/>
          <p:nvPr/>
        </p:nvSpPr>
        <p:spPr>
          <a:xfrm>
            <a:off x="7002684" y="1446835"/>
            <a:ext cx="3120341" cy="369332"/>
          </a:xfrm>
          <a:prstGeom prst="rect">
            <a:avLst/>
          </a:prstGeom>
          <a:noFill/>
        </p:spPr>
        <p:txBody>
          <a:bodyPr wrap="none" rtlCol="0">
            <a:spAutoFit/>
          </a:bodyPr>
          <a:lstStyle/>
          <a:p>
            <a:r>
              <a:rPr lang="it-IT" b="1" dirty="0" smtClean="0"/>
              <a:t>Emissioni nazionali di gas serra</a:t>
            </a:r>
            <a:endParaRPr lang="it-IT" b="1" dirty="0"/>
          </a:p>
        </p:txBody>
      </p:sp>
    </p:spTree>
    <p:extLst>
      <p:ext uri="{BB962C8B-B14F-4D97-AF65-F5344CB8AC3E}">
        <p14:creationId xmlns="" xmlns:p14="http://schemas.microsoft.com/office/powerpoint/2010/main" val="3715388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1833</TotalTime>
  <Words>3239</Words>
  <Application>Microsoft Office PowerPoint</Application>
  <PresentationFormat>Personalizzato</PresentationFormat>
  <Paragraphs>285</Paragraphs>
  <Slides>19</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19</vt:i4>
      </vt:variant>
    </vt:vector>
  </HeadingPairs>
  <TitlesOfParts>
    <vt:vector size="21" baseType="lpstr">
      <vt:lpstr>Personalizza struttura</vt:lpstr>
      <vt:lpstr>Foglio di lavoro</vt:lpstr>
      <vt:lpstr>COMPORTAMENTI INDIVIDUALI  E RELAZIONI SOCIALI  IN TRASFORMAZIONE  UNA SFIDA PER LA  STATISTICA UFFICIALE </vt:lpstr>
      <vt:lpstr>Il contesto</vt:lpstr>
      <vt:lpstr>Il settore residenziale</vt:lpstr>
      <vt:lpstr>L’Indagine ISTAT sui consumi energetici delle famiglie</vt:lpstr>
      <vt:lpstr>Diapositiva 5</vt:lpstr>
      <vt:lpstr>Diapositiva 6</vt:lpstr>
      <vt:lpstr>Diapositiva 7</vt:lpstr>
      <vt:lpstr>Diapositiva 8</vt:lpstr>
      <vt:lpstr>Diapositiva 9</vt:lpstr>
      <vt:lpstr>Diapositiva 10</vt:lpstr>
      <vt:lpstr>Diapositiva 11</vt:lpstr>
      <vt:lpstr>Diapositiva 12</vt:lpstr>
      <vt:lpstr>Implicazioni per i conti ambientali</vt:lpstr>
      <vt:lpstr>Tavola degli Impieghi dei Prodotti energetici in termini fisici per tipo di Utilizzo (TIPU) costruita dalla Contabilità Ambientale dell’Istat</vt:lpstr>
      <vt:lpstr>MODULO PER I CONTI DEI FLUSSI FISICI DI ENERGIA (PEFA)   di prossima realizzazione da parte della Contabilità Ambientale dell’Istat</vt:lpstr>
      <vt:lpstr>MODULO PER I CONTI DEI FLUSSI FISICI DI ENERGIA (PEFA) </vt:lpstr>
      <vt:lpstr>Il valore degli impieghi finali dei prodotti energetici da parte delle famiglie: spese per funzione COICOP (e stima del PIL)</vt:lpstr>
      <vt:lpstr>MODULO PER I CONTI DELLE EMISSIONI ATMOSFERICHE realizzato dalla Contabilità Ambientale dell’Istat</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 </cp:lastModifiedBy>
  <cp:revision>143</cp:revision>
  <cp:lastPrinted>2016-06-17T13:19:47Z</cp:lastPrinted>
  <dcterms:created xsi:type="dcterms:W3CDTF">2016-03-11T16:10:26Z</dcterms:created>
  <dcterms:modified xsi:type="dcterms:W3CDTF">2016-06-23T07:27:26Z</dcterms:modified>
</cp:coreProperties>
</file>