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61" r:id="rId3"/>
    <p:sldId id="262" r:id="rId4"/>
    <p:sldId id="263" r:id="rId5"/>
    <p:sldId id="264" r:id="rId6"/>
    <p:sldId id="265" r:id="rId7"/>
    <p:sldId id="267" r:id="rId8"/>
    <p:sldId id="268" r:id="rId9"/>
    <p:sldId id="266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907">
          <p15:clr>
            <a:srgbClr val="A4A3A4"/>
          </p15:clr>
        </p15:guide>
        <p15:guide id="4" pos="199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4384"/>
    <a:srgbClr val="1C385A"/>
    <a:srgbClr val="BE1520"/>
    <a:srgbClr val="CF1E24"/>
    <a:srgbClr val="C72A31"/>
    <a:srgbClr val="DA30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 snapToGrid="0" snapToObjects="1">
      <p:cViewPr varScale="1">
        <p:scale>
          <a:sx n="86" d="100"/>
          <a:sy n="86" d="100"/>
        </p:scale>
        <p:origin x="114" y="96"/>
      </p:cViewPr>
      <p:guideLst>
        <p:guide orient="horz" pos="2160"/>
        <p:guide pos="3840"/>
        <p:guide orient="horz" pos="907"/>
        <p:guide pos="199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7B1F3-FB2D-A247-9676-97B3C010A75B}" type="datetimeFigureOut">
              <a:rPr lang="it-IT" smtClean="0"/>
              <a:t>22/06/2016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AA04C-CF00-2442-8489-B17C223CBB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630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8465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inter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959132" y="6478588"/>
            <a:ext cx="717915" cy="319088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rgbClr val="7F7F7F"/>
                </a:solidFill>
                <a:latin typeface="+mj-lt"/>
              </a:defRPr>
            </a:lvl1pPr>
          </a:lstStyle>
          <a:p>
            <a:fld id="{5C7FE145-5F5F-9146-8268-470DD024125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6915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71093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/>
          <p:cNvCxnSpPr/>
          <p:nvPr userDrawn="1"/>
        </p:nvCxnSpPr>
        <p:spPr>
          <a:xfrm flipH="1">
            <a:off x="601664" y="968418"/>
            <a:ext cx="10997669" cy="0"/>
          </a:xfrm>
          <a:prstGeom prst="line">
            <a:avLst/>
          </a:prstGeom>
          <a:ln w="25400" cap="rnd">
            <a:solidFill>
              <a:srgbClr val="C72A3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4" r="74033" b="37508"/>
          <a:stretch/>
        </p:blipFill>
        <p:spPr>
          <a:xfrm>
            <a:off x="10647499" y="5776731"/>
            <a:ext cx="1544501" cy="1081270"/>
          </a:xfrm>
          <a:prstGeom prst="rect">
            <a:avLst/>
          </a:prstGeom>
        </p:spPr>
      </p:pic>
      <p:sp>
        <p:nvSpPr>
          <p:cNvPr id="11" name="Titolo 1"/>
          <p:cNvSpPr txBox="1">
            <a:spLocks/>
          </p:cNvSpPr>
          <p:nvPr userDrawn="1"/>
        </p:nvSpPr>
        <p:spPr>
          <a:xfrm>
            <a:off x="601662" y="353490"/>
            <a:ext cx="7627989" cy="53860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080"/>
              </a:lnSpc>
              <a:spcAft>
                <a:spcPts val="600"/>
              </a:spcAft>
            </a:pPr>
            <a:r>
              <a:rPr lang="it-IT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ROMA 22</a:t>
            </a:r>
            <a:r>
              <a:rPr lang="it-IT" sz="11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 </a:t>
            </a:r>
            <a:r>
              <a:rPr lang="it-IT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GIUGNO 2016 </a:t>
            </a:r>
          </a:p>
          <a:p>
            <a:pPr>
              <a:lnSpc>
                <a:spcPts val="1080"/>
              </a:lnSpc>
              <a:spcAft>
                <a:spcPts val="0"/>
              </a:spcAft>
            </a:pPr>
            <a:r>
              <a:rPr lang="it-IT" sz="1100" b="1" dirty="0" smtClean="0">
                <a:solidFill>
                  <a:srgbClr val="484384"/>
                </a:solidFill>
                <a:latin typeface="+mn-lt"/>
                <a:ea typeface="Signika Light" charset="0"/>
                <a:cs typeface="Calibri"/>
              </a:rPr>
              <a:t>AREA TEMATICA 2. </a:t>
            </a:r>
            <a:r>
              <a:rPr lang="it-IT" sz="1100" b="1" dirty="0" smtClean="0">
                <a:solidFill>
                  <a:schemeClr val="tx1"/>
                </a:solidFill>
                <a:latin typeface="+mn-lt"/>
                <a:ea typeface="Signika Light" charset="0"/>
                <a:cs typeface="Calibri"/>
              </a:rPr>
              <a:t>TEMI EMERGENTI – Competitività</a:t>
            </a:r>
            <a:r>
              <a:rPr lang="it-IT" sz="1100" b="1" baseline="0" dirty="0" smtClean="0">
                <a:solidFill>
                  <a:schemeClr val="tx1"/>
                </a:solidFill>
                <a:latin typeface="+mn-lt"/>
                <a:ea typeface="Signika Light" charset="0"/>
                <a:cs typeface="Calibri"/>
              </a:rPr>
              <a:t> e crescita: le risposte della statistica ufficiale</a:t>
            </a:r>
            <a:r>
              <a:rPr lang="it-IT" sz="1100" b="1" dirty="0" smtClean="0">
                <a:solidFill>
                  <a:schemeClr val="tx1"/>
                </a:solidFill>
                <a:latin typeface="+mn-lt"/>
                <a:ea typeface="Signika Light" charset="0"/>
                <a:cs typeface="Calibri"/>
              </a:rPr>
              <a:t> </a:t>
            </a:r>
          </a:p>
          <a:p>
            <a:pPr>
              <a:lnSpc>
                <a:spcPts val="1080"/>
              </a:lnSpc>
              <a:spcBef>
                <a:spcPts val="300"/>
              </a:spcBef>
              <a:spcAft>
                <a:spcPts val="600"/>
              </a:spcAft>
            </a:pPr>
            <a:r>
              <a:rPr lang="it-IT" sz="1200" dirty="0" smtClean="0">
                <a:solidFill>
                  <a:schemeClr val="tx1"/>
                </a:solidFill>
                <a:latin typeface="+mn-lt"/>
                <a:ea typeface="Signika Light" charset="0"/>
                <a:cs typeface="Arial"/>
              </a:rPr>
              <a:t>«Temi</a:t>
            </a:r>
            <a:r>
              <a:rPr lang="it-IT" sz="1200" baseline="0" dirty="0" smtClean="0">
                <a:solidFill>
                  <a:schemeClr val="tx1"/>
                </a:solidFill>
                <a:latin typeface="+mn-lt"/>
                <a:ea typeface="Signika Light" charset="0"/>
                <a:cs typeface="Arial"/>
              </a:rPr>
              <a:t> rilevanti di analisi economica: produttività e dimensione d’impresa»</a:t>
            </a:r>
            <a:endParaRPr lang="it-IT" sz="1200" dirty="0">
              <a:solidFill>
                <a:schemeClr val="tx1"/>
              </a:solidFill>
              <a:latin typeface="+mn-lt"/>
              <a:ea typeface="Signika Light" charset="0"/>
              <a:cs typeface="Arial"/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959132" y="6478588"/>
            <a:ext cx="717915" cy="319088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rgbClr val="7F7F7F"/>
                </a:solidFill>
                <a:latin typeface="+mj-lt"/>
              </a:defRPr>
            </a:lvl1pPr>
          </a:lstStyle>
          <a:p>
            <a:fld id="{5C7FE145-5F5F-9146-8268-470DD024125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5279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0" y="3376083"/>
            <a:ext cx="12192000" cy="3481918"/>
          </a:xfrm>
          <a:prstGeom prst="rect">
            <a:avLst/>
          </a:prstGeom>
          <a:solidFill>
            <a:srgbClr val="4843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DA304A"/>
                </a:solidFill>
              </a:rPr>
              <a:t> </a:t>
            </a:r>
            <a:endParaRPr lang="it-IT" dirty="0">
              <a:solidFill>
                <a:srgbClr val="DA304A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173412" y="3811955"/>
            <a:ext cx="8221860" cy="17568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880"/>
              </a:lnSpc>
            </a:pPr>
            <a:r>
              <a:rPr lang="it-IT" sz="2800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TEMI EMERGENTI</a:t>
            </a:r>
            <a:endParaRPr lang="it-IT" sz="12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  <a:p>
            <a:pPr>
              <a:lnSpc>
                <a:spcPts val="2160"/>
              </a:lnSpc>
            </a:pPr>
            <a:endParaRPr lang="it-IT" sz="28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  <a:p>
            <a:pPr>
              <a:lnSpc>
                <a:spcPts val="3200"/>
              </a:lnSpc>
            </a:pPr>
            <a:r>
              <a:rPr lang="it-IT" sz="3200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Temi rilevanti di analisi economica: </a:t>
            </a:r>
          </a:p>
          <a:p>
            <a:pPr>
              <a:lnSpc>
                <a:spcPts val="3200"/>
              </a:lnSpc>
            </a:pPr>
            <a:r>
              <a:rPr lang="it-IT" sz="3200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 produttività e dimensione di impresa</a:t>
            </a:r>
          </a:p>
          <a:p>
            <a:pPr>
              <a:lnSpc>
                <a:spcPts val="3200"/>
              </a:lnSpc>
            </a:pPr>
            <a:endParaRPr lang="it-IT" sz="32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611254" y="384211"/>
            <a:ext cx="5050820" cy="161112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algn="l">
              <a:lnSpc>
                <a:spcPts val="2500"/>
              </a:lnSpc>
            </a:pPr>
            <a: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COMPORTAMENTI INDIVIDUALI </a:t>
            </a:r>
            <a:b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E RELAZIONI SOCIALI </a:t>
            </a:r>
            <a:b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IN TRASFORMAZIONE </a:t>
            </a:r>
            <a:b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dirty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UNA SFIDA </a:t>
            </a:r>
            <a: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PER </a:t>
            </a:r>
            <a:r>
              <a:rPr lang="it-IT" sz="2400" dirty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LA </a:t>
            </a:r>
            <a: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/>
            </a:r>
            <a:b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STATISTICA UFFICIALE </a:t>
            </a:r>
            <a:endParaRPr lang="it-IT" sz="2400" dirty="0">
              <a:solidFill>
                <a:schemeClr val="bg1"/>
              </a:solidFill>
              <a:latin typeface="Signika" charset="0"/>
              <a:ea typeface="Signika" charset="0"/>
              <a:cs typeface="Signika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57"/>
          <a:stretch/>
        </p:blipFill>
        <p:spPr>
          <a:xfrm>
            <a:off x="323742" y="214878"/>
            <a:ext cx="7638551" cy="2895775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125412" y="4357526"/>
            <a:ext cx="2772274" cy="836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900"/>
              </a:lnSpc>
            </a:pPr>
            <a:r>
              <a:rPr lang="it-IT" dirty="0" smtClean="0">
                <a:solidFill>
                  <a:schemeClr val="bg1"/>
                </a:solidFill>
                <a:ea typeface="Signika Light" charset="0"/>
                <a:cs typeface="Arial"/>
              </a:rPr>
              <a:t>22 GIUGNO 2016 </a:t>
            </a:r>
          </a:p>
          <a:p>
            <a:pPr algn="r">
              <a:lnSpc>
                <a:spcPts val="2900"/>
              </a:lnSpc>
            </a:pPr>
            <a:r>
              <a:rPr lang="it-IT" dirty="0" smtClean="0">
                <a:solidFill>
                  <a:schemeClr val="bg1"/>
                </a:solidFill>
                <a:ea typeface="Signika Light" charset="0"/>
                <a:cs typeface="Arial"/>
              </a:rPr>
              <a:t>14.30 | 16.00</a:t>
            </a:r>
            <a:endParaRPr lang="it-IT" dirty="0">
              <a:solidFill>
                <a:schemeClr val="bg1"/>
              </a:solidFill>
              <a:ea typeface="Signika Light" charset="0"/>
              <a:cs typeface="Arial"/>
            </a:endParaRPr>
          </a:p>
        </p:txBody>
      </p:sp>
      <p:pic>
        <p:nvPicPr>
          <p:cNvPr id="12" name="Immagine 11" descr="Logo12esimaOk-21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714" y="5859742"/>
            <a:ext cx="480972" cy="625265"/>
          </a:xfrm>
          <a:prstGeom prst="rect">
            <a:avLst/>
          </a:prstGeom>
        </p:spPr>
      </p:pic>
      <p:pic>
        <p:nvPicPr>
          <p:cNvPr id="13" name="Immagine 12" descr="Logo12esimaOk-22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186" y="3683343"/>
            <a:ext cx="571500" cy="609600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3173412" y="6056410"/>
            <a:ext cx="8221860" cy="3754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it-IT" sz="2000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Francesco </a:t>
            </a:r>
            <a:r>
              <a:rPr lang="it-IT" sz="2000" dirty="0" err="1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Daveri</a:t>
            </a:r>
            <a:r>
              <a:rPr lang="it-IT" sz="2000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 | Università Cattolica (sede di Piacenza)</a:t>
            </a:r>
            <a:endParaRPr lang="it-IT" sz="20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</p:txBody>
      </p:sp>
      <p:cxnSp>
        <p:nvCxnSpPr>
          <p:cNvPr id="19" name="Connettore 1 18"/>
          <p:cNvCxnSpPr/>
          <p:nvPr/>
        </p:nvCxnSpPr>
        <p:spPr>
          <a:xfrm>
            <a:off x="2998756" y="3811955"/>
            <a:ext cx="0" cy="2580211"/>
          </a:xfrm>
          <a:prstGeom prst="line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05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4294967295"/>
          </p:nvPr>
        </p:nvSpPr>
        <p:spPr>
          <a:xfrm>
            <a:off x="6477000" y="2015595"/>
            <a:ext cx="5143499" cy="4052888"/>
          </a:xfrm>
          <a:prstGeom prst="rect">
            <a:avLst/>
          </a:prstGeom>
        </p:spPr>
        <p:txBody>
          <a:bodyPr lIns="0" tIns="0" rIns="0" bIns="0"/>
          <a:lstStyle/>
          <a:p>
            <a:pPr marL="285750" indent="-285750" algn="l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400" dirty="0" smtClean="0"/>
              <a:t>Uso dati amministrativi per definire registri statistici che consentano misurazione precisa e possibilità di </a:t>
            </a:r>
            <a:r>
              <a:rPr lang="it-IT" sz="2400" dirty="0" err="1" smtClean="0"/>
              <a:t>linkage</a:t>
            </a:r>
            <a:r>
              <a:rPr lang="it-IT" sz="2400" dirty="0" smtClean="0"/>
              <a:t> tra data set</a:t>
            </a:r>
          </a:p>
          <a:p>
            <a:pPr marL="285750" indent="-285750" algn="l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400" dirty="0" smtClean="0"/>
              <a:t>Rilevazioni specializzate su unità economiche complesse in grado di misurare variabili organizzative, comportamenti e strategie.</a:t>
            </a:r>
            <a:endParaRPr lang="it-IT" sz="2400" dirty="0"/>
          </a:p>
          <a:p>
            <a:pPr marL="285750" indent="-285750" algn="l">
              <a:buClr>
                <a:srgbClr val="DA304A"/>
              </a:buClr>
              <a:buSzPct val="160000"/>
              <a:buFont typeface="Wingdings" charset="2"/>
              <a:buChar char="§"/>
            </a:pPr>
            <a:endParaRPr lang="it-IT" sz="2400" dirty="0"/>
          </a:p>
          <a:p>
            <a:pPr marL="285750" indent="-285750" algn="l">
              <a:buClr>
                <a:srgbClr val="DA304A"/>
              </a:buClr>
              <a:buSzPct val="160000"/>
              <a:buFont typeface="Wingdings" charset="2"/>
              <a:buChar char="§"/>
            </a:pPr>
            <a:endParaRPr lang="it-IT" sz="2400" dirty="0"/>
          </a:p>
          <a:p>
            <a:pPr algn="l"/>
            <a:endParaRPr lang="it-IT" sz="2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569913" y="2015595"/>
            <a:ext cx="4977447" cy="305646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Approccio duale alla misurazione delle statistiche sulle imprese</a:t>
            </a:r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Le novità di approccio</a:t>
            </a:r>
            <a:endParaRPr lang="it-IT" sz="36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7338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9" name="Sottotitolo 2"/>
          <p:cNvSpPr txBox="1">
            <a:spLocks/>
          </p:cNvSpPr>
          <p:nvPr/>
        </p:nvSpPr>
        <p:spPr>
          <a:xfrm>
            <a:off x="569913" y="2182368"/>
            <a:ext cx="4065587" cy="353527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Symbol"/>
              <a:buChar char="Þ"/>
            </a:pP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Symbol"/>
              </a:rPr>
              <a:t>dati </a:t>
            </a:r>
            <a:r>
              <a:rPr lang="it-IT" sz="2000" dirty="0">
                <a:solidFill>
                  <a:schemeClr val="tx1">
                    <a:lumMod val="50000"/>
                    <a:lumOff val="50000"/>
                  </a:schemeClr>
                </a:solidFill>
                <a:sym typeface="Symbol"/>
              </a:rPr>
              <a:t>di </a:t>
            </a: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Symbol"/>
              </a:rPr>
              <a:t>bilancio</a:t>
            </a:r>
          </a:p>
          <a:p>
            <a:pPr marL="342900" indent="-342900" algn="l">
              <a:buFont typeface="Symbol"/>
              <a:buChar char="Þ"/>
            </a:pP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Symbol"/>
              </a:rPr>
              <a:t>fiscali</a:t>
            </a:r>
          </a:p>
          <a:p>
            <a:pPr marL="342900" indent="-342900" algn="l">
              <a:buFont typeface="Symbol"/>
              <a:buChar char="Þ"/>
            </a:pPr>
            <a:r>
              <a:rPr lang="it-IT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sym typeface="Symbol"/>
              </a:rPr>
              <a:t>inps</a:t>
            </a:r>
            <a:endParaRPr lang="it-IT" sz="2000" dirty="0" smtClean="0">
              <a:solidFill>
                <a:schemeClr val="tx1">
                  <a:lumMod val="50000"/>
                  <a:lumOff val="50000"/>
                </a:schemeClr>
              </a:solidFill>
              <a:sym typeface="Symbol"/>
            </a:endParaRPr>
          </a:p>
          <a:p>
            <a:pPr marL="342900" indent="-342900" algn="l">
              <a:buFont typeface="Symbol"/>
              <a:buChar char="Þ"/>
            </a:pP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Symbol"/>
              </a:rPr>
              <a:t>indagine </a:t>
            </a:r>
            <a:r>
              <a:rPr lang="it-IT" sz="2000" dirty="0" err="1">
                <a:solidFill>
                  <a:schemeClr val="tx1">
                    <a:lumMod val="50000"/>
                    <a:lumOff val="50000"/>
                  </a:schemeClr>
                </a:solidFill>
                <a:sym typeface="Symbol"/>
              </a:rPr>
              <a:t>Pmi</a:t>
            </a:r>
            <a:r>
              <a:rPr lang="it-IT" sz="2000" dirty="0">
                <a:solidFill>
                  <a:schemeClr val="tx1">
                    <a:lumMod val="50000"/>
                    <a:lumOff val="50000"/>
                  </a:schemeClr>
                </a:solidFill>
                <a:sym typeface="Symbol"/>
              </a:rPr>
              <a:t> </a:t>
            </a:r>
            <a:endParaRPr lang="it-IT" sz="2000" dirty="0" smtClean="0">
              <a:solidFill>
                <a:schemeClr val="tx1">
                  <a:lumMod val="50000"/>
                  <a:lumOff val="50000"/>
                </a:schemeClr>
              </a:solidFill>
              <a:sym typeface="Symbol"/>
            </a:endParaRPr>
          </a:p>
          <a:p>
            <a:pPr algn="l"/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Symbol"/>
              </a:rPr>
              <a:t>Per imprese più piccole</a:t>
            </a:r>
          </a:p>
          <a:p>
            <a:pPr algn="l"/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Symbol"/>
              </a:rPr>
              <a:t>+ </a:t>
            </a:r>
          </a:p>
          <a:p>
            <a:pPr algn="l"/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Symbol"/>
              </a:rPr>
              <a:t> dati </a:t>
            </a:r>
            <a:r>
              <a:rPr lang="it-IT" sz="2000" dirty="0">
                <a:solidFill>
                  <a:schemeClr val="tx1">
                    <a:lumMod val="50000"/>
                    <a:lumOff val="50000"/>
                  </a:schemeClr>
                </a:solidFill>
                <a:sym typeface="Symbol"/>
              </a:rPr>
              <a:t>censuari </a:t>
            </a:r>
            <a:endParaRPr lang="it-IT" sz="2000" dirty="0" smtClean="0">
              <a:solidFill>
                <a:schemeClr val="tx1">
                  <a:lumMod val="50000"/>
                  <a:lumOff val="50000"/>
                </a:schemeClr>
              </a:solidFill>
              <a:sym typeface="Symbol"/>
            </a:endParaRPr>
          </a:p>
          <a:p>
            <a:pPr algn="l"/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Symbol"/>
              </a:rPr>
              <a:t>Per grandi </a:t>
            </a:r>
            <a:r>
              <a:rPr lang="it-IT" sz="2000" dirty="0">
                <a:solidFill>
                  <a:schemeClr val="tx1">
                    <a:lumMod val="50000"/>
                    <a:lumOff val="50000"/>
                  </a:schemeClr>
                </a:solidFill>
                <a:sym typeface="Symbol"/>
              </a:rPr>
              <a:t>imprese</a:t>
            </a:r>
            <a:endParaRPr lang="it-IT" sz="2000" dirty="0" smtClean="0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569913" y="1274239"/>
            <a:ext cx="5355399" cy="1151969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Frame SBS</a:t>
            </a:r>
            <a:endParaRPr lang="it-IT" sz="280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176" y="1182624"/>
            <a:ext cx="8375904" cy="5675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134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195072" y="1865376"/>
            <a:ext cx="6303264" cy="4932299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000" b="1" dirty="0" smtClean="0"/>
              <a:t>ASIA</a:t>
            </a:r>
            <a:r>
              <a:rPr lang="it-IT" sz="2000" b="1" dirty="0"/>
              <a:t>: </a:t>
            </a:r>
            <a:r>
              <a:rPr lang="it-IT" sz="2000" dirty="0"/>
              <a:t>Archivio Statistico delle Imprese Attive. Struttura (attività economica, addetti dipendenti e indipendenti, forma giuridica, data di inizio e fine attività ecc.) delle imprese. </a:t>
            </a:r>
          </a:p>
          <a:p>
            <a:pPr algn="l"/>
            <a:r>
              <a:rPr lang="it-IT" sz="2000" b="1" dirty="0" smtClean="0"/>
              <a:t>FRAME-SBS</a:t>
            </a:r>
            <a:r>
              <a:rPr lang="it-IT" sz="2000" b="1" dirty="0"/>
              <a:t>: </a:t>
            </a:r>
            <a:r>
              <a:rPr lang="it-IT" sz="2000" dirty="0"/>
              <a:t>Registro statistico integrato delle principali variabili economiche d’impresa. </a:t>
            </a:r>
          </a:p>
          <a:p>
            <a:pPr algn="l"/>
            <a:r>
              <a:rPr lang="it-IT" sz="2000" b="1" dirty="0" smtClean="0"/>
              <a:t>ASIA-UNITA </a:t>
            </a:r>
            <a:r>
              <a:rPr lang="it-IT" sz="2000" b="1" dirty="0"/>
              <a:t>LOCALI: </a:t>
            </a:r>
            <a:r>
              <a:rPr lang="it-IT" sz="2000" dirty="0"/>
              <a:t>informazioni sulla struttura e la dimensione delle unità locali delle imprese. </a:t>
            </a:r>
          </a:p>
          <a:p>
            <a:pPr algn="l"/>
            <a:r>
              <a:rPr lang="it-IT" sz="2000" b="1" dirty="0" smtClean="0"/>
              <a:t>ASIA-GRUPPI</a:t>
            </a:r>
            <a:r>
              <a:rPr lang="it-IT" sz="2000" b="1" dirty="0"/>
              <a:t>: </a:t>
            </a:r>
            <a:r>
              <a:rPr lang="it-IT" sz="2000" dirty="0"/>
              <a:t>Registro statistico dei gruppi di imprese Informazioni sulla struttura e dimensione dei gruppi di impresa presenti in Italia. </a:t>
            </a:r>
          </a:p>
          <a:p>
            <a:pPr algn="l"/>
            <a:r>
              <a:rPr lang="it-IT" sz="2000" b="1" dirty="0" smtClean="0"/>
              <a:t>ASIA-COE</a:t>
            </a:r>
            <a:r>
              <a:rPr lang="it-IT" sz="2000" b="1" dirty="0"/>
              <a:t>: </a:t>
            </a:r>
            <a:r>
              <a:rPr lang="it-IT" sz="2000" dirty="0"/>
              <a:t>Archivio con informazioni sul valore degli </a:t>
            </a:r>
            <a:r>
              <a:rPr lang="it-IT" sz="2000" dirty="0" smtClean="0"/>
              <a:t>scambi </a:t>
            </a:r>
            <a:r>
              <a:rPr lang="it-IT" sz="2000" dirty="0"/>
              <a:t>commerciali di beni, riepilogati per impresa, per aree geografiche e raggruppamenti principali di prodotti, numero di prodotti esportati e importati, numero di paesi/aree geografiche all’export e all’import. </a:t>
            </a:r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Frame SBS e i suoi satelliti</a:t>
            </a:r>
            <a:endParaRPr lang="it-IT" sz="36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4640" y="1274240"/>
            <a:ext cx="5082894" cy="395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23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569913" y="1274240"/>
            <a:ext cx="10963719" cy="575984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Risultato dell’evoluzione di Frame SBS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706880"/>
            <a:ext cx="10744200" cy="5090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66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9" name="Sottotitolo 2"/>
          <p:cNvSpPr txBox="1">
            <a:spLocks/>
          </p:cNvSpPr>
          <p:nvPr/>
        </p:nvSpPr>
        <p:spPr>
          <a:xfrm>
            <a:off x="569913" y="1743456"/>
            <a:ext cx="10988103" cy="249936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b="1" dirty="0" smtClean="0"/>
              <a:t>1. Dati strutturali su orizzonti temporali più recenti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it-IT" sz="2400" dirty="0" smtClean="0"/>
              <a:t>Ad esempio, per ora conosciamo molto della produttività per dimensione di impresa </a:t>
            </a:r>
            <a:r>
              <a:rPr lang="it-IT" sz="2400" u="sng" dirty="0" smtClean="0"/>
              <a:t>sugli anni 2010-13</a:t>
            </a:r>
            <a:r>
              <a:rPr lang="it-IT" sz="2400" dirty="0" smtClean="0"/>
              <a:t>. Nel 2013 il </a:t>
            </a:r>
            <a:r>
              <a:rPr lang="it-IT" sz="2400" dirty="0" err="1" smtClean="0"/>
              <a:t>Pil</a:t>
            </a:r>
            <a:r>
              <a:rPr lang="it-IT" sz="2400" dirty="0" smtClean="0"/>
              <a:t> calava dell’1,8 per cento. Ora siamo in ripresa.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it-IT" sz="2400" dirty="0" smtClean="0"/>
              <a:t>Esempio: il rapporto </a:t>
            </a:r>
            <a:r>
              <a:rPr lang="it-IT" sz="2400" dirty="0" err="1" smtClean="0"/>
              <a:t>Cerved</a:t>
            </a:r>
            <a:r>
              <a:rPr lang="it-IT" sz="2400" dirty="0" smtClean="0"/>
              <a:t> 2015 offriva già nell’ottobre 2015 tabelle come questa. E grazie a collaborazione con </a:t>
            </a:r>
            <a:r>
              <a:rPr lang="it-IT" sz="2400" dirty="0" err="1" smtClean="0"/>
              <a:t>Abi</a:t>
            </a:r>
            <a:r>
              <a:rPr lang="it-IT" sz="2400" dirty="0" smtClean="0"/>
              <a:t> presentava dati su NPL per tipo di impresa.</a:t>
            </a: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569913" y="1274240"/>
            <a:ext cx="10988103" cy="33824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Si può avere di più?</a:t>
            </a:r>
            <a:endParaRPr lang="it-IT" sz="280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81" y="4242816"/>
            <a:ext cx="10248900" cy="247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943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9" name="Sottotitolo 2"/>
          <p:cNvSpPr txBox="1">
            <a:spLocks/>
          </p:cNvSpPr>
          <p:nvPr/>
        </p:nvSpPr>
        <p:spPr>
          <a:xfrm>
            <a:off x="569913" y="2231136"/>
            <a:ext cx="10988103" cy="3486509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b="1" dirty="0" smtClean="0"/>
              <a:t>2. Integrazione dei dati di impresa (domanda di lavoro) con i dati delle famiglie (offerta di lavoro)</a:t>
            </a:r>
          </a:p>
          <a:p>
            <a:pPr algn="l"/>
            <a:endParaRPr lang="it-IT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it-IT" sz="2400" dirty="0" smtClean="0"/>
              <a:t>L’eterogeneità non è cresciuta solo dal lato delle aziende ma anche dal lato delle famiglie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it-IT" sz="2400" dirty="0" smtClean="0"/>
              <a:t>Conoscere in modo integrato i dettagli dei due lati del mercato del lavoro accresce potenzialità dell’analisi del ruolo del capitale umano come determinante della produttività di impresa</a:t>
            </a:r>
          </a:p>
          <a:p>
            <a:pPr marL="342900" indent="-342900" algn="l">
              <a:buAutoNum type="arabicParenR"/>
            </a:pPr>
            <a:endParaRPr lang="it-IT" sz="2000" dirty="0" smtClean="0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569913" y="1274239"/>
            <a:ext cx="10988103" cy="676481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Si può avere di più?</a:t>
            </a:r>
            <a:endParaRPr lang="it-IT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6479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9" name="Sottotitolo 2"/>
          <p:cNvSpPr txBox="1">
            <a:spLocks/>
          </p:cNvSpPr>
          <p:nvPr/>
        </p:nvSpPr>
        <p:spPr>
          <a:xfrm>
            <a:off x="569913" y="2231136"/>
            <a:ext cx="10988103" cy="3486509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b="1" dirty="0" smtClean="0"/>
              <a:t>3. Analisi multiscopo estese a problemi manageriali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it-IT" sz="2400" dirty="0" smtClean="0"/>
              <a:t>Se – come evidenziano i dati Istat – la piccola dimensione delle nostre imprese spiega molto del gap di produttività con altri paesi europei capire PERCHE’ le aziende italiane rimangono piccole è cruciale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it-IT" sz="2400" dirty="0" smtClean="0"/>
              <a:t>Servono dati (recenti) per 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it-IT" sz="2200" dirty="0" smtClean="0"/>
              <a:t>studiare ruolo della corporate </a:t>
            </a:r>
            <a:r>
              <a:rPr lang="it-IT" sz="2200" dirty="0" err="1" smtClean="0"/>
              <a:t>governance</a:t>
            </a:r>
            <a:r>
              <a:rPr lang="it-IT" sz="2200" dirty="0" smtClean="0"/>
              <a:t> nel perpetuare dimensione di impresa e nell’ostacolare l’innovazione</a:t>
            </a:r>
            <a:endParaRPr lang="it-IT" sz="2200" dirty="0"/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it-IT" sz="2200" dirty="0" smtClean="0"/>
              <a:t>Studiare </a:t>
            </a:r>
            <a:r>
              <a:rPr lang="it-IT" sz="2200" dirty="0"/>
              <a:t>r</a:t>
            </a:r>
            <a:r>
              <a:rPr lang="it-IT" sz="2200" dirty="0" smtClean="0"/>
              <a:t>elazioni banca, finanza e impresa (investimenti da INVIND, non come variazione di stock)</a:t>
            </a:r>
          </a:p>
          <a:p>
            <a:pPr algn="l"/>
            <a:endParaRPr lang="it-IT" dirty="0" smtClean="0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569913" y="1274239"/>
            <a:ext cx="10988103" cy="676481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Si può avere di più?</a:t>
            </a:r>
            <a:endParaRPr lang="it-IT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327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9" name="Sottotitolo 2"/>
          <p:cNvSpPr txBox="1">
            <a:spLocks/>
          </p:cNvSpPr>
          <p:nvPr/>
        </p:nvSpPr>
        <p:spPr>
          <a:xfrm>
            <a:off x="569913" y="2279904"/>
            <a:ext cx="7525575" cy="3437741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AutoNum type="arabicParenR"/>
            </a:pPr>
            <a:r>
              <a:rPr lang="it-IT" dirty="0" smtClean="0"/>
              <a:t>Armonizzazione definizioni</a:t>
            </a:r>
          </a:p>
          <a:p>
            <a:pPr marL="342900" indent="-342900" algn="l">
              <a:buAutoNum type="arabicParenR"/>
            </a:pPr>
            <a:r>
              <a:rPr lang="it-IT" dirty="0" smtClean="0"/>
              <a:t>Valutazione e coerenza nella qualità di dati di base </a:t>
            </a:r>
          </a:p>
          <a:p>
            <a:pPr marL="342900" indent="-342900" algn="l">
              <a:buAutoNum type="arabicParenR"/>
            </a:pPr>
            <a:r>
              <a:rPr lang="it-IT" dirty="0" smtClean="0"/>
              <a:t>Individuazione e trattamento errori di misura</a:t>
            </a:r>
          </a:p>
          <a:p>
            <a:pPr marL="342900" indent="-342900" algn="l">
              <a:buAutoNum type="arabicParenR"/>
            </a:pPr>
            <a:r>
              <a:rPr lang="it-IT" dirty="0" smtClean="0"/>
              <a:t>Integrazione informazioni mancanti</a:t>
            </a:r>
            <a:r>
              <a:rPr lang="it-IT" dirty="0"/>
              <a:t> </a:t>
            </a:r>
            <a:r>
              <a:rPr lang="it-IT" dirty="0" smtClean="0"/>
              <a:t>e strategie di stima</a:t>
            </a:r>
          </a:p>
          <a:p>
            <a:pPr marL="342900" indent="-342900" algn="l">
              <a:buFont typeface="Arial"/>
              <a:buAutoNum type="arabicParenR"/>
            </a:pPr>
            <a:r>
              <a:rPr lang="it-IT" dirty="0"/>
              <a:t>Comparabilità cross-country di F-SBS + satelliti?</a:t>
            </a:r>
          </a:p>
          <a:p>
            <a:pPr algn="l"/>
            <a:endParaRPr lang="it-IT" dirty="0" smtClean="0"/>
          </a:p>
          <a:p>
            <a:pPr algn="l"/>
            <a:r>
              <a:rPr lang="it-IT" dirty="0" smtClean="0"/>
              <a:t>Insomma: attenzione a non creare dei Frankenstein!</a:t>
            </a: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569913" y="1274240"/>
            <a:ext cx="11036871" cy="575984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 smtClean="0">
                <a:latin typeface="+mn-lt"/>
              </a:rPr>
              <a:t>Memo: La maggiore integrazione delle fonti non è un free lunch</a:t>
            </a:r>
            <a:endParaRPr lang="it-IT" sz="2800" b="1" dirty="0">
              <a:latin typeface="+mn-lt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938" y="4524565"/>
            <a:ext cx="2705100" cy="168592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599" y="4231745"/>
            <a:ext cx="3076575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14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1084</TotalTime>
  <Words>522</Words>
  <Application>Microsoft Office PowerPoint</Application>
  <PresentationFormat>Widescreen</PresentationFormat>
  <Paragraphs>63</Paragraphs>
  <Slides>9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Signika</vt:lpstr>
      <vt:lpstr>Signika Light</vt:lpstr>
      <vt:lpstr>Symbol</vt:lpstr>
      <vt:lpstr>Wingdings</vt:lpstr>
      <vt:lpstr>Personalizza struttura</vt:lpstr>
      <vt:lpstr>COMPORTAMENTI INDIVIDUALI  E RELAZIONI SOCIALI  IN TRASFORMAZIONE  UNA SFIDA PER LA  STATISTICA UFFICIALE </vt:lpstr>
      <vt:lpstr>Le novità di approccio</vt:lpstr>
      <vt:lpstr>Presentazione standard di PowerPoint</vt:lpstr>
      <vt:lpstr>Frame SBS e i suoi satelliti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Noleggio</cp:lastModifiedBy>
  <cp:revision>74</cp:revision>
  <cp:lastPrinted>2016-03-21T17:06:08Z</cp:lastPrinted>
  <dcterms:created xsi:type="dcterms:W3CDTF">2016-03-11T16:10:26Z</dcterms:created>
  <dcterms:modified xsi:type="dcterms:W3CDTF">2016-06-22T12:27:10Z</dcterms:modified>
</cp:coreProperties>
</file>