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4" r:id="rId4"/>
    <p:sldId id="266" r:id="rId5"/>
    <p:sldId id="271" r:id="rId6"/>
    <p:sldId id="261" r:id="rId7"/>
    <p:sldId id="259" r:id="rId8"/>
    <p:sldId id="270" r:id="rId9"/>
    <p:sldId id="263" r:id="rId10"/>
    <p:sldId id="272" r:id="rId11"/>
    <p:sldId id="274" r:id="rId12"/>
    <p:sldId id="273" r:id="rId13"/>
    <p:sldId id="262" r:id="rId14"/>
    <p:sldId id="276" r:id="rId15"/>
    <p:sldId id="277" r:id="rId16"/>
    <p:sldId id="278" r:id="rId17"/>
    <p:sldId id="265" r:id="rId18"/>
    <p:sldId id="279" r:id="rId19"/>
    <p:sldId id="281" r:id="rId20"/>
    <p:sldId id="282" r:id="rId21"/>
    <p:sldId id="283" r:id="rId22"/>
    <p:sldId id="275" r:id="rId23"/>
    <p:sldId id="285" r:id="rId24"/>
    <p:sldId id="286" r:id="rId25"/>
    <p:sldId id="287" r:id="rId26"/>
    <p:sldId id="284" r:id="rId27"/>
    <p:sldId id="288" r:id="rId28"/>
    <p:sldId id="280" r:id="rId29"/>
    <p:sldId id="293" r:id="rId30"/>
    <p:sldId id="294" r:id="rId31"/>
    <p:sldId id="292" r:id="rId32"/>
    <p:sldId id="295" r:id="rId33"/>
    <p:sldId id="296" r:id="rId34"/>
    <p:sldId id="289" r:id="rId3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54A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19" autoAdjust="0"/>
  </p:normalViewPr>
  <p:slideViewPr>
    <p:cSldViewPr snapToGrid="0" snapToObjects="1">
      <p:cViewPr>
        <p:scale>
          <a:sx n="84" d="100"/>
          <a:sy n="84" d="100"/>
        </p:scale>
        <p:origin x="-942" y="-564"/>
      </p:cViewPr>
      <p:guideLst>
        <p:guide orient="horz" pos="104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DE592-03C9-4AD7-95EB-A7EAF182510E}" type="doc">
      <dgm:prSet loTypeId="urn:microsoft.com/office/officeart/2005/8/layout/vList2" loCatId="list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4093972C-B74E-42A3-A8EC-D15212B5E674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cs typeface="Calibri"/>
            </a:rPr>
            <a:t>Comunicati</a:t>
          </a:r>
          <a:r>
            <a:rPr lang="en-US" altLang="it-IT" sz="1400" dirty="0" smtClean="0">
              <a:latin typeface="Calibri"/>
              <a:cs typeface="Calibri"/>
            </a:rPr>
            <a:t> e </a:t>
          </a:r>
          <a:r>
            <a:rPr lang="en-US" altLang="it-IT" sz="1400" dirty="0" err="1" smtClean="0">
              <a:latin typeface="Calibri"/>
              <a:cs typeface="Calibri"/>
            </a:rPr>
            <a:t>sala</a:t>
          </a:r>
          <a:r>
            <a:rPr lang="en-US" altLang="it-IT" sz="1400" dirty="0" smtClean="0">
              <a:latin typeface="Calibri"/>
              <a:cs typeface="Calibri"/>
            </a:rPr>
            <a:t> </a:t>
          </a:r>
          <a:r>
            <a:rPr lang="en-US" altLang="it-IT" sz="1400" dirty="0" err="1" smtClean="0">
              <a:latin typeface="Calibri"/>
              <a:cs typeface="Calibri"/>
            </a:rPr>
            <a:t>stampa</a:t>
          </a:r>
          <a:r>
            <a:rPr lang="en-US" altLang="it-IT" sz="1400" dirty="0" smtClean="0">
              <a:latin typeface="Calibri"/>
              <a:cs typeface="Calibri"/>
            </a:rPr>
            <a:t> on line</a:t>
          </a:r>
          <a:endParaRPr lang="en-US" altLang="it-IT" sz="1400" dirty="0">
            <a:latin typeface="Calibri"/>
            <a:cs typeface="Calibri"/>
          </a:endParaRPr>
        </a:p>
      </dgm:t>
    </dgm:pt>
    <dgm:pt modelId="{D5054D57-AE22-456F-8B59-541C15310627}" type="parTrans" cxnId="{4FE5AA75-7292-4C90-89DA-5785385D5910}">
      <dgm:prSet/>
      <dgm:spPr/>
      <dgm:t>
        <a:bodyPr/>
        <a:lstStyle/>
        <a:p>
          <a:endParaRPr lang="it-IT"/>
        </a:p>
      </dgm:t>
    </dgm:pt>
    <dgm:pt modelId="{B03EB186-268F-43E4-92BE-E9A9AC31BC81}" type="sibTrans" cxnId="{4FE5AA75-7292-4C90-89DA-5785385D5910}">
      <dgm:prSet/>
      <dgm:spPr/>
      <dgm:t>
        <a:bodyPr/>
        <a:lstStyle/>
        <a:p>
          <a:endParaRPr lang="it-IT"/>
        </a:p>
      </dgm:t>
    </dgm:pt>
    <dgm:pt modelId="{8A207E2F-6196-48A4-B917-3DD0505950CA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cs typeface="Calibri"/>
            </a:rPr>
            <a:t>I.Stat</a:t>
          </a:r>
          <a:r>
            <a:rPr lang="en-US" altLang="it-IT" sz="1400" dirty="0" smtClean="0">
              <a:latin typeface="Calibri"/>
              <a:cs typeface="Calibri"/>
            </a:rPr>
            <a:t> e </a:t>
          </a:r>
          <a:r>
            <a:rPr lang="en-US" altLang="it-IT" sz="1400" dirty="0" err="1" smtClean="0">
              <a:latin typeface="Calibri"/>
              <a:cs typeface="Calibri"/>
            </a:rPr>
            <a:t>sistemi</a:t>
          </a:r>
          <a:r>
            <a:rPr lang="en-US" altLang="it-IT" sz="1400" dirty="0" smtClean="0">
              <a:latin typeface="Calibri"/>
              <a:cs typeface="Calibri"/>
            </a:rPr>
            <a:t> </a:t>
          </a:r>
          <a:r>
            <a:rPr lang="en-US" altLang="it-IT" sz="1400" dirty="0" err="1" smtClean="0">
              <a:latin typeface="Calibri"/>
              <a:cs typeface="Calibri"/>
            </a:rPr>
            <a:t>tematici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BAE899B3-73A8-4A71-9915-BAE2DA6A7949}" type="parTrans" cxnId="{29B3374E-CEEB-4877-A25C-4E4D3D2F06C5}">
      <dgm:prSet/>
      <dgm:spPr/>
      <dgm:t>
        <a:bodyPr/>
        <a:lstStyle/>
        <a:p>
          <a:endParaRPr lang="it-IT"/>
        </a:p>
      </dgm:t>
    </dgm:pt>
    <dgm:pt modelId="{2192674A-42CC-4F40-B832-27CF3A092C98}" type="sibTrans" cxnId="{29B3374E-CEEB-4877-A25C-4E4D3D2F06C5}">
      <dgm:prSet/>
      <dgm:spPr/>
      <dgm:t>
        <a:bodyPr/>
        <a:lstStyle/>
        <a:p>
          <a:endParaRPr lang="it-IT"/>
        </a:p>
      </dgm:t>
    </dgm:pt>
    <dgm:pt modelId="{41BB4FCF-BCCF-4240-ACDC-33040CE400DA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Microdati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F29ECA81-DB25-43BD-A361-507511BFDF6C}" type="parTrans" cxnId="{70FC285A-E065-4A4B-9037-BCF8CC0963B4}">
      <dgm:prSet/>
      <dgm:spPr/>
      <dgm:t>
        <a:bodyPr/>
        <a:lstStyle/>
        <a:p>
          <a:endParaRPr lang="it-IT"/>
        </a:p>
      </dgm:t>
    </dgm:pt>
    <dgm:pt modelId="{C08A2C36-F5CC-4144-B2BB-E4338B76D8D2}" type="sibTrans" cxnId="{70FC285A-E065-4A4B-9037-BCF8CC0963B4}">
      <dgm:prSet/>
      <dgm:spPr/>
      <dgm:t>
        <a:bodyPr/>
        <a:lstStyle/>
        <a:p>
          <a:endParaRPr lang="it-IT"/>
        </a:p>
      </dgm:t>
    </dgm:pt>
    <dgm:pt modelId="{D048FB98-F770-4FCB-B480-3DC37CA5FC41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Ebook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e apps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8D19C342-CC9E-4B45-9763-AB5F87803CA5}" type="parTrans" cxnId="{018D1B4C-A2E8-4F9F-91F2-812B7F128B18}">
      <dgm:prSet/>
      <dgm:spPr/>
      <dgm:t>
        <a:bodyPr/>
        <a:lstStyle/>
        <a:p>
          <a:endParaRPr lang="it-IT"/>
        </a:p>
      </dgm:t>
    </dgm:pt>
    <dgm:pt modelId="{36C6A2E8-26C7-4BF2-AE58-F215316B6F13}" type="sibTrans" cxnId="{018D1B4C-A2E8-4F9F-91F2-812B7F128B18}">
      <dgm:prSet/>
      <dgm:spPr/>
      <dgm:t>
        <a:bodyPr/>
        <a:lstStyle/>
        <a:p>
          <a:endParaRPr lang="it-IT"/>
        </a:p>
      </dgm:t>
    </dgm:pt>
    <dgm:pt modelId="{30B352A3-5AAB-4065-8A6C-DE40C19298AB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Eventi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</a:t>
          </a:r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scientifici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e </a:t>
          </a:r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istituzionali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62305062-043A-44A2-9C61-1F9FA53D9B9D}" type="parTrans" cxnId="{5447862D-551B-464C-A744-E26DF9292097}">
      <dgm:prSet/>
      <dgm:spPr/>
      <dgm:t>
        <a:bodyPr/>
        <a:lstStyle/>
        <a:p>
          <a:endParaRPr lang="it-IT"/>
        </a:p>
      </dgm:t>
    </dgm:pt>
    <dgm:pt modelId="{A0B364BC-1E4D-478E-9101-31111FC344FE}" type="sibTrans" cxnId="{5447862D-551B-464C-A744-E26DF9292097}">
      <dgm:prSet/>
      <dgm:spPr/>
      <dgm:t>
        <a:bodyPr/>
        <a:lstStyle/>
        <a:p>
          <a:endParaRPr lang="it-IT"/>
        </a:p>
      </dgm:t>
    </dgm:pt>
    <dgm:pt modelId="{F2DD872A-8AE1-4A28-83EE-B4DBD1CD27C9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solidFill>
                <a:prstClr val="white"/>
              </a:solidFill>
              <a:latin typeface="Calibri"/>
              <a:cs typeface="Calibri"/>
            </a:rPr>
            <a:t>Informazioni</a:t>
          </a:r>
          <a:r>
            <a:rPr lang="en-US" altLang="it-IT" sz="1400" dirty="0" smtClean="0">
              <a:solidFill>
                <a:prstClr val="white"/>
              </a:solidFill>
              <a:latin typeface="Calibri"/>
              <a:cs typeface="Calibri"/>
            </a:rPr>
            <a:t> </a:t>
          </a:r>
          <a:r>
            <a:rPr lang="en-US" altLang="it-IT" sz="1400" dirty="0" err="1" smtClean="0">
              <a:solidFill>
                <a:prstClr val="white"/>
              </a:solidFill>
              <a:latin typeface="Calibri"/>
              <a:cs typeface="Calibri"/>
            </a:rPr>
            <a:t>istituzionali</a:t>
          </a:r>
          <a:r>
            <a:rPr lang="en-US" altLang="it-IT" sz="1400" dirty="0" smtClean="0">
              <a:solidFill>
                <a:prstClr val="white"/>
              </a:solidFill>
              <a:latin typeface="Calibri"/>
              <a:cs typeface="Calibri"/>
            </a:rPr>
            <a:t> e per </a:t>
          </a:r>
          <a:r>
            <a:rPr lang="en-US" altLang="it-IT" sz="1400" dirty="0" err="1" smtClean="0">
              <a:solidFill>
                <a:prstClr val="white"/>
              </a:solidFill>
              <a:latin typeface="Calibri"/>
              <a:cs typeface="Calibri"/>
            </a:rPr>
            <a:t>rispondenti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D50B000E-6B3B-47F7-89D1-EFA9A45FCE8B}" type="parTrans" cxnId="{43150E9A-CB13-4CFA-8526-4AD0BF70F728}">
      <dgm:prSet/>
      <dgm:spPr/>
      <dgm:t>
        <a:bodyPr/>
        <a:lstStyle/>
        <a:p>
          <a:endParaRPr lang="it-IT"/>
        </a:p>
      </dgm:t>
    </dgm:pt>
    <dgm:pt modelId="{E852FAA0-D41C-4E88-91B4-618AC62D0DCD}" type="sibTrans" cxnId="{43150E9A-CB13-4CFA-8526-4AD0BF70F728}">
      <dgm:prSet/>
      <dgm:spPr/>
      <dgm:t>
        <a:bodyPr/>
        <a:lstStyle/>
        <a:p>
          <a:endParaRPr lang="it-IT"/>
        </a:p>
      </dgm:t>
    </dgm:pt>
    <dgm:pt modelId="{2BA1255D-271A-40D0-A2B4-5F79B3E0BCDB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Biblioteca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</a:t>
          </a:r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digitale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e user support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D8F21794-80A3-4A0B-858C-556C35927DDD}" type="parTrans" cxnId="{A668FE64-25A8-491C-B0D1-8FE314B89334}">
      <dgm:prSet/>
      <dgm:spPr/>
      <dgm:t>
        <a:bodyPr/>
        <a:lstStyle/>
        <a:p>
          <a:endParaRPr lang="it-IT"/>
        </a:p>
      </dgm:t>
    </dgm:pt>
    <dgm:pt modelId="{00D8DA1D-6F2C-49D2-9DCC-00F37FDFC11E}" type="sibTrans" cxnId="{A668FE64-25A8-491C-B0D1-8FE314B89334}">
      <dgm:prSet/>
      <dgm:spPr/>
      <dgm:t>
        <a:bodyPr/>
        <a:lstStyle/>
        <a:p>
          <a:endParaRPr lang="it-IT"/>
        </a:p>
      </dgm:t>
    </dgm:pt>
    <dgm:pt modelId="{36F63B61-89FA-4642-AA0E-9C58BC5487B9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Grafici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</a:t>
          </a:r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interattivi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e infografiche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4549FD91-F4DB-4AB1-BF77-10451E72F1B4}" type="parTrans" cxnId="{F435AEE1-1271-4EBC-9609-332B9E477D05}">
      <dgm:prSet/>
      <dgm:spPr/>
      <dgm:t>
        <a:bodyPr/>
        <a:lstStyle/>
        <a:p>
          <a:endParaRPr lang="it-IT"/>
        </a:p>
      </dgm:t>
    </dgm:pt>
    <dgm:pt modelId="{2B182245-BB1C-40AC-9048-421B2FF391F2}" type="sibTrans" cxnId="{F435AEE1-1271-4EBC-9609-332B9E477D05}">
      <dgm:prSet/>
      <dgm:spPr/>
      <dgm:t>
        <a:bodyPr/>
        <a:lstStyle/>
        <a:p>
          <a:endParaRPr lang="it-IT"/>
        </a:p>
      </dgm:t>
    </dgm:pt>
    <dgm:pt modelId="{1BAF0BCA-2F38-432D-8B9F-A47C41D727E8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Servizi</a:t>
          </a:r>
          <a:r>
            <a:rPr lang="en-US" altLang="it-IT" sz="1400" dirty="0" smtClean="0">
              <a:latin typeface="Calibri"/>
              <a:ea typeface="Arial Unicode MS" pitchFamily="34" charset="-128"/>
              <a:cs typeface="Calibri"/>
            </a:rPr>
            <a:t> </a:t>
          </a:r>
          <a:r>
            <a:rPr lang="en-US" altLang="it-IT" sz="1400" dirty="0" err="1" smtClean="0">
              <a:latin typeface="Calibri"/>
              <a:ea typeface="Arial Unicode MS" pitchFamily="34" charset="-128"/>
              <a:cs typeface="Calibri"/>
            </a:rPr>
            <a:t>interattivi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B5A5F96E-E1F2-4536-9972-333AA4C0EA9B}" type="parTrans" cxnId="{44B5A17F-835F-4CAA-8788-E4C983625BAB}">
      <dgm:prSet/>
      <dgm:spPr/>
      <dgm:t>
        <a:bodyPr/>
        <a:lstStyle/>
        <a:p>
          <a:endParaRPr lang="it-IT"/>
        </a:p>
      </dgm:t>
    </dgm:pt>
    <dgm:pt modelId="{2399B8E8-37B7-473A-AC7E-D9F3E26E95AA}" type="sibTrans" cxnId="{44B5A17F-835F-4CAA-8788-E4C983625BAB}">
      <dgm:prSet/>
      <dgm:spPr/>
      <dgm:t>
        <a:bodyPr/>
        <a:lstStyle/>
        <a:p>
          <a:endParaRPr lang="it-IT"/>
        </a:p>
      </dgm:t>
    </dgm:pt>
    <dgm:pt modelId="{CA5A82CD-42C1-4834-87FB-916E64409725}">
      <dgm:prSet custT="1"/>
      <dgm:spPr>
        <a:solidFill>
          <a:srgbClr val="53954A"/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Calibri"/>
              <a:cs typeface="Calibri"/>
            </a:rPr>
            <a:t>Metodologie e classificazioni</a:t>
          </a:r>
          <a:endParaRPr lang="en-US" altLang="it-IT" sz="1400" dirty="0">
            <a:latin typeface="Calibri"/>
            <a:ea typeface="Arial Unicode MS" pitchFamily="34" charset="-128"/>
            <a:cs typeface="Calibri"/>
          </a:endParaRPr>
        </a:p>
      </dgm:t>
    </dgm:pt>
    <dgm:pt modelId="{B377A98F-15CB-4BF5-B374-3FC52B814044}" type="parTrans" cxnId="{084B7763-3C2D-41AE-BFAC-4F469AE82D32}">
      <dgm:prSet/>
      <dgm:spPr/>
      <dgm:t>
        <a:bodyPr/>
        <a:lstStyle/>
        <a:p>
          <a:endParaRPr lang="it-IT"/>
        </a:p>
      </dgm:t>
    </dgm:pt>
    <dgm:pt modelId="{2FDCBC9D-14BD-4C83-8BA8-F48FDB89E16F}" type="sibTrans" cxnId="{084B7763-3C2D-41AE-BFAC-4F469AE82D32}">
      <dgm:prSet/>
      <dgm:spPr/>
      <dgm:t>
        <a:bodyPr/>
        <a:lstStyle/>
        <a:p>
          <a:endParaRPr lang="it-IT"/>
        </a:p>
      </dgm:t>
    </dgm:pt>
    <dgm:pt modelId="{D75E9667-7066-4F84-99CA-5C7CEC24798E}" type="pres">
      <dgm:prSet presAssocID="{A23DE592-03C9-4AD7-95EB-A7EAF1825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78B8F05-017E-408A-A6BD-E08CFD9C291B}" type="pres">
      <dgm:prSet presAssocID="{4093972C-B74E-42A3-A8EC-D15212B5E674}" presName="parentText" presStyleLbl="node1" presStyleIdx="0" presStyleCnt="10" custScaleY="72944" custLinFactY="-35726" custLinFactNeighborX="5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F7BFCB-D4E6-4DE2-BEC1-679C60909EEF}" type="pres">
      <dgm:prSet presAssocID="{B03EB186-268F-43E4-92BE-E9A9AC31BC81}" presName="spacer" presStyleCnt="0"/>
      <dgm:spPr/>
    </dgm:pt>
    <dgm:pt modelId="{CE34DE9D-299B-4305-9746-197AE4EC0535}" type="pres">
      <dgm:prSet presAssocID="{8A207E2F-6196-48A4-B917-3DD0505950CA}" presName="parentText" presStyleLbl="node1" presStyleIdx="1" presStyleCnt="10" custScaleY="72944" custLinFactNeighborY="-99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08FDF4-68C2-40D6-85DC-12159A1094A7}" type="pres">
      <dgm:prSet presAssocID="{2192674A-42CC-4F40-B832-27CF3A092C98}" presName="spacer" presStyleCnt="0"/>
      <dgm:spPr/>
    </dgm:pt>
    <dgm:pt modelId="{D391B877-39F0-4132-8F84-40481F1A76BD}" type="pres">
      <dgm:prSet presAssocID="{1BAF0BCA-2F38-432D-8B9F-A47C41D727E8}" presName="parentText" presStyleLbl="node1" presStyleIdx="2" presStyleCnt="10" custScaleY="72944" custLinFactNeighborY="-1259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088C64-8959-49B3-BEF6-A03AE6D79C2A}" type="pres">
      <dgm:prSet presAssocID="{2399B8E8-37B7-473A-AC7E-D9F3E26E95AA}" presName="spacer" presStyleCnt="0"/>
      <dgm:spPr/>
    </dgm:pt>
    <dgm:pt modelId="{DC663CD5-67F3-4D29-9698-88C74117D715}" type="pres">
      <dgm:prSet presAssocID="{41BB4FCF-BCCF-4240-ACDC-33040CE400DA}" presName="parentText" presStyleLbl="node1" presStyleIdx="3" presStyleCnt="10" custScaleY="72944" custLinFactNeighborY="-1394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4A658A-83E1-446A-9DD7-01EFEDAEE890}" type="pres">
      <dgm:prSet presAssocID="{C08A2C36-F5CC-4144-B2BB-E4338B76D8D2}" presName="spacer" presStyleCnt="0"/>
      <dgm:spPr/>
    </dgm:pt>
    <dgm:pt modelId="{13771526-98B5-4591-BE92-9A0216A82368}" type="pres">
      <dgm:prSet presAssocID="{D048FB98-F770-4FCB-B480-3DC37CA5FC41}" presName="parentText" presStyleLbl="node1" presStyleIdx="4" presStyleCnt="10" custScaleY="72944" custLinFactNeighborY="-427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B09D20-A49F-4C4F-B319-D538686ABAD3}" type="pres">
      <dgm:prSet presAssocID="{36C6A2E8-26C7-4BF2-AE58-F215316B6F13}" presName="spacer" presStyleCnt="0"/>
      <dgm:spPr/>
    </dgm:pt>
    <dgm:pt modelId="{878611B7-56D7-47AC-AB17-23A88FD703FF}" type="pres">
      <dgm:prSet presAssocID="{36F63B61-89FA-4642-AA0E-9C58BC5487B9}" presName="parentText" presStyleLbl="node1" presStyleIdx="5" presStyleCnt="10" custScaleY="7294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7D0174-59C0-48E5-A0C4-9FF7820F8ADC}" type="pres">
      <dgm:prSet presAssocID="{2B182245-BB1C-40AC-9048-421B2FF391F2}" presName="spacer" presStyleCnt="0"/>
      <dgm:spPr/>
    </dgm:pt>
    <dgm:pt modelId="{6A8987E5-D4FE-4F9E-8C65-7043F74288BA}" type="pres">
      <dgm:prSet presAssocID="{30B352A3-5AAB-4065-8A6C-DE40C19298AB}" presName="parentText" presStyleLbl="node1" presStyleIdx="6" presStyleCnt="10" custScaleY="72944" custLinFactNeighborY="-6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EC0B01-BD3A-4AB8-9CA3-4A6D58899BFE}" type="pres">
      <dgm:prSet presAssocID="{A0B364BC-1E4D-478E-9101-31111FC344FE}" presName="spacer" presStyleCnt="0"/>
      <dgm:spPr/>
    </dgm:pt>
    <dgm:pt modelId="{99581A57-3AED-4C68-9019-A9ACA3B90ED1}" type="pres">
      <dgm:prSet presAssocID="{F2DD872A-8AE1-4A28-83EE-B4DBD1CD27C9}" presName="parentText" presStyleLbl="node1" presStyleIdx="7" presStyleCnt="10" custScaleY="7294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02625A-417A-4E0A-B5D7-ACFD89D632D6}" type="pres">
      <dgm:prSet presAssocID="{E852FAA0-D41C-4E88-91B4-618AC62D0DCD}" presName="spacer" presStyleCnt="0"/>
      <dgm:spPr/>
    </dgm:pt>
    <dgm:pt modelId="{192CFB6E-6853-4F9C-A4C8-216146877C1C}" type="pres">
      <dgm:prSet presAssocID="{2BA1255D-271A-40D0-A2B4-5F79B3E0BCDB}" presName="parentText" presStyleLbl="node1" presStyleIdx="8" presStyleCnt="10" custScaleY="7294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BBD34E-DBBF-4FB0-A861-4B92771A5B49}" type="pres">
      <dgm:prSet presAssocID="{00D8DA1D-6F2C-49D2-9DCC-00F37FDFC11E}" presName="spacer" presStyleCnt="0"/>
      <dgm:spPr/>
    </dgm:pt>
    <dgm:pt modelId="{C659526A-E942-47B4-A4EF-24C285C1B087}" type="pres">
      <dgm:prSet presAssocID="{CA5A82CD-42C1-4834-87FB-916E64409725}" presName="parentText" presStyleLbl="node1" presStyleIdx="9" presStyleCnt="10" custScaleY="72944" custLinFactNeighborY="319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2A88B7F-DBB6-E94B-BDE7-B6A335FA38DB}" type="presOf" srcId="{30B352A3-5AAB-4065-8A6C-DE40C19298AB}" destId="{6A8987E5-D4FE-4F9E-8C65-7043F74288BA}" srcOrd="0" destOrd="0" presId="urn:microsoft.com/office/officeart/2005/8/layout/vList2"/>
    <dgm:cxn modelId="{43150E9A-CB13-4CFA-8526-4AD0BF70F728}" srcId="{A23DE592-03C9-4AD7-95EB-A7EAF182510E}" destId="{F2DD872A-8AE1-4A28-83EE-B4DBD1CD27C9}" srcOrd="7" destOrd="0" parTransId="{D50B000E-6B3B-47F7-89D1-EFA9A45FCE8B}" sibTransId="{E852FAA0-D41C-4E88-91B4-618AC62D0DCD}"/>
    <dgm:cxn modelId="{B883EB93-3A94-3845-A690-29F04EB34C9A}" type="presOf" srcId="{2BA1255D-271A-40D0-A2B4-5F79B3E0BCDB}" destId="{192CFB6E-6853-4F9C-A4C8-216146877C1C}" srcOrd="0" destOrd="0" presId="urn:microsoft.com/office/officeart/2005/8/layout/vList2"/>
    <dgm:cxn modelId="{5447862D-551B-464C-A744-E26DF9292097}" srcId="{A23DE592-03C9-4AD7-95EB-A7EAF182510E}" destId="{30B352A3-5AAB-4065-8A6C-DE40C19298AB}" srcOrd="6" destOrd="0" parTransId="{62305062-043A-44A2-9C61-1F9FA53D9B9D}" sibTransId="{A0B364BC-1E4D-478E-9101-31111FC344FE}"/>
    <dgm:cxn modelId="{084B7763-3C2D-41AE-BFAC-4F469AE82D32}" srcId="{A23DE592-03C9-4AD7-95EB-A7EAF182510E}" destId="{CA5A82CD-42C1-4834-87FB-916E64409725}" srcOrd="9" destOrd="0" parTransId="{B377A98F-15CB-4BF5-B374-3FC52B814044}" sibTransId="{2FDCBC9D-14BD-4C83-8BA8-F48FDB89E16F}"/>
    <dgm:cxn modelId="{744D8664-B840-D44A-8A0F-C3E338785D84}" type="presOf" srcId="{8A207E2F-6196-48A4-B917-3DD0505950CA}" destId="{CE34DE9D-299B-4305-9746-197AE4EC0535}" srcOrd="0" destOrd="0" presId="urn:microsoft.com/office/officeart/2005/8/layout/vList2"/>
    <dgm:cxn modelId="{424EFAE6-4080-344F-A177-74CFB87FF4F3}" type="presOf" srcId="{41BB4FCF-BCCF-4240-ACDC-33040CE400DA}" destId="{DC663CD5-67F3-4D29-9698-88C74117D715}" srcOrd="0" destOrd="0" presId="urn:microsoft.com/office/officeart/2005/8/layout/vList2"/>
    <dgm:cxn modelId="{44B5A17F-835F-4CAA-8788-E4C983625BAB}" srcId="{A23DE592-03C9-4AD7-95EB-A7EAF182510E}" destId="{1BAF0BCA-2F38-432D-8B9F-A47C41D727E8}" srcOrd="2" destOrd="0" parTransId="{B5A5F96E-E1F2-4536-9972-333AA4C0EA9B}" sibTransId="{2399B8E8-37B7-473A-AC7E-D9F3E26E95AA}"/>
    <dgm:cxn modelId="{30962271-EB23-0C4E-B1EA-BFEDF92A167C}" type="presOf" srcId="{1BAF0BCA-2F38-432D-8B9F-A47C41D727E8}" destId="{D391B877-39F0-4132-8F84-40481F1A76BD}" srcOrd="0" destOrd="0" presId="urn:microsoft.com/office/officeart/2005/8/layout/vList2"/>
    <dgm:cxn modelId="{A668FE64-25A8-491C-B0D1-8FE314B89334}" srcId="{A23DE592-03C9-4AD7-95EB-A7EAF182510E}" destId="{2BA1255D-271A-40D0-A2B4-5F79B3E0BCDB}" srcOrd="8" destOrd="0" parTransId="{D8F21794-80A3-4A0B-858C-556C35927DDD}" sibTransId="{00D8DA1D-6F2C-49D2-9DCC-00F37FDFC11E}"/>
    <dgm:cxn modelId="{DB65F59E-22A3-4446-9B83-3F7665CE46ED}" type="presOf" srcId="{36F63B61-89FA-4642-AA0E-9C58BC5487B9}" destId="{878611B7-56D7-47AC-AB17-23A88FD703FF}" srcOrd="0" destOrd="0" presId="urn:microsoft.com/office/officeart/2005/8/layout/vList2"/>
    <dgm:cxn modelId="{83AAEAE4-0A42-E841-B631-70A5B4075D9E}" type="presOf" srcId="{4093972C-B74E-42A3-A8EC-D15212B5E674}" destId="{478B8F05-017E-408A-A6BD-E08CFD9C291B}" srcOrd="0" destOrd="0" presId="urn:microsoft.com/office/officeart/2005/8/layout/vList2"/>
    <dgm:cxn modelId="{70FC285A-E065-4A4B-9037-BCF8CC0963B4}" srcId="{A23DE592-03C9-4AD7-95EB-A7EAF182510E}" destId="{41BB4FCF-BCCF-4240-ACDC-33040CE400DA}" srcOrd="3" destOrd="0" parTransId="{F29ECA81-DB25-43BD-A361-507511BFDF6C}" sibTransId="{C08A2C36-F5CC-4144-B2BB-E4338B76D8D2}"/>
    <dgm:cxn modelId="{F435AEE1-1271-4EBC-9609-332B9E477D05}" srcId="{A23DE592-03C9-4AD7-95EB-A7EAF182510E}" destId="{36F63B61-89FA-4642-AA0E-9C58BC5487B9}" srcOrd="5" destOrd="0" parTransId="{4549FD91-F4DB-4AB1-BF77-10451E72F1B4}" sibTransId="{2B182245-BB1C-40AC-9048-421B2FF391F2}"/>
    <dgm:cxn modelId="{39D7A63F-C135-3A46-821D-24970C4A45A3}" type="presOf" srcId="{F2DD872A-8AE1-4A28-83EE-B4DBD1CD27C9}" destId="{99581A57-3AED-4C68-9019-A9ACA3B90ED1}" srcOrd="0" destOrd="0" presId="urn:microsoft.com/office/officeart/2005/8/layout/vList2"/>
    <dgm:cxn modelId="{018D1B4C-A2E8-4F9F-91F2-812B7F128B18}" srcId="{A23DE592-03C9-4AD7-95EB-A7EAF182510E}" destId="{D048FB98-F770-4FCB-B480-3DC37CA5FC41}" srcOrd="4" destOrd="0" parTransId="{8D19C342-CC9E-4B45-9763-AB5F87803CA5}" sibTransId="{36C6A2E8-26C7-4BF2-AE58-F215316B6F13}"/>
    <dgm:cxn modelId="{B101AB93-6C9E-7D4E-9E5D-CAF6880A8D12}" type="presOf" srcId="{CA5A82CD-42C1-4834-87FB-916E64409725}" destId="{C659526A-E942-47B4-A4EF-24C285C1B087}" srcOrd="0" destOrd="0" presId="urn:microsoft.com/office/officeart/2005/8/layout/vList2"/>
    <dgm:cxn modelId="{4FE5AA75-7292-4C90-89DA-5785385D5910}" srcId="{A23DE592-03C9-4AD7-95EB-A7EAF182510E}" destId="{4093972C-B74E-42A3-A8EC-D15212B5E674}" srcOrd="0" destOrd="0" parTransId="{D5054D57-AE22-456F-8B59-541C15310627}" sibTransId="{B03EB186-268F-43E4-92BE-E9A9AC31BC81}"/>
    <dgm:cxn modelId="{29B3374E-CEEB-4877-A25C-4E4D3D2F06C5}" srcId="{A23DE592-03C9-4AD7-95EB-A7EAF182510E}" destId="{8A207E2F-6196-48A4-B917-3DD0505950CA}" srcOrd="1" destOrd="0" parTransId="{BAE899B3-73A8-4A71-9915-BAE2DA6A7949}" sibTransId="{2192674A-42CC-4F40-B832-27CF3A092C98}"/>
    <dgm:cxn modelId="{BAE528A1-4B89-794C-8BE1-81CCEA03EE14}" type="presOf" srcId="{D048FB98-F770-4FCB-B480-3DC37CA5FC41}" destId="{13771526-98B5-4591-BE92-9A0216A82368}" srcOrd="0" destOrd="0" presId="urn:microsoft.com/office/officeart/2005/8/layout/vList2"/>
    <dgm:cxn modelId="{BA035437-43CA-4249-BDB3-DD6DF479E007}" type="presOf" srcId="{A23DE592-03C9-4AD7-95EB-A7EAF182510E}" destId="{D75E9667-7066-4F84-99CA-5C7CEC24798E}" srcOrd="0" destOrd="0" presId="urn:microsoft.com/office/officeart/2005/8/layout/vList2"/>
    <dgm:cxn modelId="{7EF3217A-8E3D-8D4F-9D4E-1A6DBCE8655D}" type="presParOf" srcId="{D75E9667-7066-4F84-99CA-5C7CEC24798E}" destId="{478B8F05-017E-408A-A6BD-E08CFD9C291B}" srcOrd="0" destOrd="0" presId="urn:microsoft.com/office/officeart/2005/8/layout/vList2"/>
    <dgm:cxn modelId="{C7A2EAC7-241F-DC40-8EB6-ACF6A87B7FF1}" type="presParOf" srcId="{D75E9667-7066-4F84-99CA-5C7CEC24798E}" destId="{05F7BFCB-D4E6-4DE2-BEC1-679C60909EEF}" srcOrd="1" destOrd="0" presId="urn:microsoft.com/office/officeart/2005/8/layout/vList2"/>
    <dgm:cxn modelId="{7ED779BC-3DC8-1349-8505-E720945236D9}" type="presParOf" srcId="{D75E9667-7066-4F84-99CA-5C7CEC24798E}" destId="{CE34DE9D-299B-4305-9746-197AE4EC0535}" srcOrd="2" destOrd="0" presId="urn:microsoft.com/office/officeart/2005/8/layout/vList2"/>
    <dgm:cxn modelId="{CFA24136-3BDA-4943-938B-F2AA308E8EAA}" type="presParOf" srcId="{D75E9667-7066-4F84-99CA-5C7CEC24798E}" destId="{6A08FDF4-68C2-40D6-85DC-12159A1094A7}" srcOrd="3" destOrd="0" presId="urn:microsoft.com/office/officeart/2005/8/layout/vList2"/>
    <dgm:cxn modelId="{909B669C-1782-FA40-8B9C-CF56FB97F6BB}" type="presParOf" srcId="{D75E9667-7066-4F84-99CA-5C7CEC24798E}" destId="{D391B877-39F0-4132-8F84-40481F1A76BD}" srcOrd="4" destOrd="0" presId="urn:microsoft.com/office/officeart/2005/8/layout/vList2"/>
    <dgm:cxn modelId="{B04825B4-2DFE-3446-A4E1-871DB57FC789}" type="presParOf" srcId="{D75E9667-7066-4F84-99CA-5C7CEC24798E}" destId="{90088C64-8959-49B3-BEF6-A03AE6D79C2A}" srcOrd="5" destOrd="0" presId="urn:microsoft.com/office/officeart/2005/8/layout/vList2"/>
    <dgm:cxn modelId="{92AE0E1B-C236-774A-8AF5-7BEC1AE5926B}" type="presParOf" srcId="{D75E9667-7066-4F84-99CA-5C7CEC24798E}" destId="{DC663CD5-67F3-4D29-9698-88C74117D715}" srcOrd="6" destOrd="0" presId="urn:microsoft.com/office/officeart/2005/8/layout/vList2"/>
    <dgm:cxn modelId="{6AAFB657-E8DF-CC44-90CB-7D8C5FE88936}" type="presParOf" srcId="{D75E9667-7066-4F84-99CA-5C7CEC24798E}" destId="{D44A658A-83E1-446A-9DD7-01EFEDAEE890}" srcOrd="7" destOrd="0" presId="urn:microsoft.com/office/officeart/2005/8/layout/vList2"/>
    <dgm:cxn modelId="{CCEA6396-89B4-2A4F-A2F2-70D7667F78C2}" type="presParOf" srcId="{D75E9667-7066-4F84-99CA-5C7CEC24798E}" destId="{13771526-98B5-4591-BE92-9A0216A82368}" srcOrd="8" destOrd="0" presId="urn:microsoft.com/office/officeart/2005/8/layout/vList2"/>
    <dgm:cxn modelId="{1C519214-6519-B549-B58E-1D5EC369D2D9}" type="presParOf" srcId="{D75E9667-7066-4F84-99CA-5C7CEC24798E}" destId="{C5B09D20-A49F-4C4F-B319-D538686ABAD3}" srcOrd="9" destOrd="0" presId="urn:microsoft.com/office/officeart/2005/8/layout/vList2"/>
    <dgm:cxn modelId="{00F24A02-1499-3B4B-BEDF-8A224F2C906E}" type="presParOf" srcId="{D75E9667-7066-4F84-99CA-5C7CEC24798E}" destId="{878611B7-56D7-47AC-AB17-23A88FD703FF}" srcOrd="10" destOrd="0" presId="urn:microsoft.com/office/officeart/2005/8/layout/vList2"/>
    <dgm:cxn modelId="{4BD4806D-367B-6740-B222-FBE743E10A61}" type="presParOf" srcId="{D75E9667-7066-4F84-99CA-5C7CEC24798E}" destId="{467D0174-59C0-48E5-A0C4-9FF7820F8ADC}" srcOrd="11" destOrd="0" presId="urn:microsoft.com/office/officeart/2005/8/layout/vList2"/>
    <dgm:cxn modelId="{81732088-6725-D845-BED4-B991B887B973}" type="presParOf" srcId="{D75E9667-7066-4F84-99CA-5C7CEC24798E}" destId="{6A8987E5-D4FE-4F9E-8C65-7043F74288BA}" srcOrd="12" destOrd="0" presId="urn:microsoft.com/office/officeart/2005/8/layout/vList2"/>
    <dgm:cxn modelId="{3ADB6D10-A6BC-3742-A17C-F390BEF723F9}" type="presParOf" srcId="{D75E9667-7066-4F84-99CA-5C7CEC24798E}" destId="{8BEC0B01-BD3A-4AB8-9CA3-4A6D58899BFE}" srcOrd="13" destOrd="0" presId="urn:microsoft.com/office/officeart/2005/8/layout/vList2"/>
    <dgm:cxn modelId="{D355A093-B503-E641-AB83-42942C2EBC27}" type="presParOf" srcId="{D75E9667-7066-4F84-99CA-5C7CEC24798E}" destId="{99581A57-3AED-4C68-9019-A9ACA3B90ED1}" srcOrd="14" destOrd="0" presId="urn:microsoft.com/office/officeart/2005/8/layout/vList2"/>
    <dgm:cxn modelId="{7E036145-AE4D-334F-B0AF-6A3D636291A2}" type="presParOf" srcId="{D75E9667-7066-4F84-99CA-5C7CEC24798E}" destId="{0602625A-417A-4E0A-B5D7-ACFD89D632D6}" srcOrd="15" destOrd="0" presId="urn:microsoft.com/office/officeart/2005/8/layout/vList2"/>
    <dgm:cxn modelId="{71E568A1-D950-FB46-A8DA-628E7198C3B4}" type="presParOf" srcId="{D75E9667-7066-4F84-99CA-5C7CEC24798E}" destId="{192CFB6E-6853-4F9C-A4C8-216146877C1C}" srcOrd="16" destOrd="0" presId="urn:microsoft.com/office/officeart/2005/8/layout/vList2"/>
    <dgm:cxn modelId="{AA917898-FF7D-8E48-9033-D59039ADCD7F}" type="presParOf" srcId="{D75E9667-7066-4F84-99CA-5C7CEC24798E}" destId="{52BBD34E-DBBF-4FB0-A861-4B92771A5B49}" srcOrd="17" destOrd="0" presId="urn:microsoft.com/office/officeart/2005/8/layout/vList2"/>
    <dgm:cxn modelId="{43ECE055-2168-0E47-9A78-4F80BB062809}" type="presParOf" srcId="{D75E9667-7066-4F84-99CA-5C7CEC24798E}" destId="{C659526A-E942-47B4-A4EF-24C285C1B08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2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 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53954A"/>
                </a:solidFill>
                <a:latin typeface="+mn-lt"/>
                <a:ea typeface="Signika Light" charset="0"/>
                <a:cs typeface="Calibri"/>
              </a:rPr>
              <a:t>AREA TEMATICA 4.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NUOVE FONTI E DOMANDE</a:t>
            </a:r>
          </a:p>
          <a:p>
            <a:pPr marL="0" indent="0" algn="l" defTabSz="914400" rtl="0" eaLnBrk="1" fontAlgn="auto" latinLnBrk="0" hangingPunct="1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Gli utenti al centro delle strategie di diffusione dell’Istat</a:t>
            </a:r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tat.it/it/informazioni/per-gli-utenti/sportelli-sul-territorio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istat.it/it/files/2012/06/modulo_di_reclamo_istat_def.od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tat.it/it/files/2012/06/modulo_di_reclamo_istat_def.pdf" TargetMode="External"/><Relationship Id="rId11" Type="http://schemas.openxmlformats.org/officeDocument/2006/relationships/hyperlink" Target="http://www.istat.it/it/istituto-nazionale-di-statistica/organizzazione/organigramma" TargetMode="External"/><Relationship Id="rId5" Type="http://schemas.openxmlformats.org/officeDocument/2006/relationships/hyperlink" Target="mailto:comunica@istat.it" TargetMode="External"/><Relationship Id="rId10" Type="http://schemas.openxmlformats.org/officeDocument/2006/relationships/hyperlink" Target="http://www.istat.it/it/informazioni/per-i-rispondenti" TargetMode="External"/><Relationship Id="rId4" Type="http://schemas.openxmlformats.org/officeDocument/2006/relationships/hyperlink" Target="https://contact.istat.it/" TargetMode="External"/><Relationship Id="rId9" Type="http://schemas.openxmlformats.org/officeDocument/2006/relationships/hyperlink" Target="mailto:editoria.acquisti@istat.i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at.it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archivio/77917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m.istat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istat.it/it/archivio/8295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3376082"/>
            <a:ext cx="12192000" cy="3481918"/>
          </a:xfrm>
          <a:prstGeom prst="rect">
            <a:avLst/>
          </a:prstGeom>
          <a:solidFill>
            <a:srgbClr val="53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73412" y="3811954"/>
            <a:ext cx="8221860" cy="1296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FONTI E DOMANDE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960"/>
              </a:lnSpc>
              <a:defRPr/>
            </a:pP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Gli utenti al centro 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delle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strategie </a:t>
            </a:r>
          </a:p>
          <a:p>
            <a:pPr>
              <a:lnSpc>
                <a:spcPts val="2960"/>
              </a:lnSpc>
              <a:defRPr/>
            </a:pP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di diffusione 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dell’Istat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611254" y="384210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it-IT" sz="2400" b="1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PER LA </a:t>
            </a:r>
            <a:br>
              <a:rPr lang="it-IT" sz="240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7"/>
            <a:ext cx="11427622" cy="289577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125412" y="4357525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23" name="Immagine 22" descr="Logo12esimaOk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1"/>
            <a:ext cx="480972" cy="625265"/>
          </a:xfrm>
          <a:prstGeom prst="rect">
            <a:avLst/>
          </a:prstGeom>
        </p:spPr>
      </p:pic>
      <p:pic>
        <p:nvPicPr>
          <p:cNvPr id="24" name="Immagine 23" descr="Logo12esimaOk-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2"/>
            <a:ext cx="571500" cy="60960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3173412" y="6056409"/>
            <a:ext cx="8221860" cy="403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Patrizia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Cacioli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2998756" y="3811954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Sala stampa on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line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Immagine 7" descr="finestra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571" y="942818"/>
            <a:ext cx="2446761" cy="175580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4054302" y="4107089"/>
            <a:ext cx="1952625" cy="9413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Calibri"/>
                <a:cs typeface="Calibri"/>
              </a:rPr>
              <a:t>accesso «immediato»</a:t>
            </a:r>
          </a:p>
        </p:txBody>
      </p:sp>
      <p:sp>
        <p:nvSpPr>
          <p:cNvPr id="11" name="Ovale 10"/>
          <p:cNvSpPr/>
          <p:nvPr/>
        </p:nvSpPr>
        <p:spPr>
          <a:xfrm>
            <a:off x="2104852" y="4022951"/>
            <a:ext cx="1838325" cy="10255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Calibri"/>
                <a:cs typeface="Calibri"/>
              </a:rPr>
              <a:t>accesso «mediato»</a:t>
            </a:r>
          </a:p>
        </p:txBody>
      </p:sp>
      <p:sp>
        <p:nvSpPr>
          <p:cNvPr id="12" name="Esplosione 2 11"/>
          <p:cNvSpPr/>
          <p:nvPr/>
        </p:nvSpPr>
        <p:spPr>
          <a:xfrm>
            <a:off x="4497215" y="1379763"/>
            <a:ext cx="2478087" cy="1282700"/>
          </a:xfrm>
          <a:prstGeom prst="irregularSeal2">
            <a:avLst/>
          </a:prstGeom>
          <a:noFill/>
          <a:ln w="19050">
            <a:solidFill>
              <a:srgbClr val="5395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53954A"/>
                </a:solidFill>
                <a:latin typeface="Arial"/>
                <a:cs typeface="Arial"/>
              </a:rPr>
              <a:t>news</a:t>
            </a:r>
          </a:p>
        </p:txBody>
      </p:sp>
      <p:sp>
        <p:nvSpPr>
          <p:cNvPr id="13" name="Memoria ad accesso sequenziale 12"/>
          <p:cNvSpPr/>
          <p:nvPr/>
        </p:nvSpPr>
        <p:spPr>
          <a:xfrm>
            <a:off x="5895802" y="2662463"/>
            <a:ext cx="2159000" cy="2044700"/>
          </a:xfrm>
          <a:prstGeom prst="flowChartMagneticTape">
            <a:avLst/>
          </a:prstGeom>
          <a:solidFill>
            <a:srgbClr val="5395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alibri"/>
                <a:cs typeface="Calibri"/>
              </a:rPr>
              <a:t>informazioni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alibri"/>
                <a:cs typeface="Calibri"/>
              </a:rPr>
              <a:t>sull’Istituto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Calibri"/>
                <a:cs typeface="Calibri"/>
              </a:rPr>
              <a:t>(personale,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Calibri"/>
                <a:cs typeface="Calibri"/>
              </a:rPr>
              <a:t>bilancio, storia)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4" name="Fumetto 3 13"/>
          <p:cNvSpPr/>
          <p:nvPr/>
        </p:nvSpPr>
        <p:spPr>
          <a:xfrm>
            <a:off x="3054177" y="2649763"/>
            <a:ext cx="2178050" cy="1225550"/>
          </a:xfrm>
          <a:prstGeom prst="wedgeEllipseCallout">
            <a:avLst/>
          </a:prstGeom>
          <a:solidFill>
            <a:srgbClr val="5395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alibri"/>
                <a:cs typeface="Calibri"/>
              </a:rPr>
              <a:t>accesso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alibri"/>
                <a:cs typeface="Calibri"/>
              </a:rPr>
              <a:t>ai dati</a:t>
            </a:r>
          </a:p>
        </p:txBody>
      </p:sp>
      <p:sp>
        <p:nvSpPr>
          <p:cNvPr id="15" name="CasellaDiTesto 32"/>
          <p:cNvSpPr txBox="1">
            <a:spLocks noChangeArrowheads="1"/>
          </p:cNvSpPr>
          <p:nvPr/>
        </p:nvSpPr>
        <p:spPr bwMode="auto">
          <a:xfrm>
            <a:off x="8526290" y="1217481"/>
            <a:ext cx="1198562" cy="1224694"/>
          </a:xfrm>
          <a:prstGeom prst="rect">
            <a:avLst/>
          </a:prstGeom>
          <a:solidFill>
            <a:srgbClr val="53954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2220"/>
              </a:lnSpc>
            </a:pPr>
            <a:r>
              <a:rPr lang="it-IT" sz="1600" b="1" dirty="0">
                <a:solidFill>
                  <a:schemeClr val="bg1"/>
                </a:solidFill>
              </a:rPr>
              <a:t>Finestre di dialogo con gli </a:t>
            </a:r>
            <a:r>
              <a:rPr lang="it-IT" sz="1600" b="1" dirty="0" smtClean="0">
                <a:solidFill>
                  <a:schemeClr val="bg1"/>
                </a:solidFill>
              </a:rPr>
              <a:t>utenti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8526290" y="2803392"/>
            <a:ext cx="1257300" cy="3829051"/>
            <a:chOff x="6651625" y="2285999"/>
            <a:chExt cx="1257300" cy="3829051"/>
          </a:xfrm>
        </p:grpSpPr>
        <p:sp>
          <p:nvSpPr>
            <p:cNvPr id="17" name="Fumetto 2 16"/>
            <p:cNvSpPr/>
            <p:nvPr/>
          </p:nvSpPr>
          <p:spPr>
            <a:xfrm>
              <a:off x="6651625" y="2285999"/>
              <a:ext cx="1257300" cy="569913"/>
            </a:xfrm>
            <a:prstGeom prst="wedgeRoundRectCallou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latin typeface="Arial"/>
                  <a:cs typeface="Arial"/>
                </a:rPr>
                <a:t>telefono</a:t>
              </a:r>
            </a:p>
          </p:txBody>
        </p:sp>
        <p:sp>
          <p:nvSpPr>
            <p:cNvPr id="18" name="Fumetto 2 17"/>
            <p:cNvSpPr/>
            <p:nvPr/>
          </p:nvSpPr>
          <p:spPr>
            <a:xfrm>
              <a:off x="6653213" y="3110309"/>
              <a:ext cx="1255712" cy="584200"/>
            </a:xfrm>
            <a:prstGeom prst="wedgeRoundRectCallou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latin typeface="Arial"/>
                  <a:cs typeface="Arial"/>
                </a:rPr>
                <a:t>Contact      centre</a:t>
              </a:r>
            </a:p>
          </p:txBody>
        </p:sp>
        <p:sp>
          <p:nvSpPr>
            <p:cNvPr id="19" name="Fumetto 2 18"/>
            <p:cNvSpPr/>
            <p:nvPr/>
          </p:nvSpPr>
          <p:spPr>
            <a:xfrm>
              <a:off x="6653213" y="3948906"/>
              <a:ext cx="1255712" cy="554038"/>
            </a:xfrm>
            <a:prstGeom prst="wedgeRoundRectCallou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latin typeface="Arial"/>
                  <a:cs typeface="Arial"/>
                </a:rPr>
                <a:t>e-mail</a:t>
              </a:r>
            </a:p>
          </p:txBody>
        </p:sp>
        <p:sp>
          <p:nvSpPr>
            <p:cNvPr id="20" name="Fumetto 2 19"/>
            <p:cNvSpPr/>
            <p:nvPr/>
          </p:nvSpPr>
          <p:spPr>
            <a:xfrm>
              <a:off x="6651625" y="4757341"/>
              <a:ext cx="1257300" cy="538163"/>
            </a:xfrm>
            <a:prstGeom prst="wedgeRoundRectCallou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 err="1">
                  <a:latin typeface="Arial"/>
                  <a:cs typeface="Arial"/>
                </a:rPr>
                <a:t>twitter</a:t>
              </a:r>
              <a:endParaRPr lang="it-IT" sz="1400" b="1" dirty="0">
                <a:latin typeface="Arial"/>
                <a:cs typeface="Arial"/>
              </a:endParaRPr>
            </a:p>
          </p:txBody>
        </p:sp>
        <p:sp>
          <p:nvSpPr>
            <p:cNvPr id="21" name="Fumetto 2 20"/>
            <p:cNvSpPr/>
            <p:nvPr/>
          </p:nvSpPr>
          <p:spPr>
            <a:xfrm>
              <a:off x="6651625" y="5549900"/>
              <a:ext cx="1257300" cy="565150"/>
            </a:xfrm>
            <a:prstGeom prst="wedgeRoundRectCallou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latin typeface="Arial"/>
                  <a:cs typeface="Arial"/>
                </a:rPr>
                <a:t>chat</a:t>
              </a:r>
            </a:p>
          </p:txBody>
        </p:sp>
      </p:grpSp>
      <p:sp>
        <p:nvSpPr>
          <p:cNvPr id="22" name="Ovale 21"/>
          <p:cNvSpPr/>
          <p:nvPr/>
        </p:nvSpPr>
        <p:spPr>
          <a:xfrm>
            <a:off x="5035377" y="5423126"/>
            <a:ext cx="2193925" cy="11636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200" b="1" dirty="0" err="1" smtClean="0">
                <a:solidFill>
                  <a:srgbClr val="FFFFFF"/>
                </a:solidFill>
                <a:latin typeface="Calibri"/>
                <a:cs typeface="Calibri"/>
              </a:rPr>
              <a:t>Datawarehouse</a:t>
            </a:r>
            <a:r>
              <a:rPr lang="it-IT" sz="12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200" b="1" dirty="0" err="1">
                <a:solidFill>
                  <a:srgbClr val="FFFFFF"/>
                </a:solidFill>
                <a:latin typeface="Calibri"/>
                <a:cs typeface="Calibri"/>
              </a:rPr>
              <a:t>I.stat</a:t>
            </a:r>
            <a:endParaRPr lang="it-IT" sz="1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it-IT" sz="1200" b="1" dirty="0">
                <a:solidFill>
                  <a:srgbClr val="FFFFFF"/>
                </a:solidFill>
                <a:latin typeface="Calibri"/>
                <a:cs typeface="Calibri"/>
              </a:rPr>
              <a:t>Siti tematici </a:t>
            </a:r>
          </a:p>
        </p:txBody>
      </p:sp>
      <p:sp>
        <p:nvSpPr>
          <p:cNvPr id="23" name="Ovale 22"/>
          <p:cNvSpPr/>
          <p:nvPr/>
        </p:nvSpPr>
        <p:spPr>
          <a:xfrm>
            <a:off x="2131840" y="5423126"/>
            <a:ext cx="2649537" cy="1163637"/>
          </a:xfrm>
          <a:prstGeom prst="ellipse">
            <a:avLst/>
          </a:prstGeom>
          <a:solidFill>
            <a:srgbClr val="A6A6A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200" b="1" dirty="0">
                <a:solidFill>
                  <a:srgbClr val="FFFFFF"/>
                </a:solidFill>
                <a:latin typeface="Calibri"/>
                <a:cs typeface="Calibri"/>
              </a:rPr>
              <a:t>Comunicati</a:t>
            </a:r>
          </a:p>
          <a:p>
            <a:pPr algn="ctr"/>
            <a:r>
              <a:rPr lang="it-IT" sz="1200" b="1" dirty="0">
                <a:solidFill>
                  <a:srgbClr val="FFFFFF"/>
                </a:solidFill>
                <a:latin typeface="Calibri"/>
                <a:cs typeface="Calibri"/>
              </a:rPr>
              <a:t>Multimedia</a:t>
            </a:r>
          </a:p>
          <a:p>
            <a:pPr algn="ctr"/>
            <a:r>
              <a:rPr lang="it-IT"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200" b="1" dirty="0" err="1">
                <a:solidFill>
                  <a:srgbClr val="FFFFFF"/>
                </a:solidFill>
                <a:latin typeface="Calibri"/>
                <a:cs typeface="Calibri"/>
              </a:rPr>
              <a:t>Infografiche</a:t>
            </a:r>
            <a:endParaRPr lang="it-IT" sz="1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it-IT" sz="1200" b="1" dirty="0">
                <a:solidFill>
                  <a:srgbClr val="FFFFFF"/>
                </a:solidFill>
                <a:latin typeface="Calibri"/>
                <a:cs typeface="Calibri"/>
              </a:rPr>
              <a:t>  Social network </a:t>
            </a:r>
          </a:p>
        </p:txBody>
      </p:sp>
      <p:cxnSp>
        <p:nvCxnSpPr>
          <p:cNvPr id="24" name="Connettore 1 23"/>
          <p:cNvCxnSpPr/>
          <p:nvPr/>
        </p:nvCxnSpPr>
        <p:spPr>
          <a:xfrm>
            <a:off x="2735090" y="5098887"/>
            <a:ext cx="0" cy="374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529090" y="5094156"/>
            <a:ext cx="0" cy="374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Sui social network dal 2010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596606" y="3281954"/>
            <a:ext cx="8080441" cy="1477328"/>
            <a:chOff x="2596606" y="3601714"/>
            <a:chExt cx="8080441" cy="147732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606" y="3740468"/>
              <a:ext cx="15113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ttangolo 28"/>
            <p:cNvSpPr/>
            <p:nvPr/>
          </p:nvSpPr>
          <p:spPr>
            <a:xfrm>
              <a:off x="5451186" y="3601714"/>
              <a:ext cx="522586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Tutorial, eventi e video realizzati </a:t>
              </a:r>
              <a:b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 accompagnare specifici comunicati stampa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b="1" dirty="0" smtClean="0">
                  <a:solidFill>
                    <a:srgbClr val="53954A"/>
                  </a:solidFill>
                </a:rPr>
                <a:t>148.906 visualizzazioni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 </a:t>
              </a:r>
              <a:r>
                <a:rPr lang="it-IT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playlist</a:t>
              </a:r>
              <a:endPara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277 video caricati</a:t>
              </a:r>
            </a:p>
          </p:txBody>
        </p:sp>
        <p:cxnSp>
          <p:nvCxnSpPr>
            <p:cNvPr id="32" name="Connettore 1 31"/>
            <p:cNvCxnSpPr/>
            <p:nvPr/>
          </p:nvCxnSpPr>
          <p:spPr>
            <a:xfrm flipH="1">
              <a:off x="4334522" y="4243048"/>
              <a:ext cx="962139" cy="0"/>
            </a:xfrm>
            <a:prstGeom prst="line">
              <a:avLst/>
            </a:prstGeom>
            <a:ln>
              <a:solidFill>
                <a:srgbClr val="5395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/>
          <p:cNvGrpSpPr/>
          <p:nvPr/>
        </p:nvGrpSpPr>
        <p:grpSpPr>
          <a:xfrm>
            <a:off x="2790281" y="5177879"/>
            <a:ext cx="7886766" cy="1317625"/>
            <a:chOff x="2790281" y="5497639"/>
            <a:chExt cx="7886766" cy="1317625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281" y="5497639"/>
              <a:ext cx="1317625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ttangolo 29"/>
            <p:cNvSpPr/>
            <p:nvPr/>
          </p:nvSpPr>
          <p:spPr>
            <a:xfrm>
              <a:off x="5451186" y="5497639"/>
              <a:ext cx="52258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Principali eventi e foto del top management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rgbClr val="53954A"/>
                  </a:solidFill>
                </a:rPr>
                <a:t>8.524 visualizzazioni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32 album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593 foto</a:t>
              </a:r>
            </a:p>
          </p:txBody>
        </p:sp>
        <p:cxnSp>
          <p:nvCxnSpPr>
            <p:cNvPr id="33" name="Connettore 1 32"/>
            <p:cNvCxnSpPr/>
            <p:nvPr/>
          </p:nvCxnSpPr>
          <p:spPr>
            <a:xfrm flipH="1">
              <a:off x="4334522" y="5998103"/>
              <a:ext cx="962139" cy="0"/>
            </a:xfrm>
            <a:prstGeom prst="line">
              <a:avLst/>
            </a:prstGeom>
            <a:ln>
              <a:solidFill>
                <a:srgbClr val="5395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4"/>
          <p:cNvGrpSpPr/>
          <p:nvPr/>
        </p:nvGrpSpPr>
        <p:grpSpPr>
          <a:xfrm>
            <a:off x="2193329" y="1873156"/>
            <a:ext cx="8483718" cy="1200329"/>
            <a:chOff x="2193329" y="1982788"/>
            <a:chExt cx="8483718" cy="1200329"/>
          </a:xfrm>
        </p:grpSpPr>
        <p:sp>
          <p:nvSpPr>
            <p:cNvPr id="26" name="Rettangolo 25"/>
            <p:cNvSpPr/>
            <p:nvPr/>
          </p:nvSpPr>
          <p:spPr>
            <a:xfrm>
              <a:off x="5451186" y="1982788"/>
              <a:ext cx="52258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Slide presentate durante gli eventi dell’Istat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b="1" dirty="0" smtClean="0">
                  <a:solidFill>
                    <a:srgbClr val="53954A"/>
                  </a:solidFill>
                </a:rPr>
                <a:t>16,7 milioni di visualizzazioni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1.150 contenuti caricati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b="1" dirty="0" smtClean="0"/>
                <a:t> </a:t>
              </a:r>
              <a:r>
                <a:rPr lang="it-IT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8.125 download</a:t>
              </a:r>
            </a:p>
          </p:txBody>
        </p:sp>
        <p:cxnSp>
          <p:nvCxnSpPr>
            <p:cNvPr id="31" name="Connettore 1 30"/>
            <p:cNvCxnSpPr/>
            <p:nvPr/>
          </p:nvCxnSpPr>
          <p:spPr>
            <a:xfrm flipH="1">
              <a:off x="4334522" y="2635442"/>
              <a:ext cx="962139" cy="0"/>
            </a:xfrm>
            <a:prstGeom prst="line">
              <a:avLst/>
            </a:prstGeom>
            <a:ln>
              <a:solidFill>
                <a:srgbClr val="5395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magine 33" descr="index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3329" y="2305515"/>
              <a:ext cx="1914577" cy="659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2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Twitter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è il canale di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punta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2841" y="1982788"/>
            <a:ext cx="8576252" cy="4570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40000"/>
              <a:buFont typeface="Arial"/>
              <a:buChar char="•"/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l’ufficio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stampa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selezionae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pubblica le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news su dati,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libri, eventi e altro 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40000"/>
              <a:buFont typeface="Arial"/>
              <a:buChar char="•"/>
              <a:defRPr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risponde ai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quesiti degli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utenti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40000"/>
              <a:buFont typeface="Arial"/>
              <a:buChar char="•"/>
              <a:defRPr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artecipa alle conversazioni per chiarire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lettura corretta dei dati nei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casi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«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distorsione informativa»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BE1520"/>
              </a:buClr>
              <a:buSzPct val="140000"/>
              <a:buFont typeface="Arial"/>
              <a:buChar char="•"/>
              <a:defRPr/>
            </a:pP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endParaRPr lang="it-IT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dirty="0" smtClean="0">
                <a:solidFill>
                  <a:srgbClr val="53954A"/>
                </a:solidFill>
                <a:latin typeface="Arial"/>
                <a:cs typeface="Arial"/>
              </a:rPr>
              <a:t>Chi</a:t>
            </a:r>
            <a:r>
              <a:rPr lang="it-IT" sz="2000" dirty="0" smtClean="0">
                <a:solidFill>
                  <a:srgbClr val="53954A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solidFill>
                  <a:srgbClr val="53954A"/>
                </a:solidFill>
                <a:latin typeface="Arial"/>
                <a:cs typeface="Arial"/>
              </a:rPr>
              <a:t>sono i nostri </a:t>
            </a:r>
            <a:r>
              <a:rPr lang="it-IT" dirty="0" err="1" smtClean="0">
                <a:solidFill>
                  <a:srgbClr val="53954A"/>
                </a:solidFill>
                <a:latin typeface="Arial"/>
                <a:cs typeface="Arial"/>
              </a:rPr>
              <a:t>follower</a:t>
            </a:r>
            <a:r>
              <a:rPr lang="it-IT" dirty="0" smtClean="0">
                <a:solidFill>
                  <a:srgbClr val="53954A"/>
                </a:solidFill>
                <a:latin typeface="Arial"/>
                <a:cs typeface="Arial"/>
              </a:rPr>
              <a:t> </a:t>
            </a: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liberi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professionisti, insegnanti,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studenti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stakeholder, giornalisti,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reporter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blogger, scrittori,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ricercatori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imprese,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sociali, partiti e politici,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organizzazioni statistiche</a:t>
            </a:r>
          </a:p>
          <a:p>
            <a:pPr marL="265113"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54"/>
          <a:stretch/>
        </p:blipFill>
        <p:spPr bwMode="auto">
          <a:xfrm>
            <a:off x="5672000" y="2566701"/>
            <a:ext cx="3311835" cy="3767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-392885" y="3900467"/>
            <a:ext cx="5238023" cy="428302"/>
          </a:xfrm>
          <a:prstGeom prst="rect">
            <a:avLst/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BC1D0F"/>
              </a:buClr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	        OLTRE 45MILA FOLLOWER E 6MILA TWEET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15974" y="4618290"/>
            <a:ext cx="2667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10942533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questionario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sulla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soddisfazione degli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utenti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103123" y="1982788"/>
            <a:ext cx="3545524" cy="523220"/>
          </a:xfrm>
          <a:prstGeom prst="rect">
            <a:avLst/>
          </a:prstGeom>
          <a:solidFill>
            <a:srgbClr val="53954A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  <a:t>GIUDIZIO SULLA </a:t>
            </a:r>
            <a:r>
              <a:rPr lang="it-IT" sz="1400" b="1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  <a:t>QUALITÀ</a:t>
            </a:r>
            <a:r>
              <a:rPr lang="it-IT" sz="1400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  <a:t> </a:t>
            </a:r>
            <a:br>
              <a:rPr lang="it-IT" sz="1400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</a:br>
            <a:r>
              <a:rPr lang="it-IT" sz="1400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  <a:t>DEI PRODOTTI E SERVIZI</a:t>
            </a:r>
            <a:endParaRPr lang="it-IT" sz="1400" dirty="0">
              <a:solidFill>
                <a:schemeClr val="bg1"/>
              </a:solidFill>
              <a:latin typeface="Arial Bold"/>
              <a:ea typeface="Calibri"/>
              <a:cs typeface="Arial Bold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3" r="5701"/>
          <a:stretch/>
        </p:blipFill>
        <p:spPr bwMode="auto">
          <a:xfrm>
            <a:off x="8143422" y="2612926"/>
            <a:ext cx="3441265" cy="289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7" r="2225"/>
          <a:stretch/>
        </p:blipFill>
        <p:spPr bwMode="auto">
          <a:xfrm>
            <a:off x="4287667" y="2572076"/>
            <a:ext cx="3408507" cy="29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227804" y="1982788"/>
            <a:ext cx="3532330" cy="523220"/>
          </a:xfrm>
          <a:prstGeom prst="rect">
            <a:avLst/>
          </a:prstGeom>
          <a:solidFill>
            <a:srgbClr val="53954A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  <a:t>FIDUCIA</a:t>
            </a:r>
            <a:r>
              <a:rPr lang="it-IT" sz="1400" dirty="0" smtClean="0">
                <a:solidFill>
                  <a:schemeClr val="bg1"/>
                </a:solidFill>
                <a:latin typeface="Arial Bold"/>
                <a:ea typeface="Calibri"/>
                <a:cs typeface="Arial Bold"/>
              </a:rPr>
              <a:t> NELLE STATISTICHE PRODOTTE DALL’ISTAT</a:t>
            </a:r>
            <a:endParaRPr lang="it-IT" sz="14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7324" y="2847078"/>
            <a:ext cx="3218745" cy="23587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  <a:buClr>
                <a:srgbClr val="53954A"/>
              </a:buClr>
              <a:buSzPct val="170000"/>
            </a:pPr>
            <a:r>
              <a:rPr lang="it-IT" dirty="0"/>
              <a:t>Quasi la totalità </a:t>
            </a:r>
            <a:r>
              <a:rPr lang="it-IT" dirty="0" smtClean="0"/>
              <a:t>dei </a:t>
            </a:r>
            <a:r>
              <a:rPr lang="it-IT" dirty="0"/>
              <a:t>rispondenti</a:t>
            </a:r>
            <a:r>
              <a:rPr lang="it-IT" dirty="0" smtClean="0"/>
              <a:t>:</a:t>
            </a:r>
          </a:p>
          <a:p>
            <a:pPr marL="285750" indent="-285750">
              <a:lnSpc>
                <a:spcPts val="1960"/>
              </a:lnSpc>
              <a:spcBef>
                <a:spcPct val="0"/>
              </a:spcBef>
              <a:buClr>
                <a:srgbClr val="53954A"/>
              </a:buClr>
              <a:buSzPct val="170000"/>
              <a:buFont typeface="Arial"/>
              <a:buChar char="•"/>
            </a:pPr>
            <a:endParaRPr lang="it-IT" dirty="0"/>
          </a:p>
          <a:p>
            <a:pPr marL="285750" indent="-285750">
              <a:lnSpc>
                <a:spcPts val="1960"/>
              </a:lnSpc>
              <a:spcBef>
                <a:spcPct val="0"/>
              </a:spcBef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b="1" dirty="0"/>
              <a:t>ha abbastanza o piena </a:t>
            </a:r>
            <a:r>
              <a:rPr lang="it-IT" b="1" dirty="0">
                <a:solidFill>
                  <a:srgbClr val="53954A"/>
                </a:solidFill>
              </a:rPr>
              <a:t>fiducia</a:t>
            </a:r>
            <a:r>
              <a:rPr lang="it-IT" dirty="0">
                <a:solidFill>
                  <a:srgbClr val="53954A"/>
                </a:solidFill>
              </a:rPr>
              <a:t> </a:t>
            </a:r>
            <a:r>
              <a:rPr lang="it-IT" dirty="0"/>
              <a:t>nelle statistiche dell’Istat (91%) </a:t>
            </a:r>
            <a:endParaRPr lang="it-IT" dirty="0" smtClean="0"/>
          </a:p>
          <a:p>
            <a:pPr>
              <a:lnSpc>
                <a:spcPts val="1960"/>
              </a:lnSpc>
              <a:spcBef>
                <a:spcPct val="0"/>
              </a:spcBef>
              <a:buClr>
                <a:srgbClr val="53954A"/>
              </a:buClr>
              <a:buSzPct val="170000"/>
            </a:pPr>
            <a:endParaRPr lang="it-IT" dirty="0"/>
          </a:p>
          <a:p>
            <a:pPr marL="285750" indent="-285750">
              <a:lnSpc>
                <a:spcPts val="1960"/>
              </a:lnSpc>
              <a:spcBef>
                <a:spcPct val="0"/>
              </a:spcBef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/>
              <a:t>è </a:t>
            </a:r>
            <a:r>
              <a:rPr lang="it-IT" b="1" dirty="0">
                <a:solidFill>
                  <a:srgbClr val="53954A"/>
                </a:solidFill>
              </a:rPr>
              <a:t>soddisfatta</a:t>
            </a:r>
            <a:r>
              <a:rPr lang="it-IT" dirty="0"/>
              <a:t> dei prodotti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servizi offerti dall’Istat (89%) </a:t>
            </a:r>
          </a:p>
        </p:txBody>
      </p: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40"/>
            <a:ext cx="10768933" cy="55303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Rispondenti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 organizzazione di appartenenza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3" y="1827278"/>
            <a:ext cx="7254279" cy="482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10942533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questionario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sulla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soddisfazione degli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utenti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9913" y="3941949"/>
            <a:ext cx="4294188" cy="19226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69913" y="1981450"/>
            <a:ext cx="4294188" cy="1506888"/>
          </a:xfrm>
          <a:prstGeom prst="rect">
            <a:avLst/>
          </a:prstGeom>
          <a:solidFill>
            <a:srgbClr val="5395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83" r="24918"/>
          <a:stretch/>
        </p:blipFill>
        <p:spPr bwMode="auto">
          <a:xfrm>
            <a:off x="6006327" y="1974866"/>
            <a:ext cx="2235200" cy="248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57288" y="4046724"/>
            <a:ext cx="40894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Feedback da </a:t>
            </a:r>
            <a:r>
              <a:rPr lang="en-US" b="1" dirty="0" err="1">
                <a:solidFill>
                  <a:srgbClr val="FFFFFF"/>
                </a:solidFill>
              </a:rPr>
              <a:t>utenti</a:t>
            </a:r>
            <a:endParaRPr lang="en-US" b="1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283, di cui 54% con un commento testuale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62% degli utenti ha trovato utile </a:t>
            </a:r>
            <a:r>
              <a:rPr lang="it-IT" dirty="0" smtClean="0">
                <a:solidFill>
                  <a:srgbClr val="FFFFFF"/>
                </a:solidFill>
              </a:rPr>
              <a:t/>
            </a:r>
            <a:br>
              <a:rPr lang="it-IT" dirty="0" smtClean="0">
                <a:solidFill>
                  <a:srgbClr val="FFFFFF"/>
                </a:solidFill>
              </a:rPr>
            </a:br>
            <a:r>
              <a:rPr lang="it-IT" dirty="0" smtClean="0">
                <a:solidFill>
                  <a:srgbClr val="FFFFFF"/>
                </a:solidFill>
              </a:rPr>
              <a:t>il </a:t>
            </a:r>
            <a:r>
              <a:rPr lang="it-IT" dirty="0">
                <a:solidFill>
                  <a:srgbClr val="FFFFFF"/>
                </a:solidFill>
              </a:rPr>
              <a:t>contenuto </a:t>
            </a:r>
            <a:r>
              <a:rPr lang="it-IT" dirty="0" smtClean="0">
                <a:solidFill>
                  <a:srgbClr val="FFFFFF"/>
                </a:solidFill>
              </a:rPr>
              <a:t>della </a:t>
            </a:r>
            <a:r>
              <a:rPr lang="it-IT" dirty="0">
                <a:solidFill>
                  <a:srgbClr val="FFFFFF"/>
                </a:solidFill>
              </a:rPr>
              <a:t>pagina </a:t>
            </a:r>
            <a:r>
              <a:rPr lang="it-IT" dirty="0" smtClean="0">
                <a:solidFill>
                  <a:srgbClr val="FFFFFF"/>
                </a:solidFill>
              </a:rPr>
              <a:t>visitata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006327" y="4464597"/>
            <a:ext cx="2343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53954A"/>
                </a:solidFill>
              </a:rPr>
              <a:t>Tipologia di commenti raccolti</a:t>
            </a:r>
            <a:endParaRPr lang="it-IT" sz="1000" b="1" dirty="0">
              <a:solidFill>
                <a:srgbClr val="53954A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57289" y="2002274"/>
            <a:ext cx="69913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srgbClr val="FFFFFF"/>
                </a:solidFill>
              </a:rPr>
              <a:t>Web </a:t>
            </a:r>
            <a:r>
              <a:rPr lang="it-IT" b="1" dirty="0" err="1" smtClean="0">
                <a:solidFill>
                  <a:srgbClr val="FFFFFF"/>
                </a:solidFill>
              </a:rPr>
              <a:t>analytics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932.820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singoli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1.411.152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visite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4.214.772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visualizzazioni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pagina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10942533" cy="534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sistema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integrato dei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servizi agli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utenti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569913" y="2051368"/>
            <a:ext cx="5399739" cy="371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Le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sue caratteristiche </a:t>
            </a:r>
          </a:p>
          <a:p>
            <a:pPr>
              <a:lnSpc>
                <a:spcPct val="150000"/>
              </a:lnSpc>
            </a:pPr>
            <a:endParaRPr lang="it-IT" sz="800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Si basa su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cs typeface="Arial" charset="0"/>
              </a:rPr>
              <a:t>concetto di </a:t>
            </a:r>
            <a:r>
              <a:rPr lang="it-IT" b="1" dirty="0" err="1">
                <a:solidFill>
                  <a:srgbClr val="53954A"/>
                </a:solidFill>
                <a:cs typeface="Arial" charset="0"/>
              </a:rPr>
              <a:t>ri</a:t>
            </a:r>
            <a:r>
              <a:rPr lang="it-IT" b="1" dirty="0">
                <a:solidFill>
                  <a:srgbClr val="53954A"/>
                </a:solidFill>
                <a:cs typeface="Arial" charset="0"/>
              </a:rPr>
              <a:t>-</a:t>
            </a:r>
            <a:r>
              <a:rPr lang="it-IT" b="1" dirty="0" smtClean="0">
                <a:solidFill>
                  <a:srgbClr val="53954A"/>
                </a:solidFill>
                <a:cs typeface="Arial" charset="0"/>
              </a:rPr>
              <a:t>uso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" b="1" dirty="0">
              <a:solidFill>
                <a:srgbClr val="FF0000"/>
              </a:solidFill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cs typeface="Arial" charset="0"/>
              </a:rPr>
              <a:t>offerta combinata </a:t>
            </a:r>
            <a:r>
              <a:rPr lang="it-IT" b="1" dirty="0" err="1" smtClean="0">
                <a:solidFill>
                  <a:srgbClr val="92D050"/>
                </a:solidFill>
                <a:cs typeface="Arial" charset="0"/>
              </a:rPr>
              <a:t>push&amp;pull</a:t>
            </a:r>
            <a:endParaRPr lang="it-IT" b="1" dirty="0" smtClean="0">
              <a:solidFill>
                <a:srgbClr val="92D050"/>
              </a:solidFill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600" b="1" dirty="0">
              <a:solidFill>
                <a:srgbClr val="C00000"/>
              </a:solidFill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cs typeface="Arial" charset="0"/>
              </a:rPr>
              <a:t>accesso </a:t>
            </a:r>
            <a:r>
              <a:rPr lang="it-IT" b="1" dirty="0" smtClean="0">
                <a:solidFill>
                  <a:srgbClr val="53954A"/>
                </a:solidFill>
                <a:cs typeface="Arial" charset="0"/>
              </a:rPr>
              <a:t>multiformato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" b="1" dirty="0">
              <a:solidFill>
                <a:srgbClr val="BE1520"/>
              </a:solidFill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cs typeface="Arial" charset="0"/>
              </a:rPr>
              <a:t>Integrazione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b="1" dirty="0" smtClean="0">
                <a:solidFill>
                  <a:srgbClr val="53954A"/>
                </a:solidFill>
                <a:cs typeface="Arial" charset="0"/>
              </a:rPr>
              <a:t>informazioni 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it-IT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it-IT" b="1" dirty="0">
                <a:solidFill>
                  <a:srgbClr val="53954A"/>
                </a:solidFill>
                <a:cs typeface="Arial" charset="0"/>
              </a:rPr>
              <a:t>fonti</a:t>
            </a:r>
          </a:p>
          <a:p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11" name="Immagine 10" descr="a-martino-r-roncati-m-troia-il-cittadinoutente-al-centro-del-sistema-integrato-di-diffusione-e-comunicazione-delllstat-1-63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790"/>
          <a:stretch/>
        </p:blipFill>
        <p:spPr>
          <a:xfrm rot="1035890">
            <a:off x="7187914" y="1666912"/>
            <a:ext cx="3061850" cy="4241244"/>
          </a:xfrm>
          <a:prstGeom prst="rect">
            <a:avLst/>
          </a:prstGeom>
          <a:effectLst>
            <a:outerShdw blurRad="50800" dist="38100" dir="108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6" name="Immagine 5" descr="Schermata 2016-04-05 alle 11.42.0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895" y="1152701"/>
            <a:ext cx="1941090" cy="858595"/>
          </a:xfrm>
          <a:prstGeom prst="rect">
            <a:avLst/>
          </a:prstGeom>
          <a:noFill/>
        </p:spPr>
      </p:pic>
      <p:pic>
        <p:nvPicPr>
          <p:cNvPr id="10" name="Immagine 9" descr="Schermata 2016-04-05 alle 14.51.1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28" y="1081162"/>
            <a:ext cx="3114072" cy="10032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71795" y="2087993"/>
            <a:ext cx="11013746" cy="381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60"/>
              </a:lnSpc>
              <a:spcAft>
                <a:spcPts val="800"/>
              </a:spcAft>
            </a:pPr>
            <a:r>
              <a:rPr lang="it-IT" dirty="0"/>
              <a:t>Il </a:t>
            </a:r>
            <a:r>
              <a:rPr lang="it-IT" b="1" dirty="0">
                <a:solidFill>
                  <a:srgbClr val="53954A"/>
                </a:solidFill>
                <a:hlinkClick r:id="rId4"/>
              </a:rPr>
              <a:t>contact centre</a:t>
            </a:r>
            <a:r>
              <a:rPr lang="it-IT" dirty="0">
                <a:solidFill>
                  <a:srgbClr val="53954A"/>
                </a:solidFill>
              </a:rPr>
              <a:t> </a:t>
            </a:r>
            <a:r>
              <a:rPr lang="it-IT" dirty="0"/>
              <a:t>è il servizio a cui rivolgersi per </a:t>
            </a:r>
            <a:r>
              <a:rPr lang="it-IT" b="1" dirty="0">
                <a:solidFill>
                  <a:srgbClr val="53954A"/>
                </a:solidFill>
              </a:rPr>
              <a:t>richiedere dati</a:t>
            </a:r>
            <a:r>
              <a:rPr lang="it-IT" dirty="0"/>
              <a:t>, pubblicazioni, file di </a:t>
            </a:r>
            <a:r>
              <a:rPr lang="it-IT" dirty="0" err="1"/>
              <a:t>microdati</a:t>
            </a:r>
            <a:r>
              <a:rPr lang="it-IT" dirty="0"/>
              <a:t>, cartografie, ricerche storiche ed elaborazioni personalizzate, nonché per informazioni su dati europei armonizzati.</a:t>
            </a:r>
          </a:p>
          <a:p>
            <a:pPr>
              <a:lnSpc>
                <a:spcPts val="1860"/>
              </a:lnSpc>
              <a:spcAft>
                <a:spcPts val="800"/>
              </a:spcAft>
            </a:pPr>
            <a:r>
              <a:rPr lang="it-IT" dirty="0"/>
              <a:t>Per contattare la </a:t>
            </a:r>
            <a:r>
              <a:rPr lang="it-IT" b="1" dirty="0">
                <a:solidFill>
                  <a:srgbClr val="53954A"/>
                </a:solidFill>
              </a:rPr>
              <a:t>redazione del sito</a:t>
            </a:r>
            <a:r>
              <a:rPr lang="it-IT" dirty="0"/>
              <a:t>, chiedere informazioni sulla reperibilità dei documenti, fornire un feedback su come migliorare il servizio – ma non per richiedere dati o pubblicazioni – scrivere a </a:t>
            </a:r>
            <a:r>
              <a:rPr lang="it-IT" b="1" dirty="0">
                <a:hlinkClick r:id="rId5"/>
              </a:rPr>
              <a:t>comunica@istat.it</a:t>
            </a:r>
            <a:r>
              <a:rPr lang="it-IT" dirty="0"/>
              <a:t>.</a:t>
            </a:r>
          </a:p>
          <a:p>
            <a:pPr>
              <a:lnSpc>
                <a:spcPts val="1860"/>
              </a:lnSpc>
              <a:spcAft>
                <a:spcPts val="800"/>
              </a:spcAft>
            </a:pPr>
            <a:r>
              <a:rPr lang="it-IT" dirty="0"/>
              <a:t>Per segnalare criticità o </a:t>
            </a:r>
            <a:r>
              <a:rPr lang="it-IT" b="1" dirty="0">
                <a:solidFill>
                  <a:srgbClr val="53954A"/>
                </a:solidFill>
              </a:rPr>
              <a:t>motivi di insoddisfazione</a:t>
            </a:r>
            <a:r>
              <a:rPr lang="it-IT" dirty="0">
                <a:solidFill>
                  <a:srgbClr val="53954A"/>
                </a:solidFill>
              </a:rPr>
              <a:t> </a:t>
            </a:r>
            <a:r>
              <a:rPr lang="it-IT" dirty="0"/>
              <a:t>compilare il modulo in versione </a:t>
            </a:r>
            <a:r>
              <a:rPr lang="it-IT" dirty="0">
                <a:hlinkClick r:id="rId6"/>
              </a:rPr>
              <a:t>pdf</a:t>
            </a:r>
            <a:r>
              <a:rPr lang="it-IT" dirty="0"/>
              <a:t> o in versione </a:t>
            </a:r>
            <a:r>
              <a:rPr lang="it-IT" dirty="0">
                <a:hlinkClick r:id="rId7"/>
              </a:rPr>
              <a:t>odt</a:t>
            </a:r>
            <a:r>
              <a:rPr lang="it-IT" dirty="0"/>
              <a:t> e inviarlo a </a:t>
            </a:r>
            <a:r>
              <a:rPr lang="it-IT" b="1" dirty="0">
                <a:hlinkClick r:id="rId5"/>
              </a:rPr>
              <a:t>comunica@istat.it</a:t>
            </a:r>
            <a:r>
              <a:rPr lang="it-IT" dirty="0"/>
              <a:t>.</a:t>
            </a:r>
          </a:p>
          <a:p>
            <a:pPr>
              <a:lnSpc>
                <a:spcPts val="1860"/>
              </a:lnSpc>
              <a:spcAft>
                <a:spcPts val="800"/>
              </a:spcAft>
            </a:pPr>
            <a:r>
              <a:rPr lang="it-IT" dirty="0"/>
              <a:t>Presso i </a:t>
            </a:r>
            <a:r>
              <a:rPr lang="it-IT" b="1" dirty="0">
                <a:hlinkClick r:id="rId8"/>
              </a:rPr>
              <a:t>Centri di informazione statistica</a:t>
            </a:r>
            <a:r>
              <a:rPr lang="it-IT" dirty="0"/>
              <a:t>, strutture presenti in ogni sede regionale dell’Istat, è possibile usufruire di una vasta gamma di servizi, ricevere assistenza qualificata nella ricerca di dati statistici, consultare e acquistare tutti i prodotti editoriali dell’Istituto.</a:t>
            </a:r>
          </a:p>
          <a:p>
            <a:pPr>
              <a:lnSpc>
                <a:spcPts val="1860"/>
              </a:lnSpc>
              <a:spcAft>
                <a:spcPts val="800"/>
              </a:spcAft>
            </a:pPr>
            <a:r>
              <a:rPr lang="it-IT" dirty="0"/>
              <a:t>Per richiedere informazioni sui volumi in </a:t>
            </a:r>
            <a:r>
              <a:rPr lang="it-IT" b="1" dirty="0">
                <a:solidFill>
                  <a:srgbClr val="53954A"/>
                </a:solidFill>
              </a:rPr>
              <a:t>edizione cartacea</a:t>
            </a:r>
            <a:r>
              <a:rPr lang="it-IT" dirty="0">
                <a:solidFill>
                  <a:srgbClr val="53954A"/>
                </a:solidFill>
              </a:rPr>
              <a:t> </a:t>
            </a:r>
            <a:r>
              <a:rPr lang="it-IT" dirty="0"/>
              <a:t>e ordini, inviare una e-mail a </a:t>
            </a:r>
            <a:r>
              <a:rPr lang="it-IT" b="1" dirty="0">
                <a:hlinkClick r:id="rId9"/>
              </a:rPr>
              <a:t>editoria.acquisti@istat.it</a:t>
            </a:r>
            <a:r>
              <a:rPr lang="it-IT" dirty="0"/>
              <a:t>.</a:t>
            </a:r>
          </a:p>
          <a:p>
            <a:pPr>
              <a:lnSpc>
                <a:spcPts val="1860"/>
              </a:lnSpc>
              <a:spcAft>
                <a:spcPts val="800"/>
              </a:spcAft>
            </a:pPr>
            <a:r>
              <a:rPr lang="it-IT" dirty="0"/>
              <a:t>Per </a:t>
            </a:r>
            <a:r>
              <a:rPr lang="it-IT" b="1" dirty="0">
                <a:solidFill>
                  <a:srgbClr val="53954A"/>
                </a:solidFill>
              </a:rPr>
              <a:t>informazioni sulle rilevazioni</a:t>
            </a:r>
            <a:r>
              <a:rPr lang="it-IT" dirty="0">
                <a:solidFill>
                  <a:srgbClr val="53954A"/>
                </a:solidFill>
              </a:rPr>
              <a:t> </a:t>
            </a:r>
            <a:r>
              <a:rPr lang="it-IT" dirty="0"/>
              <a:t>in corso si consiglia di visionare </a:t>
            </a:r>
            <a:r>
              <a:rPr lang="it-IT" b="1" dirty="0">
                <a:hlinkClick r:id="rId10"/>
              </a:rPr>
              <a:t>sezione dedicata ai rispondenti</a:t>
            </a:r>
            <a:r>
              <a:rPr lang="it-IT" dirty="0"/>
              <a:t> e selezionare l’argomento di interesse.</a:t>
            </a:r>
          </a:p>
          <a:p>
            <a:pPr>
              <a:lnSpc>
                <a:spcPts val="1860"/>
              </a:lnSpc>
              <a:spcAft>
                <a:spcPts val="1200"/>
              </a:spcAft>
            </a:pPr>
            <a:r>
              <a:rPr lang="it-IT" dirty="0"/>
              <a:t>Per contattare direttamente altri uffici consultare l’</a:t>
            </a:r>
            <a:r>
              <a:rPr lang="it-IT" b="1" dirty="0">
                <a:hlinkClick r:id="rId11"/>
              </a:rPr>
              <a:t>organigramma</a:t>
            </a:r>
            <a:r>
              <a:rPr lang="it-IT" dirty="0"/>
              <a:t> dell’Istituto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2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Carta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dei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servizi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38893" y="1799452"/>
            <a:ext cx="5660975" cy="466281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it-IT" sz="1300" b="1" dirty="0" smtClean="0">
              <a:solidFill>
                <a:schemeClr val="bg1"/>
              </a:solidFill>
            </a:endParaRPr>
          </a:p>
          <a:p>
            <a:r>
              <a:rPr lang="it-IT" sz="1300" b="1" dirty="0" smtClean="0">
                <a:solidFill>
                  <a:schemeClr val="bg1"/>
                </a:solidFill>
              </a:rPr>
              <a:t>PRINCIPI FONDAMENTALI GENERALI</a:t>
            </a:r>
          </a:p>
          <a:p>
            <a:endParaRPr lang="it-IT" sz="1300" b="1" dirty="0" smtClean="0">
              <a:solidFill>
                <a:schemeClr val="bg1"/>
              </a:solidFill>
            </a:endParaRPr>
          </a:p>
          <a:p>
            <a:r>
              <a:rPr lang="it-IT" sz="1300" dirty="0" smtClean="0">
                <a:solidFill>
                  <a:schemeClr val="bg1"/>
                </a:solidFill>
              </a:rPr>
              <a:t>La </a:t>
            </a:r>
            <a:r>
              <a:rPr lang="it-IT" sz="1300" dirty="0">
                <a:solidFill>
                  <a:schemeClr val="bg1"/>
                </a:solidFill>
              </a:rPr>
              <a:t>Carta si pone l'obiettivo di assicurare l'erogazione di servizi nel rispetto di</a:t>
            </a:r>
            <a:r>
              <a:rPr lang="it-IT" sz="1300" dirty="0" smtClean="0">
                <a:solidFill>
                  <a:schemeClr val="bg1"/>
                </a:solidFill>
              </a:rPr>
              <a:t>: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it-IT" sz="1300" b="1" dirty="0" smtClean="0">
                <a:solidFill>
                  <a:schemeClr val="bg1"/>
                </a:solidFill>
              </a:rPr>
              <a:t>UGU</a:t>
            </a:r>
            <a:r>
              <a:rPr lang="it-IT" sz="1300" b="1" dirty="0">
                <a:solidFill>
                  <a:schemeClr val="bg1"/>
                </a:solidFill>
              </a:rPr>
              <a:t>AGLIA</a:t>
            </a:r>
            <a:r>
              <a:rPr lang="it-IT" sz="1300" b="1" dirty="0" smtClean="0">
                <a:solidFill>
                  <a:schemeClr val="bg1"/>
                </a:solidFill>
              </a:rPr>
              <a:t>NZA</a:t>
            </a:r>
            <a:r>
              <a:rPr lang="it-IT" sz="1300" dirty="0" smtClean="0">
                <a:solidFill>
                  <a:schemeClr val="bg1"/>
                </a:solidFill>
              </a:rPr>
              <a:t>: </a:t>
            </a:r>
            <a:r>
              <a:rPr lang="it-IT" sz="1300" dirty="0">
                <a:solidFill>
                  <a:schemeClr val="bg1"/>
                </a:solidFill>
              </a:rPr>
              <a:t>l'erogazione dei servizi è ispirata al principio di eguaglianza </a:t>
            </a:r>
            <a:r>
              <a:rPr lang="it-IT" sz="1300" dirty="0" smtClean="0">
                <a:solidFill>
                  <a:schemeClr val="bg1"/>
                </a:solidFill>
              </a:rPr>
              <a:t>dei </a:t>
            </a:r>
            <a:r>
              <a:rPr lang="it-IT" sz="1300" dirty="0">
                <a:solidFill>
                  <a:schemeClr val="bg1"/>
                </a:solidFill>
              </a:rPr>
              <a:t>diritti degli utenti;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it-IT" sz="1300" b="1" dirty="0" smtClean="0">
                <a:solidFill>
                  <a:schemeClr val="bg1"/>
                </a:solidFill>
              </a:rPr>
              <a:t>IMPARZIALITÀ</a:t>
            </a:r>
            <a:r>
              <a:rPr lang="it-IT" sz="1300" dirty="0" smtClean="0">
                <a:solidFill>
                  <a:schemeClr val="bg1"/>
                </a:solidFill>
              </a:rPr>
              <a:t>: </a:t>
            </a:r>
            <a:r>
              <a:rPr lang="it-IT" sz="1300" dirty="0">
                <a:solidFill>
                  <a:schemeClr val="bg1"/>
                </a:solidFill>
              </a:rPr>
              <a:t>il servizio viene prestato con obiettività, equità, giustizia </a:t>
            </a:r>
            <a:r>
              <a:rPr lang="it-IT" sz="1300" dirty="0" smtClean="0">
                <a:solidFill>
                  <a:schemeClr val="bg1"/>
                </a:solidFill>
              </a:rPr>
              <a:t>e </a:t>
            </a:r>
            <a:r>
              <a:rPr lang="it-IT" sz="1300" dirty="0">
                <a:solidFill>
                  <a:schemeClr val="bg1"/>
                </a:solidFill>
              </a:rPr>
              <a:t>imparzialità nei confronti di tutti coloro che ne usufruiscono;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it-IT" sz="1300" b="1" dirty="0" smtClean="0">
                <a:solidFill>
                  <a:schemeClr val="bg1"/>
                </a:solidFill>
              </a:rPr>
              <a:t>CONTINUITÀ</a:t>
            </a:r>
            <a:r>
              <a:rPr lang="it-IT" sz="1300" dirty="0" smtClean="0">
                <a:solidFill>
                  <a:schemeClr val="bg1"/>
                </a:solidFill>
              </a:rPr>
              <a:t>: </a:t>
            </a:r>
            <a:r>
              <a:rPr lang="it-IT" sz="1300" dirty="0">
                <a:solidFill>
                  <a:schemeClr val="bg1"/>
                </a:solidFill>
              </a:rPr>
              <a:t>viene assicurato un servizio continuativo, regolare e senza interruzioni e, qualora queste dovessero verificarsi, andranno limitati al minimo i tempi </a:t>
            </a:r>
            <a:r>
              <a:rPr lang="it-IT" sz="1300" dirty="0" smtClean="0">
                <a:solidFill>
                  <a:schemeClr val="bg1"/>
                </a:solidFill>
              </a:rPr>
              <a:t>di </a:t>
            </a:r>
            <a:r>
              <a:rPr lang="it-IT" sz="1300" dirty="0">
                <a:solidFill>
                  <a:schemeClr val="bg1"/>
                </a:solidFill>
              </a:rPr>
              <a:t>disservizio;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it-IT" sz="1300" b="1" dirty="0" smtClean="0">
                <a:solidFill>
                  <a:schemeClr val="bg1"/>
                </a:solidFill>
              </a:rPr>
              <a:t>CHIAREZZA E TRASPARENZA</a:t>
            </a:r>
            <a:r>
              <a:rPr lang="it-IT" sz="1300" dirty="0" smtClean="0">
                <a:solidFill>
                  <a:schemeClr val="bg1"/>
                </a:solidFill>
              </a:rPr>
              <a:t>: </a:t>
            </a:r>
            <a:r>
              <a:rPr lang="it-IT" sz="1300" dirty="0">
                <a:solidFill>
                  <a:schemeClr val="bg1"/>
                </a:solidFill>
              </a:rPr>
              <a:t>al cittadino-utente viene garantita un'informazione chiara, completa e tempestiva riguardo alle procedure, ai tempi e ai criteri </a:t>
            </a:r>
            <a:r>
              <a:rPr lang="it-IT" sz="1300" dirty="0" smtClean="0">
                <a:solidFill>
                  <a:schemeClr val="bg1"/>
                </a:solidFill>
              </a:rPr>
              <a:t>di </a:t>
            </a:r>
            <a:r>
              <a:rPr lang="it-IT" sz="1300" dirty="0">
                <a:solidFill>
                  <a:schemeClr val="bg1"/>
                </a:solidFill>
              </a:rPr>
              <a:t>erogazione del servizio;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it-IT" sz="1300" b="1" dirty="0" smtClean="0">
                <a:solidFill>
                  <a:schemeClr val="bg1"/>
                </a:solidFill>
              </a:rPr>
              <a:t>EFFICIENZA ED EFFICACIA</a:t>
            </a:r>
            <a:r>
              <a:rPr lang="it-IT" sz="1300" dirty="0" smtClean="0">
                <a:solidFill>
                  <a:schemeClr val="bg1"/>
                </a:solidFill>
              </a:rPr>
              <a:t>: </a:t>
            </a:r>
            <a:r>
              <a:rPr lang="it-IT" sz="1300" dirty="0">
                <a:solidFill>
                  <a:schemeClr val="bg1"/>
                </a:solidFill>
              </a:rPr>
              <a:t>il servizio è reso garantendo criteri di efficienza </a:t>
            </a:r>
            <a:r>
              <a:rPr lang="it-IT" sz="1300" dirty="0" smtClean="0">
                <a:solidFill>
                  <a:schemeClr val="bg1"/>
                </a:solidFill>
              </a:rPr>
              <a:t/>
            </a:r>
            <a:br>
              <a:rPr lang="it-IT" sz="1300" dirty="0" smtClean="0">
                <a:solidFill>
                  <a:schemeClr val="bg1"/>
                </a:solidFill>
              </a:rPr>
            </a:br>
            <a:r>
              <a:rPr lang="it-IT" sz="1300" dirty="0" smtClean="0">
                <a:solidFill>
                  <a:schemeClr val="bg1"/>
                </a:solidFill>
              </a:rPr>
              <a:t>ed </a:t>
            </a:r>
            <a:r>
              <a:rPr lang="it-IT" sz="1300" dirty="0">
                <a:solidFill>
                  <a:schemeClr val="bg1"/>
                </a:solidFill>
              </a:rPr>
              <a:t>efficacia attraverso l'esplicitazione dei tempi entro i quali deve essere </a:t>
            </a:r>
            <a:r>
              <a:rPr lang="it-IT" sz="1300" dirty="0" smtClean="0">
                <a:solidFill>
                  <a:schemeClr val="bg1"/>
                </a:solidFill>
              </a:rPr>
              <a:t>garantita </a:t>
            </a:r>
            <a:r>
              <a:rPr lang="it-IT" sz="1300" dirty="0">
                <a:solidFill>
                  <a:schemeClr val="bg1"/>
                </a:solidFill>
              </a:rPr>
              <a:t>la prestazione </a:t>
            </a:r>
            <a:endParaRPr lang="it-IT" sz="13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it-IT" sz="1300" dirty="0" smtClean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9912" y="2082750"/>
            <a:ext cx="2981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it-IT" b="1" dirty="0">
                <a:solidFill>
                  <a:srgbClr val="53954A"/>
                </a:solidFill>
              </a:rPr>
              <a:t>Carta dei servizi </a:t>
            </a:r>
            <a:r>
              <a:rPr lang="it-IT" b="1" dirty="0" smtClean="0">
                <a:solidFill>
                  <a:srgbClr val="53954A"/>
                </a:solidFill>
              </a:rPr>
              <a:t/>
            </a:r>
            <a:br>
              <a:rPr lang="it-IT" b="1" dirty="0" smtClean="0">
                <a:solidFill>
                  <a:srgbClr val="53954A"/>
                </a:solidFill>
              </a:rPr>
            </a:br>
            <a:r>
              <a:rPr lang="it-IT" b="1" dirty="0" smtClean="0">
                <a:solidFill>
                  <a:srgbClr val="53954A"/>
                </a:solidFill>
              </a:rPr>
              <a:t>della </a:t>
            </a:r>
            <a:r>
              <a:rPr lang="it-IT" b="1" dirty="0">
                <a:solidFill>
                  <a:srgbClr val="53954A"/>
                </a:solidFill>
              </a:rPr>
              <a:t>diffusione </a:t>
            </a:r>
            <a:r>
              <a:rPr lang="it-IT" b="1" dirty="0" smtClean="0">
                <a:solidFill>
                  <a:srgbClr val="53954A"/>
                </a:solidFill>
              </a:rPr>
              <a:t/>
            </a:r>
            <a:br>
              <a:rPr lang="it-IT" b="1" dirty="0" smtClean="0">
                <a:solidFill>
                  <a:srgbClr val="53954A"/>
                </a:solidFill>
              </a:rPr>
            </a:br>
            <a:r>
              <a:rPr lang="it-IT" b="1" dirty="0" smtClean="0">
                <a:solidFill>
                  <a:srgbClr val="53954A"/>
                </a:solidFill>
              </a:rPr>
              <a:t>e </a:t>
            </a:r>
            <a:r>
              <a:rPr lang="it-IT" b="1" dirty="0">
                <a:solidFill>
                  <a:srgbClr val="53954A"/>
                </a:solidFill>
              </a:rPr>
              <a:t>comunicazione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="1" dirty="0">
                <a:solidFill>
                  <a:srgbClr val="53954A"/>
                </a:solidFill>
              </a:rPr>
              <a:t>all'utenza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documento attraverso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quale l'Istat assume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serie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impegni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nei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confronti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della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propria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utenza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7446">
            <a:off x="786502" y="1493227"/>
            <a:ext cx="7469493" cy="894550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16196" y="2793851"/>
            <a:ext cx="9818100" cy="2714444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000" dirty="0" smtClean="0"/>
          </a:p>
          <a:p>
            <a:pPr>
              <a:buClr>
                <a:srgbClr val="D43D25"/>
              </a:buClr>
              <a:buFont typeface="Webdings" charset="2"/>
              <a:buChar char="&lt;"/>
            </a:pPr>
            <a:r>
              <a:rPr lang="it-IT" sz="2000" dirty="0" smtClean="0"/>
              <a:t>è centrale nella </a:t>
            </a:r>
            <a:r>
              <a:rPr lang="it-IT" sz="2000" b="1" dirty="0" smtClean="0">
                <a:solidFill>
                  <a:srgbClr val="53954A"/>
                </a:solidFill>
              </a:rPr>
              <a:t>gestione del rapporto tra produttore e fruitore </a:t>
            </a:r>
            <a:r>
              <a:rPr lang="it-IT" sz="2000" dirty="0" smtClean="0"/>
              <a:t>dell’informazione</a:t>
            </a:r>
          </a:p>
          <a:p>
            <a:pPr>
              <a:buClr>
                <a:srgbClr val="D43D25"/>
              </a:buClr>
              <a:buFont typeface="Webdings" charset="2"/>
              <a:buChar char="&lt;"/>
            </a:pPr>
            <a:endParaRPr lang="it-IT" sz="2000" dirty="0" smtClean="0"/>
          </a:p>
          <a:p>
            <a:pPr>
              <a:buClr>
                <a:srgbClr val="D43D25"/>
              </a:buClr>
              <a:buFont typeface="Webdings" charset="2"/>
              <a:buChar char="&lt;"/>
            </a:pPr>
            <a:r>
              <a:rPr lang="it-IT" sz="2000" dirty="0" smtClean="0"/>
              <a:t>risponde alla </a:t>
            </a:r>
            <a:r>
              <a:rPr lang="it-IT" sz="2000" b="1" dirty="0" smtClean="0">
                <a:solidFill>
                  <a:srgbClr val="53954A"/>
                </a:solidFill>
              </a:rPr>
              <a:t>domanda di informazione </a:t>
            </a:r>
            <a:r>
              <a:rPr lang="it-IT" sz="2000" dirty="0" smtClean="0"/>
              <a:t>proveniente dall’utenza</a:t>
            </a:r>
          </a:p>
          <a:p>
            <a:pPr>
              <a:buClr>
                <a:srgbClr val="D43D25"/>
              </a:buClr>
              <a:buFont typeface="Webdings" charset="2"/>
              <a:buChar char="&lt;"/>
            </a:pPr>
            <a:endParaRPr lang="it-IT" sz="2000" dirty="0" smtClean="0"/>
          </a:p>
          <a:p>
            <a:pPr>
              <a:buClr>
                <a:srgbClr val="D43D25"/>
              </a:buClr>
              <a:buFont typeface="Webdings" charset="2"/>
              <a:buChar char="&lt;"/>
            </a:pPr>
            <a:r>
              <a:rPr lang="it-IT" sz="2000" b="1" dirty="0" smtClean="0">
                <a:solidFill>
                  <a:srgbClr val="53954A"/>
                </a:solidFill>
              </a:rPr>
              <a:t>rafforza l’identificabilità della statistica </a:t>
            </a:r>
            <a:r>
              <a:rPr lang="it-IT" sz="2000" dirty="0" smtClean="0"/>
              <a:t>ufficiale rispetto alla grande quantità di dati </a:t>
            </a:r>
            <a:br>
              <a:rPr lang="it-IT" sz="2000" dirty="0" smtClean="0"/>
            </a:br>
            <a:r>
              <a:rPr lang="it-IT" sz="2000" dirty="0" smtClean="0"/>
              <a:t>e numeri immessi nella Rete</a:t>
            </a:r>
            <a:endParaRPr lang="it-IT" sz="2000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0" y="5110248"/>
            <a:ext cx="819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2996813"/>
            <a:ext cx="819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130633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indent="0"/>
            <a:r>
              <a:rPr lang="it-IT" altLang="it-IT" b="1" dirty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Da dove veniamo, dove andiamo</a:t>
            </a:r>
            <a:r>
              <a:rPr lang="it-IT" alt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?</a:t>
            </a:r>
            <a:endParaRPr lang="it-IT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Callout 1 5"/>
          <p:cNvSpPr/>
          <p:nvPr/>
        </p:nvSpPr>
        <p:spPr>
          <a:xfrm>
            <a:off x="5472424" y="4039580"/>
            <a:ext cx="6736084" cy="1228461"/>
          </a:xfrm>
          <a:prstGeom prst="borderCallout1">
            <a:avLst>
              <a:gd name="adj1" fmla="val 18750"/>
              <a:gd name="adj2" fmla="val -8333"/>
              <a:gd name="adj3" fmla="val -20419"/>
              <a:gd name="adj4" fmla="val -33584"/>
            </a:avLst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489134" y="4039580"/>
            <a:ext cx="6669243" cy="109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40"/>
              </a:lnSpc>
            </a:pPr>
            <a:r>
              <a:rPr lang="it-IT" sz="1700" dirty="0" smtClean="0">
                <a:solidFill>
                  <a:schemeClr val="bg1"/>
                </a:solidFill>
              </a:rPr>
              <a:t>OGGI PIÙ CHE MAI, </a:t>
            </a:r>
          </a:p>
          <a:p>
            <a:pPr algn="ctr">
              <a:lnSpc>
                <a:spcPts val="2540"/>
              </a:lnSpc>
            </a:pPr>
            <a:r>
              <a:rPr lang="it-IT" sz="1700" dirty="0" smtClean="0">
                <a:solidFill>
                  <a:schemeClr val="bg1"/>
                </a:solidFill>
              </a:rPr>
              <a:t>ALLA REALIZZAZIONE DI QUESTO PERCORSO VIRTUOSO CONCORRONO SIA I PRODUTTORI SIA GLI UTENTI</a:t>
            </a:r>
            <a:endParaRPr lang="it-IT" sz="17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467676" y="1867435"/>
            <a:ext cx="733424" cy="235989"/>
          </a:xfrm>
          <a:prstGeom prst="rect">
            <a:avLst/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554380" y="2417118"/>
            <a:ext cx="2653869" cy="288113"/>
          </a:xfrm>
          <a:prstGeom prst="rect">
            <a:avLst/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493295" y="2985755"/>
            <a:ext cx="3715415" cy="347831"/>
          </a:xfrm>
          <a:prstGeom prst="rect">
            <a:avLst/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95497" y="1762098"/>
            <a:ext cx="6779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/>
              <a:t> </a:t>
            </a:r>
            <a:r>
              <a:rPr lang="it-IT" altLang="it-IT" dirty="0" smtClean="0"/>
              <a:t>                                                                </a:t>
            </a:r>
            <a:r>
              <a:rPr lang="it-IT" altLang="it-IT" sz="2000" dirty="0" smtClean="0"/>
              <a:t>Dai </a:t>
            </a:r>
            <a:r>
              <a:rPr lang="it-IT" altLang="it-IT" sz="2000" dirty="0"/>
              <a:t>dati statistici </a:t>
            </a:r>
            <a:r>
              <a:rPr lang="it-IT" altLang="it-IT" sz="2000" dirty="0" smtClean="0"/>
              <a:t>per </a:t>
            </a:r>
            <a:r>
              <a:rPr lang="it-IT" altLang="it-IT" sz="2000" dirty="0">
                <a:solidFill>
                  <a:srgbClr val="53954A"/>
                </a:solidFill>
              </a:rPr>
              <a:t>contarsi </a:t>
            </a:r>
            <a:r>
              <a:rPr lang="it-IT" altLang="it-IT" sz="2000" dirty="0"/>
              <a:t>…</a:t>
            </a:r>
          </a:p>
          <a:p>
            <a:endParaRPr lang="it-IT" altLang="it-IT" sz="2000" dirty="0"/>
          </a:p>
          <a:p>
            <a:r>
              <a:rPr lang="it-IT" altLang="it-IT" sz="2000" dirty="0"/>
              <a:t> </a:t>
            </a:r>
            <a:r>
              <a:rPr lang="it-IT" altLang="it-IT" sz="2000" dirty="0" smtClean="0"/>
              <a:t>               .</a:t>
            </a:r>
            <a:r>
              <a:rPr lang="it-IT" altLang="it-IT" sz="2000" dirty="0"/>
              <a:t>.. all’integrazione dei dati per </a:t>
            </a:r>
            <a:r>
              <a:rPr lang="it-IT" altLang="it-IT" sz="2000" dirty="0" smtClean="0">
                <a:solidFill>
                  <a:srgbClr val="53954A"/>
                </a:solidFill>
              </a:rPr>
              <a:t>capire</a:t>
            </a:r>
          </a:p>
          <a:p>
            <a:endParaRPr lang="it-IT" altLang="it-IT" sz="2000" dirty="0" smtClean="0"/>
          </a:p>
          <a:p>
            <a:r>
              <a:rPr lang="it-IT" altLang="it-IT" sz="2000" dirty="0" smtClean="0"/>
              <a:t>   … alla statistica come </a:t>
            </a:r>
            <a:r>
              <a:rPr lang="it-IT" altLang="it-IT" sz="2000" dirty="0" smtClean="0">
                <a:solidFill>
                  <a:srgbClr val="53954A"/>
                </a:solidFill>
              </a:rPr>
              <a:t>conoscenza</a:t>
            </a:r>
            <a:endParaRPr lang="it-IT" sz="2000" dirty="0">
              <a:solidFill>
                <a:srgbClr val="539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0" y="5110248"/>
            <a:ext cx="819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2996813"/>
            <a:ext cx="819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llout 1 8"/>
          <p:cNvSpPr/>
          <p:nvPr/>
        </p:nvSpPr>
        <p:spPr>
          <a:xfrm rot="10800000">
            <a:off x="787400" y="2098465"/>
            <a:ext cx="1777999" cy="965200"/>
          </a:xfrm>
          <a:prstGeom prst="borderCallout1">
            <a:avLst>
              <a:gd name="adj1" fmla="val 18750"/>
              <a:gd name="adj2" fmla="val -8333"/>
              <a:gd name="adj3" fmla="val 70395"/>
              <a:gd name="adj4" fmla="val -54762"/>
            </a:avLst>
          </a:prstGeom>
          <a:solidFill>
            <a:srgbClr val="5395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53954A"/>
              </a:solidFill>
            </a:endParaRPr>
          </a:p>
        </p:txBody>
      </p:sp>
      <p:sp>
        <p:nvSpPr>
          <p:cNvPr id="10" name="Callout 1 9"/>
          <p:cNvSpPr/>
          <p:nvPr/>
        </p:nvSpPr>
        <p:spPr>
          <a:xfrm rot="10800000">
            <a:off x="760413" y="4635289"/>
            <a:ext cx="1777999" cy="965200"/>
          </a:xfrm>
          <a:prstGeom prst="borderCallout1">
            <a:avLst>
              <a:gd name="adj1" fmla="val 18750"/>
              <a:gd name="adj2" fmla="val -8333"/>
              <a:gd name="adj3" fmla="val 70395"/>
              <a:gd name="adj4" fmla="val -54762"/>
            </a:avLst>
          </a:prstGeom>
          <a:solidFill>
            <a:srgbClr val="5395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13532" y="2410392"/>
            <a:ext cx="157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Calibri" charset="0"/>
              </a:rPr>
              <a:t>ACCESSIBILITÀ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5025" y="4912292"/>
            <a:ext cx="157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Calibri" charset="0"/>
              </a:rPr>
              <a:t>SOLUZIONI</a:t>
            </a:r>
            <a:endParaRPr lang="it-IT" b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625600" y="3194228"/>
            <a:ext cx="0" cy="1295400"/>
          </a:xfrm>
          <a:prstGeom prst="line">
            <a:avLst/>
          </a:prstGeom>
          <a:ln>
            <a:solidFill>
              <a:srgbClr val="5395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15"/>
          <p:cNvSpPr>
            <a:spLocks noChangeArrowheads="1"/>
          </p:cNvSpPr>
          <p:nvPr/>
        </p:nvSpPr>
        <p:spPr bwMode="auto">
          <a:xfrm>
            <a:off x="3688079" y="4019997"/>
            <a:ext cx="6261963" cy="2119641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sz="1600" dirty="0" smtClean="0">
                <a:cs typeface="Arial" panose="020B0604020202020204" pitchFamily="34" charset="0"/>
              </a:rPr>
              <a:t>accompagnare </a:t>
            </a:r>
            <a:r>
              <a:rPr lang="it-IT" sz="1600" dirty="0">
                <a:cs typeface="Arial" panose="020B0604020202020204" pitchFamily="34" charset="0"/>
              </a:rPr>
              <a:t>i contenuti visuali con </a:t>
            </a:r>
            <a:r>
              <a:rPr lang="it-IT" sz="1600" b="1" dirty="0">
                <a:solidFill>
                  <a:srgbClr val="53954A"/>
                </a:solidFill>
                <a:cs typeface="Arial" panose="020B0604020202020204" pitchFamily="34" charset="0"/>
              </a:rPr>
              <a:t>alternative testuali</a:t>
            </a:r>
            <a:r>
              <a:rPr lang="it-IT" sz="1600" dirty="0">
                <a:solidFill>
                  <a:srgbClr val="53954A"/>
                </a:solidFill>
                <a:cs typeface="Arial" panose="020B0604020202020204" pitchFamily="34" charset="0"/>
              </a:rPr>
              <a:t> </a:t>
            </a:r>
            <a:endParaRPr lang="it-IT" sz="1600" dirty="0" smtClean="0">
              <a:solidFill>
                <a:srgbClr val="53954A"/>
              </a:solidFill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sz="1600" dirty="0" smtClean="0">
                <a:cs typeface="Arial" panose="020B0604020202020204" pitchFamily="34" charset="0"/>
              </a:rPr>
              <a:t>fornire </a:t>
            </a:r>
            <a:r>
              <a:rPr lang="it-IT" sz="1600" b="1" dirty="0">
                <a:solidFill>
                  <a:srgbClr val="53954A"/>
                </a:solidFill>
                <a:cs typeface="Arial" panose="020B0604020202020204" pitchFamily="34" charset="0"/>
              </a:rPr>
              <a:t>metadati</a:t>
            </a:r>
            <a:r>
              <a:rPr lang="it-IT" sz="1600" dirty="0">
                <a:solidFill>
                  <a:srgbClr val="53954A"/>
                </a:solidFill>
                <a:cs typeface="Arial" panose="020B0604020202020204" pitchFamily="34" charset="0"/>
              </a:rPr>
              <a:t> </a:t>
            </a:r>
            <a:r>
              <a:rPr lang="it-IT" sz="1600" dirty="0">
                <a:cs typeface="Arial" panose="020B0604020202020204" pitchFamily="34" charset="0"/>
              </a:rPr>
              <a:t>appropriati per aiutare </a:t>
            </a:r>
            <a:r>
              <a:rPr lang="it-IT" sz="1600" dirty="0" smtClean="0">
                <a:cs typeface="Arial" panose="020B0604020202020204" pitchFamily="34" charset="0"/>
              </a:rPr>
              <a:t>gli </a:t>
            </a:r>
            <a:r>
              <a:rPr lang="it-IT" sz="1600" dirty="0">
                <a:cs typeface="Arial" panose="020B0604020202020204" pitchFamily="34" charset="0"/>
              </a:rPr>
              <a:t>utenti a capire i dati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sz="1600" dirty="0">
                <a:cs typeface="Arial" panose="020B0604020202020204" pitchFamily="34" charset="0"/>
              </a:rPr>
              <a:t>assicurare dati in </a:t>
            </a:r>
            <a:r>
              <a:rPr lang="it-IT" sz="1600" b="1" dirty="0">
                <a:solidFill>
                  <a:srgbClr val="53954A"/>
                </a:solidFill>
                <a:cs typeface="Arial" panose="020B0604020202020204" pitchFamily="34" charset="0"/>
              </a:rPr>
              <a:t>formati diversi </a:t>
            </a:r>
            <a:r>
              <a:rPr lang="it-IT" sz="1600" dirty="0" smtClean="0">
                <a:cs typeface="Arial" panose="020B0604020202020204" pitchFamily="34" charset="0"/>
              </a:rPr>
              <a:t>(</a:t>
            </a:r>
            <a:r>
              <a:rPr lang="it-IT" sz="1600" dirty="0">
                <a:cs typeface="Arial" panose="020B0604020202020204" pitchFamily="34" charset="0"/>
              </a:rPr>
              <a:t>pdf, </a:t>
            </a:r>
            <a:r>
              <a:rPr lang="it-IT" sz="1600" dirty="0" err="1" smtClean="0">
                <a:cs typeface="Arial" panose="020B0604020202020204" pitchFamily="34" charset="0"/>
              </a:rPr>
              <a:t>xls</a:t>
            </a:r>
            <a:r>
              <a:rPr lang="it-IT" sz="1600" dirty="0" smtClean="0">
                <a:cs typeface="Arial" panose="020B0604020202020204" pitchFamily="34" charset="0"/>
              </a:rPr>
              <a:t> ecc</a:t>
            </a:r>
            <a:r>
              <a:rPr lang="it-IT" sz="1600" dirty="0">
                <a:cs typeface="Arial" panose="020B0604020202020204" pitchFamily="34" charset="0"/>
              </a:rPr>
              <a:t>.), compresi quelli che </a:t>
            </a:r>
            <a:r>
              <a:rPr lang="it-IT" sz="1600" dirty="0" smtClean="0">
                <a:cs typeface="Arial" panose="020B0604020202020204" pitchFamily="34" charset="0"/>
              </a:rPr>
              <a:t>si </a:t>
            </a:r>
            <a:r>
              <a:rPr lang="it-IT" sz="1600" dirty="0">
                <a:cs typeface="Arial" panose="020B0604020202020204" pitchFamily="34" charset="0"/>
              </a:rPr>
              <a:t>possono utilizzare con i </a:t>
            </a:r>
            <a:r>
              <a:rPr lang="it-IT" sz="1600" dirty="0" smtClean="0">
                <a:cs typeface="Arial" panose="020B0604020202020204" pitchFamily="34" charset="0"/>
              </a:rPr>
              <a:t>nuovi </a:t>
            </a:r>
            <a:r>
              <a:rPr lang="it-IT" sz="1600" dirty="0" err="1" smtClean="0">
                <a:cs typeface="Arial" panose="020B0604020202020204" pitchFamily="34" charset="0"/>
              </a:rPr>
              <a:t>device</a:t>
            </a:r>
            <a:endParaRPr lang="it-IT" sz="1600" dirty="0" smtClean="0"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sz="1600" dirty="0" smtClean="0">
                <a:cs typeface="Arial" panose="020B0604020202020204" pitchFamily="34" charset="0"/>
              </a:rPr>
              <a:t>garantire </a:t>
            </a:r>
            <a:r>
              <a:rPr lang="it-IT" sz="1600" dirty="0">
                <a:cs typeface="Arial" panose="020B0604020202020204" pitchFamily="34" charset="0"/>
              </a:rPr>
              <a:t>il massimo accesso alle informazioni </a:t>
            </a:r>
            <a:r>
              <a:rPr lang="it-IT" sz="1600" dirty="0" smtClean="0">
                <a:cs typeface="Arial" panose="020B0604020202020204" pitchFamily="34" charset="0"/>
              </a:rPr>
              <a:t>a </a:t>
            </a:r>
            <a:r>
              <a:rPr lang="it-IT" sz="1600" dirty="0">
                <a:cs typeface="Arial" panose="020B0604020202020204" pitchFamily="34" charset="0"/>
              </a:rPr>
              <a:t>persone con disabilità</a:t>
            </a:r>
            <a:r>
              <a:rPr lang="it-IT" sz="1600" dirty="0" smtClean="0">
                <a:cs typeface="Arial" panose="020B0604020202020204" pitchFamily="34" charset="0"/>
              </a:rPr>
              <a:t>, (esempio per gli ipovedenti </a:t>
            </a:r>
            <a:r>
              <a:rPr lang="it-IT" sz="1600" b="1" dirty="0" err="1" smtClean="0">
                <a:solidFill>
                  <a:srgbClr val="53954A"/>
                </a:solidFill>
                <a:cs typeface="Arial" panose="020B0604020202020204" pitchFamily="34" charset="0"/>
              </a:rPr>
              <a:t>ReadSpeaker</a:t>
            </a:r>
            <a:r>
              <a:rPr lang="it-IT" sz="1600" dirty="0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ttangolo arrotondato 16"/>
          <p:cNvSpPr>
            <a:spLocks noChangeArrowheads="1"/>
          </p:cNvSpPr>
          <p:nvPr/>
        </p:nvSpPr>
        <p:spPr bwMode="auto">
          <a:xfrm>
            <a:off x="3688080" y="1874704"/>
            <a:ext cx="6261963" cy="1396190"/>
          </a:xfrm>
          <a:prstGeom prst="roundRect">
            <a:avLst>
              <a:gd name="adj" fmla="val 16667"/>
            </a:avLst>
          </a:prstGeom>
          <a:solidFill>
            <a:srgbClr val="D0CECE"/>
          </a:solidFill>
          <a:ln w="9525">
            <a:solidFill>
              <a:srgbClr val="BFBFB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cs typeface="Arial"/>
              </a:rPr>
              <a:t>Le </a:t>
            </a:r>
            <a:r>
              <a:rPr lang="it-IT" sz="1600" dirty="0">
                <a:cs typeface="Arial"/>
              </a:rPr>
              <a:t>informazioni statistiche di base </a:t>
            </a:r>
            <a:r>
              <a:rPr lang="it-IT" sz="1600" dirty="0" smtClean="0">
                <a:cs typeface="Arial"/>
              </a:rPr>
              <a:t>devono </a:t>
            </a:r>
            <a:r>
              <a:rPr lang="it-IT" sz="1600" dirty="0">
                <a:cs typeface="Arial"/>
              </a:rPr>
              <a:t>essere accessibili a tutti: chiunque deve essere in grado di </a:t>
            </a:r>
            <a:r>
              <a:rPr lang="it-IT" sz="1600" dirty="0" smtClean="0">
                <a:cs typeface="Arial"/>
              </a:rPr>
              <a:t>utilizzare le </a:t>
            </a:r>
            <a:r>
              <a:rPr lang="it-IT" sz="1600" dirty="0">
                <a:cs typeface="Arial"/>
              </a:rPr>
              <a:t>informazioni, </a:t>
            </a:r>
            <a:r>
              <a:rPr lang="it-IT" sz="1600" b="1" dirty="0">
                <a:solidFill>
                  <a:srgbClr val="53954A"/>
                </a:solidFill>
                <a:cs typeface="Arial"/>
              </a:rPr>
              <a:t>indipendentemente dalla tecnologia utilizzata o da eventuali </a:t>
            </a:r>
            <a:r>
              <a:rPr lang="it-IT" sz="1600" b="1" dirty="0" smtClean="0">
                <a:solidFill>
                  <a:srgbClr val="53954A"/>
                </a:solidFill>
                <a:cs typeface="Arial"/>
              </a:rPr>
              <a:t>disabilità</a:t>
            </a:r>
            <a:r>
              <a:rPr lang="it-IT" sz="1600" dirty="0" smtClean="0">
                <a:solidFill>
                  <a:srgbClr val="53954A"/>
                </a:solidFill>
                <a:cs typeface="Arial"/>
              </a:rPr>
              <a:t> </a:t>
            </a:r>
            <a:endParaRPr lang="it-IT" sz="1600" dirty="0">
              <a:solidFill>
                <a:srgbClr val="53954A"/>
              </a:solidFill>
              <a:cs typeface="Arial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2695374" y="2174460"/>
            <a:ext cx="849728" cy="889206"/>
          </a:xfrm>
          <a:prstGeom prst="line">
            <a:avLst/>
          </a:prstGeom>
          <a:ln>
            <a:solidFill>
              <a:srgbClr val="5395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2695374" y="4662517"/>
            <a:ext cx="849728" cy="889206"/>
          </a:xfrm>
          <a:prstGeom prst="line">
            <a:avLst/>
          </a:prstGeom>
          <a:ln>
            <a:solidFill>
              <a:srgbClr val="5395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0" y="5110248"/>
            <a:ext cx="819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2996813"/>
            <a:ext cx="819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13532" y="2410392"/>
            <a:ext cx="157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Calibri" charset="0"/>
              </a:rPr>
              <a:t>ACCESSIBILITÀ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5025" y="4912292"/>
            <a:ext cx="157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Calibri" charset="0"/>
              </a:rPr>
              <a:t>SOLUZIONI</a:t>
            </a:r>
            <a:endParaRPr lang="it-IT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3558557373"/>
              </p:ext>
            </p:extLst>
          </p:nvPr>
        </p:nvGraphicFramePr>
        <p:xfrm>
          <a:off x="603250" y="1912084"/>
          <a:ext cx="3818730" cy="458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Immagine 20" descr="Schermata 2016-04-05 alle 14.54.4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041" y="1912084"/>
            <a:ext cx="3385367" cy="4603586"/>
          </a:xfrm>
          <a:prstGeom prst="rect">
            <a:avLst/>
          </a:prstGeom>
          <a:effectLst>
            <a:outerShdw blurRad="50800" dist="38100" dir="46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Contenuti</a:t>
            </a:r>
            <a:r>
              <a:rPr lang="en-US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 </a:t>
            </a:r>
            <a:r>
              <a:rPr lang="en-US" alt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utilità</a:t>
            </a:r>
            <a:endParaRPr lang="en-US" alt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1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restyling di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www.istat.it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0424"/>
            <a:ext cx="4994960" cy="3551927"/>
          </a:xfrm>
          <a:prstGeom prst="rect">
            <a:avLst/>
          </a:prstGeom>
          <a:effectLst>
            <a:outerShdw blurRad="50800" dist="38100" dir="46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184523" y="2622361"/>
            <a:ext cx="6592892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altLang="it-IT" dirty="0" smtClean="0">
                <a:cs typeface="Arial" panose="020B0604020202020204" pitchFamily="34" charset="0"/>
              </a:rPr>
              <a:t>fisiologici </a:t>
            </a:r>
            <a:r>
              <a:rPr lang="it-IT" altLang="it-IT" dirty="0">
                <a:cs typeface="Arial" panose="020B0604020202020204" pitchFamily="34" charset="0"/>
              </a:rPr>
              <a:t>cambiamenti in atto sul web </a:t>
            </a:r>
          </a:p>
          <a:p>
            <a:pPr marL="285750" indent="-285750"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altLang="it-IT" dirty="0">
                <a:cs typeface="Arial" panose="020B0604020202020204" pitchFamily="34" charset="0"/>
              </a:rPr>
              <a:t>linee strategiche definite dai vertici Istat per attività </a:t>
            </a:r>
            <a:r>
              <a:rPr lang="it-IT" altLang="it-IT" dirty="0" smtClean="0">
                <a:cs typeface="Arial" panose="020B0604020202020204" pitchFamily="34" charset="0"/>
              </a:rPr>
              <a:t/>
            </a:r>
            <a:br>
              <a:rPr lang="it-IT" altLang="it-IT" dirty="0" smtClean="0">
                <a:cs typeface="Arial" panose="020B0604020202020204" pitchFamily="34" charset="0"/>
              </a:rPr>
            </a:br>
            <a:r>
              <a:rPr lang="it-IT" altLang="it-IT" dirty="0" smtClean="0">
                <a:cs typeface="Arial" panose="020B0604020202020204" pitchFamily="34" charset="0"/>
              </a:rPr>
              <a:t>di </a:t>
            </a:r>
            <a:r>
              <a:rPr lang="it-IT" altLang="it-IT" dirty="0">
                <a:cs typeface="Arial" panose="020B0604020202020204" pitchFamily="34" charset="0"/>
              </a:rPr>
              <a:t>comunicazione </a:t>
            </a:r>
            <a:r>
              <a:rPr lang="it-IT" altLang="it-IT" dirty="0" smtClean="0">
                <a:cs typeface="Arial" panose="020B0604020202020204" pitchFamily="34" charset="0"/>
              </a:rPr>
              <a:t>e </a:t>
            </a:r>
            <a:r>
              <a:rPr lang="it-IT" altLang="it-IT" dirty="0">
                <a:cs typeface="Arial" panose="020B0604020202020204" pitchFamily="34" charset="0"/>
              </a:rPr>
              <a:t>diffusione</a:t>
            </a:r>
          </a:p>
          <a:p>
            <a:pPr marL="285750" indent="-285750"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altLang="it-IT" dirty="0">
                <a:cs typeface="Arial" panose="020B0604020202020204" pitchFamily="34" charset="0"/>
              </a:rPr>
              <a:t>esigenze espresse da utenti interni </a:t>
            </a:r>
            <a:r>
              <a:rPr lang="it-IT" altLang="it-IT" dirty="0" smtClean="0">
                <a:cs typeface="Arial" panose="020B0604020202020204" pitchFamily="34" charset="0"/>
              </a:rPr>
              <a:t>ed </a:t>
            </a:r>
            <a:r>
              <a:rPr lang="it-IT" altLang="it-IT" dirty="0">
                <a:cs typeface="Arial" panose="020B0604020202020204" pitchFamily="34" charset="0"/>
              </a:rPr>
              <a:t>esterni all’Istituto</a:t>
            </a:r>
          </a:p>
          <a:p>
            <a:pPr marL="285750" indent="-285750"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altLang="it-IT" dirty="0">
                <a:cs typeface="Arial" panose="020B0604020202020204" pitchFamily="34" charset="0"/>
              </a:rPr>
              <a:t>confronto internazionale di settore</a:t>
            </a:r>
          </a:p>
          <a:p>
            <a:pPr marL="285750" indent="-285750"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altLang="it-IT" dirty="0">
                <a:cs typeface="Arial" panose="020B0604020202020204" pitchFamily="34" charset="0"/>
              </a:rPr>
              <a:t>spinta alla </a:t>
            </a:r>
            <a:r>
              <a:rPr lang="it-IT" altLang="it-IT" dirty="0" smtClean="0">
                <a:cs typeface="Arial" panose="020B0604020202020204" pitchFamily="34" charset="0"/>
              </a:rPr>
              <a:t>digitalizzazione della </a:t>
            </a:r>
            <a:r>
              <a:rPr lang="it-IT" altLang="it-IT" dirty="0">
                <a:cs typeface="Arial" panose="020B0604020202020204" pitchFamily="34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12976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miglioramenti in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corso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03249" y="2001838"/>
            <a:ext cx="9072687" cy="4585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spcBef>
                <a:spcPts val="600"/>
              </a:spcBef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800" b="1" dirty="0" smtClean="0">
                <a:solidFill>
                  <a:srgbClr val="53954A"/>
                </a:solidFill>
                <a:cs typeface="Arial" panose="020B0604020202020204" pitchFamily="34" charset="0"/>
              </a:rPr>
              <a:t>strumenti </a:t>
            </a:r>
            <a:r>
              <a:rPr lang="it-IT" sz="1800" b="1" dirty="0">
                <a:solidFill>
                  <a:srgbClr val="53954A"/>
                </a:solidFill>
                <a:cs typeface="Arial" panose="020B0604020202020204" pitchFamily="34" charset="0"/>
              </a:rPr>
              <a:t>di orientamento</a:t>
            </a:r>
            <a:r>
              <a:rPr lang="it-IT" sz="1800" dirty="0">
                <a:cs typeface="Arial" panose="020B0604020202020204" pitchFamily="34" charset="0"/>
              </a:rPr>
              <a:t/>
            </a:r>
            <a:br>
              <a:rPr lang="it-IT" sz="1800" dirty="0">
                <a:cs typeface="Arial" panose="020B0604020202020204" pitchFamily="34" charset="0"/>
              </a:rPr>
            </a:br>
            <a:r>
              <a:rPr lang="it-IT" sz="1800" dirty="0">
                <a:cs typeface="Arial" panose="020B0604020202020204" pitchFamily="34" charset="0"/>
              </a:rPr>
              <a:t>percorsi di navigazione e struttura tassonomica; </a:t>
            </a:r>
            <a:br>
              <a:rPr lang="it-IT" sz="1800" dirty="0">
                <a:cs typeface="Arial" panose="020B0604020202020204" pitchFamily="34" charset="0"/>
              </a:rPr>
            </a:br>
            <a:r>
              <a:rPr lang="it-IT" sz="1800" dirty="0">
                <a:cs typeface="Arial" panose="020B0604020202020204" pitchFamily="34" charset="0"/>
              </a:rPr>
              <a:t>motore di ricerca e </a:t>
            </a:r>
            <a:r>
              <a:rPr lang="it-IT" sz="1800" dirty="0" err="1">
                <a:cs typeface="Arial" panose="020B0604020202020204" pitchFamily="34" charset="0"/>
              </a:rPr>
              <a:t>tagging</a:t>
            </a:r>
            <a:r>
              <a:rPr lang="it-IT" sz="1800" dirty="0">
                <a:cs typeface="Arial" panose="020B0604020202020204" pitchFamily="34" charset="0"/>
              </a:rPr>
              <a:t>; </a:t>
            </a:r>
          </a:p>
          <a:p>
            <a:pPr marL="285750" indent="-285750" defTabSz="914400">
              <a:spcBef>
                <a:spcPts val="600"/>
              </a:spcBef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800" b="1" dirty="0">
                <a:solidFill>
                  <a:srgbClr val="53954A"/>
                </a:solidFill>
                <a:cs typeface="Arial" panose="020B0604020202020204" pitchFamily="34" charset="0"/>
              </a:rPr>
              <a:t>servizi per il riuso </a:t>
            </a:r>
            <a:r>
              <a:rPr lang="it-IT" sz="1800" dirty="0">
                <a:cs typeface="Arial" panose="020B0604020202020204" pitchFamily="34" charset="0"/>
              </a:rPr>
              <a:t/>
            </a:r>
            <a:br>
              <a:rPr lang="it-IT" sz="1800" dirty="0">
                <a:cs typeface="Arial" panose="020B0604020202020204" pitchFamily="34" charset="0"/>
              </a:rPr>
            </a:br>
            <a:r>
              <a:rPr lang="it-IT" sz="1800" dirty="0">
                <a:cs typeface="Arial" panose="020B0604020202020204" pitchFamily="34" charset="0"/>
              </a:rPr>
              <a:t>Open Data, web </a:t>
            </a:r>
            <a:r>
              <a:rPr lang="it-IT" sz="1800" dirty="0" err="1">
                <a:cs typeface="Arial" panose="020B0604020202020204" pitchFamily="34" charset="0"/>
              </a:rPr>
              <a:t>services</a:t>
            </a:r>
            <a:r>
              <a:rPr lang="it-IT" sz="1800" dirty="0">
                <a:cs typeface="Arial" panose="020B0604020202020204" pitchFamily="34" charset="0"/>
              </a:rPr>
              <a:t> e </a:t>
            </a:r>
            <a:r>
              <a:rPr lang="it-IT" sz="1800" dirty="0" err="1">
                <a:cs typeface="Arial" panose="020B0604020202020204" pitchFamily="34" charset="0"/>
              </a:rPr>
              <a:t>microdati</a:t>
            </a:r>
            <a:r>
              <a:rPr lang="it-IT" sz="1800" dirty="0">
                <a:cs typeface="Arial" panose="020B0604020202020204" pitchFamily="34" charset="0"/>
              </a:rPr>
              <a:t>; </a:t>
            </a:r>
          </a:p>
          <a:p>
            <a:pPr marL="285750" indent="-285750" defTabSz="914400">
              <a:spcBef>
                <a:spcPts val="600"/>
              </a:spcBef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800" b="1" dirty="0">
                <a:solidFill>
                  <a:srgbClr val="53954A"/>
                </a:solidFill>
                <a:cs typeface="Arial" panose="020B0604020202020204" pitchFamily="34" charset="0"/>
              </a:rPr>
              <a:t>integrazione tra le informazioni </a:t>
            </a:r>
            <a:r>
              <a:rPr lang="it-IT" sz="1800" dirty="0">
                <a:cs typeface="Arial" panose="020B0604020202020204" pitchFamily="34" charset="0"/>
              </a:rPr>
              <a:t/>
            </a:r>
            <a:br>
              <a:rPr lang="it-IT" sz="1800" dirty="0">
                <a:cs typeface="Arial" panose="020B0604020202020204" pitchFamily="34" charset="0"/>
              </a:rPr>
            </a:br>
            <a:r>
              <a:rPr lang="it-IT" sz="1800" dirty="0">
                <a:cs typeface="Arial" panose="020B0604020202020204" pitchFamily="34" charset="0"/>
              </a:rPr>
              <a:t>arricchimento delle pagine con informazioni correlate </a:t>
            </a:r>
            <a:r>
              <a:rPr lang="it-IT" sz="1800" dirty="0" smtClean="0">
                <a:cs typeface="Arial" panose="020B0604020202020204" pitchFamily="34" charset="0"/>
              </a:rPr>
              <a:t>per </a:t>
            </a:r>
            <a:r>
              <a:rPr lang="it-IT" sz="1800" dirty="0">
                <a:cs typeface="Arial" panose="020B0604020202020204" pitchFamily="34" charset="0"/>
              </a:rPr>
              <a:t>confronti e approfondimenti; </a:t>
            </a:r>
          </a:p>
          <a:p>
            <a:pPr marL="285750" indent="-285750" defTabSz="914400">
              <a:spcBef>
                <a:spcPts val="600"/>
              </a:spcBef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800" b="1" dirty="0">
                <a:solidFill>
                  <a:srgbClr val="53954A"/>
                </a:solidFill>
                <a:cs typeface="Arial" panose="020B0604020202020204" pitchFamily="34" charset="0"/>
              </a:rPr>
              <a:t>aree tematiche trasversali</a:t>
            </a:r>
            <a:r>
              <a:rPr lang="it-IT" sz="1800" dirty="0">
                <a:cs typeface="Arial" panose="020B0604020202020204" pitchFamily="34" charset="0"/>
              </a:rPr>
              <a:t/>
            </a:r>
            <a:br>
              <a:rPr lang="it-IT" sz="1800" dirty="0">
                <a:cs typeface="Arial" panose="020B0604020202020204" pitchFamily="34" charset="0"/>
              </a:rPr>
            </a:br>
            <a:r>
              <a:rPr lang="it-IT" sz="1800" dirty="0">
                <a:cs typeface="Arial" panose="020B0604020202020204" pitchFamily="34" charset="0"/>
              </a:rPr>
              <a:t>riduzione della frammentazione dell’informazione: quadri informativi completi </a:t>
            </a:r>
            <a:r>
              <a:rPr lang="it-IT" sz="1800" dirty="0" smtClean="0">
                <a:cs typeface="Arial" panose="020B0604020202020204" pitchFamily="34" charset="0"/>
              </a:rPr>
              <a:t/>
            </a:r>
            <a:br>
              <a:rPr lang="it-IT" sz="1800" dirty="0" smtClean="0">
                <a:cs typeface="Arial" panose="020B0604020202020204" pitchFamily="34" charset="0"/>
              </a:rPr>
            </a:br>
            <a:r>
              <a:rPr lang="it-IT" sz="1800" dirty="0" smtClean="0">
                <a:cs typeface="Arial" panose="020B0604020202020204" pitchFamily="34" charset="0"/>
              </a:rPr>
              <a:t>su </a:t>
            </a:r>
            <a:r>
              <a:rPr lang="it-IT" sz="1800" dirty="0" err="1">
                <a:cs typeface="Arial" panose="020B0604020202020204" pitchFamily="34" charset="0"/>
              </a:rPr>
              <a:t>macrofenomeni</a:t>
            </a:r>
            <a:r>
              <a:rPr lang="it-IT" sz="1800" dirty="0">
                <a:cs typeface="Arial" panose="020B0604020202020204" pitchFamily="34" charset="0"/>
              </a:rPr>
              <a:t> e sottopopolazioni;</a:t>
            </a:r>
          </a:p>
          <a:p>
            <a:pPr marL="285750" indent="-285750" defTabSz="914400">
              <a:spcBef>
                <a:spcPts val="600"/>
              </a:spcBef>
              <a:spcAft>
                <a:spcPts val="8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800" b="1" dirty="0">
                <a:solidFill>
                  <a:srgbClr val="53954A"/>
                </a:solidFill>
                <a:cs typeface="Arial" panose="020B0604020202020204" pitchFamily="34" charset="0"/>
              </a:rPr>
              <a:t>data visualization</a:t>
            </a:r>
            <a:r>
              <a:rPr lang="it-IT" sz="1800" dirty="0">
                <a:cs typeface="Arial" panose="020B0604020202020204" pitchFamily="34" charset="0"/>
              </a:rPr>
              <a:t/>
            </a:r>
            <a:br>
              <a:rPr lang="it-IT" sz="1800" dirty="0">
                <a:cs typeface="Arial" panose="020B0604020202020204" pitchFamily="34" charset="0"/>
              </a:rPr>
            </a:br>
            <a:r>
              <a:rPr lang="it-IT" sz="1800" dirty="0">
                <a:cs typeface="Arial" panose="020B0604020202020204" pitchFamily="34" charset="0"/>
              </a:rPr>
              <a:t>sistemi di rappresentazione e interrogazione  dei dati: grafici interattivi, cartografie, infografiche, animazioni, filmati, tutorial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58276">
            <a:off x="9519341" y="1272121"/>
            <a:ext cx="1755417" cy="23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Aree web per quadri informativi complessi: la congiuntura 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6" t="2411" r="8818"/>
          <a:stretch/>
        </p:blipFill>
        <p:spPr>
          <a:xfrm>
            <a:off x="585788" y="2001838"/>
            <a:ext cx="5078164" cy="45139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6086815" y="2792591"/>
            <a:ext cx="417388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l’area web dedicata alla Congiuntura presenta gli andamenti più </a:t>
            </a:r>
            <a:r>
              <a:rPr lang="it-IT" dirty="0" smtClean="0"/>
              <a:t>recenti </a:t>
            </a:r>
            <a:br>
              <a:rPr lang="it-IT" dirty="0" smtClean="0"/>
            </a:br>
            <a:r>
              <a:rPr lang="it-IT" dirty="0" smtClean="0"/>
              <a:t>delle </a:t>
            </a:r>
            <a:r>
              <a:rPr lang="it-IT" dirty="0"/>
              <a:t>variabili chiave in ambito </a:t>
            </a:r>
            <a:r>
              <a:rPr lang="it-IT" dirty="0" smtClean="0"/>
              <a:t>economico in </a:t>
            </a:r>
            <a:r>
              <a:rPr lang="it-IT" dirty="0"/>
              <a:t>maniera integrata, </a:t>
            </a:r>
            <a:r>
              <a:rPr lang="it-IT" dirty="0" smtClean="0"/>
              <a:t>con </a:t>
            </a:r>
            <a:r>
              <a:rPr lang="it-IT" dirty="0"/>
              <a:t>una selezione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/>
              <a:t>tavole e grafici </a:t>
            </a:r>
            <a:r>
              <a:rPr lang="it-IT" dirty="0" smtClean="0"/>
              <a:t>sempre </a:t>
            </a:r>
            <a:r>
              <a:rPr lang="it-IT" dirty="0"/>
              <a:t>aggiornati, l'accesso immediato a dati e metodologie </a:t>
            </a:r>
            <a:r>
              <a:rPr lang="it-IT" dirty="0" smtClean="0"/>
              <a:t>statistiche, comunicati </a:t>
            </a:r>
            <a:r>
              <a:rPr lang="it-IT" dirty="0"/>
              <a:t>stampa, pagine tematiche di </a:t>
            </a:r>
            <a:r>
              <a:rPr lang="it-IT" dirty="0" smtClean="0"/>
              <a:t>approfondimento, </a:t>
            </a:r>
            <a:br>
              <a:rPr lang="it-IT" dirty="0" smtClean="0"/>
            </a:br>
            <a:r>
              <a:rPr lang="it-IT" dirty="0" smtClean="0"/>
              <a:t>nuovi </a:t>
            </a:r>
            <a:r>
              <a:rPr lang="it-IT" dirty="0"/>
              <a:t>strumenti di visualizzazione e fonti </a:t>
            </a:r>
            <a:r>
              <a:rPr lang="it-IT" dirty="0" smtClean="0"/>
              <a:t>internazionali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7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Visualizzazioni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statistiche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9" b="3510"/>
          <a:stretch/>
        </p:blipFill>
        <p:spPr bwMode="auto">
          <a:xfrm>
            <a:off x="585787" y="2006957"/>
            <a:ext cx="4280304" cy="363614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3945">
            <a:off x="3845666" y="2807036"/>
            <a:ext cx="4508681" cy="35584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119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Istat è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un’amministrazione “Open”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833967" y="2024056"/>
            <a:ext cx="7567613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 dirty="0" smtClean="0">
                <a:solidFill>
                  <a:srgbClr val="595959"/>
                </a:solidFill>
                <a:latin typeface="Calibri" pitchFamily="34" charset="0"/>
              </a:rPr>
              <a:t>apertura </a:t>
            </a:r>
            <a:r>
              <a:rPr lang="it-IT" sz="1600" b="1" dirty="0">
                <a:solidFill>
                  <a:srgbClr val="595959"/>
                </a:solidFill>
                <a:latin typeface="Calibri" pitchFamily="34" charset="0"/>
              </a:rPr>
              <a:t>dei dati e condivisione </a:t>
            </a:r>
            <a:r>
              <a:rPr lang="it-IT" sz="1600" dirty="0">
                <a:solidFill>
                  <a:srgbClr val="595959"/>
                </a:solidFill>
                <a:latin typeface="Calibri" pitchFamily="34" charset="0"/>
              </a:rPr>
              <a:t>		</a:t>
            </a:r>
            <a:r>
              <a:rPr lang="it-IT" sz="1600" dirty="0" smtClean="0">
                <a:solidFill>
                  <a:srgbClr val="595959"/>
                </a:solidFill>
                <a:latin typeface="Calibri" pitchFamily="34" charset="0"/>
              </a:rPr>
              <a:t>     </a:t>
            </a:r>
            <a:r>
              <a:rPr lang="it-IT" sz="1600" b="1" dirty="0" smtClean="0">
                <a:solidFill>
                  <a:srgbClr val="595959"/>
                </a:solidFill>
                <a:latin typeface="Calibri" pitchFamily="34" charset="0"/>
              </a:rPr>
              <a:t>open </a:t>
            </a:r>
            <a:r>
              <a:rPr lang="it-IT" sz="1600" b="1" dirty="0">
                <a:solidFill>
                  <a:srgbClr val="595959"/>
                </a:solidFill>
                <a:latin typeface="Calibri" pitchFamily="34" charset="0"/>
              </a:rPr>
              <a:t>data, creative </a:t>
            </a:r>
            <a:r>
              <a:rPr lang="it-IT" sz="1600" b="1" dirty="0" err="1">
                <a:solidFill>
                  <a:srgbClr val="595959"/>
                </a:solidFill>
                <a:latin typeface="Calibri" pitchFamily="34" charset="0"/>
              </a:rPr>
              <a:t>commons</a:t>
            </a:r>
            <a:endParaRPr lang="it-IT" sz="1600" b="1" dirty="0">
              <a:solidFill>
                <a:srgbClr val="59595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 dirty="0"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 dirty="0" smtClean="0">
                <a:solidFill>
                  <a:srgbClr val="595959"/>
                </a:solidFill>
                <a:latin typeface="Calibri" pitchFamily="34" charset="0"/>
              </a:rPr>
              <a:t>     centralità dell’utente</a:t>
            </a:r>
            <a:r>
              <a:rPr lang="it-IT" sz="1600" dirty="0">
                <a:solidFill>
                  <a:srgbClr val="595959"/>
                </a:solidFill>
                <a:latin typeface="Calibri" pitchFamily="34" charset="0"/>
              </a:rPr>
              <a:t>	         </a:t>
            </a:r>
            <a:r>
              <a:rPr lang="it-IT" sz="1600" b="1" dirty="0" smtClean="0">
                <a:solidFill>
                  <a:srgbClr val="595959"/>
                </a:solidFill>
                <a:latin typeface="Calibri" pitchFamily="34" charset="0"/>
              </a:rPr>
              <a:t>offerta </a:t>
            </a:r>
            <a:r>
              <a:rPr lang="it-IT" sz="1600" b="1" dirty="0">
                <a:solidFill>
                  <a:srgbClr val="595959"/>
                </a:solidFill>
                <a:latin typeface="Calibri" pitchFamily="34" charset="0"/>
              </a:rPr>
              <a:t>di informazione statistica differenziata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partecipazione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	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strumenti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 ascolto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trasparenza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	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pieno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adempimento delle norme in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materia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dirty="0" smtClean="0"/>
              <a:t>L’offerta </a:t>
            </a:r>
            <a:r>
              <a:rPr lang="it-IT" sz="1600" dirty="0"/>
              <a:t>di dati in formati aperti e riusabili è parte integrante della strategia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di diffusione: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b="1" dirty="0" smtClean="0">
                <a:solidFill>
                  <a:srgbClr val="C00000"/>
                </a:solidFill>
              </a:rPr>
              <a:t>        </a:t>
            </a:r>
            <a:r>
              <a:rPr lang="it-IT" b="1" dirty="0" smtClean="0">
                <a:solidFill>
                  <a:srgbClr val="53954A"/>
                </a:solidFill>
              </a:rPr>
              <a:t>Open Data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b="1" dirty="0" smtClean="0"/>
              <a:t> </a:t>
            </a:r>
            <a:r>
              <a:rPr lang="it-IT" b="1" dirty="0" err="1" smtClean="0">
                <a:solidFill>
                  <a:srgbClr val="53954A"/>
                </a:solidFill>
              </a:rPr>
              <a:t>Linked</a:t>
            </a:r>
            <a:r>
              <a:rPr lang="it-IT" b="1" dirty="0" smtClean="0">
                <a:solidFill>
                  <a:srgbClr val="53954A"/>
                </a:solidFill>
              </a:rPr>
              <a:t> Open Data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it-IT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it-IT" b="1" dirty="0" smtClean="0">
              <a:solidFill>
                <a:srgbClr val="53954A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b="1" dirty="0" smtClean="0">
                <a:solidFill>
                  <a:srgbClr val="53954A"/>
                </a:solidFill>
              </a:rPr>
              <a:t>Servizi</a:t>
            </a:r>
            <a:r>
              <a:rPr lang="it-IT" dirty="0" smtClean="0">
                <a:solidFill>
                  <a:srgbClr val="53954A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</a:t>
            </a:r>
            <a:r>
              <a:rPr lang="it-IT" dirty="0"/>
              <a:t>interrogazione, </a:t>
            </a:r>
            <a:r>
              <a:rPr lang="it-IT" dirty="0" smtClean="0"/>
              <a:t>navigazione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dirty="0" smtClean="0"/>
              <a:t>e </a:t>
            </a:r>
            <a:r>
              <a:rPr lang="it-IT" dirty="0"/>
              <a:t>integrazione dei dati per estrarre </a:t>
            </a:r>
            <a:r>
              <a:rPr lang="it-IT" dirty="0" smtClean="0"/>
              <a:t>e produrre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dirty="0" smtClean="0"/>
              <a:t>informazione e conoscenza. </a:t>
            </a:r>
            <a:endParaRPr lang="it-IT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it-IT" b="1" dirty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dirty="0"/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dirty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dirty="0">
              <a:solidFill>
                <a:srgbClr val="FF0000"/>
              </a:solidFill>
              <a:latin typeface="Calibri" pitchFamily="34" charset="0"/>
              <a:hlinkClick r:id="rId2"/>
            </a:endParaRPr>
          </a:p>
        </p:txBody>
      </p:sp>
      <p:sp>
        <p:nvSpPr>
          <p:cNvPr id="21" name="Più 20"/>
          <p:cNvSpPr/>
          <p:nvPr/>
        </p:nvSpPr>
        <p:spPr>
          <a:xfrm>
            <a:off x="5389835" y="4930979"/>
            <a:ext cx="382612" cy="396246"/>
          </a:xfrm>
          <a:prstGeom prst="mathPlus">
            <a:avLst/>
          </a:prstGeom>
          <a:solidFill>
            <a:srgbClr val="5395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53954A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5189738" y="2183596"/>
            <a:ext cx="1005054" cy="0"/>
          </a:xfrm>
          <a:prstGeom prst="straightConnector1">
            <a:avLst/>
          </a:prstGeom>
          <a:ln w="38100">
            <a:solidFill>
              <a:srgbClr val="53954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4285188" y="2695234"/>
            <a:ext cx="858865" cy="0"/>
          </a:xfrm>
          <a:prstGeom prst="straightConnector1">
            <a:avLst/>
          </a:prstGeom>
          <a:ln w="38100">
            <a:solidFill>
              <a:srgbClr val="53954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714621" y="3216008"/>
            <a:ext cx="1370530" cy="0"/>
          </a:xfrm>
          <a:prstGeom prst="straightConnector1">
            <a:avLst/>
          </a:prstGeom>
          <a:ln w="38100">
            <a:solidFill>
              <a:srgbClr val="53954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3855756" y="3727646"/>
            <a:ext cx="858865" cy="0"/>
          </a:xfrm>
          <a:prstGeom prst="straightConnector1">
            <a:avLst/>
          </a:prstGeom>
          <a:ln w="38100">
            <a:solidFill>
              <a:srgbClr val="53954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LOD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860293" y="2015596"/>
            <a:ext cx="3665372" cy="3601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>
                <a:cs typeface="Arial"/>
              </a:rPr>
              <a:t>La pubblicazione dei dati in formato LOD si basa sulla definizione delle ontologie (rappresentazioni formali, condivise ed esplicite </a:t>
            </a:r>
            <a:br>
              <a:rPr lang="it-IT" sz="1800" dirty="0" smtClean="0">
                <a:cs typeface="Arial"/>
              </a:rPr>
            </a:br>
            <a:r>
              <a:rPr lang="it-IT" sz="1800" dirty="0" smtClean="0">
                <a:cs typeface="Arial"/>
              </a:rPr>
              <a:t>della concettualizzazione </a:t>
            </a:r>
            <a:r>
              <a:rPr lang="it-IT" sz="1800" dirty="0">
                <a:cs typeface="Arial"/>
              </a:rPr>
              <a:t/>
            </a:r>
            <a:br>
              <a:rPr lang="it-IT" sz="1800" dirty="0">
                <a:cs typeface="Arial"/>
              </a:rPr>
            </a:br>
            <a:r>
              <a:rPr lang="it-IT" sz="1800" dirty="0" smtClean="0">
                <a:cs typeface="Arial"/>
              </a:rPr>
              <a:t>di un dominio di interesse). </a:t>
            </a:r>
            <a:br>
              <a:rPr lang="it-IT" sz="1800" dirty="0" smtClean="0">
                <a:cs typeface="Arial"/>
              </a:rPr>
            </a:br>
            <a:r>
              <a:rPr lang="it-IT" sz="1800" dirty="0" smtClean="0">
                <a:cs typeface="Arial"/>
              </a:rPr>
              <a:t>Il primo nucleo di "</a:t>
            </a:r>
            <a:r>
              <a:rPr lang="it-IT" sz="1800" dirty="0" err="1" smtClean="0">
                <a:cs typeface="Arial"/>
              </a:rPr>
              <a:t>Linked</a:t>
            </a:r>
            <a:r>
              <a:rPr lang="it-IT" sz="1800" dirty="0" smtClean="0">
                <a:cs typeface="Arial"/>
              </a:rPr>
              <a:t> Open Data" pubblicato dall'Istat </a:t>
            </a:r>
            <a:br>
              <a:rPr lang="it-IT" sz="1800" dirty="0" smtClean="0">
                <a:cs typeface="Arial"/>
              </a:rPr>
            </a:br>
            <a:r>
              <a:rPr lang="it-IT" sz="1800" dirty="0" smtClean="0">
                <a:cs typeface="Arial"/>
              </a:rPr>
              <a:t>è costituito da dati provenienti </a:t>
            </a:r>
            <a:br>
              <a:rPr lang="it-IT" sz="1800" dirty="0" smtClean="0">
                <a:cs typeface="Arial"/>
              </a:rPr>
            </a:br>
            <a:r>
              <a:rPr lang="it-IT" sz="1800" dirty="0" smtClean="0">
                <a:cs typeface="Arial"/>
              </a:rPr>
              <a:t>dal Censimento </a:t>
            </a:r>
            <a:br>
              <a:rPr lang="it-IT" sz="1800" dirty="0" smtClean="0">
                <a:cs typeface="Arial"/>
              </a:rPr>
            </a:br>
            <a:r>
              <a:rPr lang="it-IT" sz="1800" dirty="0" smtClean="0">
                <a:cs typeface="Arial"/>
              </a:rPr>
              <a:t>della popolazione </a:t>
            </a:r>
            <a:br>
              <a:rPr lang="it-IT" sz="1800" dirty="0" smtClean="0">
                <a:cs typeface="Arial"/>
              </a:rPr>
            </a:br>
            <a:r>
              <a:rPr lang="it-IT" sz="1800" dirty="0" smtClean="0">
                <a:cs typeface="Arial"/>
              </a:rPr>
              <a:t>e delle abitazioni 2011</a:t>
            </a:r>
            <a:endParaRPr lang="it-IT" sz="1800" dirty="0">
              <a:cs typeface="Aria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5" t="2499" r="2618" b="17118"/>
          <a:stretch/>
        </p:blipFill>
        <p:spPr bwMode="auto">
          <a:xfrm>
            <a:off x="585788" y="2015596"/>
            <a:ext cx="6084943" cy="43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Single Exit Point (SEP) 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106691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r>
              <a:rPr lang="it-IT" sz="1800" dirty="0">
                <a:ea typeface="ヒラギノ角ゴ Pro W3" pitchFamily="-112" charset="-128"/>
              </a:rPr>
              <a:t>Il Single Exit Point permette la diffusione dei dei </a:t>
            </a:r>
            <a:r>
              <a:rPr lang="it-IT" sz="1800" dirty="0" err="1">
                <a:ea typeface="ヒラギノ角ゴ Pro W3" pitchFamily="-112" charset="-128"/>
              </a:rPr>
              <a:t>macrodati</a:t>
            </a:r>
            <a:r>
              <a:rPr lang="it-IT" sz="1800" dirty="0">
                <a:ea typeface="ヒラギノ角ゴ Pro W3" pitchFamily="-112" charset="-128"/>
              </a:rPr>
              <a:t> </a:t>
            </a:r>
            <a:br>
              <a:rPr lang="it-IT" sz="1800" dirty="0">
                <a:ea typeface="ヒラギノ角ゴ Pro W3" pitchFamily="-112" charset="-128"/>
              </a:rPr>
            </a:br>
            <a:r>
              <a:rPr lang="it-IT" sz="1800" dirty="0">
                <a:ea typeface="ヒラギノ角ゴ Pro W3" pitchFamily="-112" charset="-128"/>
              </a:rPr>
              <a:t>del corporate WH e di quelli derivanti dall’ultima tornata censuaria:</a:t>
            </a:r>
          </a:p>
          <a:p>
            <a:pPr marL="1085850" lvl="1" indent="-342900">
              <a:buClr>
                <a:srgbClr val="53954A"/>
              </a:buClr>
              <a:buFont typeface="Arial" panose="020B0604020202020204" pitchFamily="34" charset="0"/>
              <a:buChar char="•"/>
              <a:defRPr/>
            </a:pPr>
            <a:r>
              <a:rPr lang="it-IT" sz="1800" b="1" i="1" dirty="0">
                <a:solidFill>
                  <a:srgbClr val="53954A"/>
                </a:solidFill>
                <a:ea typeface="ヒラギノ角ゴ Pro W3" pitchFamily="-112" charset="-128"/>
              </a:rPr>
              <a:t>machine-to-machine</a:t>
            </a: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, attraverso un servizio web, senza interfaccia utente </a:t>
            </a:r>
          </a:p>
          <a:p>
            <a:pPr marL="1085850" lvl="1" indent="-342900">
              <a:buClr>
                <a:srgbClr val="53954A"/>
              </a:buClr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in formato </a:t>
            </a:r>
            <a:r>
              <a:rPr lang="it-IT" sz="1800" b="1" dirty="0">
                <a:solidFill>
                  <a:srgbClr val="53954A"/>
                </a:solidFill>
                <a:ea typeface="ヒラギノ角ゴ Pro W3" pitchFamily="-112" charset="-128"/>
              </a:rPr>
              <a:t>SDMX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112" charset="-128"/>
              </a:rPr>
              <a:t> </a:t>
            </a: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(un protocollo di trasmissione di dati </a:t>
            </a:r>
            <a:b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</a:b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e metadati statistici)</a:t>
            </a:r>
          </a:p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112" charset="-128"/>
            </a:endParaRPr>
          </a:p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I dati prelevati sono </a:t>
            </a:r>
            <a:r>
              <a:rPr lang="it-IT" sz="1800" b="1" dirty="0">
                <a:solidFill>
                  <a:srgbClr val="53954A"/>
                </a:solidFill>
                <a:ea typeface="ヒラギノ角ゴ Pro W3" pitchFamily="-112" charset="-128"/>
              </a:rPr>
              <a:t>sempre aggiornati</a:t>
            </a: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, pronti per es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112" charset="-128"/>
              </a:rPr>
              <a:t>sere </a:t>
            </a:r>
            <a:r>
              <a:rPr lang="it-IT" sz="1800" b="1" dirty="0">
                <a:solidFill>
                  <a:srgbClr val="53954A"/>
                </a:solidFill>
                <a:ea typeface="ヒラギノ角ゴ Pro W3" pitchFamily="-112" charset="-128"/>
              </a:rPr>
              <a:t>riutilizzati</a:t>
            </a:r>
            <a:r>
              <a:rPr lang="it-IT" sz="1800" dirty="0">
                <a:solidFill>
                  <a:srgbClr val="53954A"/>
                </a:solidFill>
                <a:ea typeface="ヒラギノ角ゴ Pro W3" pitchFamily="-112" charset="-128"/>
              </a:rPr>
              <a:t> </a:t>
            </a: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dall’utente all’interno dei suoi sistemi</a:t>
            </a:r>
          </a:p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112" charset="-128"/>
            </a:endParaRPr>
          </a:p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E’ rivolto ad </a:t>
            </a:r>
            <a:r>
              <a:rPr lang="it-IT" sz="1800" b="1" dirty="0">
                <a:solidFill>
                  <a:srgbClr val="53954A"/>
                </a:solidFill>
                <a:ea typeface="ヒラギノ角ゴ Pro W3" pitchFamily="-112" charset="-128"/>
              </a:rPr>
              <a:t>organizzazioni e utenti specialistici </a:t>
            </a:r>
            <a:r>
              <a:rPr lang="it-IT" sz="1800" dirty="0" smtClean="0">
                <a:solidFill>
                  <a:srgbClr val="000000"/>
                </a:solidFill>
                <a:ea typeface="ヒラギノ角ゴ Pro W3" pitchFamily="-112" charset="-128"/>
              </a:rPr>
              <a:t>(imprese</a:t>
            </a: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, Istituzioni, organismi internazionali)</a:t>
            </a:r>
          </a:p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112" charset="-128"/>
            </a:endParaRPr>
          </a:p>
          <a:p>
            <a:pPr marL="342900" indent="-342900">
              <a:buClr>
                <a:srgbClr val="53954A"/>
              </a:buClr>
              <a:buFont typeface="Wingdings" pitchFamily="2" charset="2"/>
              <a:buChar char="ü"/>
              <a:defRPr/>
            </a:pP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Sul sito dell’Istituto </a:t>
            </a:r>
            <a:r>
              <a:rPr lang="it-IT" sz="1800" b="1" dirty="0">
                <a:solidFill>
                  <a:srgbClr val="53954A"/>
                </a:solidFill>
                <a:ea typeface="ヒラギノ角ゴ Pro W3" pitchFamily="-112" charset="-128"/>
              </a:rPr>
              <a:t>un’apposita pagina</a:t>
            </a:r>
            <a:r>
              <a:rPr lang="it-IT" sz="1800" b="1" dirty="0">
                <a:solidFill>
                  <a:srgbClr val="FF0000"/>
                </a:solidFill>
                <a:ea typeface="ヒラギノ角ゴ Pro W3" pitchFamily="-112" charset="-128"/>
              </a:rPr>
              <a:t> </a:t>
            </a:r>
            <a:r>
              <a:rPr lang="it-IT" sz="1800" dirty="0">
                <a:solidFill>
                  <a:srgbClr val="000000"/>
                </a:solidFill>
                <a:ea typeface="ヒラギノ角ゴ Pro W3" pitchFamily="-112" charset="-128"/>
              </a:rPr>
              <a:t>guida l’utente nell’accesso </a:t>
            </a:r>
            <a:r>
              <a:rPr lang="it-IT" sz="1800" dirty="0" smtClean="0">
                <a:solidFill>
                  <a:srgbClr val="000000"/>
                </a:solidFill>
                <a:ea typeface="ヒラギノ角ゴ Pro W3" pitchFamily="-112" charset="-128"/>
              </a:rPr>
              <a:t>al servizio</a:t>
            </a:r>
            <a:endParaRPr lang="it-IT" sz="1800" dirty="0">
              <a:solidFill>
                <a:srgbClr val="000000"/>
              </a:solidFill>
              <a:ea typeface="ヒラギノ角ゴ Pro W3" pitchFamily="-112" charset="-128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112" charset="-128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corporate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dwh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I.Stat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4"/>
            <a:ext cx="10669199" cy="46996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3954A"/>
              </a:buClr>
              <a:buNone/>
            </a:pPr>
            <a:r>
              <a:rPr lang="it-IT" sz="1600" b="1" dirty="0" smtClean="0">
                <a:solidFill>
                  <a:srgbClr val="53954A"/>
                </a:solidFill>
                <a:cs typeface="Arial" pitchFamily="34" charset="0"/>
              </a:rPr>
              <a:t>L’Istat 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ha scelto di avere un WH di diffusione unico per</a:t>
            </a:r>
            <a:r>
              <a:rPr lang="it-IT" sz="1600" b="1" dirty="0" smtClean="0">
                <a:solidFill>
                  <a:srgbClr val="53954A"/>
                </a:solidFill>
                <a:cs typeface="Arial" pitchFamily="34" charset="0"/>
              </a:rPr>
              <a:t>:</a:t>
            </a:r>
            <a:endParaRPr lang="it-IT" sz="800" b="1" dirty="0">
              <a:solidFill>
                <a:srgbClr val="53954A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53954A"/>
              </a:buClr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evitare incoerenze nei dati tra rilasci effettuati in tempi diversi o in diversi formati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53954A"/>
              </a:buClr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offrire un unico punto di accesso, per evitare all’utente una navigazione in ambienti non uniformi per layout e logiche di interrogazione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53954A"/>
              </a:buClr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avere a riferimento definizioni e classificazioni comparabili</a:t>
            </a:r>
          </a:p>
          <a:p>
            <a:pPr lvl="0">
              <a:buClr>
                <a:srgbClr val="53954A"/>
              </a:buClr>
            </a:pPr>
            <a:endParaRPr lang="it-IT" sz="1600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>
              <a:buClr>
                <a:srgbClr val="53954A"/>
              </a:buClr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>
              <a:buClr>
                <a:srgbClr val="53954A"/>
              </a:buClr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lvl="0" indent="0">
              <a:buClr>
                <a:srgbClr val="53954A"/>
              </a:buClr>
              <a:buNone/>
            </a:pPr>
            <a:r>
              <a:rPr lang="it-IT" sz="1600" b="1" dirty="0" err="1">
                <a:solidFill>
                  <a:srgbClr val="53954A"/>
                </a:solidFill>
                <a:cs typeface="Arial" pitchFamily="34" charset="0"/>
              </a:rPr>
              <a:t>I.Stat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 ha risposto a questi obiettivi</a:t>
            </a:r>
            <a:r>
              <a:rPr lang="it-IT" sz="1600" b="1" dirty="0" smtClean="0">
                <a:solidFill>
                  <a:srgbClr val="53954A"/>
                </a:solidFill>
                <a:cs typeface="Arial" pitchFamily="34" charset="0"/>
              </a:rPr>
              <a:t>:</a:t>
            </a:r>
            <a:endParaRPr lang="it-IT" sz="1600" b="1" dirty="0">
              <a:solidFill>
                <a:srgbClr val="53954A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53954A"/>
              </a:buClr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Ambiente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unico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, in cui tutti i dati Istat sono organizzati in 19 temi.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53954A"/>
              </a:buClr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Consente di: </a:t>
            </a:r>
          </a:p>
          <a:p>
            <a:pPr marL="800100" lvl="1" indent="-342900">
              <a:spcBef>
                <a:spcPts val="0"/>
              </a:spcBef>
              <a:buClr>
                <a:srgbClr val="53954A"/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navigare tra i dati e 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comporre le tavole 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secondo le proprie esigenze;</a:t>
            </a:r>
          </a:p>
          <a:p>
            <a:pPr marL="800100" lvl="1" indent="-342900">
              <a:spcBef>
                <a:spcPts val="0"/>
              </a:spcBef>
              <a:buClr>
                <a:srgbClr val="53954A"/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salvare le proprie richieste in una “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banca dati personale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”, sempre aggiornata;</a:t>
            </a:r>
          </a:p>
          <a:p>
            <a:pPr marL="800100" lvl="1" indent="-342900">
              <a:spcBef>
                <a:spcPts val="0"/>
              </a:spcBef>
              <a:buClr>
                <a:srgbClr val="53954A"/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esportare i dati </a:t>
            </a:r>
            <a:r>
              <a:rPr lang="it-IT" sz="1600" dirty="0" smtClean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it-IT" sz="1600" b="1" dirty="0" smtClean="0">
                <a:solidFill>
                  <a:srgbClr val="53954A"/>
                </a:solidFill>
                <a:cs typeface="Arial" pitchFamily="34" charset="0"/>
              </a:rPr>
              <a:t>differenti 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formati </a:t>
            </a:r>
          </a:p>
          <a:p>
            <a:pPr marL="800100" lvl="1" indent="-342900">
              <a:spcBef>
                <a:spcPts val="0"/>
              </a:spcBef>
              <a:buClr>
                <a:srgbClr val="53954A"/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visualizzare i dati in maniera congiunta ai </a:t>
            </a:r>
            <a:r>
              <a:rPr lang="it-IT" sz="1600" b="1" dirty="0">
                <a:solidFill>
                  <a:srgbClr val="53954A"/>
                </a:solidFill>
                <a:cs typeface="Arial" pitchFamily="34" charset="0"/>
              </a:rPr>
              <a:t>metadati</a:t>
            </a:r>
            <a:r>
              <a:rPr lang="it-IT" sz="16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(note, ecc.</a:t>
            </a:r>
            <a:r>
              <a:rPr lang="it-IT" sz="16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it-IT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Immagine 9" descr="external-logo-firstlangua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4" y="3250040"/>
            <a:ext cx="7056784" cy="7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8669" y="1274240"/>
            <a:ext cx="1106857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strategia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di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diffusione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che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è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parte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Programma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di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modernizzazione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23811" y="2194123"/>
            <a:ext cx="3487942" cy="358076"/>
          </a:xfrm>
          <a:prstGeom prst="rect">
            <a:avLst/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68669" y="2192380"/>
            <a:ext cx="7508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it-IT" dirty="0" smtClean="0">
                <a:solidFill>
                  <a:schemeClr val="bg1"/>
                </a:solidFill>
              </a:rPr>
              <a:t>GLI OBIETTIVI CHIAVE: </a:t>
            </a:r>
          </a:p>
          <a:p>
            <a:pPr>
              <a:buSzPct val="150000"/>
            </a:pPr>
            <a:endParaRPr lang="it-IT" dirty="0" smtClean="0"/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 smtClean="0"/>
              <a:t>Ampliare la gamma dei prodotti e servizi di diffusione per soddisfare esigenze diverse </a:t>
            </a:r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endParaRPr lang="it-IT" dirty="0"/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 smtClean="0"/>
              <a:t>Rendere le informazioni più accessibili e fruibili</a:t>
            </a:r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endParaRPr lang="it-IT" dirty="0"/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 smtClean="0"/>
              <a:t>Diffondere dati di fonti e domini diversi per potenziare il plusvalore informativo</a:t>
            </a:r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endParaRPr lang="it-IT" dirty="0" smtClean="0"/>
          </a:p>
          <a:p>
            <a:pPr marL="285750" indent="-285750"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 smtClean="0"/>
              <a:t>Semplificare le modalità di accesso ai microdati e arricchire </a:t>
            </a:r>
            <a:br>
              <a:rPr lang="it-IT" dirty="0" smtClean="0"/>
            </a:br>
            <a:r>
              <a:rPr lang="it-IT" dirty="0" smtClean="0"/>
              <a:t>il patrimonio dei file resi disponibili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corporate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dwh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I.Stat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miglioramenti in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corso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2001838"/>
            <a:ext cx="7733843" cy="409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llout 1 10"/>
          <p:cNvSpPr/>
          <p:nvPr/>
        </p:nvSpPr>
        <p:spPr>
          <a:xfrm rot="10800000">
            <a:off x="8550157" y="2001838"/>
            <a:ext cx="2479377" cy="483323"/>
          </a:xfrm>
          <a:prstGeom prst="borderCallout1">
            <a:avLst>
              <a:gd name="adj1" fmla="val -20468"/>
              <a:gd name="adj2" fmla="val 20720"/>
              <a:gd name="adj3" fmla="val -186435"/>
              <a:gd name="adj4" fmla="val 98129"/>
            </a:avLst>
          </a:prstGeom>
          <a:solidFill>
            <a:srgbClr val="53954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863977" y="2001838"/>
            <a:ext cx="216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Possibilità di escludere </a:t>
            </a:r>
            <a:r>
              <a:rPr lang="it-IT" sz="1200" dirty="0" smtClean="0">
                <a:solidFill>
                  <a:schemeClr val="bg1"/>
                </a:solidFill>
              </a:rPr>
              <a:t/>
            </a:r>
            <a:br>
              <a:rPr lang="it-IT" sz="1200" dirty="0" smtClean="0">
                <a:solidFill>
                  <a:schemeClr val="bg1"/>
                </a:solidFill>
              </a:rPr>
            </a:br>
            <a:r>
              <a:rPr lang="it-IT" sz="1200" dirty="0" smtClean="0">
                <a:solidFill>
                  <a:schemeClr val="bg1"/>
                </a:solidFill>
              </a:rPr>
              <a:t>le </a:t>
            </a:r>
            <a:r>
              <a:rPr lang="it-IT" sz="1200" dirty="0">
                <a:solidFill>
                  <a:schemeClr val="bg1"/>
                </a:solidFill>
              </a:rPr>
              <a:t>variabili non </a:t>
            </a:r>
            <a:r>
              <a:rPr lang="it-IT" sz="1200" dirty="0" smtClean="0">
                <a:solidFill>
                  <a:schemeClr val="bg1"/>
                </a:solidFill>
              </a:rPr>
              <a:t>pertinenti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 rot="10800000">
            <a:off x="3538924" y="4272231"/>
            <a:ext cx="2479377" cy="483323"/>
          </a:xfrm>
          <a:prstGeom prst="borderCallout1">
            <a:avLst>
              <a:gd name="adj1" fmla="val 46201"/>
              <a:gd name="adj2" fmla="val 105586"/>
              <a:gd name="adj3" fmla="val 10399"/>
              <a:gd name="adj4" fmla="val 162391"/>
            </a:avLst>
          </a:prstGeom>
          <a:solidFill>
            <a:srgbClr val="53954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538923" y="4293889"/>
            <a:ext cx="219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Possibilità di raggruppare «tavole» di contenuto simile</a:t>
            </a:r>
          </a:p>
        </p:txBody>
      </p:sp>
    </p:spTree>
    <p:extLst>
      <p:ext uri="{BB962C8B-B14F-4D97-AF65-F5344CB8AC3E}">
        <p14:creationId xmlns:p14="http://schemas.microsoft.com/office/powerpoint/2010/main" val="1116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prossimi sviluppi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3725" y="1974850"/>
            <a:ext cx="11000014" cy="43445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Aft>
                <a:spcPts val="1200"/>
              </a:spcAft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Oggi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I.Stat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contiene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la quasi totalità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della diffusione dell’istituto, con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serie storiche mediamente di 13 anni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La mole di informazioni disponibili rende </a:t>
            </a:r>
            <a:r>
              <a:rPr lang="it-IT" b="1" dirty="0" smtClean="0">
                <a:solidFill>
                  <a:srgbClr val="53954A"/>
                </a:solidFill>
                <a:latin typeface="Calibri"/>
                <a:cs typeface="Calibri"/>
              </a:rPr>
              <a:t>difficile per l’utente il reperimento dei dati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di interesse.</a:t>
            </a: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Istat ha deciso di realizzare </a:t>
            </a:r>
            <a:r>
              <a:rPr lang="it-IT" b="1" dirty="0" smtClean="0">
                <a:solidFill>
                  <a:srgbClr val="53954A"/>
                </a:solidFill>
                <a:latin typeface="Calibri"/>
                <a:cs typeface="Calibri"/>
              </a:rPr>
              <a:t>un </a:t>
            </a:r>
            <a:r>
              <a:rPr lang="it-IT" b="1" dirty="0">
                <a:solidFill>
                  <a:srgbClr val="53954A"/>
                </a:solidFill>
                <a:latin typeface="Calibri"/>
                <a:cs typeface="Calibri"/>
              </a:rPr>
              <a:t>sistema </a:t>
            </a:r>
            <a:r>
              <a:rPr lang="it-IT" b="1" dirty="0" smtClean="0">
                <a:solidFill>
                  <a:srgbClr val="53954A"/>
                </a:solidFill>
                <a:latin typeface="Calibri"/>
                <a:cs typeface="Calibri"/>
              </a:rPr>
              <a:t>più </a:t>
            </a:r>
            <a:r>
              <a:rPr lang="it-IT" b="1" dirty="0">
                <a:solidFill>
                  <a:srgbClr val="53954A"/>
                </a:solidFill>
                <a:latin typeface="Calibri"/>
                <a:cs typeface="Calibri"/>
              </a:rPr>
              <a:t>sintetico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che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offra una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scelta ragionata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delle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principali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informazioni.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Il nuovo sistema offrirà un accesso facilitato ai dati di I.Stat. Gli specialisti,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«per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saperne di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più» potranno sempre accedere al corporate DWH. </a:t>
            </a: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I due sistemi dovranno essere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il più possibile omogenei, a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vantaggio soprattutto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di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coloro che avranno l’esigenza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di 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consultarli entrambi.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53954A"/>
                </a:solidFill>
                <a:latin typeface="Calibri"/>
                <a:cs typeface="Calibri"/>
              </a:rPr>
              <a:t>I.Stat sarà sottoposto a revisione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grafica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, tassonomica e statistica  dei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contenuti, pur mantenendo le attuali logiche </a:t>
            </a:r>
            <a:b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di navigazione.</a:t>
            </a:r>
            <a:endParaRPr lang="it-IT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endParaRPr lang="it-IT" kern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5" name="Immagine 14" descr="external-logo-firstlangua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6" y="1064120"/>
            <a:ext cx="7056784" cy="7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L’attuale offerta di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microdati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-321030" y="5871197"/>
            <a:ext cx="9212716" cy="689090"/>
          </a:xfrm>
          <a:prstGeom prst="rect">
            <a:avLst/>
          </a:prstGeom>
          <a:solidFill>
            <a:srgbClr val="53954A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69912" y="1974850"/>
            <a:ext cx="11052176" cy="43121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spcAft>
                <a:spcPts val="600"/>
              </a:spcAft>
              <a:buClr>
                <a:srgbClr val="53954A"/>
              </a:buClr>
            </a:pP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Per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alcune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indagini e dopo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averli trattati per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tutelarne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la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riservatezza, l'Istat  rilascia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file di </a:t>
            </a:r>
            <a:r>
              <a:rPr lang="it-IT" sz="1600" dirty="0" err="1" smtClean="0">
                <a:solidFill>
                  <a:srgbClr val="000000"/>
                </a:solidFill>
                <a:ea typeface="ヒラギノ角ゴ Pro W3" pitchFamily="-112" charset="-128"/>
              </a:rPr>
              <a:t>microdati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 a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titolo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gratuito </a:t>
            </a:r>
          </a:p>
          <a:p>
            <a:pPr>
              <a:spcAft>
                <a:spcPts val="0"/>
              </a:spcAft>
              <a:buClr>
                <a:srgbClr val="53954A"/>
              </a:buClr>
            </a:pPr>
            <a:endParaRPr lang="it-IT" sz="800" dirty="0">
              <a:solidFill>
                <a:srgbClr val="000000"/>
              </a:solidFill>
              <a:ea typeface="ヒラギノ角ゴ Pro W3" pitchFamily="-112" charset="-128"/>
            </a:endParaRPr>
          </a:p>
          <a:p>
            <a:pPr marL="342900" indent="-342900">
              <a:spcAft>
                <a:spcPts val="600"/>
              </a:spcAft>
              <a:buClr>
                <a:srgbClr val="53954A"/>
              </a:buClr>
            </a:pPr>
            <a:r>
              <a:rPr lang="it-IT" sz="1600" b="1" dirty="0" smtClean="0">
                <a:solidFill>
                  <a:srgbClr val="53954A"/>
                </a:solidFill>
                <a:ea typeface="ヒラギノ角ゴ Pro W3" pitchFamily="-112" charset="-128"/>
              </a:rPr>
              <a:t>Le tipologie </a:t>
            </a:r>
            <a:r>
              <a:rPr lang="it-IT" sz="1600" b="1" dirty="0">
                <a:solidFill>
                  <a:srgbClr val="53954A"/>
                </a:solidFill>
                <a:ea typeface="ヒラギノ角ゴ Pro W3" pitchFamily="-112" charset="-128"/>
              </a:rPr>
              <a:t>di </a:t>
            </a:r>
            <a:r>
              <a:rPr lang="it-IT" sz="1600" b="1" dirty="0" smtClean="0">
                <a:solidFill>
                  <a:srgbClr val="53954A"/>
                </a:solidFill>
                <a:ea typeface="ヒラギノ角ゴ Pro W3" pitchFamily="-112" charset="-128"/>
              </a:rPr>
              <a:t>file di </a:t>
            </a:r>
            <a:r>
              <a:rPr lang="it-IT" sz="1600" b="1" dirty="0" err="1" smtClean="0">
                <a:solidFill>
                  <a:srgbClr val="53954A"/>
                </a:solidFill>
                <a:ea typeface="ヒラギノ角ゴ Pro W3" pitchFamily="-112" charset="-128"/>
              </a:rPr>
              <a:t>microdati</a:t>
            </a:r>
            <a:r>
              <a:rPr lang="it-IT" sz="1600" b="1" dirty="0" smtClean="0">
                <a:solidFill>
                  <a:srgbClr val="53954A"/>
                </a:solidFill>
                <a:ea typeface="ヒラギノ角ゴ Pro W3" pitchFamily="-112" charset="-128"/>
              </a:rPr>
              <a:t> di più lunga tradizione sono:</a:t>
            </a:r>
          </a:p>
          <a:p>
            <a:pPr marL="342900" indent="-342900"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600" b="1" dirty="0" smtClean="0">
                <a:solidFill>
                  <a:srgbClr val="000000"/>
                </a:solidFill>
                <a:ea typeface="ヒラギノ角ゴ Pro W3" pitchFamily="-112" charset="-128"/>
              </a:rPr>
              <a:t>File standard,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resi dietro richiesta motivata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con finalità di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studio. </a:t>
            </a:r>
            <a:b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</a:b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Sono disponibili per alcune indagini su individui e famiglie</a:t>
            </a:r>
            <a:endParaRPr lang="it-IT" sz="1600" dirty="0">
              <a:solidFill>
                <a:srgbClr val="000000"/>
              </a:solidFill>
              <a:ea typeface="ヒラギノ角ゴ Pro W3" pitchFamily="-112" charset="-128"/>
            </a:endParaRPr>
          </a:p>
          <a:p>
            <a:pPr marL="342900" indent="-342900"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600" b="1" dirty="0" smtClean="0">
                <a:solidFill>
                  <a:srgbClr val="000000"/>
                </a:solidFill>
                <a:ea typeface="ヒラギノ角ゴ Pro W3" pitchFamily="-112" charset="-128"/>
              </a:rPr>
              <a:t>File per il Sistan,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resi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esclusivamente agli uffici di statistica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del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Sistema Statistico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Nazionale</a:t>
            </a:r>
          </a:p>
          <a:p>
            <a:pPr>
              <a:spcAft>
                <a:spcPts val="600"/>
              </a:spcAft>
              <a:buClr>
                <a:srgbClr val="53954A"/>
              </a:buClr>
              <a:buSzPct val="170000"/>
            </a:pPr>
            <a:r>
              <a:rPr lang="it-IT" sz="1600" b="1" dirty="0" smtClean="0">
                <a:solidFill>
                  <a:srgbClr val="53954A"/>
                </a:solidFill>
                <a:ea typeface="ヒラギノ角ゴ Pro W3" pitchFamily="-112" charset="-128"/>
              </a:rPr>
              <a:t>Negli anni più recenti Istat ha messo a disposizione anche:</a:t>
            </a:r>
          </a:p>
          <a:p>
            <a:pPr marL="285750" indent="-285750"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600" b="1" dirty="0" smtClean="0">
                <a:solidFill>
                  <a:srgbClr val="000000"/>
                </a:solidFill>
                <a:ea typeface="ヒラギノ角ゴ Pro W3" pitchFamily="-112" charset="-128"/>
              </a:rPr>
              <a:t>File per la ricerca  (MFR),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resi a ricercatori che presentano un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progetto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di ricerca. Sono disponibili per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i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ndagini su individui </a:t>
            </a:r>
            <a:b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</a:b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e famiglie e su imprese</a:t>
            </a:r>
          </a:p>
          <a:p>
            <a:pPr marL="285750" indent="-285750">
              <a:spcAft>
                <a:spcPts val="600"/>
              </a:spcAft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sz="1600" b="1" dirty="0">
                <a:solidFill>
                  <a:srgbClr val="000000"/>
                </a:solidFill>
                <a:ea typeface="ヒラギノ角ゴ Pro W3" pitchFamily="-112" charset="-128"/>
              </a:rPr>
              <a:t>File </a:t>
            </a:r>
            <a:r>
              <a:rPr lang="it-IT" sz="1600" b="1" dirty="0" err="1" smtClean="0">
                <a:solidFill>
                  <a:srgbClr val="000000"/>
                </a:solidFill>
                <a:ea typeface="ヒラギノ角ゴ Pro W3" pitchFamily="-112" charset="-128"/>
              </a:rPr>
              <a:t>mIcro.STAT</a:t>
            </a:r>
            <a:r>
              <a:rPr lang="it-IT" sz="1600" b="1" dirty="0" smtClean="0">
                <a:solidFill>
                  <a:srgbClr val="000000"/>
                </a:solidFill>
                <a:ea typeface="ヒラギノ角ゴ Pro W3" pitchFamily="-112" charset="-128"/>
              </a:rPr>
              <a:t>,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 file ad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uso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pubblico direttamente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scaricabili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dal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sito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Istat. L’Istat costituisce in questo senso una positiva eccezione in ambito europeo. </a:t>
            </a:r>
          </a:p>
          <a:p>
            <a:pPr>
              <a:spcAft>
                <a:spcPts val="600"/>
              </a:spcAft>
              <a:buClr>
                <a:srgbClr val="53954A"/>
              </a:buClr>
            </a:pP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La produzione combinata di MFR  e </a:t>
            </a:r>
            <a:r>
              <a:rPr lang="it-IT" sz="1600" dirty="0" err="1" smtClean="0">
                <a:solidFill>
                  <a:srgbClr val="000000"/>
                </a:solidFill>
                <a:ea typeface="ヒラギノ角ゴ Pro W3" pitchFamily="-112" charset="-128"/>
              </a:rPr>
              <a:t>mIcro.STAT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 è stata l’occasione per una revisione metodologica delle tecniche di protezione </a:t>
            </a:r>
            <a:b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</a:b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dei </a:t>
            </a:r>
            <a:r>
              <a:rPr lang="it-IT" sz="1600" dirty="0" err="1" smtClean="0">
                <a:solidFill>
                  <a:srgbClr val="000000"/>
                </a:solidFill>
                <a:ea typeface="ヒラギノ角ゴ Pro W3" pitchFamily="-112" charset="-128"/>
              </a:rPr>
              <a:t>microdati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  e oggi MFR e </a:t>
            </a:r>
            <a:r>
              <a:rPr lang="it-IT" sz="1600" dirty="0" err="1" smtClean="0">
                <a:solidFill>
                  <a:srgbClr val="000000"/>
                </a:solidFill>
                <a:ea typeface="ヒラギノ角ゴ Pro W3" pitchFamily="-112" charset="-128"/>
              </a:rPr>
              <a:t>mIcro.STAT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 stanno progressivamente sostituendo i più tradizionali file standard.</a:t>
            </a:r>
          </a:p>
          <a:p>
            <a:pPr>
              <a:spcAft>
                <a:spcPts val="600"/>
              </a:spcAft>
              <a:buClr>
                <a:srgbClr val="53954A"/>
              </a:buClr>
            </a:pP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112" charset="-128"/>
            </a:endParaRPr>
          </a:p>
          <a:p>
            <a:pPr>
              <a:spcAft>
                <a:spcPts val="0"/>
              </a:spcAft>
              <a:buClr>
                <a:srgbClr val="53954A"/>
              </a:buClr>
            </a:pPr>
            <a:r>
              <a:rPr lang="it-IT" sz="1600" b="1" dirty="0" smtClean="0">
                <a:solidFill>
                  <a:schemeClr val="bg1"/>
                </a:solidFill>
                <a:ea typeface="ヒラギノ角ゴ Pro W3" pitchFamily="-112" charset="-128"/>
              </a:rPr>
              <a:t>LA NOVITÀ: </a:t>
            </a:r>
            <a:r>
              <a:rPr lang="it-IT" sz="1600" b="1" dirty="0" err="1" smtClean="0">
                <a:solidFill>
                  <a:schemeClr val="bg1"/>
                </a:solidFill>
                <a:ea typeface="ヒラギノ角ゴ Pro W3" pitchFamily="-112" charset="-128"/>
              </a:rPr>
              <a:t>mIcro.STAT</a:t>
            </a:r>
            <a:r>
              <a:rPr lang="it-IT" sz="1600" b="1" dirty="0" smtClean="0">
                <a:solidFill>
                  <a:schemeClr val="bg1"/>
                </a:solidFill>
                <a:ea typeface="ヒラギノ角ゴ Pro W3" pitchFamily="-112" charset="-128"/>
              </a:rPr>
              <a:t> </a:t>
            </a:r>
            <a:r>
              <a:rPr lang="it-IT" sz="1600" b="1" dirty="0">
                <a:solidFill>
                  <a:schemeClr val="bg1"/>
                </a:solidFill>
                <a:ea typeface="ヒラギノ角ゴ Pro W3" pitchFamily="-112" charset="-128"/>
              </a:rPr>
              <a:t>«storici»</a:t>
            </a:r>
            <a:r>
              <a:rPr lang="it-IT" sz="1600" dirty="0">
                <a:solidFill>
                  <a:schemeClr val="bg1"/>
                </a:solidFill>
                <a:ea typeface="ヒラギノ角ゴ Pro W3" pitchFamily="-112" charset="-128"/>
              </a:rPr>
              <a:t>, </a:t>
            </a:r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prodotti a partire dai vecchi file standard.</a:t>
            </a:r>
          </a:p>
          <a:p>
            <a:pPr>
              <a:spcAft>
                <a:spcPts val="0"/>
              </a:spcAft>
              <a:buClr>
                <a:srgbClr val="53954A"/>
              </a:buClr>
            </a:pPr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                      La prima </a:t>
            </a:r>
            <a:r>
              <a:rPr lang="it-IT" sz="1600" dirty="0" err="1" smtClean="0">
                <a:solidFill>
                  <a:schemeClr val="bg1"/>
                </a:solidFill>
                <a:ea typeface="ヒラギノ角ゴ Pro W3" pitchFamily="-112" charset="-128"/>
              </a:rPr>
              <a:t>wave</a:t>
            </a:r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 di diffusione ha riguardato le Forze di Lavoro.  </a:t>
            </a:r>
            <a:endParaRPr lang="it-IT" sz="1600" dirty="0">
              <a:solidFill>
                <a:schemeClr val="bg1"/>
              </a:solidFill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1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laboratorio Adele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82232" y="4259879"/>
            <a:ext cx="11731731" cy="1140121"/>
          </a:xfrm>
          <a:prstGeom prst="rect">
            <a:avLst/>
          </a:prstGeom>
          <a:solidFill>
            <a:srgbClr val="53954A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3725" y="1974850"/>
            <a:ext cx="11055774" cy="44258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marL="342900"/>
            <a:r>
              <a:rPr lang="it-IT" sz="1600" dirty="0" smtClean="0">
                <a:ea typeface="ヒラギノ角ゴ Pro W3" pitchFamily="-112" charset="-128"/>
              </a:rPr>
              <a:t>Attraverso </a:t>
            </a:r>
            <a:r>
              <a:rPr lang="it-IT" sz="1600" dirty="0">
                <a:ea typeface="ヒラギノ角ゴ Pro W3" pitchFamily="-112" charset="-128"/>
              </a:rPr>
              <a:t>il </a:t>
            </a:r>
            <a:r>
              <a:rPr lang="it-IT" sz="1600" b="1" dirty="0">
                <a:ea typeface="ヒラギノ角ゴ Pro W3" pitchFamily="-112" charset="-128"/>
              </a:rPr>
              <a:t>Laboratorio per l’Analisi dei Dati </a:t>
            </a:r>
            <a:r>
              <a:rPr lang="it-IT" sz="1600" b="1" dirty="0" err="1" smtClean="0">
                <a:ea typeface="ヒラギノ角ゴ Pro W3" pitchFamily="-112" charset="-128"/>
              </a:rPr>
              <a:t>ELEmentari</a:t>
            </a:r>
            <a:r>
              <a:rPr lang="it-IT" sz="1600" b="1" dirty="0" smtClean="0">
                <a:ea typeface="ヒラギノ角ゴ Pro W3" pitchFamily="-112" charset="-128"/>
              </a:rPr>
              <a:t> </a:t>
            </a:r>
            <a:r>
              <a:rPr lang="it-IT" sz="1600" dirty="0">
                <a:ea typeface="ヒラギノ角ゴ Pro W3" pitchFamily="-112" charset="-128"/>
              </a:rPr>
              <a:t>(ADELE), ricercatori e studiosi possono accedere ai file di </a:t>
            </a:r>
            <a:r>
              <a:rPr lang="it-IT" sz="1600" dirty="0" err="1">
                <a:ea typeface="ヒラギノ角ゴ Pro W3" pitchFamily="-112" charset="-128"/>
              </a:rPr>
              <a:t>microdati</a:t>
            </a:r>
            <a:r>
              <a:rPr lang="it-IT" sz="1600" dirty="0">
                <a:ea typeface="ヒラギノ角ゴ Pro W3" pitchFamily="-112" charset="-128"/>
              </a:rPr>
              <a:t> </a:t>
            </a:r>
            <a:r>
              <a:rPr lang="it-IT" sz="1600" dirty="0" smtClean="0">
                <a:ea typeface="ヒラギノ角ゴ Pro W3" pitchFamily="-112" charset="-128"/>
              </a:rPr>
              <a:t/>
            </a:r>
            <a:br>
              <a:rPr lang="it-IT" sz="1600" dirty="0" smtClean="0">
                <a:ea typeface="ヒラギノ角ゴ Pro W3" pitchFamily="-112" charset="-128"/>
              </a:rPr>
            </a:br>
            <a:r>
              <a:rPr lang="it-IT" sz="1600" dirty="0" smtClean="0">
                <a:ea typeface="ヒラギノ角ゴ Pro W3" pitchFamily="-112" charset="-128"/>
              </a:rPr>
              <a:t>di </a:t>
            </a:r>
            <a:r>
              <a:rPr lang="it-IT" sz="1600" dirty="0">
                <a:ea typeface="ヒラギノ角ゴ Pro W3" pitchFamily="-112" charset="-128"/>
              </a:rPr>
              <a:t>tutte le indagini </a:t>
            </a:r>
            <a:r>
              <a:rPr lang="it-IT" sz="1600" dirty="0" smtClean="0">
                <a:ea typeface="ヒラギノ角ゴ Pro W3" pitchFamily="-112" charset="-128"/>
              </a:rPr>
              <a:t>dell'Istat, a titolo gratuito 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112" charset="-128"/>
              </a:rPr>
              <a:t> </a:t>
            </a:r>
            <a:r>
              <a:rPr lang="it-IT" sz="1600" b="1" dirty="0" smtClean="0">
                <a:solidFill>
                  <a:srgbClr val="53954A"/>
                </a:solidFill>
                <a:ea typeface="ヒラギノ角ゴ Pro W3" pitchFamily="-112" charset="-128"/>
              </a:rPr>
              <a:t>senza limitazioni di contenuto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, se non per le variabili identificative, sensibili e giudiziarie.</a:t>
            </a:r>
          </a:p>
          <a:p>
            <a:pPr marL="342900"/>
            <a:endParaRPr lang="it-IT" sz="1600" dirty="0" smtClean="0">
              <a:solidFill>
                <a:srgbClr val="000000"/>
              </a:solidFill>
              <a:ea typeface="ヒラギノ角ゴ Pro W3" pitchFamily="-112" charset="-128"/>
            </a:endParaRPr>
          </a:p>
          <a:p>
            <a:pPr marL="342900"/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ADELE è disponibile in tutte le sedi territoriali dell’Istat e presso l’ufficio di statistica della provincia di Trento.</a:t>
            </a:r>
          </a:p>
          <a:p>
            <a:pPr marL="342900"/>
            <a:endParaRPr lang="it-IT" sz="1600" dirty="0">
              <a:solidFill>
                <a:srgbClr val="000000"/>
              </a:solidFill>
              <a:ea typeface="ヒラギノ角ゴ Pro W3" pitchFamily="-112" charset="-128"/>
            </a:endParaRPr>
          </a:p>
          <a:p>
            <a:pPr marL="342900"/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Da fine 2014 è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112" charset="-128"/>
              </a:rPr>
              <a:t> </a:t>
            </a:r>
            <a:r>
              <a:rPr lang="it-IT" sz="1600" b="1" dirty="0" smtClean="0">
                <a:solidFill>
                  <a:srgbClr val="53954A"/>
                </a:solidFill>
                <a:ea typeface="ヒラギノ角ゴ Pro W3" pitchFamily="-112" charset="-128"/>
              </a:rPr>
              <a:t>liberamente </a:t>
            </a:r>
            <a:r>
              <a:rPr lang="it-IT" sz="1600" b="1" dirty="0">
                <a:solidFill>
                  <a:srgbClr val="53954A"/>
                </a:solidFill>
                <a:ea typeface="ヒラギノ角ゴ Pro W3" pitchFamily="-112" charset="-128"/>
              </a:rPr>
              <a:t>consultabile via web l’intero patrimonio di metadati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relativi a tutte le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indagini (variabili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, tracciati record, etc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.). Oggi i ricercatori, ancor </a:t>
            </a:r>
            <a:r>
              <a:rPr lang="it-IT" sz="1600" dirty="0">
                <a:solidFill>
                  <a:srgbClr val="000000"/>
                </a:solidFill>
                <a:ea typeface="ヒラギノ角ゴ Pro W3" pitchFamily="-112" charset="-128"/>
              </a:rPr>
              <a:t>prima di sottoporre </a:t>
            </a:r>
            <a:r>
              <a:rPr lang="it-IT" sz="1600" dirty="0" smtClean="0">
                <a:solidFill>
                  <a:srgbClr val="000000"/>
                </a:solidFill>
                <a:ea typeface="ヒラギノ角ゴ Pro W3" pitchFamily="-112" charset="-128"/>
              </a:rPr>
              <a:t>la  richiesta di accesso, possono conoscere quali dati potranno effettivamente elaborare.</a:t>
            </a:r>
          </a:p>
          <a:p>
            <a:pPr marL="342900"/>
            <a:endParaRPr lang="it-IT" sz="1600" dirty="0">
              <a:solidFill>
                <a:srgbClr val="000000"/>
              </a:solidFill>
              <a:ea typeface="ヒラギノ角ゴ Pro W3" pitchFamily="-112" charset="-128"/>
            </a:endParaRPr>
          </a:p>
          <a:p>
            <a:pPr marL="342900"/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L’Istat sta lavorando per consentire anche in Italia l’</a:t>
            </a:r>
            <a:r>
              <a:rPr lang="it-IT" sz="1600" b="1" dirty="0" smtClean="0">
                <a:solidFill>
                  <a:schemeClr val="bg1"/>
                </a:solidFill>
                <a:ea typeface="ヒラギノ角ゴ Pro W3" pitchFamily="-112" charset="-128"/>
              </a:rPr>
              <a:t>accesso remoto ai </a:t>
            </a:r>
            <a:r>
              <a:rPr lang="it-IT" sz="1600" b="1" dirty="0" err="1" smtClean="0">
                <a:solidFill>
                  <a:schemeClr val="bg1"/>
                </a:solidFill>
                <a:ea typeface="ヒラギノ角ゴ Pro W3" pitchFamily="-112" charset="-128"/>
              </a:rPr>
              <a:t>microdati</a:t>
            </a:r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. In collaborazione con il Garante per la privacy </a:t>
            </a:r>
          </a:p>
          <a:p>
            <a:pPr marL="342900"/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è stata ipotizzata una revisione normativa, grazie alla quale i centri più attivi nella ricerca quantitativa potranno disporre </a:t>
            </a:r>
          </a:p>
          <a:p>
            <a:pPr marL="342900"/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di un </a:t>
            </a:r>
            <a:r>
              <a:rPr lang="it-IT" sz="1600" i="1" dirty="0" err="1" smtClean="0">
                <a:solidFill>
                  <a:schemeClr val="bg1"/>
                </a:solidFill>
                <a:ea typeface="ヒラギノ角ゴ Pro W3" pitchFamily="-112" charset="-128"/>
              </a:rPr>
              <a:t>safe</a:t>
            </a:r>
            <a:r>
              <a:rPr lang="it-IT" sz="1600" i="1" dirty="0" smtClean="0">
                <a:solidFill>
                  <a:schemeClr val="bg1"/>
                </a:solidFill>
                <a:ea typeface="ヒラギノ角ゴ Pro W3" pitchFamily="-112" charset="-128"/>
              </a:rPr>
              <a:t> centre </a:t>
            </a:r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per l’accesso controllato ai </a:t>
            </a:r>
            <a:r>
              <a:rPr lang="it-IT" sz="1600" dirty="0" err="1" smtClean="0">
                <a:solidFill>
                  <a:schemeClr val="bg1"/>
                </a:solidFill>
                <a:ea typeface="ヒラギノ角ゴ Pro W3" pitchFamily="-112" charset="-128"/>
              </a:rPr>
              <a:t>microdati</a:t>
            </a:r>
            <a:r>
              <a:rPr lang="it-IT" sz="1600" dirty="0" smtClean="0">
                <a:solidFill>
                  <a:schemeClr val="bg1"/>
                </a:solidFill>
                <a:ea typeface="ヒラギノ角ゴ Pro W3" pitchFamily="-112" charset="-128"/>
              </a:rPr>
              <a:t> dell’Istituto.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Comunicazione in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movimento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4080" y="1971676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53954A"/>
                </a:solidFill>
                <a:ea typeface="ＭＳ Ｐゴシック"/>
                <a:cs typeface="ＭＳ Ｐゴシック"/>
                <a:hlinkClick r:id="rId2"/>
              </a:rPr>
              <a:t>mobile.istat.it</a:t>
            </a:r>
            <a:endParaRPr lang="it-IT" b="1" dirty="0">
              <a:solidFill>
                <a:srgbClr val="53954A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98913" y="1971676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 dirty="0">
                <a:hlinkClick r:id="rId3"/>
              </a:rPr>
              <a:t>App censimento</a:t>
            </a:r>
            <a:endParaRPr lang="it-IT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87894" y="1971676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ea typeface="ＭＳ Ｐゴシック"/>
                <a:cs typeface="ＭＳ Ｐゴシック"/>
                <a:hlinkClick r:id="rId4"/>
              </a:rPr>
              <a:t>App noi-italia</a:t>
            </a:r>
            <a:endParaRPr lang="it-IT" b="1" dirty="0">
              <a:ea typeface="ＭＳ Ｐゴシック"/>
              <a:cs typeface="ＭＳ Ｐゴシック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1089" y="2547938"/>
            <a:ext cx="1282812" cy="242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4264" y="2547939"/>
            <a:ext cx="1282812" cy="243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565" y="2547939"/>
            <a:ext cx="1611060" cy="31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0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8669" y="1274240"/>
            <a:ext cx="1106857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strategia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di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diffusione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che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è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parte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Programma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di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modernizzazione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23811" y="2194123"/>
            <a:ext cx="3487942" cy="358076"/>
          </a:xfrm>
          <a:prstGeom prst="rect">
            <a:avLst/>
          </a:prstGeom>
          <a:solidFill>
            <a:srgbClr val="539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68669" y="2192380"/>
            <a:ext cx="7508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it-IT" dirty="0" smtClean="0">
                <a:solidFill>
                  <a:schemeClr val="bg1"/>
                </a:solidFill>
              </a:rPr>
              <a:t>LE AZIONI CHIAVE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</a:p>
          <a:p>
            <a:pPr>
              <a:buSzPct val="150000"/>
            </a:pPr>
            <a:endParaRPr lang="it-IT" dirty="0" smtClean="0"/>
          </a:p>
          <a:p>
            <a:pPr marL="285750" indent="-285750">
              <a:spcBef>
                <a:spcPct val="0"/>
              </a:spcBef>
              <a:buClr>
                <a:srgbClr val="53954A"/>
              </a:buClr>
              <a:buSzPct val="170000"/>
              <a:buFont typeface="Arial"/>
              <a:buChar char="•"/>
              <a:tabLst>
                <a:tab pos="266700" algn="l"/>
              </a:tabLst>
            </a:pPr>
            <a:r>
              <a:rPr lang="it-IT" dirty="0"/>
              <a:t>Profilare i diversi segmenti di utenza attraverso canali dedicati, </a:t>
            </a:r>
            <a:br>
              <a:rPr lang="it-IT" dirty="0"/>
            </a:br>
            <a:r>
              <a:rPr lang="it-IT" dirty="0"/>
              <a:t>per offrire prodotti e servizi personalizzati</a:t>
            </a:r>
          </a:p>
          <a:p>
            <a:pPr marL="180975" indent="-180975">
              <a:spcBef>
                <a:spcPct val="0"/>
              </a:spcBef>
              <a:buClr>
                <a:srgbClr val="53954A"/>
              </a:buClr>
              <a:buSzPct val="170000"/>
              <a:buFontTx/>
              <a:buChar char="•"/>
              <a:tabLst>
                <a:tab pos="266700" algn="l"/>
              </a:tabLst>
            </a:pPr>
            <a:endParaRPr lang="it-IT" dirty="0"/>
          </a:p>
          <a:p>
            <a:pPr marL="285750" indent="-285750">
              <a:spcBef>
                <a:spcPct val="0"/>
              </a:spcBef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/>
              <a:t>Orientare i prodotti e servizi sempre più multimediali e digitali </a:t>
            </a:r>
            <a:br>
              <a:rPr lang="it-IT" dirty="0"/>
            </a:br>
            <a:r>
              <a:rPr lang="it-IT" dirty="0"/>
              <a:t>per una  strategia diffusione multicanale </a:t>
            </a:r>
          </a:p>
          <a:p>
            <a:pPr marL="180975" indent="-180975">
              <a:spcBef>
                <a:spcPct val="0"/>
              </a:spcBef>
              <a:buClr>
                <a:srgbClr val="53954A"/>
              </a:buClr>
              <a:buSzPct val="170000"/>
              <a:buFontTx/>
              <a:buChar char="•"/>
            </a:pPr>
            <a:endParaRPr lang="it-IT" dirty="0"/>
          </a:p>
          <a:p>
            <a:pPr marL="285750" indent="-285750">
              <a:spcBef>
                <a:spcPct val="0"/>
              </a:spcBef>
              <a:buClr>
                <a:srgbClr val="53954A"/>
              </a:buClr>
              <a:buSzPct val="170000"/>
              <a:buFont typeface="Arial"/>
              <a:buChar char="•"/>
            </a:pPr>
            <a:r>
              <a:rPr lang="it-IT" dirty="0"/>
              <a:t>Misurare </a:t>
            </a:r>
            <a:r>
              <a:rPr lang="it-IT" dirty="0" smtClean="0"/>
              <a:t>attività </a:t>
            </a:r>
            <a:r>
              <a:rPr lang="it-IT" dirty="0"/>
              <a:t>e iniziative di diffusione per analizzare il loro impatto sull’utenza</a:t>
            </a:r>
          </a:p>
          <a:p>
            <a:pPr>
              <a:spcBef>
                <a:spcPct val="0"/>
              </a:spcBef>
              <a:buClr>
                <a:srgbClr val="BE1520"/>
              </a:buClr>
              <a:buSzPct val="170000"/>
            </a:pPr>
            <a:r>
              <a:rPr lang="it-IT" dirty="0"/>
              <a:t> </a:t>
            </a:r>
            <a:endParaRPr lang="it-IT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L’ascolto e monitoraggio utenti sul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web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2138" y="1834778"/>
            <a:ext cx="8654366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Web </a:t>
            </a:r>
            <a:r>
              <a:rPr lang="it-IT" dirty="0"/>
              <a:t>User </a:t>
            </a:r>
            <a:r>
              <a:rPr lang="it-IT" dirty="0" err="1"/>
              <a:t>support</a:t>
            </a:r>
            <a:endParaRPr lang="it-IT" dirty="0"/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Ufficio </a:t>
            </a:r>
            <a:r>
              <a:rPr lang="it-IT" dirty="0"/>
              <a:t>stampa  (Sportello telematico con accesso </a:t>
            </a:r>
            <a:r>
              <a:rPr lang="it-IT" dirty="0" smtClean="0"/>
              <a:t>anche </a:t>
            </a:r>
            <a:r>
              <a:rPr lang="it-IT" dirty="0"/>
              <a:t>da Web User </a:t>
            </a:r>
            <a:r>
              <a:rPr lang="it-IT" dirty="0" err="1"/>
              <a:t>Support</a:t>
            </a:r>
            <a:r>
              <a:rPr lang="it-IT" dirty="0"/>
              <a:t>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Sala </a:t>
            </a:r>
            <a:r>
              <a:rPr lang="it-IT" dirty="0"/>
              <a:t>stampa on line)</a:t>
            </a: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Social </a:t>
            </a:r>
            <a:r>
              <a:rPr lang="it-IT" dirty="0"/>
              <a:t>network</a:t>
            </a: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Biblioteca </a:t>
            </a:r>
            <a:r>
              <a:rPr lang="it-IT" dirty="0"/>
              <a:t>digitale</a:t>
            </a: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Web </a:t>
            </a:r>
            <a:r>
              <a:rPr lang="it-IT" dirty="0"/>
              <a:t>Analytics</a:t>
            </a: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Questionario </a:t>
            </a:r>
            <a:r>
              <a:rPr lang="it-IT" dirty="0"/>
              <a:t>sulla soddisfazione </a:t>
            </a:r>
            <a:r>
              <a:rPr lang="it-IT" dirty="0" smtClean="0"/>
              <a:t>degli </a:t>
            </a:r>
            <a:r>
              <a:rPr lang="it-IT" dirty="0"/>
              <a:t>utenti</a:t>
            </a: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53954A"/>
              </a:buClr>
              <a:buSzPct val="170000"/>
              <a:buFont typeface="Arial"/>
              <a:buChar char="•"/>
              <a:defRPr/>
            </a:pPr>
            <a:r>
              <a:rPr lang="it-IT" dirty="0" smtClean="0"/>
              <a:t>Sistema </a:t>
            </a:r>
            <a:r>
              <a:rPr lang="it-IT" dirty="0"/>
              <a:t>di </a:t>
            </a:r>
            <a:r>
              <a:rPr lang="it-IT" dirty="0" err="1"/>
              <a:t>VoC</a:t>
            </a:r>
            <a:r>
              <a:rPr lang="it-IT" dirty="0"/>
              <a:t>  per registrazione </a:t>
            </a:r>
            <a:r>
              <a:rPr lang="it-IT" dirty="0" smtClean="0"/>
              <a:t>Feedback</a:t>
            </a:r>
            <a:endParaRPr lang="it-IT" dirty="0"/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charset="2"/>
              <a:buChar char="ü"/>
              <a:defRPr/>
            </a:pPr>
            <a:endParaRPr lang="it-IT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0" name="Immagine 9" descr="shutterstock_318872585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24002">
            <a:off x="8435154" y="1511986"/>
            <a:ext cx="3580484" cy="19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nostri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pubblici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2951405" y="2193493"/>
            <a:ext cx="5624513" cy="3543300"/>
          </a:xfrm>
          <a:prstGeom prst="borderCallout1">
            <a:avLst>
              <a:gd name="adj1" fmla="val 18750"/>
              <a:gd name="adj2" fmla="val -8333"/>
              <a:gd name="adj3" fmla="val 88160"/>
              <a:gd name="adj4" fmla="val -42209"/>
            </a:avLst>
          </a:prstGeom>
          <a:solidFill>
            <a:srgbClr val="53954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67305" y="2162492"/>
            <a:ext cx="5092700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- cittadini (studenti, professionisti ecc.)</a:t>
            </a:r>
          </a:p>
          <a:p>
            <a:pPr lvl="0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- imprese e istituzioni</a:t>
            </a:r>
          </a:p>
          <a:p>
            <a:pPr lvl="0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- policy maker</a:t>
            </a:r>
          </a:p>
          <a:p>
            <a:pPr lvl="0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- specialisti dei dati     </a:t>
            </a:r>
          </a:p>
          <a:p>
            <a:pPr lvl="0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- media “tradizionali”</a:t>
            </a:r>
          </a:p>
          <a:p>
            <a:pPr lvl="0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- media 2.0 (blog, </a:t>
            </a:r>
            <a:r>
              <a:rPr lang="it-IT" dirty="0" err="1">
                <a:solidFill>
                  <a:srgbClr val="FFFFFF"/>
                </a:solidFill>
                <a:latin typeface="Arial"/>
                <a:cs typeface="Arial"/>
              </a:rPr>
              <a:t>twitter</a:t>
            </a:r>
            <a:r>
              <a:rPr lang="it-IT" dirty="0">
                <a:solidFill>
                  <a:srgbClr val="FFFFFF"/>
                </a:solidFill>
                <a:latin typeface="Arial"/>
                <a:cs typeface="Arial"/>
              </a:rPr>
              <a:t> ecc.)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05" y="4950719"/>
            <a:ext cx="6513314" cy="19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Cosa offriamo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utenti istituzionali 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non</a:t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dirty="0">
              <a:latin typeface="+mn-lt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23580"/>
              </p:ext>
            </p:extLst>
          </p:nvPr>
        </p:nvGraphicFramePr>
        <p:xfrm>
          <a:off x="4085584" y="1311856"/>
          <a:ext cx="7536726" cy="449749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573536"/>
                <a:gridCol w="4963190"/>
              </a:tblGrid>
              <a:tr h="33647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Tipologia di utenti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53954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Offerta differenziata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53954A"/>
                    </a:solidFill>
                  </a:tcPr>
                </a:tc>
              </a:tr>
              <a:tr h="10556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it-IT" sz="1200" dirty="0" smtClean="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solidFill>
                            <a:srgbClr val="53954A"/>
                          </a:solidFill>
                          <a:effectLst/>
                        </a:rPr>
                        <a:t>UTENTI ISTITUZIONALI</a:t>
                      </a:r>
                      <a:endParaRPr lang="it-IT" sz="1200" dirty="0">
                        <a:solidFill>
                          <a:srgbClr val="53954A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Sistemi </a:t>
                      </a:r>
                      <a:r>
                        <a:rPr lang="it-IT" sz="1200" dirty="0">
                          <a:effectLst/>
                        </a:rPr>
                        <a:t>informativi con dettaglio territoriale, informazione statistica integrata, </a:t>
                      </a:r>
                      <a:r>
                        <a:rPr lang="it-IT" sz="1200" dirty="0" err="1">
                          <a:effectLst/>
                        </a:rPr>
                        <a:t>flagship</a:t>
                      </a:r>
                      <a:r>
                        <a:rPr lang="it-IT" sz="1200" dirty="0">
                          <a:effectLst/>
                        </a:rPr>
                        <a:t> (Rapporto Annuale, ASI, </a:t>
                      </a:r>
                      <a:r>
                        <a:rPr lang="it-IT" sz="1200" dirty="0" err="1">
                          <a:effectLst/>
                        </a:rPr>
                        <a:t>NoiItalia</a:t>
                      </a:r>
                      <a:r>
                        <a:rPr lang="it-IT" sz="1200" dirty="0" smtClean="0">
                          <a:effectLst/>
                        </a:rPr>
                        <a:t>)</a:t>
                      </a:r>
                      <a:r>
                        <a:rPr lang="it-IT" sz="1200" strike="sngStrike" dirty="0" smtClean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microdati</a:t>
                      </a:r>
                      <a:r>
                        <a:rPr lang="it-IT" sz="1200" dirty="0">
                          <a:effectLst/>
                        </a:rPr>
                        <a:t>, strumenti a supporto delle policy, banche dati e data </a:t>
                      </a:r>
                      <a:r>
                        <a:rPr lang="it-IT" sz="1200" dirty="0" err="1">
                          <a:effectLst/>
                        </a:rPr>
                        <a:t>warehouse</a:t>
                      </a:r>
                      <a:r>
                        <a:rPr lang="it-IT" sz="1200" dirty="0">
                          <a:effectLst/>
                        </a:rPr>
                        <a:t> , atti di convegni, </a:t>
                      </a:r>
                      <a:r>
                        <a:rPr lang="it-IT" sz="1200" dirty="0" smtClean="0">
                          <a:effectLst/>
                        </a:rPr>
                        <a:t>audizioni </a:t>
                      </a:r>
                      <a:r>
                        <a:rPr lang="it-IT" sz="1200" dirty="0">
                          <a:effectLst/>
                        </a:rPr>
                        <a:t>del presidente al Parlamento, social media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9614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solidFill>
                            <a:srgbClr val="53954A"/>
                          </a:solidFill>
                          <a:effectLst/>
                        </a:rPr>
                        <a:t>UTENTI NON ISTITUZIONALI</a:t>
                      </a:r>
                      <a:endParaRPr lang="it-IT" sz="1200" b="1" dirty="0" smtClean="0">
                        <a:solidFill>
                          <a:srgbClr val="53954A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8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Calibri"/>
                        <a:buChar char="-"/>
                      </a:pPr>
                      <a:r>
                        <a:rPr lang="it-IT" sz="1200" dirty="0">
                          <a:effectLst/>
                        </a:rPr>
                        <a:t>Cittadini </a:t>
                      </a:r>
                      <a:endParaRPr lang="it-IT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Social media, infografiche, contatori e calcolatori, App, tutorial e pubblicazioni divulgative (</a:t>
                      </a:r>
                      <a:r>
                        <a:rPr lang="it-IT" sz="1200" dirty="0" err="1" smtClean="0">
                          <a:effectLst/>
                        </a:rPr>
                        <a:t>NoiItalia</a:t>
                      </a:r>
                      <a:r>
                        <a:rPr lang="it-IT" sz="1200" dirty="0">
                          <a:effectLst/>
                        </a:rPr>
                        <a:t>, Italia in cifre</a:t>
                      </a:r>
                      <a:r>
                        <a:rPr lang="it-IT" sz="1200" dirty="0" smtClean="0">
                          <a:effectLst/>
                        </a:rPr>
                        <a:t>) visualizzazioni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133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Calibri"/>
                        <a:buChar char="-"/>
                      </a:pPr>
                      <a:r>
                        <a:rPr lang="it-IT" sz="1200" dirty="0">
                          <a:effectLst/>
                        </a:rPr>
                        <a:t>Insegnanti e studenti</a:t>
                      </a:r>
                      <a:endParaRPr lang="it-IT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Social media, </a:t>
                      </a:r>
                      <a:r>
                        <a:rPr lang="it-IT" sz="1200" dirty="0" err="1">
                          <a:effectLst/>
                        </a:rPr>
                        <a:t>infografiche</a:t>
                      </a:r>
                      <a:r>
                        <a:rPr lang="it-IT" sz="1200" dirty="0">
                          <a:effectLst/>
                        </a:rPr>
                        <a:t>, contatori e calcolatori, e-book, </a:t>
                      </a:r>
                      <a:r>
                        <a:rPr lang="it-IT" sz="1200" dirty="0" err="1">
                          <a:effectLst/>
                        </a:rPr>
                        <a:t>App</a:t>
                      </a:r>
                      <a:r>
                        <a:rPr lang="it-IT" sz="1200" dirty="0">
                          <a:effectLst/>
                        </a:rPr>
                        <a:t>, tutorial, </a:t>
                      </a:r>
                      <a:r>
                        <a:rPr lang="it-IT" sz="1200" dirty="0" err="1">
                          <a:effectLst/>
                        </a:rPr>
                        <a:t>flagship</a:t>
                      </a:r>
                      <a:r>
                        <a:rPr lang="it-IT" sz="1200" dirty="0">
                          <a:effectLst/>
                        </a:rPr>
                        <a:t> (ASI, Rapporto Annuale), biblioteca digitale, pubblicazioni didattiche e </a:t>
                      </a:r>
                      <a:r>
                        <a:rPr lang="it-IT" sz="1200" dirty="0" smtClean="0">
                          <a:effectLst/>
                        </a:rPr>
                        <a:t>divulgative,  </a:t>
                      </a:r>
                      <a:r>
                        <a:rPr lang="it-IT" sz="1200" dirty="0" err="1" smtClean="0">
                          <a:effectLst/>
                        </a:rPr>
                        <a:t>microdati</a:t>
                      </a:r>
                      <a:r>
                        <a:rPr lang="it-IT" sz="1200" dirty="0" smtClean="0">
                          <a:effectLst/>
                        </a:rPr>
                        <a:t> a uso pubblico (</a:t>
                      </a:r>
                      <a:r>
                        <a:rPr lang="it-IT" sz="1200" dirty="0" err="1" smtClean="0">
                          <a:effectLst/>
                        </a:rPr>
                        <a:t>mIcro.STAT</a:t>
                      </a:r>
                      <a:r>
                        <a:rPr lang="it-IT" sz="1200" dirty="0" smtClean="0">
                          <a:effectLst/>
                        </a:rPr>
                        <a:t>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133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Calibri"/>
                        <a:buChar char="-"/>
                      </a:pPr>
                      <a:r>
                        <a:rPr lang="it-IT" sz="1200" dirty="0">
                          <a:effectLst/>
                        </a:rPr>
                        <a:t>Media</a:t>
                      </a:r>
                      <a:endParaRPr lang="it-IT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Comunicati stampa, sala stampa on line, </a:t>
                      </a:r>
                      <a:r>
                        <a:rPr lang="it-IT" sz="1200" dirty="0" smtClean="0">
                          <a:effectLst/>
                        </a:rPr>
                        <a:t>visualizzazioni </a:t>
                      </a:r>
                      <a:r>
                        <a:rPr lang="it-IT" sz="1200" dirty="0">
                          <a:effectLst/>
                        </a:rPr>
                        <a:t>e infografiche, social media, audizioni parlamentari, </a:t>
                      </a:r>
                      <a:r>
                        <a:rPr lang="it-IT" sz="1200" dirty="0" err="1">
                          <a:effectLst/>
                        </a:rPr>
                        <a:t>NewStat</a:t>
                      </a:r>
                      <a:r>
                        <a:rPr lang="it-IT" sz="1200" dirty="0">
                          <a:effectLst/>
                        </a:rPr>
                        <a:t>, Rivista di statistica ufficiale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133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Calibri"/>
                        <a:buChar char="-"/>
                      </a:pPr>
                      <a:r>
                        <a:rPr lang="it-IT" sz="1200" dirty="0">
                          <a:effectLst/>
                        </a:rPr>
                        <a:t>Utenti con interesse verso uno specifico argomento</a:t>
                      </a:r>
                      <a:endParaRPr lang="it-IT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Data </a:t>
                      </a:r>
                      <a:r>
                        <a:rPr lang="it-IT" sz="1200" dirty="0" smtClean="0">
                          <a:effectLst/>
                        </a:rPr>
                        <a:t>warehouse, </a:t>
                      </a:r>
                      <a:r>
                        <a:rPr lang="it-IT" sz="1200" dirty="0">
                          <a:effectLst/>
                        </a:rPr>
                        <a:t>e-book, sistemi informativi tematici, congiuntura (area web dedicata), Rivista di statistica ufficiale, </a:t>
                      </a:r>
                      <a:r>
                        <a:rPr lang="it-IT" sz="1200" dirty="0" err="1">
                          <a:effectLst/>
                        </a:rPr>
                        <a:t>NewStat</a:t>
                      </a:r>
                      <a:r>
                        <a:rPr lang="it-IT" sz="1200" dirty="0">
                          <a:effectLst/>
                        </a:rPr>
                        <a:t>, Istat </a:t>
                      </a:r>
                      <a:r>
                        <a:rPr lang="it-IT" sz="1200" dirty="0" err="1">
                          <a:effectLst/>
                        </a:rPr>
                        <a:t>working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paper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088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Calibri"/>
                        <a:buChar char="-"/>
                      </a:pPr>
                      <a:r>
                        <a:rPr lang="it-IT" sz="1200" dirty="0">
                          <a:effectLst/>
                        </a:rPr>
                        <a:t>Utenti con finalità di ricerca</a:t>
                      </a:r>
                      <a:endParaRPr lang="it-IT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</a:rPr>
                        <a:t>Microdati</a:t>
                      </a:r>
                      <a:r>
                        <a:rPr lang="it-IT" sz="1200" dirty="0">
                          <a:effectLst/>
                        </a:rPr>
                        <a:t>, </a:t>
                      </a:r>
                      <a:r>
                        <a:rPr lang="it-IT" sz="1200" dirty="0" smtClean="0">
                          <a:effectLst/>
                        </a:rPr>
                        <a:t>biblioteca </a:t>
                      </a:r>
                      <a:r>
                        <a:rPr lang="it-IT" sz="1200" dirty="0">
                          <a:effectLst/>
                        </a:rPr>
                        <a:t>digitale, e-book metodologici, </a:t>
                      </a:r>
                      <a:r>
                        <a:rPr lang="it-IT" sz="1200" dirty="0" err="1">
                          <a:effectLst/>
                        </a:rPr>
                        <a:t>Slideshare</a:t>
                      </a:r>
                      <a:r>
                        <a:rPr lang="it-IT" sz="1200" dirty="0">
                          <a:effectLst/>
                        </a:rPr>
                        <a:t>, atti di convegni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8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Cosa offriamo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utenti istituzionali 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non</a:t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dirty="0">
              <a:latin typeface="+mn-l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05386"/>
              </p:ext>
            </p:extLst>
          </p:nvPr>
        </p:nvGraphicFramePr>
        <p:xfrm>
          <a:off x="4139276" y="1318431"/>
          <a:ext cx="7497179" cy="214445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054033"/>
                <a:gridCol w="4443146"/>
              </a:tblGrid>
              <a:tr h="38959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Profilo </a:t>
                      </a:r>
                      <a:r>
                        <a:rPr lang="it-IT" sz="1300" dirty="0">
                          <a:effectLst/>
                        </a:rPr>
                        <a:t>di </a:t>
                      </a:r>
                      <a:r>
                        <a:rPr lang="it-IT" sz="1300" dirty="0" smtClean="0">
                          <a:effectLst/>
                        </a:rPr>
                        <a:t>utenti  per utilizzo 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53954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Offerta differenziata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53954A"/>
                    </a:solidFill>
                  </a:tcPr>
                </a:tc>
              </a:tr>
              <a:tr h="65807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</a:rPr>
                        <a:t>Heavy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user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Strumenti per download massivi, </a:t>
                      </a:r>
                      <a:r>
                        <a:rPr lang="it-IT" sz="1200" dirty="0" err="1">
                          <a:effectLst/>
                        </a:rPr>
                        <a:t>Linked</a:t>
                      </a:r>
                      <a:r>
                        <a:rPr lang="it-IT" sz="1200" dirty="0">
                          <a:effectLst/>
                        </a:rPr>
                        <a:t> Open Data, </a:t>
                      </a:r>
                      <a:r>
                        <a:rPr lang="it-IT" sz="1200" dirty="0" err="1">
                          <a:effectLst/>
                        </a:rPr>
                        <a:t>microdati</a:t>
                      </a:r>
                      <a:r>
                        <a:rPr lang="it-IT" sz="1200" dirty="0">
                          <a:effectLst/>
                        </a:rPr>
                        <a:t>  statistiche in formato aperto e leggibile </a:t>
                      </a:r>
                      <a:r>
                        <a:rPr lang="it-IT" sz="1200" dirty="0" smtClean="0">
                          <a:effectLst/>
                        </a:rPr>
                        <a:t/>
                      </a:r>
                      <a:br>
                        <a:rPr lang="it-IT" sz="1200" dirty="0" smtClean="0">
                          <a:effectLst/>
                        </a:rPr>
                      </a:br>
                      <a:r>
                        <a:rPr lang="it-IT" sz="1200" dirty="0" smtClean="0">
                          <a:effectLst/>
                        </a:rPr>
                        <a:t>da </a:t>
                      </a:r>
                      <a:r>
                        <a:rPr lang="it-IT" sz="1200" dirty="0">
                          <a:effectLst/>
                        </a:rPr>
                        <a:t>macchina (Single Exit Point</a:t>
                      </a:r>
                      <a:r>
                        <a:rPr lang="it-IT" sz="1200" dirty="0" smtClean="0">
                          <a:effectLst/>
                        </a:rPr>
                        <a:t>), social media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5807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Utenti occasionali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Rivalutazioni monetarie (sezione web dedicata), social media, </a:t>
                      </a:r>
                      <a:r>
                        <a:rPr lang="it-IT" sz="1200" dirty="0" err="1">
                          <a:effectLst/>
                        </a:rPr>
                        <a:t>infografiche</a:t>
                      </a:r>
                      <a:r>
                        <a:rPr lang="it-IT" sz="1200" dirty="0">
                          <a:effectLst/>
                        </a:rPr>
                        <a:t> e Italia in </a:t>
                      </a:r>
                      <a:r>
                        <a:rPr lang="it-IT" sz="1200" dirty="0" smtClean="0">
                          <a:effectLst/>
                        </a:rPr>
                        <a:t>cifre, la</a:t>
                      </a:r>
                      <a:r>
                        <a:rPr lang="it-IT" sz="1200" baseline="0" dirty="0" smtClean="0">
                          <a:effectLst/>
                        </a:rPr>
                        <a:t> nuova collana «Visualizzazioni statistiche»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87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Utenti potenziali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Infografiche</a:t>
                      </a:r>
                      <a:r>
                        <a:rPr lang="it-IT" sz="1200" dirty="0">
                          <a:effectLst/>
                        </a:rPr>
                        <a:t>, calcolatori, visualizzazioni, </a:t>
                      </a:r>
                      <a:r>
                        <a:rPr lang="it-IT" sz="1200" dirty="0" err="1">
                          <a:effectLst/>
                        </a:rPr>
                        <a:t>App</a:t>
                      </a:r>
                      <a:r>
                        <a:rPr lang="it-IT" sz="1200" dirty="0">
                          <a:effectLst/>
                        </a:rPr>
                        <a:t> divulgative e social media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10333"/>
              </p:ext>
            </p:extLst>
          </p:nvPr>
        </p:nvGraphicFramePr>
        <p:xfrm>
          <a:off x="4122566" y="3668429"/>
          <a:ext cx="7508292" cy="215296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677042"/>
                <a:gridCol w="4831250"/>
              </a:tblGrid>
              <a:tr h="40752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Profilo  </a:t>
                      </a:r>
                      <a:r>
                        <a:rPr lang="it-IT" sz="1300" dirty="0">
                          <a:effectLst/>
                        </a:rPr>
                        <a:t>di </a:t>
                      </a:r>
                      <a:r>
                        <a:rPr lang="it-IT" sz="1300" dirty="0" smtClean="0">
                          <a:effectLst/>
                        </a:rPr>
                        <a:t>utenti  «speciali&gt;&gt;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53954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Offerta differenziata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53954A"/>
                    </a:solidFill>
                  </a:tcPr>
                </a:tc>
              </a:tr>
              <a:tr h="49869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</a:rPr>
                        <a:t>Prosumer</a:t>
                      </a:r>
                      <a:r>
                        <a:rPr lang="it-IT" sz="1200" dirty="0">
                          <a:effectLst/>
                        </a:rPr>
                        <a:t> e </a:t>
                      </a:r>
                      <a:r>
                        <a:rPr lang="it-IT" sz="1200" dirty="0" err="1">
                          <a:effectLst/>
                        </a:rPr>
                        <a:t>datajournalist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</a:rPr>
                        <a:t>App</a:t>
                      </a:r>
                      <a:r>
                        <a:rPr lang="it-IT" sz="1200" dirty="0">
                          <a:effectLst/>
                        </a:rPr>
                        <a:t>, contenuti riusabili, informazioni territoriali </a:t>
                      </a:r>
                      <a:r>
                        <a:rPr lang="it-IT" sz="1200" dirty="0" smtClean="0">
                          <a:effectLst/>
                        </a:rPr>
                        <a:t/>
                      </a:r>
                      <a:br>
                        <a:rPr lang="it-IT" sz="1200" dirty="0" smtClean="0">
                          <a:effectLst/>
                        </a:rPr>
                      </a:br>
                      <a:r>
                        <a:rPr lang="it-IT" sz="1200" dirty="0" smtClean="0">
                          <a:effectLst/>
                        </a:rPr>
                        <a:t>e </a:t>
                      </a:r>
                      <a:r>
                        <a:rPr lang="it-IT" sz="1200" dirty="0">
                          <a:effectLst/>
                        </a:rPr>
                        <a:t>cartografiche, social media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9869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Utenti interni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Intranet, piattaforme di condivisione, web meeting, </a:t>
                      </a:r>
                      <a:r>
                        <a:rPr lang="it-IT" sz="1200" dirty="0" err="1">
                          <a:effectLst/>
                        </a:rPr>
                        <a:t>webinair</a:t>
                      </a:r>
                      <a:r>
                        <a:rPr lang="it-IT" sz="1200" dirty="0">
                          <a:effectLst/>
                        </a:rPr>
                        <a:t>, sistemi di e-learning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480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Utenti </a:t>
                      </a:r>
                      <a:r>
                        <a:rPr lang="it-IT" sz="1200" dirty="0" smtClean="0">
                          <a:effectLst/>
                        </a:rPr>
                        <a:t>internazionali 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In lingua inglese:</a:t>
                      </a:r>
                      <a:r>
                        <a:rPr lang="it-IT" sz="1200" baseline="0" dirty="0" smtClean="0">
                          <a:effectLst/>
                        </a:rPr>
                        <a:t> </a:t>
                      </a:r>
                      <a:r>
                        <a:rPr lang="it-IT" sz="1200" dirty="0" smtClean="0">
                          <a:effectLst/>
                        </a:rPr>
                        <a:t> Data </a:t>
                      </a:r>
                      <a:r>
                        <a:rPr lang="it-IT" sz="1200" dirty="0" err="1">
                          <a:effectLst/>
                        </a:rPr>
                        <a:t>warehouse</a:t>
                      </a:r>
                      <a:r>
                        <a:rPr lang="it-IT" sz="1200" dirty="0">
                          <a:effectLst/>
                        </a:rPr>
                        <a:t> , comunicati stampa, Rivista di statistica ufficiale, Italy in figures, Rapporto Annuale (</a:t>
                      </a:r>
                      <a:r>
                        <a:rPr lang="it-IT" sz="1200" dirty="0" err="1">
                          <a:effectLst/>
                        </a:rPr>
                        <a:t>Summary</a:t>
                      </a:r>
                      <a:r>
                        <a:rPr lang="it-IT" sz="1200" dirty="0">
                          <a:effectLst/>
                        </a:rPr>
                        <a:t>), </a:t>
                      </a:r>
                      <a:r>
                        <a:rPr lang="it-IT" sz="1200" dirty="0" err="1">
                          <a:effectLst/>
                        </a:rPr>
                        <a:t>NoiItalia</a:t>
                      </a:r>
                      <a:r>
                        <a:rPr lang="it-IT" sz="1200" dirty="0">
                          <a:effectLst/>
                        </a:rPr>
                        <a:t>, </a:t>
                      </a:r>
                      <a:r>
                        <a:rPr lang="it-IT" sz="1200" dirty="0" smtClean="0">
                          <a:effectLst/>
                        </a:rPr>
                        <a:t>Newsletter «In </a:t>
                      </a:r>
                      <a:r>
                        <a:rPr lang="it-IT" sz="1200" dirty="0">
                          <a:effectLst/>
                        </a:rPr>
                        <a:t>the </a:t>
                      </a:r>
                      <a:r>
                        <a:rPr lang="it-IT" sz="1200" dirty="0" smtClean="0">
                          <a:effectLst/>
                        </a:rPr>
                        <a:t>world» </a:t>
                      </a:r>
                      <a:r>
                        <a:rPr lang="it-IT" sz="1200" dirty="0">
                          <a:effectLst/>
                        </a:rPr>
                        <a:t>e news sul sito </a:t>
                      </a:r>
                      <a:r>
                        <a:rPr lang="it-IT" sz="1200" dirty="0" smtClean="0">
                          <a:effectLst/>
                        </a:rPr>
                        <a:t>ESS 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Web User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Support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65474" y="1982788"/>
            <a:ext cx="7627589" cy="3603942"/>
          </a:xfrm>
          <a:prstGeom prst="rect">
            <a:avLst/>
          </a:prstGeom>
          <a:solidFill>
            <a:srgbClr val="53954A"/>
          </a:solidFill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0"/>
              </a:spcBef>
              <a:spcAft>
                <a:spcPts val="700"/>
              </a:spcAft>
              <a:buClr>
                <a:schemeClr val="bg1"/>
              </a:buClr>
              <a:tabLst>
                <a:tab pos="273050" algn="l"/>
              </a:tabLst>
              <a:defRPr/>
            </a:pP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Immagine 9" descr="shutterstock_307577195 [Convertito] copi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698" y="1982788"/>
            <a:ext cx="5384713" cy="3603942"/>
          </a:xfrm>
          <a:prstGeom prst="rect">
            <a:avLst/>
          </a:prstGeom>
          <a:solidFill>
            <a:srgbClr val="53954A"/>
          </a:solidFill>
        </p:spPr>
      </p:pic>
      <p:sp>
        <p:nvSpPr>
          <p:cNvPr id="11" name="CasellaDiTesto 10"/>
          <p:cNvSpPr txBox="1"/>
          <p:nvPr/>
        </p:nvSpPr>
        <p:spPr>
          <a:xfrm rot="21399623">
            <a:off x="4337321" y="4839731"/>
            <a:ext cx="4499337" cy="14080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700"/>
              </a:spcAft>
              <a:buClr>
                <a:schemeClr val="bg1"/>
              </a:buClr>
              <a:tabLst>
                <a:tab pos="273050" algn="l"/>
              </a:tabLst>
              <a:defRPr/>
            </a:pPr>
            <a:r>
              <a:rPr lang="it-IT" sz="1200" b="1" dirty="0" smtClean="0">
                <a:solidFill>
                  <a:srgbClr val="FFFFFF"/>
                </a:solidFill>
                <a:cs typeface="Arial"/>
              </a:rPr>
              <a:t>IL SISTEMA GARANTISCE INOLTRE: </a:t>
            </a:r>
          </a:p>
          <a:p>
            <a:pPr marL="285750" indent="-285750" fontAlgn="auto">
              <a:spcBef>
                <a:spcPts val="0"/>
              </a:spcBef>
              <a:spcAft>
                <a:spcPts val="7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it-IT" sz="1400" dirty="0" smtClean="0">
                <a:solidFill>
                  <a:srgbClr val="FFFFFF"/>
                </a:solidFill>
                <a:cs typeface="Arial"/>
              </a:rPr>
              <a:t>assistenza </a:t>
            </a:r>
            <a:r>
              <a:rPr lang="it-IT" sz="1400" dirty="0">
                <a:solidFill>
                  <a:srgbClr val="FFFFFF"/>
                </a:solidFill>
                <a:cs typeface="Arial"/>
              </a:rPr>
              <a:t>nella ricerca delle statistiche ufficiali </a:t>
            </a:r>
            <a:r>
              <a:rPr lang="it-IT" sz="1400" dirty="0" smtClean="0">
                <a:solidFill>
                  <a:srgbClr val="FFFFFF"/>
                </a:solidFill>
                <a:cs typeface="Arial"/>
              </a:rPr>
              <a:t>europee </a:t>
            </a:r>
            <a:endParaRPr lang="it-IT" sz="1400" dirty="0">
              <a:solidFill>
                <a:srgbClr val="FFFFFF"/>
              </a:solidFill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7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it-IT" sz="1400" dirty="0">
                <a:solidFill>
                  <a:srgbClr val="FFFFFF"/>
                </a:solidFill>
                <a:cs typeface="Arial"/>
              </a:rPr>
              <a:t>guida all'utilizzo </a:t>
            </a:r>
            <a:r>
              <a:rPr lang="it-IT" sz="1400" dirty="0" smtClean="0">
                <a:solidFill>
                  <a:srgbClr val="FFFFFF"/>
                </a:solidFill>
                <a:cs typeface="Arial"/>
              </a:rPr>
              <a:t>di banche </a:t>
            </a:r>
            <a:r>
              <a:rPr lang="it-IT" sz="1400" dirty="0">
                <a:solidFill>
                  <a:srgbClr val="FFFFFF"/>
                </a:solidFill>
                <a:cs typeface="Arial"/>
              </a:rPr>
              <a:t>dati </a:t>
            </a:r>
            <a:r>
              <a:rPr lang="it-IT" sz="1400" dirty="0" smtClean="0">
                <a:solidFill>
                  <a:srgbClr val="FFFFFF"/>
                </a:solidFill>
                <a:cs typeface="Arial"/>
              </a:rPr>
              <a:t>Eurostat</a:t>
            </a:r>
          </a:p>
          <a:p>
            <a:pPr marL="285750" indent="-285750" fontAlgn="auto">
              <a:spcBef>
                <a:spcPts val="0"/>
              </a:spcBef>
              <a:spcAft>
                <a:spcPts val="7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it-IT" sz="1400" dirty="0" smtClean="0">
                <a:solidFill>
                  <a:srgbClr val="FFFFFF"/>
                </a:solidFill>
                <a:cs typeface="Arial"/>
              </a:rPr>
              <a:t>supporto per individuare metodologie </a:t>
            </a:r>
            <a:r>
              <a:rPr lang="it-IT" sz="1400" dirty="0">
                <a:solidFill>
                  <a:srgbClr val="FFFFFF"/>
                </a:solidFill>
                <a:cs typeface="Arial"/>
              </a:rPr>
              <a:t/>
            </a:r>
            <a:br>
              <a:rPr lang="it-IT" sz="1400" dirty="0">
                <a:solidFill>
                  <a:srgbClr val="FFFFFF"/>
                </a:solidFill>
                <a:cs typeface="Arial"/>
              </a:rPr>
            </a:br>
            <a:r>
              <a:rPr lang="it-IT" sz="1400" dirty="0" smtClean="0">
                <a:solidFill>
                  <a:srgbClr val="FFFFFF"/>
                </a:solidFill>
                <a:cs typeface="Arial"/>
              </a:rPr>
              <a:t>e </a:t>
            </a:r>
            <a:r>
              <a:rPr lang="it-IT" sz="1400" dirty="0">
                <a:solidFill>
                  <a:srgbClr val="FFFFFF"/>
                </a:solidFill>
                <a:cs typeface="Arial"/>
              </a:rPr>
              <a:t>classificazioni ufficiali </a:t>
            </a:r>
            <a:r>
              <a:rPr lang="it-IT" sz="1400" dirty="0" smtClean="0">
                <a:solidFill>
                  <a:srgbClr val="FFFFFF"/>
                </a:solidFill>
                <a:cs typeface="Arial"/>
              </a:rPr>
              <a:t>comunitarie </a:t>
            </a:r>
            <a:endParaRPr lang="it-IT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26317" y="2219718"/>
            <a:ext cx="5076096" cy="2936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assistenza nella ricerca di statistiche ufficiali</a:t>
            </a: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dati elementari per uffici </a:t>
            </a:r>
            <a:r>
              <a:rPr lang="it-IT" dirty="0" err="1">
                <a:solidFill>
                  <a:schemeClr val="bg1"/>
                </a:solidFill>
                <a:cs typeface="Arial"/>
              </a:rPr>
              <a:t>Sistan</a:t>
            </a:r>
            <a:endParaRPr lang="it-IT" dirty="0">
              <a:solidFill>
                <a:schemeClr val="bg1"/>
              </a:solidFill>
              <a:cs typeface="Arial"/>
            </a:endParaRP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collezioni campionarie di dati elementari</a:t>
            </a: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file di </a:t>
            </a:r>
            <a:r>
              <a:rPr lang="it-IT" dirty="0" err="1">
                <a:solidFill>
                  <a:schemeClr val="bg1"/>
                </a:solidFill>
                <a:cs typeface="Arial"/>
              </a:rPr>
              <a:t>microdati</a:t>
            </a:r>
            <a:r>
              <a:rPr lang="it-IT" dirty="0">
                <a:solidFill>
                  <a:schemeClr val="bg1"/>
                </a:solidFill>
                <a:cs typeface="Arial"/>
              </a:rPr>
              <a:t> per la ricerca </a:t>
            </a: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dati censuari e cartografici</a:t>
            </a: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accesso riservato a dati del commercio estero</a:t>
            </a: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ricerche storiche e bibliografiche</a:t>
            </a:r>
          </a:p>
          <a:p>
            <a:pPr marL="285750" indent="-285750" fontAlgn="auto">
              <a:spcAft>
                <a:spcPts val="700"/>
              </a:spcAft>
              <a:buClr>
                <a:schemeClr val="bg1"/>
              </a:buClr>
              <a:buFont typeface="Arial"/>
              <a:buChar char="•"/>
              <a:tabLst>
                <a:tab pos="273050" algn="l"/>
              </a:tabLst>
              <a:defRPr/>
            </a:pPr>
            <a:r>
              <a:rPr lang="it-IT" dirty="0">
                <a:solidFill>
                  <a:schemeClr val="bg1"/>
                </a:solidFill>
                <a:cs typeface="Arial"/>
              </a:rPr>
              <a:t>elaborazioni </a:t>
            </a:r>
            <a:r>
              <a:rPr lang="it-IT" dirty="0" smtClean="0">
                <a:solidFill>
                  <a:schemeClr val="bg1"/>
                </a:solidFill>
                <a:cs typeface="Arial"/>
              </a:rPr>
              <a:t>personalizzate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1749</Words>
  <Application>Microsoft Office PowerPoint</Application>
  <PresentationFormat>Personalizzato</PresentationFormat>
  <Paragraphs>362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Personalizza struttura</vt:lpstr>
      <vt:lpstr>Presentazione standard di PowerPoint</vt:lpstr>
      <vt:lpstr>Da dove veniamo, dove andiamo?</vt:lpstr>
      <vt:lpstr>Una strategia di diffusione che è parte del Programma di modernizzazione</vt:lpstr>
      <vt:lpstr>Una strategia di diffusione che è parte del Programma di modernizzazione</vt:lpstr>
      <vt:lpstr>L’ascolto e monitoraggio utenti sul web</vt:lpstr>
      <vt:lpstr>I nostri pubblici</vt:lpstr>
      <vt:lpstr>Presentazione standard di PowerPoint</vt:lpstr>
      <vt:lpstr>Presentazione standard di PowerPoint</vt:lpstr>
      <vt:lpstr>Web User Support</vt:lpstr>
      <vt:lpstr>Sala stampa on line</vt:lpstr>
      <vt:lpstr>Sui social network dal 2010</vt:lpstr>
      <vt:lpstr>Twitter è il canale di punta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Carta dei servizi</vt:lpstr>
      <vt:lpstr>Presentazione standard di PowerPoint</vt:lpstr>
      <vt:lpstr>Presentazione standard di PowerPoint</vt:lpstr>
      <vt:lpstr>Presentazione standard di PowerPoint</vt:lpstr>
      <vt:lpstr>Il restyling di www.istat.it</vt:lpstr>
      <vt:lpstr>I miglioramenti in corso</vt:lpstr>
      <vt:lpstr>Aree web per quadri informativi complessi: la congiuntura  </vt:lpstr>
      <vt:lpstr>Visualizzazioni statistiche </vt:lpstr>
      <vt:lpstr>Istat è un’amministrazione “Open” </vt:lpstr>
      <vt:lpstr>LOD</vt:lpstr>
      <vt:lpstr>Il Single Exit Point (SEP) </vt:lpstr>
      <vt:lpstr>Il corporate dwh I.Stat </vt:lpstr>
      <vt:lpstr>Il corporate dwh I.Stat: miglioramenti in corso</vt:lpstr>
      <vt:lpstr>I prossimi sviluppi</vt:lpstr>
      <vt:lpstr>L’attuale offerta di microdati</vt:lpstr>
      <vt:lpstr>Il laboratorio Adele</vt:lpstr>
      <vt:lpstr>Comunicazione in movimento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Patrizia Cacioli</cp:lastModifiedBy>
  <cp:revision>135</cp:revision>
  <cp:lastPrinted>2016-06-23T05:35:47Z</cp:lastPrinted>
  <dcterms:created xsi:type="dcterms:W3CDTF">2016-03-11T16:10:26Z</dcterms:created>
  <dcterms:modified xsi:type="dcterms:W3CDTF">2016-06-23T05:36:04Z</dcterms:modified>
</cp:coreProperties>
</file>