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74" r:id="rId3"/>
    <p:sldMasterId id="2147483686" r:id="rId4"/>
  </p:sldMasterIdLst>
  <p:notesMasterIdLst>
    <p:notesMasterId r:id="rId16"/>
  </p:notesMasterIdLst>
  <p:sldIdLst>
    <p:sldId id="256" r:id="rId5"/>
    <p:sldId id="269" r:id="rId6"/>
    <p:sldId id="261" r:id="rId7"/>
    <p:sldId id="264" r:id="rId8"/>
    <p:sldId id="263" r:id="rId9"/>
    <p:sldId id="265" r:id="rId10"/>
    <p:sldId id="267" r:id="rId11"/>
    <p:sldId id="268" r:id="rId12"/>
    <p:sldId id="257" r:id="rId13"/>
    <p:sldId id="270" r:id="rId14"/>
    <p:sldId id="271" r:id="rId15"/>
  </p:sldIdLst>
  <p:sldSz cx="12192000" cy="6858000"/>
  <p:notesSz cx="6724650" cy="98742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07">
          <p15:clr>
            <a:srgbClr val="A4A3A4"/>
          </p15:clr>
        </p15:guide>
        <p15:guide id="4" pos="19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1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0"/>
    <a:srgbClr val="484384"/>
    <a:srgbClr val="1C385A"/>
    <a:srgbClr val="BE1520"/>
    <a:srgbClr val="CF1E24"/>
    <a:srgbClr val="C72A31"/>
    <a:srgbClr val="D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28" autoAdjust="0"/>
  </p:normalViewPr>
  <p:slideViewPr>
    <p:cSldViewPr snapToGrid="0" snapToObjects="1">
      <p:cViewPr varScale="1">
        <p:scale>
          <a:sx n="46" d="100"/>
          <a:sy n="46" d="100"/>
        </p:scale>
        <p:origin x="1044" y="60"/>
      </p:cViewPr>
      <p:guideLst>
        <p:guide orient="horz" pos="2160"/>
        <p:guide pos="3840"/>
        <p:guide orient="horz" pos="907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1992" y="-72"/>
      </p:cViewPr>
      <p:guideLst>
        <p:guide orient="horz" pos="3110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pPr/>
              <a:t>22/06/2016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2465" y="4751983"/>
            <a:ext cx="537972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14015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09079" y="9378824"/>
            <a:ext cx="2914015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47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3447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3447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344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85B4-8A04-44DE-ABB3-BC8B74BB01F1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A6403-25EE-4CF7-B192-34D5F1CA9B7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93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85B4-8A04-44DE-ABB3-BC8B74BB01F1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A6403-25EE-4CF7-B192-34D5F1CA9B7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978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85B4-8A04-44DE-ABB3-BC8B74BB01F1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A6403-25EE-4CF7-B192-34D5F1CA9B7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293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7327-9E22-4874-999A-5DB95343969D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F8D5-FA30-4292-8546-DD42386C0EA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289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7327-9E22-4874-999A-5DB95343969D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F8D5-FA30-4292-8546-DD42386C0EA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357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7327-9E22-4874-999A-5DB95343969D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F8D5-FA30-4292-8546-DD42386C0EA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585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7327-9E22-4874-999A-5DB95343969D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F8D5-FA30-4292-8546-DD42386C0EA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55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7327-9E22-4874-999A-5DB95343969D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F8D5-FA30-4292-8546-DD42386C0EA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250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7327-9E22-4874-999A-5DB95343969D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F8D5-FA30-4292-8546-DD42386C0EA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83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7327-9E22-4874-999A-5DB95343969D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F8D5-FA30-4292-8546-DD42386C0EA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0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85B4-8A04-44DE-ABB3-BC8B74BB01F1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A6403-25EE-4CF7-B192-34D5F1CA9B7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517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7327-9E22-4874-999A-5DB95343969D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F8D5-FA30-4292-8546-DD42386C0EA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292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7327-9E22-4874-999A-5DB95343969D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F8D5-FA30-4292-8546-DD42386C0EA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907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7327-9E22-4874-999A-5DB95343969D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F8D5-FA30-4292-8546-DD42386C0EA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923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7327-9E22-4874-999A-5DB95343969D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F8D5-FA30-4292-8546-DD42386C0EA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840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0E0D-9D49-444F-81F3-D640F149C9F3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881-7DE1-4127-A208-0421C911EDD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528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0E0D-9D49-444F-81F3-D640F149C9F3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881-7DE1-4127-A208-0421C911EDD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324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0E0D-9D49-444F-81F3-D640F149C9F3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881-7DE1-4127-A208-0421C911EDD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189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0E0D-9D49-444F-81F3-D640F149C9F3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881-7DE1-4127-A208-0421C911EDD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622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0E0D-9D49-444F-81F3-D640F149C9F3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881-7DE1-4127-A208-0421C911EDD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485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0E0D-9D49-444F-81F3-D640F149C9F3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881-7DE1-4127-A208-0421C911EDD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62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85B4-8A04-44DE-ABB3-BC8B74BB01F1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A6403-25EE-4CF7-B192-34D5F1CA9B7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751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0E0D-9D49-444F-81F3-D640F149C9F3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881-7DE1-4127-A208-0421C911EDD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977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0E0D-9D49-444F-81F3-D640F149C9F3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881-7DE1-4127-A208-0421C911EDD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523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0E0D-9D49-444F-81F3-D640F149C9F3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881-7DE1-4127-A208-0421C911EDD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58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0E0D-9D49-444F-81F3-D640F149C9F3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881-7DE1-4127-A208-0421C911EDD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61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0E0D-9D49-444F-81F3-D640F149C9F3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881-7DE1-4127-A208-0421C911EDD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838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0E0D-9D49-444F-81F3-D640F149C9F3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881-7DE1-4127-A208-0421C911EDD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110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0E0D-9D49-444F-81F3-D640F149C9F3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881-7DE1-4127-A208-0421C911EDD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94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0E0D-9D49-444F-81F3-D640F149C9F3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881-7DE1-4127-A208-0421C911EDD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317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85B4-8A04-44DE-ABB3-BC8B74BB01F1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A6403-25EE-4CF7-B192-34D5F1CA9B7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3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85B4-8A04-44DE-ABB3-BC8B74BB01F1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A6403-25EE-4CF7-B192-34D5F1CA9B7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61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85B4-8A04-44DE-ABB3-BC8B74BB01F1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A6403-25EE-4CF7-B192-34D5F1CA9B7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6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85B4-8A04-44DE-ABB3-BC8B74BB01F1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A6403-25EE-4CF7-B192-34D5F1CA9B7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8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85B4-8A04-44DE-ABB3-BC8B74BB01F1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A6403-25EE-4CF7-B192-34D5F1CA9B7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20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85B4-8A04-44DE-ABB3-BC8B74BB01F1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A6403-25EE-4CF7-B192-34D5F1CA9B7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29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83856" y="490224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98229" y="213215"/>
            <a:ext cx="4966932" cy="14645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22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   </a:t>
            </a:r>
            <a:r>
              <a:rPr lang="it-IT" sz="1100" b="1" dirty="0" smtClean="0">
                <a:solidFill>
                  <a:srgbClr val="009190"/>
                </a:solidFill>
                <a:latin typeface="+mn-lt"/>
                <a:ea typeface="Signika Light" charset="0"/>
                <a:cs typeface="Calibri"/>
              </a:rPr>
              <a:t>AREA TEMATICA 3.   </a:t>
            </a:r>
            <a:r>
              <a:rPr lang="it-IT" sz="1100" b="1" dirty="0" smtClean="0">
                <a:solidFill>
                  <a:schemeClr val="tx1"/>
                </a:solidFill>
                <a:latin typeface="+mn-lt"/>
                <a:ea typeface="Signika Light" charset="0"/>
                <a:cs typeface="Calibri"/>
              </a:rPr>
              <a:t>INNOVAZIONI E SPERIMENTAZIONI</a:t>
            </a:r>
            <a:endParaRPr lang="it-IT" sz="120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Titolo 1"/>
          <p:cNvSpPr txBox="1">
            <a:spLocks/>
          </p:cNvSpPr>
          <p:nvPr userDrawn="1"/>
        </p:nvSpPr>
        <p:spPr>
          <a:xfrm>
            <a:off x="6182690" y="219234"/>
            <a:ext cx="5498835" cy="14305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Maria Elena Bontempi        </a:t>
            </a:r>
            <a:r>
              <a:rPr lang="it-IT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Discussion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- Il modello di </a:t>
            </a:r>
            <a:r>
              <a:rPr lang="it-IT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microsimulazione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delle imprese dell’Istat</a:t>
            </a:r>
            <a:endParaRPr lang="it-IT" sz="120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A85B4-8A04-44DE-ABB3-BC8B74BB01F1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A6403-25EE-4CF7-B192-34D5F1CA9B7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5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77327-9E22-4874-999A-5DB95343969D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5F8D5-FA30-4292-8546-DD42386C0EA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94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70E0D-9D49-444F-81F3-D640F149C9F3}" type="datetimeFigureOut">
              <a:rPr lang="en-GB" smtClean="0"/>
              <a:pPr/>
              <a:t>22/06/2016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39881-7DE1-4127-A208-0421C911EDD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0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009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INNOVAZIONI E SPERIMENTAZIONI</a:t>
            </a:r>
          </a:p>
          <a:p>
            <a:pPr>
              <a:lnSpc>
                <a:spcPts val="1880"/>
              </a:lnSpc>
            </a:pPr>
            <a:r>
              <a:rPr lang="it-IT" sz="14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IMPLEMENTARE </a:t>
            </a:r>
            <a:r>
              <a:rPr lang="it-IT" sz="14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E SVILUPPARE LA VALUTAZIONE DELLE POLICY</a:t>
            </a: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Il modello di </a:t>
            </a:r>
            <a:r>
              <a:rPr lang="it-IT" sz="3200" dirty="0" err="1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microsimulazione</a:t>
            </a:r>
            <a:r>
              <a:rPr lang="it-IT" sz="32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 delle imprese dell’Istat -</a:t>
            </a:r>
            <a:r>
              <a:rPr lang="it-IT" sz="3200" dirty="0" err="1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discussion</a:t>
            </a:r>
            <a:endParaRPr lang="it-IT" sz="3200" dirty="0" smtClean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endParaRPr lang="it-IT" sz="3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0" y="384175"/>
            <a:ext cx="5051425" cy="161131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96"/>
          <a:stretch/>
        </p:blipFill>
        <p:spPr>
          <a:xfrm>
            <a:off x="323742" y="214878"/>
            <a:ext cx="7588421" cy="289577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5412" y="4357526"/>
            <a:ext cx="2772274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22 GIUGNO 2016 </a:t>
            </a:r>
          </a:p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14.30 | 16.00</a:t>
            </a:r>
            <a:endParaRPr lang="it-IT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pic>
        <p:nvPicPr>
          <p:cNvPr id="12" name="Immagine 11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3" name="Immagine 12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173412" y="6056410"/>
            <a:ext cx="8221860" cy="375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Maria Elena Bontempi | Università degli Studi di Bologna</a:t>
            </a:r>
            <a:endParaRPr lang="it-IT" sz="20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482885" y="680580"/>
            <a:ext cx="10952252" cy="4456499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it-IT" sz="2000" u="sng" dirty="0" smtClean="0">
                <a:solidFill>
                  <a:schemeClr val="accent1"/>
                </a:solidFill>
              </a:rPr>
              <a:t>Results 1</a:t>
            </a:r>
            <a:r>
              <a:rPr lang="it-IT" sz="2000" dirty="0" smtClean="0"/>
              <a:t> </a:t>
            </a:r>
          </a:p>
          <a:p>
            <a:r>
              <a:rPr lang="it-IT" sz="2000" dirty="0" smtClean="0"/>
              <a:t>Incentivo </a:t>
            </a:r>
            <a:r>
              <a:rPr lang="it-IT" sz="2000" dirty="0"/>
              <a:t>congiunturale </a:t>
            </a:r>
            <a:r>
              <a:rPr lang="it-IT" sz="2000" dirty="0" smtClean="0"/>
              <a:t>potenzialmente </a:t>
            </a:r>
            <a:r>
              <a:rPr lang="it-IT" sz="2000" dirty="0"/>
              <a:t>in grado di conseguire </a:t>
            </a:r>
            <a:r>
              <a:rPr lang="it-IT" sz="2000" dirty="0" smtClean="0"/>
              <a:t>la riduzione dell’onere fiscale nel breve periodo per le imprese in utile (vincenti)</a:t>
            </a:r>
          </a:p>
          <a:p>
            <a:r>
              <a:rPr lang="it-IT" sz="2000" dirty="0" smtClean="0"/>
              <a:t>Risultato dipendente </a:t>
            </a:r>
            <a:r>
              <a:rPr lang="it-IT" sz="2000" dirty="0"/>
              <a:t>dal profilo assunto dalle scelte di investimento delle imprese. </a:t>
            </a:r>
            <a:endParaRPr lang="it-IT" sz="2000" dirty="0" smtClean="0"/>
          </a:p>
          <a:p>
            <a:r>
              <a:rPr lang="it-IT" sz="2000" dirty="0" smtClean="0"/>
              <a:t>Favorevole un sistema di progressiva ed automatica riduzione dell’aliquota </a:t>
            </a:r>
            <a:r>
              <a:rPr lang="it-IT" sz="2000" dirty="0"/>
              <a:t>legale media, subordinato alla ricapitalizzazione delle </a:t>
            </a:r>
            <a:r>
              <a:rPr lang="it-IT" sz="2000" dirty="0" smtClean="0"/>
              <a:t>imprese</a:t>
            </a:r>
          </a:p>
        </p:txBody>
      </p:sp>
      <p:sp>
        <p:nvSpPr>
          <p:cNvPr id="2" name="CasellaDiTesto 1">
            <a:hlinkClick r:id="rId3" action="ppaction://hlinksldjump"/>
          </p:cNvPr>
          <p:cNvSpPr txBox="1"/>
          <p:nvPr/>
        </p:nvSpPr>
        <p:spPr>
          <a:xfrm>
            <a:off x="5712431" y="3760342"/>
            <a:ext cx="1982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BACK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1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388653" y="680580"/>
            <a:ext cx="11046484" cy="891366"/>
          </a:xfrm>
          <a:prstGeom prst="rect">
            <a:avLst/>
          </a:prstGeom>
        </p:spPr>
        <p:txBody>
          <a:bodyPr/>
          <a:lstStyle/>
          <a:p>
            <a:r>
              <a:rPr lang="en-US" sz="2000" u="sng" dirty="0" smtClean="0">
                <a:solidFill>
                  <a:schemeClr val="accent1"/>
                </a:solidFill>
              </a:rPr>
              <a:t>Results 2</a:t>
            </a:r>
            <a:r>
              <a:rPr lang="en-US" sz="2000" dirty="0" smtClean="0"/>
              <a:t>   </a:t>
            </a:r>
            <a:r>
              <a:rPr lang="en-US" sz="2000" dirty="0" err="1" smtClean="0"/>
              <a:t>Valutazione</a:t>
            </a:r>
            <a:r>
              <a:rPr lang="en-US" sz="2000" dirty="0" smtClean="0"/>
              <a:t> </a:t>
            </a:r>
            <a:r>
              <a:rPr lang="en-US" sz="2000" dirty="0" err="1" smtClean="0"/>
              <a:t>degli</a:t>
            </a:r>
            <a:r>
              <a:rPr lang="en-US" sz="2000" dirty="0" smtClean="0"/>
              <a:t> </a:t>
            </a:r>
            <a:r>
              <a:rPr lang="en-US" sz="2000" dirty="0" err="1" smtClean="0"/>
              <a:t>effetti</a:t>
            </a:r>
            <a:r>
              <a:rPr lang="en-US" sz="2000" dirty="0" smtClean="0"/>
              <a:t> </a:t>
            </a:r>
            <a:r>
              <a:rPr lang="en-US" sz="2000" dirty="0" err="1" smtClean="0"/>
              <a:t>delle</a:t>
            </a:r>
            <a:r>
              <a:rPr lang="en-US" sz="2000" dirty="0" smtClean="0"/>
              <a:t> </a:t>
            </a:r>
            <a:r>
              <a:rPr lang="en-US" sz="2000" dirty="0" err="1" smtClean="0"/>
              <a:t>riforme</a:t>
            </a:r>
            <a:r>
              <a:rPr lang="en-US" sz="2000" dirty="0" smtClean="0"/>
              <a:t> </a:t>
            </a:r>
            <a:r>
              <a:rPr lang="en-US" sz="2000" dirty="0" err="1" smtClean="0"/>
              <a:t>fiscali</a:t>
            </a:r>
            <a:r>
              <a:rPr lang="en-US" sz="2000" dirty="0" smtClean="0"/>
              <a:t> </a:t>
            </a:r>
            <a:r>
              <a:rPr lang="en-US" sz="2000" dirty="0" err="1" smtClean="0"/>
              <a:t>sulle</a:t>
            </a:r>
            <a:r>
              <a:rPr lang="en-US" sz="2000" dirty="0" smtClean="0"/>
              <a:t> </a:t>
            </a:r>
            <a:r>
              <a:rPr lang="en-US" sz="2000" dirty="0" err="1" smtClean="0"/>
              <a:t>scelte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leverage </a:t>
            </a:r>
            <a:r>
              <a:rPr lang="en-US" sz="2000" dirty="0" err="1" smtClean="0"/>
              <a:t>delle</a:t>
            </a:r>
            <a:r>
              <a:rPr lang="en-US" sz="2000" dirty="0" smtClean="0"/>
              <a:t> </a:t>
            </a:r>
            <a:r>
              <a:rPr lang="en-US" sz="2000" dirty="0" err="1" smtClean="0"/>
              <a:t>imprese</a:t>
            </a:r>
            <a:r>
              <a:rPr lang="en-US" sz="2000" dirty="0" smtClean="0"/>
              <a:t>. Merge </a:t>
            </a:r>
            <a:r>
              <a:rPr lang="en-US" sz="2000" dirty="0" err="1" smtClean="0"/>
              <a:t>tra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informazione</a:t>
            </a:r>
            <a:r>
              <a:rPr lang="en-US" sz="2000" dirty="0" smtClean="0"/>
              <a:t> </a:t>
            </a:r>
            <a:r>
              <a:rPr lang="en-US" sz="2000" dirty="0" err="1" smtClean="0"/>
              <a:t>tratta</a:t>
            </a:r>
            <a:r>
              <a:rPr lang="en-US" sz="2000" dirty="0" smtClean="0"/>
              <a:t> </a:t>
            </a:r>
            <a:r>
              <a:rPr lang="en-US" sz="2000" dirty="0" err="1" smtClean="0"/>
              <a:t>dal</a:t>
            </a:r>
            <a:r>
              <a:rPr lang="en-US" sz="2000" dirty="0" smtClean="0"/>
              <a:t> </a:t>
            </a:r>
            <a:r>
              <a:rPr lang="en-US" sz="2000" dirty="0" err="1" smtClean="0"/>
              <a:t>modello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microsimulazione</a:t>
            </a:r>
            <a:r>
              <a:rPr lang="en-US" sz="2000" dirty="0" smtClean="0"/>
              <a:t> MATIS </a:t>
            </a:r>
            <a:r>
              <a:rPr lang="en-US" sz="2000" dirty="0" err="1" smtClean="0"/>
              <a:t>ed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modello</a:t>
            </a:r>
            <a:r>
              <a:rPr lang="en-US" sz="2000" dirty="0" smtClean="0"/>
              <a:t> </a:t>
            </a:r>
            <a:r>
              <a:rPr lang="en-US" sz="2000" dirty="0" err="1" smtClean="0"/>
              <a:t>empirico</a:t>
            </a:r>
            <a:r>
              <a:rPr lang="en-US" sz="2000" dirty="0" smtClean="0"/>
              <a:t> </a:t>
            </a:r>
            <a:r>
              <a:rPr lang="en-US" sz="2000" dirty="0" err="1" smtClean="0"/>
              <a:t>dinamico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corporate capital structure, Modified Pecking Order. </a:t>
            </a:r>
            <a:endParaRPr lang="it-IT" sz="20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226031" y="2274436"/>
            <a:ext cx="5157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La </a:t>
            </a:r>
            <a:r>
              <a:rPr lang="en-US" i="1" dirty="0" err="1" smtClean="0"/>
              <a:t>normativa</a:t>
            </a:r>
            <a:r>
              <a:rPr lang="en-US" i="1" dirty="0" smtClean="0"/>
              <a:t> </a:t>
            </a:r>
            <a:r>
              <a:rPr lang="en-US" i="1" dirty="0" err="1" smtClean="0"/>
              <a:t>Italiana</a:t>
            </a:r>
            <a:r>
              <a:rPr lang="en-US" dirty="0" smtClean="0"/>
              <a:t> è </a:t>
            </a:r>
            <a:r>
              <a:rPr lang="en-US" dirty="0" err="1" smtClean="0"/>
              <a:t>ben</a:t>
            </a:r>
            <a:r>
              <a:rPr lang="en-US" dirty="0" smtClean="0"/>
              <a:t> </a:t>
            </a:r>
            <a:r>
              <a:rPr lang="en-US" dirty="0" err="1" smtClean="0"/>
              <a:t>rappresentata</a:t>
            </a:r>
            <a:r>
              <a:rPr lang="en-US" dirty="0" smtClean="0"/>
              <a:t> </a:t>
            </a:r>
            <a:r>
              <a:rPr lang="en-US" dirty="0" err="1" smtClean="0"/>
              <a:t>dal</a:t>
            </a:r>
            <a:r>
              <a:rPr lang="en-US" dirty="0" smtClean="0"/>
              <a:t> </a:t>
            </a:r>
            <a:r>
              <a:rPr lang="en-US" dirty="0" err="1" smtClean="0"/>
              <a:t>modello</a:t>
            </a:r>
            <a:r>
              <a:rPr lang="en-US" dirty="0" smtClean="0"/>
              <a:t> MATIS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298059" y="2284711"/>
            <a:ext cx="54350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riforme</a:t>
            </a:r>
            <a:r>
              <a:rPr lang="en-US" dirty="0" smtClean="0"/>
              <a:t> </a:t>
            </a:r>
            <a:r>
              <a:rPr lang="en-US" dirty="0" err="1" smtClean="0"/>
              <a:t>analizzate</a:t>
            </a:r>
            <a:r>
              <a:rPr lang="en-US" dirty="0" smtClean="0"/>
              <a:t> </a:t>
            </a:r>
            <a:r>
              <a:rPr lang="en-US" i="1" dirty="0" err="1" smtClean="0"/>
              <a:t>sono</a:t>
            </a:r>
            <a:r>
              <a:rPr lang="en-US" i="1" dirty="0" smtClean="0"/>
              <a:t> in </a:t>
            </a:r>
            <a:r>
              <a:rPr lang="en-US" i="1" dirty="0" err="1" smtClean="0"/>
              <a:t>grado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indurre</a:t>
            </a:r>
            <a:r>
              <a:rPr lang="en-US" i="1" dirty="0" smtClean="0"/>
              <a:t> </a:t>
            </a:r>
            <a:r>
              <a:rPr lang="en-US" i="1" dirty="0" err="1" smtClean="0"/>
              <a:t>modifiche</a:t>
            </a:r>
            <a:r>
              <a:rPr lang="en-US" i="1" dirty="0" smtClean="0"/>
              <a:t> </a:t>
            </a:r>
            <a:r>
              <a:rPr lang="en-US" i="1" dirty="0" err="1" smtClean="0"/>
              <a:t>nel</a:t>
            </a:r>
            <a:r>
              <a:rPr lang="en-US" i="1" dirty="0" smtClean="0"/>
              <a:t> </a:t>
            </a:r>
            <a:r>
              <a:rPr lang="en-US" i="1" dirty="0" err="1" smtClean="0"/>
              <a:t>comportamento</a:t>
            </a:r>
            <a:r>
              <a:rPr lang="en-US" i="1" dirty="0" smtClean="0"/>
              <a:t> </a:t>
            </a:r>
            <a:r>
              <a:rPr lang="en-US" i="1" dirty="0" err="1" smtClean="0"/>
              <a:t>finanziario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imprese</a:t>
            </a:r>
            <a:r>
              <a:rPr lang="en-US" dirty="0" smtClean="0"/>
              <a:t>, in </a:t>
            </a:r>
            <a:r>
              <a:rPr lang="en-US" dirty="0" err="1" smtClean="0"/>
              <a:t>particolare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riduzione</a:t>
            </a:r>
            <a:r>
              <a:rPr lang="en-US" dirty="0" smtClean="0"/>
              <a:t> del leverage. </a:t>
            </a:r>
          </a:p>
          <a:p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 err="1" smtClean="0"/>
              <a:t>canali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diversi</a:t>
            </a:r>
            <a:r>
              <a:rPr lang="en-US" dirty="0" smtClean="0"/>
              <a:t> a </a:t>
            </a:r>
            <a:r>
              <a:rPr lang="en-US" dirty="0" err="1" smtClean="0"/>
              <a:t>seconda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riforma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operante</a:t>
            </a:r>
            <a:r>
              <a:rPr lang="en-US" dirty="0" smtClean="0"/>
              <a:t> </a:t>
            </a:r>
            <a:r>
              <a:rPr lang="en-US" dirty="0" err="1" smtClean="0"/>
              <a:t>soprattutto</a:t>
            </a:r>
            <a:r>
              <a:rPr lang="en-US" dirty="0" smtClean="0"/>
              <a:t> </a:t>
            </a:r>
            <a:r>
              <a:rPr lang="en-US" dirty="0" err="1" smtClean="0"/>
              <a:t>tramite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riduzione</a:t>
            </a:r>
            <a:r>
              <a:rPr lang="en-US" dirty="0" smtClean="0"/>
              <a:t> </a:t>
            </a:r>
            <a:r>
              <a:rPr lang="en-US" dirty="0" err="1" smtClean="0"/>
              <a:t>dell’incentivo</a:t>
            </a:r>
            <a:r>
              <a:rPr lang="en-US" dirty="0" smtClean="0"/>
              <a:t> </a:t>
            </a:r>
            <a:r>
              <a:rPr lang="en-US" dirty="0" err="1" smtClean="0"/>
              <a:t>fiscale</a:t>
            </a:r>
            <a:r>
              <a:rPr lang="en-US" dirty="0" smtClean="0"/>
              <a:t> del </a:t>
            </a:r>
            <a:r>
              <a:rPr lang="en-US" dirty="0" err="1" smtClean="0"/>
              <a:t>debito</a:t>
            </a:r>
            <a:r>
              <a:rPr lang="en-US" dirty="0" smtClean="0"/>
              <a:t> </a:t>
            </a:r>
            <a:r>
              <a:rPr lang="en-US" dirty="0" err="1" smtClean="0"/>
              <a:t>rispetto</a:t>
            </a:r>
            <a:r>
              <a:rPr lang="en-US" dirty="0" smtClean="0"/>
              <a:t> al </a:t>
            </a:r>
            <a:r>
              <a:rPr lang="en-US" dirty="0" err="1" smtClean="0"/>
              <a:t>capitale</a:t>
            </a:r>
            <a:r>
              <a:rPr lang="en-US" dirty="0" smtClean="0"/>
              <a:t> </a:t>
            </a:r>
            <a:r>
              <a:rPr lang="en-US" dirty="0" err="1" smtClean="0"/>
              <a:t>proprio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l’altra</a:t>
            </a:r>
            <a:r>
              <a:rPr lang="en-US" dirty="0" smtClean="0"/>
              <a:t> </a:t>
            </a:r>
            <a:r>
              <a:rPr lang="en-US" dirty="0" err="1" smtClean="0"/>
              <a:t>efficace</a:t>
            </a:r>
            <a:r>
              <a:rPr lang="en-US" dirty="0" smtClean="0"/>
              <a:t> </a:t>
            </a:r>
            <a:r>
              <a:rPr lang="en-US" dirty="0" err="1" smtClean="0"/>
              <a:t>nell’incrementare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cash flow </a:t>
            </a:r>
            <a:r>
              <a:rPr lang="en-US" dirty="0" err="1" smtClean="0"/>
              <a:t>disponibile</a:t>
            </a:r>
            <a:r>
              <a:rPr lang="en-US" dirty="0" smtClean="0"/>
              <a:t> per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finanziamento</a:t>
            </a:r>
            <a:r>
              <a:rPr lang="en-US" dirty="0" smtClean="0"/>
              <a:t> </a:t>
            </a:r>
            <a:r>
              <a:rPr lang="en-US" dirty="0" err="1" smtClean="0"/>
              <a:t>interno</a:t>
            </a:r>
            <a:r>
              <a:rPr lang="en-US" dirty="0" smtClean="0"/>
              <a:t>.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657600" y="1602768"/>
            <a:ext cx="3935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Risultati</a:t>
            </a:r>
            <a:r>
              <a:rPr lang="en-GB" dirty="0" smtClean="0"/>
              <a:t> </a:t>
            </a:r>
            <a:r>
              <a:rPr lang="en-GB" dirty="0" err="1" smtClean="0"/>
              <a:t>principali</a:t>
            </a:r>
            <a:r>
              <a:rPr lang="en-GB" dirty="0" smtClean="0"/>
              <a:t>:</a:t>
            </a:r>
            <a:endParaRPr lang="en-GB" dirty="0"/>
          </a:p>
        </p:txBody>
      </p:sp>
      <p:cxnSp>
        <p:nvCxnSpPr>
          <p:cNvPr id="10" name="Connettore 2 9"/>
          <p:cNvCxnSpPr/>
          <p:nvPr/>
        </p:nvCxnSpPr>
        <p:spPr>
          <a:xfrm flipH="1">
            <a:off x="3195263" y="1972100"/>
            <a:ext cx="462337" cy="251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7448764" y="1972100"/>
            <a:ext cx="431515" cy="251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98894" y="5688106"/>
            <a:ext cx="239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hlinkClick r:id="rId3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1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244815" y="1839074"/>
            <a:ext cx="11046484" cy="4437794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it-IT" sz="2000" dirty="0"/>
              <a:t>Maria Elena Bontempi, Silvia Giannini, Maria Cecilia Guerra, Angela Tiraferri (2001), "Incentivi agli investimenti e tassazione dei profitti: l'impatto delle recenti riforme fiscali sul </a:t>
            </a:r>
            <a:r>
              <a:rPr lang="it-IT" sz="2000" i="1" dirty="0"/>
              <a:t>cash flow</a:t>
            </a:r>
            <a:r>
              <a:rPr lang="it-IT" sz="2000" dirty="0"/>
              <a:t> delle società di capitali", </a:t>
            </a:r>
            <a:r>
              <a:rPr lang="it-IT" sz="2000" b="1" i="1" dirty="0"/>
              <a:t>Politica </a:t>
            </a:r>
            <a:r>
              <a:rPr lang="it-IT" sz="2000" b="1" i="1" dirty="0" smtClean="0"/>
              <a:t>Economica,</a:t>
            </a:r>
            <a:r>
              <a:rPr lang="it-IT" sz="2000" dirty="0" smtClean="0"/>
              <a:t> (Dicembre), pp. 249-284.     </a:t>
            </a:r>
            <a:r>
              <a:rPr lang="it-IT" sz="2000" dirty="0" smtClean="0">
                <a:hlinkClick r:id="rId3" action="ppaction://hlinksldjump"/>
              </a:rPr>
              <a:t>Results 1 </a:t>
            </a:r>
            <a:endParaRPr lang="it-IT" sz="2000" dirty="0"/>
          </a:p>
          <a:p>
            <a:pPr fontAlgn="base"/>
            <a:endParaRPr lang="it-IT" sz="2000" dirty="0"/>
          </a:p>
          <a:p>
            <a:pPr fontAlgn="base"/>
            <a:r>
              <a:rPr lang="it-IT" sz="2000" dirty="0"/>
              <a:t>Maria Elena Bontempi, Silvia Giannini, Roberto Golinelli (2005), "Corporate </a:t>
            </a:r>
            <a:r>
              <a:rPr lang="it-IT" sz="2000" dirty="0" err="1"/>
              <a:t>tax</a:t>
            </a:r>
            <a:r>
              <a:rPr lang="it-IT" sz="2000" dirty="0"/>
              <a:t> </a:t>
            </a:r>
            <a:r>
              <a:rPr lang="it-IT" sz="2000" dirty="0" err="1"/>
              <a:t>reforms</a:t>
            </a:r>
            <a:r>
              <a:rPr lang="it-IT" sz="2000" dirty="0"/>
              <a:t> and </a:t>
            </a:r>
            <a:r>
              <a:rPr lang="it-IT" sz="2000" dirty="0" err="1"/>
              <a:t>financial</a:t>
            </a:r>
            <a:r>
              <a:rPr lang="it-IT" sz="2000" dirty="0"/>
              <a:t> </a:t>
            </a:r>
            <a:r>
              <a:rPr lang="it-IT" sz="2000" dirty="0" err="1"/>
              <a:t>choices</a:t>
            </a:r>
            <a:r>
              <a:rPr lang="it-IT" sz="2000" dirty="0"/>
              <a:t>: an </a:t>
            </a:r>
            <a:r>
              <a:rPr lang="it-IT" sz="2000" dirty="0" err="1"/>
              <a:t>empirical</a:t>
            </a:r>
            <a:r>
              <a:rPr lang="it-IT" sz="2000" dirty="0"/>
              <a:t> </a:t>
            </a:r>
            <a:r>
              <a:rPr lang="it-IT" sz="2000" dirty="0" err="1"/>
              <a:t>analysis</a:t>
            </a:r>
            <a:r>
              <a:rPr lang="it-IT" sz="2000" dirty="0"/>
              <a:t>”, </a:t>
            </a:r>
            <a:r>
              <a:rPr lang="it-IT" sz="2000" b="1" i="1" dirty="0"/>
              <a:t>Giornale degli Economisti e Annali di Economia</a:t>
            </a:r>
            <a:r>
              <a:rPr lang="it-IT" sz="2000" dirty="0"/>
              <a:t>, Vol. 64, No.2/3, pp. 271-194</a:t>
            </a:r>
            <a:r>
              <a:rPr lang="it-IT" sz="2000" dirty="0" smtClean="0"/>
              <a:t>.    </a:t>
            </a:r>
            <a:r>
              <a:rPr lang="it-IT" sz="2000" dirty="0" smtClean="0">
                <a:hlinkClick r:id="rId4" action="ppaction://hlinksldjump"/>
              </a:rPr>
              <a:t>Results 2</a:t>
            </a:r>
            <a:endParaRPr lang="it-IT" sz="2000" dirty="0"/>
          </a:p>
          <a:p>
            <a:pPr fontAlgn="base"/>
            <a:endParaRPr lang="it-IT" sz="2000" dirty="0"/>
          </a:p>
          <a:p>
            <a:pPr fontAlgn="base"/>
            <a:r>
              <a:rPr lang="it-IT" sz="2000" dirty="0" smtClean="0"/>
              <a:t>Importante </a:t>
            </a:r>
            <a:r>
              <a:rPr lang="it-IT" sz="2000" dirty="0"/>
              <a:t>aggiunta (Isae/Istat): passaggio ad un campione rappresentativo (stratificazione sulla base della popolazione in ASIA</a:t>
            </a:r>
            <a:r>
              <a:rPr lang="it-IT" sz="2000" dirty="0" smtClean="0"/>
              <a:t>) con match di corporate tax returns data, company accounts data, ISTAT archive on national business groups, information on spin-offs and mergers, business structural surveys (like the survey on foreign trade). Questo è alquanto utile per i suggerimenti e stimoli forniti tra poco.</a:t>
            </a:r>
            <a:endParaRPr lang="it-IT" sz="2000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421240" y="1068817"/>
            <a:ext cx="11126913" cy="770257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fontAlgn="base"/>
            <a:r>
              <a:rPr lang="it-IT" b="1" dirty="0"/>
              <a:t>UN PO' DI STORIA (la nostra storia in </a:t>
            </a:r>
            <a:r>
              <a:rPr lang="it-IT" b="1" dirty="0" err="1"/>
              <a:t>Unibo</a:t>
            </a:r>
            <a:r>
              <a:rPr lang="it-IT" b="1" dirty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35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201706" y="1887071"/>
            <a:ext cx="11703424" cy="4137212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fontAlgn="base">
              <a:buNone/>
            </a:pPr>
            <a:r>
              <a:rPr lang="it-IT" sz="2000" b="1" i="1" dirty="0" smtClean="0"/>
              <a:t>Investimenti</a:t>
            </a:r>
            <a:endParaRPr lang="it-IT" sz="2000" dirty="0"/>
          </a:p>
          <a:p>
            <a:pPr fontAlgn="base"/>
            <a:r>
              <a:rPr lang="it-IT" sz="1400" dirty="0" smtClean="0"/>
              <a:t>Bontempi</a:t>
            </a:r>
            <a:r>
              <a:rPr lang="it-IT" sz="1400" dirty="0"/>
              <a:t>, </a:t>
            </a:r>
            <a:r>
              <a:rPr lang="it-IT" sz="1400" dirty="0" smtClean="0"/>
              <a:t>Del </a:t>
            </a:r>
            <a:r>
              <a:rPr lang="it-IT" sz="1400" dirty="0"/>
              <a:t>Boca, </a:t>
            </a:r>
            <a:r>
              <a:rPr lang="it-IT" sz="1400" dirty="0" smtClean="0"/>
              <a:t>Franzosi</a:t>
            </a:r>
            <a:r>
              <a:rPr lang="it-IT" sz="1400" dirty="0"/>
              <a:t>, </a:t>
            </a:r>
            <a:r>
              <a:rPr lang="it-IT" sz="1400" dirty="0" smtClean="0"/>
              <a:t>Galeotti</a:t>
            </a:r>
            <a:r>
              <a:rPr lang="it-IT" sz="1400" dirty="0"/>
              <a:t>, </a:t>
            </a:r>
            <a:r>
              <a:rPr lang="it-IT" sz="1400" dirty="0" smtClean="0"/>
              <a:t>Rota </a:t>
            </a:r>
            <a:r>
              <a:rPr lang="it-IT" sz="1400" dirty="0"/>
              <a:t>(2004), “Capital heterogeneity: Does it matter? Fundamental Q and investment on a panel of Italian firms”, </a:t>
            </a:r>
            <a:r>
              <a:rPr lang="it-IT" sz="1400" i="1" dirty="0"/>
              <a:t>The Rand Journal of </a:t>
            </a:r>
            <a:r>
              <a:rPr lang="it-IT" sz="1400" i="1" dirty="0" smtClean="0"/>
              <a:t>Economics</a:t>
            </a:r>
            <a:r>
              <a:rPr lang="it-IT" sz="1400" dirty="0" smtClean="0"/>
              <a:t>.</a:t>
            </a:r>
            <a:endParaRPr lang="it-IT" sz="1400" dirty="0"/>
          </a:p>
          <a:p>
            <a:pPr fontAlgn="base"/>
            <a:r>
              <a:rPr lang="it-IT" sz="1400" dirty="0" smtClean="0"/>
              <a:t>Bontempi</a:t>
            </a:r>
            <a:r>
              <a:rPr lang="it-IT" sz="1400" dirty="0"/>
              <a:t>, </a:t>
            </a:r>
            <a:r>
              <a:rPr lang="it-IT" sz="1400" dirty="0" smtClean="0"/>
              <a:t>Golinelli, </a:t>
            </a:r>
            <a:r>
              <a:rPr lang="it-IT" sz="1400" dirty="0"/>
              <a:t>Parigi (2010), “Why Demand Uncertainty Curbs Investment: Evidence from a Panel of Italian Firms”, </a:t>
            </a:r>
            <a:r>
              <a:rPr lang="it-IT" sz="1400" i="1" dirty="0"/>
              <a:t>Journal of </a:t>
            </a:r>
            <a:r>
              <a:rPr lang="it-IT" sz="1400" i="1" dirty="0" smtClean="0"/>
              <a:t>Macroeconomics</a:t>
            </a:r>
            <a:endParaRPr lang="it-IT" sz="1400" dirty="0"/>
          </a:p>
          <a:p>
            <a:pPr fontAlgn="base"/>
            <a:r>
              <a:rPr lang="it-IT" sz="1400" dirty="0" smtClean="0"/>
              <a:t>Bianco</a:t>
            </a:r>
            <a:r>
              <a:rPr lang="it-IT" sz="1400" dirty="0"/>
              <a:t>, </a:t>
            </a:r>
            <a:r>
              <a:rPr lang="it-IT" sz="1400" dirty="0" smtClean="0"/>
              <a:t>Bontempi</a:t>
            </a:r>
            <a:r>
              <a:rPr lang="it-IT" sz="1400" dirty="0"/>
              <a:t>, </a:t>
            </a:r>
            <a:r>
              <a:rPr lang="it-IT" sz="1400" dirty="0" smtClean="0"/>
              <a:t>Golinelli</a:t>
            </a:r>
            <a:r>
              <a:rPr lang="it-IT" sz="1400" dirty="0"/>
              <a:t>, </a:t>
            </a:r>
            <a:r>
              <a:rPr lang="it-IT" sz="1400" dirty="0" smtClean="0"/>
              <a:t>Parigi </a:t>
            </a:r>
            <a:r>
              <a:rPr lang="it-IT" sz="1400" dirty="0"/>
              <a:t>(2013), “Family Firms’ Investments, Uncertainty and Opacity”, </a:t>
            </a:r>
            <a:r>
              <a:rPr lang="it-IT" sz="1400" i="1" dirty="0"/>
              <a:t>Small Business </a:t>
            </a:r>
            <a:r>
              <a:rPr lang="it-IT" sz="1400" i="1" dirty="0" smtClean="0"/>
              <a:t>Economics</a:t>
            </a:r>
            <a:endParaRPr lang="it-IT" sz="1400" dirty="0"/>
          </a:p>
          <a:p>
            <a:pPr fontAlgn="base"/>
            <a:r>
              <a:rPr lang="it-IT" sz="1400" dirty="0" smtClean="0"/>
              <a:t>Bontempi </a:t>
            </a:r>
            <a:r>
              <a:rPr lang="it-IT" sz="1400" dirty="0"/>
              <a:t>(2016), “Investment-Uncertainty Relationship: Differences Between Intangible and Physical Capital”, </a:t>
            </a:r>
            <a:r>
              <a:rPr lang="it-IT" sz="1400" i="1" dirty="0"/>
              <a:t>Economics of Innovation and New </a:t>
            </a:r>
            <a:r>
              <a:rPr lang="it-IT" sz="1400" i="1" dirty="0" smtClean="0"/>
              <a:t>Technology</a:t>
            </a:r>
            <a:endParaRPr lang="it-IT" sz="1400" dirty="0" smtClean="0"/>
          </a:p>
          <a:p>
            <a:pPr marL="0" indent="0" algn="ctr" fontAlgn="base">
              <a:buNone/>
            </a:pPr>
            <a:endParaRPr lang="it-IT" sz="2000" b="1" i="1" dirty="0" smtClean="0"/>
          </a:p>
          <a:p>
            <a:pPr marL="0" indent="0" algn="ctr" fontAlgn="base">
              <a:buNone/>
            </a:pPr>
            <a:r>
              <a:rPr lang="it-IT" sz="2000" b="1" i="1" dirty="0" smtClean="0"/>
              <a:t>Finanziamento</a:t>
            </a:r>
            <a:endParaRPr lang="it-IT" sz="2000" dirty="0"/>
          </a:p>
          <a:p>
            <a:pPr fontAlgn="base"/>
            <a:r>
              <a:rPr lang="it-IT" sz="1400" dirty="0" smtClean="0"/>
              <a:t>Bontempi </a:t>
            </a:r>
            <a:r>
              <a:rPr lang="it-IT" sz="1400" dirty="0"/>
              <a:t>(2002), “The dynamic specification of the modified pecking order theory: Its relevance to Italy”, </a:t>
            </a:r>
            <a:r>
              <a:rPr lang="it-IT" sz="1400" i="1" dirty="0"/>
              <a:t>Empirical </a:t>
            </a:r>
            <a:r>
              <a:rPr lang="it-IT" sz="1400" i="1" dirty="0" smtClean="0"/>
              <a:t>Economics</a:t>
            </a:r>
          </a:p>
          <a:p>
            <a:pPr fontAlgn="base"/>
            <a:endParaRPr lang="it-IT" sz="1200" dirty="0" smtClean="0"/>
          </a:p>
          <a:p>
            <a:pPr marL="0" indent="0" algn="ctr" fontAlgn="base">
              <a:buNone/>
            </a:pPr>
            <a:r>
              <a:rPr lang="it-IT" sz="2000" b="1" i="1" dirty="0" smtClean="0"/>
              <a:t>Produzione/produttività</a:t>
            </a:r>
            <a:endParaRPr lang="it-IT" sz="2000" dirty="0"/>
          </a:p>
          <a:p>
            <a:pPr fontAlgn="base"/>
            <a:r>
              <a:rPr lang="it-IT" sz="1400" dirty="0" smtClean="0"/>
              <a:t>Bontempi and Mairesse </a:t>
            </a:r>
            <a:r>
              <a:rPr lang="it-IT" sz="1400" dirty="0"/>
              <a:t>(2015), “Intangible Capital and Productivity at the Firm Level: a Panel Data Assessment”, </a:t>
            </a:r>
            <a:r>
              <a:rPr lang="it-IT" sz="1400" i="1" dirty="0"/>
              <a:t>Economics of Innovation and New </a:t>
            </a:r>
            <a:r>
              <a:rPr lang="it-IT" sz="1400" i="1" dirty="0" smtClean="0"/>
              <a:t>Technology</a:t>
            </a:r>
            <a:endParaRPr lang="it-IT" sz="1200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107576" y="609600"/>
            <a:ext cx="12084424" cy="13895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 fontAlgn="base"/>
            <a:r>
              <a:rPr lang="it-IT" sz="2400" b="1" dirty="0"/>
              <a:t>ATTUALMENTE 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>il modello non presenta equazioni stocastiche di comportamento e, quindi, cambiamenti della tassazione delle imprese non retroagiscono su</a:t>
            </a:r>
            <a:r>
              <a:rPr lang="it-IT" sz="2400" dirty="0" smtClean="0"/>
              <a:t>:</a:t>
            </a:r>
            <a:endParaRPr lang="it-IT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33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62753" y="573741"/>
            <a:ext cx="11949953" cy="1057835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 fontAlgn="base"/>
            <a:r>
              <a:rPr lang="it-IT" sz="2400" b="1" dirty="0" smtClean="0"/>
              <a:t>Il modello, in altri termini, valuta solo FIRST-ROUND EFFECTS: </a:t>
            </a:r>
            <a:br>
              <a:rPr lang="it-IT" sz="2400" b="1" dirty="0" smtClean="0"/>
            </a:br>
            <a:r>
              <a:rPr lang="it-IT" sz="2400" b="1" dirty="0" smtClean="0"/>
              <a:t>“The ISTAT-MATIS is an algebrical framework that reproduces tax liabilities of Italian corporations and fiscal groups in accordance to fiscal rules”  </a:t>
            </a:r>
            <a:endParaRPr lang="it-IT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936811" y="2966511"/>
            <a:ext cx="10869707" cy="658112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A304A"/>
              </a:buClr>
              <a:buSzPct val="160000"/>
              <a:buNone/>
            </a:pPr>
            <a:r>
              <a:rPr lang="it-IT" sz="1800" dirty="0" smtClean="0"/>
              <a:t>Studi sulla </a:t>
            </a:r>
            <a:r>
              <a:rPr lang="it-IT" sz="1800" b="1" dirty="0" smtClean="0"/>
              <a:t>causalità</a:t>
            </a:r>
            <a:r>
              <a:rPr lang="it-IT" sz="1800" dirty="0" smtClean="0"/>
              <a:t> (</a:t>
            </a:r>
            <a:r>
              <a:rPr lang="en-US" sz="1800" dirty="0" err="1" smtClean="0"/>
              <a:t>Da</a:t>
            </a:r>
            <a:r>
              <a:rPr lang="en-US" sz="1800" dirty="0" smtClean="0"/>
              <a:t> </a:t>
            </a:r>
            <a:r>
              <a:rPr lang="en-US" sz="1800" dirty="0" err="1" smtClean="0"/>
              <a:t>Rin</a:t>
            </a:r>
            <a:r>
              <a:rPr lang="en-US" sz="1800" dirty="0" smtClean="0"/>
              <a:t>, Di </a:t>
            </a:r>
            <a:r>
              <a:rPr lang="en-US" sz="1800" dirty="0" err="1" smtClean="0"/>
              <a:t>Giacomo</a:t>
            </a:r>
            <a:r>
              <a:rPr lang="en-US" sz="1800" dirty="0" smtClean="0"/>
              <a:t>, </a:t>
            </a:r>
            <a:r>
              <a:rPr lang="en-US" sz="1800" dirty="0" err="1" smtClean="0"/>
              <a:t>Sembenelli</a:t>
            </a:r>
            <a:r>
              <a:rPr lang="en-US" sz="1800" dirty="0" smtClean="0"/>
              <a:t> (2010) Corporate taxation and the size of new firms , Journal of the European Economic Association;  o </a:t>
            </a:r>
            <a:r>
              <a:rPr lang="en-US" sz="1800" dirty="0" err="1" smtClean="0"/>
              <a:t>si</a:t>
            </a:r>
            <a:r>
              <a:rPr lang="en-US" sz="1800" dirty="0" smtClean="0"/>
              <a:t> </a:t>
            </a:r>
            <a:r>
              <a:rPr lang="en-US" sz="1800" dirty="0" err="1" smtClean="0"/>
              <a:t>vedano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lavori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Erich </a:t>
            </a:r>
            <a:r>
              <a:rPr lang="en-US" sz="1800" dirty="0" err="1" smtClean="0"/>
              <a:t>Battistin</a:t>
            </a:r>
            <a:r>
              <a:rPr lang="en-US" sz="1800" dirty="0" smtClean="0"/>
              <a:t>)</a:t>
            </a:r>
            <a:r>
              <a:rPr lang="it-IT" sz="1800" dirty="0" smtClean="0"/>
              <a:t>.</a:t>
            </a:r>
            <a:endParaRPr lang="it-IT" sz="1800" dirty="0"/>
          </a:p>
        </p:txBody>
      </p:sp>
      <p:sp>
        <p:nvSpPr>
          <p:cNvPr id="6" name="Right Arrow 5"/>
          <p:cNvSpPr/>
          <p:nvPr/>
        </p:nvSpPr>
        <p:spPr>
          <a:xfrm>
            <a:off x="233081" y="2966511"/>
            <a:ext cx="448236" cy="350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6518" y="1631576"/>
            <a:ext cx="11066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 informazioni di MATIS sono fondamentali, ma la valutazione degli effetti di modifiche fiscali sul comportamento delle imprese orgina problemi di endogeneità nella stima di equazioni di comportamento: effetti retroattivi delle scelte degli agenti agli scenari macro che, a loro volta, modificano le scelte degli agenti più reattivi agli impulsi macro.</a:t>
            </a:r>
            <a:endParaRPr lang="en-US" dirty="0"/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936811" y="3764337"/>
            <a:ext cx="10506636" cy="2714251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 smtClean="0"/>
              <a:t>Importanza dell’</a:t>
            </a:r>
            <a:r>
              <a:rPr lang="it-IT" sz="1800" b="1" dirty="0" smtClean="0"/>
              <a:t>eterogeneità</a:t>
            </a:r>
            <a:r>
              <a:rPr lang="it-IT" sz="1800" dirty="0" smtClean="0"/>
              <a:t>. </a:t>
            </a:r>
          </a:p>
          <a:p>
            <a:pPr marL="0" indent="0">
              <a:buNone/>
            </a:pPr>
            <a:r>
              <a:rPr lang="it-IT" sz="1800" dirty="0" smtClean="0"/>
              <a:t>Modelli disaggregati e molto dettagliati dagli anni '80 (Davis &amp; Dilton, 1985, TAXMODE, IFS) a oggi “</a:t>
            </a:r>
            <a:r>
              <a:rPr lang="en-US" sz="1800" dirty="0" smtClean="0"/>
              <a:t>Especially in view of the current economic crisis, questions on the </a:t>
            </a:r>
            <a:r>
              <a:rPr lang="en-US" sz="1800" b="1" dirty="0" smtClean="0"/>
              <a:t>distribution</a:t>
            </a:r>
            <a:r>
              <a:rPr lang="en-US" sz="1800" dirty="0" smtClean="0"/>
              <a:t> of the tax burden among </a:t>
            </a:r>
            <a:r>
              <a:rPr lang="en-US" sz="1800" b="1" dirty="0" smtClean="0"/>
              <a:t>firms of different characteristics</a:t>
            </a:r>
            <a:r>
              <a:rPr lang="en-US" sz="1800" dirty="0" smtClean="0"/>
              <a:t> have arisen and still remain at the heart of the academic and political debate in Germany and other countries” (Finke </a:t>
            </a:r>
            <a:r>
              <a:rPr lang="en-US" sz="1800" dirty="0" err="1" smtClean="0"/>
              <a:t>Heckemeyer</a:t>
            </a:r>
            <a:r>
              <a:rPr lang="en-US" sz="1800" dirty="0" smtClean="0"/>
              <a:t>, </a:t>
            </a:r>
            <a:r>
              <a:rPr lang="en-US" sz="1800" dirty="0" err="1" smtClean="0"/>
              <a:t>Reister</a:t>
            </a:r>
            <a:r>
              <a:rPr lang="en-US" sz="1800" dirty="0" smtClean="0"/>
              <a:t> &amp; </a:t>
            </a:r>
            <a:r>
              <a:rPr lang="en-US" sz="1800" dirty="0" err="1" smtClean="0"/>
              <a:t>Spengel</a:t>
            </a:r>
            <a:r>
              <a:rPr lang="en-US" sz="1800" dirty="0" smtClean="0"/>
              <a:t>, 2013, </a:t>
            </a:r>
            <a:r>
              <a:rPr lang="en-US" sz="1800" dirty="0" err="1" smtClean="0"/>
              <a:t>FinanzArchive</a:t>
            </a:r>
            <a:r>
              <a:rPr lang="en-US" sz="1800" dirty="0" smtClean="0"/>
              <a:t>) ….</a:t>
            </a:r>
            <a:endParaRPr lang="it-IT" sz="1800" dirty="0" smtClean="0"/>
          </a:p>
          <a:p>
            <a:pPr marL="0" indent="0" algn="just">
              <a:buClr>
                <a:srgbClr val="DA304A"/>
              </a:buClr>
              <a:buSzPct val="160000"/>
              <a:buNone/>
            </a:pPr>
            <a:r>
              <a:rPr lang="it-IT" sz="1800" dirty="0" smtClean="0"/>
              <a:t>....fino alle recenti analisi in ambito European Union (CONCORD, </a:t>
            </a:r>
            <a:r>
              <a:rPr lang="en-US" sz="1800" dirty="0" smtClean="0"/>
              <a:t>Conferences on Corporate R&amp;D and Innovation). </a:t>
            </a:r>
          </a:p>
          <a:p>
            <a:pPr marL="0" indent="0" algn="just">
              <a:buClr>
                <a:srgbClr val="DA304A"/>
              </a:buClr>
              <a:buSzPct val="160000"/>
              <a:buNone/>
            </a:pPr>
            <a:r>
              <a:rPr lang="en-US" sz="1800" dirty="0" smtClean="0"/>
              <a:t>Ad </a:t>
            </a:r>
            <a:r>
              <a:rPr lang="en-US" sz="1800" dirty="0" err="1" smtClean="0"/>
              <a:t>esempio</a:t>
            </a:r>
            <a:r>
              <a:rPr lang="en-US" sz="1800" dirty="0" smtClean="0"/>
              <a:t>, </a:t>
            </a:r>
            <a:r>
              <a:rPr lang="it-IT" sz="1800" dirty="0" smtClean="0"/>
              <a:t>Bozio, Irac and Py (2014) </a:t>
            </a:r>
            <a:r>
              <a:rPr lang="en-US" sz="1800" dirty="0" smtClean="0"/>
              <a:t>Impact of research tax credit on R&amp;D and innovation: evidence from the 2008 French reform, </a:t>
            </a:r>
            <a:r>
              <a:rPr lang="en-US" sz="1800" dirty="0" err="1" smtClean="0"/>
              <a:t>oppure</a:t>
            </a:r>
            <a:r>
              <a:rPr lang="en-US" sz="1800" dirty="0" smtClean="0"/>
              <a:t> </a:t>
            </a:r>
            <a:r>
              <a:rPr lang="en-US" sz="1800" dirty="0" err="1" smtClean="0"/>
              <a:t>Czarnitzki</a:t>
            </a:r>
            <a:r>
              <a:rPr lang="en-US" sz="1800" dirty="0" smtClean="0"/>
              <a:t> and </a:t>
            </a:r>
            <a:r>
              <a:rPr lang="en-US" sz="1800" dirty="0" err="1" smtClean="0"/>
              <a:t>Delanote</a:t>
            </a:r>
            <a:r>
              <a:rPr lang="en-US" sz="1800" dirty="0" smtClean="0"/>
              <a:t> (2015) R&amp;D policies for young SMEs: input and output effects, Small Business Economics.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56883" y="3822102"/>
            <a:ext cx="448236" cy="350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493714" y="2053937"/>
            <a:ext cx="6655640" cy="452718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Ottimale</a:t>
            </a:r>
            <a:endParaRPr lang="it-IT" sz="3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345794" y="2577353"/>
            <a:ext cx="9528830" cy="415065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/>
              <a:t>M</a:t>
            </a:r>
            <a:r>
              <a:rPr lang="it-IT" sz="1800" dirty="0" smtClean="0"/>
              <a:t>icromodelli </a:t>
            </a:r>
            <a:r>
              <a:rPr lang="it-IT" sz="1800" dirty="0"/>
              <a:t>con equazioni di comportamento e </a:t>
            </a:r>
            <a:br>
              <a:rPr lang="it-IT" sz="1800" dirty="0"/>
            </a:br>
            <a:r>
              <a:rPr lang="it-IT" sz="1800" dirty="0" smtClean="0"/>
              <a:t>simultanei </a:t>
            </a:r>
            <a:r>
              <a:rPr lang="it-IT" sz="1800" dirty="0"/>
              <a:t>modelli </a:t>
            </a:r>
            <a:r>
              <a:rPr lang="it-IT" sz="1800" dirty="0" smtClean="0"/>
              <a:t>macro per una panoramica di equilibrio generale.  </a:t>
            </a:r>
          </a:p>
          <a:p>
            <a:pPr algn="l"/>
            <a:r>
              <a:rPr lang="it-IT" sz="1800" dirty="0" smtClean="0"/>
              <a:t>Ad esempio, la funzione di investimento stimata dal modello micro viene </a:t>
            </a:r>
            <a:br>
              <a:rPr lang="it-IT" sz="1800" dirty="0" smtClean="0"/>
            </a:br>
            <a:r>
              <a:rPr lang="it-IT" sz="1800" dirty="0" smtClean="0"/>
              <a:t>aggregata ed utilizzata dal modello macro  </a:t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Problemi </a:t>
            </a:r>
            <a:r>
              <a:rPr lang="it-IT" sz="1800" dirty="0"/>
              <a:t>di armonizzazione e </a:t>
            </a:r>
            <a:r>
              <a:rPr lang="it-IT" sz="1800" dirty="0" smtClean="0"/>
              <a:t>di collegamento </a:t>
            </a:r>
            <a:r>
              <a:rPr lang="it-IT" sz="1800" dirty="0"/>
              <a:t>delle banche dati </a:t>
            </a:r>
            <a:r>
              <a:rPr lang="it-IT" sz="1800" dirty="0" smtClean="0"/>
              <a:t>macro/micro con pesi che cambiano, </a:t>
            </a:r>
            <a:br>
              <a:rPr lang="it-IT" sz="1800" dirty="0" smtClean="0"/>
            </a:br>
            <a:r>
              <a:rPr lang="it-IT" sz="1800" dirty="0" smtClean="0"/>
              <a:t>diverso periodo </a:t>
            </a:r>
            <a:r>
              <a:rPr lang="it-IT" sz="1800" dirty="0"/>
              <a:t>temporale,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diversa specificazione </a:t>
            </a:r>
            <a:r>
              <a:rPr lang="it-IT" sz="1800" dirty="0"/>
              <a:t>dei modelli,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diversa scelta </a:t>
            </a:r>
            <a:r>
              <a:rPr lang="it-IT" sz="1800" dirty="0"/>
              <a:t>di quali variabili "</a:t>
            </a:r>
            <a:r>
              <a:rPr lang="it-IT" sz="1800" dirty="0" smtClean="0"/>
              <a:t>endogenizzare“: identificazione separata di parametri del processo generatore delle variabili esogene e dei parametri delle funzioni di comportamento.</a:t>
            </a:r>
            <a:br>
              <a:rPr lang="it-IT" sz="1800" dirty="0" smtClean="0"/>
            </a:br>
            <a:r>
              <a:rPr lang="it-IT" sz="1800" dirty="0" smtClean="0">
                <a:solidFill>
                  <a:srgbClr val="595959"/>
                </a:solidFill>
              </a:rPr>
              <a:t/>
            </a:r>
            <a:br>
              <a:rPr lang="it-IT" sz="1800" dirty="0" smtClean="0">
                <a:solidFill>
                  <a:srgbClr val="595959"/>
                </a:solidFill>
              </a:rPr>
            </a:br>
            <a:r>
              <a:rPr lang="it-IT" sz="1800" dirty="0" smtClean="0"/>
              <a:t>Complessità e non linearità dei vincoli cross-equations che legano i parametri di diverse equazioni, Hansen &amp; Sargent (1980) Formulating and Estimating Dynamic Linear Rational Expectation Models, Journal of Economic Dynamics and Control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0890" y="1761563"/>
            <a:ext cx="2947361" cy="196490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45795" y="1201002"/>
            <a:ext cx="448236" cy="350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1224231" y="1156716"/>
            <a:ext cx="9175378" cy="78889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Clr>
                <a:srgbClr val="DA304A"/>
              </a:buClr>
              <a:buSzPct val="160000"/>
              <a:buNone/>
            </a:pPr>
            <a:r>
              <a:rPr lang="it-IT" sz="1800" dirty="0" smtClean="0"/>
              <a:t>Un nuovo filone sarebbe quello di fornire risposte anche macroeconomiche: policy evaluation più che stima </a:t>
            </a:r>
            <a:r>
              <a:rPr lang="it-IT" sz="1800" dirty="0"/>
              <a:t>di </a:t>
            </a:r>
            <a:r>
              <a:rPr lang="it-IT" sz="1800" dirty="0" smtClean="0"/>
              <a:t>sole equazioni </a:t>
            </a:r>
            <a:r>
              <a:rPr lang="it-IT" sz="1800" dirty="0"/>
              <a:t>di comportamento</a:t>
            </a:r>
            <a:r>
              <a:rPr lang="it-IT" sz="1800" dirty="0" smtClean="0"/>
              <a:t>.</a:t>
            </a:r>
          </a:p>
          <a:p>
            <a:pPr marL="0" indent="0" algn="just">
              <a:buClr>
                <a:srgbClr val="DA304A"/>
              </a:buClr>
              <a:buSzPct val="160000"/>
              <a:buNone/>
            </a:pPr>
            <a:r>
              <a:rPr lang="it-IT" sz="1800" dirty="0"/>
              <a:t/>
            </a:r>
            <a:br>
              <a:rPr lang="it-IT" sz="1800" dirty="0"/>
            </a:b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2412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965770" y="744071"/>
            <a:ext cx="10078748" cy="502023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fontAlgn="base"/>
            <a:r>
              <a:rPr lang="it-IT" sz="3200" b="1" dirty="0"/>
              <a:t>Sub-ottimale, ma potenzialmente </a:t>
            </a:r>
            <a:r>
              <a:rPr lang="it-IT" sz="3200" b="1" dirty="0" smtClean="0"/>
              <a:t>efficace</a:t>
            </a:r>
            <a:endParaRPr lang="it-IT" sz="3200" b="1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228901" y="2501153"/>
            <a:ext cx="8103441" cy="313764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base">
              <a:buFont typeface="+mj-lt"/>
              <a:buAutoNum type="arabicParenR"/>
            </a:pPr>
            <a:r>
              <a:rPr lang="it-IT" dirty="0" smtClean="0"/>
              <a:t>Simulazione modulare di </a:t>
            </a:r>
            <a:r>
              <a:rPr lang="it-IT" dirty="0"/>
              <a:t>modelli micro (MATIS) e macro (MEMO)</a:t>
            </a:r>
          </a:p>
          <a:p>
            <a:pPr marL="342900" indent="-342900" algn="l" fontAlgn="base">
              <a:buFont typeface="+mj-lt"/>
              <a:buAutoNum type="arabicParenR"/>
            </a:pPr>
            <a:r>
              <a:rPr lang="it-IT" dirty="0" smtClean="0"/>
              <a:t>Utilizzo dei risultati </a:t>
            </a:r>
            <a:r>
              <a:rPr lang="it-IT" dirty="0"/>
              <a:t>micro per stimare coefficienti di funzioni macro (ad es. elasticità del costo d'uso alle imposte o alle agevolazioni fiscali)</a:t>
            </a:r>
          </a:p>
          <a:p>
            <a:pPr marL="342900" indent="-342900" algn="l" fontAlgn="base">
              <a:buFont typeface="+mj-lt"/>
              <a:buAutoNum type="arabicParenR"/>
            </a:pPr>
            <a:r>
              <a:rPr lang="it-IT" dirty="0" smtClean="0"/>
              <a:t>Utilizzo di indici </a:t>
            </a:r>
            <a:r>
              <a:rPr lang="it-IT" dirty="0"/>
              <a:t>sintetici di informazioni micro (incertezza, disagreement, concentrazione, </a:t>
            </a:r>
            <a:r>
              <a:rPr lang="it-IT" dirty="0" smtClean="0"/>
              <a:t>asimmetrie, liquidity constraints) </a:t>
            </a:r>
            <a:br>
              <a:rPr lang="it-IT" dirty="0" smtClean="0"/>
            </a:br>
            <a:r>
              <a:rPr lang="it-IT" dirty="0" smtClean="0"/>
              <a:t>da </a:t>
            </a:r>
            <a:r>
              <a:rPr lang="it-IT" dirty="0"/>
              <a:t>usare in modelli macro.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342" y="2990270"/>
            <a:ext cx="3395193" cy="2263462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840264" y="1246094"/>
            <a:ext cx="10002548" cy="150429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Higson &amp; Holly (1990) Macroeconomic and Microeconomic Modelling: some issues in Baker &amp; Pesaran (eds.) Disaggregation in Econometric Modelling)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69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965770" y="1274763"/>
            <a:ext cx="9735567" cy="741362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fontAlgn="base"/>
            <a:r>
              <a:rPr lang="it-IT" sz="3200" dirty="0"/>
              <a:t>Caso </a:t>
            </a:r>
            <a:r>
              <a:rPr lang="it-IT" sz="3200" dirty="0" smtClean="0"/>
              <a:t>1</a:t>
            </a:r>
            <a:r>
              <a:rPr lang="it-IT" sz="3200" dirty="0"/>
              <a:t>): configurazione modulare dei modelli che compongono il sistema</a:t>
            </a: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650733"/>
            <a:ext cx="8098958" cy="4010043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it-IT" sz="1800" dirty="0" err="1" smtClean="0"/>
              <a:t>Micromodelli</a:t>
            </a:r>
            <a:r>
              <a:rPr lang="it-IT" sz="1800" dirty="0" smtClean="0"/>
              <a:t> </a:t>
            </a:r>
            <a:r>
              <a:rPr lang="it-IT" sz="1800" dirty="0"/>
              <a:t>(MATIS) fortemente descrittivi: riproduzione dettagliata di un fenomeno circoscritto.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I </a:t>
            </a:r>
            <a:r>
              <a:rPr lang="it-IT" sz="1800" dirty="0"/>
              <a:t>legami con il resto dell'economia assumono uno scarso rilievo.</a:t>
            </a:r>
          </a:p>
          <a:p>
            <a:pPr algn="l" fontAlgn="base"/>
            <a:r>
              <a:rPr lang="it-IT" sz="1800" dirty="0" err="1"/>
              <a:t>Macromodelli</a:t>
            </a:r>
            <a:r>
              <a:rPr lang="it-IT" sz="1800" dirty="0"/>
              <a:t> (MEMO) spiegazione complessiva e "macro-fondata" delle interrelazioni macroeconomiche.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Il </a:t>
            </a:r>
            <a:r>
              <a:rPr lang="it-IT" sz="1800" dirty="0"/>
              <a:t>tutto a discapito del dettaglio</a:t>
            </a:r>
            <a:r>
              <a:rPr lang="it-IT" sz="1800" dirty="0" smtClean="0"/>
              <a:t>.</a:t>
            </a:r>
          </a:p>
          <a:p>
            <a:pPr algn="l" fontAlgn="base"/>
            <a:endParaRPr lang="it-IT" sz="1800" dirty="0" smtClean="0"/>
          </a:p>
          <a:p>
            <a:pPr algn="l" fontAlgn="base"/>
            <a:r>
              <a:rPr lang="it-IT" sz="1800" dirty="0" smtClean="0"/>
              <a:t>Il micromodello si occupa di stimare l’effetto della riforma fiscale.</a:t>
            </a:r>
          </a:p>
          <a:p>
            <a:pPr algn="l" fontAlgn="base"/>
            <a:r>
              <a:rPr lang="it-IT" sz="1800" dirty="0" smtClean="0"/>
              <a:t>Il gettito diventa l’input del modello macro che simula il nuovo PIL da usare come input nel modello micro fino ad ottenere una soluzione stabile tra una simulazione e l’altra.</a:t>
            </a:r>
          </a:p>
          <a:p>
            <a:pPr algn="l" fontAlgn="base"/>
            <a:r>
              <a:rPr lang="it-IT" sz="1800" dirty="0" smtClean="0"/>
              <a:t>Anche se meno complessi rispetto alla stima simultanea, ci sono ancora problemi di endogeneità nei singoli moduli e di interdipendenza ...</a:t>
            </a:r>
            <a:endParaRPr lang="it-IT" sz="18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148" y="1721223"/>
            <a:ext cx="2071469" cy="138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8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844678" y="730615"/>
            <a:ext cx="9832369" cy="1088293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fontAlgn="base"/>
            <a:r>
              <a:rPr lang="it-IT" sz="3200" dirty="0"/>
              <a:t>Possibile uso congiunto a passi </a:t>
            </a:r>
            <a:r>
              <a:rPr lang="it-IT" sz="3200" dirty="0" smtClean="0"/>
              <a:t>successivi:</a:t>
            </a:r>
            <a:br>
              <a:rPr lang="it-IT" sz="3200" dirty="0" smtClean="0"/>
            </a:br>
            <a:r>
              <a:rPr lang="it-IT" sz="3200" dirty="0" smtClean="0"/>
              <a:t>Caso 2) e Caso 3)</a:t>
            </a:r>
            <a:endParaRPr lang="it-IT" sz="3200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733191" y="1967753"/>
            <a:ext cx="8581138" cy="4625788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base">
              <a:buFont typeface="+mj-lt"/>
              <a:buAutoNum type="alphaLcParenR"/>
            </a:pPr>
            <a:r>
              <a:rPr lang="it-IT" sz="1800" dirty="0" smtClean="0"/>
              <a:t>Riforma </a:t>
            </a:r>
            <a:r>
              <a:rPr lang="it-IT" sz="1800" dirty="0"/>
              <a:t>fiscale in MATIS </a:t>
            </a:r>
            <a:r>
              <a:rPr lang="it-IT" sz="1800" dirty="0">
                <a:sym typeface="Symbol"/>
              </a:rPr>
              <a:t></a:t>
            </a:r>
            <a:r>
              <a:rPr lang="it-IT" sz="1800" dirty="0"/>
              <a:t> first round effects </a:t>
            </a:r>
            <a:r>
              <a:rPr lang="it-IT" sz="1800" dirty="0" smtClean="0"/>
              <a:t>da 2) e 3): ad </a:t>
            </a:r>
            <a:r>
              <a:rPr lang="it-IT" sz="1800" dirty="0"/>
              <a:t>esempio su aliquote effettive, </a:t>
            </a:r>
            <a:r>
              <a:rPr lang="it-IT" sz="1800" dirty="0" smtClean="0"/>
              <a:t>costo </a:t>
            </a:r>
            <a:r>
              <a:rPr lang="it-IT" sz="1800" dirty="0"/>
              <a:t>d'uso del capitale, reddito dopo le imposte (liquidità)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Sono gli shock (</a:t>
            </a:r>
            <a:r>
              <a:rPr lang="it-IT" sz="1800" b="1" dirty="0" smtClean="0"/>
              <a:t>impulse effects</a:t>
            </a:r>
            <a:r>
              <a:rPr lang="it-IT" sz="1800" dirty="0" smtClean="0"/>
              <a:t>) per il modello macro</a:t>
            </a:r>
          </a:p>
          <a:p>
            <a:pPr marL="342900" indent="-342900" algn="l" fontAlgn="base">
              <a:buFont typeface="+mj-lt"/>
              <a:buAutoNum type="alphaLcParenR"/>
            </a:pPr>
            <a:endParaRPr lang="it-IT" sz="1800" dirty="0" smtClean="0"/>
          </a:p>
          <a:p>
            <a:pPr marL="342900" indent="-342900" algn="l" fontAlgn="base">
              <a:buFont typeface="+mj-lt"/>
              <a:buAutoNum type="alphaLcParenR"/>
            </a:pPr>
            <a:r>
              <a:rPr lang="it-IT" sz="1800" dirty="0" smtClean="0"/>
              <a:t>Inclusione </a:t>
            </a:r>
            <a:r>
              <a:rPr lang="it-IT" sz="1800" dirty="0"/>
              <a:t>delle variazioni sub </a:t>
            </a:r>
            <a:r>
              <a:rPr lang="it-IT" sz="1800" dirty="0" smtClean="0"/>
              <a:t>a) </a:t>
            </a:r>
            <a:r>
              <a:rPr lang="it-IT" sz="1800" dirty="0"/>
              <a:t>nelle corrispondenti poste in MEMO (ad esempio costo d'uso nelle equazioni aggregate degli investimenti) e simulazione dell'esercizio di variazione della politica fiscale con tutti i canali macro aperti</a:t>
            </a:r>
            <a:r>
              <a:rPr lang="it-IT" sz="1800" dirty="0" smtClean="0"/>
              <a:t>. Valutazione dell’impulso medio (pesato) ossia della </a:t>
            </a:r>
            <a:r>
              <a:rPr lang="it-IT" sz="1800" b="1" dirty="0" smtClean="0"/>
              <a:t>response function</a:t>
            </a:r>
            <a:endParaRPr lang="it-IT" sz="1800" b="1" dirty="0"/>
          </a:p>
          <a:p>
            <a:pPr marL="342900" indent="-342900" algn="l" fontAlgn="base">
              <a:buFont typeface="+mj-lt"/>
              <a:buAutoNum type="alphaLcParenR"/>
            </a:pPr>
            <a:endParaRPr lang="it-IT" sz="1800" dirty="0"/>
          </a:p>
          <a:p>
            <a:pPr marL="342900" indent="-342900" algn="l" fontAlgn="base">
              <a:buFont typeface="+mj-lt"/>
              <a:buAutoNum type="alphaLcParenR"/>
            </a:pPr>
            <a:r>
              <a:rPr lang="it-IT" sz="1800" dirty="0" smtClean="0"/>
              <a:t>Eventuale </a:t>
            </a:r>
            <a:r>
              <a:rPr lang="it-IT" sz="1800" dirty="0"/>
              <a:t>retroazione dei risultati macro di MEMO </a:t>
            </a:r>
            <a:r>
              <a:rPr lang="it-IT" sz="1800" dirty="0" smtClean="0"/>
              <a:t>sub b) nel modificare </a:t>
            </a:r>
            <a:r>
              <a:rPr lang="it-IT" sz="1800" dirty="0"/>
              <a:t>le basi imponibili di MATIS ed eventuale </a:t>
            </a:r>
            <a:r>
              <a:rPr lang="it-IT" sz="1800" dirty="0" smtClean="0"/>
              <a:t>ristima </a:t>
            </a:r>
            <a:r>
              <a:rPr lang="it-IT" sz="1800" dirty="0"/>
              <a:t>del gettito da parte di MATIS che può essere re-immesso in MEMO.</a:t>
            </a:r>
          </a:p>
          <a:p>
            <a:pPr algn="l" fontAlgn="base"/>
            <a:r>
              <a:rPr lang="it-IT" sz="1800" dirty="0"/>
              <a:t> </a:t>
            </a:r>
            <a:endParaRPr lang="it-IT" sz="1800" dirty="0" smtClean="0"/>
          </a:p>
          <a:p>
            <a:pPr algn="l" fontAlgn="base"/>
            <a:r>
              <a:rPr lang="it-IT" sz="1800" dirty="0" smtClean="0">
                <a:solidFill>
                  <a:prstClr val="black"/>
                </a:solidFill>
              </a:rPr>
              <a:t>“I modelli macro sono strumenti flessibili di aggregazione di informazioni quantitative” (Visco, 1987, Analisi quantitativa e “guida all’azione” di politica economica, Studi ed Informazioni)</a:t>
            </a:r>
            <a:endParaRPr lang="it-IT" sz="18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600" y="1274762"/>
            <a:ext cx="2360582" cy="157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8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388653" y="680580"/>
            <a:ext cx="11046484" cy="891366"/>
          </a:xfrm>
          <a:prstGeom prst="rect">
            <a:avLst/>
          </a:prstGeom>
        </p:spPr>
        <p:txBody>
          <a:bodyPr/>
          <a:lstStyle/>
          <a:p>
            <a:r>
              <a:rPr lang="it-IT" sz="2000" u="sng" dirty="0" smtClean="0">
                <a:solidFill>
                  <a:schemeClr val="accent1"/>
                </a:solidFill>
              </a:rPr>
              <a:t>Results 1</a:t>
            </a:r>
            <a:r>
              <a:rPr lang="it-IT" sz="2000" dirty="0" smtClean="0"/>
              <a:t>   Valutazione </a:t>
            </a:r>
            <a:r>
              <a:rPr lang="it-IT" sz="2000" dirty="0"/>
              <a:t>degli effetti delle modifiche </a:t>
            </a:r>
            <a:r>
              <a:rPr lang="it-IT" sz="2000" dirty="0" smtClean="0"/>
              <a:t>normative </a:t>
            </a:r>
            <a:r>
              <a:rPr lang="it-IT" sz="2000" dirty="0"/>
              <a:t>sul </a:t>
            </a:r>
            <a:r>
              <a:rPr lang="it-IT" sz="2000" i="1" dirty="0"/>
              <a:t>cash flow </a:t>
            </a:r>
            <a:r>
              <a:rPr lang="it-IT" sz="2000" dirty="0"/>
              <a:t>delle </a:t>
            </a:r>
            <a:r>
              <a:rPr lang="it-IT" sz="2000" dirty="0" smtClean="0"/>
              <a:t>società </a:t>
            </a:r>
            <a:r>
              <a:rPr lang="it-IT" sz="2000" dirty="0"/>
              <a:t>di </a:t>
            </a:r>
            <a:r>
              <a:rPr lang="it-IT" sz="2000" dirty="0" smtClean="0"/>
              <a:t>capitali (CEBI) tramite simulazioni (le misure confrontate </a:t>
            </a:r>
            <a:r>
              <a:rPr lang="it-IT" sz="2000" dirty="0"/>
              <a:t>non sono contestuali o non hanno ancora potuto esplicare i loro effetti, in quanto non ancora </a:t>
            </a:r>
            <a:r>
              <a:rPr lang="it-IT" sz="2000" dirty="0" smtClean="0"/>
              <a:t>operative)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26031" y="2274436"/>
            <a:ext cx="51576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dirty="0" smtClean="0"/>
              <a:t>Indicatori </a:t>
            </a:r>
            <a:r>
              <a:rPr lang="it-IT" i="1" dirty="0" err="1"/>
              <a:t>backward</a:t>
            </a:r>
            <a:r>
              <a:rPr lang="it-IT" i="1" dirty="0"/>
              <a:t> </a:t>
            </a:r>
            <a:r>
              <a:rPr lang="it-IT" i="1" dirty="0" err="1" smtClean="0"/>
              <a:t>looking</a:t>
            </a:r>
            <a:r>
              <a:rPr lang="it-IT" i="1" dirty="0" smtClean="0"/>
              <a:t> </a:t>
            </a:r>
            <a:r>
              <a:rPr lang="it-IT" dirty="0" smtClean="0"/>
              <a:t>(imposte </a:t>
            </a:r>
            <a:r>
              <a:rPr lang="it-IT" dirty="0"/>
              <a:t>pagate di periodo in periodo dalle </a:t>
            </a:r>
            <a:r>
              <a:rPr lang="it-IT" dirty="0" smtClean="0"/>
              <a:t>imprese rapportate </a:t>
            </a:r>
            <a:r>
              <a:rPr lang="it-IT" dirty="0"/>
              <a:t>ai risultati di bilancio </a:t>
            </a:r>
            <a:r>
              <a:rPr lang="it-IT" dirty="0" smtClean="0"/>
              <a:t>realizzati, frutto </a:t>
            </a:r>
            <a:r>
              <a:rPr lang="it-IT" dirty="0"/>
              <a:t>di decisioni assunte in </a:t>
            </a:r>
            <a:r>
              <a:rPr lang="it-IT" dirty="0" smtClean="0"/>
              <a:t>passato). </a:t>
            </a:r>
          </a:p>
          <a:p>
            <a:pPr lvl="0"/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pPr lvl="0"/>
            <a:r>
              <a:rPr lang="it-IT" dirty="0" smtClean="0"/>
              <a:t>Impatto sul </a:t>
            </a:r>
            <a:r>
              <a:rPr lang="it-IT" i="1" dirty="0"/>
              <a:t>cash </a:t>
            </a:r>
            <a:r>
              <a:rPr lang="it-IT" i="1" dirty="0" smtClean="0"/>
              <a:t>flow</a:t>
            </a:r>
            <a:r>
              <a:rPr lang="it-IT" dirty="0" smtClean="0"/>
              <a:t>; misure temporanee per legge (incentivi congiunturali agli investimenti, con effetti sul risparmio di imposta); interesse delle imprese verso l’immediato onere fiscale.</a:t>
            </a:r>
          </a:p>
          <a:p>
            <a:pPr lvl="0"/>
            <a:endParaRPr lang="it-IT" dirty="0" smtClean="0"/>
          </a:p>
          <a:p>
            <a:pPr lvl="0"/>
            <a:r>
              <a:rPr lang="it-IT" dirty="0" smtClean="0"/>
              <a:t>Modifiche </a:t>
            </a:r>
            <a:r>
              <a:rPr lang="it-IT" dirty="0"/>
              <a:t>del </a:t>
            </a:r>
            <a:r>
              <a:rPr lang="it-IT" i="1" dirty="0"/>
              <a:t>cash flow</a:t>
            </a:r>
            <a:r>
              <a:rPr lang="it-IT" dirty="0"/>
              <a:t> </a:t>
            </a:r>
            <a:r>
              <a:rPr lang="it-IT" dirty="0" smtClean="0"/>
              <a:t>(determinate </a:t>
            </a:r>
            <a:r>
              <a:rPr lang="it-IT" dirty="0"/>
              <a:t>da variazioni nel prelievo </a:t>
            </a:r>
            <a:r>
              <a:rPr lang="it-IT" dirty="0" smtClean="0"/>
              <a:t>fiscale) influenzano le </a:t>
            </a:r>
            <a:r>
              <a:rPr lang="it-IT" dirty="0"/>
              <a:t>decisioni finanziarie e reali delle </a:t>
            </a:r>
            <a:r>
              <a:rPr lang="it-IT" dirty="0" smtClean="0"/>
              <a:t>imprese </a:t>
            </a:r>
            <a:r>
              <a:rPr lang="it-IT" dirty="0"/>
              <a:t>in </a:t>
            </a:r>
            <a:r>
              <a:rPr lang="it-IT" dirty="0" smtClean="0"/>
              <a:t>mercati imperfetti con vincoli.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298059" y="2284711"/>
            <a:ext cx="54350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Indicatori </a:t>
            </a:r>
            <a:r>
              <a:rPr lang="it-IT" i="1" dirty="0"/>
              <a:t>forward looking </a:t>
            </a:r>
            <a:r>
              <a:rPr lang="it-IT" dirty="0" smtClean="0"/>
              <a:t>(il valore attuale degli </a:t>
            </a:r>
            <a:r>
              <a:rPr lang="it-IT" dirty="0"/>
              <a:t>oneri fiscali alternativi a cui l’impresa sarà </a:t>
            </a:r>
            <a:r>
              <a:rPr lang="it-IT" dirty="0" smtClean="0"/>
              <a:t>assoggetta </a:t>
            </a:r>
            <a:r>
              <a:rPr lang="it-IT" dirty="0"/>
              <a:t>in futuro, in ragione delle diverse possibili scelte che può assumere, oggi, in termini di finanziamento, di investimento e di </a:t>
            </a:r>
            <a:r>
              <a:rPr lang="it-IT" dirty="0" smtClean="0"/>
              <a:t>localizzazione).</a:t>
            </a:r>
            <a:br>
              <a:rPr lang="it-IT" dirty="0" smtClean="0"/>
            </a:br>
            <a:endParaRPr lang="it-IT" dirty="0" smtClean="0"/>
          </a:p>
          <a:p>
            <a:r>
              <a:rPr lang="it-IT" dirty="0" smtClean="0"/>
              <a:t>Effetti </a:t>
            </a:r>
            <a:r>
              <a:rPr lang="it-IT" dirty="0"/>
              <a:t>del sistema tributario sulle decisioni delle </a:t>
            </a:r>
            <a:r>
              <a:rPr lang="it-IT" dirty="0" smtClean="0"/>
              <a:t>imprese. 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Decisioni delle imprese assunte </a:t>
            </a:r>
            <a:r>
              <a:rPr lang="it-IT" dirty="0"/>
              <a:t>facendo riferimento alle proprie aspettative future, più che ai risultati di scelte compiute nel passato.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657600" y="1602768"/>
            <a:ext cx="3935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Indicatori</a:t>
            </a:r>
            <a:r>
              <a:rPr lang="en-GB" dirty="0" smtClean="0"/>
              <a:t> di </a:t>
            </a:r>
            <a:r>
              <a:rPr lang="en-GB" dirty="0" err="1" smtClean="0"/>
              <a:t>carattere</a:t>
            </a:r>
            <a:r>
              <a:rPr lang="en-GB" dirty="0" smtClean="0"/>
              <a:t> </a:t>
            </a:r>
            <a:r>
              <a:rPr lang="en-GB" dirty="0" err="1" smtClean="0"/>
              <a:t>microeconomico</a:t>
            </a:r>
            <a:endParaRPr lang="en-GB" dirty="0"/>
          </a:p>
        </p:txBody>
      </p:sp>
      <p:cxnSp>
        <p:nvCxnSpPr>
          <p:cNvPr id="10" name="Connettore 2 9"/>
          <p:cNvCxnSpPr/>
          <p:nvPr/>
        </p:nvCxnSpPr>
        <p:spPr>
          <a:xfrm flipH="1">
            <a:off x="3195263" y="1972100"/>
            <a:ext cx="462337" cy="251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7448764" y="1972100"/>
            <a:ext cx="431515" cy="251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5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2451</TotalTime>
  <Words>995</Words>
  <Application>Microsoft Office PowerPoint</Application>
  <PresentationFormat>Widescreen</PresentationFormat>
  <Paragraphs>97</Paragraphs>
  <Slides>11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Signika</vt:lpstr>
      <vt:lpstr>Signika Light</vt:lpstr>
      <vt:lpstr>Symbol</vt:lpstr>
      <vt:lpstr>Personalizza struttura</vt:lpstr>
      <vt:lpstr>1_Personalizza struttura</vt:lpstr>
      <vt:lpstr>2_Personalizza struttura</vt:lpstr>
      <vt:lpstr>3_Personalizza struttura</vt:lpstr>
      <vt:lpstr>COMPORTAMENTI INDIVIDUALI  E RELAZIONI SOCIALI  IN TRASFORMAZIONE  UNA SFIDA PER LA  STATISTICA UFFICIALE </vt:lpstr>
      <vt:lpstr>UN PO' DI STORIA (la nostra storia in Unibo)</vt:lpstr>
      <vt:lpstr>ATTUALMENTE  il modello non presenta equazioni stocastiche di comportamento e, quindi, cambiamenti della tassazione delle imprese non retroagiscono su:</vt:lpstr>
      <vt:lpstr>Il modello, in altri termini, valuta solo FIRST-ROUND EFFECTS:  “The ISTAT-MATIS is an algebrical framework that reproduces tax liabilities of Italian corporations and fiscal groups in accordance to fiscal rules”  </vt:lpstr>
      <vt:lpstr>Ottimale</vt:lpstr>
      <vt:lpstr>Sub-ottimale, ma potenzialmente efficace</vt:lpstr>
      <vt:lpstr>Caso 1): configurazione modulare dei modelli che compongono il sistema</vt:lpstr>
      <vt:lpstr>Possibile uso congiunto a passi successivi: Caso 2) e Caso 3)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Noleggio</cp:lastModifiedBy>
  <cp:revision>141</cp:revision>
  <cp:lastPrinted>2016-06-20T15:01:17Z</cp:lastPrinted>
  <dcterms:created xsi:type="dcterms:W3CDTF">2016-03-11T16:10:26Z</dcterms:created>
  <dcterms:modified xsi:type="dcterms:W3CDTF">2016-06-22T14:11:49Z</dcterms:modified>
</cp:coreProperties>
</file>