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4" r:id="rId3"/>
    <p:sldId id="265" r:id="rId4"/>
    <p:sldId id="267" r:id="rId5"/>
    <p:sldId id="268" r:id="rId6"/>
    <p:sldId id="294" r:id="rId7"/>
    <p:sldId id="272" r:id="rId8"/>
    <p:sldId id="270" r:id="rId9"/>
    <p:sldId id="291" r:id="rId10"/>
    <p:sldId id="274" r:id="rId11"/>
    <p:sldId id="287" r:id="rId12"/>
    <p:sldId id="275" r:id="rId13"/>
    <p:sldId id="288" r:id="rId14"/>
    <p:sldId id="289" r:id="rId15"/>
    <p:sldId id="290" r:id="rId16"/>
    <p:sldId id="292" r:id="rId17"/>
    <p:sldId id="271" r:id="rId18"/>
    <p:sldId id="276" r:id="rId19"/>
    <p:sldId id="293" r:id="rId20"/>
    <p:sldId id="277" r:id="rId21"/>
    <p:sldId id="278" r:id="rId22"/>
    <p:sldId id="279" r:id="rId23"/>
    <p:sldId id="280" r:id="rId24"/>
    <p:sldId id="266" r:id="rId25"/>
  </p:sldIdLst>
  <p:sldSz cx="12192000" cy="6858000"/>
  <p:notesSz cx="6645275" cy="97758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20" autoAdjust="0"/>
  </p:normalViewPr>
  <p:slideViewPr>
    <p:cSldViewPr snapToGrid="0" snapToObjects="1">
      <p:cViewPr>
        <p:scale>
          <a:sx n="70" d="100"/>
          <a:sy n="70" d="100"/>
        </p:scale>
        <p:origin x="-498" y="-276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La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statistica  per la valutazione delle policy regionali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La statistica per la valutazione delle policy regionali 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384175"/>
            <a:ext cx="5051425" cy="161131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3596"/>
          <a:stretch/>
        </p:blipFill>
        <p:spPr>
          <a:xfrm>
            <a:off x="323742" y="214878"/>
            <a:ext cx="7588421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Massimo Bianco | Regione Puglia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32114"/>
            <a:ext cx="11203556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D.Lgs.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 27 ottobre 2009, n. 150 Attuazione della legge 4 marzo 2009, n. 15, in materia di ottimizzazione della produttività del lavoro pubblico e di efficienza e trasparenza delle pubbliche amministrazioni.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360646" y="5118865"/>
            <a:ext cx="11622088" cy="135972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buNone/>
            </a:pPr>
            <a:r>
              <a:rPr lang="it-IT" sz="2600" dirty="0" smtClean="0"/>
              <a:t>Le amministrazioni pubbliche sviluppano, in maniera coerente con i contenuti e con il ciclo della programmazione finanziaria e del bilancio, il ciclo di gestione della </a:t>
            </a:r>
            <a:r>
              <a:rPr lang="it-IT" sz="2600" dirty="0" smtClean="0"/>
              <a:t>performance, così </a:t>
            </a:r>
            <a:r>
              <a:rPr lang="it-IT" sz="2600" dirty="0" smtClean="0"/>
              <a:t>articolato: …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60646" y="2918740"/>
            <a:ext cx="1162208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600" dirty="0" smtClean="0">
                <a:ea typeface="Times New Roman" pitchFamily="18" charset="0"/>
                <a:cs typeface="Calibri" pitchFamily="34" charset="0"/>
              </a:rPr>
              <a:t>Ogni amministrazione pubblica è tenuta a misurare ed a valutare la performance con riferimento all'amministrazione nel suo complesso e alle varie unità organizzative, finalizzando tale attività al m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iglioramento della qualità dei servizi offerti.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5709556" y="4441372"/>
            <a:ext cx="713015" cy="655722"/>
          </a:xfrm>
          <a:prstGeom prst="downArrow">
            <a:avLst>
              <a:gd name="adj1" fmla="val 50000"/>
              <a:gd name="adj2" fmla="val 59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163286" y="1132114"/>
            <a:ext cx="12028714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D.Lgs.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 27 ottobre 2009, n.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150…l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’articolazione del ciclo della performance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337457" y="1873470"/>
            <a:ext cx="11669486" cy="4924206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it-IT" sz="2400" dirty="0" smtClean="0"/>
              <a:t>a) </a:t>
            </a:r>
            <a:r>
              <a:rPr lang="it-IT" sz="2400" u="sng" dirty="0" smtClean="0"/>
              <a:t>definizione e assegnazione degli obiettivi che si intendono raggiungere, dei valori attesi di risultato e dei rispettivi indicatori</a:t>
            </a:r>
            <a:r>
              <a:rPr lang="it-IT" sz="2400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b) collegamento tra gli obiettivi e l'allocazione delle risorse;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c) </a:t>
            </a:r>
            <a:r>
              <a:rPr lang="it-IT" sz="2400" u="sng" dirty="0" smtClean="0"/>
              <a:t>monitoraggio in corso di esercizio </a:t>
            </a:r>
            <a:r>
              <a:rPr lang="it-IT" sz="2400" dirty="0" smtClean="0"/>
              <a:t>e attivazione di eventuali interventi correttivi;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d) </a:t>
            </a:r>
            <a:r>
              <a:rPr lang="it-IT" sz="2400" u="sng" dirty="0" smtClean="0"/>
              <a:t>misurazione e valutazione della performance</a:t>
            </a:r>
            <a:r>
              <a:rPr lang="it-IT" sz="2400" dirty="0" smtClean="0"/>
              <a:t>, organizzativa e individuale;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e) utilizzo dei sistemi premianti, secondo criteri di valorizzazione del merito;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f) </a:t>
            </a:r>
            <a:r>
              <a:rPr lang="it-IT" sz="2400" u="sng" dirty="0" smtClean="0"/>
              <a:t>rendicontazione dei risultati </a:t>
            </a:r>
            <a:r>
              <a:rPr lang="it-IT" sz="2400" dirty="0" smtClean="0"/>
              <a:t>agli organi di indirizzo politico-amministrativo, ai vertici delle amministrazioni, nonché ai competenti organi esterni, ai cittadini, ai soggetti interessati, agli utenti e ai destinatari dei servizi.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01092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Gli obiettivi secondo 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D.Lgs.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 150/2009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0371" y="1654629"/>
            <a:ext cx="11560629" cy="482395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it-IT" sz="2400" dirty="0" smtClean="0"/>
              <a:t>Gli obiettivi sono:</a:t>
            </a:r>
          </a:p>
          <a:p>
            <a:pPr>
              <a:buNone/>
            </a:pPr>
            <a:r>
              <a:rPr lang="it-IT" sz="2400" dirty="0" smtClean="0"/>
              <a:t>a) rilevanti e pertinenti rispetto ai bisogni della collettività, alla missione istituzionale, alle priorità politiche ed alle strategie dell'amministrazione;</a:t>
            </a:r>
          </a:p>
          <a:p>
            <a:pPr>
              <a:buNone/>
            </a:pPr>
            <a:r>
              <a:rPr lang="it-IT" sz="2400" dirty="0" smtClean="0"/>
              <a:t>b) </a:t>
            </a:r>
            <a:r>
              <a:rPr lang="it-IT" sz="2400" u="sng" dirty="0" smtClean="0"/>
              <a:t>specifici e misurabili in termini concreti e chiari</a:t>
            </a:r>
            <a:r>
              <a:rPr lang="it-IT" sz="2400" dirty="0" smtClean="0"/>
              <a:t>;</a:t>
            </a:r>
          </a:p>
          <a:p>
            <a:pPr>
              <a:buNone/>
            </a:pPr>
            <a:r>
              <a:rPr lang="it-IT" sz="2400" dirty="0" smtClean="0"/>
              <a:t>c) tali da determinare un significativo miglioramento della qualità dei servizi erogati e degli interventi;</a:t>
            </a:r>
          </a:p>
          <a:p>
            <a:pPr>
              <a:buNone/>
            </a:pPr>
            <a:r>
              <a:rPr lang="it-IT" sz="2400" dirty="0" smtClean="0"/>
              <a:t>e) </a:t>
            </a:r>
            <a:r>
              <a:rPr lang="it-IT" sz="2400" u="sng" dirty="0" smtClean="0"/>
              <a:t>commisurati ai valori di riferimento derivanti da standard definiti a livello nazionale e internazionale</a:t>
            </a:r>
            <a:r>
              <a:rPr lang="it-IT" sz="2400" dirty="0" smtClean="0"/>
              <a:t>, nonché da comparazioni con amministrazioni omologhe;</a:t>
            </a:r>
          </a:p>
          <a:p>
            <a:pPr>
              <a:buNone/>
            </a:pPr>
            <a:r>
              <a:rPr lang="it-IT" sz="2400" dirty="0" smtClean="0"/>
              <a:t>f) confrontabili con le tendenze della produttività dell'amministrazione con riferimento, ove possibile, almeno al triennio precedente. </a:t>
            </a:r>
          </a:p>
          <a:p>
            <a:pPr algn="ctr">
              <a:buNone/>
            </a:pPr>
            <a:r>
              <a:rPr lang="it-IT" sz="2400" dirty="0" smtClean="0"/>
              <a:t>Il conseguimento degli obiettivi costituisce condizione per l'erogazione degli incentivi previsti dalla contrattazione integrativa.</a:t>
            </a:r>
          </a:p>
          <a:p>
            <a:pPr>
              <a:buNone/>
            </a:pPr>
            <a:endParaRPr lang="it-IT" sz="2400" dirty="0" smtClean="0"/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91821"/>
            <a:ext cx="11412822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D.Lgs.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 23 giugno 2011, n. 118 Disposizioni in materia di armonizzazione dei sistemi contabili e degli schemi di bilancio delle Regioni, degli enti locali e dei loro organismi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702257"/>
            <a:ext cx="11412822" cy="360301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it-IT" sz="2400" dirty="0" smtClean="0"/>
              <a:t>Definisce che gli strumenti di programmazione delle regioni sono i seguenti: </a:t>
            </a:r>
          </a:p>
          <a:p>
            <a:pPr>
              <a:lnSpc>
                <a:spcPct val="150000"/>
              </a:lnSpc>
              <a:buNone/>
            </a:pPr>
            <a:r>
              <a:rPr lang="it-IT" sz="2400" dirty="0" smtClean="0"/>
              <a:t>a) entro il 30 giugno di ciascun anno la Giunta regionale presenta al Consiglio il Documento di economia e finanza regionale (</a:t>
            </a:r>
            <a:r>
              <a:rPr lang="it-IT" sz="2400" dirty="0" err="1" smtClean="0"/>
              <a:t>DEFR</a:t>
            </a:r>
            <a:r>
              <a:rPr lang="it-IT" sz="2400" dirty="0" smtClean="0"/>
              <a:t>) per  le conseguenti deliberazioni; </a:t>
            </a:r>
          </a:p>
          <a:p>
            <a:pPr>
              <a:lnSpc>
                <a:spcPct val="150000"/>
              </a:lnSpc>
              <a:buNone/>
            </a:pPr>
            <a:r>
              <a:rPr lang="it-IT" sz="2400" dirty="0" smtClean="0"/>
              <a:t>b) la Nota di aggiornamento del  </a:t>
            </a:r>
            <a:r>
              <a:rPr lang="it-IT" sz="2400" dirty="0" err="1" smtClean="0"/>
              <a:t>DEFR</a:t>
            </a:r>
            <a:r>
              <a:rPr lang="it-IT" sz="2400" dirty="0" smtClean="0"/>
              <a:t>,  da  presentare  al  Consiglio entro 30 giorni dalla presentazione della Nota di  aggiornamento  del </a:t>
            </a:r>
            <a:r>
              <a:rPr lang="it-IT" sz="2400" dirty="0" err="1" smtClean="0"/>
              <a:t>DEF</a:t>
            </a:r>
            <a:r>
              <a:rPr lang="it-IT" sz="2400" dirty="0" smtClean="0"/>
              <a:t> nazionale per le conseguenti deliberazioni e comunque  non  oltre la data di presentazione sul disegno di legge di bilancio;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DEFR</a:t>
            </a:r>
            <a:endParaRPr lang="it-IT" sz="3200" b="1" dirty="0" smtClean="0">
              <a:solidFill>
                <a:srgbClr val="009190"/>
              </a:solidFill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850571"/>
            <a:ext cx="11412822" cy="457373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it-IT" sz="2600" dirty="0" smtClean="0"/>
              <a:t>Il Documento di Economia e  Finanza  Regionale  (</a:t>
            </a:r>
            <a:r>
              <a:rPr lang="it-IT" sz="2600" dirty="0" err="1" smtClean="0"/>
              <a:t>DEFR</a:t>
            </a:r>
            <a:r>
              <a:rPr lang="it-IT" sz="2600" dirty="0" smtClean="0"/>
              <a:t>):</a:t>
            </a:r>
          </a:p>
          <a:p>
            <a:pPr mar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t-IT" sz="2600" dirty="0" smtClean="0"/>
              <a:t>descrive  gli scenari economico-finanziari internazionali, nazionali  e  regionali, le politiche da adottare, gli obiettivi  della  manovra  di  bilancio regionale;</a:t>
            </a:r>
          </a:p>
          <a:p>
            <a:pPr mar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t-IT" sz="2600" dirty="0" smtClean="0"/>
              <a:t> espone il quadro finanziario unitario regionale  di tutte le risorse disponibili per il  perseguimento  degli  obiettivi, della programmazione unitaria regionale, esplicitandone gli strumenti attuativi per il periodo di riferimento. </a:t>
            </a:r>
          </a:p>
          <a:p>
            <a:pPr>
              <a:lnSpc>
                <a:spcPct val="150000"/>
              </a:lnSpc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DEFR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: come si compone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828800"/>
            <a:ext cx="11412822" cy="46497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ctr">
              <a:lnSpc>
                <a:spcPct val="150000"/>
              </a:lnSpc>
              <a:buNone/>
            </a:pPr>
            <a:r>
              <a:rPr lang="it-IT" sz="2600" dirty="0" smtClean="0"/>
              <a:t> Oltre ad una prima parte contenente l’analisi di contesto dell’economia regionale e degli scenari </a:t>
            </a:r>
            <a:r>
              <a:rPr lang="it-IT" sz="2600" dirty="0" err="1" smtClean="0"/>
              <a:t>previsivi</a:t>
            </a:r>
            <a:r>
              <a:rPr lang="it-IT" sz="2600" dirty="0" smtClean="0"/>
              <a:t>, </a:t>
            </a:r>
            <a:r>
              <a:rPr lang="it-IT" sz="2600" dirty="0" smtClean="0"/>
              <a:t>contiene:</a:t>
            </a:r>
          </a:p>
          <a:p>
            <a:pPr marL="0" lvl="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600" dirty="0" smtClean="0"/>
              <a:t> </a:t>
            </a:r>
            <a:r>
              <a:rPr lang="it-IT" sz="2600" dirty="0" smtClean="0"/>
              <a:t>l’analisi sulla situazione finanziaria </a:t>
            </a:r>
            <a:r>
              <a:rPr lang="it-IT" sz="2600" dirty="0" smtClean="0"/>
              <a:t>regionale;</a:t>
            </a:r>
          </a:p>
          <a:p>
            <a:pPr marL="0" lvl="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600" dirty="0" smtClean="0"/>
              <a:t>la </a:t>
            </a:r>
            <a:r>
              <a:rPr lang="it-IT" sz="2600" dirty="0" smtClean="0"/>
              <a:t>costruzione </a:t>
            </a:r>
            <a:r>
              <a:rPr lang="it-IT" sz="2600" dirty="0" smtClean="0"/>
              <a:t>del </a:t>
            </a:r>
            <a:r>
              <a:rPr lang="it-IT" sz="2600" dirty="0" smtClean="0"/>
              <a:t>quadro tendenziale di finanza pubblica della </a:t>
            </a:r>
            <a:r>
              <a:rPr lang="it-IT" sz="2600" dirty="0" smtClean="0"/>
              <a:t>regione;</a:t>
            </a:r>
          </a:p>
          <a:p>
            <a:pPr marL="0" lvl="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600" dirty="0" smtClean="0">
                <a:ea typeface="Times New Roman" pitchFamily="18" charset="0"/>
                <a:cs typeface="Courier New" pitchFamily="49" charset="0"/>
              </a:rPr>
              <a:t>la  </a:t>
            </a:r>
            <a:r>
              <a:rPr lang="it-IT" sz="2600" dirty="0" smtClean="0">
                <a:ea typeface="Times New Roman" pitchFamily="18" charset="0"/>
                <a:cs typeface="Courier New" pitchFamily="49" charset="0"/>
              </a:rPr>
              <a:t>descrizione  degli  obiettivi   strategici   con   particolare riferimento agli obiettivi e gli strumenti di politica  regionale  in campo  economico,  sociale   e   territoriale. </a:t>
            </a: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5914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Gli obiettivi del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DEFR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: le informazioni richieste 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35318" y="1567543"/>
          <a:ext cx="10435545" cy="4777613"/>
        </p:xfrm>
        <a:graphic>
          <a:graphicData uri="http://schemas.openxmlformats.org/drawingml/2006/table">
            <a:tbl>
              <a:tblPr/>
              <a:tblGrid>
                <a:gridCol w="4012974"/>
                <a:gridCol w="3701143"/>
                <a:gridCol w="2721428"/>
              </a:tblGrid>
              <a:tr h="293914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DIPARTIMENTO O STRUTTURA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Indicazione del Dipartimento </a:t>
                      </a:r>
                      <a:r>
                        <a:rPr lang="it-IT" sz="1700" b="0" i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o </a:t>
                      </a:r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della </a:t>
                      </a:r>
                      <a:r>
                        <a:rPr lang="it-IT" sz="1700" b="0" i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struttura regionale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465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Obiettivo strategico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Titolo dell'obiettivo </a:t>
                      </a:r>
                      <a:r>
                        <a:rPr lang="it-IT" sz="1700" b="0" i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strategico da perseguire nel triennio </a:t>
                      </a:r>
                      <a:r>
                        <a:rPr lang="it-IT" sz="1700" b="0" i="1" u="none" strike="noStrike" dirty="0" err="1">
                          <a:solidFill>
                            <a:srgbClr val="FF0000"/>
                          </a:solidFill>
                          <a:latin typeface="+mn-lt"/>
                        </a:rPr>
                        <a:t>2016-2018</a:t>
                      </a:r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465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Descrizione obiettivo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Descrizione </a:t>
                      </a:r>
                      <a:r>
                        <a:rPr lang="it-IT" sz="1700" b="0" i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esaustiva del suddetto obiettivo 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465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Missione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Dati contabili</a:t>
                      </a:r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465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Programma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        “</a:t>
                      </a:r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4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Azione</a:t>
                      </a:r>
                      <a:r>
                        <a:rPr lang="it-IT" sz="1700" b="1" i="1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 </a:t>
                      </a:r>
                      <a:r>
                        <a:rPr lang="it-IT" sz="1700" b="1" i="1" u="none" strike="noStrike" dirty="0" smtClean="0">
                          <a:solidFill>
                            <a:srgbClr val="0000CC"/>
                          </a:solidFill>
                          <a:latin typeface="+mn-lt"/>
                        </a:rPr>
                        <a:t>i-esima</a:t>
                      </a:r>
                      <a:endParaRPr lang="it-IT" sz="1700" b="1" i="0" u="none" strike="noStrike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Assessorato di riferimento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it-IT" sz="1700" b="0" i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Descrizione dell’ azione </a:t>
                      </a:r>
                      <a:r>
                        <a:rPr lang="it-IT" sz="1700" b="0" i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per il raggiungimento dell'obiettivo strategico</a:t>
                      </a:r>
                    </a:p>
                  </a:txBody>
                  <a:tcPr marL="4667" marR="4667" marT="4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>
                          <a:solidFill>
                            <a:srgbClr val="0000CC"/>
                          </a:solidFill>
                          <a:latin typeface="+mn-lt"/>
                        </a:rPr>
                        <a:t>Eventuali altre strutture coinvolte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Modalità di finanziamento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Spesa corrente o di investimento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76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>
                          <a:solidFill>
                            <a:srgbClr val="0000CC"/>
                          </a:solidFill>
                          <a:latin typeface="+mn-lt"/>
                        </a:rPr>
                        <a:t>Spesa previsionale del programma 2016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39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Spesa previsionale del programma 2017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8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Spesa previsionale del programma 2018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Strumenti e modalità di attuazione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Risultati attesi nel triennio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>
                          <a:solidFill>
                            <a:srgbClr val="0000CC"/>
                          </a:solidFill>
                          <a:latin typeface="+mn-lt"/>
                        </a:rPr>
                        <a:t>Risultati attesi 2016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>
                          <a:solidFill>
                            <a:srgbClr val="0000CC"/>
                          </a:solidFill>
                          <a:latin typeface="+mn-lt"/>
                        </a:rPr>
                        <a:t>Destinatari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 smtClean="0">
                          <a:solidFill>
                            <a:srgbClr val="0000CC"/>
                          </a:solidFill>
                          <a:latin typeface="+mn-lt"/>
                        </a:rPr>
                        <a:t>Indicatore </a:t>
                      </a:r>
                      <a:endParaRPr lang="it-IT" sz="1700" b="1" i="0" u="none" strike="noStrike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4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1" i="0" u="none" strike="noStrike" dirty="0">
                          <a:solidFill>
                            <a:srgbClr val="0000CC"/>
                          </a:solidFill>
                          <a:latin typeface="+mn-lt"/>
                        </a:rPr>
                        <a:t>Target 2016</a:t>
                      </a: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1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667" marR="4667" marT="466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Gli effetti di tali cambiamenti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783584"/>
            <a:ext cx="10971637" cy="4695004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Cresce la richiesta di dati territoriali disaggregati riferiti ai loro rispettivi territori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e tempestivi sul contesto economico-produttivo, sul mondo del lavoro, nonché su tutte quelle variabili in grado di incidere sulle condizioni che influenzano i processi di sviluppo.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Oggi le regioni legiferano ed intervengono direttamente in una serie di materie che impattano direttamente sui loro territori e sulla vita dei loro cittadini. Interessa </a:t>
            </a:r>
            <a:r>
              <a:rPr lang="it-IT" sz="2600" dirty="0" smtClean="0"/>
              <a:t>capire </a:t>
            </a:r>
            <a:r>
              <a:rPr lang="it-IT" sz="2600" dirty="0" err="1" smtClean="0"/>
              <a:t>qual’è</a:t>
            </a:r>
            <a:r>
              <a:rPr lang="it-IT" sz="2600" dirty="0" smtClean="0"/>
              <a:t> </a:t>
            </a:r>
            <a:r>
              <a:rPr lang="it-IT" sz="2600" dirty="0" smtClean="0"/>
              <a:t>l’impatto delle loro </a:t>
            </a:r>
            <a:r>
              <a:rPr lang="it-IT" sz="2600" dirty="0" smtClean="0"/>
              <a:t>politiche!</a:t>
            </a: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971637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 nuovi fabbisogni statistici regionali e possibili strategie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167996"/>
            <a:ext cx="10971637" cy="401509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Le regioni hanno bisogno di dati nuovi ed informazioni tempestive e disaggregate territorialmente: quadri macroeconomici disaggregati che consentano loro di avere un quadro tendenziale da poter considerare nella programmazione della loro attività (scenari </a:t>
            </a:r>
            <a:r>
              <a:rPr lang="it-IT" sz="2600" dirty="0" err="1" smtClean="0"/>
              <a:t>previsivi</a:t>
            </a:r>
            <a:r>
              <a:rPr lang="it-IT" sz="2600" dirty="0" smtClean="0"/>
              <a:t> regionali).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>
                <a:ea typeface="Signika Light" charset="0"/>
                <a:cs typeface="Signika Light" charset="0"/>
              </a:rPr>
              <a:t>Ma dove reperire dati in un contesto di scarsità di risorse?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Le possibili strategie: cosa fare e come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5596"/>
            <a:ext cx="10971637" cy="414571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500" dirty="0" smtClean="0"/>
              <a:t> Da parte dell’ISTAT occorre favorire maggiormente la diffusione della cultura statistica soprattutto nei territori, attualmente </a:t>
            </a:r>
            <a:r>
              <a:rPr lang="it-IT" sz="2500" dirty="0" smtClean="0"/>
              <a:t>caratterizzati da una </a:t>
            </a:r>
            <a:r>
              <a:rPr lang="it-IT" sz="2500" dirty="0" smtClean="0"/>
              <a:t>diversa “sensibilità statistica”;</a:t>
            </a:r>
          </a:p>
          <a:p>
            <a:pPr marL="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500" dirty="0" smtClean="0"/>
              <a:t>Un più efficace e stretto coordinamento della funzione statistica verso le regioni, curando maggiormente le attività di condivisione </a:t>
            </a:r>
            <a:r>
              <a:rPr lang="it-IT" sz="2500" dirty="0" err="1" smtClean="0"/>
              <a:t>ISTAT-regioni</a:t>
            </a:r>
            <a:r>
              <a:rPr lang="it-IT" sz="2500" dirty="0" smtClean="0"/>
              <a:t>. </a:t>
            </a:r>
          </a:p>
          <a:p>
            <a:pPr marL="0">
              <a:lnSpc>
                <a:spcPct val="200000"/>
              </a:lnSpc>
              <a:buNone/>
            </a:pPr>
            <a:endParaRPr lang="it-IT" sz="2500" dirty="0" smtClean="0"/>
          </a:p>
          <a:p>
            <a:pPr marL="0">
              <a:lnSpc>
                <a:spcPct val="200000"/>
              </a:lnSpc>
              <a:buFont typeface="Wingdings" pitchFamily="2" charset="2"/>
              <a:buChar char="Ø"/>
            </a:pPr>
            <a:endParaRPr lang="it-IT" sz="2500" dirty="0" smtClean="0"/>
          </a:p>
          <a:p>
            <a:pPr marL="0">
              <a:lnSpc>
                <a:spcPct val="200000"/>
              </a:lnSpc>
              <a:buFont typeface="Wingdings" pitchFamily="2" charset="2"/>
              <a:buChar char="Ø"/>
            </a:pPr>
            <a:endParaRPr lang="it-IT" sz="2500" dirty="0" smtClean="0"/>
          </a:p>
          <a:p>
            <a:pPr marL="0" indent="0">
              <a:lnSpc>
                <a:spcPct val="200000"/>
              </a:lnSpc>
              <a:buClr>
                <a:srgbClr val="DA304A"/>
              </a:buClr>
              <a:buSzPct val="160000"/>
              <a:buNone/>
            </a:pPr>
            <a:endParaRPr lang="it-IT" sz="2500" dirty="0" smtClean="0"/>
          </a:p>
          <a:p>
            <a:pPr marL="0" indent="0">
              <a:lnSpc>
                <a:spcPct val="200000"/>
              </a:lnSpc>
              <a:buNone/>
            </a:pPr>
            <a:endParaRPr lang="it-IT" sz="25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La statistica a supporto delle politiche regionali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6"/>
            <a:ext cx="10944342" cy="376471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>
                <a:ea typeface="Signika Light" charset="0"/>
                <a:cs typeface="Signika Light" charset="0"/>
              </a:rPr>
              <a:t>Nell’ambito regionale, sino a qualche anno fa, l’impiego della statistica come supporto alla valutazione delle policy, era circoscritto soprattutto alla misurazione degli effetti delle politiche strutturali relative utilizzo dei fondi comunitari. 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Non mancava qualche eccezione (imputabile a norme specifiche oppure  ad amministrazioni particolarmente “sensibili” al tema).</a:t>
            </a:r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Le possibili strategie: cosa fare e come farlo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785257"/>
            <a:ext cx="10971637" cy="4288972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600" dirty="0" smtClean="0"/>
              <a:t>Puntare ancor più sull’utilizzo di fonti amministrative (Lungimiranza del D.lgs. 322/89: valorizzazione dei giacimenti informativi esistenti presso le </a:t>
            </a:r>
            <a:r>
              <a:rPr lang="it-IT" sz="2600" dirty="0" err="1" smtClean="0"/>
              <a:t>PP.AA.</a:t>
            </a:r>
            <a:r>
              <a:rPr lang="it-IT" sz="2600" dirty="0" smtClean="0"/>
              <a:t>; possibilità di sviluppo della statistica non abbastanza sfruttata, in un contesto di scarsità di risorse).</a:t>
            </a:r>
          </a:p>
          <a:p>
            <a:pPr marL="0" algn="just">
              <a:lnSpc>
                <a:spcPct val="150000"/>
              </a:lnSpc>
              <a:buNone/>
            </a:pPr>
            <a:r>
              <a:rPr lang="it-IT" sz="2600" dirty="0" smtClean="0"/>
              <a:t>Lo sviluppo dell'open data, la diffusione dell‘</a:t>
            </a:r>
            <a:r>
              <a:rPr lang="it-IT" sz="2600" dirty="0" err="1" smtClean="0"/>
              <a:t>ICT</a:t>
            </a:r>
            <a:r>
              <a:rPr lang="it-IT" sz="2600" dirty="0" smtClean="0"/>
              <a:t> nella </a:t>
            </a:r>
            <a:r>
              <a:rPr lang="it-IT" sz="2600" dirty="0" err="1" smtClean="0"/>
              <a:t>PA</a:t>
            </a:r>
            <a:r>
              <a:rPr lang="it-IT" sz="2600" dirty="0" smtClean="0"/>
              <a:t>, l'articolazione territoriale del sistema statistico rappresentano degli stimoli e delle opportunità per poterlo fare. 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Le possibili strategie: cosa fare e come farlo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5596"/>
            <a:ext cx="10971637" cy="362092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 smtClean="0"/>
              <a:t>Sviluppare maggiormente l’informazione territoriale congiunturale (con più rilevazioni </a:t>
            </a:r>
            <a:r>
              <a:rPr lang="it-IT" sz="2400" dirty="0" err="1" smtClean="0"/>
              <a:t>infra-annuali</a:t>
            </a:r>
            <a:r>
              <a:rPr lang="it-IT" sz="2400" dirty="0" smtClean="0"/>
              <a:t>);</a:t>
            </a:r>
          </a:p>
          <a:p>
            <a:pPr marL="0" algn="just">
              <a:lnSpc>
                <a:spcPct val="150000"/>
              </a:lnSpc>
              <a:buNone/>
            </a:pPr>
            <a:r>
              <a:rPr lang="it-IT" sz="2400" dirty="0" smtClean="0"/>
              <a:t>Oggi le regioni per quanto riguarda le informazioni di tipo congiunturale possono contare su: rilevazione trimestrale sulle forze di lavoro e sulle esportazioni trimestrali regionali.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Le possibili strategie: cosa fare e come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362201"/>
            <a:ext cx="10971637" cy="213360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600" dirty="0" smtClean="0"/>
              <a:t>integrare maggiormente all'interno del sistema </a:t>
            </a:r>
            <a:r>
              <a:rPr lang="it-IT" sz="2600" dirty="0" err="1" smtClean="0"/>
              <a:t>SISTAN-PSN</a:t>
            </a:r>
            <a:r>
              <a:rPr lang="it-IT" sz="2600" dirty="0" smtClean="0"/>
              <a:t> gli enti pubblici detentori di fonti </a:t>
            </a:r>
            <a:r>
              <a:rPr lang="it-IT" sz="2600" dirty="0" smtClean="0"/>
              <a:t>amministrative </a:t>
            </a:r>
            <a:r>
              <a:rPr lang="it-IT" sz="2600" dirty="0" smtClean="0"/>
              <a:t>e di sistemi informativi al fine della garanzia del dato.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500" dirty="0" smtClean="0"/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5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5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L’utilità sociale della statistica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288552"/>
            <a:ext cx="10971637" cy="362092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Queste in estrema sintesi alcuni spunti da cui può trarre vantaggio l’intera statistica pubblica a beneficio soprattutto dei policy </a:t>
            </a:r>
            <a:r>
              <a:rPr lang="it-IT" sz="2600" dirty="0" err="1" smtClean="0"/>
              <a:t>makers</a:t>
            </a:r>
            <a:r>
              <a:rPr lang="it-IT" sz="2600" dirty="0" smtClean="0"/>
              <a:t> ma che accrescono il grado di consapevolezza dei cittadini nei confronti di chi li governa e di trasparenza dell’impiego delle risorse pubbliche (“concezione democratica della statistica ufficiale”).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3" y="2893324"/>
            <a:ext cx="10971637" cy="217459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dirty="0" smtClean="0">
                <a:ea typeface="Signika Light" charset="0"/>
                <a:cs typeface="Signika Light" charset="0"/>
              </a:rPr>
              <a:t>Grazie per l’attenzione</a:t>
            </a:r>
          </a:p>
          <a:p>
            <a:pPr marL="0" indent="0" algn="ctr">
              <a:buClr>
                <a:srgbClr val="DA304A"/>
              </a:buClr>
              <a:buSzPct val="160000"/>
              <a:buNone/>
            </a:pPr>
            <a:r>
              <a:rPr lang="it-IT" dirty="0" smtClean="0">
                <a:ea typeface="Signika Light" charset="0"/>
                <a:cs typeface="Signika Light" charset="0"/>
              </a:rPr>
              <a:t>m.bianco@regione.puglia.it</a:t>
            </a:r>
          </a:p>
          <a:p>
            <a:pPr marL="0" indent="0" algn="ctr">
              <a:buClr>
                <a:srgbClr val="DA304A"/>
              </a:buClr>
              <a:buSzPct val="160000"/>
              <a:buNone/>
            </a:pPr>
            <a:endParaRPr lang="it-IT" dirty="0" smtClean="0">
              <a:ea typeface="Signika Light" charset="0"/>
              <a:cs typeface="Signika Light" charset="0"/>
            </a:endParaRPr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dirty="0" smtClean="0"/>
              <a:t>  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Scarso utilizzo della statistica nella valutazione delle policy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1" y="2015595"/>
            <a:ext cx="11262859" cy="4036862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>
                <a:ea typeface="Signika Light" charset="0"/>
                <a:cs typeface="Signika Light" charset="0"/>
              </a:rPr>
              <a:t>Quali le ragioni?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ü"/>
            </a:pPr>
            <a:r>
              <a:rPr lang="it-IT" sz="2600" dirty="0" smtClean="0">
                <a:ea typeface="Signika Light" charset="0"/>
                <a:cs typeface="Signika Light" charset="0"/>
              </a:rPr>
              <a:t>La limitata “cultura statistica” delle amministrazioni con una conseguente difficoltà di gestione del dato;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ü"/>
            </a:pPr>
            <a:r>
              <a:rPr lang="it-IT" sz="2600" dirty="0" smtClean="0">
                <a:ea typeface="Signika Light" charset="0"/>
                <a:cs typeface="Signika Light" charset="0"/>
              </a:rPr>
              <a:t>La considerazione del dato come vincolo e non come risorsa;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ü"/>
            </a:pPr>
            <a:r>
              <a:rPr lang="it-IT" sz="2600" dirty="0" smtClean="0">
                <a:ea typeface="Signika Light" charset="0"/>
                <a:cs typeface="Signika Light" charset="0"/>
              </a:rPr>
              <a:t>Assenza di rendicontazione all’interno della </a:t>
            </a:r>
            <a:r>
              <a:rPr lang="it-IT" sz="2600" dirty="0" err="1" smtClean="0">
                <a:ea typeface="Signika Light" charset="0"/>
                <a:cs typeface="Signika Light" charset="0"/>
              </a:rPr>
              <a:t>PA</a:t>
            </a:r>
            <a:r>
              <a:rPr lang="it-IT" sz="2600" dirty="0" smtClean="0">
                <a:ea typeface="Signika Light" charset="0"/>
                <a:cs typeface="Signika Light" charset="0"/>
              </a:rPr>
              <a:t>.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cambiamento di rotta degli ultimi anni 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3" y="2015596"/>
            <a:ext cx="10971637" cy="362092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La scarsità di risorse, le esigenze di </a:t>
            </a:r>
            <a:r>
              <a:rPr lang="it-IT" sz="2600" i="1" dirty="0" err="1" smtClean="0"/>
              <a:t>accountability</a:t>
            </a:r>
            <a:r>
              <a:rPr lang="it-IT" sz="2600" dirty="0" smtClean="0"/>
              <a:t> e trasparenza, il diffondersi di modelli gestionali non autoreferenziali nelle </a:t>
            </a:r>
            <a:r>
              <a:rPr lang="it-IT" sz="2600" dirty="0" err="1" smtClean="0"/>
              <a:t>PP.AA</a:t>
            </a:r>
            <a:r>
              <a:rPr lang="it-IT" sz="2600" dirty="0" smtClean="0"/>
              <a:t>. 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spingono verso la valutazione delle politiche e soprattutto all'adozione di una gestione per obiettivi, in cui sia evidente il nesso fra </a:t>
            </a:r>
            <a:r>
              <a:rPr lang="it-IT" sz="2600" dirty="0" smtClean="0"/>
              <a:t>risorse </a:t>
            </a:r>
            <a:r>
              <a:rPr lang="it-IT" sz="2600" dirty="0" smtClean="0"/>
              <a:t>impiegate </a:t>
            </a:r>
            <a:r>
              <a:rPr lang="it-IT" sz="2600" dirty="0" smtClean="0"/>
              <a:t>e risultati </a:t>
            </a:r>
            <a:r>
              <a:rPr lang="it-IT" sz="2600" dirty="0" smtClean="0"/>
              <a:t>raggiunti nonché fra obiettivi previsti e </a:t>
            </a:r>
            <a:r>
              <a:rPr lang="it-IT" sz="2600" dirty="0" smtClean="0"/>
              <a:t>risultati </a:t>
            </a:r>
            <a:r>
              <a:rPr lang="it-IT" sz="2600" dirty="0" smtClean="0"/>
              <a:t>conseguiti. </a:t>
            </a: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Il cambiamento nella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PA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: cosa succede?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198914"/>
            <a:ext cx="10971637" cy="314597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Sulla spinta di una serie di provvedimenti legislativi finalizzati ad innovare la </a:t>
            </a:r>
            <a:r>
              <a:rPr lang="it-IT" sz="2600" dirty="0" err="1" smtClean="0"/>
              <a:t>PA</a:t>
            </a:r>
            <a:r>
              <a:rPr lang="it-IT" sz="2600" dirty="0" smtClean="0"/>
              <a:t>, le amministrazioni pubbliche e in particolare le amministrazioni regionali si trovano a dover rendicontare verso l’esterno i risultati della propria attività.</a:t>
            </a: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 algn="ctr">
              <a:lnSpc>
                <a:spcPct val="20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20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20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20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L’</a:t>
            </a:r>
            <a:r>
              <a:rPr lang="it-IT" sz="3200" b="1" i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accountability</a:t>
            </a:r>
            <a:endParaRPr lang="it-IT" sz="32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69912" y="2188029"/>
            <a:ext cx="10971637" cy="3505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Tali norme prevedono che le Amministrazioni Pubbliche misurino la loro performance e soprattutto diano conto dell'utilizzo delle risorse pubbliche e del grado di raggiungimento degli obiettivi prefissati. 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Si inizia a parlare maggiormente di indicatori, metodologie e fonti di dati</a:t>
            </a: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>
                <a:ea typeface="Signika Light" charset="0"/>
                <a:cs typeface="Signika Light" charset="0"/>
              </a:rPr>
              <a:t>(Naturalmente non basta solo una serie di norme per cambiare la </a:t>
            </a:r>
            <a:r>
              <a:rPr lang="it-IT" sz="2600" dirty="0" err="1" smtClean="0">
                <a:ea typeface="Signika Light" charset="0"/>
                <a:cs typeface="Signika Light" charset="0"/>
              </a:rPr>
              <a:t>PA</a:t>
            </a:r>
            <a:r>
              <a:rPr lang="it-IT" sz="2600" dirty="0" smtClean="0">
                <a:ea typeface="Signika Light" charset="0"/>
                <a:cs typeface="Signika Light" charset="0"/>
              </a:rPr>
              <a:t>).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Gli effetti del cambiamento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5596"/>
            <a:ext cx="10971637" cy="394977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Cosa accade nelle pubbliche amministrazioni?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Ø"/>
            </a:pPr>
            <a:r>
              <a:rPr lang="it-IT" sz="2600" dirty="0" smtClean="0"/>
              <a:t>Difficoltà nel mettere in piedi sistemi di rendicontazione delle proprie attività;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Ø"/>
            </a:pPr>
            <a:r>
              <a:rPr lang="it-IT" sz="2600" dirty="0" smtClean="0"/>
              <a:t> Parte la ricerca di dati per mettere in piedi indicatori in grado di dimostrare quanto si è bravi e/o dar conto della attività svolta. </a:t>
            </a: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 algn="ctr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>
              <a:ea typeface="Signika Light" charset="0"/>
              <a:cs typeface="Signika Light" charset="0"/>
            </a:endParaRP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La ricerca del </a:t>
            </a:r>
            <a:r>
              <a:rPr lang="it-IT" sz="3200" b="1" dirty="0" err="1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dato…dove</a:t>
            </a:r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 trovare il dato?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220686"/>
            <a:ext cx="10971637" cy="3620929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Ø"/>
            </a:pPr>
            <a:r>
              <a:rPr lang="it-IT" sz="2600" dirty="0" smtClean="0"/>
              <a:t>ricorso a fonti amministrative interne alle stesse amministrazioni (con tutti i limiti del dato amministrativo e spesso della non oggettività dello stesso);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Font typeface="Wingdings" pitchFamily="2" charset="2"/>
              <a:buChar char="Ø"/>
            </a:pPr>
            <a:r>
              <a:rPr lang="it-IT" sz="2600" dirty="0" smtClean="0"/>
              <a:t>statistica ufficiale (</a:t>
            </a:r>
            <a:r>
              <a:rPr lang="it-IT" sz="2600" dirty="0" err="1" smtClean="0"/>
              <a:t>SISTAN-PSN</a:t>
            </a:r>
            <a:r>
              <a:rPr lang="it-IT" sz="2600" dirty="0" smtClean="0"/>
              <a:t>);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  </a:t>
            </a:r>
          </a:p>
          <a:p>
            <a:pPr marL="0" indent="0">
              <a:lnSpc>
                <a:spcPct val="150000"/>
              </a:lnSpc>
              <a:buClr>
                <a:srgbClr val="DA304A"/>
              </a:buClr>
              <a:buSzPct val="160000"/>
              <a:buNone/>
            </a:pPr>
            <a:endParaRPr lang="it-IT" sz="2600" dirty="0" smtClean="0"/>
          </a:p>
          <a:p>
            <a:pPr marL="0" indent="0">
              <a:lnSpc>
                <a:spcPct val="150000"/>
              </a:lnSpc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 smtClean="0">
                <a:solidFill>
                  <a:srgbClr val="009190"/>
                </a:solidFill>
                <a:ea typeface="Signika Semibold" charset="0"/>
                <a:cs typeface="Signika Semibold" charset="0"/>
              </a:rPr>
              <a:t>I nuovi fabbisogni informativi  delle regioni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17103" y="2790813"/>
            <a:ext cx="116220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Quali sono i dati e le informazioni di cui </a:t>
            </a:r>
            <a:r>
              <a:rPr lang="it-IT" sz="2800" dirty="0" smtClean="0">
                <a:ea typeface="Times New Roman" pitchFamily="18" charset="0"/>
                <a:cs typeface="Calibri" pitchFamily="34" charset="0"/>
              </a:rPr>
              <a:t>le 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regioni hanno bisogno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per la programmazione e valutazione delle policy?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1492</Words>
  <Application>Microsoft Office PowerPoint</Application>
  <PresentationFormat>Personalizzato</PresentationFormat>
  <Paragraphs>169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Personalizza struttura</vt:lpstr>
      <vt:lpstr>COMPORTAMENTI INDIVIDUALI  E RELAZIONI SOCIALI  IN TRASFORMAZIONE  UNA SFIDA PER LA  STATISTICA UFFICIALE </vt:lpstr>
      <vt:lpstr>La statistica a supporto delle politiche regionali</vt:lpstr>
      <vt:lpstr>Scarso utilizzo della statistica nella valutazione delle policy</vt:lpstr>
      <vt:lpstr>Il cambiamento di rotta degli ultimi anni </vt:lpstr>
      <vt:lpstr>Il cambiamento nella PA: cosa succede?</vt:lpstr>
      <vt:lpstr>L’accountability</vt:lpstr>
      <vt:lpstr>Gli effetti del cambiamento</vt:lpstr>
      <vt:lpstr>La ricerca del dato…dove trovare il dato?</vt:lpstr>
      <vt:lpstr>I nuovi fabbisogni informativi  delle regioni</vt:lpstr>
      <vt:lpstr>Il D.Lgs. 27 ottobre 2009, n. 150 Attuazione della legge 4 marzo 2009, n. 15, in materia di ottimizzazione della produttività del lavoro pubblico e di efficienza e trasparenza delle pubbliche amministrazioni.</vt:lpstr>
      <vt:lpstr>Il D.Lgs. 27 ottobre 2009, n. 150…l’articolazione del ciclo della performance</vt:lpstr>
      <vt:lpstr>Gli obiettivi secondo il D.Lgs. 150/2009</vt:lpstr>
      <vt:lpstr>Il D.Lgs. 23 giugno 2011, n. 118 Disposizioni in materia di armonizzazione dei sistemi contabili e degli schemi di bilancio delle Regioni, degli enti locali e dei loro organismi</vt:lpstr>
      <vt:lpstr>Il DEFR</vt:lpstr>
      <vt:lpstr>Il DEFR: come si compone</vt:lpstr>
      <vt:lpstr>Gli obiettivi del DEFR: le informazioni richieste </vt:lpstr>
      <vt:lpstr>Gli effetti di tali cambiamenti</vt:lpstr>
      <vt:lpstr>I nuovi fabbisogni statistici regionali e possibili strategie</vt:lpstr>
      <vt:lpstr>Le possibili strategie: cosa fare e come</vt:lpstr>
      <vt:lpstr>Le possibili strategie: cosa fare e come farlo</vt:lpstr>
      <vt:lpstr>Le possibili strategie: cosa fare e come farlo</vt:lpstr>
      <vt:lpstr>Le possibili strategie: cosa fare e come</vt:lpstr>
      <vt:lpstr>L’utilità sociale della statistica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MB</cp:lastModifiedBy>
  <cp:revision>233</cp:revision>
  <cp:lastPrinted>2016-03-21T17:06:08Z</cp:lastPrinted>
  <dcterms:created xsi:type="dcterms:W3CDTF">2016-03-11T16:10:26Z</dcterms:created>
  <dcterms:modified xsi:type="dcterms:W3CDTF">2016-06-21T22:08:20Z</dcterms:modified>
</cp:coreProperties>
</file>