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ppt/charts/chart9.xml" ContentType="application/vnd.openxmlformats-officedocument.drawingml.chart+xml"/>
  <Override PartName="/ppt/theme/themeOverride7.xml" ContentType="application/vnd.openxmlformats-officedocument.themeOverride+xml"/>
  <Override PartName="/ppt/charts/chart10.xml" ContentType="application/vnd.openxmlformats-officedocument.drawingml.chart+xml"/>
  <Override PartName="/ppt/theme/themeOverride8.xml" ContentType="application/vnd.openxmlformats-officedocument.themeOverride+xml"/>
  <Override PartName="/ppt/charts/chart11.xml" ContentType="application/vnd.openxmlformats-officedocument.drawingml.chart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97" r:id="rId2"/>
    <p:sldId id="261" r:id="rId3"/>
    <p:sldId id="29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9" r:id="rId33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907">
          <p15:clr>
            <a:srgbClr val="A4A3A4"/>
          </p15:clr>
        </p15:guide>
        <p15:guide id="4" pos="199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C72A31"/>
    <a:srgbClr val="BE1520"/>
    <a:srgbClr val="CF1E24"/>
    <a:srgbClr val="484384"/>
    <a:srgbClr val="1C385A"/>
    <a:srgbClr val="DA30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29" autoAdjust="0"/>
  </p:normalViewPr>
  <p:slideViewPr>
    <p:cSldViewPr snapToGrid="0" snapToObjects="1">
      <p:cViewPr varScale="1">
        <p:scale>
          <a:sx n="83" d="100"/>
          <a:sy n="83" d="100"/>
        </p:scale>
        <p:origin x="96" y="192"/>
      </p:cViewPr>
      <p:guideLst>
        <p:guide orient="horz" pos="2160"/>
        <p:guide pos="3840"/>
        <p:guide orient="horz" pos="907"/>
        <p:guide pos="19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-3870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10.xlsx"/><Relationship Id="rId1" Type="http://schemas.openxmlformats.org/officeDocument/2006/relationships/themeOverride" Target="../theme/themeOverride8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11.xlsx"/><Relationship Id="rId1" Type="http://schemas.openxmlformats.org/officeDocument/2006/relationships/themeOverride" Target="../theme/themeOverride9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4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5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6.xlsx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7.xlsx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8.xlsx"/><Relationship Id="rId1" Type="http://schemas.openxmlformats.org/officeDocument/2006/relationships/themeOverride" Target="../theme/themeOverride6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9.xlsx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 smtClean="0"/>
              <a:t>Iscritti</a:t>
            </a:r>
            <a:r>
              <a:rPr lang="en-US" dirty="0" smtClean="0"/>
              <a:t> </a:t>
            </a:r>
            <a:r>
              <a:rPr lang="en-US" dirty="0" err="1" smtClean="0"/>
              <a:t>Totali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Iscritti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Foglio1!$B$2:$B$6</c:f>
              <c:numCache>
                <c:formatCode>General</c:formatCode>
                <c:ptCount val="5"/>
                <c:pt idx="0">
                  <c:v>7296</c:v>
                </c:pt>
                <c:pt idx="1">
                  <c:v>9847</c:v>
                </c:pt>
                <c:pt idx="2">
                  <c:v>11436</c:v>
                </c:pt>
                <c:pt idx="3">
                  <c:v>14187</c:v>
                </c:pt>
                <c:pt idx="4">
                  <c:v>16600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84093056"/>
        <c:axId val="1184093600"/>
        <c:axId val="0"/>
      </c:bar3DChart>
      <c:catAx>
        <c:axId val="1184093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84093600"/>
        <c:crosses val="autoZero"/>
        <c:auto val="1"/>
        <c:lblAlgn val="ctr"/>
        <c:lblOffset val="100"/>
        <c:noMultiLvlLbl val="0"/>
      </c:catAx>
      <c:valAx>
        <c:axId val="1184093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84093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err="1"/>
              <a:t>sentenze</a:t>
            </a:r>
            <a:r>
              <a:rPr lang="en-US" dirty="0"/>
              <a:t> di </a:t>
            </a:r>
            <a:r>
              <a:rPr lang="en-US" dirty="0" err="1"/>
              <a:t>condanna</a:t>
            </a:r>
            <a:r>
              <a:rPr lang="en-US" dirty="0"/>
              <a:t> 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di </a:t>
            </a:r>
            <a:r>
              <a:rPr lang="en-US" dirty="0"/>
              <a:t>stalking</a:t>
            </a:r>
          </a:p>
        </c:rich>
      </c:tx>
      <c:layout>
        <c:manualLayout>
          <c:xMode val="edge"/>
          <c:yMode val="edge"/>
          <c:x val="8.4093220411407294E-4"/>
          <c:y val="5.1054287482051507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1529659097707077E-3"/>
          <c:y val="0.26689843924448464"/>
          <c:w val="0.5022717561296608"/>
          <c:h val="0.64709792738596561"/>
        </c:manualLayout>
      </c:layout>
      <c:pie3DChart>
        <c:varyColors val="1"/>
        <c:ser>
          <c:idx val="0"/>
          <c:order val="0"/>
          <c:tx>
            <c:strRef>
              <c:f>ELAB!$L$133</c:f>
              <c:strCache>
                <c:ptCount val="1"/>
                <c:pt idx="0">
                  <c:v>freq. %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2753326553459873"/>
                  <c:y val="4.652774199348538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2887499679522824E-2"/>
                  <c:y val="4.47128845014606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0920944681360203"/>
                  <c:y val="-0.1607179468063298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ELAB!$K$134:$K$136</c:f>
              <c:strCache>
                <c:ptCount val="3"/>
                <c:pt idx="0">
                  <c:v>sentenze non appellate</c:v>
                </c:pt>
                <c:pt idx="1">
                  <c:v>sentenze appellate dal PM	</c:v>
                </c:pt>
                <c:pt idx="2">
                  <c:v>sentenze appellate dall'imputato</c:v>
                </c:pt>
              </c:strCache>
            </c:strRef>
          </c:cat>
          <c:val>
            <c:numRef>
              <c:f>ELAB!$L$134:$L$136</c:f>
              <c:numCache>
                <c:formatCode>0.0%</c:formatCode>
                <c:ptCount val="3"/>
                <c:pt idx="0">
                  <c:v>0.28700000000000025</c:v>
                </c:pt>
                <c:pt idx="1">
                  <c:v>5.0000000000000044E-3</c:v>
                </c:pt>
                <c:pt idx="2">
                  <c:v>0.70800000000000052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err="1" smtClean="0"/>
              <a:t>esito</a:t>
            </a:r>
            <a:r>
              <a:rPr lang="en-US" dirty="0" smtClean="0"/>
              <a:t> secondo </a:t>
            </a:r>
            <a:r>
              <a:rPr lang="en-US" dirty="0" err="1" smtClean="0"/>
              <a:t>grado</a:t>
            </a:r>
            <a:endParaRPr lang="en-US" dirty="0"/>
          </a:p>
        </c:rich>
      </c:tx>
      <c:layout>
        <c:manualLayout>
          <c:xMode val="edge"/>
          <c:yMode val="edge"/>
          <c:x val="0.26254133336575181"/>
          <c:y val="0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864469109387539"/>
          <c:y val="0.29265176498004314"/>
          <c:w val="0.59516399620705507"/>
          <c:h val="0.48109433709644828"/>
        </c:manualLayout>
      </c:layout>
      <c:pie3DChart>
        <c:varyColors val="1"/>
        <c:ser>
          <c:idx val="0"/>
          <c:order val="0"/>
          <c:tx>
            <c:strRef>
              <c:f>ELAB!$L$142</c:f>
              <c:strCache>
                <c:ptCount val="1"/>
                <c:pt idx="0">
                  <c:v>freq. %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20639089308436079"/>
                  <c:y val="-0.10530631924088207"/>
                </c:manualLayout>
              </c:layout>
              <c:spPr/>
              <c:txPr>
                <a:bodyPr/>
                <a:lstStyle/>
                <a:p>
                  <a:pPr>
                    <a:defRPr sz="1100" b="1"/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785945845186284E-2"/>
                  <c:y val="0.28395384843279525"/>
                </c:manualLayout>
              </c:layout>
              <c:spPr/>
              <c:txPr>
                <a:bodyPr/>
                <a:lstStyle/>
                <a:p>
                  <a:pPr>
                    <a:defRPr sz="1100" b="1"/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2748709345392964"/>
                  <c:y val="1.1305723865439466E-3"/>
                </c:manualLayout>
              </c:layout>
              <c:spPr/>
              <c:txPr>
                <a:bodyPr/>
                <a:lstStyle/>
                <a:p>
                  <a:pPr>
                    <a:defRPr sz="1100" b="1"/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26694870610356036"/>
                  <c:y val="3.0656850093579369E-2"/>
                </c:manualLayout>
              </c:layout>
              <c:spPr/>
              <c:txPr>
                <a:bodyPr/>
                <a:lstStyle/>
                <a:p>
                  <a:pPr>
                    <a:defRPr sz="1100" b="1"/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ELAB!$K$143:$K$146</c:f>
              <c:strCache>
                <c:ptCount val="4"/>
                <c:pt idx="0">
                  <c:v>conferma</c:v>
                </c:pt>
                <c:pt idx="1">
                  <c:v>riforma favorevole all'imputato</c:v>
                </c:pt>
                <c:pt idx="2">
                  <c:v>riforma sfavorevole all'imputato</c:v>
                </c:pt>
                <c:pt idx="3">
                  <c:v>remissione di querela</c:v>
                </c:pt>
              </c:strCache>
            </c:strRef>
          </c:cat>
          <c:val>
            <c:numRef>
              <c:f>ELAB!$L$143:$L$146</c:f>
              <c:numCache>
                <c:formatCode>0.0%</c:formatCode>
                <c:ptCount val="4"/>
                <c:pt idx="0">
                  <c:v>0.60600000000000054</c:v>
                </c:pt>
                <c:pt idx="1">
                  <c:v>0.31800000000000034</c:v>
                </c:pt>
                <c:pt idx="2">
                  <c:v>3.0000000000000002E-2</c:v>
                </c:pt>
                <c:pt idx="3">
                  <c:v>4.5999999999999999E-2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it-IT" sz="1800"/>
              <a:t>Titolo grafico</a:t>
            </a:r>
          </a:p>
        </c:rich>
      </c:tx>
      <c:layout/>
      <c:overlay val="0"/>
    </c:title>
    <c:autoTitleDeleted val="0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Origine</c:v>
                </c:pt>
              </c:strCache>
            </c:strRef>
          </c:tx>
          <c:cat>
            <c:strRef>
              <c:f>Foglio1!$A$2:$A$6</c:f>
              <c:strCache>
                <c:ptCount val="5"/>
                <c:pt idx="0">
                  <c:v>Iniziativa PG</c:v>
                </c:pt>
                <c:pt idx="1">
                  <c:v>denuncia c/o PG</c:v>
                </c:pt>
                <c:pt idx="2">
                  <c:v>denuncia in Procura</c:v>
                </c:pt>
                <c:pt idx="3">
                  <c:v>denuncia a PG e Procura</c:v>
                </c:pt>
                <c:pt idx="4">
                  <c:v>Successiva ad arresto</c:v>
                </c:pt>
              </c:strCache>
            </c:strRef>
          </c:cat>
          <c:val>
            <c:numRef>
              <c:f>Foglio1!$B$2:$B$6</c:f>
              <c:numCache>
                <c:formatCode>General</c:formatCode>
                <c:ptCount val="5"/>
                <c:pt idx="0">
                  <c:v>1</c:v>
                </c:pt>
                <c:pt idx="1">
                  <c:v>81</c:v>
                </c:pt>
                <c:pt idx="2">
                  <c:v>9</c:v>
                </c:pt>
                <c:pt idx="3">
                  <c:v>2</c:v>
                </c:pt>
                <c:pt idx="4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800" dirty="0" err="1"/>
              <a:t>Sesso</a:t>
            </a:r>
            <a:r>
              <a:rPr lang="en-US" sz="1800" dirty="0"/>
              <a:t> </a:t>
            </a:r>
            <a:r>
              <a:rPr lang="en-US" sz="1800" dirty="0" smtClean="0"/>
              <a:t>della </a:t>
            </a:r>
            <a:r>
              <a:rPr lang="en-US" sz="1800" dirty="0" err="1" smtClean="0"/>
              <a:t>vittima</a:t>
            </a:r>
            <a:endParaRPr lang="en-US" sz="1800" dirty="0"/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Sesso vittima</c:v>
                </c:pt>
              </c:strCache>
            </c:strRef>
          </c:tx>
          <c:explosion val="1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90%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Foglio1!$A$2:$A$3</c:f>
              <c:strCache>
                <c:ptCount val="2"/>
                <c:pt idx="0">
                  <c:v>Femmina</c:v>
                </c:pt>
                <c:pt idx="1">
                  <c:v>Maschio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90</c:v>
                </c:pt>
                <c:pt idx="1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8103465326470314"/>
          <c:y val="0.23618249319818441"/>
          <c:w val="0.25713808569682278"/>
          <c:h val="0.23853103623406924"/>
        </c:manualLayout>
      </c:layout>
      <c:overlay val="0"/>
      <c:txPr>
        <a:bodyPr/>
        <a:lstStyle/>
        <a:p>
          <a:pPr>
            <a:defRPr sz="1200"/>
          </a:pPr>
          <a:endParaRPr lang="it-IT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800" dirty="0" err="1"/>
              <a:t>Sesso</a:t>
            </a:r>
            <a:r>
              <a:rPr lang="en-US" sz="1800" dirty="0"/>
              <a:t> </a:t>
            </a:r>
            <a:r>
              <a:rPr lang="en-US" sz="1800" dirty="0" err="1" smtClean="0"/>
              <a:t>dell’autore</a:t>
            </a:r>
            <a:endParaRPr lang="en-US" sz="1800" dirty="0"/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Sesso dell'autore</c:v>
                </c:pt>
              </c:strCache>
            </c:strRef>
          </c:tx>
          <c:explosion val="1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8,9%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mtClean="0"/>
                      <a:t>91,1%</a:t>
                    </a:r>
                    <a:endParaRPr lang="en-US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Foglio1!$A$2:$A$3</c:f>
              <c:strCache>
                <c:ptCount val="2"/>
                <c:pt idx="0">
                  <c:v>Femmina</c:v>
                </c:pt>
                <c:pt idx="1">
                  <c:v>Maschio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8.9</c:v>
                </c:pt>
                <c:pt idx="1">
                  <c:v>91.1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8103465326470314"/>
          <c:y val="0.23618249319818441"/>
          <c:w val="0.24513079074291741"/>
          <c:h val="0.22262896715179795"/>
        </c:manualLayout>
      </c:layout>
      <c:overlay val="0"/>
      <c:txPr>
        <a:bodyPr/>
        <a:lstStyle/>
        <a:p>
          <a:pPr>
            <a:defRPr sz="1200"/>
          </a:pPr>
          <a:endParaRPr lang="it-IT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explosion val="24"/>
          <c:cat>
            <c:strRef>
              <c:f>Foglio1!$A$2:$A$3</c:f>
              <c:strCache>
                <c:ptCount val="2"/>
                <c:pt idx="0">
                  <c:v>figli comune</c:v>
                </c:pt>
                <c:pt idx="1">
                  <c:v>no figli in comune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33.200000000000003</c:v>
                </c:pt>
                <c:pt idx="1">
                  <c:v>66.8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carico</c:v>
                </c:pt>
              </c:strCache>
            </c:strRef>
          </c:tx>
          <c:explosion val="25"/>
          <c:dPt>
            <c:idx val="0"/>
            <c:bubble3D val="0"/>
            <c:explosion val="0"/>
          </c:dPt>
          <c:cat>
            <c:strRef>
              <c:f>Foglio1!$A$2:$A$3</c:f>
              <c:strCache>
                <c:ptCount val="2"/>
                <c:pt idx="0">
                  <c:v>precedenti</c:v>
                </c:pt>
                <c:pt idx="1">
                  <c:v>no precedenti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46.4</c:v>
                </c:pt>
                <c:pt idx="1">
                  <c:v>53.6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err="1" smtClean="0"/>
              <a:t>Durata</a:t>
            </a:r>
            <a:r>
              <a:rPr lang="en-US" dirty="0" smtClean="0"/>
              <a:t> media in </a:t>
            </a:r>
            <a:r>
              <a:rPr lang="en-US" dirty="0" err="1" smtClean="0"/>
              <a:t>giorni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media giorni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Foglio1!$A$2:$A$8</c:f>
              <c:strCache>
                <c:ptCount val="7"/>
                <c:pt idx="0">
                  <c:v>abbrev con direttissimo</c:v>
                </c:pt>
                <c:pt idx="1">
                  <c:v>direttissimo</c:v>
                </c:pt>
                <c:pt idx="2">
                  <c:v>abbrev con immediato</c:v>
                </c:pt>
                <c:pt idx="3">
                  <c:v>immediato</c:v>
                </c:pt>
                <c:pt idx="4">
                  <c:v>abbreviato</c:v>
                </c:pt>
                <c:pt idx="5">
                  <c:v>ordinario</c:v>
                </c:pt>
                <c:pt idx="6">
                  <c:v>totale</c:v>
                </c:pt>
              </c:strCache>
            </c:strRef>
          </c:cat>
          <c:val>
            <c:numRef>
              <c:f>Foglio1!$B$2:$B$8</c:f>
              <c:numCache>
                <c:formatCode>General</c:formatCode>
                <c:ptCount val="7"/>
                <c:pt idx="0">
                  <c:v>138</c:v>
                </c:pt>
                <c:pt idx="1">
                  <c:v>183</c:v>
                </c:pt>
                <c:pt idx="2">
                  <c:v>296</c:v>
                </c:pt>
                <c:pt idx="3">
                  <c:v>504</c:v>
                </c:pt>
                <c:pt idx="4">
                  <c:v>547</c:v>
                </c:pt>
                <c:pt idx="5">
                  <c:v>711</c:v>
                </c:pt>
                <c:pt idx="6">
                  <c:v>587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3754000"/>
        <c:axId val="1183753456"/>
      </c:barChart>
      <c:catAx>
        <c:axId val="118375400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1183753456"/>
        <c:crosses val="autoZero"/>
        <c:auto val="1"/>
        <c:lblAlgn val="ctr"/>
        <c:lblOffset val="100"/>
        <c:noMultiLvlLbl val="0"/>
      </c:catAx>
      <c:valAx>
        <c:axId val="118375345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1183754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err="1" smtClean="0"/>
              <a:t>totale</a:t>
            </a:r>
            <a:r>
              <a:rPr lang="en-US" dirty="0" smtClean="0"/>
              <a:t> </a:t>
            </a:r>
            <a:r>
              <a:rPr lang="en-US" dirty="0" err="1" smtClean="0"/>
              <a:t>sentenze</a:t>
            </a:r>
            <a:r>
              <a:rPr lang="en-US" dirty="0" smtClean="0"/>
              <a:t> </a:t>
            </a:r>
          </a:p>
          <a:p>
            <a:pPr>
              <a:defRPr/>
            </a:pPr>
            <a:r>
              <a:rPr lang="en-US" dirty="0" smtClean="0"/>
              <a:t>di </a:t>
            </a:r>
            <a:r>
              <a:rPr lang="en-US" dirty="0"/>
              <a:t>stalking</a:t>
            </a:r>
          </a:p>
        </c:rich>
      </c:tx>
      <c:layout>
        <c:manualLayout>
          <c:xMode val="edge"/>
          <c:yMode val="edge"/>
          <c:x val="5.7320019997778113E-4"/>
          <c:y val="8.4046487400919009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884373958449135E-4"/>
          <c:y val="0.26731369710767605"/>
          <c:w val="0.42558587240306661"/>
          <c:h val="0.53514973129217613"/>
        </c:manualLayout>
      </c:layout>
      <c:pie3DChart>
        <c:varyColors val="1"/>
        <c:ser>
          <c:idx val="0"/>
          <c:order val="0"/>
          <c:tx>
            <c:strRef>
              <c:f>ELAB!$L$125</c:f>
              <c:strCache>
                <c:ptCount val="1"/>
                <c:pt idx="0">
                  <c:v>freq. %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3774901747028129"/>
                  <c:y val="-0.1071858880141525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3785100266637043E-2"/>
                  <c:y val="4.024302792667071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ELAB!$K$126:$K$128</c:f>
              <c:strCache>
                <c:ptCount val="3"/>
                <c:pt idx="0">
                  <c:v>sentenze 
non appellate</c:v>
                </c:pt>
                <c:pt idx="1">
                  <c:v>sentenze 
appellate dal PM	</c:v>
                </c:pt>
                <c:pt idx="2">
                  <c:v>sentenze 
appellate dall'imputato</c:v>
                </c:pt>
              </c:strCache>
            </c:strRef>
          </c:cat>
          <c:val>
            <c:numRef>
              <c:f>ELAB!$L$126:$L$128</c:f>
              <c:numCache>
                <c:formatCode>0.0%</c:formatCode>
                <c:ptCount val="3"/>
                <c:pt idx="0">
                  <c:v>0.64500000000000068</c:v>
                </c:pt>
                <c:pt idx="1">
                  <c:v>1.4E-2</c:v>
                </c:pt>
                <c:pt idx="2">
                  <c:v>0.34100000000000008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"/>
          <c:y val="0.73215149537196511"/>
          <c:w val="0.92653524608376869"/>
          <c:h val="0.26784850462803489"/>
        </c:manualLayout>
      </c:layout>
      <c:overlay val="0"/>
      <c:txPr>
        <a:bodyPr/>
        <a:lstStyle/>
        <a:p>
          <a:pPr>
            <a:defRPr sz="1500"/>
          </a:pPr>
          <a:endParaRPr lang="it-IT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89F36-A59D-48C1-8ADE-DEBA2127530F}" type="datetimeFigureOut">
              <a:rPr lang="it-IT" smtClean="0"/>
              <a:t>17/06/2016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E3FAB-1A6D-4BE4-A6D8-FF59EB6700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81353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7B1F3-FB2D-A247-9676-97B3C010A75B}" type="datetimeFigureOut">
              <a:rPr lang="it-IT" smtClean="0"/>
              <a:t>17/06/2016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AA04C-CF00-2442-8489-B17C223CBB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630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8465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2707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inter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959132" y="6478588"/>
            <a:ext cx="717915" cy="319088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7F7F7F"/>
                </a:solidFill>
                <a:latin typeface="+mj-lt"/>
              </a:defRPr>
            </a:lvl1pPr>
          </a:lstStyle>
          <a:p>
            <a:fld id="{5C7FE145-5F5F-9146-8268-470DD024125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6915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/>
          <p:cNvCxnSpPr/>
          <p:nvPr userDrawn="1"/>
        </p:nvCxnSpPr>
        <p:spPr>
          <a:xfrm flipH="1">
            <a:off x="601664" y="968418"/>
            <a:ext cx="10997669" cy="0"/>
          </a:xfrm>
          <a:prstGeom prst="line">
            <a:avLst/>
          </a:prstGeom>
          <a:ln w="25400" cap="rnd">
            <a:solidFill>
              <a:srgbClr val="C72A3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4" r="74033" b="37508"/>
          <a:stretch/>
        </p:blipFill>
        <p:spPr>
          <a:xfrm>
            <a:off x="10647499" y="5776731"/>
            <a:ext cx="1544501" cy="1081270"/>
          </a:xfrm>
          <a:prstGeom prst="rect">
            <a:avLst/>
          </a:prstGeom>
        </p:spPr>
      </p:pic>
      <p:sp>
        <p:nvSpPr>
          <p:cNvPr id="11" name="Titolo 1"/>
          <p:cNvSpPr txBox="1">
            <a:spLocks/>
          </p:cNvSpPr>
          <p:nvPr userDrawn="1"/>
        </p:nvSpPr>
        <p:spPr>
          <a:xfrm>
            <a:off x="601662" y="353490"/>
            <a:ext cx="7627989" cy="53860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080"/>
              </a:lnSpc>
              <a:spcAft>
                <a:spcPts val="600"/>
              </a:spcAft>
            </a:pPr>
            <a:r>
              <a:rPr lang="it-IT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ROMA 22</a:t>
            </a:r>
            <a:r>
              <a:rPr lang="it-IT" sz="11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 </a:t>
            </a:r>
            <a:r>
              <a:rPr lang="it-IT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GIUGNO 2016 </a:t>
            </a:r>
          </a:p>
          <a:p>
            <a:pPr>
              <a:lnSpc>
                <a:spcPts val="1080"/>
              </a:lnSpc>
              <a:spcAft>
                <a:spcPts val="0"/>
              </a:spcAft>
            </a:pPr>
            <a:r>
              <a:rPr lang="it-IT" sz="1100" b="1" dirty="0" smtClean="0">
                <a:solidFill>
                  <a:srgbClr val="484384"/>
                </a:solidFill>
                <a:latin typeface="+mn-lt"/>
                <a:ea typeface="Signika Light" charset="0"/>
                <a:cs typeface="Calibri"/>
              </a:rPr>
              <a:t>AREA TEMATICA 2. </a:t>
            </a:r>
            <a:r>
              <a:rPr lang="it-IT" sz="1100" b="1" dirty="0" smtClean="0">
                <a:solidFill>
                  <a:schemeClr val="tx1"/>
                </a:solidFill>
                <a:latin typeface="+mn-lt"/>
                <a:ea typeface="Signika Light" charset="0"/>
                <a:cs typeface="Calibri"/>
              </a:rPr>
              <a:t>TEMI EMERGENTI</a:t>
            </a:r>
          </a:p>
          <a:p>
            <a:pPr>
              <a:lnSpc>
                <a:spcPts val="1080"/>
              </a:lnSpc>
              <a:spcBef>
                <a:spcPts val="300"/>
              </a:spcBef>
              <a:spcAft>
                <a:spcPts val="600"/>
              </a:spcAft>
            </a:pPr>
            <a:r>
              <a:rPr lang="it-IT" sz="1200" dirty="0" smtClean="0">
                <a:solidFill>
                  <a:schemeClr val="tx1"/>
                </a:solidFill>
                <a:latin typeface="+mn-lt"/>
                <a:ea typeface="Signika Light" charset="0"/>
                <a:cs typeface="Arial"/>
              </a:rPr>
              <a:t>STALKING:</a:t>
            </a:r>
            <a:r>
              <a:rPr lang="it-IT" sz="1200" baseline="0" dirty="0" smtClean="0">
                <a:solidFill>
                  <a:schemeClr val="tx1"/>
                </a:solidFill>
                <a:latin typeface="+mn-lt"/>
                <a:ea typeface="Signika Light" charset="0"/>
                <a:cs typeface="Arial"/>
              </a:rPr>
              <a:t> I</a:t>
            </a:r>
            <a:r>
              <a:rPr lang="it-IT" sz="1200" dirty="0" smtClean="0">
                <a:solidFill>
                  <a:schemeClr val="tx1"/>
                </a:solidFill>
                <a:latin typeface="+mn-lt"/>
                <a:ea typeface="Signika Light" charset="0"/>
                <a:cs typeface="Arial"/>
              </a:rPr>
              <a:t>ndagine statistica attraverso la lettura dei fascicoli dei procedimenti definiti con sentenze di primo grado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959132" y="6478588"/>
            <a:ext cx="717915" cy="319088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7F7F7F"/>
                </a:solidFill>
                <a:latin typeface="+mj-lt"/>
              </a:defRPr>
            </a:lvl1pPr>
          </a:lstStyle>
          <a:p>
            <a:fld id="{5C7FE145-5F5F-9146-8268-470DD024125C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6746" y="110345"/>
            <a:ext cx="1103003" cy="749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279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2.png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0" y="3376083"/>
            <a:ext cx="12192000" cy="3481918"/>
          </a:xfrm>
          <a:prstGeom prst="rect">
            <a:avLst/>
          </a:prstGeom>
          <a:solidFill>
            <a:srgbClr val="4843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DA304A"/>
                </a:solidFill>
              </a:rPr>
              <a:t> </a:t>
            </a:r>
            <a:endParaRPr lang="it-IT" dirty="0">
              <a:solidFill>
                <a:srgbClr val="DA304A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173412" y="3811955"/>
            <a:ext cx="8221860" cy="21672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880"/>
              </a:lnSpc>
            </a:pPr>
            <a:r>
              <a:rPr lang="it-IT" sz="2800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TEMI EMERGENTI</a:t>
            </a:r>
            <a:endParaRPr lang="it-IT" sz="12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  <a:p>
            <a:pPr>
              <a:lnSpc>
                <a:spcPts val="2160"/>
              </a:lnSpc>
            </a:pPr>
            <a:endParaRPr lang="it-IT" sz="28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  <a:p>
            <a:pPr>
              <a:lnSpc>
                <a:spcPts val="3200"/>
              </a:lnSpc>
            </a:pPr>
            <a:r>
              <a:rPr lang="it-IT" sz="3200" dirty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STALKING</a:t>
            </a:r>
          </a:p>
          <a:p>
            <a:pPr>
              <a:lnSpc>
                <a:spcPts val="3200"/>
              </a:lnSpc>
            </a:pPr>
            <a:r>
              <a:rPr lang="it-IT" sz="2800" dirty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Indagine statistica attraverso la lettura dei fascicoli dei procedimenti definiti con sentenze di primo grado</a:t>
            </a:r>
          </a:p>
          <a:p>
            <a:pPr>
              <a:lnSpc>
                <a:spcPts val="3200"/>
              </a:lnSpc>
            </a:pPr>
            <a:endParaRPr lang="it-IT" sz="32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611254" y="384211"/>
            <a:ext cx="5050820" cy="161112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algn="l">
              <a:lnSpc>
                <a:spcPts val="2500"/>
              </a:lnSpc>
            </a:pP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COMPORTAMENTI INDIVIDUALI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E RELAZIONI SOCIALI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IN TRASFORMAZIONE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dirty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UNA SFIDA </a:t>
            </a: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PER </a:t>
            </a:r>
            <a:r>
              <a:rPr lang="it-IT" sz="2400" dirty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LA </a:t>
            </a: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/>
            </a:r>
            <a:b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STATISTICA UFFICIALE </a:t>
            </a:r>
            <a:endParaRPr lang="it-IT" sz="2400" dirty="0">
              <a:solidFill>
                <a:schemeClr val="bg1"/>
              </a:solidFill>
              <a:latin typeface="Signika" charset="0"/>
              <a:ea typeface="Signika" charset="0"/>
              <a:cs typeface="Signika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57"/>
          <a:stretch/>
        </p:blipFill>
        <p:spPr>
          <a:xfrm>
            <a:off x="323742" y="214878"/>
            <a:ext cx="7638551" cy="2895775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125412" y="4357526"/>
            <a:ext cx="2772274" cy="843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900"/>
              </a:lnSpc>
            </a:pPr>
            <a:r>
              <a:rPr lang="it-IT" dirty="0" smtClean="0">
                <a:solidFill>
                  <a:schemeClr val="bg1"/>
                </a:solidFill>
                <a:ea typeface="Signika Light" charset="0"/>
                <a:cs typeface="Arial"/>
              </a:rPr>
              <a:t>22 GIUGNO 2016 </a:t>
            </a:r>
          </a:p>
          <a:p>
            <a:pPr algn="r">
              <a:lnSpc>
                <a:spcPts val="2900"/>
              </a:lnSpc>
            </a:pPr>
            <a:r>
              <a:rPr lang="it-IT" dirty="0" smtClean="0">
                <a:solidFill>
                  <a:schemeClr val="bg1"/>
                </a:solidFill>
                <a:ea typeface="Signika Light" charset="0"/>
                <a:cs typeface="Arial"/>
              </a:rPr>
              <a:t>00.00 | 00.00</a:t>
            </a:r>
            <a:endParaRPr lang="it-IT" dirty="0">
              <a:solidFill>
                <a:schemeClr val="bg1"/>
              </a:solidFill>
              <a:ea typeface="Signika Light" charset="0"/>
              <a:cs typeface="Arial"/>
            </a:endParaRPr>
          </a:p>
        </p:txBody>
      </p:sp>
      <p:pic>
        <p:nvPicPr>
          <p:cNvPr id="13" name="Immagine 12" descr="Logo12esimaOk-22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186" y="3683343"/>
            <a:ext cx="571500" cy="609600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3173411" y="6056410"/>
            <a:ext cx="8894542" cy="410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it-IT" sz="2000" dirty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Fabio Bartolomeo| Ministero della Giustizia</a:t>
            </a:r>
            <a:r>
              <a:rPr lang="it-IT" sz="1500" dirty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 </a:t>
            </a:r>
            <a:r>
              <a:rPr lang="it-IT" sz="1500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– Direzione Generale di Statistica e Analisi Organizzativa</a:t>
            </a:r>
            <a:endParaRPr lang="it-IT" sz="15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</p:txBody>
      </p:sp>
      <p:cxnSp>
        <p:nvCxnSpPr>
          <p:cNvPr id="19" name="Connettore 1 18"/>
          <p:cNvCxnSpPr/>
          <p:nvPr/>
        </p:nvCxnSpPr>
        <p:spPr>
          <a:xfrm>
            <a:off x="2998756" y="3811955"/>
            <a:ext cx="0" cy="2580211"/>
          </a:xfrm>
          <a:prstGeom prst="line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845" y="715786"/>
            <a:ext cx="1597025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 descr="D:\MyPictures\FB professionali\fbartolomeo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" t="-7" r="5183" b="7"/>
          <a:stretch/>
        </p:blipFill>
        <p:spPr bwMode="auto">
          <a:xfrm>
            <a:off x="1858758" y="5375973"/>
            <a:ext cx="934855" cy="101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61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10</a:t>
            </a:fld>
            <a:endParaRPr lang="it-IT" dirty="0"/>
          </a:p>
        </p:txBody>
      </p:sp>
      <p:sp>
        <p:nvSpPr>
          <p:cNvPr id="9" name="Sottotitolo 2"/>
          <p:cNvSpPr txBox="1">
            <a:spLocks/>
          </p:cNvSpPr>
          <p:nvPr/>
        </p:nvSpPr>
        <p:spPr>
          <a:xfrm>
            <a:off x="569913" y="2661178"/>
            <a:ext cx="4065587" cy="305646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800" dirty="0"/>
              <a:t>L’età media dell’autore dello </a:t>
            </a:r>
            <a:r>
              <a:rPr lang="it-IT" sz="1800" dirty="0" err="1"/>
              <a:t>stalking</a:t>
            </a:r>
            <a:r>
              <a:rPr lang="it-IT" sz="1800" dirty="0"/>
              <a:t> è di 42 anni contro i 38 della vittima, solo nell’1% dei casi le vittime sono minorenni e nel 3% hanno più di 60 anni.</a:t>
            </a: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569913" y="1274239"/>
            <a:ext cx="3582511" cy="103610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Autore e vittima: età</a:t>
            </a:r>
            <a:endParaRPr lang="it-IT" sz="3200" dirty="0">
              <a:latin typeface="+mn-lt"/>
            </a:endParaRPr>
          </a:p>
        </p:txBody>
      </p:sp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407573"/>
              </p:ext>
            </p:extLst>
          </p:nvPr>
        </p:nvGraphicFramePr>
        <p:xfrm>
          <a:off x="7005075" y="2045161"/>
          <a:ext cx="2713297" cy="29958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9677"/>
                <a:gridCol w="1004159"/>
                <a:gridCol w="999461"/>
              </a:tblGrid>
              <a:tr h="3868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 fontAlgn="ctr"/>
                      <a:r>
                        <a:rPr lang="it-IT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ETA’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 fontAlgn="ctr"/>
                      <a:r>
                        <a:rPr lang="it-IT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AUTORE (%)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 fontAlgn="ctr"/>
                      <a:r>
                        <a:rPr lang="it-IT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VITTIMA (%)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</a:tr>
              <a:tr h="3868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 fontAlgn="b"/>
                      <a:r>
                        <a:rPr lang="it-IT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&lt;18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 fontAlgn="b"/>
                      <a:r>
                        <a:rPr lang="it-IT" sz="1200" u="none" strike="noStrike" dirty="0" smtClean="0">
                          <a:effectLst/>
                          <a:latin typeface="+mn-lt"/>
                        </a:rPr>
                        <a:t>0,0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 fontAlgn="b"/>
                      <a:r>
                        <a:rPr lang="it-IT" sz="1200" u="none" strike="noStrike" dirty="0" smtClean="0">
                          <a:effectLst/>
                          <a:latin typeface="+mn-lt"/>
                        </a:rPr>
                        <a:t>1,1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 fontAlgn="b"/>
                      <a:r>
                        <a:rPr lang="it-IT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18-30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 fontAlgn="b"/>
                      <a:r>
                        <a:rPr lang="it-IT" sz="1200" u="none" strike="noStrike" dirty="0" smtClean="0">
                          <a:effectLst/>
                          <a:latin typeface="+mn-lt"/>
                        </a:rPr>
                        <a:t>14,4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 fontAlgn="b"/>
                      <a:r>
                        <a:rPr lang="it-IT" sz="1200" u="none" strike="noStrike" dirty="0" smtClean="0">
                          <a:effectLst/>
                          <a:latin typeface="+mn-lt"/>
                        </a:rPr>
                        <a:t>22,2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68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 fontAlgn="b"/>
                      <a:r>
                        <a:rPr lang="it-IT" sz="12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31-40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 fontAlgn="b"/>
                      <a:r>
                        <a:rPr lang="it-IT" sz="1200" u="none" strike="noStrike" dirty="0" smtClean="0">
                          <a:effectLst/>
                          <a:latin typeface="+mn-lt"/>
                        </a:rPr>
                        <a:t>32,8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 fontAlgn="b"/>
                      <a:r>
                        <a:rPr lang="it-IT" sz="1200" u="none" strike="noStrike" dirty="0" smtClean="0">
                          <a:effectLst/>
                          <a:latin typeface="+mn-lt"/>
                        </a:rPr>
                        <a:t>36,8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68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 fontAlgn="b"/>
                      <a:r>
                        <a:rPr lang="it-IT" sz="12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40-50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 fontAlgn="b"/>
                      <a:r>
                        <a:rPr lang="it-IT" sz="1200" u="none" strike="noStrike" dirty="0" smtClean="0">
                          <a:effectLst/>
                          <a:latin typeface="+mn-lt"/>
                        </a:rPr>
                        <a:t>33,7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 fontAlgn="b"/>
                      <a:r>
                        <a:rPr lang="it-IT" sz="1200" u="none" strike="noStrike" dirty="0" smtClean="0">
                          <a:effectLst/>
                          <a:latin typeface="+mn-lt"/>
                        </a:rPr>
                        <a:t>28,6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68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it-IT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51-60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14,2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8,4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68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it-IT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61-70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3,8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68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it-IT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71+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it-IT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1,8</a:t>
                      </a:r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el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173882"/>
              </p:ext>
            </p:extLst>
          </p:nvPr>
        </p:nvGraphicFramePr>
        <p:xfrm>
          <a:off x="7002263" y="5220087"/>
          <a:ext cx="2726742" cy="3668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7189"/>
                <a:gridCol w="1010093"/>
                <a:gridCol w="999460"/>
              </a:tblGrid>
              <a:tr h="366824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età media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marL="0" algn="ctr" rtl="0" eaLnBrk="1" fontAlgn="b" latinLnBrk="0" hangingPunct="1"/>
                      <a:r>
                        <a:rPr kumimoji="0" lang="it-IT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marL="0" algn="ctr" rtl="0" eaLnBrk="1" fontAlgn="b" latinLnBrk="0" hangingPunct="1"/>
                      <a:r>
                        <a:rPr kumimoji="0" lang="it-IT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615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11</a:t>
            </a:fld>
            <a:endParaRPr lang="it-IT" dirty="0"/>
          </a:p>
        </p:txBody>
      </p:sp>
      <p:sp>
        <p:nvSpPr>
          <p:cNvPr id="9" name="Sottotitolo 2"/>
          <p:cNvSpPr txBox="1">
            <a:spLocks/>
          </p:cNvSpPr>
          <p:nvPr/>
        </p:nvSpPr>
        <p:spPr>
          <a:xfrm>
            <a:off x="569913" y="2661178"/>
            <a:ext cx="4065587" cy="305646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800" dirty="0"/>
              <a:t>In poco meno di un quinto dei casi analizzati la nazionalità dei soggetti coinvolti è straniera. </a:t>
            </a:r>
          </a:p>
          <a:p>
            <a:pPr algn="l"/>
            <a:r>
              <a:rPr lang="it-IT" sz="1800" dirty="0"/>
              <a:t>Incrociando i dati, si rileva che nel 15% dei casi analizzati l’autore e la vittima sono di nazionalità diversa.</a:t>
            </a: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569913" y="1274239"/>
            <a:ext cx="3582511" cy="103610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Autore e vittima: nazionalità</a:t>
            </a:r>
            <a:endParaRPr lang="it-IT" sz="3200" dirty="0">
              <a:latin typeface="+mn-lt"/>
            </a:endParaRP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833114"/>
              </p:ext>
            </p:extLst>
          </p:nvPr>
        </p:nvGraphicFramePr>
        <p:xfrm>
          <a:off x="6199540" y="2714572"/>
          <a:ext cx="3783096" cy="15212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78191"/>
                <a:gridCol w="1278191"/>
                <a:gridCol w="1226714"/>
              </a:tblGrid>
              <a:tr h="3868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 fontAlgn="ctr"/>
                      <a:r>
                        <a:rPr lang="it-IT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NAZIONALITA’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 fontAlgn="ctr"/>
                      <a:r>
                        <a:rPr lang="it-IT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AUTORE (%)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 fontAlgn="ctr"/>
                      <a:r>
                        <a:rPr lang="it-IT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VITTIMA (%)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</a:tr>
              <a:tr h="3868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r" fontAlgn="b"/>
                      <a:r>
                        <a:rPr lang="it-IT" sz="12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Italiana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 fontAlgn="ctr"/>
                      <a:r>
                        <a:rPr lang="it-IT" sz="1200" u="none" strike="noStrike" dirty="0" smtClean="0">
                          <a:effectLst/>
                          <a:latin typeface="+mn-lt"/>
                        </a:rPr>
                        <a:t>82,8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 fontAlgn="ctr"/>
                      <a:r>
                        <a:rPr lang="it-IT" sz="1200" u="none" strike="noStrike" dirty="0" smtClean="0">
                          <a:effectLst/>
                          <a:latin typeface="+mn-lt"/>
                        </a:rPr>
                        <a:t>84,8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7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r" fontAlgn="b"/>
                      <a:r>
                        <a:rPr lang="it-IT" sz="12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Straniera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 fontAlgn="ctr"/>
                      <a:r>
                        <a:rPr lang="it-IT" sz="1200" u="none" strike="noStrike" dirty="0" smtClean="0">
                          <a:effectLst/>
                          <a:latin typeface="+mn-lt"/>
                        </a:rPr>
                        <a:t>17,2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 fontAlgn="ctr"/>
                      <a:r>
                        <a:rPr lang="it-IT" sz="1200" u="none" strike="noStrike" dirty="0" smtClean="0">
                          <a:effectLst/>
                          <a:latin typeface="+mn-lt"/>
                        </a:rPr>
                        <a:t>15,2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68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r" fontAlgn="b"/>
                      <a:r>
                        <a:rPr lang="it-IT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Totale</a:t>
                      </a:r>
                      <a:endParaRPr lang="it-IT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 fontAlgn="ctr"/>
                      <a:r>
                        <a:rPr lang="it-IT" sz="1200" b="1" u="none" strike="noStrike" dirty="0" smtClean="0">
                          <a:effectLst/>
                          <a:latin typeface="+mn-lt"/>
                        </a:rPr>
                        <a:t>100,0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 fontAlgn="ctr"/>
                      <a:r>
                        <a:rPr lang="it-IT" sz="1200" b="1" u="none" strike="noStrike" dirty="0" smtClean="0">
                          <a:effectLst/>
                          <a:latin typeface="+mn-lt"/>
                        </a:rPr>
                        <a:t>100,0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841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12</a:t>
            </a:fld>
            <a:endParaRPr lang="it-IT" dirty="0"/>
          </a:p>
        </p:txBody>
      </p:sp>
      <p:sp>
        <p:nvSpPr>
          <p:cNvPr id="9" name="Sottotitolo 2"/>
          <p:cNvSpPr txBox="1">
            <a:spLocks/>
          </p:cNvSpPr>
          <p:nvPr/>
        </p:nvSpPr>
        <p:spPr>
          <a:xfrm>
            <a:off x="569913" y="2661178"/>
            <a:ext cx="4065587" cy="305646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800" dirty="0"/>
              <a:t>Utilizzando la classificazione Istat delle professioni, risulta che quasi un terzo degli autori è disoccupato o con lavoro saltuario.</a:t>
            </a: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569913" y="1274239"/>
            <a:ext cx="3582511" cy="103610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Attività lavorativa svolta dall’autore</a:t>
            </a:r>
            <a:endParaRPr lang="it-IT" sz="3200" dirty="0">
              <a:latin typeface="+mn-lt"/>
            </a:endParaRP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21957"/>
              </p:ext>
            </p:extLst>
          </p:nvPr>
        </p:nvGraphicFramePr>
        <p:xfrm>
          <a:off x="5869172" y="1327408"/>
          <a:ext cx="5869172" cy="44197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67638"/>
                <a:gridCol w="701534"/>
              </a:tblGrid>
              <a:tr h="3206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r" fontAlgn="ctr"/>
                      <a:r>
                        <a:rPr lang="it-IT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PROFESSIONE AUTORE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r" fontAlgn="ctr"/>
                      <a:r>
                        <a:rPr lang="it-IT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FREQ. </a:t>
                      </a:r>
                      <a:r>
                        <a:rPr lang="it-IT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</a:tr>
              <a:tr h="3092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r" fontAlgn="ctr"/>
                      <a:r>
                        <a:rPr lang="it-IT" sz="1200" u="none" strike="noStrike" dirty="0" smtClean="0">
                          <a:effectLst/>
                          <a:latin typeface="+mn-lt"/>
                        </a:rPr>
                        <a:t>disoccupato o saltuario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31,4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99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r" fontAlgn="ctr"/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artigiani, operai specializzati e agricoltori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16,7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92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r" fontAlgn="ctr"/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professioni qualificate nelle </a:t>
                      </a:r>
                      <a:r>
                        <a:rPr lang="it-IT" sz="1200" u="none" strike="noStrike" dirty="0" smtClean="0">
                          <a:effectLst/>
                          <a:latin typeface="+mn-lt"/>
                        </a:rPr>
                        <a:t>attività </a:t>
                      </a:r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commerciali e nei servizi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13,3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72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r" fontAlgn="ctr"/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professioni esecutive nel lavoro d'ufficio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8,9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92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r" fontAlgn="ctr"/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professioni intellettuali, scientifiche e di elevata specializzazione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092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r" fontAlgn="ctr"/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professioni tecniche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92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r" fontAlgn="ctr"/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conduttori di impianti, operai di macchinari fissi e mobili e conducenti di veicoli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092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r" fontAlgn="ctr"/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pensionato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92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r" fontAlgn="ctr"/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legislatori, imprenditori e alta dirigenza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3,4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092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r" fontAlgn="ctr"/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professioni non qualificate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92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r" fontAlgn="ctr"/>
                      <a:r>
                        <a:rPr lang="it-IT" sz="1200" u="none" strike="noStrike" dirty="0" smtClean="0">
                          <a:effectLst/>
                          <a:latin typeface="+mn-lt"/>
                        </a:rPr>
                        <a:t>studente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092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r" fontAlgn="ctr"/>
                      <a:r>
                        <a:rPr lang="it-IT" sz="1200" u="none" strike="noStrike" dirty="0" smtClean="0">
                          <a:effectLst/>
                          <a:latin typeface="+mn-lt"/>
                        </a:rPr>
                        <a:t>casalinga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0,3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92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r" fontAlgn="ctr"/>
                      <a:r>
                        <a:rPr lang="it-IT" sz="1200" b="1" u="none" strike="noStrike" dirty="0">
                          <a:effectLst/>
                          <a:latin typeface="+mn-lt"/>
                        </a:rPr>
                        <a:t>totale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marL="0" algn="ctr" rtl="0" eaLnBrk="1" fontAlgn="ctr" latinLnBrk="0" hangingPunct="1"/>
                      <a:r>
                        <a:rPr kumimoji="0" lang="it-IT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</a:t>
                      </a:r>
                      <a:endParaRPr kumimoji="0" lang="it-IT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741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13</a:t>
            </a:fld>
            <a:endParaRPr lang="it-IT" dirty="0"/>
          </a:p>
        </p:txBody>
      </p:sp>
      <p:sp>
        <p:nvSpPr>
          <p:cNvPr id="9" name="Sottotitolo 2"/>
          <p:cNvSpPr txBox="1">
            <a:spLocks/>
          </p:cNvSpPr>
          <p:nvPr/>
        </p:nvSpPr>
        <p:spPr>
          <a:xfrm>
            <a:off x="569913" y="2661178"/>
            <a:ext cx="4065587" cy="305646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800" dirty="0"/>
              <a:t>Nel 33,2% dei casi vittima e autore hanno figli in comune.</a:t>
            </a: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569913" y="1274239"/>
            <a:ext cx="3582511" cy="103610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Autore e vittima: figli</a:t>
            </a:r>
            <a:endParaRPr lang="it-IT" sz="3200" dirty="0">
              <a:latin typeface="+mn-lt"/>
            </a:endParaRPr>
          </a:p>
        </p:txBody>
      </p:sp>
      <p:graphicFrame>
        <p:nvGraphicFramePr>
          <p:cNvPr id="7" name="Grafico 6"/>
          <p:cNvGraphicFramePr/>
          <p:nvPr>
            <p:extLst>
              <p:ext uri="{D42A27DB-BD31-4B8C-83A1-F6EECF244321}">
                <p14:modId xmlns:p14="http://schemas.microsoft.com/office/powerpoint/2010/main" val="895794624"/>
              </p:ext>
            </p:extLst>
          </p:nvPr>
        </p:nvGraphicFramePr>
        <p:xfrm>
          <a:off x="6212551" y="2154926"/>
          <a:ext cx="4464496" cy="3432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10028975" y="2276712"/>
            <a:ext cx="1649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prstClr val="black"/>
                </a:solidFill>
                <a:latin typeface="Tw Cen MT"/>
              </a:rPr>
              <a:t>Figli in comune</a:t>
            </a:r>
          </a:p>
          <a:p>
            <a:r>
              <a:rPr lang="it-IT" b="1" dirty="0" smtClean="0">
                <a:solidFill>
                  <a:prstClr val="black"/>
                </a:solidFill>
                <a:latin typeface="Tw Cen MT"/>
              </a:rPr>
              <a:t>(33,2%)</a:t>
            </a:r>
            <a:endParaRPr lang="it-IT" b="1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973479" y="4651235"/>
            <a:ext cx="19527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b="1" dirty="0" smtClean="0">
                <a:solidFill>
                  <a:prstClr val="black"/>
                </a:solidFill>
                <a:latin typeface="Tw Cen MT"/>
              </a:rPr>
              <a:t>No figli in comune</a:t>
            </a:r>
          </a:p>
          <a:p>
            <a:pPr algn="r"/>
            <a:r>
              <a:rPr lang="it-IT" b="1" dirty="0" smtClean="0">
                <a:solidFill>
                  <a:prstClr val="black"/>
                </a:solidFill>
                <a:latin typeface="Tw Cen MT"/>
              </a:rPr>
              <a:t>(66,8%)</a:t>
            </a:r>
            <a:endParaRPr lang="it-IT" b="1" dirty="0">
              <a:solidFill>
                <a:prstClr val="black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49816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14</a:t>
            </a:fld>
            <a:endParaRPr lang="it-IT" dirty="0"/>
          </a:p>
        </p:txBody>
      </p:sp>
      <p:sp>
        <p:nvSpPr>
          <p:cNvPr id="9" name="Sottotitolo 2"/>
          <p:cNvSpPr txBox="1">
            <a:spLocks/>
          </p:cNvSpPr>
          <p:nvPr/>
        </p:nvSpPr>
        <p:spPr>
          <a:xfrm>
            <a:off x="569913" y="2661178"/>
            <a:ext cx="3651105" cy="305646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800" dirty="0"/>
              <a:t>Dalla lettura delle sentenze risulta che il movente più ricorrente che spinge l’imputato alla condotta contestata è quello del dichiarato tentativo di «ricomporre il rapporto». </a:t>
            </a:r>
            <a:r>
              <a:rPr lang="it-IT" sz="1800" dirty="0" smtClean="0"/>
              <a:t>Seguono </a:t>
            </a:r>
            <a:r>
              <a:rPr lang="it-IT" sz="1800" dirty="0"/>
              <a:t>la gelosia e l’ossessione.</a:t>
            </a: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569913" y="1274239"/>
            <a:ext cx="3582511" cy="103610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Movente alla base della persecuzione</a:t>
            </a:r>
            <a:endParaRPr lang="it-IT" sz="3200" dirty="0">
              <a:latin typeface="+mn-lt"/>
            </a:endParaRPr>
          </a:p>
        </p:txBody>
      </p:sp>
      <p:graphicFrame>
        <p:nvGraphicFramePr>
          <p:cNvPr id="13" name="Tabel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045598"/>
              </p:ext>
            </p:extLst>
          </p:nvPr>
        </p:nvGraphicFramePr>
        <p:xfrm>
          <a:off x="4954772" y="1549338"/>
          <a:ext cx="7028853" cy="34373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5681"/>
                <a:gridCol w="802325"/>
                <a:gridCol w="770012"/>
                <a:gridCol w="786167"/>
                <a:gridCol w="786167"/>
                <a:gridCol w="786167"/>
                <a:gridCol w="786167"/>
                <a:gridCol w="786167"/>
              </a:tblGrid>
              <a:tr h="3868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r" fontAlgn="ctr"/>
                      <a:endParaRPr lang="it-IT" sz="1200" b="1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it-IT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MOTIVO DELLA PERSECUZIONE (%)</a:t>
                      </a:r>
                      <a:br>
                        <a:rPr lang="it-IT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endParaRPr lang="it-IT" sz="1200" b="1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 fontAlgn="ctr"/>
                      <a:r>
                        <a:rPr lang="it-IT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ricomporre </a:t>
                      </a:r>
                      <a:r>
                        <a:rPr lang="it-IT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il rapporto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 fontAlgn="ctr"/>
                      <a:r>
                        <a:rPr lang="it-IT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ossessione sessuale o psicologica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 fontAlgn="ctr"/>
                      <a:r>
                        <a:rPr lang="it-IT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gelosia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 fontAlgn="ctr"/>
                      <a:r>
                        <a:rPr lang="it-IT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vedere il figlio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 fontAlgn="ctr"/>
                      <a:r>
                        <a:rPr lang="it-IT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disturbi mentali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 fontAlgn="ctr"/>
                      <a:r>
                        <a:rPr lang="it-IT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vendetta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 fontAlgn="ctr"/>
                      <a:r>
                        <a:rPr lang="it-IT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altro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</a:tr>
              <a:tr h="3868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l" fontAlgn="ctr"/>
                      <a:r>
                        <a:rPr lang="it-IT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Ricomporre </a:t>
                      </a:r>
                      <a:r>
                        <a:rPr lang="it-IT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il </a:t>
                      </a:r>
                      <a:r>
                        <a:rPr lang="it-IT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rapporto (50,6%)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30,4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3,3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2,8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l" fontAlgn="ctr"/>
                      <a:r>
                        <a:rPr lang="it-IT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Ossessione </a:t>
                      </a:r>
                      <a:r>
                        <a:rPr lang="it-IT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sessuale o </a:t>
                      </a:r>
                      <a:r>
                        <a:rPr lang="it-IT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psicologica (21,1%)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 fontAlgn="ctr"/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11,7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68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l" fontAlgn="ctr"/>
                      <a:r>
                        <a:rPr lang="it-IT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Gelosia (26,4%)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 fontAlgn="ctr"/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 fontAlgn="ctr"/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6,7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68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l" fontAlgn="ctr"/>
                      <a:r>
                        <a:rPr lang="it-IT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Vedere </a:t>
                      </a:r>
                      <a:r>
                        <a:rPr lang="it-IT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il </a:t>
                      </a:r>
                      <a:r>
                        <a:rPr lang="it-IT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figlio (8,8%)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 fontAlgn="ctr"/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 fontAlgn="ctr"/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 fontAlgn="ctr"/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68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l" fontAlgn="ctr"/>
                      <a:r>
                        <a:rPr lang="it-IT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Disturbi mentali (6,4%)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 fontAlgn="ctr"/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 fontAlgn="ctr"/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 fontAlgn="ctr"/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 fontAlgn="ctr"/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3,5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68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l" fontAlgn="ctr"/>
                      <a:r>
                        <a:rPr lang="it-IT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Vendetta (11,1%)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 fontAlgn="ctr"/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 fontAlgn="ctr"/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 fontAlgn="ctr"/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 fontAlgn="ctr"/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 fontAlgn="ctr"/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4,8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68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l" fontAlgn="ctr"/>
                      <a:r>
                        <a:rPr lang="it-IT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Altro (10,2%)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 fontAlgn="ctr"/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 fontAlgn="ctr"/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 fontAlgn="ctr"/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 fontAlgn="ctr"/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 fontAlgn="ctr"/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 fontAlgn="ctr"/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446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15</a:t>
            </a:fld>
            <a:endParaRPr lang="it-IT" dirty="0"/>
          </a:p>
        </p:txBody>
      </p:sp>
      <p:sp>
        <p:nvSpPr>
          <p:cNvPr id="9" name="Sottotitolo 2"/>
          <p:cNvSpPr txBox="1">
            <a:spLocks/>
          </p:cNvSpPr>
          <p:nvPr/>
        </p:nvSpPr>
        <p:spPr>
          <a:xfrm>
            <a:off x="569913" y="2661178"/>
            <a:ext cx="4065587" cy="305646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800" dirty="0"/>
              <a:t>Nella maggior parte dei casi (73,9%) autore e vittima hanno intrattenuto nel corso della loro vita presente o passata, una relazione sentimentale, solo 5 volte su 100 non hanno avuto alcun rapporto pregresso.</a:t>
            </a: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569913" y="1274239"/>
            <a:ext cx="3582511" cy="103610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Autore e vittima: rapporto</a:t>
            </a:r>
            <a:endParaRPr lang="it-IT" sz="3200" dirty="0">
              <a:latin typeface="+mn-lt"/>
            </a:endParaRP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347797"/>
              </p:ext>
            </p:extLst>
          </p:nvPr>
        </p:nvGraphicFramePr>
        <p:xfrm>
          <a:off x="7299197" y="2122868"/>
          <a:ext cx="3098342" cy="33827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39856"/>
                <a:gridCol w="558486"/>
              </a:tblGrid>
              <a:tr h="3868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r" fontAlgn="ctr"/>
                      <a:r>
                        <a:rPr lang="it-IT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RAPPORTO AUTORE/VITTIMA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 fontAlgn="ctr"/>
                      <a:r>
                        <a:rPr lang="it-IT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FREQ. </a:t>
                      </a:r>
                      <a:r>
                        <a:rPr lang="it-IT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</a:tr>
              <a:tr h="3868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r" fontAlgn="ctr"/>
                      <a:r>
                        <a:rPr lang="it-IT" sz="1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precedente relazione sentimentale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73,9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r" fontAlgn="ctr"/>
                      <a:r>
                        <a:rPr lang="it-IT" sz="1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conoscente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68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r" fontAlgn="ctr"/>
                      <a:r>
                        <a:rPr lang="it-IT" sz="1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amicizia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5,4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68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r" fontAlgn="ctr"/>
                      <a:r>
                        <a:rPr lang="it-IT" sz="1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rapporto di lavoro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3,7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68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r" fontAlgn="ctr"/>
                      <a:r>
                        <a:rPr lang="it-IT" sz="1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familiare o parente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68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r" fontAlgn="ctr"/>
                      <a:r>
                        <a:rPr lang="it-IT" sz="1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rivale in amore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68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r" fontAlgn="ctr"/>
                      <a:r>
                        <a:rPr lang="it-IT" sz="1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nessun rapporto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4,8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68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r" fontAlgn="ctr"/>
                      <a:r>
                        <a:rPr lang="it-IT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totale</a:t>
                      </a:r>
                      <a:endParaRPr lang="it-IT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 fontAlgn="ctr"/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456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16</a:t>
            </a:fld>
            <a:endParaRPr lang="it-IT" dirty="0"/>
          </a:p>
        </p:txBody>
      </p:sp>
      <p:sp>
        <p:nvSpPr>
          <p:cNvPr id="9" name="Sottotitolo 2"/>
          <p:cNvSpPr txBox="1">
            <a:spLocks/>
          </p:cNvSpPr>
          <p:nvPr/>
        </p:nvSpPr>
        <p:spPr>
          <a:xfrm>
            <a:off x="569913" y="2661178"/>
            <a:ext cx="4065587" cy="305646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800" dirty="0"/>
              <a:t>Quando c’è stata una precedente relazione tra autore e vittima, il movente principale della persecuzione è quello del tentativo di ricomposizione del rapporto (51,3% dei casi), nei casi di pregressa amicizia o conoscenza prevale l’ossessione sessuale o psicologica (7,2% dei casi).</a:t>
            </a: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569913" y="1274239"/>
            <a:ext cx="4297362" cy="103610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Rapporto autore/vittima e movente dello </a:t>
            </a:r>
            <a:r>
              <a:rPr lang="it-IT" sz="3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stalking</a:t>
            </a:r>
            <a:endParaRPr lang="it-IT" sz="3200" dirty="0">
              <a:latin typeface="+mn-lt"/>
            </a:endParaRP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381325"/>
              </p:ext>
            </p:extLst>
          </p:nvPr>
        </p:nvGraphicFramePr>
        <p:xfrm>
          <a:off x="5007935" y="1851477"/>
          <a:ext cx="6870593" cy="32660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79118"/>
                <a:gridCol w="815198"/>
                <a:gridCol w="782367"/>
                <a:gridCol w="798782"/>
                <a:gridCol w="798782"/>
                <a:gridCol w="798782"/>
                <a:gridCol w="798782"/>
                <a:gridCol w="798782"/>
              </a:tblGrid>
              <a:tr h="386838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it-IT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it-IT" sz="12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kumimoji="0" lang="it-IT" sz="12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MOVENTE DELLA PERSECUZIONE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</a:tr>
              <a:tr h="386838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it-IT" sz="12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RAPPORTO CON L’AUTORE</a:t>
                      </a:r>
                      <a:endParaRPr kumimoji="0" lang="it-IT" sz="12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disturbi mentali</a:t>
                      </a:r>
                      <a:endParaRPr lang="it-IT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gelosia</a:t>
                      </a:r>
                      <a:endParaRPr lang="it-IT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ossessione sessuale o psicologica</a:t>
                      </a:r>
                      <a:endParaRPr lang="it-IT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ricomporre il rapporto</a:t>
                      </a:r>
                      <a:endParaRPr lang="it-IT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vedere il figlio</a:t>
                      </a:r>
                      <a:endParaRPr lang="it-IT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vendetta</a:t>
                      </a:r>
                      <a:endParaRPr lang="it-IT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altro</a:t>
                      </a:r>
                      <a:endParaRPr lang="it-IT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</a:tr>
              <a:tr h="386838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amico o conoscente</a:t>
                      </a:r>
                      <a:endParaRPr lang="it-IT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2,0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1,7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7,2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0,4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0,0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2,2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2,4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6838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familiare o parente</a:t>
                      </a:r>
                      <a:endParaRPr lang="it-IT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0,2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0,0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0,4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0,0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0,0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0,0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1,3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6838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prec</a:t>
                      </a:r>
                      <a:r>
                        <a:rPr lang="it-IT" sz="1200" b="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. </a:t>
                      </a:r>
                      <a:r>
                        <a:rPr lang="it-IT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relazione </a:t>
                      </a:r>
                      <a:r>
                        <a:rPr lang="it-IT" sz="1200" b="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sentimentale</a:t>
                      </a:r>
                      <a:endParaRPr lang="it-IT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1,7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22,8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8,9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51,3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6,7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5,9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3,5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6838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nessun rapporto</a:t>
                      </a:r>
                      <a:endParaRPr lang="it-IT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1,5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0,2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2,0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0,2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0,0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0,4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0,9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6838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rapporto di lavoro</a:t>
                      </a:r>
                      <a:endParaRPr lang="it-IT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0,2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0,2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2,0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0,0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0,0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0,4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0,9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6838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rivale in amore</a:t>
                      </a:r>
                      <a:endParaRPr lang="it-IT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0,0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0,9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0,0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0,0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0,0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0,4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0,2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69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17</a:t>
            </a:fld>
            <a:endParaRPr lang="it-IT" dirty="0"/>
          </a:p>
        </p:txBody>
      </p:sp>
      <p:sp>
        <p:nvSpPr>
          <p:cNvPr id="9" name="Sottotitolo 2"/>
          <p:cNvSpPr txBox="1">
            <a:spLocks/>
          </p:cNvSpPr>
          <p:nvPr/>
        </p:nvSpPr>
        <p:spPr>
          <a:xfrm>
            <a:off x="569913" y="2661178"/>
            <a:ext cx="4065587" cy="305646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800" dirty="0"/>
              <a:t>I danni subiti dalle vittime sono soprattutto psicologici (68,9% dei casi) in particolare quando la vittima non ha alcun rapporto con l’autore (77,3</a:t>
            </a:r>
            <a:r>
              <a:rPr lang="it-IT" sz="1800" dirty="0" smtClean="0"/>
              <a:t>%). </a:t>
            </a:r>
            <a:r>
              <a:rPr lang="it-IT" sz="1800" dirty="0"/>
              <a:t>Il 44% delle vittime si costituisce parte civile. Di queste, il 71% ottiene il risarcimento danni.</a:t>
            </a:r>
          </a:p>
          <a:p>
            <a:pPr algn="l"/>
            <a:endParaRPr lang="it-IT" sz="1800" dirty="0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569912" y="1274239"/>
            <a:ext cx="5075975" cy="103610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Danni subiti dalla vittima per causa della persecuzione</a:t>
            </a:r>
            <a:endParaRPr lang="it-IT" sz="3200" dirty="0">
              <a:latin typeface="+mn-lt"/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517627"/>
              </p:ext>
            </p:extLst>
          </p:nvPr>
        </p:nvGraphicFramePr>
        <p:xfrm>
          <a:off x="5316280" y="1872742"/>
          <a:ext cx="6188149" cy="30947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5580"/>
                <a:gridCol w="995693"/>
                <a:gridCol w="955592"/>
                <a:gridCol w="975642"/>
                <a:gridCol w="975642"/>
              </a:tblGrid>
              <a:tr h="38683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DANNI SUBITI DALLA VITTIMA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</a:tr>
              <a:tr h="386838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RAPPORTO CON L’AUTORE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danni </a:t>
                      </a:r>
                      <a:endParaRPr lang="it-IT" sz="1200" b="0" u="none" strike="noStrike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fontAlgn="ctr"/>
                      <a:r>
                        <a:rPr lang="it-IT" sz="1200" b="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fisici</a:t>
                      </a:r>
                      <a:endParaRPr lang="it-IT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danni materiali</a:t>
                      </a:r>
                      <a:endParaRPr lang="it-IT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danni psicologici</a:t>
                      </a:r>
                      <a:endParaRPr lang="it-IT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nessun danno</a:t>
                      </a:r>
                      <a:endParaRPr lang="it-IT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</a:tr>
              <a:tr h="386838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amicizia o conoscenza</a:t>
                      </a:r>
                      <a:endParaRPr lang="it-IT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23,9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19,4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70,1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17,9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6838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familiare o parente</a:t>
                      </a:r>
                      <a:endParaRPr lang="it-IT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22,2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22,2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66,7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0,0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6838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nessun rapporto</a:t>
                      </a:r>
                      <a:endParaRPr lang="it-IT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9,1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9,1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77,3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13,6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6838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precedente </a:t>
                      </a:r>
                      <a:r>
                        <a:rPr lang="it-IT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relazione </a:t>
                      </a:r>
                      <a:r>
                        <a:rPr lang="it-IT" sz="1200" b="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sentimentale</a:t>
                      </a:r>
                      <a:endParaRPr lang="it-IT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48,5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30,3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69,1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7,9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6838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rapporto di lavoro</a:t>
                      </a:r>
                      <a:endParaRPr lang="it-IT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17,6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11,8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58,8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29,4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6838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rivale in amore</a:t>
                      </a:r>
                      <a:endParaRPr lang="it-IT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40,0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0,0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60,0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20,0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612345"/>
              </p:ext>
            </p:extLst>
          </p:nvPr>
        </p:nvGraphicFramePr>
        <p:xfrm>
          <a:off x="5316280" y="5114613"/>
          <a:ext cx="6188149" cy="3868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96633"/>
                <a:gridCol w="978195"/>
                <a:gridCol w="967563"/>
                <a:gridCol w="978195"/>
                <a:gridCol w="967563"/>
              </a:tblGrid>
              <a:tr h="386838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u="none" strike="noStrike" dirty="0" smtClean="0">
                          <a:effectLst/>
                        </a:rPr>
                        <a:t>totale </a:t>
                      </a:r>
                      <a:r>
                        <a:rPr lang="it-IT" sz="1200" b="1" u="none" strike="noStrike" dirty="0">
                          <a:effectLst/>
                        </a:rPr>
                        <a:t>danni subiti </a:t>
                      </a:r>
                      <a:r>
                        <a:rPr lang="it-IT" sz="1200" b="1" u="none" strike="noStrike" dirty="0" smtClean="0">
                          <a:effectLst/>
                        </a:rPr>
                        <a:t>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>
                          <a:effectLst/>
                        </a:rPr>
                        <a:t>41,0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>
                          <a:effectLst/>
                        </a:rPr>
                        <a:t>26,3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>
                          <a:effectLst/>
                        </a:rPr>
                        <a:t>68,9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>
                          <a:effectLst/>
                        </a:rPr>
                        <a:t>10,8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208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18</a:t>
            </a:fld>
            <a:endParaRPr lang="it-IT" dirty="0"/>
          </a:p>
        </p:txBody>
      </p:sp>
      <p:sp>
        <p:nvSpPr>
          <p:cNvPr id="9" name="Sottotitolo 2"/>
          <p:cNvSpPr txBox="1">
            <a:spLocks/>
          </p:cNvSpPr>
          <p:nvPr/>
        </p:nvSpPr>
        <p:spPr>
          <a:xfrm>
            <a:off x="569913" y="2661178"/>
            <a:ext cx="4065587" cy="305646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800" dirty="0"/>
              <a:t>La condotta delittuosa avviene tramite molestie e/o minacce. Nella quasi totalità dei casi le modalità sono rilevate congiuntamente. La tabella offre il dettaglio delle singole condotte anche rispetto alla persona offesa o danneggiata. </a:t>
            </a:r>
          </a:p>
          <a:p>
            <a:pPr algn="l"/>
            <a:r>
              <a:rPr lang="it-IT" sz="1800" dirty="0"/>
              <a:t>Da segnalare che le minacce e/o molestie verso altre persone oltre che alla vittima si ritrovano, congiuntamente o singolarmente, nel 42% dei casi esaminati.</a:t>
            </a:r>
          </a:p>
          <a:p>
            <a:pPr algn="l"/>
            <a:endParaRPr lang="it-IT" sz="1800" dirty="0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569912" y="1274239"/>
            <a:ext cx="5075975" cy="103610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Tipo di persecuzione e persone coinvolte</a:t>
            </a:r>
            <a:endParaRPr lang="it-IT" sz="3200" dirty="0">
              <a:latin typeface="+mn-lt"/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293994"/>
              </p:ext>
            </p:extLst>
          </p:nvPr>
        </p:nvGraphicFramePr>
        <p:xfrm>
          <a:off x="6291921" y="2694487"/>
          <a:ext cx="5212507" cy="15413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5580"/>
                <a:gridCol w="995693"/>
                <a:gridCol w="955592"/>
                <a:gridCol w="975642"/>
              </a:tblGrid>
              <a:tr h="38683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PERSONE COINVOLTE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</a:tr>
              <a:tr h="38683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TIPO DI PERSECUZIONE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solo la vittima</a:t>
                      </a:r>
                      <a:endParaRPr lang="it-IT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vittima e persone affini</a:t>
                      </a:r>
                      <a:endParaRPr lang="it-IT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</a:tr>
              <a:tr h="383861"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molestie</a:t>
                      </a:r>
                      <a:endParaRPr lang="it-IT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 smtClean="0">
                          <a:effectLst/>
                        </a:rPr>
                        <a:t>65,5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 smtClean="0">
                          <a:effectLst/>
                        </a:rPr>
                        <a:t>30,0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 smtClean="0">
                          <a:effectLst/>
                        </a:rPr>
                        <a:t>95,5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3861"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minacce</a:t>
                      </a:r>
                      <a:endParaRPr lang="it-IT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 smtClean="0">
                          <a:effectLst/>
                        </a:rPr>
                        <a:t>54,2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 smtClean="0">
                          <a:effectLst/>
                        </a:rPr>
                        <a:t>31,8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 smtClean="0">
                          <a:effectLst/>
                        </a:rPr>
                        <a:t>86,0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563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19</a:t>
            </a:fld>
            <a:endParaRPr lang="it-IT" dirty="0"/>
          </a:p>
        </p:txBody>
      </p:sp>
      <p:sp>
        <p:nvSpPr>
          <p:cNvPr id="9" name="Sottotitolo 2"/>
          <p:cNvSpPr txBox="1">
            <a:spLocks/>
          </p:cNvSpPr>
          <p:nvPr/>
        </p:nvSpPr>
        <p:spPr>
          <a:xfrm>
            <a:off x="569913" y="2661178"/>
            <a:ext cx="4065587" cy="305646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800" dirty="0"/>
              <a:t>La persecuzione si manifesta in svariate modalità e utilizzando tutti i normali canali di comunicazione, come mostrato nella tabella seguente.</a:t>
            </a:r>
          </a:p>
          <a:p>
            <a:pPr algn="l"/>
            <a:endParaRPr lang="it-IT" sz="1800" dirty="0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569912" y="1274239"/>
            <a:ext cx="5075975" cy="103610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Modalità di persecuzione</a:t>
            </a:r>
            <a:endParaRPr lang="it-IT" sz="3200" dirty="0">
              <a:latin typeface="+mn-lt"/>
            </a:endParaRP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227180"/>
              </p:ext>
            </p:extLst>
          </p:nvPr>
        </p:nvGraphicFramePr>
        <p:xfrm>
          <a:off x="6392531" y="2311824"/>
          <a:ext cx="2604976" cy="31571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4463"/>
                <a:gridCol w="910513"/>
              </a:tblGrid>
              <a:tr h="468106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MODALITA’ DI PERSECUZIONE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FREQ. </a:t>
                      </a:r>
                      <a:r>
                        <a:rPr lang="it-IT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</a:tr>
              <a:tr h="468106"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dirty="0" smtClean="0">
                          <a:effectLst/>
                          <a:latin typeface="+mn-lt"/>
                        </a:rPr>
                        <a:t>verbale </a:t>
                      </a:r>
                      <a:r>
                        <a:rPr lang="it-IT" sz="1200" b="0" u="none" strike="noStrike" dirty="0">
                          <a:effectLst/>
                          <a:latin typeface="+mn-lt"/>
                        </a:rPr>
                        <a:t>di persona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71,9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8528"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dirty="0">
                          <a:effectLst/>
                          <a:latin typeface="+mn-lt"/>
                        </a:rPr>
                        <a:t>appostamenti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67,6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68106"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dirty="0" smtClean="0">
                          <a:effectLst/>
                          <a:latin typeface="+mn-lt"/>
                        </a:rPr>
                        <a:t>verbale</a:t>
                      </a:r>
                      <a:r>
                        <a:rPr lang="it-IT" sz="1200" b="0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it-IT" sz="1200" b="0" u="none" strike="noStrike" dirty="0" smtClean="0">
                          <a:effectLst/>
                          <a:latin typeface="+mn-lt"/>
                        </a:rPr>
                        <a:t>via </a:t>
                      </a:r>
                      <a:r>
                        <a:rPr lang="it-IT" sz="1200" b="0" u="none" strike="noStrike" dirty="0">
                          <a:effectLst/>
                          <a:latin typeface="+mn-lt"/>
                        </a:rPr>
                        <a:t>telefono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65,0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8106"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dirty="0">
                          <a:effectLst/>
                          <a:latin typeface="+mn-lt"/>
                        </a:rPr>
                        <a:t>scritta (lettere, mail, sms, </a:t>
                      </a:r>
                      <a:r>
                        <a:rPr lang="it-IT" sz="1200" b="0" u="none" strike="noStrike" dirty="0" smtClean="0">
                          <a:effectLst/>
                          <a:latin typeface="+mn-lt"/>
                        </a:rPr>
                        <a:t>web-social, </a:t>
                      </a:r>
                      <a:r>
                        <a:rPr lang="it-IT" sz="1200" b="0" u="none" strike="noStrike" dirty="0">
                          <a:effectLst/>
                          <a:latin typeface="+mn-lt"/>
                        </a:rPr>
                        <a:t>ecc.)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56,7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68106"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dirty="0">
                          <a:effectLst/>
                          <a:latin typeface="+mn-lt"/>
                        </a:rPr>
                        <a:t>pedinamenti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48,2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106"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dirty="0" smtClean="0">
                          <a:effectLst/>
                          <a:latin typeface="+mn-lt"/>
                        </a:rPr>
                        <a:t>Verbale</a:t>
                      </a:r>
                      <a:r>
                        <a:rPr lang="it-IT" sz="1200" b="0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it-IT" sz="1200" b="0" u="none" strike="noStrike" dirty="0" smtClean="0">
                          <a:effectLst/>
                          <a:latin typeface="+mn-lt"/>
                        </a:rPr>
                        <a:t>via </a:t>
                      </a:r>
                      <a:r>
                        <a:rPr lang="it-IT" sz="1200" b="0" u="none" strike="noStrike" dirty="0">
                          <a:effectLst/>
                          <a:latin typeface="+mn-lt"/>
                        </a:rPr>
                        <a:t>citofono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18,2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940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4294967295"/>
          </p:nvPr>
        </p:nvSpPr>
        <p:spPr>
          <a:xfrm>
            <a:off x="6477000" y="2061775"/>
            <a:ext cx="4117109" cy="2454807"/>
          </a:xfrm>
          <a:prstGeom prst="rect">
            <a:avLst/>
          </a:prstGeom>
        </p:spPr>
        <p:txBody>
          <a:bodyPr lIns="0" tIns="0" rIns="0" bIns="0"/>
          <a:lstStyle/>
          <a:p>
            <a:pPr marL="285750" indent="-285750" algn="just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400" dirty="0" smtClean="0"/>
              <a:t>Le </a:t>
            </a:r>
            <a:r>
              <a:rPr lang="it-IT" sz="1400" dirty="0"/>
              <a:t>informazioni rilevate hanno riguardato il fenomeno dello stalking sotto </a:t>
            </a:r>
            <a:r>
              <a:rPr lang="it-IT" sz="1400" b="1" dirty="0"/>
              <a:t>molteplici aspetti: movente, modalità della condotta, tempi, autori e vittime, relazione tra gli stessi</a:t>
            </a:r>
            <a:r>
              <a:rPr lang="it-IT" sz="1400" b="1" dirty="0" smtClean="0"/>
              <a:t>.</a:t>
            </a:r>
            <a:endParaRPr lang="it-IT" sz="1400" b="1" dirty="0"/>
          </a:p>
          <a:p>
            <a:pPr marL="285750" indent="-285750" algn="just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400" dirty="0"/>
              <a:t>L’indagine ha interessato </a:t>
            </a:r>
            <a:r>
              <a:rPr lang="it-IT" sz="1400" b="1" dirty="0"/>
              <a:t>14 sedi di tribunale </a:t>
            </a:r>
            <a:r>
              <a:rPr lang="it-IT" sz="1400" dirty="0"/>
              <a:t>rappresentative della realtà nazionale per dimensione e ubicazione territoriale.</a:t>
            </a:r>
          </a:p>
          <a:p>
            <a:pPr marL="285750" indent="-285750" algn="just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400" dirty="0"/>
              <a:t>I </a:t>
            </a:r>
            <a:r>
              <a:rPr lang="it-IT" sz="1400" b="1" dirty="0"/>
              <a:t>508 fascicoli del campione considerato – pari all’11,2% della popolazione </a:t>
            </a:r>
            <a:r>
              <a:rPr lang="it-IT" sz="1400" dirty="0"/>
              <a:t>- ci permettono di affidare ai risultati forniti un livello di confidenza </a:t>
            </a:r>
            <a:r>
              <a:rPr lang="it-IT" sz="1400" dirty="0" smtClean="0"/>
              <a:t>elevato.</a:t>
            </a:r>
            <a:endParaRPr lang="it-IT" sz="1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569913" y="2015595"/>
            <a:ext cx="4065587" cy="305646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Direzione Generale di Statistica ha realizzato un’indagine campionaria sul reato di cui all’art. 612 bis c.p., cosiddetto “stalking”, prendendo in esame la documentazione relativa ai procedimenti definiti presso i tribunali italiani negli anni 2011-2012.</a:t>
            </a:r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STALKING – l’indagine statistica</a:t>
            </a:r>
          </a:p>
        </p:txBody>
      </p:sp>
    </p:spTree>
    <p:extLst>
      <p:ext uri="{BB962C8B-B14F-4D97-AF65-F5344CB8AC3E}">
        <p14:creationId xmlns:p14="http://schemas.microsoft.com/office/powerpoint/2010/main" val="387338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20</a:t>
            </a:fld>
            <a:endParaRPr lang="it-IT" dirty="0"/>
          </a:p>
        </p:txBody>
      </p:sp>
      <p:sp>
        <p:nvSpPr>
          <p:cNvPr id="9" name="Sottotitolo 2"/>
          <p:cNvSpPr txBox="1">
            <a:spLocks/>
          </p:cNvSpPr>
          <p:nvPr/>
        </p:nvSpPr>
        <p:spPr>
          <a:xfrm>
            <a:off x="569913" y="2661178"/>
            <a:ext cx="4065587" cy="305646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800" dirty="0"/>
              <a:t>Molestie e minacce provocano ansia e paura nella vittima rispettivamente nell’86,1% e 92,4% dei casi. Inoltre, ciò che colpisce, è che addirittura nel 42,2% dei casi è stata rilevata una condotta tale da costringere le vittime a cambiare abitudini di vita.</a:t>
            </a:r>
          </a:p>
          <a:p>
            <a:pPr algn="l"/>
            <a:endParaRPr lang="it-IT" sz="1800" dirty="0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569912" y="1274239"/>
            <a:ext cx="5075975" cy="103610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Effetti sulla vittima per tipo di persecuzione</a:t>
            </a:r>
            <a:endParaRPr lang="it-IT" sz="3200" dirty="0">
              <a:latin typeface="+mn-lt"/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072162"/>
              </p:ext>
            </p:extLst>
          </p:nvPr>
        </p:nvGraphicFramePr>
        <p:xfrm>
          <a:off x="6291921" y="2694487"/>
          <a:ext cx="5212507" cy="11575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5580"/>
                <a:gridCol w="995693"/>
                <a:gridCol w="955592"/>
                <a:gridCol w="975642"/>
              </a:tblGrid>
              <a:tr h="38683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EFFETTI SULLA VITTIMA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</a:tr>
              <a:tr h="386838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TIPO DI PERSECUZIONE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ansia</a:t>
                      </a:r>
                      <a:endParaRPr lang="it-IT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paura</a:t>
                      </a:r>
                      <a:endParaRPr lang="it-IT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costrizione</a:t>
                      </a:r>
                      <a:endParaRPr lang="it-IT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</a:tr>
              <a:tr h="383861"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molestie </a:t>
                      </a:r>
                      <a:r>
                        <a:rPr lang="it-IT" sz="1200" b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e/o </a:t>
                      </a:r>
                      <a:r>
                        <a:rPr lang="it-IT" sz="1200" b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minacce</a:t>
                      </a:r>
                      <a:endParaRPr lang="it-IT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86,1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92,4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42,2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71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21</a:t>
            </a:fld>
            <a:endParaRPr lang="it-IT" dirty="0"/>
          </a:p>
        </p:txBody>
      </p:sp>
      <p:sp>
        <p:nvSpPr>
          <p:cNvPr id="9" name="Sottotitolo 2"/>
          <p:cNvSpPr txBox="1">
            <a:spLocks/>
          </p:cNvSpPr>
          <p:nvPr/>
        </p:nvSpPr>
        <p:spPr>
          <a:xfrm>
            <a:off x="569913" y="2661178"/>
            <a:ext cx="4065587" cy="305646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800" dirty="0"/>
              <a:t>Il 46,4% degli </a:t>
            </a:r>
            <a:r>
              <a:rPr lang="it-IT" sz="1800" dirty="0" err="1"/>
              <a:t>stalker</a:t>
            </a:r>
            <a:r>
              <a:rPr lang="it-IT" sz="1800" dirty="0"/>
              <a:t> ha precedenti penali a cui si aggiunge un 2% con procedimenti pendenti. </a:t>
            </a:r>
          </a:p>
          <a:p>
            <a:pPr algn="l"/>
            <a:r>
              <a:rPr lang="it-IT" sz="1800" dirty="0"/>
              <a:t>Gli imputati per </a:t>
            </a:r>
            <a:r>
              <a:rPr lang="it-IT" sz="1800" i="1" dirty="0" err="1"/>
              <a:t>stalking</a:t>
            </a:r>
            <a:r>
              <a:rPr lang="it-IT" sz="1800" dirty="0"/>
              <a:t> con precedenti penali vengono condannati nel 49% dei casi, quelli senza precedenti nel 37%. </a:t>
            </a:r>
          </a:p>
          <a:p>
            <a:pPr algn="l"/>
            <a:endParaRPr lang="it-IT" sz="1800" dirty="0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569912" y="1274239"/>
            <a:ext cx="5075975" cy="103610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Autore: precedenti penali</a:t>
            </a:r>
            <a:endParaRPr lang="it-IT" sz="3200" dirty="0">
              <a:latin typeface="+mn-lt"/>
            </a:endParaRPr>
          </a:p>
        </p:txBody>
      </p:sp>
      <p:graphicFrame>
        <p:nvGraphicFramePr>
          <p:cNvPr id="6" name="Grafico 5"/>
          <p:cNvGraphicFramePr/>
          <p:nvPr>
            <p:extLst>
              <p:ext uri="{D42A27DB-BD31-4B8C-83A1-F6EECF244321}">
                <p14:modId xmlns:p14="http://schemas.microsoft.com/office/powerpoint/2010/main" val="2536757402"/>
              </p:ext>
            </p:extLst>
          </p:nvPr>
        </p:nvGraphicFramePr>
        <p:xfrm>
          <a:off x="6922406" y="2310346"/>
          <a:ext cx="4128120" cy="3250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7603897" y="3528386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prstClr val="black"/>
                </a:solidFill>
                <a:latin typeface="Tw Cen MT"/>
              </a:rPr>
              <a:t>53,6%</a:t>
            </a:r>
            <a:endParaRPr lang="it-IT" b="1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9404097" y="3384370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prstClr val="black"/>
                </a:solidFill>
                <a:latin typeface="Tw Cen MT"/>
              </a:rPr>
              <a:t>46,4%</a:t>
            </a:r>
            <a:endParaRPr lang="it-IT" b="1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7378118" y="2526039"/>
            <a:ext cx="2773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/>
              </a:rPr>
              <a:t>ESISTENZA DI PRECEDENTI</a:t>
            </a:r>
            <a:endParaRPr kumimoji="0" lang="it-IT" sz="1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7744962" y="3216059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prstClr val="black"/>
                </a:solidFill>
                <a:latin typeface="Tw Cen MT"/>
              </a:rPr>
              <a:t>No</a:t>
            </a:r>
            <a:endParaRPr lang="it-IT" sz="2000" b="1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9538358" y="3112113"/>
            <a:ext cx="373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prstClr val="black"/>
                </a:solidFill>
                <a:latin typeface="Tw Cen MT"/>
              </a:rPr>
              <a:t>Sì</a:t>
            </a:r>
            <a:endParaRPr lang="it-IT" sz="2000" b="1" dirty="0">
              <a:solidFill>
                <a:prstClr val="black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88012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22</a:t>
            </a:fld>
            <a:endParaRPr lang="it-IT" dirty="0"/>
          </a:p>
        </p:txBody>
      </p:sp>
      <p:sp>
        <p:nvSpPr>
          <p:cNvPr id="9" name="Sottotitolo 2"/>
          <p:cNvSpPr txBox="1">
            <a:spLocks/>
          </p:cNvSpPr>
          <p:nvPr/>
        </p:nvSpPr>
        <p:spPr>
          <a:xfrm>
            <a:off x="569913" y="2661178"/>
            <a:ext cx="4065587" cy="305646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800" dirty="0"/>
              <a:t>Le tipologie di reato più ricorrenti tra i precedenti penali degli </a:t>
            </a:r>
            <a:r>
              <a:rPr lang="it-IT" sz="1800" dirty="0" err="1"/>
              <a:t>stalker</a:t>
            </a:r>
            <a:r>
              <a:rPr lang="it-IT" sz="1800" dirty="0"/>
              <a:t> sono le minacce, lesioni e violenze a persone (43,5%) e una serie di altri reati contro il patrimonio (34,7%). </a:t>
            </a: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569913" y="1274239"/>
            <a:ext cx="5182301" cy="103610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Tipologie di reato ricorrenti nei precedenti penali degli </a:t>
            </a:r>
            <a:r>
              <a:rPr lang="it-IT" sz="3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stalker</a:t>
            </a:r>
            <a:endParaRPr lang="it-IT" sz="3200" dirty="0">
              <a:latin typeface="+mn-lt"/>
            </a:endParaRP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632693"/>
              </p:ext>
            </p:extLst>
          </p:nvPr>
        </p:nvGraphicFramePr>
        <p:xfrm>
          <a:off x="6709144" y="2310346"/>
          <a:ext cx="4880344" cy="31826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97003"/>
                <a:gridCol w="583341"/>
              </a:tblGrid>
              <a:tr h="320645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TIPOLOGIA DI REATO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FREQ. </a:t>
                      </a:r>
                      <a:r>
                        <a:rPr lang="it-IT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</a:tr>
              <a:tr h="309274"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Minaccia, lesione e violenza a persone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 smtClean="0">
                          <a:effectLst/>
                        </a:rPr>
                        <a:t>43,5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9924"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 smtClean="0">
                          <a:effectLst/>
                        </a:rPr>
                        <a:t>Appropriazione indebita, furto, peculato, rapina…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 smtClean="0">
                          <a:effectLst/>
                        </a:rPr>
                        <a:t>34,7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9274"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Reati contro un pubblico ufficiale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 smtClean="0">
                          <a:effectLst/>
                        </a:rPr>
                        <a:t>19,4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7227"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Inosservanza delle norme sulla circolazione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 smtClean="0">
                          <a:effectLst/>
                        </a:rPr>
                        <a:t>18,1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9274"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Illecita produzione, vendita o detenzione di stupefacenti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 smtClean="0">
                          <a:effectLst/>
                        </a:rPr>
                        <a:t>16,7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09274"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Operazioni con denaro o beni di provenienza illecita o sospetta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 smtClean="0">
                          <a:effectLst/>
                        </a:rPr>
                        <a:t>13,0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9216"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Illecita fabbricazione, vendita o detenzione di armi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 smtClean="0">
                          <a:effectLst/>
                        </a:rPr>
                        <a:t>10,6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09274"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Ingiuria e diffamazione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 smtClean="0">
                          <a:effectLst/>
                        </a:rPr>
                        <a:t>9,3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9274"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Reati contro la famiglia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 smtClean="0">
                          <a:effectLst/>
                        </a:rPr>
                        <a:t>7,9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113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23</a:t>
            </a:fld>
            <a:endParaRPr lang="it-IT" dirty="0"/>
          </a:p>
        </p:txBody>
      </p:sp>
      <p:sp>
        <p:nvSpPr>
          <p:cNvPr id="9" name="Sottotitolo 2"/>
          <p:cNvSpPr txBox="1">
            <a:spLocks/>
          </p:cNvSpPr>
          <p:nvPr/>
        </p:nvSpPr>
        <p:spPr>
          <a:xfrm>
            <a:off x="569913" y="2661178"/>
            <a:ext cx="4065587" cy="305646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800" dirty="0"/>
              <a:t>Una vittima su quattro ritira la querela. Le condanne (42,5%) e i patteggiamenti (14,9%) sono più frequenti delle assoluzioni (11,5%).</a:t>
            </a:r>
          </a:p>
          <a:p>
            <a:pPr algn="l"/>
            <a:endParaRPr lang="it-IT" sz="1800" dirty="0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569912" y="1274239"/>
            <a:ext cx="4746367" cy="103610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Esito sentenze </a:t>
            </a:r>
            <a:r>
              <a:rPr lang="it-IT" sz="3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stalking</a:t>
            </a:r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(primo grado)</a:t>
            </a:r>
            <a:endParaRPr lang="it-IT" sz="3200" dirty="0">
              <a:latin typeface="+mn-lt"/>
            </a:endParaRPr>
          </a:p>
        </p:txBody>
      </p:sp>
      <p:grpSp>
        <p:nvGrpSpPr>
          <p:cNvPr id="14" name="Gruppo 13"/>
          <p:cNvGrpSpPr/>
          <p:nvPr/>
        </p:nvGrpSpPr>
        <p:grpSpPr>
          <a:xfrm>
            <a:off x="4635500" y="2152377"/>
            <a:ext cx="7107102" cy="3476843"/>
            <a:chOff x="899592" y="2760469"/>
            <a:chExt cx="7107102" cy="3476843"/>
          </a:xfrm>
        </p:grpSpPr>
        <p:sp>
          <p:nvSpPr>
            <p:cNvPr id="15" name="CasellaDiTesto 14"/>
            <p:cNvSpPr txBox="1"/>
            <p:nvPr/>
          </p:nvSpPr>
          <p:spPr>
            <a:xfrm>
              <a:off x="5443241" y="3129801"/>
              <a:ext cx="13292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>
                  <a:solidFill>
                    <a:srgbClr val="0070C0"/>
                  </a:solidFill>
                  <a:latin typeface="Tw Cen MT"/>
                </a:rPr>
                <a:t>assoluzione</a:t>
              </a:r>
              <a:endParaRPr lang="it-IT" b="1" dirty="0">
                <a:solidFill>
                  <a:srgbClr val="0070C0"/>
                </a:solidFill>
                <a:latin typeface="Tw Cen MT"/>
              </a:endParaRPr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6876256" y="4367731"/>
              <a:ext cx="11304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>
                  <a:solidFill>
                    <a:srgbClr val="0070C0"/>
                  </a:solidFill>
                  <a:latin typeface="Tw Cen MT"/>
                </a:rPr>
                <a:t>condanna</a:t>
              </a:r>
              <a:endParaRPr lang="it-IT" b="1" dirty="0">
                <a:solidFill>
                  <a:srgbClr val="0070C0"/>
                </a:solidFill>
                <a:latin typeface="Tw Cen MT"/>
              </a:endParaRPr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2012591" y="5867980"/>
              <a:ext cx="2602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err="1" smtClean="0">
                  <a:solidFill>
                    <a:srgbClr val="0070C0"/>
                  </a:solidFill>
                  <a:latin typeface="Tw Cen MT"/>
                </a:rPr>
                <a:t>ndp</a:t>
              </a:r>
              <a:r>
                <a:rPr lang="it-IT" b="1" dirty="0" smtClean="0">
                  <a:solidFill>
                    <a:srgbClr val="0070C0"/>
                  </a:solidFill>
                  <a:latin typeface="Tw Cen MT"/>
                </a:rPr>
                <a:t> per altre motivazioni</a:t>
              </a:r>
              <a:endParaRPr lang="it-IT" b="1" dirty="0">
                <a:solidFill>
                  <a:srgbClr val="0070C0"/>
                </a:solidFill>
                <a:latin typeface="Tw Cen MT"/>
              </a:endParaRP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899592" y="4440579"/>
              <a:ext cx="20882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b="1" dirty="0" err="1" smtClean="0">
                  <a:solidFill>
                    <a:srgbClr val="0070C0"/>
                  </a:solidFill>
                  <a:latin typeface="Tw Cen MT"/>
                </a:rPr>
                <a:t>ndp</a:t>
              </a:r>
              <a:r>
                <a:rPr lang="it-IT" b="1" dirty="0" smtClean="0">
                  <a:solidFill>
                    <a:srgbClr val="0070C0"/>
                  </a:solidFill>
                  <a:latin typeface="Tw Cen MT"/>
                </a:rPr>
                <a:t> per remissione di querela</a:t>
              </a:r>
              <a:endParaRPr lang="it-IT" b="1" dirty="0">
                <a:solidFill>
                  <a:srgbClr val="0070C0"/>
                </a:solidFill>
                <a:latin typeface="Tw Cen MT"/>
              </a:endParaRPr>
            </a:p>
          </p:txBody>
        </p:sp>
        <p:sp>
          <p:nvSpPr>
            <p:cNvPr id="19" name="CasellaDiTesto 18"/>
            <p:cNvSpPr txBox="1"/>
            <p:nvPr/>
          </p:nvSpPr>
          <p:spPr>
            <a:xfrm>
              <a:off x="2195736" y="3284984"/>
              <a:ext cx="16878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>
                  <a:solidFill>
                    <a:srgbClr val="0070C0"/>
                  </a:solidFill>
                  <a:latin typeface="Tw Cen MT"/>
                </a:rPr>
                <a:t>patteggiamento</a:t>
              </a:r>
              <a:endParaRPr lang="it-IT" b="1" dirty="0">
                <a:solidFill>
                  <a:srgbClr val="0070C0"/>
                </a:solidFill>
                <a:latin typeface="Tw Cen MT"/>
              </a:endParaRPr>
            </a:p>
          </p:txBody>
        </p:sp>
        <p:sp>
          <p:nvSpPr>
            <p:cNvPr id="20" name="CasellaDiTesto 19"/>
            <p:cNvSpPr txBox="1"/>
            <p:nvPr/>
          </p:nvSpPr>
          <p:spPr>
            <a:xfrm>
              <a:off x="4152503" y="2760469"/>
              <a:ext cx="13322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>
                  <a:solidFill>
                    <a:srgbClr val="0070C0"/>
                  </a:solidFill>
                  <a:latin typeface="Tw Cen MT"/>
                </a:rPr>
                <a:t>riqualificato</a:t>
              </a:r>
              <a:endParaRPr lang="it-IT" b="1" dirty="0">
                <a:solidFill>
                  <a:srgbClr val="0070C0"/>
                </a:solidFill>
                <a:latin typeface="Tw Cen MT"/>
              </a:endParaRPr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00" r="17796" b="22538"/>
            <a:stretch/>
          </p:blipFill>
          <p:spPr bwMode="auto">
            <a:xfrm>
              <a:off x="2849751" y="2816191"/>
              <a:ext cx="4135271" cy="3069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2271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24</a:t>
            </a:fld>
            <a:endParaRPr lang="it-IT" dirty="0"/>
          </a:p>
        </p:txBody>
      </p:sp>
      <p:sp>
        <p:nvSpPr>
          <p:cNvPr id="9" name="Sottotitolo 2"/>
          <p:cNvSpPr txBox="1">
            <a:spLocks/>
          </p:cNvSpPr>
          <p:nvPr/>
        </p:nvSpPr>
        <p:spPr>
          <a:xfrm>
            <a:off x="569913" y="2661178"/>
            <a:ext cx="4065587" cy="305646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800" dirty="0"/>
              <a:t>Nel 56% dei casi agli atti persecutori sono associati altri reati. I processi per </a:t>
            </a:r>
            <a:r>
              <a:rPr lang="it-IT" sz="1800" dirty="0" err="1"/>
              <a:t>stalking</a:t>
            </a:r>
            <a:r>
              <a:rPr lang="it-IT" sz="1800" dirty="0"/>
              <a:t> si concludono più frequentemente con una condanna quando a carico dell’imputato ci sono altri reati (44,7% contro 39,8%). </a:t>
            </a: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569913" y="1274239"/>
            <a:ext cx="4297362" cy="103610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Reati connessi con lo </a:t>
            </a:r>
            <a:r>
              <a:rPr lang="it-IT" sz="3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stalking</a:t>
            </a:r>
            <a:endParaRPr lang="it-IT" sz="3200" dirty="0">
              <a:latin typeface="+mn-lt"/>
            </a:endParaRP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962013"/>
              </p:ext>
            </p:extLst>
          </p:nvPr>
        </p:nvGraphicFramePr>
        <p:xfrm>
          <a:off x="5082363" y="2667200"/>
          <a:ext cx="6870593" cy="15210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79118"/>
                <a:gridCol w="815198"/>
                <a:gridCol w="782367"/>
                <a:gridCol w="798782"/>
                <a:gridCol w="798782"/>
                <a:gridCol w="798782"/>
                <a:gridCol w="798782"/>
                <a:gridCol w="798782"/>
              </a:tblGrid>
              <a:tr h="38683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</a:t>
                      </a:r>
                      <a:r>
                        <a:rPr lang="it-IT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ESITO SENTENZA STALKING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</a:tr>
              <a:tr h="386838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ALTRI REATI CONNESSI 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assoluzione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condanna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ndp</a:t>
                      </a:r>
                      <a:r>
                        <a:rPr lang="it-IT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per altro motivo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ndp</a:t>
                      </a:r>
                      <a:r>
                        <a:rPr lang="it-IT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per remissione querela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patteggiam</a:t>
                      </a:r>
                      <a:r>
                        <a:rPr lang="it-IT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riqualif</a:t>
                      </a:r>
                      <a:r>
                        <a:rPr lang="it-IT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</a:tr>
              <a:tr h="288020"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si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44,7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18,7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14,5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4,9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8020"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9,5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39,8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30,3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15,4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888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25</a:t>
            </a:fld>
            <a:endParaRPr lang="it-IT" dirty="0"/>
          </a:p>
        </p:txBody>
      </p:sp>
      <p:sp>
        <p:nvSpPr>
          <p:cNvPr id="9" name="Sottotitolo 2"/>
          <p:cNvSpPr txBox="1">
            <a:spLocks/>
          </p:cNvSpPr>
          <p:nvPr/>
        </p:nvSpPr>
        <p:spPr>
          <a:xfrm>
            <a:off x="569913" y="2661178"/>
            <a:ext cx="4065587" cy="305646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800" dirty="0"/>
              <a:t>Minaccia, lesione e violenza a persone sono di gran lunga le più frequenti tipologie di reato associate allo </a:t>
            </a:r>
            <a:r>
              <a:rPr lang="it-IT" sz="1800" dirty="0" err="1"/>
              <a:t>stalking</a:t>
            </a:r>
            <a:r>
              <a:rPr lang="it-IT" sz="1800" dirty="0"/>
              <a:t> per i quali l’imputato viene condannato (compaiono nel 71,4% dei casi esaminati in cui c’è una condanna per altri reati).</a:t>
            </a: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569913" y="1274239"/>
            <a:ext cx="5182301" cy="103610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Tipologie di reato connesse con lo </a:t>
            </a:r>
            <a:r>
              <a:rPr lang="it-IT" sz="3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stalking</a:t>
            </a:r>
            <a:endParaRPr lang="it-IT" sz="3200" dirty="0">
              <a:latin typeface="+mn-lt"/>
            </a:endParaRP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750699"/>
              </p:ext>
            </p:extLst>
          </p:nvPr>
        </p:nvGraphicFramePr>
        <p:xfrm>
          <a:off x="7006854" y="2437937"/>
          <a:ext cx="4295555" cy="29280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82114"/>
                <a:gridCol w="513441"/>
              </a:tblGrid>
              <a:tr h="320645"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TIPOLOGIA DI REATO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FREQ. </a:t>
                      </a:r>
                      <a:r>
                        <a:rPr lang="it-IT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</a:tr>
              <a:tr h="309274"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Minaccia, lesione e violenza a persone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 smtClean="0">
                          <a:effectLst/>
                        </a:rPr>
                        <a:t>71,4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9924"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Reati contro la famiglia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 smtClean="0">
                          <a:effectLst/>
                        </a:rPr>
                        <a:t>20,7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9274"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Ingiuria e diffamazione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 smtClean="0">
                          <a:effectLst/>
                        </a:rPr>
                        <a:t>18,7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7227"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Danno a cose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 smtClean="0">
                          <a:effectLst/>
                        </a:rPr>
                        <a:t>12,3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9274"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Illecita fabbricazione, vendita o detenzione di armi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 smtClean="0">
                          <a:effectLst/>
                        </a:rPr>
                        <a:t>12,3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09274"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Omicidi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 smtClean="0">
                          <a:effectLst/>
                        </a:rPr>
                        <a:t>12,3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9216"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Violazione della proprietà privata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 smtClean="0">
                          <a:effectLst/>
                        </a:rPr>
                        <a:t>10,8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09274"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Appropriazione di beni altrui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 smtClean="0">
                          <a:effectLst/>
                        </a:rPr>
                        <a:t>9,9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464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26</a:t>
            </a:fld>
            <a:endParaRPr lang="it-IT" dirty="0"/>
          </a:p>
        </p:txBody>
      </p:sp>
      <p:sp>
        <p:nvSpPr>
          <p:cNvPr id="9" name="Sottotitolo 2"/>
          <p:cNvSpPr txBox="1">
            <a:spLocks/>
          </p:cNvSpPr>
          <p:nvPr/>
        </p:nvSpPr>
        <p:spPr>
          <a:xfrm>
            <a:off x="569913" y="2661178"/>
            <a:ext cx="4065587" cy="305646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800" dirty="0"/>
              <a:t>Quasi la metà dei procedimenti si svolge con rito ordinario (48,6%); nel 23% dei casi si procede con giudizio abbreviato e nel 14,4% con patteggiamento; nell’11,3%  con giudizio direttissimo e nel 12,6% con immediato. </a:t>
            </a:r>
          </a:p>
          <a:p>
            <a:pPr algn="l"/>
            <a:endParaRPr lang="it-IT" sz="1800" dirty="0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569912" y="1274239"/>
            <a:ext cx="5075975" cy="103610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Rito</a:t>
            </a:r>
            <a:endParaRPr lang="it-IT" sz="3200" dirty="0">
              <a:latin typeface="+mn-lt"/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3831"/>
              </p:ext>
            </p:extLst>
          </p:nvPr>
        </p:nvGraphicFramePr>
        <p:xfrm>
          <a:off x="5316280" y="2624670"/>
          <a:ext cx="6188149" cy="19222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5580"/>
                <a:gridCol w="995693"/>
                <a:gridCol w="955592"/>
                <a:gridCol w="975642"/>
                <a:gridCol w="975642"/>
              </a:tblGrid>
              <a:tr h="386838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RITO (%)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ordinario</a:t>
                      </a:r>
                      <a:endParaRPr lang="it-IT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abbreviato</a:t>
                      </a:r>
                      <a:endParaRPr lang="it-IT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patteggiam</a:t>
                      </a:r>
                      <a:r>
                        <a:rPr lang="it-IT" sz="12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it-IT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Totale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</a:tr>
              <a:tr h="383861"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direttissimo</a:t>
                      </a:r>
                      <a:endParaRPr lang="it-IT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4,5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2,6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11,3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3861"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immediato</a:t>
                      </a:r>
                      <a:endParaRPr lang="it-IT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9,8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2,4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12,6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3861"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ordinario</a:t>
                      </a:r>
                      <a:endParaRPr lang="it-IT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48,6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11,4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76,1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3861"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totale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62,6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23,0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14,4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177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27</a:t>
            </a:fld>
            <a:endParaRPr lang="it-IT" dirty="0"/>
          </a:p>
        </p:txBody>
      </p:sp>
      <p:sp>
        <p:nvSpPr>
          <p:cNvPr id="9" name="Sottotitolo 2"/>
          <p:cNvSpPr txBox="1">
            <a:spLocks/>
          </p:cNvSpPr>
          <p:nvPr/>
        </p:nvSpPr>
        <p:spPr>
          <a:xfrm>
            <a:off x="569913" y="2661178"/>
            <a:ext cx="4065587" cy="305646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800" dirty="0"/>
              <a:t>Mediamente un procedimento per </a:t>
            </a:r>
            <a:r>
              <a:rPr lang="it-IT" sz="1800" dirty="0" err="1"/>
              <a:t>stalking</a:t>
            </a:r>
            <a:r>
              <a:rPr lang="it-IT" sz="1800" dirty="0"/>
              <a:t>, dalla data di prima iscrizione nel registro delle notizie di reato alla sentenza di I grado, si conclude in 587 gg. Sensibilmente più rapidi i processi che si celebrano con rito abbreviato.</a:t>
            </a:r>
          </a:p>
          <a:p>
            <a:pPr algn="l"/>
            <a:endParaRPr lang="it-IT" sz="1800" dirty="0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569912" y="1274239"/>
            <a:ext cx="4746367" cy="103610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Durata</a:t>
            </a:r>
            <a:endParaRPr lang="it-IT" sz="3200" dirty="0">
              <a:latin typeface="+mn-lt"/>
            </a:endParaRPr>
          </a:p>
        </p:txBody>
      </p:sp>
      <p:graphicFrame>
        <p:nvGraphicFramePr>
          <p:cNvPr id="13" name="Grafico 12"/>
          <p:cNvGraphicFramePr/>
          <p:nvPr>
            <p:extLst>
              <p:ext uri="{D42A27DB-BD31-4B8C-83A1-F6EECF244321}">
                <p14:modId xmlns:p14="http://schemas.microsoft.com/office/powerpoint/2010/main" val="2579272995"/>
              </p:ext>
            </p:extLst>
          </p:nvPr>
        </p:nvGraphicFramePr>
        <p:xfrm>
          <a:off x="5004713" y="1848865"/>
          <a:ext cx="6696744" cy="3707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9037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28</a:t>
            </a:fld>
            <a:endParaRPr lang="it-IT" dirty="0"/>
          </a:p>
        </p:txBody>
      </p:sp>
      <p:sp>
        <p:nvSpPr>
          <p:cNvPr id="9" name="Sottotitolo 2"/>
          <p:cNvSpPr txBox="1">
            <a:spLocks/>
          </p:cNvSpPr>
          <p:nvPr/>
        </p:nvSpPr>
        <p:spPr>
          <a:xfrm>
            <a:off x="569913" y="2661178"/>
            <a:ext cx="4065587" cy="305646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800" dirty="0"/>
              <a:t>Nel 2012 è stata condotta una rilevazione su base nazionale, relativa agli anni 2009 e 2010, su sette tipologie di reato, che rileva la durata temporale che intercorre dal momento dell’iscrizione nel registro delle notizie di reato al momento del rinvio a giudizio o dell’archiviazione. Da questa risulta che lo </a:t>
            </a:r>
            <a:r>
              <a:rPr lang="it-IT" sz="1800" dirty="0" err="1"/>
              <a:t>stalking</a:t>
            </a:r>
            <a:r>
              <a:rPr lang="it-IT" sz="1800" dirty="0"/>
              <a:t> è uno dei reati con tempi di indagine più rapidi.</a:t>
            </a: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569913" y="1274239"/>
            <a:ext cx="4297362" cy="103610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Durata delle indagini</a:t>
            </a: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480470"/>
              </p:ext>
            </p:extLst>
          </p:nvPr>
        </p:nvGraphicFramePr>
        <p:xfrm>
          <a:off x="4976037" y="1922921"/>
          <a:ext cx="6996225" cy="34155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36978"/>
                <a:gridCol w="1232766"/>
                <a:gridCol w="947391"/>
                <a:gridCol w="1046476"/>
                <a:gridCol w="932614"/>
              </a:tblGrid>
              <a:tr h="386838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Durata media delle indagini preliminari nel 2009 e nel 2010 per reato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</a:tr>
              <a:tr h="38683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Reato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chemeClr val="bg1"/>
                          </a:solidFill>
                          <a:effectLst/>
                        </a:rPr>
                        <a:t>Durata media </a:t>
                      </a:r>
                      <a:r>
                        <a:rPr lang="it-IT" sz="1200" b="1" dirty="0" smtClean="0">
                          <a:solidFill>
                            <a:schemeClr val="bg1"/>
                          </a:solidFill>
                          <a:effectLst/>
                        </a:rPr>
                        <a:t>2010 (gg</a:t>
                      </a:r>
                      <a:r>
                        <a:rPr lang="it-IT" sz="1200" b="1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it-IT" sz="1200" b="1" dirty="0">
                        <a:solidFill>
                          <a:schemeClr val="bg1"/>
                        </a:solidFill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44450" marR="44450" marT="0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 smtClean="0">
                          <a:solidFill>
                            <a:schemeClr val="bg1"/>
                          </a:solidFill>
                          <a:effectLst/>
                        </a:rPr>
                        <a:t>Durata media 2009 (gg)</a:t>
                      </a:r>
                      <a:endParaRPr lang="it-IT" sz="1200" b="1" dirty="0" smtClean="0">
                        <a:solidFill>
                          <a:schemeClr val="bg1"/>
                        </a:solidFill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44450" marR="44450" marT="0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44450" marR="44450" marT="0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</a:tr>
              <a:tr h="493170">
                <a:tc vMerge="1">
                  <a:txBody>
                    <a:bodyPr/>
                    <a:lstStyle/>
                    <a:p>
                      <a:pPr algn="ctr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chemeClr val="bg1"/>
                          </a:solidFill>
                          <a:effectLst/>
                        </a:rPr>
                        <a:t>Inizio azione penale</a:t>
                      </a:r>
                      <a:endParaRPr lang="it-IT" sz="1200" b="1" dirty="0">
                        <a:solidFill>
                          <a:schemeClr val="bg1"/>
                        </a:solidFill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44450" marR="44450" marT="0" marB="0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chemeClr val="bg1"/>
                          </a:solidFill>
                          <a:effectLst/>
                        </a:rPr>
                        <a:t>Archiviazioni</a:t>
                      </a:r>
                      <a:endParaRPr lang="it-IT" sz="1200" b="1" dirty="0">
                        <a:solidFill>
                          <a:schemeClr val="bg1"/>
                        </a:solidFill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44450" marR="44450" marT="0" marB="0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 smtClean="0">
                          <a:solidFill>
                            <a:schemeClr val="bg1"/>
                          </a:solidFill>
                          <a:effectLst/>
                        </a:rPr>
                        <a:t>Inizio azione penale</a:t>
                      </a:r>
                      <a:endParaRPr lang="it-IT" sz="1200" b="1" dirty="0" smtClean="0">
                        <a:solidFill>
                          <a:schemeClr val="bg1"/>
                        </a:solidFill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44450" marR="44450" marT="0" marB="0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 smtClean="0">
                          <a:solidFill>
                            <a:schemeClr val="bg1"/>
                          </a:solidFill>
                          <a:effectLst/>
                        </a:rPr>
                        <a:t>Archiviazioni</a:t>
                      </a:r>
                      <a:endParaRPr lang="it-IT" sz="1200" b="1" dirty="0" smtClean="0">
                        <a:solidFill>
                          <a:schemeClr val="bg1"/>
                        </a:solidFill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44450" marR="44450" marT="0" marB="0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</a:tr>
              <a:tr h="288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  <a:effectLst/>
                        </a:rPr>
                        <a:t>(1)   Stalking (art. 612 bis CP)</a:t>
                      </a:r>
                      <a:endParaRPr lang="it-IT" sz="1200" b="0" dirty="0">
                        <a:solidFill>
                          <a:schemeClr val="tx1"/>
                        </a:solidFill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44450" marR="44450" marT="0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  <a:effectLst/>
                        </a:rPr>
                        <a:t>216</a:t>
                      </a:r>
                      <a:endParaRPr lang="it-IT" sz="1200" b="0" dirty="0">
                        <a:solidFill>
                          <a:schemeClr val="tx1"/>
                        </a:solidFill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44450" marR="44450" marT="0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  <a:effectLst/>
                        </a:rPr>
                        <a:t>    142     (1)</a:t>
                      </a:r>
                      <a:endParaRPr lang="it-IT" sz="1200" b="0" dirty="0">
                        <a:solidFill>
                          <a:schemeClr val="tx1"/>
                        </a:solidFill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44450" marR="44450" marT="0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it-IT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119 (1)</a:t>
                      </a:r>
                      <a:endParaRPr kumimoji="0" lang="it-IT" sz="1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it-IT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110     (1)</a:t>
                      </a:r>
                    </a:p>
                  </a:txBody>
                  <a:tcPr marL="44450" marR="44450" marT="0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8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  <a:effectLst/>
                        </a:rPr>
                        <a:t>(2)   Maltrattamenti in famiglia e verso fanciulli (art. 572 CP)</a:t>
                      </a:r>
                      <a:endParaRPr lang="it-IT" sz="1200" b="0" dirty="0">
                        <a:solidFill>
                          <a:schemeClr val="tx1"/>
                        </a:solidFill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44450" marR="44450" marT="0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  <a:effectLst/>
                        </a:rPr>
                        <a:t>372</a:t>
                      </a:r>
                      <a:endParaRPr lang="it-IT" sz="1200" b="0" dirty="0">
                        <a:solidFill>
                          <a:schemeClr val="tx1"/>
                        </a:solidFill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44450" marR="44450" marT="0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  <a:effectLst/>
                        </a:rPr>
                        <a:t>    555     (4)</a:t>
                      </a:r>
                      <a:endParaRPr lang="it-IT" sz="1200" b="0" dirty="0">
                        <a:solidFill>
                          <a:schemeClr val="tx1"/>
                        </a:solidFill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44450" marR="44450" marT="0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it-IT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371 (3)</a:t>
                      </a:r>
                      <a:endParaRPr kumimoji="0" lang="it-IT" sz="1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it-IT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kumimoji="0" lang="it-IT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558     (4)</a:t>
                      </a:r>
                      <a:endParaRPr kumimoji="0" lang="it-IT" sz="1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8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  <a:effectLst/>
                        </a:rPr>
                        <a:t>(3)   Violenza Sessuale (art. 609 bis CP)</a:t>
                      </a:r>
                      <a:endParaRPr lang="it-IT" sz="1200" b="0" dirty="0">
                        <a:solidFill>
                          <a:schemeClr val="tx1"/>
                        </a:solidFill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44450" marR="44450" marT="0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  <a:effectLst/>
                        </a:rPr>
                        <a:t>373</a:t>
                      </a:r>
                      <a:endParaRPr lang="it-IT" sz="1200" b="0" dirty="0">
                        <a:solidFill>
                          <a:schemeClr val="tx1"/>
                        </a:solidFill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44450" marR="44450" marT="0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  <a:effectLst/>
                        </a:rPr>
                        <a:t>   </a:t>
                      </a:r>
                      <a:r>
                        <a:rPr lang="it-IT" sz="1200" b="0" dirty="0" smtClean="0">
                          <a:solidFill>
                            <a:schemeClr val="tx1"/>
                          </a:solidFill>
                          <a:effectLst/>
                        </a:rPr>
                        <a:t> 394     </a:t>
                      </a:r>
                      <a:r>
                        <a:rPr lang="it-IT" sz="1200" b="0" dirty="0">
                          <a:solidFill>
                            <a:schemeClr val="tx1"/>
                          </a:solidFill>
                          <a:effectLst/>
                        </a:rPr>
                        <a:t>(2)</a:t>
                      </a:r>
                      <a:endParaRPr lang="it-IT" sz="1200" b="0" dirty="0">
                        <a:solidFill>
                          <a:schemeClr val="tx1"/>
                        </a:solidFill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44450" marR="44450" marT="0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it-IT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362 (2)</a:t>
                      </a:r>
                      <a:endParaRPr kumimoji="0" lang="it-IT" sz="1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it-IT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kumimoji="0" lang="it-IT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445     (3)</a:t>
                      </a:r>
                      <a:endParaRPr kumimoji="0" lang="it-IT" sz="1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8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  <a:effectLst/>
                        </a:rPr>
                        <a:t>(4)   Omicidio Colposo (art. 589 CP)</a:t>
                      </a:r>
                      <a:endParaRPr lang="it-IT" sz="1200" b="0" dirty="0">
                        <a:solidFill>
                          <a:schemeClr val="tx1"/>
                        </a:solidFill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44450" marR="44450" marT="0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  <a:effectLst/>
                        </a:rPr>
                        <a:t>427</a:t>
                      </a:r>
                      <a:endParaRPr lang="it-IT" sz="1200" b="0" dirty="0">
                        <a:solidFill>
                          <a:schemeClr val="tx1"/>
                        </a:solidFill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44450" marR="44450" marT="0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lang="it-IT" sz="1200" b="0" dirty="0" smtClean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lang="it-IT" sz="1200" b="0" dirty="0">
                          <a:solidFill>
                            <a:schemeClr val="tx1"/>
                          </a:solidFill>
                          <a:effectLst/>
                        </a:rPr>
                        <a:t>405     (3)</a:t>
                      </a:r>
                      <a:endParaRPr lang="it-IT" sz="1200" b="0" dirty="0">
                        <a:solidFill>
                          <a:schemeClr val="tx1"/>
                        </a:solidFill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44450" marR="44450" marT="0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it-IT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458 (4)</a:t>
                      </a:r>
                      <a:endParaRPr kumimoji="0" lang="it-IT" sz="1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it-IT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374     (2)</a:t>
                      </a:r>
                    </a:p>
                  </a:txBody>
                  <a:tcPr marL="44450" marR="44450" marT="0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8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  <a:effectLst/>
                        </a:rPr>
                        <a:t>(5)   Calunnia (art. 368 CP)</a:t>
                      </a:r>
                      <a:endParaRPr lang="it-IT" sz="1200" b="0" dirty="0">
                        <a:solidFill>
                          <a:schemeClr val="tx1"/>
                        </a:solidFill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44450" marR="44450" marT="0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  <a:effectLst/>
                        </a:rPr>
                        <a:t>463</a:t>
                      </a:r>
                      <a:endParaRPr lang="it-IT" sz="1200" b="0" dirty="0">
                        <a:solidFill>
                          <a:schemeClr val="tx1"/>
                        </a:solidFill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44450" marR="44450" marT="0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lang="it-IT" sz="1200" b="0" dirty="0" smtClean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lang="it-IT" sz="1200" b="0" dirty="0">
                          <a:solidFill>
                            <a:schemeClr val="tx1"/>
                          </a:solidFill>
                          <a:effectLst/>
                        </a:rPr>
                        <a:t>623     (5)</a:t>
                      </a:r>
                      <a:endParaRPr lang="it-IT" sz="1200" b="0" dirty="0">
                        <a:solidFill>
                          <a:schemeClr val="tx1"/>
                        </a:solidFill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44450" marR="44450" marT="0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it-IT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485 (5)</a:t>
                      </a:r>
                      <a:endParaRPr kumimoji="0" lang="it-IT" sz="1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it-IT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641     (5)</a:t>
                      </a:r>
                    </a:p>
                  </a:txBody>
                  <a:tcPr marL="44450" marR="44450" marT="0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8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  <a:effectLst/>
                        </a:rPr>
                        <a:t>(6)   Bancarotta semplice (art. 217 L. 267)</a:t>
                      </a:r>
                      <a:endParaRPr lang="it-IT" sz="1200" b="0" dirty="0">
                        <a:solidFill>
                          <a:schemeClr val="tx1"/>
                        </a:solidFill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44450" marR="44450" marT="0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  <a:effectLst/>
                        </a:rPr>
                        <a:t>509</a:t>
                      </a:r>
                      <a:endParaRPr lang="it-IT" sz="1200" b="0" dirty="0">
                        <a:solidFill>
                          <a:schemeClr val="tx1"/>
                        </a:solidFill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44450" marR="44450" marT="0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lang="it-IT" sz="1200" b="0" dirty="0" smtClean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lang="it-IT" sz="1200" b="0" dirty="0">
                          <a:solidFill>
                            <a:schemeClr val="tx1"/>
                          </a:solidFill>
                          <a:effectLst/>
                        </a:rPr>
                        <a:t>778     (6)</a:t>
                      </a:r>
                      <a:endParaRPr lang="it-IT" sz="1200" b="0" dirty="0">
                        <a:solidFill>
                          <a:schemeClr val="tx1"/>
                        </a:solidFill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44450" marR="44450" marT="0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it-IT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554 (6)</a:t>
                      </a:r>
                      <a:endParaRPr kumimoji="0" lang="it-IT" sz="1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it-IT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674     (6)</a:t>
                      </a:r>
                    </a:p>
                  </a:txBody>
                  <a:tcPr marL="44450" marR="44450" marT="0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8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  <a:effectLst/>
                        </a:rPr>
                        <a:t>(7)   Bancarotta fraudolenta (art. 216 L.267)</a:t>
                      </a:r>
                      <a:endParaRPr lang="it-IT" sz="1200" b="0" dirty="0">
                        <a:solidFill>
                          <a:schemeClr val="tx1"/>
                        </a:solidFill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44450" marR="44450" marT="0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  <a:effectLst/>
                        </a:rPr>
                        <a:t>603</a:t>
                      </a:r>
                      <a:endParaRPr lang="it-IT" sz="1200" b="0" dirty="0">
                        <a:solidFill>
                          <a:schemeClr val="tx1"/>
                        </a:solidFill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44450" marR="44450" marT="0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lang="it-IT" sz="1200" b="0" dirty="0" smtClean="0">
                          <a:solidFill>
                            <a:schemeClr val="tx1"/>
                          </a:solidFill>
                          <a:effectLst/>
                        </a:rPr>
                        <a:t> 1.065    (</a:t>
                      </a:r>
                      <a:r>
                        <a:rPr lang="it-IT" sz="1200" b="0" dirty="0">
                          <a:solidFill>
                            <a:schemeClr val="tx1"/>
                          </a:solidFill>
                          <a:effectLst/>
                        </a:rPr>
                        <a:t>7)</a:t>
                      </a:r>
                      <a:endParaRPr lang="it-IT" sz="1200" b="0" dirty="0">
                        <a:solidFill>
                          <a:schemeClr val="tx1"/>
                        </a:solidFill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44450" marR="44450" marT="0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it-IT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695 (7)</a:t>
                      </a:r>
                      <a:endParaRPr kumimoji="0" lang="it-IT" sz="1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it-IT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t-IT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1.086    </a:t>
                      </a:r>
                      <a:r>
                        <a:rPr kumimoji="0" lang="it-IT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(7)</a:t>
                      </a:r>
                    </a:p>
                  </a:txBody>
                  <a:tcPr marL="44450" marR="44450" marT="0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632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8025752" y="647858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29</a:t>
            </a:fld>
            <a:endParaRPr lang="it-IT" dirty="0"/>
          </a:p>
        </p:txBody>
      </p:sp>
      <p:sp>
        <p:nvSpPr>
          <p:cNvPr id="9" name="Sottotitolo 2"/>
          <p:cNvSpPr txBox="1">
            <a:spLocks/>
          </p:cNvSpPr>
          <p:nvPr/>
        </p:nvSpPr>
        <p:spPr>
          <a:xfrm>
            <a:off x="8025752" y="1366032"/>
            <a:ext cx="3581818" cy="1909429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200" dirty="0"/>
              <a:t>In un campione (non statistico) di sentenze di Appello si è osservato che la sentenza di primo grado è stata confermata nel 61% dei casi.</a:t>
            </a:r>
          </a:p>
        </p:txBody>
      </p:sp>
      <p:sp>
        <p:nvSpPr>
          <p:cNvPr id="7" name="Sottotitolo 2"/>
          <p:cNvSpPr txBox="1">
            <a:spLocks/>
          </p:cNvSpPr>
          <p:nvPr/>
        </p:nvSpPr>
        <p:spPr>
          <a:xfrm>
            <a:off x="4152424" y="1370075"/>
            <a:ext cx="3571139" cy="1909429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200" dirty="0"/>
              <a:t>Il 35,5% delle sentenze di primo grado per </a:t>
            </a:r>
            <a:r>
              <a:rPr lang="it-IT" sz="1200" dirty="0" err="1"/>
              <a:t>stalking</a:t>
            </a:r>
            <a:r>
              <a:rPr lang="it-IT" sz="1200" dirty="0"/>
              <a:t> sono impugnate in Appello, la percentuale sale al 70,8% se si considerano solo le sentenze di condanna.</a:t>
            </a: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569913" y="1274239"/>
            <a:ext cx="3582511" cy="103610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Ricorso in appello</a:t>
            </a:r>
            <a:endParaRPr lang="it-IT" sz="3200" dirty="0">
              <a:latin typeface="+mn-lt"/>
            </a:endParaRPr>
          </a:p>
        </p:txBody>
      </p:sp>
      <p:graphicFrame>
        <p:nvGraphicFramePr>
          <p:cNvPr id="12" name="Gra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3245531"/>
              </p:ext>
            </p:extLst>
          </p:nvPr>
        </p:nvGraphicFramePr>
        <p:xfrm>
          <a:off x="1357306" y="2564904"/>
          <a:ext cx="5760640" cy="3231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a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8799274"/>
              </p:ext>
            </p:extLst>
          </p:nvPr>
        </p:nvGraphicFramePr>
        <p:xfrm>
          <a:off x="4165618" y="2699629"/>
          <a:ext cx="4680520" cy="2736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Gra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5659320"/>
              </p:ext>
            </p:extLst>
          </p:nvPr>
        </p:nvGraphicFramePr>
        <p:xfrm>
          <a:off x="6901922" y="2771637"/>
          <a:ext cx="3948384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2656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569913" y="1274239"/>
            <a:ext cx="11071754" cy="1036107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L’entità di un fenomeno in continua crescita</a:t>
            </a:r>
            <a:endParaRPr lang="it-IT" sz="3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8050817" y="647858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3</a:t>
            </a:fld>
            <a:endParaRPr lang="it-IT" dirty="0"/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263320"/>
              </p:ext>
            </p:extLst>
          </p:nvPr>
        </p:nvGraphicFramePr>
        <p:xfrm>
          <a:off x="361506" y="1848783"/>
          <a:ext cx="11536322" cy="25448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6311"/>
                <a:gridCol w="695334"/>
                <a:gridCol w="658896"/>
                <a:gridCol w="689773"/>
                <a:gridCol w="681334"/>
                <a:gridCol w="681334"/>
                <a:gridCol w="681334"/>
                <a:gridCol w="681334"/>
                <a:gridCol w="681334"/>
                <a:gridCol w="681334"/>
                <a:gridCol w="681334"/>
                <a:gridCol w="681334"/>
                <a:gridCol w="681334"/>
                <a:gridCol w="681334"/>
                <a:gridCol w="681334"/>
                <a:gridCol w="681334"/>
              </a:tblGrid>
              <a:tr h="524807">
                <a:tc gridSpan="16"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chemeClr val="bg1"/>
                          </a:solidFill>
                        </a:rPr>
                        <a:t>PROCEDIMENTI PER STALKING ISCRITTI E DEFINITI NEI TRIBUNALI ITALIANI. ANNI 2010-2014</a:t>
                      </a:r>
                      <a:endParaRPr lang="it-IT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b="1" i="0" dirty="0" smtClean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</a:tr>
              <a:tr h="386838">
                <a:tc rowSpan="2">
                  <a:txBody>
                    <a:bodyPr/>
                    <a:lstStyle/>
                    <a:p>
                      <a:pPr algn="ctr"/>
                      <a:r>
                        <a:rPr lang="it-IT" sz="1200" b="1" i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Sezione</a:t>
                      </a:r>
                      <a:endParaRPr lang="it-IT" sz="1200" b="1" i="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dirty="0" smtClean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2010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t-IT" sz="1200" b="1" dirty="0" smtClean="0">
                          <a:solidFill>
                            <a:schemeClr val="bg1"/>
                          </a:solidFill>
                        </a:rPr>
                        <a:t>2011</a:t>
                      </a:r>
                      <a:endParaRPr lang="it-IT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t-IT" sz="1200" b="1" dirty="0" smtClean="0">
                          <a:solidFill>
                            <a:schemeClr val="bg1"/>
                          </a:solidFill>
                        </a:rPr>
                        <a:t>2012</a:t>
                      </a:r>
                      <a:endParaRPr lang="it-IT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t-IT" sz="1200" b="1" dirty="0" smtClean="0">
                          <a:solidFill>
                            <a:schemeClr val="bg1"/>
                          </a:solidFill>
                        </a:rPr>
                        <a:t>2013</a:t>
                      </a:r>
                      <a:endParaRPr lang="it-IT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t-IT" sz="1200" b="1" dirty="0" smtClean="0">
                          <a:solidFill>
                            <a:schemeClr val="bg1"/>
                          </a:solidFill>
                        </a:rPr>
                        <a:t>2014</a:t>
                      </a:r>
                      <a:endParaRPr lang="it-IT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</a:tr>
              <a:tr h="386838">
                <a:tc vMerge="1">
                  <a:txBody>
                    <a:bodyPr/>
                    <a:lstStyle/>
                    <a:p>
                      <a:pPr algn="ctr"/>
                      <a:endParaRPr lang="it-IT" sz="1200" b="1" i="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dirty="0" smtClean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Iscritti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>
                          <a:solidFill>
                            <a:schemeClr val="bg1"/>
                          </a:solidFill>
                        </a:rPr>
                        <a:t>Definiti</a:t>
                      </a:r>
                      <a:endParaRPr lang="it-IT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b="1" dirty="0" smtClean="0">
                          <a:solidFill>
                            <a:schemeClr val="bg1"/>
                          </a:solidFill>
                        </a:rPr>
                        <a:t>di cui con sentenza</a:t>
                      </a:r>
                      <a:endParaRPr lang="it-IT" sz="105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dirty="0" smtClean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iscritti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>
                          <a:solidFill>
                            <a:schemeClr val="bg1"/>
                          </a:solidFill>
                        </a:rPr>
                        <a:t>definiti</a:t>
                      </a:r>
                      <a:endParaRPr lang="it-IT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b="1" dirty="0" smtClean="0">
                          <a:solidFill>
                            <a:schemeClr val="bg1"/>
                          </a:solidFill>
                        </a:rPr>
                        <a:t>di cui con sentenza</a:t>
                      </a:r>
                      <a:endParaRPr lang="it-IT" sz="105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dirty="0" smtClean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iscritti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>
                          <a:solidFill>
                            <a:schemeClr val="bg1"/>
                          </a:solidFill>
                        </a:rPr>
                        <a:t>definiti</a:t>
                      </a:r>
                      <a:endParaRPr lang="it-IT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b="1" dirty="0" smtClean="0">
                          <a:solidFill>
                            <a:schemeClr val="bg1"/>
                          </a:solidFill>
                        </a:rPr>
                        <a:t>di cui con sentenza</a:t>
                      </a:r>
                      <a:endParaRPr lang="it-IT" sz="105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dirty="0" smtClean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iscritti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>
                          <a:solidFill>
                            <a:schemeClr val="bg1"/>
                          </a:solidFill>
                        </a:rPr>
                        <a:t>definiti</a:t>
                      </a:r>
                      <a:endParaRPr lang="it-IT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b="1" dirty="0" smtClean="0">
                          <a:solidFill>
                            <a:schemeClr val="bg1"/>
                          </a:solidFill>
                        </a:rPr>
                        <a:t>di cui con sentenza</a:t>
                      </a:r>
                      <a:endParaRPr lang="it-IT" sz="105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dirty="0" smtClean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iscritti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>
                          <a:solidFill>
                            <a:schemeClr val="bg1"/>
                          </a:solidFill>
                        </a:rPr>
                        <a:t>definiti</a:t>
                      </a:r>
                      <a:endParaRPr lang="it-IT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b="1" dirty="0" smtClean="0">
                          <a:solidFill>
                            <a:schemeClr val="bg1"/>
                          </a:solidFill>
                        </a:rPr>
                        <a:t>di cui con sentenza</a:t>
                      </a:r>
                      <a:endParaRPr lang="it-IT" sz="105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</a:tr>
              <a:tr h="386838">
                <a:tc>
                  <a:txBody>
                    <a:bodyPr/>
                    <a:lstStyle/>
                    <a:p>
                      <a:pPr algn="l"/>
                      <a:r>
                        <a:rPr lang="it-IT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Gip </a:t>
                      </a:r>
                      <a:r>
                        <a:rPr lang="it-IT" sz="1200" b="1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gup</a:t>
                      </a:r>
                      <a:endParaRPr lang="it-IT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5.059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6.334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5.265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7.070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6.050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8.899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7.751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10.727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9.490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20">
                <a:tc>
                  <a:txBody>
                    <a:bodyPr/>
                    <a:lstStyle/>
                    <a:p>
                      <a:pPr algn="l"/>
                      <a:r>
                        <a:rPr lang="it-IT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Dibattimento</a:t>
                      </a:r>
                      <a:endParaRPr lang="it-IT" sz="1200" b="1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4.366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5.288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2.900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5.873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3.797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3.405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6838">
                <a:tc>
                  <a:txBody>
                    <a:bodyPr/>
                    <a:lstStyle/>
                    <a:p>
                      <a:pPr algn="l"/>
                      <a:r>
                        <a:rPr lang="it-IT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Totale</a:t>
                      </a:r>
                      <a:endParaRPr lang="it-IT" sz="1200" b="1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7.296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4.441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9.847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7.001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11.436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8.453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14.187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11.168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16.600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13.287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4.366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" name="Grafico 6"/>
          <p:cNvGraphicFramePr/>
          <p:nvPr>
            <p:extLst>
              <p:ext uri="{D42A27DB-BD31-4B8C-83A1-F6EECF244321}">
                <p14:modId xmlns:p14="http://schemas.microsoft.com/office/powerpoint/2010/main" val="2236778919"/>
              </p:ext>
            </p:extLst>
          </p:nvPr>
        </p:nvGraphicFramePr>
        <p:xfrm>
          <a:off x="3657599" y="4559878"/>
          <a:ext cx="4738256" cy="2201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8050817" y="5472131"/>
            <a:ext cx="16902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/>
              <a:t>Incremento medio annuo del 22,8%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656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30</a:t>
            </a:fld>
            <a:endParaRPr lang="it-IT" dirty="0"/>
          </a:p>
        </p:txBody>
      </p:sp>
      <p:sp>
        <p:nvSpPr>
          <p:cNvPr id="9" name="Sottotitolo 2"/>
          <p:cNvSpPr txBox="1">
            <a:spLocks/>
          </p:cNvSpPr>
          <p:nvPr/>
        </p:nvSpPr>
        <p:spPr>
          <a:xfrm>
            <a:off x="569913" y="2661178"/>
            <a:ext cx="4065587" cy="305646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800" dirty="0"/>
              <a:t>Il 62% degli imputati per </a:t>
            </a:r>
            <a:r>
              <a:rPr lang="it-IT" sz="1800" dirty="0" err="1"/>
              <a:t>stalking</a:t>
            </a:r>
            <a:r>
              <a:rPr lang="it-IT" sz="1800" dirty="0"/>
              <a:t> sono soggetti a una misura cautelare personale. La frequenza di condanne o patteggiamenti è superiore tra chi è stato sottoposto ad una di tali misure (67,7% contro il 40%).</a:t>
            </a: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569913" y="1274239"/>
            <a:ext cx="4297362" cy="103610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Misure cautelari personali</a:t>
            </a:r>
            <a:endParaRPr lang="it-IT" sz="3200" dirty="0">
              <a:latin typeface="+mn-lt"/>
            </a:endParaRP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505620"/>
              </p:ext>
            </p:extLst>
          </p:nvPr>
        </p:nvGraphicFramePr>
        <p:xfrm>
          <a:off x="6447349" y="2661178"/>
          <a:ext cx="4474247" cy="17588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79118"/>
                <a:gridCol w="815198"/>
                <a:gridCol w="782367"/>
                <a:gridCol w="798782"/>
                <a:gridCol w="798782"/>
              </a:tblGrid>
              <a:tr h="38683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ESITO SENTENZA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</a:tr>
              <a:tr h="386838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MISURA CAUTELARE PERSONALE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assoluzione</a:t>
                      </a:r>
                      <a:endParaRPr lang="it-IT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condanna o </a:t>
                      </a:r>
                      <a:r>
                        <a:rPr lang="it-IT" sz="120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patteggiam</a:t>
                      </a:r>
                      <a:r>
                        <a:rPr lang="it-IT" sz="12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it-IT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ndp</a:t>
                      </a:r>
                      <a:r>
                        <a:rPr lang="it-IT" sz="12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o riqualificato</a:t>
                      </a:r>
                      <a:endParaRPr lang="it-IT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totale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</a:tr>
              <a:tr h="406903"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nessuna misura</a:t>
                      </a:r>
                      <a:endParaRPr lang="it-IT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 smtClean="0">
                          <a:effectLst/>
                          <a:latin typeface="+mn-lt"/>
                        </a:rPr>
                        <a:t>13,8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 smtClean="0">
                          <a:effectLst/>
                          <a:latin typeface="+mn-lt"/>
                        </a:rPr>
                        <a:t>40,0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 smtClean="0">
                          <a:effectLst/>
                          <a:latin typeface="+mn-lt"/>
                        </a:rPr>
                        <a:t>46,2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 smtClean="0">
                          <a:effectLst/>
                          <a:latin typeface="+mn-lt"/>
                        </a:rPr>
                        <a:t>100,0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06903"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almeno 1 misura</a:t>
                      </a:r>
                      <a:endParaRPr lang="it-IT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 smtClean="0">
                          <a:effectLst/>
                          <a:latin typeface="+mn-lt"/>
                        </a:rPr>
                        <a:t>9,9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 smtClean="0">
                          <a:effectLst/>
                          <a:latin typeface="+mn-lt"/>
                        </a:rPr>
                        <a:t>67,7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 smtClean="0">
                          <a:effectLst/>
                          <a:latin typeface="+mn-lt"/>
                        </a:rPr>
                        <a:t>22,4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 smtClean="0">
                          <a:effectLst/>
                          <a:latin typeface="+mn-lt"/>
                        </a:rPr>
                        <a:t>100,0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23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31</a:t>
            </a:fld>
            <a:endParaRPr lang="it-IT" dirty="0"/>
          </a:p>
        </p:txBody>
      </p:sp>
      <p:sp>
        <p:nvSpPr>
          <p:cNvPr id="9" name="Sottotitolo 2"/>
          <p:cNvSpPr txBox="1">
            <a:spLocks/>
          </p:cNvSpPr>
          <p:nvPr/>
        </p:nvSpPr>
        <p:spPr>
          <a:xfrm>
            <a:off x="569913" y="2467214"/>
            <a:ext cx="3891251" cy="305646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800" dirty="0"/>
              <a:t>La pena media inflitta ai condannati per atti persecutori, comprensiva di quella dei reati connessi, è pari a 14 mesi. E’ più bassa quando il rito è direttissimo (12 mesi); superiore alla media, nonostante la riduzione di un terzo, nel caso dell’abbreviato (15 mesi).</a:t>
            </a:r>
          </a:p>
          <a:p>
            <a:pPr algn="l"/>
            <a:r>
              <a:rPr lang="it-IT" sz="1800" dirty="0"/>
              <a:t>La sospensione condizionale della pena, concessa al 43% dei condannati, è più frequente tra coloro che hanno patteggiato la pena (64%) rispetto a quelli condannati all’esito del processo (35%).</a:t>
            </a:r>
          </a:p>
          <a:p>
            <a:pPr algn="l"/>
            <a:endParaRPr lang="it-IT" sz="1800" dirty="0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569912" y="1274239"/>
            <a:ext cx="5075975" cy="103610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Pena media</a:t>
            </a:r>
            <a:endParaRPr lang="it-IT" sz="3200" dirty="0">
              <a:latin typeface="+mn-lt"/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926552"/>
              </p:ext>
            </p:extLst>
          </p:nvPr>
        </p:nvGraphicFramePr>
        <p:xfrm>
          <a:off x="5316280" y="2933014"/>
          <a:ext cx="6188149" cy="19222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5580"/>
                <a:gridCol w="995693"/>
                <a:gridCol w="955592"/>
                <a:gridCol w="975642"/>
                <a:gridCol w="975642"/>
              </a:tblGrid>
              <a:tr h="38683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PENA MEDIA PER RITO (mesi)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semplice</a:t>
                      </a:r>
                      <a:endParaRPr lang="it-IT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con abbreviato</a:t>
                      </a:r>
                      <a:endParaRPr lang="it-IT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con </a:t>
                      </a:r>
                      <a:r>
                        <a:rPr lang="it-IT" sz="120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patteggiam</a:t>
                      </a:r>
                      <a:r>
                        <a:rPr lang="it-IT" sz="12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it-IT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totale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</a:tr>
              <a:tr h="383861"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direttissimo</a:t>
                      </a:r>
                      <a:endParaRPr lang="it-IT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3861"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immediato</a:t>
                      </a:r>
                      <a:endParaRPr lang="it-IT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20,0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20,1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3861"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ordinario</a:t>
                      </a:r>
                      <a:endParaRPr lang="it-IT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3861"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totale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275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32</a:t>
            </a:fld>
            <a:endParaRPr lang="it-IT" dirty="0"/>
          </a:p>
        </p:txBody>
      </p:sp>
      <p:pic>
        <p:nvPicPr>
          <p:cNvPr id="7" name="Immagine 6" descr="DG stat logo.png 04.png"/>
          <p:cNvPicPr>
            <a:picLocks noChangeAspect="1"/>
          </p:cNvPicPr>
          <p:nvPr/>
        </p:nvPicPr>
        <p:blipFill>
          <a:blip r:embed="rId2" cstate="print"/>
          <a:srcRect l="6833" t="9792" r="23923" b="27452"/>
          <a:stretch>
            <a:fillRect/>
          </a:stretch>
        </p:blipFill>
        <p:spPr>
          <a:xfrm>
            <a:off x="3429325" y="1988929"/>
            <a:ext cx="4968552" cy="3240271"/>
          </a:xfrm>
          <a:prstGeom prst="rect">
            <a:avLst/>
          </a:prstGeom>
          <a:ln>
            <a:noFill/>
          </a:ln>
          <a:effectLst/>
        </p:spPr>
      </p:pic>
      <p:sp>
        <p:nvSpPr>
          <p:cNvPr id="10" name="CasellaDiTesto 9"/>
          <p:cNvSpPr txBox="1"/>
          <p:nvPr/>
        </p:nvSpPr>
        <p:spPr>
          <a:xfrm>
            <a:off x="1335572" y="1482489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itchFamily="34" charset="0"/>
              </a:rPr>
              <a:t>Ministero della Giustizia</a:t>
            </a:r>
            <a:endParaRPr lang="it-IT" sz="2000" dirty="0">
              <a:solidFill>
                <a:prstClr val="black">
                  <a:lumMod val="50000"/>
                  <a:lumOff val="50000"/>
                </a:prstClr>
              </a:solidFill>
              <a:latin typeface="Century Gothic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338298" y="5484334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itchFamily="34" charset="0"/>
              </a:rPr>
              <a:t>Direzione Generale di Statistica e Analisi Organizzativa</a:t>
            </a:r>
            <a:endParaRPr lang="it-IT" sz="2200" dirty="0">
              <a:solidFill>
                <a:prstClr val="black">
                  <a:lumMod val="50000"/>
                  <a:lumOff val="50000"/>
                </a:prst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80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569912" y="1274239"/>
            <a:ext cx="4183063" cy="103610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T</a:t>
            </a:r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ribunali del campione </a:t>
            </a:r>
          </a:p>
          <a:p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oggetto </a:t>
            </a:r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di indagine</a:t>
            </a:r>
            <a:endParaRPr lang="it-IT" sz="3200" dirty="0">
              <a:latin typeface="+mn-lt"/>
            </a:endParaRPr>
          </a:p>
        </p:txBody>
      </p:sp>
      <p:sp>
        <p:nvSpPr>
          <p:cNvPr id="92" name="Segnaposto numero diapositiva 8"/>
          <p:cNvSpPr txBox="1">
            <a:spLocks/>
          </p:cNvSpPr>
          <p:nvPr/>
        </p:nvSpPr>
        <p:spPr bwMode="auto">
          <a:xfrm>
            <a:off x="10579832" y="6150324"/>
            <a:ext cx="38735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kumimoji="0" sz="2900" b="1" kern="1200">
                <a:solidFill>
                  <a:schemeClr val="tx1"/>
                </a:solidFill>
                <a:latin typeface="Tw Cen M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Tw Cen M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Tw Cen M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Tw Cen M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Tw Cen MT" pitchFamily="34" charset="0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Tw Cen MT" pitchFamily="34" charset="0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Tw Cen MT" pitchFamily="34" charset="0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Tw Cen MT" pitchFamily="34" charset="0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Tw Cen MT" pitchFamily="34" charset="0"/>
                <a:ea typeface="+mn-ea"/>
                <a:cs typeface="+mn-cs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5678D13-89E0-451B-B32C-203FD05B6A9E}" type="slidenum">
              <a:rPr lang="it-IT" altLang="it-IT" sz="1100" b="0" smtClean="0">
                <a:solidFill>
                  <a:srgbClr val="002060"/>
                </a:solidFill>
                <a:latin typeface="Arial Black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</a:t>
            </a:fld>
            <a:endParaRPr lang="it-IT" altLang="it-IT" sz="1100" b="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93" name="Immagine 92" descr="itali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61432" y="1613820"/>
            <a:ext cx="3888432" cy="4500471"/>
          </a:xfrm>
          <a:prstGeom prst="rect">
            <a:avLst/>
          </a:prstGeom>
          <a:ln w="12700"/>
        </p:spPr>
      </p:pic>
      <p:sp>
        <p:nvSpPr>
          <p:cNvPr id="94" name="Ovale 93"/>
          <p:cNvSpPr/>
          <p:nvPr/>
        </p:nvSpPr>
        <p:spPr>
          <a:xfrm>
            <a:off x="7425528" y="2275540"/>
            <a:ext cx="72008" cy="72008"/>
          </a:xfrm>
          <a:prstGeom prst="ellipse">
            <a:avLst/>
          </a:prstGeom>
          <a:solidFill>
            <a:srgbClr val="94B6D2"/>
          </a:solidFill>
          <a:ln w="19050" cap="flat" cmpd="sng" algn="ctr">
            <a:solidFill>
              <a:srgbClr val="94B6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5" name="Ovale 94"/>
          <p:cNvSpPr/>
          <p:nvPr/>
        </p:nvSpPr>
        <p:spPr>
          <a:xfrm>
            <a:off x="8505648" y="2045868"/>
            <a:ext cx="72008" cy="72008"/>
          </a:xfrm>
          <a:prstGeom prst="ellipse">
            <a:avLst/>
          </a:prstGeom>
          <a:solidFill>
            <a:srgbClr val="94B6D2"/>
          </a:solidFill>
          <a:ln w="19050" cap="flat" cmpd="sng" algn="ctr">
            <a:solidFill>
              <a:srgbClr val="94B6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6" name="Ovale 95"/>
          <p:cNvSpPr/>
          <p:nvPr/>
        </p:nvSpPr>
        <p:spPr>
          <a:xfrm>
            <a:off x="8735320" y="2203532"/>
            <a:ext cx="72008" cy="72008"/>
          </a:xfrm>
          <a:prstGeom prst="ellipse">
            <a:avLst/>
          </a:prstGeom>
          <a:solidFill>
            <a:srgbClr val="94B6D2"/>
          </a:solidFill>
          <a:ln w="19050" cap="flat" cmpd="sng" algn="ctr">
            <a:solidFill>
              <a:srgbClr val="94B6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7" name="Ovale 96"/>
          <p:cNvSpPr/>
          <p:nvPr/>
        </p:nvSpPr>
        <p:spPr>
          <a:xfrm>
            <a:off x="8145608" y="2693940"/>
            <a:ext cx="72008" cy="72008"/>
          </a:xfrm>
          <a:prstGeom prst="ellipse">
            <a:avLst/>
          </a:prstGeom>
          <a:solidFill>
            <a:srgbClr val="94B6D2"/>
          </a:solidFill>
          <a:ln w="19050" cap="flat" cmpd="sng" algn="ctr">
            <a:solidFill>
              <a:srgbClr val="94B6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8" name="Ovale 97"/>
          <p:cNvSpPr/>
          <p:nvPr/>
        </p:nvSpPr>
        <p:spPr>
          <a:xfrm>
            <a:off x="7915936" y="2636393"/>
            <a:ext cx="72008" cy="72008"/>
          </a:xfrm>
          <a:prstGeom prst="ellipse">
            <a:avLst/>
          </a:prstGeom>
          <a:solidFill>
            <a:srgbClr val="94B6D2"/>
          </a:solidFill>
          <a:ln w="19050" cap="flat" cmpd="sng" algn="ctr">
            <a:solidFill>
              <a:srgbClr val="94B6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9" name="Ovale 98"/>
          <p:cNvSpPr/>
          <p:nvPr/>
        </p:nvSpPr>
        <p:spPr>
          <a:xfrm>
            <a:off x="8190320" y="3602748"/>
            <a:ext cx="72008" cy="72008"/>
          </a:xfrm>
          <a:prstGeom prst="ellipse">
            <a:avLst/>
          </a:prstGeom>
          <a:solidFill>
            <a:srgbClr val="94B6D2"/>
          </a:solidFill>
          <a:ln w="19050" cap="flat" cmpd="sng" algn="ctr">
            <a:solidFill>
              <a:srgbClr val="94B6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0" name="Ovale 99"/>
          <p:cNvSpPr/>
          <p:nvPr/>
        </p:nvSpPr>
        <p:spPr>
          <a:xfrm>
            <a:off x="7929584" y="3076376"/>
            <a:ext cx="72008" cy="72008"/>
          </a:xfrm>
          <a:prstGeom prst="ellipse">
            <a:avLst/>
          </a:prstGeom>
          <a:solidFill>
            <a:srgbClr val="94B6D2"/>
          </a:solidFill>
          <a:ln w="19050" cap="flat" cmpd="sng" algn="ctr">
            <a:solidFill>
              <a:srgbClr val="94B6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1" name="Ovale 100"/>
          <p:cNvSpPr/>
          <p:nvPr/>
        </p:nvSpPr>
        <p:spPr>
          <a:xfrm>
            <a:off x="8375280" y="3800755"/>
            <a:ext cx="72008" cy="72008"/>
          </a:xfrm>
          <a:prstGeom prst="ellipse">
            <a:avLst/>
          </a:prstGeom>
          <a:solidFill>
            <a:srgbClr val="94B6D2"/>
          </a:solidFill>
          <a:ln w="19050" cap="flat" cmpd="sng" algn="ctr">
            <a:solidFill>
              <a:srgbClr val="94B6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2" name="Ovale 101"/>
          <p:cNvSpPr/>
          <p:nvPr/>
        </p:nvSpPr>
        <p:spPr>
          <a:xfrm>
            <a:off x="8663312" y="5385532"/>
            <a:ext cx="72008" cy="72008"/>
          </a:xfrm>
          <a:prstGeom prst="ellipse">
            <a:avLst/>
          </a:prstGeom>
          <a:solidFill>
            <a:srgbClr val="94B6D2"/>
          </a:solidFill>
          <a:ln w="19050" cap="flat" cmpd="sng" algn="ctr">
            <a:solidFill>
              <a:srgbClr val="94B6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3" name="Ovale 102"/>
          <p:cNvSpPr/>
          <p:nvPr/>
        </p:nvSpPr>
        <p:spPr>
          <a:xfrm>
            <a:off x="9469048" y="5358236"/>
            <a:ext cx="72008" cy="72008"/>
          </a:xfrm>
          <a:prstGeom prst="ellipse">
            <a:avLst/>
          </a:prstGeom>
          <a:solidFill>
            <a:srgbClr val="94B6D2"/>
          </a:solidFill>
          <a:ln w="19050" cap="flat" cmpd="sng" algn="ctr">
            <a:solidFill>
              <a:srgbClr val="94B6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4" name="Ovale 103"/>
          <p:cNvSpPr/>
          <p:nvPr/>
        </p:nvSpPr>
        <p:spPr>
          <a:xfrm>
            <a:off x="9788144" y="4138288"/>
            <a:ext cx="72008" cy="72008"/>
          </a:xfrm>
          <a:prstGeom prst="ellipse">
            <a:avLst/>
          </a:prstGeom>
          <a:solidFill>
            <a:srgbClr val="94B6D2"/>
          </a:solidFill>
          <a:ln w="19050" cap="flat" cmpd="sng" algn="ctr">
            <a:solidFill>
              <a:srgbClr val="94B6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5" name="Ovale 104"/>
          <p:cNvSpPr/>
          <p:nvPr/>
        </p:nvSpPr>
        <p:spPr>
          <a:xfrm>
            <a:off x="9383392" y="5337011"/>
            <a:ext cx="72008" cy="72008"/>
          </a:xfrm>
          <a:prstGeom prst="ellipse">
            <a:avLst/>
          </a:prstGeom>
          <a:solidFill>
            <a:srgbClr val="94B6D2"/>
          </a:solidFill>
          <a:ln w="19050" cap="flat" cmpd="sng" algn="ctr">
            <a:solidFill>
              <a:srgbClr val="94B6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6" name="Ovale 105"/>
          <p:cNvSpPr/>
          <p:nvPr/>
        </p:nvSpPr>
        <p:spPr>
          <a:xfrm>
            <a:off x="9270440" y="5574260"/>
            <a:ext cx="72008" cy="72008"/>
          </a:xfrm>
          <a:prstGeom prst="ellipse">
            <a:avLst/>
          </a:prstGeom>
          <a:solidFill>
            <a:srgbClr val="94B6D2"/>
          </a:solidFill>
          <a:ln w="19050" cap="flat" cmpd="sng" algn="ctr">
            <a:solidFill>
              <a:srgbClr val="94B6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7" name="Ovale 106"/>
          <p:cNvSpPr/>
          <p:nvPr/>
        </p:nvSpPr>
        <p:spPr>
          <a:xfrm>
            <a:off x="8325628" y="5457540"/>
            <a:ext cx="72008" cy="72008"/>
          </a:xfrm>
          <a:prstGeom prst="ellipse">
            <a:avLst/>
          </a:prstGeom>
          <a:solidFill>
            <a:srgbClr val="94B6D2"/>
          </a:solidFill>
          <a:ln w="19050" cap="flat" cmpd="sng" algn="ctr">
            <a:solidFill>
              <a:srgbClr val="94B6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8" name="CasellaDiTesto 107"/>
          <p:cNvSpPr txBox="1"/>
          <p:nvPr/>
        </p:nvSpPr>
        <p:spPr>
          <a:xfrm>
            <a:off x="7065488" y="2054871"/>
            <a:ext cx="1160836" cy="279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prstClr val="black"/>
                </a:solidFill>
                <a:latin typeface="Tw Cen MT"/>
              </a:rPr>
              <a:t>MILANO</a:t>
            </a:r>
          </a:p>
        </p:txBody>
      </p:sp>
      <p:sp>
        <p:nvSpPr>
          <p:cNvPr id="109" name="CasellaDiTesto 108"/>
          <p:cNvSpPr txBox="1"/>
          <p:nvPr/>
        </p:nvSpPr>
        <p:spPr>
          <a:xfrm>
            <a:off x="7616338" y="2232275"/>
            <a:ext cx="961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prstClr val="black"/>
                </a:solidFill>
                <a:latin typeface="Tw Cen MT"/>
              </a:rPr>
              <a:t>REGGIO EMILIA</a:t>
            </a:r>
            <a:endParaRPr lang="it-IT" sz="1200" b="1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10" name="CasellaDiTesto 109"/>
          <p:cNvSpPr txBox="1"/>
          <p:nvPr/>
        </p:nvSpPr>
        <p:spPr>
          <a:xfrm>
            <a:off x="7497536" y="3473286"/>
            <a:ext cx="12017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prstClr val="black"/>
                </a:solidFill>
                <a:latin typeface="Tw Cen MT"/>
              </a:rPr>
              <a:t>VITERBO</a:t>
            </a:r>
            <a:endParaRPr lang="it-IT" sz="1200" b="1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11" name="CasellaDiTesto 110"/>
          <p:cNvSpPr txBox="1"/>
          <p:nvPr/>
        </p:nvSpPr>
        <p:spPr>
          <a:xfrm>
            <a:off x="8786851" y="2109860"/>
            <a:ext cx="1130240" cy="28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prstClr val="black"/>
                </a:solidFill>
                <a:latin typeface="Tw Cen MT"/>
              </a:rPr>
              <a:t>TRIESTE</a:t>
            </a:r>
          </a:p>
        </p:txBody>
      </p:sp>
      <p:sp>
        <p:nvSpPr>
          <p:cNvPr id="112" name="CasellaDiTesto 111"/>
          <p:cNvSpPr txBox="1"/>
          <p:nvPr/>
        </p:nvSpPr>
        <p:spPr>
          <a:xfrm>
            <a:off x="7331164" y="2893103"/>
            <a:ext cx="1210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prstClr val="black"/>
                </a:solidFill>
                <a:latin typeface="Tw Cen MT"/>
              </a:rPr>
              <a:t>FIRENZE</a:t>
            </a:r>
            <a:endParaRPr lang="it-IT" sz="1200" b="1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13" name="CasellaDiTesto 112"/>
          <p:cNvSpPr txBox="1"/>
          <p:nvPr/>
        </p:nvSpPr>
        <p:spPr>
          <a:xfrm>
            <a:off x="8500968" y="1874122"/>
            <a:ext cx="1004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prstClr val="black"/>
                </a:solidFill>
                <a:latin typeface="Tw Cen MT"/>
              </a:rPr>
              <a:t>UDINE</a:t>
            </a:r>
          </a:p>
        </p:txBody>
      </p:sp>
      <p:sp>
        <p:nvSpPr>
          <p:cNvPr id="114" name="CasellaDiTesto 113"/>
          <p:cNvSpPr txBox="1"/>
          <p:nvPr/>
        </p:nvSpPr>
        <p:spPr>
          <a:xfrm>
            <a:off x="8176672" y="2590868"/>
            <a:ext cx="1309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prstClr val="black"/>
                </a:solidFill>
                <a:latin typeface="Tw Cen MT"/>
              </a:rPr>
              <a:t>BOLOGNA</a:t>
            </a:r>
            <a:endParaRPr lang="it-IT" sz="1200" b="1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15" name="CasellaDiTesto 114"/>
          <p:cNvSpPr txBox="1"/>
          <p:nvPr/>
        </p:nvSpPr>
        <p:spPr>
          <a:xfrm>
            <a:off x="8398866" y="3661108"/>
            <a:ext cx="792088" cy="281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prstClr val="black"/>
                </a:solidFill>
                <a:latin typeface="Tw Cen MT"/>
              </a:rPr>
              <a:t>ROMA</a:t>
            </a:r>
            <a:endParaRPr lang="it-IT" sz="1200" b="1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16" name="CasellaDiTesto 115"/>
          <p:cNvSpPr txBox="1"/>
          <p:nvPr/>
        </p:nvSpPr>
        <p:spPr>
          <a:xfrm>
            <a:off x="9829088" y="4017380"/>
            <a:ext cx="576841" cy="281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prstClr val="black"/>
                </a:solidFill>
                <a:latin typeface="Tw Cen MT"/>
              </a:rPr>
              <a:t>BARI</a:t>
            </a:r>
            <a:endParaRPr lang="it-IT" sz="1200" b="1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17" name="CasellaDiTesto 116"/>
          <p:cNvSpPr txBox="1"/>
          <p:nvPr/>
        </p:nvSpPr>
        <p:spPr>
          <a:xfrm>
            <a:off x="8158870" y="5166893"/>
            <a:ext cx="1110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prstClr val="black"/>
                </a:solidFill>
                <a:latin typeface="Tw Cen MT"/>
              </a:rPr>
              <a:t>PALERMO</a:t>
            </a:r>
            <a:endParaRPr lang="it-IT" sz="1200" b="1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18" name="CasellaDiTesto 117"/>
          <p:cNvSpPr txBox="1"/>
          <p:nvPr/>
        </p:nvSpPr>
        <p:spPr>
          <a:xfrm>
            <a:off x="8906632" y="5117825"/>
            <a:ext cx="1123220" cy="281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prstClr val="black"/>
                </a:solidFill>
                <a:latin typeface="Tw Cen MT"/>
              </a:rPr>
              <a:t>MESSINA</a:t>
            </a:r>
            <a:endParaRPr lang="it-IT" sz="1200" b="1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19" name="CasellaDiTesto 118"/>
          <p:cNvSpPr txBox="1"/>
          <p:nvPr/>
        </p:nvSpPr>
        <p:spPr>
          <a:xfrm>
            <a:off x="9486464" y="5299876"/>
            <a:ext cx="1228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prstClr val="black"/>
                </a:solidFill>
                <a:latin typeface="Tw Cen MT"/>
              </a:rPr>
              <a:t>REGGIO CALABRIA</a:t>
            </a:r>
            <a:endParaRPr lang="it-IT" sz="1200" b="1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20" name="CasellaDiTesto 119"/>
          <p:cNvSpPr txBox="1"/>
          <p:nvPr/>
        </p:nvSpPr>
        <p:spPr>
          <a:xfrm>
            <a:off x="8798619" y="5587908"/>
            <a:ext cx="1021023" cy="281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prstClr val="black"/>
                </a:solidFill>
                <a:latin typeface="Tw Cen MT"/>
              </a:rPr>
              <a:t>CATANIA</a:t>
            </a:r>
            <a:endParaRPr lang="it-IT" sz="1200" b="1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21" name="CasellaDiTesto 120"/>
          <p:cNvSpPr txBox="1"/>
          <p:nvPr/>
        </p:nvSpPr>
        <p:spPr>
          <a:xfrm>
            <a:off x="7677167" y="5449408"/>
            <a:ext cx="10017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prstClr val="black"/>
                </a:solidFill>
                <a:latin typeface="Tw Cen MT"/>
              </a:rPr>
              <a:t>TRAPANI</a:t>
            </a:r>
            <a:endParaRPr lang="it-IT" sz="1200" b="1" dirty="0">
              <a:solidFill>
                <a:prstClr val="black"/>
              </a:solidFill>
              <a:latin typeface="Tw Cen MT"/>
            </a:endParaRPr>
          </a:p>
        </p:txBody>
      </p:sp>
      <p:cxnSp>
        <p:nvCxnSpPr>
          <p:cNvPr id="122" name="Connettore 1 121"/>
          <p:cNvCxnSpPr/>
          <p:nvPr/>
        </p:nvCxnSpPr>
        <p:spPr>
          <a:xfrm flipH="1" flipV="1">
            <a:off x="5985368" y="2056901"/>
            <a:ext cx="720080" cy="533967"/>
          </a:xfrm>
          <a:prstGeom prst="line">
            <a:avLst/>
          </a:prstGeom>
          <a:noFill/>
          <a:ln w="100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23" name="Connettore 1 122"/>
          <p:cNvCxnSpPr/>
          <p:nvPr/>
        </p:nvCxnSpPr>
        <p:spPr>
          <a:xfrm>
            <a:off x="5481312" y="2056901"/>
            <a:ext cx="504056" cy="0"/>
          </a:xfrm>
          <a:prstGeom prst="line">
            <a:avLst/>
          </a:prstGeom>
          <a:noFill/>
          <a:ln w="1000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124" name="CasellaDiTesto 123"/>
          <p:cNvSpPr txBox="1"/>
          <p:nvPr/>
        </p:nvSpPr>
        <p:spPr>
          <a:xfrm>
            <a:off x="5454257" y="1777872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prstClr val="black"/>
                </a:solidFill>
                <a:latin typeface="Tw Cen MT"/>
              </a:rPr>
              <a:t>300</a:t>
            </a:r>
            <a:endParaRPr lang="it-IT" sz="1200" dirty="0">
              <a:solidFill>
                <a:prstClr val="black"/>
              </a:solidFill>
              <a:latin typeface="Tw Cen MT"/>
            </a:endParaRPr>
          </a:p>
        </p:txBody>
      </p:sp>
      <p:cxnSp>
        <p:nvCxnSpPr>
          <p:cNvPr id="125" name="Connettore 1 124"/>
          <p:cNvCxnSpPr/>
          <p:nvPr/>
        </p:nvCxnSpPr>
        <p:spPr>
          <a:xfrm flipV="1">
            <a:off x="8746164" y="2991497"/>
            <a:ext cx="779632" cy="225973"/>
          </a:xfrm>
          <a:prstGeom prst="line">
            <a:avLst/>
          </a:prstGeom>
          <a:noFill/>
          <a:ln w="100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26" name="Connettore 1 125"/>
          <p:cNvCxnSpPr/>
          <p:nvPr/>
        </p:nvCxnSpPr>
        <p:spPr>
          <a:xfrm>
            <a:off x="9525796" y="2991497"/>
            <a:ext cx="504056" cy="0"/>
          </a:xfrm>
          <a:prstGeom prst="line">
            <a:avLst/>
          </a:prstGeom>
          <a:noFill/>
          <a:ln w="1000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127" name="CasellaDiTesto 126"/>
          <p:cNvSpPr txBox="1"/>
          <p:nvPr/>
        </p:nvSpPr>
        <p:spPr>
          <a:xfrm>
            <a:off x="9558052" y="2748406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prstClr val="black"/>
                </a:solidFill>
                <a:latin typeface="Tw Cen MT"/>
              </a:rPr>
              <a:t>319</a:t>
            </a:r>
            <a:endParaRPr lang="it-IT" sz="1200" dirty="0">
              <a:solidFill>
                <a:prstClr val="black"/>
              </a:solidFill>
              <a:latin typeface="Tw Cen MT"/>
            </a:endParaRPr>
          </a:p>
        </p:txBody>
      </p:sp>
      <p:cxnSp>
        <p:nvCxnSpPr>
          <p:cNvPr id="128" name="Connettore 1 127"/>
          <p:cNvCxnSpPr/>
          <p:nvPr/>
        </p:nvCxnSpPr>
        <p:spPr>
          <a:xfrm flipH="1" flipV="1">
            <a:off x="6057376" y="1569108"/>
            <a:ext cx="720080" cy="533967"/>
          </a:xfrm>
          <a:prstGeom prst="line">
            <a:avLst/>
          </a:prstGeom>
          <a:noFill/>
          <a:ln w="100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29" name="Connettore 1 128"/>
          <p:cNvCxnSpPr/>
          <p:nvPr/>
        </p:nvCxnSpPr>
        <p:spPr>
          <a:xfrm>
            <a:off x="5553320" y="1569108"/>
            <a:ext cx="504056" cy="0"/>
          </a:xfrm>
          <a:prstGeom prst="line">
            <a:avLst/>
          </a:prstGeom>
          <a:noFill/>
          <a:ln w="1000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130" name="CasellaDiTesto 129"/>
          <p:cNvSpPr txBox="1"/>
          <p:nvPr/>
        </p:nvSpPr>
        <p:spPr>
          <a:xfrm>
            <a:off x="5563342" y="1281076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prstClr val="black"/>
                </a:solidFill>
                <a:latin typeface="Tw Cen MT"/>
              </a:rPr>
              <a:t>7</a:t>
            </a:r>
            <a:endParaRPr lang="it-IT" sz="1200" dirty="0">
              <a:solidFill>
                <a:prstClr val="black"/>
              </a:solidFill>
              <a:latin typeface="Tw Cen MT"/>
            </a:endParaRPr>
          </a:p>
        </p:txBody>
      </p:sp>
      <p:cxnSp>
        <p:nvCxnSpPr>
          <p:cNvPr id="131" name="Connettore 1 130"/>
          <p:cNvCxnSpPr/>
          <p:nvPr/>
        </p:nvCxnSpPr>
        <p:spPr>
          <a:xfrm flipV="1">
            <a:off x="8375280" y="2629947"/>
            <a:ext cx="980396" cy="237920"/>
          </a:xfrm>
          <a:prstGeom prst="line">
            <a:avLst/>
          </a:prstGeom>
          <a:noFill/>
          <a:ln w="100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32" name="Connettore 1 131"/>
          <p:cNvCxnSpPr/>
          <p:nvPr/>
        </p:nvCxnSpPr>
        <p:spPr>
          <a:xfrm>
            <a:off x="9356096" y="2629947"/>
            <a:ext cx="504056" cy="0"/>
          </a:xfrm>
          <a:prstGeom prst="line">
            <a:avLst/>
          </a:prstGeom>
          <a:noFill/>
          <a:ln w="1000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133" name="CasellaDiTesto 132"/>
          <p:cNvSpPr txBox="1"/>
          <p:nvPr/>
        </p:nvSpPr>
        <p:spPr>
          <a:xfrm>
            <a:off x="9389544" y="2394875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prstClr val="black"/>
                </a:solidFill>
                <a:latin typeface="Tw Cen MT"/>
              </a:rPr>
              <a:t>655</a:t>
            </a:r>
            <a:endParaRPr lang="it-IT" sz="1200" dirty="0">
              <a:solidFill>
                <a:prstClr val="black"/>
              </a:solidFill>
              <a:latin typeface="Tw Cen MT"/>
            </a:endParaRPr>
          </a:p>
        </p:txBody>
      </p:sp>
      <p:cxnSp>
        <p:nvCxnSpPr>
          <p:cNvPr id="134" name="Connettore 1 133"/>
          <p:cNvCxnSpPr/>
          <p:nvPr/>
        </p:nvCxnSpPr>
        <p:spPr>
          <a:xfrm flipV="1">
            <a:off x="8375280" y="2347548"/>
            <a:ext cx="1182772" cy="158830"/>
          </a:xfrm>
          <a:prstGeom prst="line">
            <a:avLst/>
          </a:prstGeom>
          <a:noFill/>
          <a:ln w="1000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135" name="CasellaDiTesto 134"/>
          <p:cNvSpPr txBox="1"/>
          <p:nvPr/>
        </p:nvSpPr>
        <p:spPr>
          <a:xfrm>
            <a:off x="9525314" y="2109859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prstClr val="black"/>
                </a:solidFill>
                <a:latin typeface="Tw Cen MT"/>
              </a:rPr>
              <a:t>681</a:t>
            </a:r>
            <a:endParaRPr lang="it-IT" sz="1200" dirty="0">
              <a:solidFill>
                <a:prstClr val="black"/>
              </a:solidFill>
              <a:latin typeface="Tw Cen MT"/>
            </a:endParaRPr>
          </a:p>
        </p:txBody>
      </p:sp>
      <p:cxnSp>
        <p:nvCxnSpPr>
          <p:cNvPr id="136" name="Connettore 1 135"/>
          <p:cNvCxnSpPr/>
          <p:nvPr/>
        </p:nvCxnSpPr>
        <p:spPr>
          <a:xfrm flipV="1">
            <a:off x="8649664" y="1723063"/>
            <a:ext cx="419180" cy="151059"/>
          </a:xfrm>
          <a:prstGeom prst="line">
            <a:avLst/>
          </a:prstGeom>
          <a:noFill/>
          <a:ln w="100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37" name="Connettore 1 136"/>
          <p:cNvCxnSpPr/>
          <p:nvPr/>
        </p:nvCxnSpPr>
        <p:spPr>
          <a:xfrm flipV="1">
            <a:off x="8010755" y="1504576"/>
            <a:ext cx="157664" cy="218487"/>
          </a:xfrm>
          <a:prstGeom prst="line">
            <a:avLst/>
          </a:prstGeom>
          <a:noFill/>
          <a:ln w="100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38" name="Connettore 1 137"/>
          <p:cNvCxnSpPr/>
          <p:nvPr/>
        </p:nvCxnSpPr>
        <p:spPr>
          <a:xfrm>
            <a:off x="8159256" y="1514516"/>
            <a:ext cx="391104" cy="0"/>
          </a:xfrm>
          <a:prstGeom prst="line">
            <a:avLst/>
          </a:prstGeom>
          <a:noFill/>
          <a:ln w="100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39" name="Connettore 1 138"/>
          <p:cNvCxnSpPr/>
          <p:nvPr/>
        </p:nvCxnSpPr>
        <p:spPr>
          <a:xfrm>
            <a:off x="9064296" y="1723063"/>
            <a:ext cx="391104" cy="0"/>
          </a:xfrm>
          <a:prstGeom prst="line">
            <a:avLst/>
          </a:prstGeom>
          <a:noFill/>
          <a:ln w="100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40" name="Connettore 1 139"/>
          <p:cNvCxnSpPr/>
          <p:nvPr/>
        </p:nvCxnSpPr>
        <p:spPr>
          <a:xfrm>
            <a:off x="9541056" y="2347548"/>
            <a:ext cx="391104" cy="0"/>
          </a:xfrm>
          <a:prstGeom prst="line">
            <a:avLst/>
          </a:prstGeom>
          <a:noFill/>
          <a:ln w="100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41" name="Connettore 1 140"/>
          <p:cNvCxnSpPr/>
          <p:nvPr/>
        </p:nvCxnSpPr>
        <p:spPr>
          <a:xfrm flipV="1">
            <a:off x="8885448" y="3309275"/>
            <a:ext cx="779615" cy="222980"/>
          </a:xfrm>
          <a:prstGeom prst="line">
            <a:avLst/>
          </a:prstGeom>
          <a:noFill/>
          <a:ln w="100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42" name="Connettore 1 141"/>
          <p:cNvCxnSpPr/>
          <p:nvPr/>
        </p:nvCxnSpPr>
        <p:spPr>
          <a:xfrm>
            <a:off x="9665063" y="3309275"/>
            <a:ext cx="504056" cy="0"/>
          </a:xfrm>
          <a:prstGeom prst="line">
            <a:avLst/>
          </a:prstGeom>
          <a:noFill/>
          <a:ln w="1000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143" name="CasellaDiTesto 142"/>
          <p:cNvSpPr txBox="1"/>
          <p:nvPr/>
        </p:nvSpPr>
        <p:spPr>
          <a:xfrm>
            <a:off x="9681214" y="3076190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prstClr val="black"/>
                </a:solidFill>
                <a:latin typeface="Tw Cen MT"/>
              </a:rPr>
              <a:t>350</a:t>
            </a:r>
            <a:endParaRPr lang="it-IT" sz="1200" dirty="0">
              <a:solidFill>
                <a:prstClr val="black"/>
              </a:solidFill>
              <a:latin typeface="Tw Cen MT"/>
            </a:endParaRPr>
          </a:p>
        </p:txBody>
      </p:sp>
      <p:cxnSp>
        <p:nvCxnSpPr>
          <p:cNvPr id="144" name="Connettore 1 143"/>
          <p:cNvCxnSpPr/>
          <p:nvPr/>
        </p:nvCxnSpPr>
        <p:spPr>
          <a:xfrm flipV="1">
            <a:off x="9196508" y="3581118"/>
            <a:ext cx="794892" cy="235497"/>
          </a:xfrm>
          <a:prstGeom prst="line">
            <a:avLst/>
          </a:prstGeom>
          <a:noFill/>
          <a:ln w="100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45" name="Connettore 1 144"/>
          <p:cNvCxnSpPr/>
          <p:nvPr/>
        </p:nvCxnSpPr>
        <p:spPr>
          <a:xfrm>
            <a:off x="9986310" y="3581118"/>
            <a:ext cx="504056" cy="0"/>
          </a:xfrm>
          <a:prstGeom prst="line">
            <a:avLst/>
          </a:prstGeom>
          <a:noFill/>
          <a:ln w="1000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146" name="CasellaDiTesto 145"/>
          <p:cNvSpPr txBox="1"/>
          <p:nvPr/>
        </p:nvSpPr>
        <p:spPr>
          <a:xfrm>
            <a:off x="10080926" y="333478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prstClr val="black"/>
                </a:solidFill>
                <a:latin typeface="Tw Cen MT"/>
              </a:rPr>
              <a:t>70</a:t>
            </a:r>
            <a:endParaRPr lang="it-IT" sz="1200" dirty="0">
              <a:solidFill>
                <a:prstClr val="black"/>
              </a:solidFill>
              <a:latin typeface="Tw Cen MT"/>
            </a:endParaRPr>
          </a:p>
        </p:txBody>
      </p:sp>
      <p:cxnSp>
        <p:nvCxnSpPr>
          <p:cNvPr id="147" name="Connettore 1 146"/>
          <p:cNvCxnSpPr/>
          <p:nvPr/>
        </p:nvCxnSpPr>
        <p:spPr>
          <a:xfrm flipV="1">
            <a:off x="10159028" y="4124150"/>
            <a:ext cx="331338" cy="199339"/>
          </a:xfrm>
          <a:prstGeom prst="line">
            <a:avLst/>
          </a:prstGeom>
          <a:noFill/>
          <a:ln w="100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48" name="Connettore 1 147"/>
          <p:cNvCxnSpPr/>
          <p:nvPr/>
        </p:nvCxnSpPr>
        <p:spPr>
          <a:xfrm>
            <a:off x="10463126" y="4134406"/>
            <a:ext cx="504056" cy="0"/>
          </a:xfrm>
          <a:prstGeom prst="line">
            <a:avLst/>
          </a:prstGeom>
          <a:noFill/>
          <a:ln w="1000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149" name="CasellaDiTesto 148"/>
          <p:cNvSpPr txBox="1"/>
          <p:nvPr/>
        </p:nvSpPr>
        <p:spPr>
          <a:xfrm>
            <a:off x="10495382" y="3884397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prstClr val="black"/>
                </a:solidFill>
                <a:latin typeface="Tw Cen MT"/>
              </a:rPr>
              <a:t>859</a:t>
            </a:r>
            <a:endParaRPr lang="it-IT" sz="1200" dirty="0">
              <a:solidFill>
                <a:prstClr val="black"/>
              </a:solidFill>
              <a:latin typeface="Tw Cen MT"/>
            </a:endParaRPr>
          </a:p>
        </p:txBody>
      </p:sp>
      <p:cxnSp>
        <p:nvCxnSpPr>
          <p:cNvPr id="150" name="Connettore 1 149"/>
          <p:cNvCxnSpPr/>
          <p:nvPr/>
        </p:nvCxnSpPr>
        <p:spPr>
          <a:xfrm flipH="1" flipV="1">
            <a:off x="7360344" y="1504576"/>
            <a:ext cx="65184" cy="397277"/>
          </a:xfrm>
          <a:prstGeom prst="line">
            <a:avLst/>
          </a:prstGeom>
          <a:noFill/>
          <a:ln w="100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51" name="Connettore 1 150"/>
          <p:cNvCxnSpPr/>
          <p:nvPr/>
        </p:nvCxnSpPr>
        <p:spPr>
          <a:xfrm>
            <a:off x="7355189" y="1504576"/>
            <a:ext cx="391104" cy="0"/>
          </a:xfrm>
          <a:prstGeom prst="line">
            <a:avLst/>
          </a:prstGeom>
          <a:noFill/>
          <a:ln w="100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52" name="Connettore 1 151"/>
          <p:cNvCxnSpPr/>
          <p:nvPr/>
        </p:nvCxnSpPr>
        <p:spPr>
          <a:xfrm>
            <a:off x="5938205" y="2641519"/>
            <a:ext cx="911259" cy="340454"/>
          </a:xfrm>
          <a:prstGeom prst="line">
            <a:avLst/>
          </a:prstGeom>
          <a:noFill/>
          <a:ln w="100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53" name="Connettore 1 152"/>
          <p:cNvCxnSpPr/>
          <p:nvPr/>
        </p:nvCxnSpPr>
        <p:spPr>
          <a:xfrm>
            <a:off x="5481312" y="2641519"/>
            <a:ext cx="456893" cy="0"/>
          </a:xfrm>
          <a:prstGeom prst="line">
            <a:avLst/>
          </a:prstGeom>
          <a:noFill/>
          <a:ln w="100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54" name="Connettore 1 153"/>
          <p:cNvCxnSpPr/>
          <p:nvPr/>
        </p:nvCxnSpPr>
        <p:spPr>
          <a:xfrm>
            <a:off x="6223711" y="3113726"/>
            <a:ext cx="1561857" cy="300294"/>
          </a:xfrm>
          <a:prstGeom prst="line">
            <a:avLst/>
          </a:prstGeom>
          <a:noFill/>
          <a:ln w="100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55" name="Connettore 1 154"/>
          <p:cNvCxnSpPr/>
          <p:nvPr/>
        </p:nvCxnSpPr>
        <p:spPr>
          <a:xfrm>
            <a:off x="5765900" y="3118318"/>
            <a:ext cx="456893" cy="0"/>
          </a:xfrm>
          <a:prstGeom prst="line">
            <a:avLst/>
          </a:prstGeom>
          <a:noFill/>
          <a:ln w="100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56" name="Connettore 1 155"/>
          <p:cNvCxnSpPr/>
          <p:nvPr/>
        </p:nvCxnSpPr>
        <p:spPr>
          <a:xfrm>
            <a:off x="7318760" y="3751703"/>
            <a:ext cx="1064588" cy="215595"/>
          </a:xfrm>
          <a:prstGeom prst="line">
            <a:avLst/>
          </a:prstGeom>
          <a:noFill/>
          <a:ln w="100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57" name="Connettore 1 156"/>
          <p:cNvCxnSpPr/>
          <p:nvPr/>
        </p:nvCxnSpPr>
        <p:spPr>
          <a:xfrm>
            <a:off x="6874271" y="3751015"/>
            <a:ext cx="456893" cy="0"/>
          </a:xfrm>
          <a:prstGeom prst="line">
            <a:avLst/>
          </a:prstGeom>
          <a:noFill/>
          <a:ln w="100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58" name="Connettore 1 157"/>
          <p:cNvCxnSpPr/>
          <p:nvPr/>
        </p:nvCxnSpPr>
        <p:spPr>
          <a:xfrm>
            <a:off x="8159256" y="4210296"/>
            <a:ext cx="1039346" cy="236855"/>
          </a:xfrm>
          <a:prstGeom prst="line">
            <a:avLst/>
          </a:prstGeom>
          <a:noFill/>
          <a:ln w="100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59" name="Connettore 1 158"/>
          <p:cNvCxnSpPr/>
          <p:nvPr/>
        </p:nvCxnSpPr>
        <p:spPr>
          <a:xfrm>
            <a:off x="7703380" y="4210296"/>
            <a:ext cx="456893" cy="0"/>
          </a:xfrm>
          <a:prstGeom prst="line">
            <a:avLst/>
          </a:prstGeom>
          <a:noFill/>
          <a:ln w="100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60" name="Connettore 1 159"/>
          <p:cNvCxnSpPr/>
          <p:nvPr/>
        </p:nvCxnSpPr>
        <p:spPr>
          <a:xfrm>
            <a:off x="9754084" y="4532035"/>
            <a:ext cx="736282" cy="348874"/>
          </a:xfrm>
          <a:prstGeom prst="line">
            <a:avLst/>
          </a:prstGeom>
          <a:noFill/>
          <a:ln w="100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61" name="Connettore 1 160"/>
          <p:cNvCxnSpPr/>
          <p:nvPr/>
        </p:nvCxnSpPr>
        <p:spPr>
          <a:xfrm>
            <a:off x="10492310" y="4869962"/>
            <a:ext cx="456893" cy="0"/>
          </a:xfrm>
          <a:prstGeom prst="line">
            <a:avLst/>
          </a:prstGeom>
          <a:noFill/>
          <a:ln w="100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62" name="Connettore 1 161"/>
          <p:cNvCxnSpPr/>
          <p:nvPr/>
        </p:nvCxnSpPr>
        <p:spPr>
          <a:xfrm>
            <a:off x="8289624" y="4765115"/>
            <a:ext cx="846356" cy="656421"/>
          </a:xfrm>
          <a:prstGeom prst="line">
            <a:avLst/>
          </a:prstGeom>
          <a:noFill/>
          <a:ln w="100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63" name="Connettore 1 162"/>
          <p:cNvCxnSpPr/>
          <p:nvPr/>
        </p:nvCxnSpPr>
        <p:spPr>
          <a:xfrm>
            <a:off x="7838085" y="4765115"/>
            <a:ext cx="456893" cy="0"/>
          </a:xfrm>
          <a:prstGeom prst="line">
            <a:avLst/>
          </a:prstGeom>
          <a:noFill/>
          <a:ln w="100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64" name="Connettore 1 163"/>
          <p:cNvCxnSpPr/>
          <p:nvPr/>
        </p:nvCxnSpPr>
        <p:spPr>
          <a:xfrm>
            <a:off x="6176529" y="3859501"/>
            <a:ext cx="744925" cy="371927"/>
          </a:xfrm>
          <a:prstGeom prst="line">
            <a:avLst/>
          </a:prstGeom>
          <a:noFill/>
          <a:ln w="100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65" name="Connettore 1 164"/>
          <p:cNvCxnSpPr/>
          <p:nvPr/>
        </p:nvCxnSpPr>
        <p:spPr>
          <a:xfrm>
            <a:off x="5719636" y="3859501"/>
            <a:ext cx="456893" cy="0"/>
          </a:xfrm>
          <a:prstGeom prst="line">
            <a:avLst/>
          </a:prstGeom>
          <a:noFill/>
          <a:ln w="100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66" name="Connettore 1 165"/>
          <p:cNvCxnSpPr/>
          <p:nvPr/>
        </p:nvCxnSpPr>
        <p:spPr>
          <a:xfrm>
            <a:off x="7290220" y="3148384"/>
            <a:ext cx="1121669" cy="208997"/>
          </a:xfrm>
          <a:prstGeom prst="line">
            <a:avLst/>
          </a:prstGeom>
          <a:noFill/>
          <a:ln w="100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67" name="Connettore 1 166"/>
          <p:cNvCxnSpPr/>
          <p:nvPr/>
        </p:nvCxnSpPr>
        <p:spPr>
          <a:xfrm>
            <a:off x="6833326" y="3145073"/>
            <a:ext cx="456893" cy="0"/>
          </a:xfrm>
          <a:prstGeom prst="line">
            <a:avLst/>
          </a:prstGeom>
          <a:noFill/>
          <a:ln w="100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68" name="Connettore 1 167"/>
          <p:cNvCxnSpPr/>
          <p:nvPr/>
        </p:nvCxnSpPr>
        <p:spPr>
          <a:xfrm>
            <a:off x="9819643" y="5003069"/>
            <a:ext cx="643483" cy="283159"/>
          </a:xfrm>
          <a:prstGeom prst="line">
            <a:avLst/>
          </a:prstGeom>
          <a:noFill/>
          <a:ln w="100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69" name="Connettore 1 168"/>
          <p:cNvCxnSpPr/>
          <p:nvPr/>
        </p:nvCxnSpPr>
        <p:spPr>
          <a:xfrm>
            <a:off x="10457231" y="5292907"/>
            <a:ext cx="456893" cy="0"/>
          </a:xfrm>
          <a:prstGeom prst="line">
            <a:avLst/>
          </a:prstGeom>
          <a:noFill/>
          <a:ln w="1000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170" name="CasellaDiTesto 169"/>
          <p:cNvSpPr txBox="1"/>
          <p:nvPr/>
        </p:nvSpPr>
        <p:spPr>
          <a:xfrm>
            <a:off x="10518299" y="4639093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prstClr val="black"/>
                </a:solidFill>
                <a:latin typeface="Tw Cen MT"/>
              </a:rPr>
              <a:t>111</a:t>
            </a:r>
            <a:endParaRPr lang="it-IT" sz="1200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71" name="CasellaDiTesto 170"/>
          <p:cNvSpPr txBox="1"/>
          <p:nvPr/>
        </p:nvSpPr>
        <p:spPr>
          <a:xfrm>
            <a:off x="10478558" y="5062671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prstClr val="black"/>
                </a:solidFill>
                <a:latin typeface="Tw Cen MT"/>
              </a:rPr>
              <a:t>468</a:t>
            </a:r>
            <a:endParaRPr lang="it-IT" sz="1200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72" name="CasellaDiTesto 171"/>
          <p:cNvSpPr txBox="1"/>
          <p:nvPr/>
        </p:nvSpPr>
        <p:spPr>
          <a:xfrm>
            <a:off x="5718433" y="3612515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prstClr val="black"/>
                </a:solidFill>
                <a:latin typeface="Tw Cen MT"/>
              </a:rPr>
              <a:t>259</a:t>
            </a:r>
            <a:endParaRPr lang="it-IT" sz="1200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73" name="CasellaDiTesto 172"/>
          <p:cNvSpPr txBox="1"/>
          <p:nvPr/>
        </p:nvSpPr>
        <p:spPr>
          <a:xfrm>
            <a:off x="7346024" y="1253780"/>
            <a:ext cx="5373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prstClr val="black"/>
                </a:solidFill>
                <a:latin typeface="Tw Cen MT"/>
              </a:rPr>
              <a:t>1.804</a:t>
            </a:r>
            <a:endParaRPr lang="it-IT" sz="1200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74" name="CasellaDiTesto 173"/>
          <p:cNvSpPr txBox="1"/>
          <p:nvPr/>
        </p:nvSpPr>
        <p:spPr>
          <a:xfrm>
            <a:off x="8130968" y="1255819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prstClr val="black"/>
                </a:solidFill>
                <a:latin typeface="Tw Cen MT"/>
              </a:rPr>
              <a:t>138</a:t>
            </a:r>
            <a:endParaRPr lang="it-IT" sz="1200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75" name="CasellaDiTesto 174"/>
          <p:cNvSpPr txBox="1"/>
          <p:nvPr/>
        </p:nvSpPr>
        <p:spPr>
          <a:xfrm>
            <a:off x="9060758" y="1480837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prstClr val="black"/>
                </a:solidFill>
                <a:latin typeface="Tw Cen MT"/>
              </a:rPr>
              <a:t>178</a:t>
            </a:r>
            <a:endParaRPr lang="it-IT" sz="1200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76" name="CasellaDiTesto 175"/>
          <p:cNvSpPr txBox="1"/>
          <p:nvPr/>
        </p:nvSpPr>
        <p:spPr>
          <a:xfrm>
            <a:off x="5466280" y="2405908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prstClr val="black"/>
                </a:solidFill>
                <a:latin typeface="Tw Cen MT"/>
              </a:rPr>
              <a:t>498</a:t>
            </a:r>
            <a:endParaRPr lang="it-IT" sz="1200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77" name="CasellaDiTesto 176"/>
          <p:cNvSpPr txBox="1"/>
          <p:nvPr/>
        </p:nvSpPr>
        <p:spPr>
          <a:xfrm>
            <a:off x="5777619" y="2893102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prstClr val="black"/>
                </a:solidFill>
                <a:latin typeface="Tw Cen MT"/>
              </a:rPr>
              <a:t>563</a:t>
            </a:r>
            <a:endParaRPr lang="it-IT" sz="1200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78" name="CasellaDiTesto 177"/>
          <p:cNvSpPr txBox="1"/>
          <p:nvPr/>
        </p:nvSpPr>
        <p:spPr>
          <a:xfrm>
            <a:off x="6849464" y="2925332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prstClr val="black"/>
                </a:solidFill>
                <a:latin typeface="Tw Cen MT"/>
              </a:rPr>
              <a:t>196</a:t>
            </a:r>
            <a:endParaRPr lang="it-IT" sz="1200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79" name="CasellaDiTesto 178"/>
          <p:cNvSpPr txBox="1"/>
          <p:nvPr/>
        </p:nvSpPr>
        <p:spPr>
          <a:xfrm>
            <a:off x="6885731" y="3500252"/>
            <a:ext cx="5373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prstClr val="black"/>
                </a:solidFill>
                <a:latin typeface="Tw Cen MT"/>
              </a:rPr>
              <a:t>1.585</a:t>
            </a:r>
            <a:endParaRPr lang="it-IT" sz="1200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80" name="CasellaDiTesto 179"/>
          <p:cNvSpPr txBox="1"/>
          <p:nvPr/>
        </p:nvSpPr>
        <p:spPr>
          <a:xfrm>
            <a:off x="7712857" y="3985651"/>
            <a:ext cx="5373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prstClr val="black"/>
                </a:solidFill>
                <a:latin typeface="Tw Cen MT"/>
              </a:rPr>
              <a:t>1.173</a:t>
            </a:r>
            <a:endParaRPr lang="it-IT" sz="1200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81" name="CasellaDiTesto 180"/>
          <p:cNvSpPr txBox="1"/>
          <p:nvPr/>
        </p:nvSpPr>
        <p:spPr>
          <a:xfrm>
            <a:off x="7822204" y="4532035"/>
            <a:ext cx="5373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prstClr val="black"/>
                </a:solidFill>
                <a:latin typeface="Tw Cen MT"/>
              </a:rPr>
              <a:t>1.222</a:t>
            </a:r>
            <a:endParaRPr lang="it-IT" sz="1200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82" name="CasellaDiTesto 181"/>
          <p:cNvSpPr txBox="1"/>
          <p:nvPr/>
        </p:nvSpPr>
        <p:spPr>
          <a:xfrm>
            <a:off x="3635636" y="5663989"/>
            <a:ext cx="3634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prstClr val="black"/>
                </a:solidFill>
                <a:latin typeface="Tw Cen MT"/>
              </a:rPr>
              <a:t>Tribunali del campione esaminato e</a:t>
            </a:r>
          </a:p>
          <a:p>
            <a:r>
              <a:rPr lang="it-IT" sz="1600" dirty="0" smtClean="0">
                <a:solidFill>
                  <a:prstClr val="black"/>
                </a:solidFill>
                <a:latin typeface="Tw Cen MT"/>
              </a:rPr>
              <a:t>numero di procedimenti iscritti per Regione</a:t>
            </a:r>
            <a:endParaRPr lang="it-IT" sz="1600" dirty="0">
              <a:solidFill>
                <a:prstClr val="black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58058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4294967295"/>
          </p:nvPr>
        </p:nvSpPr>
        <p:spPr>
          <a:xfrm>
            <a:off x="6329224" y="1733549"/>
            <a:ext cx="4671291" cy="4619625"/>
          </a:xfrm>
          <a:prstGeom prst="rect">
            <a:avLst/>
          </a:prstGeom>
        </p:spPr>
        <p:txBody>
          <a:bodyPr lIns="0" tIns="0" rIns="0" bIns="0"/>
          <a:lstStyle/>
          <a:p>
            <a:pPr marL="285750" indent="-285750" algn="just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400" b="1" dirty="0" smtClean="0"/>
              <a:t>CONDOTTA</a:t>
            </a:r>
            <a:r>
              <a:rPr lang="it-IT" sz="1400" dirty="0" smtClean="0"/>
              <a:t>    «…</a:t>
            </a:r>
            <a:r>
              <a:rPr lang="it-IT" sz="1400" dirty="0"/>
              <a:t>chiunque, con condotte </a:t>
            </a:r>
            <a:r>
              <a:rPr lang="it-IT" sz="1400" b="1" dirty="0"/>
              <a:t>reiterate</a:t>
            </a:r>
            <a:r>
              <a:rPr lang="it-IT" sz="1400" dirty="0"/>
              <a:t>, minaccia o molesta taluno in modo da cagionare un </a:t>
            </a:r>
            <a:r>
              <a:rPr lang="it-IT" sz="1400" b="1" dirty="0"/>
              <a:t>perdurante</a:t>
            </a:r>
            <a:r>
              <a:rPr lang="it-IT" sz="1400" dirty="0"/>
              <a:t> e grave </a:t>
            </a:r>
            <a:r>
              <a:rPr lang="it-IT" sz="1400" b="1" dirty="0"/>
              <a:t>stato di ansia o di paura </a:t>
            </a:r>
            <a:r>
              <a:rPr lang="it-IT" sz="1400" dirty="0"/>
              <a:t>ovvero da ingenerare un fondato timore per l'incolumità propria o di un prossimo congiunto o di persona al medesimo legata da relazione affettiva ovvero da costringere lo stesso ad alterare le proprie abitudini di vita…»</a:t>
            </a:r>
          </a:p>
          <a:p>
            <a:pPr marL="285750" indent="-285750" algn="just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400" b="1" dirty="0" smtClean="0"/>
              <a:t>RELAZIONE</a:t>
            </a:r>
            <a:r>
              <a:rPr lang="it-IT" sz="1400" dirty="0" smtClean="0"/>
              <a:t>     «La </a:t>
            </a:r>
            <a:r>
              <a:rPr lang="it-IT" sz="1400" dirty="0"/>
              <a:t>pena è aumentata se il fatto è commesso dal coniuge legalmente separato  o divorziato o da persona che sia stata legata da relazione affettiva alla persona offesa.»</a:t>
            </a:r>
          </a:p>
          <a:p>
            <a:pPr marL="285750" indent="-285750" algn="just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400" b="1" dirty="0" smtClean="0"/>
              <a:t>AGGRAVANTI</a:t>
            </a:r>
            <a:r>
              <a:rPr lang="it-IT" sz="1400" dirty="0" smtClean="0"/>
              <a:t>    «La  </a:t>
            </a:r>
            <a:r>
              <a:rPr lang="it-IT" sz="1400" dirty="0"/>
              <a:t>pena  è  aumentata  fino  alla metà se il fatto è commesso a danno  di  un  minore,  di  una donna in stato di gravidanza o di una persona  con disabilità di cui all'articolo 3 della legge 5 febbraio, 1992, n. 104, ovvero con armi o da persona travisata.»</a:t>
            </a:r>
          </a:p>
          <a:p>
            <a:pPr marL="285750" indent="-285750" algn="just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400" b="1" dirty="0"/>
              <a:t>QUERELA</a:t>
            </a:r>
            <a:r>
              <a:rPr lang="it-IT" sz="1400" dirty="0"/>
              <a:t> </a:t>
            </a:r>
            <a:r>
              <a:rPr lang="it-IT" sz="1400" dirty="0" smtClean="0"/>
              <a:t>    «</a:t>
            </a:r>
            <a:r>
              <a:rPr lang="it-IT" sz="1400" dirty="0"/>
              <a:t>Il delitto è punito a querela della persona offesa. Il termine per la  proposizione  della  querela  è di sei mesi. Si procede tuttavia d'ufficio se il fatto è commesso nei confronti di un minore o di una persona  con disabilità di cui all'articolo 3 della legge 5 febbraio 1992,  n.  104, nonché quando il fatto è connesso con altro delitto per il quale si deve procedere d'ufficio.»</a:t>
            </a:r>
          </a:p>
          <a:p>
            <a:pPr marL="285750" indent="-285750" algn="just">
              <a:buClr>
                <a:srgbClr val="DA304A"/>
              </a:buClr>
              <a:buSzPct val="160000"/>
              <a:buFont typeface="Wingdings" charset="2"/>
              <a:buChar char="§"/>
            </a:pPr>
            <a:endParaRPr lang="it-IT" sz="1400" dirty="0"/>
          </a:p>
          <a:p>
            <a:pPr algn="just"/>
            <a:endParaRPr lang="it-IT" sz="1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569913" y="2015595"/>
            <a:ext cx="4065587" cy="305646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Italia il cosiddetto «</a:t>
            </a:r>
            <a:r>
              <a:rPr lang="it-IT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stalking</a:t>
            </a:r>
            <a:r>
              <a:rPr lang="it-IT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» è diventato reato con il decreto legge n.11 del 2009 che ha introdotto il delitto di atti persecutori inserendo nel codice penale l’articolo 612 bis, che punisce:</a:t>
            </a:r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Art. 612 bis: atti persecutori </a:t>
            </a:r>
          </a:p>
        </p:txBody>
      </p:sp>
    </p:spTree>
    <p:extLst>
      <p:ext uri="{BB962C8B-B14F-4D97-AF65-F5344CB8AC3E}">
        <p14:creationId xmlns:p14="http://schemas.microsoft.com/office/powerpoint/2010/main" val="367052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9" name="Sottotitolo 2"/>
          <p:cNvSpPr txBox="1">
            <a:spLocks/>
          </p:cNvSpPr>
          <p:nvPr/>
        </p:nvSpPr>
        <p:spPr>
          <a:xfrm>
            <a:off x="569913" y="2661178"/>
            <a:ext cx="4065587" cy="305646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800" dirty="0"/>
              <a:t>Dall’indagine statistica emerge che il 92% dei  processi trae origine da una denuncia della persona offesa, il gran parte delle volte raccolta dall’autorità di PG. In 7 casi su 100 la querela è stata conseguente all’arresto o fermo dell’imputato in flagranza del reato di stalking o di reato connesso.</a:t>
            </a:r>
          </a:p>
        </p:txBody>
      </p:sp>
      <p:graphicFrame>
        <p:nvGraphicFramePr>
          <p:cNvPr id="7" name="Grafico 6"/>
          <p:cNvGraphicFramePr/>
          <p:nvPr>
            <p:extLst>
              <p:ext uri="{D42A27DB-BD31-4B8C-83A1-F6EECF244321}">
                <p14:modId xmlns:p14="http://schemas.microsoft.com/office/powerpoint/2010/main" val="831707210"/>
              </p:ext>
            </p:extLst>
          </p:nvPr>
        </p:nvGraphicFramePr>
        <p:xfrm>
          <a:off x="6172970" y="2027287"/>
          <a:ext cx="4916221" cy="3277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olo 1"/>
          <p:cNvSpPr txBox="1">
            <a:spLocks/>
          </p:cNvSpPr>
          <p:nvPr/>
        </p:nvSpPr>
        <p:spPr>
          <a:xfrm>
            <a:off x="569913" y="1274239"/>
            <a:ext cx="3582511" cy="103610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Modalità di denuncia</a:t>
            </a:r>
            <a:endParaRPr lang="it-IT" sz="3200" dirty="0">
              <a:latin typeface="+mn-lt"/>
            </a:endParaRPr>
          </a:p>
        </p:txBody>
      </p:sp>
      <p:graphicFrame>
        <p:nvGraphicFramePr>
          <p:cNvPr id="6" name="Grafico 5"/>
          <p:cNvGraphicFramePr/>
          <p:nvPr>
            <p:extLst>
              <p:ext uri="{D42A27DB-BD31-4B8C-83A1-F6EECF244321}">
                <p14:modId xmlns:p14="http://schemas.microsoft.com/office/powerpoint/2010/main" val="1962796584"/>
              </p:ext>
            </p:extLst>
          </p:nvPr>
        </p:nvGraphicFramePr>
        <p:xfrm>
          <a:off x="7247663" y="3186680"/>
          <a:ext cx="2736304" cy="1664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8759831" y="4626259"/>
            <a:ext cx="18117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rgbClr val="002060"/>
                </a:solidFill>
                <a:latin typeface="Tw Cen MT"/>
              </a:rPr>
              <a:t>Denuncia a PG (81%)</a:t>
            </a:r>
            <a:endParaRPr lang="it-IT" sz="1400" b="1" dirty="0">
              <a:solidFill>
                <a:srgbClr val="002060"/>
              </a:solidFill>
              <a:latin typeface="Tw Cen MT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311559" y="3176189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dirty="0" smtClean="0">
                <a:solidFill>
                  <a:srgbClr val="002060"/>
                </a:solidFill>
                <a:latin typeface="Tw Cen MT"/>
              </a:rPr>
              <a:t>Denuncia in Procura (9%)</a:t>
            </a:r>
            <a:endParaRPr lang="it-IT" sz="1400" b="1" dirty="0">
              <a:solidFill>
                <a:srgbClr val="002060"/>
              </a:solidFill>
              <a:latin typeface="Tw Cen MT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8759831" y="3114091"/>
            <a:ext cx="1592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dirty="0" smtClean="0">
                <a:solidFill>
                  <a:srgbClr val="002060"/>
                </a:solidFill>
                <a:latin typeface="Tw Cen MT"/>
              </a:rPr>
              <a:t>Iniziativa AG (1%)</a:t>
            </a:r>
            <a:endParaRPr lang="it-IT" sz="1400" b="1" dirty="0">
              <a:solidFill>
                <a:srgbClr val="002060"/>
              </a:solidFill>
              <a:latin typeface="Tw Cen MT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743607" y="2652969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dirty="0" smtClean="0">
                <a:solidFill>
                  <a:srgbClr val="002060"/>
                </a:solidFill>
                <a:latin typeface="Tw Cen MT"/>
              </a:rPr>
              <a:t>Denuncia a Proc e PG (2%)</a:t>
            </a:r>
            <a:endParaRPr lang="it-IT" sz="1400" b="1" dirty="0">
              <a:solidFill>
                <a:srgbClr val="002060"/>
              </a:solidFill>
              <a:latin typeface="Tw Cen MT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8255775" y="2754632"/>
            <a:ext cx="2096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002060"/>
                </a:solidFill>
                <a:latin typeface="Tw Cen MT"/>
              </a:rPr>
              <a:t>Successiva ad arresto (7%)</a:t>
            </a:r>
            <a:endParaRPr lang="it-IT" sz="1400" b="1" dirty="0">
              <a:solidFill>
                <a:srgbClr val="002060"/>
              </a:solidFill>
              <a:latin typeface="Tw Cen MT"/>
            </a:endParaRPr>
          </a:p>
        </p:txBody>
      </p:sp>
      <p:cxnSp>
        <p:nvCxnSpPr>
          <p:cNvPr id="15" name="Connettore 1 14"/>
          <p:cNvCxnSpPr/>
          <p:nvPr/>
        </p:nvCxnSpPr>
        <p:spPr>
          <a:xfrm flipH="1">
            <a:off x="8615815" y="3267979"/>
            <a:ext cx="144016" cy="153889"/>
          </a:xfrm>
          <a:prstGeom prst="line">
            <a:avLst/>
          </a:prstGeom>
          <a:noFill/>
          <a:ln w="10000" cap="flat" cmpd="sng" algn="ctr">
            <a:solidFill>
              <a:sysClr val="windowText" lastClr="000000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260571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4294967295"/>
          </p:nvPr>
        </p:nvSpPr>
        <p:spPr>
          <a:xfrm>
            <a:off x="6477000" y="2015595"/>
            <a:ext cx="4412673" cy="4052888"/>
          </a:xfrm>
          <a:prstGeom prst="rect">
            <a:avLst/>
          </a:prstGeom>
        </p:spPr>
        <p:txBody>
          <a:bodyPr lIns="0" tIns="0" rIns="0" bIns="0"/>
          <a:lstStyle/>
          <a:p>
            <a:pPr marL="285750" indent="-285750" algn="just">
              <a:buClr>
                <a:srgbClr val="DA304A"/>
              </a:buClr>
              <a:buSzPct val="160000"/>
              <a:buFont typeface="Wingdings" charset="2"/>
              <a:buChar char="§"/>
            </a:pPr>
            <a:endParaRPr lang="it-IT" sz="1400" dirty="0"/>
          </a:p>
          <a:p>
            <a:pPr marL="285750" indent="-285750" algn="just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400" dirty="0"/>
              <a:t>Nelle sentenze esaminate la richiesta di ammonimento al questore, precedente alla querela, è stata rilevata nel 5% dei casi. </a:t>
            </a:r>
          </a:p>
          <a:p>
            <a:pPr marL="285750" indent="-285750" algn="just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400" dirty="0"/>
              <a:t>Dal momento che l’ammonimento può (auspicabilmente) interrompere la condotta delittuosa evitando così la querela, il dato statistico qui rilevato non è esaustivo </a:t>
            </a:r>
            <a:r>
              <a:rPr lang="it-IT" sz="1400" dirty="0" smtClean="0"/>
              <a:t>della casistica totale di </a:t>
            </a:r>
            <a:r>
              <a:rPr lang="it-IT" sz="1400" dirty="0"/>
              <a:t>questo aspetto della procedura.</a:t>
            </a:r>
          </a:p>
          <a:p>
            <a:pPr marL="285750" indent="-285750" algn="just">
              <a:buClr>
                <a:srgbClr val="DA304A"/>
              </a:buClr>
              <a:buSzPct val="160000"/>
              <a:buFont typeface="Wingdings" charset="2"/>
              <a:buChar char="§"/>
            </a:pPr>
            <a:endParaRPr lang="it-IT" sz="1400" dirty="0"/>
          </a:p>
          <a:p>
            <a:pPr algn="just"/>
            <a:endParaRPr lang="it-IT" sz="1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569913" y="2015595"/>
            <a:ext cx="4065587" cy="305646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«Fino a quando non è proposta querela, la persona offesa può esporre i fatti all’autorità di pubblica sicurezza avanzando richiesta al questore di ammonimento nei confronti dell’autore della condotta»</a:t>
            </a:r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Art. 612 bis: richiesta di </a:t>
            </a:r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ammonimento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736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4294967295"/>
          </p:nvPr>
        </p:nvSpPr>
        <p:spPr>
          <a:xfrm>
            <a:off x="6477001" y="2135663"/>
            <a:ext cx="4541982" cy="4052888"/>
          </a:xfrm>
          <a:prstGeom prst="rect">
            <a:avLst/>
          </a:prstGeom>
        </p:spPr>
        <p:txBody>
          <a:bodyPr lIns="0" tIns="0" rIns="0" bIns="0"/>
          <a:lstStyle/>
          <a:p>
            <a:pPr marL="285750" indent="-285750" algn="just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400" dirty="0"/>
              <a:t>Nei casi esaminati è stata calcolata una durata media della persecuzione pari a 14,6 mesi, mentre il tempo medio trascorso tra l’inizio delle condotte di </a:t>
            </a:r>
            <a:r>
              <a:rPr lang="it-IT" sz="1400" dirty="0" err="1"/>
              <a:t>stalking</a:t>
            </a:r>
            <a:r>
              <a:rPr lang="it-IT" sz="1400" dirty="0"/>
              <a:t> e la prima denuncia è di 9,5 mesi.</a:t>
            </a:r>
          </a:p>
          <a:p>
            <a:pPr marL="285750" indent="-285750" algn="just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400" dirty="0"/>
              <a:t>Con riferimento alla reiterazione, appare significativo che nel 64% dei casi alla prima denuncia ne siano seguite altre.</a:t>
            </a:r>
          </a:p>
          <a:p>
            <a:pPr marL="285750" indent="-285750" algn="just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400" dirty="0"/>
              <a:t>Inoltre, nel 7% dei casi esaminati, lo stesso imputato e la stessa vittima dello </a:t>
            </a:r>
            <a:r>
              <a:rPr lang="it-IT" sz="1400" dirty="0" err="1"/>
              <a:t>stalking</a:t>
            </a:r>
            <a:r>
              <a:rPr lang="it-IT" sz="1400" dirty="0"/>
              <a:t> erano stati coinvolti in precedenza in altro procedimento per il medesimo reato. Nell’ambito di questi ultimi l’autore risulta essere condannato nel 63% dei casi.</a:t>
            </a:r>
          </a:p>
          <a:p>
            <a:pPr marL="285750" indent="-285750" algn="just">
              <a:buClr>
                <a:srgbClr val="DA304A"/>
              </a:buClr>
              <a:buSzPct val="160000"/>
              <a:buFont typeface="Wingdings" charset="2"/>
              <a:buChar char="§"/>
            </a:pPr>
            <a:endParaRPr lang="it-IT" sz="1400" dirty="0"/>
          </a:p>
          <a:p>
            <a:pPr algn="just"/>
            <a:endParaRPr lang="it-IT" sz="1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569913" y="2135663"/>
            <a:ext cx="4065587" cy="305646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L’art. 612 bis c.p.p. per la sussistenza del reato richiede la reiterazione della condotta</a:t>
            </a:r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Sulla durata e </a:t>
            </a:r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reiterazione della </a:t>
            </a:r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condotta</a:t>
            </a:r>
          </a:p>
        </p:txBody>
      </p:sp>
    </p:spTree>
    <p:extLst>
      <p:ext uri="{BB962C8B-B14F-4D97-AF65-F5344CB8AC3E}">
        <p14:creationId xmlns:p14="http://schemas.microsoft.com/office/powerpoint/2010/main" val="10754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8025752" y="647858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9" name="Sottotitolo 2"/>
          <p:cNvSpPr txBox="1">
            <a:spLocks/>
          </p:cNvSpPr>
          <p:nvPr/>
        </p:nvSpPr>
        <p:spPr>
          <a:xfrm>
            <a:off x="2783999" y="2891101"/>
            <a:ext cx="3581818" cy="638259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200" dirty="0" smtClean="0"/>
              <a:t>Nel </a:t>
            </a:r>
            <a:r>
              <a:rPr lang="it-IT" sz="1200" dirty="0"/>
              <a:t>7,1% dei casi autore e vittima sono dello stesso sesso (tuttavia, come si vedrà più avanti, in tali casi non sempre il movente è di tipo «passionale»).</a:t>
            </a:r>
          </a:p>
        </p:txBody>
      </p:sp>
      <p:sp>
        <p:nvSpPr>
          <p:cNvPr id="7" name="Sottotitolo 2"/>
          <p:cNvSpPr txBox="1">
            <a:spLocks/>
          </p:cNvSpPr>
          <p:nvPr/>
        </p:nvSpPr>
        <p:spPr>
          <a:xfrm>
            <a:off x="2794678" y="2369523"/>
            <a:ext cx="3571139" cy="1909429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200" dirty="0"/>
              <a:t>Il 91,1% dei delitti di atti persecutori è commesso da </a:t>
            </a:r>
            <a:r>
              <a:rPr lang="it-IT" sz="1200" dirty="0" smtClean="0"/>
              <a:t>maschi.</a:t>
            </a:r>
            <a:endParaRPr lang="it-IT" sz="1200" dirty="0"/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569913" y="1274239"/>
            <a:ext cx="3582511" cy="103610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Autore e vittima: genere</a:t>
            </a:r>
            <a:endParaRPr lang="it-IT" sz="3200" dirty="0">
              <a:latin typeface="+mn-lt"/>
            </a:endParaRPr>
          </a:p>
        </p:txBody>
      </p:sp>
      <p:graphicFrame>
        <p:nvGraphicFramePr>
          <p:cNvPr id="16" name="Grafico 15"/>
          <p:cNvGraphicFramePr/>
          <p:nvPr>
            <p:extLst>
              <p:ext uri="{D42A27DB-BD31-4B8C-83A1-F6EECF244321}">
                <p14:modId xmlns:p14="http://schemas.microsoft.com/office/powerpoint/2010/main" val="2935941884"/>
              </p:ext>
            </p:extLst>
          </p:nvPr>
        </p:nvGraphicFramePr>
        <p:xfrm>
          <a:off x="685457" y="4176145"/>
          <a:ext cx="3185173" cy="2058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Grafico 16"/>
          <p:cNvGraphicFramePr/>
          <p:nvPr>
            <p:extLst>
              <p:ext uri="{D42A27DB-BD31-4B8C-83A1-F6EECF244321}">
                <p14:modId xmlns:p14="http://schemas.microsoft.com/office/powerpoint/2010/main" val="2849976872"/>
              </p:ext>
            </p:extLst>
          </p:nvPr>
        </p:nvGraphicFramePr>
        <p:xfrm>
          <a:off x="3637331" y="4176145"/>
          <a:ext cx="3194695" cy="1962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Tabel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68268"/>
              </p:ext>
            </p:extLst>
          </p:nvPr>
        </p:nvGraphicFramePr>
        <p:xfrm>
          <a:off x="7134215" y="4073830"/>
          <a:ext cx="3722980" cy="1934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259"/>
                <a:gridCol w="955481"/>
                <a:gridCol w="917000"/>
                <a:gridCol w="936240"/>
              </a:tblGrid>
              <a:tr h="3868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 fontAlgn="ctr"/>
                      <a:r>
                        <a:rPr lang="it-IT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 fontAlgn="b"/>
                      <a:r>
                        <a:rPr lang="it-IT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SESSO VITTIMA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</a:tr>
              <a:tr h="3868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it-IT" sz="12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SESSO AUTORE</a:t>
                      </a:r>
                      <a:endParaRPr lang="it-IT" sz="12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 fontAlgn="ctr"/>
                      <a:r>
                        <a:rPr lang="it-IT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 fontAlgn="ctr"/>
                      <a:r>
                        <a:rPr lang="it-IT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 fontAlgn="ctr"/>
                      <a:r>
                        <a:rPr lang="it-IT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</a:tr>
              <a:tr h="3868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it-IT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 fontAlgn="ctr"/>
                      <a:r>
                        <a:rPr lang="it-IT" sz="1200" u="none" strike="noStrike" dirty="0" smtClean="0">
                          <a:effectLst/>
                          <a:latin typeface="+mn-lt"/>
                        </a:rPr>
                        <a:t>3,0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 fontAlgn="ctr"/>
                      <a:r>
                        <a:rPr lang="it-IT" sz="1200" u="none" strike="noStrike" dirty="0" smtClean="0">
                          <a:effectLst/>
                          <a:latin typeface="+mn-lt"/>
                        </a:rPr>
                        <a:t>5,9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 fontAlgn="ctr"/>
                      <a:r>
                        <a:rPr lang="it-IT" sz="1200" b="1" u="none" strike="noStrike" dirty="0" smtClean="0">
                          <a:effectLst/>
                          <a:latin typeface="+mn-lt"/>
                        </a:rPr>
                        <a:t>8,9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68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it-IT" sz="12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endParaRPr lang="it-IT" sz="12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 fontAlgn="ctr"/>
                      <a:r>
                        <a:rPr lang="it-IT" sz="1200" u="none" strike="noStrike" dirty="0" smtClean="0">
                          <a:effectLst/>
                          <a:latin typeface="+mn-lt"/>
                        </a:rPr>
                        <a:t>87,0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 fontAlgn="ctr"/>
                      <a:r>
                        <a:rPr lang="it-IT" sz="1200" u="none" strike="noStrike" dirty="0" smtClean="0">
                          <a:effectLst/>
                          <a:latin typeface="+mn-lt"/>
                        </a:rPr>
                        <a:t>4,1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 fontAlgn="ctr"/>
                      <a:r>
                        <a:rPr lang="it-IT" sz="1200" b="1" u="none" strike="noStrike" dirty="0" smtClean="0">
                          <a:effectLst/>
                          <a:latin typeface="+mn-lt"/>
                        </a:rPr>
                        <a:t>91,1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68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it-IT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2A3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 fontAlgn="ctr"/>
                      <a:r>
                        <a:rPr lang="it-IT" sz="1200" b="1" u="none" strike="noStrike" dirty="0" smtClean="0">
                          <a:effectLst/>
                          <a:latin typeface="+mn-lt"/>
                        </a:rPr>
                        <a:t>90,0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 fontAlgn="ctr"/>
                      <a:r>
                        <a:rPr lang="it-IT" sz="1200" b="1" u="none" strike="noStrike" dirty="0" smtClean="0">
                          <a:effectLst/>
                          <a:latin typeface="+mn-lt"/>
                        </a:rPr>
                        <a:t>10,0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 fontAlgn="ctr"/>
                      <a:r>
                        <a:rPr lang="it-IT" sz="1200" b="1" u="none" strike="noStrike" dirty="0" smtClean="0">
                          <a:effectLst/>
                          <a:latin typeface="+mn-lt"/>
                        </a:rPr>
                        <a:t>100,0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026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_rels/themeOverr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_rels/themeOverr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_rels/themeOverr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_rels/themeOverr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_rels/themeOverr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_rels/themeOverr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_rels/themeOverr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_rels/themeOverr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una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Luna">
    <a:maj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Luna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Luna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Luna">
    <a:maj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Luna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Luna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Luna">
    <a:maj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Luna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ppt/theme/themeOverride4.xml><?xml version="1.0" encoding="utf-8"?>
<a:themeOverride xmlns:a="http://schemas.openxmlformats.org/drawingml/2006/main">
  <a:clrScheme name="Luna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Luna">
    <a:maj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Luna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ppt/theme/themeOverride5.xml><?xml version="1.0" encoding="utf-8"?>
<a:themeOverride xmlns:a="http://schemas.openxmlformats.org/drawingml/2006/main">
  <a:clrScheme name="Luna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Luna">
    <a:maj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Luna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ppt/theme/themeOverride6.xml><?xml version="1.0" encoding="utf-8"?>
<a:themeOverride xmlns:a="http://schemas.openxmlformats.org/drawingml/2006/main">
  <a:clrScheme name="Luna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Luna">
    <a:maj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Luna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ppt/theme/themeOverride7.xml><?xml version="1.0" encoding="utf-8"?>
<a:themeOverride xmlns:a="http://schemas.openxmlformats.org/drawingml/2006/main">
  <a:clrScheme name="Luna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Luna">
    <a:maj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Luna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ppt/theme/themeOverride8.xml><?xml version="1.0" encoding="utf-8"?>
<a:themeOverride xmlns:a="http://schemas.openxmlformats.org/drawingml/2006/main">
  <a:clrScheme name="Luna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Luna">
    <a:maj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Luna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ppt/theme/themeOverride9.xml><?xml version="1.0" encoding="utf-8"?>
<a:themeOverride xmlns:a="http://schemas.openxmlformats.org/drawingml/2006/main">
  <a:clrScheme name="Luna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Luna">
    <a:maj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Luna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1194</TotalTime>
  <Words>3051</Words>
  <Application>Microsoft Office PowerPoint</Application>
  <PresentationFormat>Widescreen</PresentationFormat>
  <Paragraphs>754</Paragraphs>
  <Slides>32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43" baseType="lpstr">
      <vt:lpstr>Arial</vt:lpstr>
      <vt:lpstr>Arial Black</vt:lpstr>
      <vt:lpstr>Calibri</vt:lpstr>
      <vt:lpstr>Calibri Light</vt:lpstr>
      <vt:lpstr>Century Gothic</vt:lpstr>
      <vt:lpstr>Signika</vt:lpstr>
      <vt:lpstr>Signika Light</vt:lpstr>
      <vt:lpstr>Times New Roman</vt:lpstr>
      <vt:lpstr>Tw Cen MT</vt:lpstr>
      <vt:lpstr>Wingdings</vt:lpstr>
      <vt:lpstr>Personalizza struttura</vt:lpstr>
      <vt:lpstr>COMPORTAMENTI INDIVIDUALI  E RELAZIONI SOCIALI  IN TRASFORMAZIONE  UNA SFIDA PER LA  STATISTICA UFFICIALE </vt:lpstr>
      <vt:lpstr>STALKING – l’indagine statistica</vt:lpstr>
      <vt:lpstr>L’entità di un fenomeno in continua crescita</vt:lpstr>
      <vt:lpstr>Presentazione standard di PowerPoint</vt:lpstr>
      <vt:lpstr>Art. 612 bis: atti persecutori </vt:lpstr>
      <vt:lpstr>Presentazione standard di PowerPoint</vt:lpstr>
      <vt:lpstr>Art. 612 bis: richiesta di ammonimento</vt:lpstr>
      <vt:lpstr>Sulla durata e reiterazione della condotta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Fabio Bartolomeo</cp:lastModifiedBy>
  <cp:revision>99</cp:revision>
  <cp:lastPrinted>2016-06-15T10:52:00Z</cp:lastPrinted>
  <dcterms:created xsi:type="dcterms:W3CDTF">2016-03-11T16:10:26Z</dcterms:created>
  <dcterms:modified xsi:type="dcterms:W3CDTF">2016-06-17T10:37:54Z</dcterms:modified>
</cp:coreProperties>
</file>