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91" r:id="rId2"/>
    <p:sldId id="272" r:id="rId3"/>
    <p:sldId id="273" r:id="rId4"/>
    <p:sldId id="278" r:id="rId5"/>
    <p:sldId id="277" r:id="rId6"/>
    <p:sldId id="279" r:id="rId7"/>
    <p:sldId id="280" r:id="rId8"/>
    <p:sldId id="264" r:id="rId9"/>
    <p:sldId id="266" r:id="rId10"/>
    <p:sldId id="283" r:id="rId11"/>
    <p:sldId id="263" r:id="rId12"/>
    <p:sldId id="267" r:id="rId13"/>
    <p:sldId id="284" r:id="rId14"/>
    <p:sldId id="268" r:id="rId15"/>
    <p:sldId id="265" r:id="rId16"/>
    <p:sldId id="300" r:id="rId17"/>
    <p:sldId id="289" r:id="rId18"/>
    <p:sldId id="270" r:id="rId19"/>
    <p:sldId id="285" r:id="rId20"/>
    <p:sldId id="299" r:id="rId21"/>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showPr>
  <p:clrMru>
    <a:srgbClr val="C72A31"/>
    <a:srgbClr val="CF1E24"/>
    <a:srgbClr val="595959"/>
    <a:srgbClr val="BE1520"/>
    <a:srgbClr val="1C385A"/>
    <a:srgbClr val="DA304A"/>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4628" autoAdjust="0"/>
  </p:normalViewPr>
  <p:slideViewPr>
    <p:cSldViewPr snapToGrid="0" snapToObjects="1">
      <p:cViewPr varScale="1">
        <p:scale>
          <a:sx n="86" d="100"/>
          <a:sy n="86" d="100"/>
        </p:scale>
        <p:origin x="-624" y="-72"/>
      </p:cViewPr>
      <p:guideLst>
        <p:guide orient="horz" pos="2160"/>
        <p:guide orient="horz" pos="907"/>
        <p:guide pos="3840"/>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17238"/>
    </p:cViewPr>
  </p:sorterViewPr>
  <p:notesViewPr>
    <p:cSldViewPr snapToGrid="0" snapToObjects="1">
      <p:cViewPr>
        <p:scale>
          <a:sx n="100" d="100"/>
          <a:sy n="100" d="100"/>
        </p:scale>
        <p:origin x="-2556" y="172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r>
              <a:rPr lang="it-IT"/>
              <a:t>Roma 23 Giugno 2016</a:t>
            </a:r>
            <a:endParaRPr lang="it-IT"/>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09FDAFC-95B4-4DAA-A9A6-7DE5931BC39A}" type="datetimeFigureOut">
              <a:rPr lang="it-IT"/>
              <a:pPr>
                <a:defRPr/>
              </a:pPr>
              <a:t>23/06/2016</a:t>
            </a:fld>
            <a:endParaRPr lang="it-IT"/>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it-IT"/>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32E6ACE-B4B7-4937-91A7-FF74C97087E2}" type="slidenum">
              <a:rPr lang="it-IT"/>
              <a:pPr>
                <a:defRPr/>
              </a:pPr>
              <a:t>‹N›</a:t>
            </a:fld>
            <a:endParaRPr lang="it-IT"/>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it-IT"/>
              <a:t>Roma 23 Giugno 2016</a:t>
            </a: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A31FDD3-64EC-40DC-8B7F-B906EA74D862}" type="datetimeFigureOut">
              <a:rPr lang="it-IT"/>
              <a:pPr>
                <a:defRPr/>
              </a:pPr>
              <a:t>23/06/2016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7D6FFBD-9CBC-4976-8CAA-DCB1B04D0254}" type="slidenum">
              <a:rPr lang="it-IT"/>
              <a:pPr>
                <a:defRPr/>
              </a:pPr>
              <a:t>‹N›</a:t>
            </a:fld>
            <a:endParaRPr lang="it-IT"/>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egnaposto immagine diapositiva 1"/>
          <p:cNvSpPr>
            <a:spLocks noGrp="1" noRot="1" noChangeAspect="1"/>
          </p:cNvSpPr>
          <p:nvPr>
            <p:ph type="sldImg"/>
          </p:nvPr>
        </p:nvSpPr>
        <p:spPr bwMode="auto">
          <a:noFill/>
          <a:ln>
            <a:solidFill>
              <a:srgbClr val="000000"/>
            </a:solidFill>
            <a:miter lim="800000"/>
            <a:headEnd/>
            <a:tailEnd/>
          </a:ln>
        </p:spPr>
      </p:sp>
      <p:sp>
        <p:nvSpPr>
          <p:cNvPr id="8194"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461316BF-8D27-48E3-91E4-72A8FB5BF787}" type="slidenum">
              <a:rPr lang="it-IT" smtClean="0"/>
              <a:pPr>
                <a:defRPr/>
              </a:pPr>
              <a:t>1</a:t>
            </a:fld>
            <a:endParaRPr lang="it-IT"/>
          </a:p>
        </p:txBody>
      </p:sp>
      <p:sp>
        <p:nvSpPr>
          <p:cNvPr id="5" name="Segnaposto intestazione 4"/>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xfrm>
            <a:off x="438150" y="4400550"/>
            <a:ext cx="5734050" cy="4467225"/>
          </a:xfrm>
          <a:noFill/>
        </p:spPr>
        <p:txBody>
          <a:bodyPr wrap="square" numCol="1" anchor="t" anchorCtr="0" compatLnSpc="1">
            <a:prstTxWarp prst="textNoShape">
              <a:avLst/>
            </a:prstTxWarp>
          </a:bodyPr>
          <a:lstStyle/>
          <a:p>
            <a:pPr eaLnBrk="1" hangingPunct="1"/>
            <a:r>
              <a:rPr lang="it-IT" sz="1400" smtClean="0"/>
              <a:t>L’istituzione delle Regioni a statuto ordinario (1970)  pose in primo piano il problema del rapporto con le strutture degli enti locali e di quelli camerali.</a:t>
            </a:r>
          </a:p>
          <a:p>
            <a:pPr eaLnBrk="1" hangingPunct="1"/>
            <a:r>
              <a:rPr lang="it-IT" sz="1400" smtClean="0"/>
              <a:t>Due linee: una favorevole al potenziamento degli uffici territoriali Istat e una per l’istituzione di uffici presso le regioni.</a:t>
            </a:r>
          </a:p>
          <a:p>
            <a:pPr eaLnBrk="1" hangingPunct="1"/>
            <a:endParaRPr lang="it-IT" sz="1400" smtClean="0"/>
          </a:p>
          <a:p>
            <a:pPr eaLnBrk="1" hangingPunct="1"/>
            <a:r>
              <a:rPr lang="it-IT" sz="1400" smtClean="0"/>
              <a:t>Numerosi progetti di riforma da parte di  Parlamento Governo e Sindacati.</a:t>
            </a:r>
          </a:p>
          <a:p>
            <a:pPr eaLnBrk="1" hangingPunct="1"/>
            <a:r>
              <a:rPr lang="it-IT" sz="1400" smtClean="0"/>
              <a:t>CSS: un complesso e lungo dibattito nel 1977 – sui contenuti dello schema del disegno di legge denominato </a:t>
            </a:r>
            <a:r>
              <a:rPr lang="it-IT" sz="1400" i="1" smtClean="0"/>
              <a:t>Riordinamento del Servizio statistico nazionale</a:t>
            </a:r>
            <a:r>
              <a:rPr lang="it-IT" sz="1400" smtClean="0"/>
              <a:t> </a:t>
            </a:r>
          </a:p>
          <a:p>
            <a:pPr eaLnBrk="1" hangingPunct="1"/>
            <a:r>
              <a:rPr lang="it-IT" sz="1400" smtClean="0"/>
              <a:t>Viene definito «Servizio pubblico di rete» per il reperimento delle informazioni statistiche nelle sedi in cui venivano prodotte e conservate. Tutti gli organismi sarebbero vigilati dal Consiglio nazionale di statistica. Tale organo, composto da ben 75 membrisembra molto simile al CNIS francese.</a:t>
            </a:r>
          </a:p>
          <a:p>
            <a:pPr eaLnBrk="1" hangingPunct="1"/>
            <a:r>
              <a:rPr lang="it-IT" sz="1400" smtClean="0"/>
              <a:t> Cassese: entra nel dibattito sul Sistema opponendo all’idea di accentramento: «un’organizzazione aperta, che raccolga statistica e insegni a raccoglierle»</a:t>
            </a:r>
          </a:p>
          <a:p>
            <a:pPr eaLnBrk="1" hangingPunct="1"/>
            <a:endParaRPr lang="it-IT" sz="1400" smtClean="0"/>
          </a:p>
          <a:p>
            <a:pPr eaLnBrk="1" hangingPunct="1"/>
            <a:endParaRPr lang="it-IT" smtClean="0"/>
          </a:p>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1B4A563C-4211-4814-950A-49D3DF939CE8}" type="slidenum">
              <a:rPr lang="it-IT" smtClean="0"/>
              <a:pPr>
                <a:defRPr/>
              </a:pPr>
              <a:t>10</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p:cNvSpPr>
            <a:spLocks noGrp="1" noRot="1" noChangeAspect="1"/>
          </p:cNvSpPr>
          <p:nvPr>
            <p:ph type="sldImg"/>
          </p:nvPr>
        </p:nvSpPr>
        <p:spPr bwMode="auto">
          <a:noFill/>
          <a:ln>
            <a:solidFill>
              <a:srgbClr val="000000"/>
            </a:solidFill>
            <a:miter lim="800000"/>
            <a:headEnd/>
            <a:tailEnd/>
          </a:ln>
        </p:spPr>
      </p:sp>
      <p:sp>
        <p:nvSpPr>
          <p:cNvPr id="2867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z="1400" smtClean="0"/>
              <a:t>Rey : 1) pianificare l’attività statistica della pubblica amministrazione in modo da consentire un controllo sull’intero sistema statistico nazionale; </a:t>
            </a:r>
          </a:p>
          <a:p>
            <a:pPr eaLnBrk="1" hangingPunct="1"/>
            <a:r>
              <a:rPr lang="it-IT" sz="1400" smtClean="0"/>
              <a:t>2) ripartire la responsabilità fra gli enti che producono statistiche operando in modo da avvicinare le rilevazioni alle istituzioni che prioritariamente fruiranno dei risultati; </a:t>
            </a:r>
          </a:p>
          <a:p>
            <a:pPr eaLnBrk="1" hangingPunct="1"/>
            <a:r>
              <a:rPr lang="it-IT" sz="1400" smtClean="0"/>
              <a:t>3) coordinare l’attività della rete informativa nazionale, anche mediante un collegamento stabile fra le banche dati esistenti o in via di costituzione.</a:t>
            </a:r>
          </a:p>
          <a:p>
            <a:pPr eaLnBrk="1" hangingPunct="1"/>
            <a:endParaRPr lang="it-IT" sz="1400" smtClean="0"/>
          </a:p>
        </p:txBody>
      </p:sp>
      <p:sp>
        <p:nvSpPr>
          <p:cNvPr id="4" name="Segnaposto numero diapositiva 3"/>
          <p:cNvSpPr>
            <a:spLocks noGrp="1"/>
          </p:cNvSpPr>
          <p:nvPr>
            <p:ph type="sldNum" sz="quarter" idx="5"/>
          </p:nvPr>
        </p:nvSpPr>
        <p:spPr/>
        <p:txBody>
          <a:bodyPr/>
          <a:lstStyle/>
          <a:p>
            <a:pPr>
              <a:defRPr/>
            </a:pPr>
            <a:fld id="{243C764D-0946-467F-8A03-100A93190C24}" type="slidenum">
              <a:rPr lang="it-IT" smtClean="0"/>
              <a:pPr>
                <a:defRPr/>
              </a:pPr>
              <a:t>11</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a:ln>
            <a:solidFill>
              <a:schemeClr val="accent1"/>
            </a:solidFill>
            <a:miter lim="800000"/>
            <a:headEnd/>
            <a:tailEnd/>
          </a:ln>
        </p:spPr>
        <p:txBody>
          <a:bodyPr wrap="square" numCol="1" anchor="t" anchorCtr="0" compatLnSpc="1">
            <a:prstTxWarp prst="textNoShape">
              <a:avLst/>
            </a:prstTxWarp>
          </a:bodyPr>
          <a:lstStyle/>
          <a:p>
            <a:pPr eaLnBrk="1" hangingPunct="1"/>
            <a:r>
              <a:rPr lang="it-IT" smtClean="0"/>
              <a:t>La Commissione è istituita per decreto del Ministro per le politiche comunitarie.</a:t>
            </a:r>
          </a:p>
          <a:p>
            <a:pPr eaLnBrk="1" hangingPunct="1"/>
            <a:r>
              <a:rPr lang="it-IT" smtClean="0"/>
              <a:t>Si vuole qui analizzare solo l’aspetto del rapporto relativo al sistema. </a:t>
            </a:r>
          </a:p>
          <a:p>
            <a:pPr eaLnBrk="1" hangingPunct="1"/>
            <a:r>
              <a:rPr lang="it-IT" smtClean="0"/>
              <a:t>«L'essenza di un buon sistema statistico sta nel coordinamento e nell'integrazione dei dati. In passato si riteneva che compito di un ufficio di statistica fosse quello di produrre dati in molti campi, prestando scarsa attenzione alle loro interconnessioni.»</a:t>
            </a:r>
          </a:p>
          <a:p>
            <a:pPr eaLnBrk="1" hangingPunct="1"/>
            <a:r>
              <a:rPr lang="it-IT" smtClean="0"/>
              <a:t>«In primo luogo, il sistema per stabilire le priorità dovrebbe comprendere tutta l'attività statistica svolta dall'ISTAT e dagli altri enti, centrali o regionali. Deve essere fatto. Il sistema di priorità deve essere completo.»</a:t>
            </a:r>
          </a:p>
          <a:p>
            <a:pPr eaLnBrk="1" hangingPunct="1"/>
            <a:r>
              <a:rPr lang="it-IT" smtClean="0"/>
              <a:t>Formulazione di un piano statistico triennale aggiornato ogni anno e su base mobile. </a:t>
            </a:r>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a:ln>
            <a:solidFill>
              <a:schemeClr val="accent1"/>
            </a:solidFill>
            <a:miter lim="800000"/>
            <a:headEnd/>
            <a:tailEnd/>
          </a:ln>
        </p:spPr>
        <p:txBody>
          <a:bodyPr wrap="square" numCol="1" anchor="t" anchorCtr="0" compatLnSpc="1">
            <a:prstTxWarp prst="textNoShape">
              <a:avLst/>
            </a:prstTxWarp>
          </a:bodyPr>
          <a:lstStyle/>
          <a:p>
            <a:pPr eaLnBrk="1" hangingPunct="1"/>
            <a:r>
              <a:rPr lang="it-IT" sz="1400" smtClean="0"/>
              <a:t>Il bilanciamento tra l’esigenza di rafforzare la rete e quella di governarla è il punto critico che molti servizi statistici affrontano passando attraverso vari stadi di riforma fin dall'ultima guerra. Moser reputa che «la tendenza è decisamente verso l'accentramento….”</a:t>
            </a:r>
          </a:p>
          <a:p>
            <a:pPr eaLnBrk="1" hangingPunct="1"/>
            <a:r>
              <a:rPr lang="it-IT" sz="1400" smtClean="0"/>
              <a:t>E’ utile soffermarsi sull’accezione del termine accentramento:</a:t>
            </a:r>
          </a:p>
          <a:p>
            <a:pPr eaLnBrk="1" hangingPunct="1"/>
            <a:r>
              <a:rPr lang="it-IT" sz="1400" smtClean="0"/>
              <a:t>Per accentramento Moser sembra intendere un coordinamento forte delle metodologie e delle definizioni nonché la condivisione dei dati ai fini della creazione di sistemi informativi, accezione che non appare in contrasto totale con la «rete» che si vuole creare in Italia.</a:t>
            </a:r>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bwMode="auto">
          <a:noFill/>
          <a:ln>
            <a:solidFill>
              <a:srgbClr val="000000"/>
            </a:solidFill>
            <a:miter lim="800000"/>
            <a:headEnd/>
            <a:tailEnd/>
          </a:ln>
        </p:spPr>
      </p:sp>
      <p:sp>
        <p:nvSpPr>
          <p:cNvPr id="3481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z="1400" smtClean="0"/>
              <a:t>Il gruppo di lavoro Istat-Ibm, costituito da Rey con lo scopo di svolgere uno studio analitico delle attività e delle risorse dell’ente, aveva, intanto, avviato la sua ricognizione allo scopo di “formulare ipotesi di pianificazione dell’attività futura, adottando la metodologia Bps (Business System Planning), maturata nell’ambito Ibm e collaudata anche in Italia per realizzare efficienti sistemi informativi aziendali”. </a:t>
            </a:r>
          </a:p>
          <a:p>
            <a:pPr eaLnBrk="1" hangingPunct="1"/>
            <a:r>
              <a:rPr lang="it-IT" sz="1400" smtClean="0"/>
              <a:t>La proposta è quella di  programmare l’attività dell’istituto con un piano a medio termine scorrevole. </a:t>
            </a:r>
          </a:p>
        </p:txBody>
      </p:sp>
      <p:sp>
        <p:nvSpPr>
          <p:cNvPr id="4" name="Segnaposto numero diapositiva 3"/>
          <p:cNvSpPr>
            <a:spLocks noGrp="1"/>
          </p:cNvSpPr>
          <p:nvPr>
            <p:ph type="sldNum" sz="quarter" idx="5"/>
          </p:nvPr>
        </p:nvSpPr>
        <p:spPr/>
        <p:txBody>
          <a:bodyPr/>
          <a:lstStyle/>
          <a:p>
            <a:pPr>
              <a:defRPr/>
            </a:pPr>
            <a:fld id="{A8A2A785-CBD4-4874-A241-5CB3168C9AAB}" type="slidenum">
              <a:rPr lang="it-IT" smtClean="0"/>
              <a:pPr>
                <a:defRPr/>
              </a:pPr>
              <a:t>14</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p:cNvSpPr>
            <a:spLocks noGrp="1" noRot="1" noChangeAspect="1"/>
          </p:cNvSpPr>
          <p:nvPr>
            <p:ph type="sldImg"/>
          </p:nvPr>
        </p:nvSpPr>
        <p:spPr bwMode="auto">
          <a:noFill/>
          <a:ln>
            <a:solidFill>
              <a:srgbClr val="000000"/>
            </a:solidFill>
            <a:miter lim="800000"/>
            <a:headEnd/>
            <a:tailEnd/>
          </a:ln>
        </p:spPr>
      </p:sp>
      <p:sp>
        <p:nvSpPr>
          <p:cNvPr id="368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z="1400" smtClean="0"/>
              <a:t>I commi due e tre dell’art. trovano ancora difficoltà. Di attuazione. Vediamo ora come le difficoltà degli Uffici di statistica: debolezza intrinseca della collocazione dell’ufficio, della sua dimensione polifunzionale e della formazione statistica del personale sono</a:t>
            </a:r>
          </a:p>
          <a:p>
            <a:pPr eaLnBrk="1" hangingPunct="1"/>
            <a:r>
              <a:rPr lang="it-IT" sz="1400" smtClean="0"/>
              <a:t>esposte dagli US stessi nelle Peer Review</a:t>
            </a:r>
          </a:p>
          <a:p>
            <a:pPr eaLnBrk="1" hangingPunct="1"/>
            <a:endParaRPr lang="it-IT" sz="1400" smtClean="0"/>
          </a:p>
          <a:p>
            <a:pPr eaLnBrk="1" hangingPunct="1"/>
            <a:endParaRPr lang="it-IT" sz="1400" smtClean="0"/>
          </a:p>
        </p:txBody>
      </p:sp>
      <p:sp>
        <p:nvSpPr>
          <p:cNvPr id="4" name="Segnaposto numero diapositiva 3"/>
          <p:cNvSpPr>
            <a:spLocks noGrp="1"/>
          </p:cNvSpPr>
          <p:nvPr>
            <p:ph type="sldNum" sz="quarter" idx="5"/>
          </p:nvPr>
        </p:nvSpPr>
        <p:spPr/>
        <p:txBody>
          <a:bodyPr/>
          <a:lstStyle/>
          <a:p>
            <a:pPr>
              <a:defRPr/>
            </a:pPr>
            <a:fld id="{E3A0CD33-92D0-4EF7-B097-68D6BB5AC64E}" type="slidenum">
              <a:rPr lang="it-IT" smtClean="0"/>
              <a:pPr>
                <a:defRPr/>
              </a:pPr>
              <a:t>15</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xfrm>
            <a:off x="238125" y="4314825"/>
            <a:ext cx="6391275" cy="4370388"/>
          </a:xfrm>
          <a:noFill/>
        </p:spPr>
        <p:txBody>
          <a:bodyPr wrap="square" numCol="1" anchor="t" anchorCtr="0" compatLnSpc="1">
            <a:prstTxWarp prst="textNoShape">
              <a:avLst/>
            </a:prstTxWarp>
          </a:bodyPr>
          <a:lstStyle/>
          <a:p>
            <a:r>
              <a:rPr lang="it-IT" sz="1400" smtClean="0"/>
              <a:t>Se leggiamo le informazioni della rilevazione EUP unitamente a quelle fornite dagli enti stessi nel corso delle Peer Review abbiamo un quadro interessante della situazione degli Uffici di statistica alle soglie della revisione del 322/89.</a:t>
            </a:r>
          </a:p>
          <a:p>
            <a:r>
              <a:rPr lang="it-IT" sz="1400" smtClean="0"/>
              <a:t>I dati sull’assetto organizzativo degli uffici di statistica mostrano che il 79,2% del totale, opera in strutture polifunzionali, non specializzate esclusivamente nell’attività statistica. La quota di attività complessivamente dedicata alla statistica nel 49,3% dei casi essa non supera il 25% del totale. Solo nel 19,9% dei casi la quota si attesta oltre il 75%.</a:t>
            </a:r>
          </a:p>
          <a:p>
            <a:r>
              <a:rPr lang="it-IT" sz="1400" smtClean="0"/>
              <a:t>Dal questionario di autovalutazione si evince cheil riconoscimento funzionale del ruolo dell’ufficio e l’adeguatezza delle risorse rappresentano le principali aree critiche. Il ruolo dell’ufficio è spesso messo in discussione all’interno delle amministrazioni di appartenenza. L’inadeguatezza delle risorse umane, anche in termini di competenze rischia di compromettere lo sviluppo dell’attività degli uffici.</a:t>
            </a:r>
          </a:p>
          <a:p>
            <a:r>
              <a:rPr lang="it-IT" sz="1400" smtClean="0"/>
              <a:t>Anche la rete di collaborazione all’interno dell’amministrazione di appartenenza funziona in pochi casi Gli uffici di statistica spesso non sono coinvolti nelle attività statistiche delle loro amministrazioni, pena uno scarso utilizzo degli standard sia delle fonti informative (ad esempio, le fonti amministrative). </a:t>
            </a:r>
          </a:p>
          <a:p>
            <a:endParaRPr lang="it-IT" sz="1400" smtClean="0"/>
          </a:p>
          <a:p>
            <a:endParaRPr lang="it-IT" sz="1400" smtClean="0"/>
          </a:p>
        </p:txBody>
      </p:sp>
      <p:sp>
        <p:nvSpPr>
          <p:cNvPr id="4" name="Segnaposto intestazione 3"/>
          <p:cNvSpPr>
            <a:spLocks noGrp="1"/>
          </p:cNvSpPr>
          <p:nvPr>
            <p:ph type="hdr" sz="quarter"/>
          </p:nvPr>
        </p:nvSpPr>
        <p:spPr/>
        <p:txBody>
          <a:bodyPr/>
          <a:lstStyle/>
          <a:p>
            <a:pPr>
              <a:defRPr/>
            </a:pPr>
            <a:r>
              <a:rPr lang="it-IT"/>
              <a:t>Roma 23 Giugno 2016</a:t>
            </a:r>
            <a:endParaRPr lang="it-IT"/>
          </a:p>
        </p:txBody>
      </p:sp>
      <p:sp>
        <p:nvSpPr>
          <p:cNvPr id="5" name="Segnaposto numero diapositiva 4"/>
          <p:cNvSpPr>
            <a:spLocks noGrp="1"/>
          </p:cNvSpPr>
          <p:nvPr>
            <p:ph type="sldNum" sz="quarter" idx="5"/>
          </p:nvPr>
        </p:nvSpPr>
        <p:spPr/>
        <p:txBody>
          <a:bodyPr/>
          <a:lstStyle/>
          <a:p>
            <a:pPr>
              <a:defRPr/>
            </a:pPr>
            <a:fld id="{C79B1D0F-3D41-4A8E-85A9-B25C6BBB18EB}" type="slidenum">
              <a:rPr lang="it-IT" smtClean="0"/>
              <a:pPr>
                <a:defRPr/>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p:cNvSpPr>
          <p:nvPr>
            <p:ph type="sldImg"/>
          </p:nvPr>
        </p:nvSpPr>
        <p:spPr bwMode="auto">
          <a:noFill/>
          <a:ln>
            <a:solidFill>
              <a:srgbClr val="000000"/>
            </a:solidFill>
            <a:miter lim="800000"/>
            <a:headEnd/>
            <a:tailEnd/>
          </a:ln>
        </p:spPr>
      </p:sp>
      <p:sp>
        <p:nvSpPr>
          <p:cNvPr id="409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z="1400" smtClean="0"/>
              <a:t>Uno dei dati più interessanti, raccolti fin dall’epoca fascista, anche se purtroppo non comparabile, è quello sull’abilitazione nelle discipline statistiche. </a:t>
            </a:r>
          </a:p>
          <a:p>
            <a:pPr eaLnBrk="1" hangingPunct="1"/>
            <a:r>
              <a:rPr lang="it-IT" sz="1400" smtClean="0"/>
              <a:t>Abbiamo ricostruito questo trend attraverso le relazioni al Parlamento sulla % dei laureati in disc. Stat e affini </a:t>
            </a:r>
          </a:p>
          <a:p>
            <a:pPr eaLnBrk="1" hangingPunct="1"/>
            <a:r>
              <a:rPr lang="it-IT" sz="1400" smtClean="0"/>
              <a:t>Le Regioni rappr. Il punto più debole ma anche la percentuale nelle amm.centrali.</a:t>
            </a:r>
          </a:p>
          <a:p>
            <a:pPr eaLnBrk="1" hangingPunct="1"/>
            <a:r>
              <a:rPr lang="it-IT" sz="1400" smtClean="0"/>
              <a:t> è ancora relativamente bassa. Un po’ meglio è la situazione degli enti. In questa voce sono classificati oltre agli enti anche i sogg. privati in cui sono concentrate in alcuni casi competenze statistiche molto elevate.</a:t>
            </a:r>
          </a:p>
        </p:txBody>
      </p:sp>
      <p:sp>
        <p:nvSpPr>
          <p:cNvPr id="4" name="Segnaposto numero diapositiva 3"/>
          <p:cNvSpPr>
            <a:spLocks noGrp="1"/>
          </p:cNvSpPr>
          <p:nvPr>
            <p:ph type="sldNum" sz="quarter" idx="5"/>
          </p:nvPr>
        </p:nvSpPr>
        <p:spPr/>
        <p:txBody>
          <a:bodyPr/>
          <a:lstStyle/>
          <a:p>
            <a:pPr>
              <a:defRPr/>
            </a:pPr>
            <a:fld id="{B5457139-48A6-42E9-90B9-ACB39BE0D3F1}" type="slidenum">
              <a:rPr lang="it-IT" smtClean="0"/>
              <a:pPr>
                <a:defRPr/>
              </a:pPr>
              <a:t>17</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p:cNvSpPr>
          <p:nvPr>
            <p:ph type="sldImg"/>
          </p:nvPr>
        </p:nvSpPr>
        <p:spPr bwMode="auto">
          <a:noFill/>
          <a:ln>
            <a:solidFill>
              <a:srgbClr val="000000"/>
            </a:solidFill>
            <a:miter lim="800000"/>
            <a:headEnd/>
            <a:tailEnd/>
          </a:ln>
        </p:spPr>
      </p:sp>
      <p:sp>
        <p:nvSpPr>
          <p:cNvPr id="430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a:p>
            <a:pPr eaLnBrk="1" hangingPunct="1"/>
            <a:r>
              <a:rPr lang="it-IT" sz="1400" smtClean="0"/>
              <a:t>Definirei le direttive dal 2004 « di approccio sostanziale» ai nodi del Sistema: trattano infatti di circolazione dei dati, di qualità, sia nell’output che nelle fonti amministrative a monte.</a:t>
            </a:r>
          </a:p>
          <a:p>
            <a:pPr eaLnBrk="1" hangingPunct="1"/>
            <a:r>
              <a:rPr lang="it-IT" sz="1400" smtClean="0"/>
              <a:t>Zuliani nel suo saggio sul Sistan auspicava che per la qualità dei dati amm.vi si potesse intervenire a monte collegare il procedimento amministrativo e quello statistico a monte disegnando la loro integrazione. Nel 2010 finalmente si pongono le basi per il coordinamento della modulistica anche se la strada è ancora impervia.</a:t>
            </a:r>
          </a:p>
        </p:txBody>
      </p:sp>
      <p:sp>
        <p:nvSpPr>
          <p:cNvPr id="4" name="Segnaposto numero diapositiva 3"/>
          <p:cNvSpPr>
            <a:spLocks noGrp="1"/>
          </p:cNvSpPr>
          <p:nvPr>
            <p:ph type="sldNum" sz="quarter" idx="5"/>
          </p:nvPr>
        </p:nvSpPr>
        <p:spPr/>
        <p:txBody>
          <a:bodyPr/>
          <a:lstStyle/>
          <a:p>
            <a:pPr>
              <a:defRPr/>
            </a:pPr>
            <a:fld id="{BD600F6D-3CE7-4680-835B-35C38CD19DB6}" type="slidenum">
              <a:rPr lang="it-IT" smtClean="0"/>
              <a:pPr>
                <a:defRPr/>
              </a:pPr>
              <a:t>18</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p:cNvSpPr>
            <a:spLocks noGrp="1" noRot="1" noChangeAspect="1"/>
          </p:cNvSpPr>
          <p:nvPr>
            <p:ph type="sldImg"/>
          </p:nvPr>
        </p:nvSpPr>
        <p:spPr bwMode="auto">
          <a:noFill/>
          <a:ln>
            <a:solidFill>
              <a:srgbClr val="000000"/>
            </a:solidFill>
            <a:miter lim="800000"/>
            <a:headEnd/>
            <a:tailEnd/>
          </a:ln>
        </p:spPr>
      </p:sp>
      <p:sp>
        <p:nvSpPr>
          <p:cNvPr id="450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z="1400" smtClean="0"/>
              <a:t>A partire dal 2010 entrano in gioco diverse novità: Il monitoraggio della qualità, il censimento degli archivi della PA.</a:t>
            </a:r>
          </a:p>
          <a:p>
            <a:pPr eaLnBrk="1" hangingPunct="1"/>
            <a:r>
              <a:rPr lang="it-IT" sz="1400" smtClean="0"/>
              <a:t>Interessante è anche lo sviluppo del rapporto con la comunità scientifica che pur essendo stato sempre presente si dota ora di importanti strumenti: la Cuis che in qualche modo fa entrare gli utenti nel sistema di Governance dell’Istituto e recente</a:t>
            </a:r>
            <a:r>
              <a:rPr lang="it-IT" sz="1400" smtClean="0">
                <a:solidFill>
                  <a:srgbClr val="FF0000"/>
                </a:solidFill>
                <a:latin typeface="Calibri Light" pitchFamily="34" charset="0"/>
                <a:cs typeface="Arial" charset="0"/>
              </a:rPr>
              <a:t> </a:t>
            </a:r>
            <a:r>
              <a:rPr lang="it-IT" sz="1400" smtClean="0">
                <a:latin typeface="Calibri Light" pitchFamily="34" charset="0"/>
                <a:cs typeface="Arial" charset="0"/>
              </a:rPr>
              <a:t>normativa sull’accesso ai microdati per uso di ricerca scientifica.  Vorrei citare anche l’investimento sul progetto Sistan Hub che si propone di raccogliere in un unico punto di diffusione la produzione del Sistan. </a:t>
            </a:r>
          </a:p>
          <a:p>
            <a:pPr eaLnBrk="1" hangingPunct="1"/>
            <a:r>
              <a:rPr lang="it-IT" sz="1400" smtClean="0">
                <a:latin typeface="Calibri Light" pitchFamily="34" charset="0"/>
                <a:cs typeface="Arial" charset="0"/>
              </a:rPr>
              <a:t>Lo definisco qui un coordinamento soft perché non si tratta di strumenti di coordinamento coercitivo ma di misure volte a facilitare la condivisione dei dati dalla produzione all’utilizzo.</a:t>
            </a:r>
          </a:p>
          <a:p>
            <a:pPr eaLnBrk="1" hangingPunct="1"/>
            <a:r>
              <a:rPr lang="it-IT" smtClean="0">
                <a:solidFill>
                  <a:srgbClr val="FF0000"/>
                </a:solidFill>
                <a:latin typeface="Calibri Light" pitchFamily="34" charset="0"/>
                <a:cs typeface="Arial" charset="0"/>
              </a:rPr>
              <a:t>.</a:t>
            </a:r>
          </a:p>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58C971B0-F130-44FA-B8C2-0AA386B09F83}" type="slidenum">
              <a:rPr lang="it-IT" smtClean="0"/>
              <a:pPr>
                <a:defRPr/>
              </a:pPr>
              <a:t>19</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r>
              <a:rPr lang="it-IT" sz="1400" smtClean="0"/>
              <a:t>Nonostante il titolo, la mia presentazione si concentrerà, dopo una breve carrellata sul periodo fascista, sulla storia del Sistema negli anni più recenti. La filosofia della statistica pubblica da strumento di governo a bene pubblico è stata ampiamente studiata. Entro quindi in punta di piedi in questo campo, proponendo oggi un focus su un punto di vista particolare: quello degli uffici di statistica, il ruolo e il personale,  i rapporti tra centro e periferia.</a:t>
            </a:r>
          </a:p>
          <a:p>
            <a:r>
              <a:rPr lang="it-IT" sz="1400" smtClean="0"/>
              <a:t>Le fonti utilizzate per questa ricerca sono naturalmente gli Annali, le relazioni sull’attività dell’Istituto centrale, alcune buste dell’Archivio storico e, a partire dal 1992 le Relazione al Parlamento sull’attività del Sistan con i dati delle indagini Eup. Come dati più recenti vorrei citare in particolare quelli emersi con il recente Working paper sui risultati del monitoraggio dell’applicazione del Codice, detto anche Peer-Review.</a:t>
            </a:r>
          </a:p>
          <a:p>
            <a:pPr eaLnBrk="1" hangingPunct="1"/>
            <a:endParaRPr lang="it-IT" sz="1400" smtClean="0"/>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0" name="Rectangle 3"/>
          <p:cNvSpPr>
            <a:spLocks noGrp="1" noChangeArrowheads="1"/>
          </p:cNvSpPr>
          <p:nvPr>
            <p:ph type="body" idx="1"/>
          </p:nvPr>
        </p:nvSpPr>
        <p:spPr bwMode="auto"/>
        <p:txBody>
          <a:bodyPr wrap="square" numCol="1" anchor="t" anchorCtr="0" compatLnSpc="1">
            <a:prstTxWarp prst="textNoShape">
              <a:avLst/>
            </a:prstTxWarp>
          </a:bodyPr>
          <a:lstStyle/>
          <a:p>
            <a:endParaRPr lang="it-IT" altLang="it-IT" smtClean="0">
              <a:solidFill>
                <a:srgbClr val="505150"/>
              </a:solidFill>
            </a:endParaRPr>
          </a:p>
          <a:p>
            <a:r>
              <a:rPr lang="it-IT" altLang="it-IT" smtClean="0">
                <a:solidFill>
                  <a:srgbClr val="505150"/>
                </a:solidFill>
              </a:rPr>
              <a:t>Il primo assetto del Sistema</a:t>
            </a:r>
          </a:p>
          <a:p>
            <a:r>
              <a:rPr lang="it-IT" altLang="it-IT" smtClean="0">
                <a:solidFill>
                  <a:srgbClr val="505150"/>
                </a:solidFill>
              </a:rPr>
              <a:t>gli enti che compongono il servizio statistico nazionale sono</a:t>
            </a:r>
          </a:p>
          <a:p>
            <a:r>
              <a:rPr lang="it-IT" altLang="it-IT" smtClean="0">
                <a:solidFill>
                  <a:srgbClr val="505150"/>
                </a:solidFill>
              </a:rPr>
              <a:t>Ministeri ed Enti pubblici</a:t>
            </a:r>
          </a:p>
          <a:p>
            <a:r>
              <a:rPr lang="it-IT" altLang="it-IT" smtClean="0">
                <a:solidFill>
                  <a:srgbClr val="FF0000"/>
                </a:solidFill>
              </a:rPr>
              <a:t>Organi periferici:</a:t>
            </a:r>
            <a:r>
              <a:rPr lang="it-IT" altLang="it-IT" b="1" smtClean="0">
                <a:solidFill>
                  <a:srgbClr val="FF0000"/>
                </a:solidFill>
              </a:rPr>
              <a:t> </a:t>
            </a:r>
          </a:p>
          <a:p>
            <a:pPr>
              <a:buFont typeface="Wingdings" pitchFamily="2" charset="2"/>
              <a:buChar char="ü"/>
            </a:pPr>
            <a:r>
              <a:rPr lang="it-IT" altLang="it-IT" smtClean="0">
                <a:solidFill>
                  <a:srgbClr val="505150"/>
                </a:solidFill>
              </a:rPr>
              <a:t>Uffici municipali e Prefetture (demografiche) </a:t>
            </a:r>
          </a:p>
          <a:p>
            <a:pPr>
              <a:buFont typeface="Wingdings" pitchFamily="2" charset="2"/>
              <a:buChar char="ü"/>
            </a:pPr>
            <a:r>
              <a:rPr lang="it-IT" altLang="it-IT" smtClean="0">
                <a:solidFill>
                  <a:srgbClr val="505150"/>
                </a:solidFill>
              </a:rPr>
              <a:t>Consigli Provinciali dell'Economia  (economiche)</a:t>
            </a:r>
          </a:p>
          <a:p>
            <a:pPr>
              <a:buFont typeface="Wingdings" pitchFamily="2" charset="2"/>
              <a:buNone/>
            </a:pPr>
            <a:r>
              <a:rPr lang="it-IT" altLang="it-IT" smtClean="0">
                <a:solidFill>
                  <a:srgbClr val="505150"/>
                </a:solidFill>
              </a:rPr>
              <a:t>Già dalle prime battute vediamo </a:t>
            </a:r>
          </a:p>
          <a:p>
            <a:r>
              <a:rPr lang="it-IT" altLang="it-IT" smtClean="0">
                <a:solidFill>
                  <a:srgbClr val="505150"/>
                </a:solidFill>
              </a:rPr>
              <a:t>Gini: “Qualora fosse possibile… fare, per tutto il personale addetto alle statistiche presso l'Istituto Centrale e nelle altre Amministrazioni statali, </a:t>
            </a:r>
            <a:r>
              <a:rPr lang="it-IT" altLang="it-IT" b="1" smtClean="0">
                <a:solidFill>
                  <a:srgbClr val="505150"/>
                </a:solidFill>
              </a:rPr>
              <a:t>un ruolo unico</a:t>
            </a:r>
            <a:r>
              <a:rPr lang="it-IT" altLang="it-IT" smtClean="0">
                <a:solidFill>
                  <a:srgbClr val="505150"/>
                </a:solidFill>
              </a:rPr>
              <a:t>, lasciando che il personale addetto alle rilevazioni speciali delle altre Amministrazioni rimanga distaccato presso queste, ma possa ai fini della carriera, passare da una Amministrazione all' altra e da una di queste all'Istituto Centrale”.</a:t>
            </a:r>
          </a:p>
          <a:p>
            <a:pPr eaLnBrk="1" hangingPunct="1">
              <a:spcBef>
                <a:spcPct val="0"/>
              </a:spcBef>
            </a:pPr>
            <a:endParaRPr lang="it-IT" altLang="it-IT" smtClean="0"/>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sz="1400" smtClean="0"/>
              <a:t>Siamo sotto la presidenza di Savorgnan.</a:t>
            </a:r>
          </a:p>
          <a:p>
            <a:pPr eaLnBrk="1" hangingPunct="1"/>
            <a:r>
              <a:rPr lang="it-IT" altLang="it-IT" sz="1400" smtClean="0"/>
              <a:t>Un Decreto del 24 marzo 1930 dispone che:</a:t>
            </a:r>
          </a:p>
          <a:p>
            <a:pPr eaLnBrk="1" hangingPunct="1"/>
            <a:r>
              <a:rPr lang="it-IT" altLang="it-IT" sz="1400" smtClean="0"/>
              <a:t>“gli Uffici di Statistica debbano avere funzioni </a:t>
            </a:r>
            <a:r>
              <a:rPr lang="it-IT" altLang="it-IT" sz="1400" smtClean="0">
                <a:solidFill>
                  <a:srgbClr val="FF0000"/>
                </a:solidFill>
              </a:rPr>
              <a:t>organicamente distinte da quelle degli altri servizi  </a:t>
            </a:r>
            <a:r>
              <a:rPr lang="it-IT" altLang="it-IT" sz="1400" smtClean="0"/>
              <a:t>ed essere </a:t>
            </a:r>
            <a:r>
              <a:rPr lang="it-IT" altLang="it-IT" sz="1400" smtClean="0">
                <a:solidFill>
                  <a:srgbClr val="FF0000"/>
                </a:solidFill>
              </a:rPr>
              <a:t>diretti da persone fornite di una speciale abilitazione alle discipline statistiche</a:t>
            </a:r>
            <a:r>
              <a:rPr lang="it-IT" altLang="it-IT" sz="1400" smtClean="0">
                <a:solidFill>
                  <a:schemeClr val="accent2"/>
                </a:solidFill>
              </a:rPr>
              <a:t>”</a:t>
            </a:r>
            <a:endParaRPr lang="it-IT" altLang="it-IT" sz="1400" smtClean="0"/>
          </a:p>
          <a:p>
            <a:pPr eaLnBrk="1" hangingPunct="1">
              <a:spcBef>
                <a:spcPct val="50000"/>
              </a:spcBef>
            </a:pPr>
            <a:r>
              <a:rPr lang="it-IT" sz="1400" smtClean="0">
                <a:solidFill>
                  <a:srgbClr val="FF0000"/>
                </a:solidFill>
              </a:rPr>
              <a:t>Vediamo già qui due dei nodi degli Uffici di statistica : debolezza intrinseca della dimensione polifunzionale e della formazione statistica</a:t>
            </a:r>
            <a:endParaRPr lang="it-IT" altLang="it-IT" sz="1400" smtClean="0"/>
          </a:p>
          <a:p>
            <a:pPr eaLnBrk="1" hangingPunct="1">
              <a:spcBef>
                <a:spcPct val="0"/>
              </a:spcBef>
            </a:pPr>
            <a:endParaRPr lang="it-IT" altLang="it-IT" sz="1400" smtClean="0"/>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it-IT" altLang="it-IT" sz="1400" smtClean="0">
                <a:solidFill>
                  <a:srgbClr val="505150"/>
                </a:solidFill>
              </a:rPr>
              <a:t/>
            </a:r>
            <a:br>
              <a:rPr lang="it-IT" altLang="it-IT" sz="1400" smtClean="0">
                <a:solidFill>
                  <a:srgbClr val="505150"/>
                </a:solidFill>
              </a:rPr>
            </a:br>
            <a:r>
              <a:rPr lang="it-IT" altLang="it-IT" sz="1400" smtClean="0">
                <a:solidFill>
                  <a:srgbClr val="505150"/>
                </a:solidFill>
              </a:rPr>
              <a:t>L’incremento del n. degli uffici pone ulteriori problemi: Gini: </a:t>
            </a:r>
            <a:r>
              <a:rPr lang="it-IT" altLang="it-IT" sz="1400" smtClean="0"/>
              <a:t>“comune a tutti gli Uffici centrali di Statistica, salvo quello dei Sovieti, è la difficoltà derivante dalla necessità di avvalersi di </a:t>
            </a:r>
            <a:r>
              <a:rPr lang="it-IT" altLang="it-IT" sz="1400" smtClean="0">
                <a:solidFill>
                  <a:srgbClr val="FF0000"/>
                </a:solidFill>
              </a:rPr>
              <a:t>organi dipendenti da altre Amministrazioni</a:t>
            </a:r>
            <a:r>
              <a:rPr lang="it-IT" altLang="it-IT" sz="1400" smtClean="0"/>
              <a:t>. Ma, pel nostro Istituto, tale difficoltà è accresciuta dai poteri di direzione, di controllo e di coordinamento che la legge gli ha affidati nei riguardi dei servizi statistici delle altre Amministrazioni in contrasto con </a:t>
            </a:r>
            <a:r>
              <a:rPr lang="it-IT" altLang="it-IT" sz="1400" b="1" smtClean="0">
                <a:solidFill>
                  <a:srgbClr val="FF0000"/>
                </a:solidFill>
              </a:rPr>
              <a:t>l'assoluta mancanza di sanzioni verso gli inadempienti.</a:t>
            </a:r>
            <a:r>
              <a:rPr lang="it-IT" altLang="it-IT" sz="1400" b="1" smtClean="0">
                <a:solidFill>
                  <a:schemeClr val="accent2"/>
                </a:solidFill>
              </a:rPr>
              <a:t/>
            </a:r>
            <a:br>
              <a:rPr lang="it-IT" altLang="it-IT" sz="1400" b="1" smtClean="0">
                <a:solidFill>
                  <a:schemeClr val="accent2"/>
                </a:solidFill>
              </a:rPr>
            </a:br>
            <a:r>
              <a:rPr lang="it-IT" altLang="it-IT" sz="1400" smtClean="0">
                <a:solidFill>
                  <a:srgbClr val="505150"/>
                </a:solidFill>
              </a:rPr>
              <a:t>Annali, 6, 1932</a:t>
            </a:r>
          </a:p>
          <a:p>
            <a:pPr eaLnBrk="1" hangingPunct="1">
              <a:spcBef>
                <a:spcPct val="0"/>
              </a:spcBef>
            </a:pPr>
            <a:endParaRPr lang="it-IT" altLang="it-IT" sz="1400" smtClean="0"/>
          </a:p>
          <a:p>
            <a:pPr eaLnBrk="1" hangingPunct="1">
              <a:spcBef>
                <a:spcPct val="0"/>
              </a:spcBef>
            </a:pPr>
            <a:r>
              <a:rPr lang="it-IT" altLang="it-IT" sz="1400" smtClean="0"/>
              <a:t>Leti: Il tallone di Achille del sistema erano gli organi periferici, perché essi non dipendevano dall'Istituto </a:t>
            </a:r>
          </a:p>
          <a:p>
            <a:pPr eaLnBrk="1" hangingPunct="1">
              <a:lnSpc>
                <a:spcPct val="90000"/>
              </a:lnSpc>
              <a:spcBef>
                <a:spcPct val="0"/>
              </a:spcBef>
            </a:pPr>
            <a:endParaRPr lang="it-IT" altLang="it-IT" sz="1400" smtClean="0"/>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50000"/>
              </a:spcBef>
            </a:pPr>
            <a:r>
              <a:rPr lang="it-IT" altLang="it-IT" sz="1400" smtClean="0"/>
              <a:t>Dopo il trasferimento a nord del ’43, nell’estate del 1944 l’Istituto ricomincia a funzionare sotto l’amministrazione alleata.</a:t>
            </a:r>
            <a:r>
              <a:rPr lang="it-IT" altLang="it-IT" sz="900" smtClean="0"/>
              <a:t> </a:t>
            </a:r>
            <a:r>
              <a:rPr lang="it-IT" sz="1400" smtClean="0"/>
              <a:t>“gli Alleati avevano vinto la guerra e controllavano il rubinetto degli aiuti, dei quali l’Italia aveva bisogno, per la ricostruzione e lo sviluppo” ed erano influenzati nelle loro decisioni dalla produzione di statistiche economiche affidabili e trasparenti. </a:t>
            </a:r>
            <a:r>
              <a:rPr lang="it-IT" altLang="it-IT" sz="1400" smtClean="0"/>
              <a:t>E’ di questi anni la partecipazione  dell’Istituto agli organismi interministeriali, come il Comitato per la ricostruzione.</a:t>
            </a:r>
          </a:p>
          <a:p>
            <a:pPr eaLnBrk="1" hangingPunct="1">
              <a:lnSpc>
                <a:spcPct val="80000"/>
              </a:lnSpc>
              <a:spcBef>
                <a:spcPct val="50000"/>
              </a:spcBef>
            </a:pPr>
            <a:endParaRPr lang="it-IT" altLang="it-IT" sz="900" smtClean="0"/>
          </a:p>
          <a:p>
            <a:pPr eaLnBrk="1" hangingPunct="1">
              <a:lnSpc>
                <a:spcPct val="90000"/>
              </a:lnSpc>
              <a:spcBef>
                <a:spcPct val="0"/>
              </a:spcBef>
            </a:pPr>
            <a:r>
              <a:rPr lang="it-IT" sz="1400" smtClean="0"/>
              <a:t>Il processo di formazione del sistema democratico liberale in cui era impegnata la classe politica del dopoguerra segnava una forte discontinuità con il passato ma mostrava anche forti elementi di continuità con una struttura amministrativa rigida. </a:t>
            </a:r>
            <a:endParaRPr lang="it-IT" altLang="it-IT" sz="1400" smtClean="0"/>
          </a:p>
          <a:p>
            <a:pPr eaLnBrk="1" hangingPunct="1">
              <a:lnSpc>
                <a:spcPct val="80000"/>
              </a:lnSpc>
            </a:pPr>
            <a:r>
              <a:rPr lang="it-IT" sz="1400" smtClean="0"/>
              <a:t>Il sistema statistico nazionale continuò a mantenere l’assetto delineato nella legge del 1929 con i </a:t>
            </a:r>
            <a:r>
              <a:rPr lang="it-IT" sz="1400" b="1" smtClean="0"/>
              <a:t>noti </a:t>
            </a:r>
            <a:r>
              <a:rPr lang="it-IT" sz="1400" smtClean="0"/>
              <a:t>problemi relativi: alla creazione di una adeguata rete di rilevazione sul territorio, al coordinamento con le altre istituzioni produttrici di dati statistici e al rinnovamento delle dotazioni tecnologiche.</a:t>
            </a:r>
          </a:p>
          <a:p>
            <a:pPr eaLnBrk="1" hangingPunct="1">
              <a:lnSpc>
                <a:spcPct val="80000"/>
              </a:lnSpc>
              <a:spcBef>
                <a:spcPct val="50000"/>
              </a:spcBef>
            </a:pPr>
            <a:r>
              <a:rPr lang="it-IT" altLang="it-IT" sz="1400" smtClean="0"/>
              <a:t>Primo accenno all’idea della costituzione di uffici di statistica interni a ciascuna amministrazione, non solo in funzione della propria attività.</a:t>
            </a:r>
          </a:p>
          <a:p>
            <a:pPr eaLnBrk="1" hangingPunct="1">
              <a:lnSpc>
                <a:spcPct val="80000"/>
              </a:lnSpc>
            </a:pPr>
            <a:endParaRPr lang="it-IT" sz="1400" smtClean="0"/>
          </a:p>
          <a:p>
            <a:pPr eaLnBrk="1" hangingPunct="1">
              <a:lnSpc>
                <a:spcPct val="90000"/>
              </a:lnSpc>
              <a:spcBef>
                <a:spcPct val="0"/>
              </a:spcBef>
            </a:pPr>
            <a:endParaRPr lang="it-IT" altLang="it-IT" sz="1400" smtClean="0"/>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it-IT" sz="1400" smtClean="0"/>
              <a:t>L’ipotesi del 1949 di una riforma organica del servizio statistico incontra un ostacolo nel contrasto tra due visioni contrapposte tra Maroi, che sosteneva il mantenimento dell’Istat alle dipendenze della presidenza del Consiglio e quella di Fortunati di porre l’istituto alle dipendenze dirette del Parlamento. </a:t>
            </a:r>
          </a:p>
          <a:p>
            <a:pPr eaLnBrk="1" hangingPunct="1"/>
            <a:r>
              <a:rPr lang="it-IT" sz="1400" smtClean="0"/>
              <a:t>Nel frattempo si avviava un autonomo processo di «ricostruzione innovativa» dell’Istat. </a:t>
            </a:r>
            <a:r>
              <a:rPr lang="it-IT" sz="1400" smtClean="0">
                <a:solidFill>
                  <a:srgbClr val="595959"/>
                </a:solidFill>
              </a:rPr>
              <a:t>Dal punto di vista della produzione, intanto, l’Istat compie il delicato passaggio dal calcolo del reddito privato, dell’epoca precedente, al sistema dei conti nazionali.</a:t>
            </a:r>
          </a:p>
          <a:p>
            <a:pPr eaLnBrk="1" hangingPunct="1"/>
            <a:endParaRPr lang="it-IT" sz="1400" smtClean="0">
              <a:solidFill>
                <a:srgbClr val="595959"/>
              </a:solidFill>
            </a:endParaRPr>
          </a:p>
          <a:p>
            <a:pPr eaLnBrk="1" hangingPunct="1"/>
            <a:endParaRPr lang="it-IT" sz="1400" smtClean="0"/>
          </a:p>
          <a:p>
            <a:pPr eaLnBrk="1" hangingPunct="1"/>
            <a:endParaRPr lang="it-IT" sz="900" smtClean="0"/>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p:spPr>
      </p:sp>
      <p:sp>
        <p:nvSpPr>
          <p:cNvPr id="225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ts val="1000"/>
              </a:spcBef>
              <a:buClr>
                <a:srgbClr val="DA304A"/>
              </a:buClr>
              <a:buSzPct val="160000"/>
            </a:pPr>
            <a:r>
              <a:rPr lang="it-IT" sz="1400" smtClean="0">
                <a:solidFill>
                  <a:srgbClr val="595959"/>
                </a:solidFill>
              </a:rPr>
              <a:t>Da un punto di vista organizzativo la realtà sul campo è più complessa: </a:t>
            </a:r>
          </a:p>
          <a:p>
            <a:pPr eaLnBrk="1" hangingPunct="1">
              <a:lnSpc>
                <a:spcPct val="90000"/>
              </a:lnSpc>
              <a:spcBef>
                <a:spcPts val="1000"/>
              </a:spcBef>
              <a:buClr>
                <a:srgbClr val="DA304A"/>
              </a:buClr>
              <a:buSzPct val="160000"/>
            </a:pPr>
            <a:r>
              <a:rPr lang="it-IT" sz="1400" smtClean="0">
                <a:solidFill>
                  <a:srgbClr val="595959"/>
                </a:solidFill>
              </a:rPr>
              <a:t>« Questi uffici funzionanti nell'ambito delle Camere di commercio dovrebbero teoricamente sottostare a tre padroni: la Camera di commercio che Ii paga, il Ministero dell'industria e commercio che controlla le Camere e ne determina i mezzi di funzionamento …; in fine viene l'Istituto centrale di statistica, col solo argomento della legge del 1929. E' facile indovinare a chi, fra i tre padroni, tendono ad obbedire più prontamente dirigenti e addetti agli uffici provinciali di statistica.»</a:t>
            </a:r>
            <a:endParaRPr lang="it-IT" sz="1400" smtClean="0"/>
          </a:p>
          <a:p>
            <a:pPr eaLnBrk="1" hangingPunct="1"/>
            <a:endParaRPr lang="it-IT" sz="1400" smtClean="0"/>
          </a:p>
        </p:txBody>
      </p:sp>
      <p:sp>
        <p:nvSpPr>
          <p:cNvPr id="4" name="Segnaposto numero diapositiva 3"/>
          <p:cNvSpPr>
            <a:spLocks noGrp="1"/>
          </p:cNvSpPr>
          <p:nvPr>
            <p:ph type="sldNum" sz="quarter" idx="5"/>
          </p:nvPr>
        </p:nvSpPr>
        <p:spPr/>
        <p:txBody>
          <a:bodyPr/>
          <a:lstStyle/>
          <a:p>
            <a:pPr>
              <a:defRPr/>
            </a:pPr>
            <a:fld id="{401750D6-D792-4D54-BD17-C0C618B87938}" type="slidenum">
              <a:rPr lang="it-IT" smtClean="0"/>
              <a:pPr>
                <a:defRPr/>
              </a:pPr>
              <a:t>8</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xfrm>
            <a:off x="685800" y="4400550"/>
            <a:ext cx="5486400" cy="4284663"/>
          </a:xfrm>
          <a:noFill/>
        </p:spPr>
        <p:txBody>
          <a:bodyPr wrap="square" numCol="1" anchor="t" anchorCtr="0" compatLnSpc="1">
            <a:prstTxWarp prst="textNoShape">
              <a:avLst/>
            </a:prstTxWarp>
          </a:bodyPr>
          <a:lstStyle/>
          <a:p>
            <a:pPr eaLnBrk="1" hangingPunct="1"/>
            <a:r>
              <a:rPr lang="it-IT" sz="1400" smtClean="0"/>
              <a:t>Gli anni Sessanta, pur caratterizzati da radicali trasformazioni sociali ed economiche non riuscirono a scuotere le inerzie politico-amministrative di un sistema che non promuoveva la ricerca e l’analisi statistica. </a:t>
            </a:r>
          </a:p>
          <a:p>
            <a:pPr eaLnBrk="1" hangingPunct="1"/>
            <a:r>
              <a:rPr lang="it-IT" sz="1400" smtClean="0"/>
              <a:t>De Meo, in accordo con il Consiglio, aveva formulato nel 1962, la proposte : “che siano costituiti, alle dipendenze esclusive dell’Istituto centrale di statistica, 92 sezioni provinciali di statistica e 18 ispettorati regionali di statistica con un organico di almeno 500 elementi, per  i compiti di rilevazione diretta dei dati sulla vita della nazione e di coordinamento e assistenza tecnica e vigilanza sulle rilevazioni che vengono eseguite dagli organi.</a:t>
            </a:r>
          </a:p>
        </p:txBody>
      </p:sp>
      <p:sp>
        <p:nvSpPr>
          <p:cNvPr id="4" name="Segnaposto numero diapositiva 3"/>
          <p:cNvSpPr>
            <a:spLocks noGrp="1"/>
          </p:cNvSpPr>
          <p:nvPr>
            <p:ph type="sldNum" sz="quarter" idx="5"/>
          </p:nvPr>
        </p:nvSpPr>
        <p:spPr/>
        <p:txBody>
          <a:bodyPr/>
          <a:lstStyle/>
          <a:p>
            <a:pPr>
              <a:defRPr/>
            </a:pPr>
            <a:fld id="{90574B51-3A3D-4677-BF37-717A76372E7B}" type="slidenum">
              <a:rPr lang="it-IT" smtClean="0"/>
              <a:pPr>
                <a:defRPr/>
              </a:pPr>
              <a:t>9</a:t>
            </a:fld>
            <a:endParaRPr lang="it-IT"/>
          </a:p>
        </p:txBody>
      </p:sp>
      <p:sp>
        <p:nvSpPr>
          <p:cNvPr id="2" name="Segnaposto intestazione 1"/>
          <p:cNvSpPr>
            <a:spLocks noGrp="1"/>
          </p:cNvSpPr>
          <p:nvPr>
            <p:ph type="hdr" sz="quarter"/>
          </p:nvPr>
        </p:nvSpPr>
        <p:spPr/>
        <p:txBody>
          <a:bodyPr/>
          <a:lstStyle/>
          <a:p>
            <a:pPr>
              <a:defRPr/>
            </a:pPr>
            <a:r>
              <a:rPr lang="it-IT"/>
              <a:t>Roma 23 Giugno 2016</a:t>
            </a: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pPr>
              <a:defRPr/>
            </a:pPr>
            <a:fld id="{653A6183-14D8-4A69-A828-C0ED0992057B}"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smtClean="0">
                <a:latin typeface="+mn-lt"/>
                <a:cs typeface="+mn-cs"/>
              </a:defRPr>
            </a:lvl1pPr>
          </a:lstStyle>
          <a:p>
            <a:pPr>
              <a:defRPr/>
            </a:pPr>
            <a:fld id="{B06B68B0-D227-4B24-86D7-2DA868A37758}" type="datetime1">
              <a:rPr lang="it-IT"/>
              <a:pPr>
                <a:defRPr/>
              </a:pPr>
              <a:t>23/06/2016</a:t>
            </a:fld>
            <a:endParaRPr lang="it-IT"/>
          </a:p>
        </p:txBody>
      </p:sp>
      <p:sp>
        <p:nvSpPr>
          <p:cNvPr id="5" name="Segnaposto piè di pagina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6" name="Segnaposto numero diapositiva 5"/>
          <p:cNvSpPr>
            <a:spLocks noGrp="1"/>
          </p:cNvSpPr>
          <p:nvPr>
            <p:ph type="sldNum" sz="quarter" idx="12"/>
          </p:nvPr>
        </p:nvSpPr>
        <p:spPr>
          <a:xfrm>
            <a:off x="8737600" y="6356350"/>
            <a:ext cx="2844800" cy="365125"/>
          </a:xfrm>
        </p:spPr>
        <p:txBody>
          <a:bodyPr/>
          <a:lstStyle>
            <a:lvl1pPr fontAlgn="auto">
              <a:spcBef>
                <a:spcPts val="0"/>
              </a:spcBef>
              <a:spcAft>
                <a:spcPts val="0"/>
              </a:spcAft>
              <a:defRPr>
                <a:latin typeface="+mn-lt"/>
              </a:defRPr>
            </a:lvl1pPr>
          </a:lstStyle>
          <a:p>
            <a:pPr>
              <a:defRPr/>
            </a:pPr>
            <a:fld id="{8DCD7E0D-3A31-46E1-978C-97F527F9B6B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pPr>
              <a:defRPr/>
            </a:pPr>
            <a:fld id="{5A84279A-0FB1-459C-B684-E07718C551B5}"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p:nvCxnSpPr>
        <p:spPr>
          <a:xfrm flipH="1">
            <a:off x="601663" y="968375"/>
            <a:ext cx="10998200"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1027" name="Immagine 7"/>
          <p:cNvPicPr>
            <a:picLocks noChangeAspect="1"/>
          </p:cNvPicPr>
          <p:nvPr/>
        </p:nvPicPr>
        <p:blipFill>
          <a:blip r:embed="rId5"/>
          <a:srcRect t="13814" r="74033" b="37508"/>
          <a:stretch>
            <a:fillRect/>
          </a:stretch>
        </p:blipFill>
        <p:spPr bwMode="auto">
          <a:xfrm>
            <a:off x="10647363" y="5776913"/>
            <a:ext cx="1544637" cy="1081087"/>
          </a:xfrm>
          <a:prstGeom prst="rect">
            <a:avLst/>
          </a:prstGeom>
          <a:noFill/>
          <a:ln w="9525">
            <a:noFill/>
            <a:miter lim="800000"/>
            <a:headEnd/>
            <a:tailEnd/>
          </a:ln>
        </p:spPr>
      </p:pic>
      <p:pic>
        <p:nvPicPr>
          <p:cNvPr id="1028" name="Immagine 1"/>
          <p:cNvPicPr>
            <a:picLocks noChangeAspect="1"/>
          </p:cNvPicPr>
          <p:nvPr/>
        </p:nvPicPr>
        <p:blipFill>
          <a:blip r:embed="rId6"/>
          <a:srcRect/>
          <a:stretch>
            <a:fillRect/>
          </a:stretch>
        </p:blipFill>
        <p:spPr bwMode="auto">
          <a:xfrm>
            <a:off x="9771063" y="179388"/>
            <a:ext cx="1976437" cy="788987"/>
          </a:xfrm>
          <a:prstGeom prst="rect">
            <a:avLst/>
          </a:prstGeom>
          <a:noFill/>
          <a:ln w="9525">
            <a:noFill/>
            <a:miter lim="800000"/>
            <a:headEnd/>
            <a:tailEnd/>
          </a:ln>
        </p:spPr>
      </p:pic>
      <p:sp>
        <p:nvSpPr>
          <p:cNvPr id="11" name="Titolo 1"/>
          <p:cNvSpPr txBox="1">
            <a:spLocks/>
          </p:cNvSpPr>
          <p:nvPr/>
        </p:nvSpPr>
        <p:spPr>
          <a:xfrm>
            <a:off x="601663" y="354013"/>
            <a:ext cx="7627937" cy="538162"/>
          </a:xfrm>
          <a:prstGeom prst="rect">
            <a:avLst/>
          </a:prstGeom>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1080"/>
              </a:lnSpc>
              <a:spcAft>
                <a:spcPts val="600"/>
              </a:spcAft>
              <a:defRPr/>
            </a:pPr>
            <a:r>
              <a:rPr lang="it-IT" sz="1100" b="1" dirty="0" smtClean="0">
                <a:solidFill>
                  <a:schemeClr val="tx1">
                    <a:lumMod val="65000"/>
                    <a:lumOff val="35000"/>
                  </a:schemeClr>
                </a:solidFill>
                <a:latin typeface="Calibri"/>
                <a:ea typeface="Signika" charset="0"/>
                <a:cs typeface="Calibri"/>
              </a:rPr>
              <a:t>ROMA 00 GIUGNO 2016 </a:t>
            </a:r>
          </a:p>
          <a:p>
            <a:pPr fontAlgn="auto">
              <a:lnSpc>
                <a:spcPts val="1080"/>
              </a:lnSpc>
              <a:spcAft>
                <a:spcPts val="0"/>
              </a:spcAft>
              <a:defRPr/>
            </a:pPr>
            <a:r>
              <a:rPr lang="it-IT" sz="1100" b="1" dirty="0" smtClean="0">
                <a:solidFill>
                  <a:srgbClr val="1C385A"/>
                </a:solidFill>
                <a:latin typeface="+mn-lt"/>
                <a:ea typeface="Signika Light" charset="0"/>
                <a:cs typeface="Calibri"/>
              </a:rPr>
              <a:t>AREA TEMATICA 1</a:t>
            </a:r>
            <a:r>
              <a:rPr lang="it-IT" sz="1100" b="1" dirty="0" smtClean="0">
                <a:latin typeface="+mn-lt"/>
                <a:ea typeface="Signika Light" charset="0"/>
                <a:cs typeface="Calibri"/>
              </a:rPr>
              <a:t>. PROSPETTIVE DEI SISTEMI STATISTICI</a:t>
            </a:r>
          </a:p>
          <a:p>
            <a:pPr fontAlgn="auto">
              <a:lnSpc>
                <a:spcPts val="1080"/>
              </a:lnSpc>
              <a:spcBef>
                <a:spcPts val="300"/>
              </a:spcBef>
              <a:spcAft>
                <a:spcPts val="600"/>
              </a:spcAft>
              <a:defRPr/>
            </a:pPr>
            <a:r>
              <a:rPr lang="it-IT" sz="1200" dirty="0" smtClean="0">
                <a:latin typeface="+mn-lt"/>
                <a:ea typeface="Signika Light" charset="0"/>
                <a:cs typeface="Arial"/>
              </a:rPr>
              <a:t>Titolo presentazione</a:t>
            </a:r>
            <a:endParaRPr lang="it-IT" sz="1200" dirty="0">
              <a:latin typeface="+mn-lt"/>
              <a:ea typeface="Signika Light" charset="0"/>
              <a:cs typeface="Arial"/>
            </a:endParaRPr>
          </a:p>
        </p:txBody>
      </p:sp>
      <p:sp>
        <p:nvSpPr>
          <p:cNvPr id="7" name="Segnaposto numero diapositiva 5"/>
          <p:cNvSpPr>
            <a:spLocks noGrp="1"/>
          </p:cNvSpPr>
          <p:nvPr>
            <p:ph type="sldNum" sz="quarter" idx="4"/>
          </p:nvPr>
        </p:nvSpPr>
        <p:spPr>
          <a:xfrm>
            <a:off x="9958388" y="6478588"/>
            <a:ext cx="719137" cy="319087"/>
          </a:xfrm>
          <a:prstGeom prst="rect">
            <a:avLst/>
          </a:prstGeom>
        </p:spPr>
        <p:txBody>
          <a:bodyPr/>
          <a:lstStyle>
            <a:lvl1pPr algn="r" fontAlgn="auto">
              <a:spcBef>
                <a:spcPts val="0"/>
              </a:spcBef>
              <a:spcAft>
                <a:spcPts val="0"/>
              </a:spcAft>
              <a:defRPr b="0" i="0">
                <a:solidFill>
                  <a:srgbClr val="7F7F7F"/>
                </a:solidFill>
                <a:latin typeface="+mj-lt"/>
                <a:cs typeface="+mn-cs"/>
              </a:defRPr>
            </a:lvl1pPr>
          </a:lstStyle>
          <a:p>
            <a:pPr>
              <a:defRPr/>
            </a:pPr>
            <a:fld id="{DCA503B1-9763-4048-B278-8367CE97E5A8}"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istan.it/fileadmin/Repository/Home/NORME_E_PROCEDURE/ORGANIZZAZIONE_E_FUNZIONAMENTO/UFFICI_DI_STATISTICA/Direttiva_n.9._Comstat_20.04.2004.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www.sistan.it/fileadmin/redazioni/IMMAGINI/DIRETTIVA_MODULISTICA_PRESIDENTE.pdf" TargetMode="External"/><Relationship Id="rId4" Type="http://schemas.openxmlformats.org/officeDocument/2006/relationships/hyperlink" Target="http://www.sistan.it/fileadmin/Repository/Home/NORME_E_PROCEDURE/ORGANIZZAZIONE_E_FUNZIONAMENTO/UFFICI_DI_STATISTICA/Direttiva_n.10._Comstat_17.03.2010.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asellaDiTesto 8"/>
          <p:cNvSpPr txBox="1">
            <a:spLocks noChangeArrowheads="1"/>
          </p:cNvSpPr>
          <p:nvPr/>
        </p:nvSpPr>
        <p:spPr bwMode="auto">
          <a:xfrm>
            <a:off x="8778875" y="704850"/>
            <a:ext cx="3121025" cy="2584450"/>
          </a:xfrm>
          <a:prstGeom prst="rect">
            <a:avLst/>
          </a:prstGeom>
          <a:solidFill>
            <a:schemeClr val="accent2"/>
          </a:solidFill>
          <a:ln w="9525">
            <a:noFill/>
            <a:miter lim="800000"/>
            <a:headEnd/>
            <a:tailEnd/>
          </a:ln>
        </p:spPr>
        <p:txBody>
          <a:bodyPr>
            <a:spAutoFit/>
          </a:bodyPr>
          <a:lstStyle/>
          <a:p>
            <a:endParaRPr lang="it-IT"/>
          </a:p>
          <a:p>
            <a:endParaRPr lang="it-IT"/>
          </a:p>
          <a:p>
            <a:endParaRPr lang="it-IT"/>
          </a:p>
          <a:p>
            <a:endParaRPr lang="it-IT"/>
          </a:p>
          <a:p>
            <a:endParaRPr lang="it-IT"/>
          </a:p>
          <a:p>
            <a:endParaRPr lang="it-IT"/>
          </a:p>
          <a:p>
            <a:endParaRPr lang="it-IT"/>
          </a:p>
          <a:p>
            <a:endParaRPr lang="it-IT"/>
          </a:p>
          <a:p>
            <a:endParaRPr lang="it-IT"/>
          </a:p>
        </p:txBody>
      </p:sp>
      <p:sp>
        <p:nvSpPr>
          <p:cNvPr id="11" name="Rettangolo 10"/>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3376613"/>
            <a:ext cx="12192000" cy="3481387"/>
          </a:xfrm>
          <a:prstGeom prst="rect">
            <a:avLst/>
          </a:prstGeom>
          <a:solidFill>
            <a:srgbClr val="1C3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DA304A"/>
                </a:solidFill>
              </a:rPr>
              <a:t> </a:t>
            </a:r>
            <a:endParaRPr lang="it-IT" dirty="0">
              <a:solidFill>
                <a:srgbClr val="DA304A"/>
              </a:solidFill>
            </a:endParaRPr>
          </a:p>
        </p:txBody>
      </p:sp>
      <p:sp>
        <p:nvSpPr>
          <p:cNvPr id="15" name="CasellaDiTesto 14"/>
          <p:cNvSpPr txBox="1"/>
          <p:nvPr/>
        </p:nvSpPr>
        <p:spPr>
          <a:xfrm>
            <a:off x="3173413" y="3873500"/>
            <a:ext cx="8221662" cy="935038"/>
          </a:xfrm>
          <a:prstGeom prst="rect">
            <a:avLst/>
          </a:prstGeom>
          <a:noFill/>
        </p:spPr>
        <p:txBody>
          <a:bodyPr lIns="0" tIns="0" rIns="0" bIns="0">
            <a:spAutoFit/>
          </a:bodyPr>
          <a:lstStyle/>
          <a:p>
            <a:pPr>
              <a:lnSpc>
                <a:spcPts val="1880"/>
              </a:lnSpc>
              <a:defRPr/>
            </a:pPr>
            <a:r>
              <a:rPr lang="it-IT" sz="2800" dirty="0">
                <a:solidFill>
                  <a:schemeClr val="bg1"/>
                </a:solidFill>
                <a:latin typeface="+mj-lt"/>
                <a:ea typeface="Signika Light" charset="0"/>
                <a:cs typeface="Arial"/>
              </a:rPr>
              <a:t>PROSPETTIVE DEI SISTEMI STATISTICI</a:t>
            </a:r>
            <a:endParaRPr lang="it-IT" sz="1200" dirty="0">
              <a:solidFill>
                <a:schemeClr val="bg1"/>
              </a:solidFill>
              <a:latin typeface="+mj-lt"/>
              <a:ea typeface="Signika Light" charset="0"/>
              <a:cs typeface="Arial"/>
            </a:endParaRPr>
          </a:p>
          <a:p>
            <a:pPr>
              <a:lnSpc>
                <a:spcPts val="2160"/>
              </a:lnSpc>
              <a:defRPr/>
            </a:pPr>
            <a:endParaRPr lang="it-IT" sz="2800" dirty="0">
              <a:solidFill>
                <a:schemeClr val="bg1"/>
              </a:solidFill>
              <a:latin typeface="+mj-lt"/>
              <a:ea typeface="Signika Light" charset="0"/>
              <a:cs typeface="Arial"/>
            </a:endParaRPr>
          </a:p>
          <a:p>
            <a:pPr>
              <a:lnSpc>
                <a:spcPts val="3200"/>
              </a:lnSpc>
              <a:defRPr/>
            </a:pPr>
            <a:r>
              <a:rPr lang="it-IT" sz="2800" dirty="0">
                <a:solidFill>
                  <a:schemeClr val="bg1"/>
                </a:solidFill>
                <a:latin typeface="+mj-lt"/>
                <a:ea typeface="Signika Light" charset="0"/>
                <a:cs typeface="Arial"/>
              </a:rPr>
              <a:t>Il "</a:t>
            </a:r>
            <a:r>
              <a:rPr lang="it-IT" sz="2800" dirty="0" err="1">
                <a:solidFill>
                  <a:schemeClr val="bg1"/>
                </a:solidFill>
                <a:latin typeface="+mj-lt"/>
                <a:ea typeface="Signika Light" charset="0"/>
                <a:cs typeface="Arial"/>
              </a:rPr>
              <a:t>Sistan</a:t>
            </a:r>
            <a:r>
              <a:rPr lang="it-IT" sz="2800" dirty="0">
                <a:solidFill>
                  <a:schemeClr val="bg1"/>
                </a:solidFill>
                <a:latin typeface="+mj-lt"/>
                <a:ea typeface="Signika Light" charset="0"/>
                <a:cs typeface="Arial"/>
              </a:rPr>
              <a:t>" </a:t>
            </a:r>
            <a:r>
              <a:rPr lang="it-IT" sz="2800" dirty="0">
                <a:solidFill>
                  <a:schemeClr val="bg1"/>
                </a:solidFill>
                <a:latin typeface="+mj-lt"/>
                <a:ea typeface="Signika Light" charset="0"/>
                <a:cs typeface="Arial"/>
              </a:rPr>
              <a:t>dall'Unità d’Italia</a:t>
            </a:r>
            <a:endParaRPr lang="it-IT" sz="2800" dirty="0">
              <a:solidFill>
                <a:schemeClr val="bg1"/>
              </a:solidFill>
              <a:latin typeface="+mj-lt"/>
              <a:ea typeface="Signika Light" charset="0"/>
              <a:cs typeface="Arial"/>
            </a:endParaRPr>
          </a:p>
        </p:txBody>
      </p:sp>
      <p:sp>
        <p:nvSpPr>
          <p:cNvPr id="7173" name="Titolo 1"/>
          <p:cNvSpPr>
            <a:spLocks noGrp="1"/>
          </p:cNvSpPr>
          <p:nvPr>
            <p:ph type="ctrTitle" idx="4294967295"/>
          </p:nvPr>
        </p:nvSpPr>
        <p:spPr bwMode="auto">
          <a:xfrm>
            <a:off x="611188" y="384175"/>
            <a:ext cx="5051425" cy="1611313"/>
          </a:xfrm>
          <a:prstGeom prst="rect">
            <a:avLst/>
          </a:prstGeom>
          <a:noFill/>
          <a:ln>
            <a:miter lim="800000"/>
            <a:headEnd/>
            <a:tailEnd/>
          </a:ln>
        </p:spPr>
        <p:txBody>
          <a:bodyPr lIns="0" tIns="0" rIns="0" bIns="0">
            <a:spAutoFit/>
          </a:bodyPr>
          <a:lstStyle/>
          <a:p>
            <a:pPr>
              <a:lnSpc>
                <a:spcPts val="2500"/>
              </a:lnSpc>
            </a:pPr>
            <a:r>
              <a:rPr lang="it-IT" sz="2400" b="1" smtClean="0">
                <a:solidFill>
                  <a:schemeClr val="bg1"/>
                </a:solidFill>
                <a:latin typeface="Signika"/>
                <a:ea typeface="Signika"/>
                <a:cs typeface="Signika"/>
              </a:rPr>
              <a:t>COMPORTAMENTI INDIVIDUALI </a:t>
            </a:r>
            <a:br>
              <a:rPr lang="it-IT" sz="2400" b="1" smtClean="0">
                <a:solidFill>
                  <a:schemeClr val="bg1"/>
                </a:solidFill>
                <a:latin typeface="Signika"/>
                <a:ea typeface="Signika"/>
                <a:cs typeface="Signika"/>
              </a:rPr>
            </a:br>
            <a:r>
              <a:rPr lang="it-IT" sz="2400" b="1" smtClean="0">
                <a:solidFill>
                  <a:schemeClr val="bg1"/>
                </a:solidFill>
                <a:latin typeface="Signika"/>
                <a:ea typeface="Signika"/>
                <a:cs typeface="Signika"/>
              </a:rPr>
              <a:t>E RELAZIONI SOCIALI </a:t>
            </a:r>
            <a:br>
              <a:rPr lang="it-IT" sz="2400" b="1" smtClean="0">
                <a:solidFill>
                  <a:schemeClr val="bg1"/>
                </a:solidFill>
                <a:latin typeface="Signika"/>
                <a:ea typeface="Signika"/>
                <a:cs typeface="Signika"/>
              </a:rPr>
            </a:br>
            <a:r>
              <a:rPr lang="it-IT" sz="2400" b="1" smtClean="0">
                <a:solidFill>
                  <a:schemeClr val="bg1"/>
                </a:solidFill>
                <a:latin typeface="Signika"/>
                <a:ea typeface="Signika"/>
                <a:cs typeface="Signika"/>
              </a:rPr>
              <a:t>IN TRASFORMAZIONE </a:t>
            </a:r>
            <a:br>
              <a:rPr lang="it-IT" sz="2400" b="1" smtClean="0">
                <a:solidFill>
                  <a:schemeClr val="bg1"/>
                </a:solidFill>
                <a:latin typeface="Signika"/>
                <a:ea typeface="Signika"/>
                <a:cs typeface="Signika"/>
              </a:rPr>
            </a:br>
            <a:r>
              <a:rPr lang="it-IT" sz="2400" smtClean="0">
                <a:solidFill>
                  <a:schemeClr val="bg1"/>
                </a:solidFill>
                <a:latin typeface="Signika"/>
                <a:ea typeface="Signika"/>
                <a:cs typeface="Signika"/>
              </a:rPr>
              <a:t>UNA SFIDA PER LA </a:t>
            </a:r>
            <a:br>
              <a:rPr lang="it-IT" sz="2400" smtClean="0">
                <a:solidFill>
                  <a:schemeClr val="bg1"/>
                </a:solidFill>
                <a:latin typeface="Signika"/>
                <a:ea typeface="Signika"/>
                <a:cs typeface="Signika"/>
              </a:rPr>
            </a:br>
            <a:r>
              <a:rPr lang="it-IT" sz="2400" smtClean="0">
                <a:solidFill>
                  <a:schemeClr val="bg1"/>
                </a:solidFill>
                <a:latin typeface="Signika"/>
                <a:ea typeface="Signika"/>
                <a:cs typeface="Signika"/>
              </a:rPr>
              <a:t>STATISTICA UFFICIALE </a:t>
            </a:r>
          </a:p>
        </p:txBody>
      </p:sp>
      <p:sp>
        <p:nvSpPr>
          <p:cNvPr id="7174" name="Rettangolo 11"/>
          <p:cNvSpPr>
            <a:spLocks noChangeArrowheads="1"/>
          </p:cNvSpPr>
          <p:nvPr/>
        </p:nvSpPr>
        <p:spPr bwMode="auto">
          <a:xfrm>
            <a:off x="125413" y="4357688"/>
            <a:ext cx="2771775" cy="842962"/>
          </a:xfrm>
          <a:prstGeom prst="rect">
            <a:avLst/>
          </a:prstGeom>
          <a:noFill/>
          <a:ln w="9525">
            <a:noFill/>
            <a:miter lim="800000"/>
            <a:headEnd/>
            <a:tailEnd/>
          </a:ln>
        </p:spPr>
        <p:txBody>
          <a:bodyPr>
            <a:spAutoFit/>
          </a:bodyPr>
          <a:lstStyle/>
          <a:p>
            <a:pPr algn="r">
              <a:lnSpc>
                <a:spcPts val="2900"/>
              </a:lnSpc>
            </a:pPr>
            <a:r>
              <a:rPr lang="it-IT">
                <a:solidFill>
                  <a:schemeClr val="bg1"/>
                </a:solidFill>
                <a:ea typeface="Signika Light"/>
                <a:cs typeface="Signika Light"/>
              </a:rPr>
              <a:t>23 GIUGNO 2016 </a:t>
            </a:r>
          </a:p>
          <a:p>
            <a:pPr algn="r">
              <a:lnSpc>
                <a:spcPts val="2900"/>
              </a:lnSpc>
            </a:pPr>
            <a:r>
              <a:rPr lang="it-IT">
                <a:solidFill>
                  <a:schemeClr val="bg1"/>
                </a:solidFill>
                <a:ea typeface="Signika Light"/>
                <a:cs typeface="Signika Light"/>
              </a:rPr>
              <a:t>11.15 | 12.45</a:t>
            </a:r>
          </a:p>
        </p:txBody>
      </p:sp>
      <p:pic>
        <p:nvPicPr>
          <p:cNvPr id="7175" name="Immagine 12" descr="Logo12esimaOk-21.eps"/>
          <p:cNvPicPr>
            <a:picLocks noChangeAspect="1"/>
          </p:cNvPicPr>
          <p:nvPr/>
        </p:nvPicPr>
        <p:blipFill>
          <a:blip r:embed="rId3"/>
          <a:srcRect/>
          <a:stretch>
            <a:fillRect/>
          </a:stretch>
        </p:blipFill>
        <p:spPr bwMode="auto">
          <a:xfrm>
            <a:off x="2416175" y="5859463"/>
            <a:ext cx="481013" cy="625475"/>
          </a:xfrm>
          <a:prstGeom prst="rect">
            <a:avLst/>
          </a:prstGeom>
          <a:noFill/>
          <a:ln w="9525">
            <a:noFill/>
            <a:miter lim="800000"/>
            <a:headEnd/>
            <a:tailEnd/>
          </a:ln>
        </p:spPr>
      </p:pic>
      <p:pic>
        <p:nvPicPr>
          <p:cNvPr id="7176" name="Immagine 13" descr="Logo12esimaOk-22.eps"/>
          <p:cNvPicPr>
            <a:picLocks noChangeAspect="1"/>
          </p:cNvPicPr>
          <p:nvPr/>
        </p:nvPicPr>
        <p:blipFill>
          <a:blip r:embed="rId4"/>
          <a:srcRect/>
          <a:stretch>
            <a:fillRect/>
          </a:stretch>
        </p:blipFill>
        <p:spPr bwMode="auto">
          <a:xfrm>
            <a:off x="2325688" y="3683000"/>
            <a:ext cx="571500" cy="609600"/>
          </a:xfrm>
          <a:prstGeom prst="rect">
            <a:avLst/>
          </a:prstGeom>
          <a:noFill/>
          <a:ln w="9525">
            <a:noFill/>
            <a:miter lim="800000"/>
            <a:headEnd/>
            <a:tailEnd/>
          </a:ln>
        </p:spPr>
      </p:pic>
      <p:sp>
        <p:nvSpPr>
          <p:cNvPr id="17" name="CasellaDiTesto 16"/>
          <p:cNvSpPr txBox="1"/>
          <p:nvPr/>
        </p:nvSpPr>
        <p:spPr>
          <a:xfrm>
            <a:off x="3173413" y="6056313"/>
            <a:ext cx="8221662" cy="411162"/>
          </a:xfrm>
          <a:prstGeom prst="rect">
            <a:avLst/>
          </a:prstGeom>
          <a:noFill/>
        </p:spPr>
        <p:txBody>
          <a:bodyPr lIns="0" tIns="0" rIns="0" bIns="0">
            <a:spAutoFit/>
          </a:bodyPr>
          <a:lstStyle/>
          <a:p>
            <a:pPr>
              <a:lnSpc>
                <a:spcPts val="3200"/>
              </a:lnSpc>
              <a:defRPr/>
            </a:pPr>
            <a:r>
              <a:rPr lang="it-IT" sz="2000" dirty="0">
                <a:solidFill>
                  <a:schemeClr val="bg1"/>
                </a:solidFill>
                <a:latin typeface="+mj-lt"/>
                <a:ea typeface="Signika Light" charset="0"/>
                <a:cs typeface="Arial"/>
              </a:rPr>
              <a:t>Monica </a:t>
            </a:r>
            <a:r>
              <a:rPr lang="it-IT" sz="2000" dirty="0" err="1">
                <a:solidFill>
                  <a:schemeClr val="bg1"/>
                </a:solidFill>
                <a:latin typeface="+mj-lt"/>
                <a:ea typeface="Signika Light" charset="0"/>
                <a:cs typeface="Arial"/>
              </a:rPr>
              <a:t>Attias</a:t>
            </a:r>
            <a:r>
              <a:rPr lang="it-IT" sz="2000" dirty="0">
                <a:solidFill>
                  <a:schemeClr val="bg1"/>
                </a:solidFill>
                <a:latin typeface="+mj-lt"/>
                <a:ea typeface="Signika Light" charset="0"/>
                <a:cs typeface="Arial"/>
              </a:rPr>
              <a:t> – Maria Letizia D’</a:t>
            </a:r>
            <a:r>
              <a:rPr lang="it-IT" sz="2000" dirty="0" err="1">
                <a:solidFill>
                  <a:schemeClr val="bg1"/>
                </a:solidFill>
                <a:latin typeface="+mj-lt"/>
                <a:ea typeface="Signika Light" charset="0"/>
                <a:cs typeface="Arial"/>
              </a:rPr>
              <a:t>Autilia</a:t>
            </a:r>
            <a:r>
              <a:rPr lang="it-IT" sz="2000" dirty="0">
                <a:solidFill>
                  <a:schemeClr val="bg1"/>
                </a:solidFill>
                <a:latin typeface="+mj-lt"/>
                <a:ea typeface="Signika Light" charset="0"/>
                <a:cs typeface="Arial"/>
              </a:rPr>
              <a:t>| Istat</a:t>
            </a:r>
            <a:endParaRPr lang="it-IT" sz="2000" dirty="0">
              <a:solidFill>
                <a:schemeClr val="bg1"/>
              </a:solidFill>
              <a:latin typeface="+mj-lt"/>
              <a:ea typeface="Signika Light" charset="0"/>
              <a:cs typeface="Arial"/>
            </a:endParaRPr>
          </a:p>
        </p:txBody>
      </p:sp>
      <p:cxnSp>
        <p:nvCxnSpPr>
          <p:cNvPr id="19" name="Connettore 1 18"/>
          <p:cNvCxnSpPr/>
          <p:nvPr/>
        </p:nvCxnSpPr>
        <p:spPr>
          <a:xfrm>
            <a:off x="2998788" y="3811588"/>
            <a:ext cx="0" cy="2581275"/>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7179" name="Gruppo 17"/>
          <p:cNvGrpSpPr>
            <a:grpSpLocks/>
          </p:cNvGrpSpPr>
          <p:nvPr/>
        </p:nvGrpSpPr>
        <p:grpSpPr bwMode="auto">
          <a:xfrm>
            <a:off x="323850" y="214313"/>
            <a:ext cx="11718925" cy="2895600"/>
            <a:chOff x="323742" y="214878"/>
            <a:chExt cx="11719461" cy="2895775"/>
          </a:xfrm>
        </p:grpSpPr>
        <p:pic>
          <p:nvPicPr>
            <p:cNvPr id="7181" name="Immagine 2"/>
            <p:cNvPicPr>
              <a:picLocks noChangeAspect="1"/>
            </p:cNvPicPr>
            <p:nvPr/>
          </p:nvPicPr>
          <p:blipFill>
            <a:blip r:embed="rId5"/>
            <a:srcRect/>
            <a:stretch>
              <a:fillRect/>
            </a:stretch>
          </p:blipFill>
          <p:spPr bwMode="auto">
            <a:xfrm>
              <a:off x="323742" y="214878"/>
              <a:ext cx="11427622" cy="2895775"/>
            </a:xfrm>
            <a:prstGeom prst="rect">
              <a:avLst/>
            </a:prstGeom>
            <a:noFill/>
            <a:ln w="9525">
              <a:noFill/>
              <a:miter lim="800000"/>
              <a:headEnd/>
              <a:tailEnd/>
            </a:ln>
          </p:spPr>
        </p:pic>
        <p:sp>
          <p:nvSpPr>
            <p:cNvPr id="7182" name="CasellaDiTesto 4"/>
            <p:cNvSpPr txBox="1">
              <a:spLocks noChangeArrowheads="1"/>
            </p:cNvSpPr>
            <p:nvPr/>
          </p:nvSpPr>
          <p:spPr bwMode="auto">
            <a:xfrm>
              <a:off x="9079437" y="1173480"/>
              <a:ext cx="2963766" cy="923330"/>
            </a:xfrm>
            <a:prstGeom prst="rect">
              <a:avLst/>
            </a:prstGeom>
            <a:solidFill>
              <a:schemeClr val="bg1"/>
            </a:solidFill>
            <a:ln w="9525">
              <a:noFill/>
              <a:miter lim="800000"/>
              <a:headEnd/>
              <a:tailEnd/>
            </a:ln>
          </p:spPr>
          <p:txBody>
            <a:bodyPr>
              <a:spAutoFit/>
            </a:bodyPr>
            <a:lstStyle/>
            <a:p>
              <a:endParaRPr lang="it-IT"/>
            </a:p>
            <a:p>
              <a:endParaRPr lang="it-IT"/>
            </a:p>
            <a:p>
              <a:endParaRPr lang="it-IT"/>
            </a:p>
          </p:txBody>
        </p:sp>
        <p:pic>
          <p:nvPicPr>
            <p:cNvPr id="7183" name="710D1BEF-24B7-4C46-97FB-4C1AD860C859" descr="7A41E2B5-8E06-4AB5-9693-F973C7B639EA@pc"/>
            <p:cNvPicPr>
              <a:picLocks noChangeAspect="1" noChangeArrowheads="1"/>
            </p:cNvPicPr>
            <p:nvPr/>
          </p:nvPicPr>
          <p:blipFill>
            <a:blip r:embed="rId6"/>
            <a:srcRect/>
            <a:stretch>
              <a:fillRect/>
            </a:stretch>
          </p:blipFill>
          <p:spPr bwMode="auto">
            <a:xfrm>
              <a:off x="9873637" y="704445"/>
              <a:ext cx="1521635" cy="1473771"/>
            </a:xfrm>
            <a:prstGeom prst="rect">
              <a:avLst/>
            </a:prstGeom>
            <a:noFill/>
            <a:ln w="9525">
              <a:noFill/>
              <a:miter lim="800000"/>
              <a:headEnd/>
              <a:tailEnd/>
            </a:ln>
          </p:spPr>
        </p:pic>
        <p:grpSp>
          <p:nvGrpSpPr>
            <p:cNvPr id="7184" name="Gruppo 9"/>
            <p:cNvGrpSpPr>
              <a:grpSpLocks/>
            </p:cNvGrpSpPr>
            <p:nvPr/>
          </p:nvGrpSpPr>
          <p:grpSpPr bwMode="auto">
            <a:xfrm>
              <a:off x="9798761" y="2249210"/>
              <a:ext cx="2195119" cy="687775"/>
              <a:chOff x="9798761" y="2249210"/>
              <a:chExt cx="2195119" cy="687775"/>
            </a:xfrm>
          </p:grpSpPr>
          <p:sp>
            <p:nvSpPr>
              <p:cNvPr id="7185" name="Rettangolo 3"/>
              <p:cNvSpPr>
                <a:spLocks noChangeArrowheads="1"/>
              </p:cNvSpPr>
              <p:nvPr/>
            </p:nvSpPr>
            <p:spPr bwMode="auto">
              <a:xfrm>
                <a:off x="9798761" y="2267571"/>
                <a:ext cx="2195119" cy="669414"/>
              </a:xfrm>
              <a:prstGeom prst="rect">
                <a:avLst/>
              </a:prstGeom>
              <a:noFill/>
              <a:ln w="9525">
                <a:noFill/>
                <a:miter lim="800000"/>
                <a:headEnd/>
                <a:tailEnd/>
              </a:ln>
            </p:spPr>
            <p:txBody>
              <a:bodyPr>
                <a:spAutoFit/>
              </a:bodyPr>
              <a:lstStyle/>
              <a:p>
                <a:pPr>
                  <a:lnSpc>
                    <a:spcPts val="1500"/>
                  </a:lnSpc>
                </a:pPr>
                <a:r>
                  <a:rPr lang="it-IT" sz="1600">
                    <a:solidFill>
                      <a:srgbClr val="FF0000"/>
                    </a:solidFill>
                  </a:rPr>
                  <a:t>Evento del ciclo</a:t>
                </a:r>
              </a:p>
              <a:p>
                <a:pPr>
                  <a:lnSpc>
                    <a:spcPts val="1500"/>
                  </a:lnSpc>
                </a:pPr>
                <a:r>
                  <a:rPr lang="it-IT" sz="1600" b="1">
                    <a:solidFill>
                      <a:srgbClr val="FF0000"/>
                    </a:solidFill>
                  </a:rPr>
                  <a:t>LE TRASFORMAZIONI </a:t>
                </a:r>
              </a:p>
              <a:p>
                <a:pPr>
                  <a:lnSpc>
                    <a:spcPts val="1500"/>
                  </a:lnSpc>
                </a:pPr>
                <a:r>
                  <a:rPr lang="it-IT" sz="1600" b="1">
                    <a:solidFill>
                      <a:srgbClr val="FF0000"/>
                    </a:solidFill>
                  </a:rPr>
                  <a:t>DEL PAESE</a:t>
                </a:r>
                <a:endParaRPr lang="it-IT" sz="1600">
                  <a:solidFill>
                    <a:srgbClr val="FF0000"/>
                  </a:solidFill>
                </a:endParaRPr>
              </a:p>
            </p:txBody>
          </p:sp>
          <p:cxnSp>
            <p:nvCxnSpPr>
              <p:cNvPr id="16" name="Connettore 1 15"/>
              <p:cNvCxnSpPr/>
              <p:nvPr/>
            </p:nvCxnSpPr>
            <p:spPr>
              <a:xfrm>
                <a:off x="9888867" y="2248588"/>
                <a:ext cx="900153" cy="0"/>
              </a:xfrm>
              <a:prstGeom prst="line">
                <a:avLst/>
              </a:prstGeom>
              <a:ln w="28575" cmpd="sng">
                <a:solidFill>
                  <a:srgbClr val="DA304A"/>
                </a:solidFill>
              </a:ln>
            </p:spPr>
            <p:style>
              <a:lnRef idx="2">
                <a:schemeClr val="accent1"/>
              </a:lnRef>
              <a:fillRef idx="0">
                <a:schemeClr val="accent1"/>
              </a:fillRef>
              <a:effectRef idx="1">
                <a:schemeClr val="accent1"/>
              </a:effectRef>
              <a:fontRef idx="minor">
                <a:schemeClr val="tx1"/>
              </a:fontRef>
            </p:style>
          </p:cxnSp>
        </p:grpSp>
      </p:grpSp>
      <p:pic>
        <p:nvPicPr>
          <p:cNvPr id="7180" name="Immagine 6"/>
          <p:cNvPicPr>
            <a:picLocks noChangeAspect="1"/>
          </p:cNvPicPr>
          <p:nvPr/>
        </p:nvPicPr>
        <p:blipFill>
          <a:blip r:embed="rId7"/>
          <a:srcRect/>
          <a:stretch>
            <a:fillRect/>
          </a:stretch>
        </p:blipFill>
        <p:spPr bwMode="auto">
          <a:xfrm>
            <a:off x="10017125" y="5976938"/>
            <a:ext cx="1287463" cy="37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96300D83-6D8F-4B3C-BB44-46E889AB1655}" type="slidenum">
              <a:rPr lang="it-IT" smtClean="0"/>
              <a:pPr>
                <a:defRPr/>
              </a:pPr>
              <a:t>10</a:t>
            </a:fld>
            <a:endParaRPr lang="it-IT" dirty="0"/>
          </a:p>
        </p:txBody>
      </p:sp>
      <p:sp>
        <p:nvSpPr>
          <p:cNvPr id="3" name="CasellaDiTesto 2"/>
          <p:cNvSpPr txBox="1"/>
          <p:nvPr/>
        </p:nvSpPr>
        <p:spPr>
          <a:xfrm>
            <a:off x="952500" y="1311275"/>
            <a:ext cx="8867775" cy="646113"/>
          </a:xfrm>
          <a:prstGeom prst="rect">
            <a:avLst/>
          </a:prstGeom>
          <a:noFill/>
        </p:spPr>
        <p:txBody>
          <a:bodyPr>
            <a:spAutoFit/>
          </a:bodyPr>
          <a:lstStyle/>
          <a:p>
            <a:pPr>
              <a:defRPr/>
            </a:pPr>
            <a:r>
              <a:rPr lang="it-IT" sz="3600" b="1" dirty="0">
                <a:solidFill>
                  <a:schemeClr val="tx1">
                    <a:lumMod val="50000"/>
                    <a:lumOff val="50000"/>
                  </a:schemeClr>
                </a:solidFill>
                <a:latin typeface="+mj-lt"/>
              </a:rPr>
              <a:t>Anni’70</a:t>
            </a:r>
          </a:p>
        </p:txBody>
      </p:sp>
      <p:sp>
        <p:nvSpPr>
          <p:cNvPr id="25603" name="CasellaDiTesto 3"/>
          <p:cNvSpPr txBox="1">
            <a:spLocks noChangeArrowheads="1"/>
          </p:cNvSpPr>
          <p:nvPr/>
        </p:nvSpPr>
        <p:spPr bwMode="auto">
          <a:xfrm>
            <a:off x="952500" y="1828800"/>
            <a:ext cx="9144000" cy="5153025"/>
          </a:xfrm>
          <a:prstGeom prst="rect">
            <a:avLst/>
          </a:prstGeom>
          <a:noFill/>
          <a:ln w="9525">
            <a:noFill/>
            <a:miter lim="800000"/>
            <a:headEnd/>
            <a:tailEnd/>
          </a:ln>
        </p:spPr>
        <p:txBody>
          <a:bodyPr>
            <a:spAutoFit/>
          </a:bodyPr>
          <a:lstStyle/>
          <a:p>
            <a:endParaRPr lang="it-IT" sz="2400">
              <a:latin typeface="Calibri" pitchFamily="34" charset="0"/>
            </a:endParaRPr>
          </a:p>
          <a:p>
            <a:r>
              <a:rPr lang="it-IT" sz="2800">
                <a:solidFill>
                  <a:srgbClr val="7F7F7F"/>
                </a:solidFill>
                <a:latin typeface="Calibri" pitchFamily="34" charset="0"/>
              </a:rPr>
              <a:t>1971-1972</a:t>
            </a:r>
            <a:r>
              <a:rPr lang="it-IT" sz="2000"/>
              <a:t> </a:t>
            </a:r>
            <a:r>
              <a:rPr lang="it-IT" sz="2000">
                <a:latin typeface="Calibri" pitchFamily="34" charset="0"/>
              </a:rPr>
              <a:t>Primi decreti di trasferimento di funzioni alle Regioni. Avvio ad una trasformazione irreversibile del disegno istituzionale del Paese.  </a:t>
            </a:r>
          </a:p>
          <a:p>
            <a:endParaRPr lang="it-IT" sz="2000">
              <a:latin typeface="Calibri" pitchFamily="34" charset="0"/>
            </a:endParaRPr>
          </a:p>
          <a:p>
            <a:r>
              <a:rPr lang="it-IT" sz="2800">
                <a:solidFill>
                  <a:srgbClr val="7F7F7F"/>
                </a:solidFill>
                <a:latin typeface="Calibri" pitchFamily="34" charset="0"/>
              </a:rPr>
              <a:t>1975</a:t>
            </a:r>
            <a:r>
              <a:rPr lang="it-IT" sz="2000">
                <a:latin typeface="Calibri" pitchFamily="34" charset="0"/>
              </a:rPr>
              <a:t> Sono operanti 27 commissioni di studio. In particolare, quella connessa alle esigenze di informazione statistica delle regioni lavora a pieno ritmo.</a:t>
            </a:r>
          </a:p>
          <a:p>
            <a:endParaRPr lang="it-IT" sz="2000">
              <a:latin typeface="Calibri" pitchFamily="34" charset="0"/>
            </a:endParaRPr>
          </a:p>
          <a:p>
            <a:r>
              <a:rPr lang="it-IT" sz="2800">
                <a:solidFill>
                  <a:srgbClr val="7F7F7F"/>
                </a:solidFill>
                <a:latin typeface="Calibri" pitchFamily="34" charset="0"/>
              </a:rPr>
              <a:t>1976</a:t>
            </a:r>
            <a:r>
              <a:rPr lang="it-IT" sz="2000">
                <a:latin typeface="Calibri" pitchFamily="34" charset="0"/>
              </a:rPr>
              <a:t> Commissione per la riforma dell’ordinamento statistico, dedicata alla elaborazione di un progetto di settore,  sotto l’Ufficio per l’organizzazione della pubblica amministrazione .</a:t>
            </a:r>
          </a:p>
          <a:p>
            <a:endParaRPr lang="it-IT" sz="2000">
              <a:latin typeface="Calibri" pitchFamily="34" charset="0"/>
            </a:endParaRPr>
          </a:p>
          <a:p>
            <a:r>
              <a:rPr lang="it-IT" sz="2800">
                <a:solidFill>
                  <a:srgbClr val="7F7F7F"/>
                </a:solidFill>
                <a:latin typeface="Calibri" pitchFamily="34" charset="0"/>
              </a:rPr>
              <a:t>1977</a:t>
            </a:r>
            <a:r>
              <a:rPr lang="it-IT" sz="2000">
                <a:latin typeface="Calibri" pitchFamily="34" charset="0"/>
              </a:rPr>
              <a:t> Disegno di legge sulla riforma del Servizio statistico nazionale</a:t>
            </a:r>
          </a:p>
          <a:p>
            <a:endParaRPr lang="it-IT" sz="2000">
              <a:latin typeface="Calibri" pitchFamily="34" charset="0"/>
            </a:endParaRPr>
          </a:p>
          <a:p>
            <a:r>
              <a:rPr lang="it-IT">
                <a:latin typeface="Calibri Light" pitchFamily="34" charset="0"/>
              </a:rPr>
              <a:t/>
            </a:r>
            <a:br>
              <a:rPr lang="it-IT">
                <a:latin typeface="Calibri Light" pitchFamily="34" charset="0"/>
              </a:rPr>
            </a:b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p:cNvSpPr txBox="1">
            <a:spLocks/>
          </p:cNvSpPr>
          <p:nvPr/>
        </p:nvSpPr>
        <p:spPr>
          <a:xfrm>
            <a:off x="569913" y="2016125"/>
            <a:ext cx="10107612" cy="4184650"/>
          </a:xfrm>
          <a:prstGeom prst="rect">
            <a:avLst/>
          </a:prstGeom>
        </p:spPr>
        <p:txBody>
          <a:bodyPr lIns="0" tIns="0" rIns="0" bIns="0"/>
          <a:lstStyle/>
          <a:p>
            <a:pPr>
              <a:lnSpc>
                <a:spcPct val="90000"/>
              </a:lnSpc>
              <a:spcBef>
                <a:spcPts val="1000"/>
              </a:spcBef>
              <a:buFont typeface="Arial" charset="0"/>
              <a:buNone/>
            </a:pPr>
            <a:r>
              <a:rPr lang="it-IT" sz="2400">
                <a:solidFill>
                  <a:srgbClr val="595959"/>
                </a:solidFill>
                <a:latin typeface="Calibri" pitchFamily="34" charset="0"/>
              </a:rPr>
              <a:t>Rey : 2° Convegno sull’informazione statistica in Italia (1981)</a:t>
            </a:r>
          </a:p>
          <a:p>
            <a:pPr>
              <a:lnSpc>
                <a:spcPct val="90000"/>
              </a:lnSpc>
              <a:spcBef>
                <a:spcPts val="1000"/>
              </a:spcBef>
              <a:buFont typeface="Arial" charset="0"/>
              <a:buNone/>
            </a:pPr>
            <a:r>
              <a:rPr lang="it-IT" sz="2000">
                <a:solidFill>
                  <a:srgbClr val="595959"/>
                </a:solidFill>
                <a:latin typeface="Calibri" pitchFamily="34" charset="0"/>
              </a:rPr>
              <a:t>Il programma di modernizzazione si incentra su:</a:t>
            </a:r>
          </a:p>
          <a:p>
            <a:pPr>
              <a:lnSpc>
                <a:spcPct val="90000"/>
              </a:lnSpc>
              <a:spcBef>
                <a:spcPts val="1000"/>
              </a:spcBef>
              <a:buFont typeface="Wingdings" pitchFamily="2" charset="2"/>
              <a:buChar char="ü"/>
            </a:pPr>
            <a:r>
              <a:rPr lang="it-IT" sz="2000">
                <a:solidFill>
                  <a:srgbClr val="595959"/>
                </a:solidFill>
                <a:latin typeface="Calibri" pitchFamily="34" charset="0"/>
              </a:rPr>
              <a:t>Attuazione della programmazione a medio termine: orientamento della rete informativa nazionale</a:t>
            </a:r>
          </a:p>
          <a:p>
            <a:pPr>
              <a:lnSpc>
                <a:spcPct val="90000"/>
              </a:lnSpc>
              <a:spcBef>
                <a:spcPts val="1000"/>
              </a:spcBef>
              <a:buFont typeface="Wingdings" pitchFamily="2" charset="2"/>
              <a:buChar char="ü"/>
            </a:pPr>
            <a:r>
              <a:rPr lang="it-IT" sz="2000">
                <a:solidFill>
                  <a:srgbClr val="595959"/>
                </a:solidFill>
                <a:latin typeface="Calibri" pitchFamily="34" charset="0"/>
              </a:rPr>
              <a:t>Ripartizione reponsabilità verso i ministeri</a:t>
            </a:r>
          </a:p>
          <a:p>
            <a:pPr>
              <a:lnSpc>
                <a:spcPct val="90000"/>
              </a:lnSpc>
              <a:spcBef>
                <a:spcPts val="1000"/>
              </a:spcBef>
              <a:buFont typeface="Wingdings" pitchFamily="2" charset="2"/>
              <a:buChar char="ü"/>
            </a:pPr>
            <a:r>
              <a:rPr lang="it-IT" sz="2000">
                <a:solidFill>
                  <a:srgbClr val="595959"/>
                </a:solidFill>
                <a:latin typeface="Calibri" pitchFamily="34" charset="0"/>
              </a:rPr>
              <a:t>Coordinamento  attraverso 3 strumenti:</a:t>
            </a:r>
          </a:p>
          <a:p>
            <a:pPr>
              <a:lnSpc>
                <a:spcPct val="90000"/>
              </a:lnSpc>
              <a:spcBef>
                <a:spcPts val="1000"/>
              </a:spcBef>
              <a:buFont typeface="Arial" charset="0"/>
              <a:buNone/>
            </a:pPr>
            <a:r>
              <a:rPr lang="it-IT" sz="2000">
                <a:solidFill>
                  <a:srgbClr val="595959"/>
                </a:solidFill>
                <a:latin typeface="Calibri" pitchFamily="34" charset="0"/>
              </a:rPr>
              <a:t>	1. Concentrazione dell’attività Istat sulle indagini sui fenomeni sociali </a:t>
            </a:r>
          </a:p>
          <a:p>
            <a:pPr>
              <a:lnSpc>
                <a:spcPct val="90000"/>
              </a:lnSpc>
              <a:spcBef>
                <a:spcPts val="1000"/>
              </a:spcBef>
              <a:buFont typeface="Arial" charset="0"/>
              <a:buNone/>
            </a:pPr>
            <a:r>
              <a:rPr lang="it-IT" sz="2000">
                <a:solidFill>
                  <a:srgbClr val="595959"/>
                </a:solidFill>
                <a:latin typeface="Calibri" pitchFamily="34" charset="0"/>
              </a:rPr>
              <a:t>	2. Circolazione di funzionari nel Sistema </a:t>
            </a:r>
          </a:p>
          <a:p>
            <a:pPr>
              <a:lnSpc>
                <a:spcPct val="90000"/>
              </a:lnSpc>
              <a:spcBef>
                <a:spcPts val="1000"/>
              </a:spcBef>
              <a:buFont typeface="Arial" charset="0"/>
              <a:buNone/>
            </a:pPr>
            <a:r>
              <a:rPr lang="it-IT" sz="2000">
                <a:solidFill>
                  <a:srgbClr val="595959"/>
                </a:solidFill>
                <a:latin typeface="Calibri" pitchFamily="34" charset="0"/>
              </a:rPr>
              <a:t>	3. Collegamento stabile di banche dati</a:t>
            </a:r>
          </a:p>
        </p:txBody>
      </p:sp>
      <p:sp>
        <p:nvSpPr>
          <p:cNvPr id="27650" name="Titolo 1"/>
          <p:cNvSpPr>
            <a:spLocks noGrp="1"/>
          </p:cNvSpPr>
          <p:nvPr>
            <p:ph type="ctrTitle" idx="4294967295"/>
          </p:nvPr>
        </p:nvSpPr>
        <p:spPr bwMode="auto">
          <a:xfrm>
            <a:off x="569913" y="1274763"/>
            <a:ext cx="10701337" cy="741362"/>
          </a:xfrm>
          <a:prstGeom prst="rect">
            <a:avLst/>
          </a:prstGeom>
          <a:noFill/>
          <a:ln>
            <a:miter lim="800000"/>
            <a:headEnd/>
            <a:tailEnd/>
          </a:ln>
        </p:spPr>
        <p:txBody>
          <a:bodyPr lIns="0" tIns="0" rIns="0" bIns="0"/>
          <a:lstStyle/>
          <a:p>
            <a:pPr eaLnBrk="1" hangingPunct="1"/>
            <a:r>
              <a:rPr lang="it-IT" sz="3200" smtClean="0">
                <a:solidFill>
                  <a:srgbClr val="7F7F7F"/>
                </a:solidFill>
                <a:latin typeface="Calibri" pitchFamily="34" charset="0"/>
              </a:rPr>
              <a:t>Anni’80: un programma fattivo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ottotitolo 2"/>
          <p:cNvSpPr txBox="1">
            <a:spLocks/>
          </p:cNvSpPr>
          <p:nvPr/>
        </p:nvSpPr>
        <p:spPr bwMode="auto">
          <a:xfrm>
            <a:off x="569913" y="1935163"/>
            <a:ext cx="10956925" cy="4572000"/>
          </a:xfrm>
          <a:prstGeom prst="rect">
            <a:avLst/>
          </a:prstGeom>
          <a:noFill/>
          <a:ln w="9525">
            <a:noFill/>
            <a:miter lim="800000"/>
            <a:headEnd/>
            <a:tailEnd/>
          </a:ln>
        </p:spPr>
        <p:txBody>
          <a:bodyPr lIns="0" tIns="0" rIns="0" bIns="0"/>
          <a:lstStyle/>
          <a:p>
            <a:pPr>
              <a:lnSpc>
                <a:spcPct val="90000"/>
              </a:lnSpc>
              <a:spcBef>
                <a:spcPts val="1000"/>
              </a:spcBef>
              <a:buFont typeface="Arial" charset="0"/>
              <a:buNone/>
              <a:defRPr/>
            </a:pPr>
            <a:r>
              <a:rPr lang="it-IT" sz="2400" dirty="0">
                <a:solidFill>
                  <a:srgbClr val="595959"/>
                </a:solidFill>
                <a:latin typeface="Calibri" pitchFamily="34" charset="0"/>
              </a:rPr>
              <a:t>1981 Istituzione della Commissione statistica internazionale presieduta da Sir Claus Moser </a:t>
            </a:r>
          </a:p>
          <a:p>
            <a:pPr>
              <a:lnSpc>
                <a:spcPct val="90000"/>
              </a:lnSpc>
              <a:spcBef>
                <a:spcPts val="1000"/>
              </a:spcBef>
              <a:buFont typeface="Arial" charset="0"/>
              <a:buNone/>
              <a:defRPr/>
            </a:pPr>
            <a:r>
              <a:rPr lang="it-IT" dirty="0">
                <a:solidFill>
                  <a:srgbClr val="595959"/>
                </a:solidFill>
                <a:latin typeface="Calibri" pitchFamily="34" charset="0"/>
              </a:rPr>
              <a:t>L’Italia partiva da un </a:t>
            </a:r>
            <a:r>
              <a:rPr lang="it-IT" dirty="0">
                <a:solidFill>
                  <a:srgbClr val="FF0000"/>
                </a:solidFill>
                <a:latin typeface="Calibri" pitchFamily="34" charset="0"/>
              </a:rPr>
              <a:t>modello centralizzato nella forma ma non nella sostanza</a:t>
            </a:r>
            <a:r>
              <a:rPr lang="it-IT" dirty="0">
                <a:solidFill>
                  <a:srgbClr val="595959"/>
                </a:solidFill>
                <a:latin typeface="Calibri" pitchFamily="34" charset="0"/>
              </a:rPr>
              <a:t>: difficile controllo sui dati di base prodotti e inizialmente lavorati dagli enti.</a:t>
            </a:r>
          </a:p>
          <a:p>
            <a:pPr>
              <a:lnSpc>
                <a:spcPct val="90000"/>
              </a:lnSpc>
              <a:spcBef>
                <a:spcPts val="1000"/>
              </a:spcBef>
              <a:buFont typeface="Arial" charset="0"/>
              <a:buNone/>
              <a:defRPr/>
            </a:pPr>
            <a:r>
              <a:rPr lang="it-IT" sz="2400" dirty="0">
                <a:solidFill>
                  <a:srgbClr val="595959"/>
                </a:solidFill>
                <a:latin typeface="Calibri" pitchFamily="34" charset="0"/>
              </a:rPr>
              <a:t>Raccomandazioni</a:t>
            </a:r>
          </a:p>
          <a:p>
            <a:pPr>
              <a:lnSpc>
                <a:spcPct val="90000"/>
              </a:lnSpc>
              <a:spcBef>
                <a:spcPts val="1000"/>
              </a:spcBef>
              <a:buFont typeface="Arial" charset="0"/>
              <a:buNone/>
              <a:defRPr/>
            </a:pPr>
            <a:r>
              <a:rPr lang="it-IT" dirty="0">
                <a:solidFill>
                  <a:srgbClr val="595959"/>
                </a:solidFill>
                <a:latin typeface="Calibri" pitchFamily="34" charset="0"/>
              </a:rPr>
              <a:t>Al </a:t>
            </a:r>
            <a:r>
              <a:rPr lang="it-IT" dirty="0">
                <a:solidFill>
                  <a:srgbClr val="FF0000"/>
                </a:solidFill>
                <a:latin typeface="Calibri" pitchFamily="34" charset="0"/>
              </a:rPr>
              <a:t>Governo</a:t>
            </a:r>
            <a:r>
              <a:rPr lang="it-IT" dirty="0">
                <a:solidFill>
                  <a:srgbClr val="595959"/>
                </a:solidFill>
                <a:latin typeface="Calibri" pitchFamily="34" charset="0"/>
              </a:rPr>
              <a:t> </a:t>
            </a:r>
            <a:r>
              <a:rPr lang="it-IT" dirty="0">
                <a:solidFill>
                  <a:srgbClr val="595959"/>
                </a:solidFill>
              </a:rPr>
              <a:t>: non lasciare fuori la statistica pubblica dai processi decisionali</a:t>
            </a:r>
          </a:p>
          <a:p>
            <a:pPr>
              <a:lnSpc>
                <a:spcPct val="90000"/>
              </a:lnSpc>
              <a:spcBef>
                <a:spcPts val="1000"/>
              </a:spcBef>
              <a:defRPr/>
            </a:pPr>
            <a:r>
              <a:rPr lang="it-IT" dirty="0">
                <a:solidFill>
                  <a:srgbClr val="595959"/>
                </a:solidFill>
                <a:latin typeface="Calibri" pitchFamily="34" charset="0"/>
              </a:rPr>
              <a:t>All’</a:t>
            </a:r>
            <a:r>
              <a:rPr lang="it-IT" dirty="0">
                <a:solidFill>
                  <a:srgbClr val="FF0000"/>
                </a:solidFill>
                <a:latin typeface="Calibri" pitchFamily="34" charset="0"/>
              </a:rPr>
              <a:t>Istat</a:t>
            </a:r>
            <a:r>
              <a:rPr lang="it-IT" dirty="0">
                <a:solidFill>
                  <a:srgbClr val="595959"/>
                </a:solidFill>
                <a:latin typeface="Calibri" pitchFamily="34" charset="0"/>
              </a:rPr>
              <a:t> </a:t>
            </a:r>
            <a:r>
              <a:rPr lang="it-IT" dirty="0">
                <a:solidFill>
                  <a:srgbClr val="595959"/>
                </a:solidFill>
                <a:latin typeface="Calibri" pitchFamily="34" charset="0"/>
              </a:rPr>
              <a:t>: coordinamento </a:t>
            </a:r>
            <a:r>
              <a:rPr lang="it-IT" dirty="0">
                <a:solidFill>
                  <a:srgbClr val="595959"/>
                </a:solidFill>
                <a:latin typeface="Calibri" pitchFamily="34" charset="0"/>
              </a:rPr>
              <a:t>e controllo “sostanziale”</a:t>
            </a:r>
          </a:p>
          <a:p>
            <a:pPr marL="285750" indent="-285750">
              <a:lnSpc>
                <a:spcPct val="90000"/>
              </a:lnSpc>
              <a:spcBef>
                <a:spcPts val="1000"/>
              </a:spcBef>
              <a:buFont typeface="Wingdings" panose="05000000000000000000" pitchFamily="2" charset="2"/>
              <a:buChar char="ü"/>
              <a:defRPr/>
            </a:pPr>
            <a:r>
              <a:rPr lang="it-IT" dirty="0">
                <a:solidFill>
                  <a:srgbClr val="595959"/>
                </a:solidFill>
                <a:latin typeface="Calibri" pitchFamily="34" charset="0"/>
              </a:rPr>
              <a:t>Accentramento delle funzioni </a:t>
            </a:r>
            <a:r>
              <a:rPr lang="it-IT" dirty="0">
                <a:solidFill>
                  <a:srgbClr val="595959"/>
                </a:solidFill>
                <a:latin typeface="Calibri" pitchFamily="34" charset="0"/>
              </a:rPr>
              <a:t>statistiche di </a:t>
            </a:r>
            <a:r>
              <a:rPr lang="it-IT" dirty="0">
                <a:solidFill>
                  <a:srgbClr val="595959"/>
                </a:solidFill>
                <a:latin typeface="Calibri" pitchFamily="34" charset="0"/>
              </a:rPr>
              <a:t>regioni, province e comuni</a:t>
            </a:r>
          </a:p>
          <a:p>
            <a:pPr marL="285750" indent="-285750">
              <a:lnSpc>
                <a:spcPct val="90000"/>
              </a:lnSpc>
              <a:spcBef>
                <a:spcPts val="1000"/>
              </a:spcBef>
              <a:buFont typeface="Wingdings" panose="05000000000000000000" pitchFamily="2" charset="2"/>
              <a:buChar char="ü"/>
              <a:defRPr/>
            </a:pPr>
            <a:r>
              <a:rPr lang="it-IT" dirty="0">
                <a:solidFill>
                  <a:srgbClr val="595959"/>
                </a:solidFill>
                <a:latin typeface="Calibri" pitchFamily="34" charset="0"/>
              </a:rPr>
              <a:t>Valorizzazione dei patrimoni informativi dei ministeri ed enti e del loro apporto al Sistema; modernizzazione degli apparati </a:t>
            </a:r>
          </a:p>
          <a:p>
            <a:pPr marL="285750" indent="-285750">
              <a:lnSpc>
                <a:spcPct val="90000"/>
              </a:lnSpc>
              <a:spcBef>
                <a:spcPts val="1000"/>
              </a:spcBef>
              <a:buFont typeface="Wingdings" panose="05000000000000000000" pitchFamily="2" charset="2"/>
              <a:buChar char="ü"/>
              <a:defRPr/>
            </a:pPr>
            <a:r>
              <a:rPr lang="it-IT" dirty="0">
                <a:solidFill>
                  <a:srgbClr val="595959"/>
                </a:solidFill>
                <a:latin typeface="Calibri" pitchFamily="34" charset="0"/>
              </a:rPr>
              <a:t>Maggior grado di integrazione tra i fornitori di dati, </a:t>
            </a:r>
            <a:r>
              <a:rPr lang="it-IT" dirty="0">
                <a:solidFill>
                  <a:srgbClr val="595959"/>
                </a:solidFill>
                <a:latin typeface="Calibri" pitchFamily="34" charset="0"/>
              </a:rPr>
              <a:t>in funzione di sistemi </a:t>
            </a:r>
            <a:r>
              <a:rPr lang="it-IT" dirty="0">
                <a:solidFill>
                  <a:srgbClr val="595959"/>
                </a:solidFill>
                <a:latin typeface="Calibri" pitchFamily="34" charset="0"/>
              </a:rPr>
              <a:t>di informazioni amministrative</a:t>
            </a:r>
          </a:p>
          <a:p>
            <a:pPr marL="285750" indent="-285750">
              <a:lnSpc>
                <a:spcPct val="90000"/>
              </a:lnSpc>
              <a:spcBef>
                <a:spcPts val="1000"/>
              </a:spcBef>
              <a:buFont typeface="Wingdings" panose="05000000000000000000" pitchFamily="2" charset="2"/>
              <a:buChar char="ü"/>
              <a:defRPr/>
            </a:pPr>
            <a:r>
              <a:rPr lang="it-IT" dirty="0">
                <a:solidFill>
                  <a:srgbClr val="595959"/>
                </a:solidFill>
                <a:latin typeface="Calibri" pitchFamily="34" charset="0"/>
              </a:rPr>
              <a:t>Importanza ai collegamenti tra l'ISTAT e i diversi gruppi di </a:t>
            </a:r>
            <a:r>
              <a:rPr lang="it-IT" dirty="0">
                <a:solidFill>
                  <a:srgbClr val="595959"/>
                </a:solidFill>
                <a:latin typeface="Calibri" pitchFamily="34" charset="0"/>
              </a:rPr>
              <a:t>utilizzatori</a:t>
            </a:r>
            <a:endParaRPr lang="it-IT" dirty="0">
              <a:solidFill>
                <a:srgbClr val="595959"/>
              </a:solidFill>
              <a:latin typeface="Calibri" pitchFamily="34" charset="0"/>
            </a:endParaRPr>
          </a:p>
          <a:p>
            <a:pPr marL="285750" indent="-285750">
              <a:lnSpc>
                <a:spcPct val="90000"/>
              </a:lnSpc>
              <a:spcBef>
                <a:spcPts val="1000"/>
              </a:spcBef>
              <a:buFont typeface="Wingdings" panose="05000000000000000000" pitchFamily="2" charset="2"/>
              <a:buChar char="ü"/>
              <a:defRPr/>
            </a:pPr>
            <a:r>
              <a:rPr lang="it-IT" dirty="0">
                <a:solidFill>
                  <a:srgbClr val="595959"/>
                </a:solidFill>
                <a:latin typeface="Calibri" pitchFamily="34" charset="0"/>
              </a:rPr>
              <a:t>Inserimento di statistici negli uffici di enti e ministeri</a:t>
            </a:r>
          </a:p>
          <a:p>
            <a:pPr>
              <a:lnSpc>
                <a:spcPct val="90000"/>
              </a:lnSpc>
              <a:spcBef>
                <a:spcPts val="1000"/>
              </a:spcBef>
              <a:buFont typeface="Arial" charset="0"/>
              <a:buNone/>
              <a:defRPr/>
            </a:pPr>
            <a:endParaRPr lang="it-IT" dirty="0">
              <a:solidFill>
                <a:srgbClr val="595959"/>
              </a:solidFill>
              <a:latin typeface="Calibri" pitchFamily="34" charset="0"/>
            </a:endParaRPr>
          </a:p>
          <a:p>
            <a:pPr>
              <a:lnSpc>
                <a:spcPct val="90000"/>
              </a:lnSpc>
              <a:spcBef>
                <a:spcPts val="1000"/>
              </a:spcBef>
              <a:buFont typeface="Arial" charset="0"/>
              <a:buNone/>
              <a:defRPr/>
            </a:pPr>
            <a:endParaRPr lang="it-IT" dirty="0">
              <a:solidFill>
                <a:srgbClr val="595959"/>
              </a:solidFill>
              <a:latin typeface="Calibri" pitchFamily="34" charset="0"/>
            </a:endParaRPr>
          </a:p>
        </p:txBody>
      </p:sp>
      <p:sp>
        <p:nvSpPr>
          <p:cNvPr id="29698" name="Titolo 1"/>
          <p:cNvSpPr>
            <a:spLocks noGrp="1"/>
          </p:cNvSpPr>
          <p:nvPr>
            <p:ph type="ctrTitle" idx="4294967295"/>
          </p:nvPr>
        </p:nvSpPr>
        <p:spPr bwMode="auto">
          <a:xfrm>
            <a:off x="569913" y="1193800"/>
            <a:ext cx="10701337" cy="741363"/>
          </a:xfrm>
          <a:prstGeom prst="rect">
            <a:avLst/>
          </a:prstGeom>
          <a:noFill/>
          <a:ln>
            <a:miter lim="800000"/>
            <a:headEnd/>
            <a:tailEnd/>
          </a:ln>
        </p:spPr>
        <p:txBody>
          <a:bodyPr lIns="0" tIns="0" rIns="0" bIns="0"/>
          <a:lstStyle/>
          <a:p>
            <a:pPr eaLnBrk="1" hangingPunct="1"/>
            <a:r>
              <a:rPr lang="it-IT" sz="3200" smtClean="0">
                <a:solidFill>
                  <a:srgbClr val="7F7F7F"/>
                </a:solidFill>
                <a:latin typeface="Calibri" pitchFamily="34" charset="0"/>
              </a:rPr>
              <a:t>Anni ‘80: </a:t>
            </a:r>
            <a:r>
              <a:rPr lang="it-IT" sz="3200" smtClean="0">
                <a:solidFill>
                  <a:srgbClr val="595959"/>
                </a:solidFill>
              </a:rPr>
              <a:t>Il Rapporto Moser</a:t>
            </a:r>
            <a:endParaRPr lang="it-IT" sz="3200" smtClean="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ottotitolo 2"/>
          <p:cNvSpPr txBox="1">
            <a:spLocks/>
          </p:cNvSpPr>
          <p:nvPr/>
        </p:nvSpPr>
        <p:spPr bwMode="auto">
          <a:xfrm>
            <a:off x="1398588" y="2182813"/>
            <a:ext cx="9299575" cy="4184650"/>
          </a:xfrm>
          <a:prstGeom prst="rect">
            <a:avLst/>
          </a:prstGeom>
          <a:noFill/>
          <a:ln w="9525">
            <a:noFill/>
            <a:miter lim="800000"/>
            <a:headEnd/>
            <a:tailEnd/>
          </a:ln>
        </p:spPr>
        <p:txBody>
          <a:bodyPr lIns="0" tIns="0" rIns="0" bIns="0"/>
          <a:lstStyle/>
          <a:p>
            <a:pPr>
              <a:lnSpc>
                <a:spcPct val="150000"/>
              </a:lnSpc>
              <a:spcBef>
                <a:spcPts val="1000"/>
              </a:spcBef>
              <a:buFont typeface="Arial" charset="0"/>
              <a:buNone/>
            </a:pPr>
            <a:r>
              <a:rPr lang="it-IT" sz="2000">
                <a:solidFill>
                  <a:srgbClr val="7F7F7F"/>
                </a:solidFill>
                <a:latin typeface="Calibri" pitchFamily="34" charset="0"/>
              </a:rPr>
              <a:t>«Bisogna ammettere che tra alcuni dei punti vi sono delle incompatibilità sotto il profilo organizzativo. Ad esempio, la necessità di efficienza, di integrazione e di coordinamento richiede un'organizzazione completamente  accentrata; mentre la necessità di analisi e di vicinanza ai centri di elaborazione delle politiche richiede che gruppi di statistici vengano collocati nei diversi ministeri, in modo che divengano maggiormente consapevoli delle necessità di disporre di dati di decidere sulle relative priorità e utili alla progettazione delle politiche e all'amministrazione della cosa pubblica.»</a:t>
            </a:r>
          </a:p>
          <a:p>
            <a:pPr>
              <a:lnSpc>
                <a:spcPct val="90000"/>
              </a:lnSpc>
              <a:spcBef>
                <a:spcPts val="1000"/>
              </a:spcBef>
              <a:buFont typeface="Arial" charset="0"/>
              <a:buNone/>
            </a:pPr>
            <a:endParaRPr lang="it-IT" sz="2000">
              <a:solidFill>
                <a:srgbClr val="7F7F7F"/>
              </a:solidFill>
              <a:latin typeface="Calibri" pitchFamily="34" charset="0"/>
            </a:endParaRPr>
          </a:p>
          <a:p>
            <a:pPr>
              <a:lnSpc>
                <a:spcPct val="90000"/>
              </a:lnSpc>
              <a:spcBef>
                <a:spcPts val="1000"/>
              </a:spcBef>
            </a:pPr>
            <a:r>
              <a:rPr lang="it-IT" sz="2400">
                <a:solidFill>
                  <a:srgbClr val="FF0000"/>
                </a:solidFill>
                <a:latin typeface="Calibri" pitchFamily="34" charset="0"/>
              </a:rPr>
              <a:t>.</a:t>
            </a:r>
          </a:p>
          <a:p>
            <a:pPr>
              <a:lnSpc>
                <a:spcPct val="90000"/>
              </a:lnSpc>
              <a:spcBef>
                <a:spcPts val="1000"/>
              </a:spcBef>
              <a:buFont typeface="Arial" charset="0"/>
              <a:buNone/>
            </a:pPr>
            <a:endParaRPr lang="it-IT" sz="2000">
              <a:latin typeface="Calibri Light" pitchFamily="34" charset="0"/>
            </a:endParaRPr>
          </a:p>
        </p:txBody>
      </p:sp>
      <p:sp>
        <p:nvSpPr>
          <p:cNvPr id="31746" name="Titolo 1"/>
          <p:cNvSpPr>
            <a:spLocks noGrp="1"/>
          </p:cNvSpPr>
          <p:nvPr>
            <p:ph type="ctrTitle" idx="4294967295"/>
          </p:nvPr>
        </p:nvSpPr>
        <p:spPr bwMode="auto">
          <a:xfrm>
            <a:off x="569913" y="1274763"/>
            <a:ext cx="10701337" cy="741362"/>
          </a:xfrm>
          <a:prstGeom prst="rect">
            <a:avLst/>
          </a:prstGeom>
          <a:noFill/>
          <a:ln>
            <a:miter lim="800000"/>
            <a:headEnd/>
            <a:tailEnd/>
          </a:ln>
        </p:spPr>
        <p:txBody>
          <a:bodyPr lIns="0" tIns="0" rIns="0" bIns="0"/>
          <a:lstStyle/>
          <a:p>
            <a:pPr eaLnBrk="1" hangingPunct="1"/>
            <a:r>
              <a:rPr lang="it-IT" sz="3200" smtClean="0">
                <a:solidFill>
                  <a:srgbClr val="595959"/>
                </a:solidFill>
              </a:rPr>
              <a:t>Il Rapporto Moser- verso la riforma</a:t>
            </a:r>
            <a:br>
              <a:rPr lang="it-IT" sz="3200" smtClean="0">
                <a:solidFill>
                  <a:srgbClr val="595959"/>
                </a:solidFill>
              </a:rPr>
            </a:br>
            <a:endParaRPr lang="it-IT" sz="3200" smtClean="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ottotitolo 2"/>
          <p:cNvSpPr txBox="1">
            <a:spLocks/>
          </p:cNvSpPr>
          <p:nvPr/>
        </p:nvSpPr>
        <p:spPr bwMode="auto">
          <a:xfrm>
            <a:off x="419100" y="2016125"/>
            <a:ext cx="5924550" cy="4184650"/>
          </a:xfrm>
          <a:prstGeom prst="rect">
            <a:avLst/>
          </a:prstGeom>
          <a:noFill/>
          <a:ln w="9525">
            <a:noFill/>
            <a:miter lim="800000"/>
            <a:headEnd/>
            <a:tailEnd/>
          </a:ln>
        </p:spPr>
        <p:txBody>
          <a:bodyPr lIns="0" tIns="0" rIns="0" bIns="0"/>
          <a:lstStyle/>
          <a:p>
            <a:pPr>
              <a:lnSpc>
                <a:spcPct val="90000"/>
              </a:lnSpc>
              <a:spcBef>
                <a:spcPts val="1000"/>
              </a:spcBef>
              <a:buFont typeface="Arial" charset="0"/>
              <a:buNone/>
            </a:pPr>
            <a:endParaRPr lang="it-IT">
              <a:solidFill>
                <a:srgbClr val="595959"/>
              </a:solidFill>
              <a:latin typeface="Calibri" pitchFamily="34" charset="0"/>
            </a:endParaRPr>
          </a:p>
        </p:txBody>
      </p:sp>
      <p:sp>
        <p:nvSpPr>
          <p:cNvPr id="33794" name="Titolo 1"/>
          <p:cNvSpPr>
            <a:spLocks noGrp="1"/>
          </p:cNvSpPr>
          <p:nvPr>
            <p:ph type="ctrTitle" idx="4294967295"/>
          </p:nvPr>
        </p:nvSpPr>
        <p:spPr bwMode="auto">
          <a:xfrm>
            <a:off x="569913" y="1274763"/>
            <a:ext cx="10701337" cy="741362"/>
          </a:xfrm>
          <a:prstGeom prst="rect">
            <a:avLst/>
          </a:prstGeom>
          <a:noFill/>
          <a:ln>
            <a:miter lim="800000"/>
            <a:headEnd/>
            <a:tailEnd/>
          </a:ln>
        </p:spPr>
        <p:txBody>
          <a:bodyPr lIns="0" tIns="0" rIns="0" bIns="0"/>
          <a:lstStyle/>
          <a:p>
            <a:pPr eaLnBrk="1" hangingPunct="1"/>
            <a:r>
              <a:rPr lang="it-IT" sz="3200" smtClean="0">
                <a:solidFill>
                  <a:srgbClr val="7F7F7F"/>
                </a:solidFill>
                <a:latin typeface="Calibri" pitchFamily="34" charset="0"/>
              </a:rPr>
              <a:t>La teoria del Sistema</a:t>
            </a:r>
          </a:p>
        </p:txBody>
      </p:sp>
      <p:sp>
        <p:nvSpPr>
          <p:cNvPr id="35844" name="Rettangolo 2"/>
          <p:cNvSpPr>
            <a:spLocks noChangeArrowheads="1"/>
          </p:cNvSpPr>
          <p:nvPr/>
        </p:nvSpPr>
        <p:spPr bwMode="auto">
          <a:xfrm>
            <a:off x="419100" y="1954213"/>
            <a:ext cx="5507038" cy="5016500"/>
          </a:xfrm>
          <a:prstGeom prst="rect">
            <a:avLst/>
          </a:prstGeom>
          <a:noFill/>
          <a:ln w="9525">
            <a:noFill/>
            <a:miter lim="800000"/>
            <a:headEnd/>
            <a:tailEnd/>
          </a:ln>
        </p:spPr>
        <p:txBody>
          <a:bodyPr>
            <a:spAutoFit/>
          </a:bodyPr>
          <a:lstStyle/>
          <a:p>
            <a:pPr>
              <a:defRPr/>
            </a:pPr>
            <a:r>
              <a:rPr lang="it-IT" sz="2400" dirty="0">
                <a:solidFill>
                  <a:schemeClr val="tx1">
                    <a:lumMod val="50000"/>
                    <a:lumOff val="50000"/>
                  </a:schemeClr>
                </a:solidFill>
                <a:latin typeface="Calibri" pitchFamily="34" charset="0"/>
              </a:rPr>
              <a:t>Il Gruppo di studio Business System Planning, Istat-IBM</a:t>
            </a:r>
          </a:p>
          <a:p>
            <a:pPr>
              <a:defRPr/>
            </a:pPr>
            <a:r>
              <a:rPr lang="it-IT" sz="2000" dirty="0">
                <a:latin typeface="Calibri" pitchFamily="34" charset="0"/>
              </a:rPr>
              <a:t>La proposta per la pianificazione dell’Istat è collocata all’interno del sistema.</a:t>
            </a:r>
          </a:p>
          <a:p>
            <a:pPr>
              <a:defRPr/>
            </a:pPr>
            <a:endParaRPr lang="it-IT" sz="2000" dirty="0">
              <a:latin typeface="Calibri" pitchFamily="34" charset="0"/>
            </a:endParaRPr>
          </a:p>
          <a:p>
            <a:pPr>
              <a:defRPr/>
            </a:pPr>
            <a:endParaRPr lang="it-IT" sz="2000" dirty="0">
              <a:latin typeface="Calibri" pitchFamily="34" charset="0"/>
            </a:endParaRPr>
          </a:p>
          <a:p>
            <a:pPr>
              <a:defRPr/>
            </a:pPr>
            <a:r>
              <a:rPr lang="it-IT" sz="2000" dirty="0">
                <a:latin typeface="Calibri" pitchFamily="34" charset="0"/>
              </a:rPr>
              <a:t>«Rete di relazioni che vede flussi di dati elementari che vanno dai fornitori (o rispondenti) all’organismo statistico  e flussi di dati elaborati  che da questo vanno agli utenti. Queste reazioni influenzano il mondo reale  osservato e originano nuovi flussi di dati elementari.»</a:t>
            </a:r>
          </a:p>
          <a:p>
            <a:pPr>
              <a:defRPr/>
            </a:pPr>
            <a:endParaRPr lang="it-IT" dirty="0">
              <a:latin typeface="Calibri" pitchFamily="34" charset="0"/>
            </a:endParaRPr>
          </a:p>
          <a:p>
            <a:pPr>
              <a:defRPr/>
            </a:pPr>
            <a:endParaRPr lang="it-IT" dirty="0">
              <a:latin typeface="Calibri" pitchFamily="34" charset="0"/>
            </a:endParaRPr>
          </a:p>
          <a:p>
            <a:pPr>
              <a:defRPr/>
            </a:pPr>
            <a:endParaRPr lang="it-IT" dirty="0">
              <a:latin typeface="Calibri" pitchFamily="34" charset="0"/>
            </a:endParaRPr>
          </a:p>
          <a:p>
            <a:pPr>
              <a:defRPr/>
            </a:pPr>
            <a:endParaRPr lang="it-IT" dirty="0">
              <a:latin typeface="Calibri" pitchFamily="34" charset="0"/>
            </a:endParaRPr>
          </a:p>
        </p:txBody>
      </p:sp>
      <p:pic>
        <p:nvPicPr>
          <p:cNvPr id="33796" name="Immagine 4"/>
          <p:cNvPicPr>
            <a:picLocks noChangeAspect="1"/>
          </p:cNvPicPr>
          <p:nvPr/>
        </p:nvPicPr>
        <p:blipFill>
          <a:blip r:embed="rId3"/>
          <a:srcRect/>
          <a:stretch>
            <a:fillRect/>
          </a:stretch>
        </p:blipFill>
        <p:spPr bwMode="auto">
          <a:xfrm>
            <a:off x="5926138" y="1274763"/>
            <a:ext cx="5487987" cy="4422775"/>
          </a:xfrm>
          <a:prstGeom prst="rect">
            <a:avLst/>
          </a:prstGeom>
          <a:noFill/>
          <a:ln w="9525">
            <a:noFill/>
            <a:miter lim="800000"/>
            <a:headEnd/>
            <a:tailEnd/>
          </a:ln>
        </p:spPr>
      </p:pic>
      <p:sp>
        <p:nvSpPr>
          <p:cNvPr id="33797" name="Rettangolo 1"/>
          <p:cNvSpPr>
            <a:spLocks noChangeArrowheads="1"/>
          </p:cNvSpPr>
          <p:nvPr/>
        </p:nvSpPr>
        <p:spPr bwMode="auto">
          <a:xfrm>
            <a:off x="5926138" y="5891213"/>
            <a:ext cx="7081837" cy="585787"/>
          </a:xfrm>
          <a:prstGeom prst="rect">
            <a:avLst/>
          </a:prstGeom>
          <a:noFill/>
          <a:ln w="9525">
            <a:noFill/>
            <a:miter lim="800000"/>
            <a:headEnd/>
            <a:tailEnd/>
          </a:ln>
        </p:spPr>
        <p:txBody>
          <a:bodyPr>
            <a:spAutoFit/>
          </a:bodyPr>
          <a:lstStyle/>
          <a:p>
            <a:r>
              <a:rPr lang="it-IT" sz="1600">
                <a:latin typeface="Calibri" pitchFamily="34" charset="0"/>
              </a:rPr>
              <a:t>Disegno di un sistema statistico sorretto da una teoria </a:t>
            </a:r>
          </a:p>
          <a:p>
            <a:r>
              <a:rPr lang="it-IT" sz="1600">
                <a:latin typeface="Calibri" pitchFamily="34" charset="0"/>
              </a:rPr>
              <a:t>dei sistemi di informazione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ottotitolo 2"/>
          <p:cNvSpPr txBox="1">
            <a:spLocks/>
          </p:cNvSpPr>
          <p:nvPr/>
        </p:nvSpPr>
        <p:spPr bwMode="auto">
          <a:xfrm>
            <a:off x="446088" y="2314575"/>
            <a:ext cx="11191875" cy="6353175"/>
          </a:xfrm>
          <a:prstGeom prst="rect">
            <a:avLst/>
          </a:prstGeom>
          <a:noFill/>
          <a:ln w="9525">
            <a:noFill/>
            <a:miter lim="800000"/>
            <a:headEnd/>
            <a:tailEnd/>
          </a:ln>
        </p:spPr>
        <p:txBody>
          <a:bodyPr lIns="0" tIns="0" rIns="0" bIns="0"/>
          <a:lstStyle/>
          <a:p>
            <a:pPr>
              <a:lnSpc>
                <a:spcPct val="90000"/>
              </a:lnSpc>
              <a:spcBef>
                <a:spcPts val="1000"/>
              </a:spcBef>
              <a:buFont typeface="Arial" charset="0"/>
              <a:buNone/>
            </a:pPr>
            <a:endParaRPr lang="it-IT">
              <a:latin typeface="Calibri" pitchFamily="34" charset="0"/>
            </a:endParaRPr>
          </a:p>
          <a:p>
            <a:pPr>
              <a:lnSpc>
                <a:spcPct val="90000"/>
              </a:lnSpc>
              <a:spcBef>
                <a:spcPts val="1000"/>
              </a:spcBef>
              <a:buFont typeface="Arial" charset="0"/>
              <a:buNone/>
            </a:pPr>
            <a:r>
              <a:rPr lang="it-IT" sz="2000">
                <a:latin typeface="Calibri" pitchFamily="34" charset="0"/>
              </a:rPr>
              <a:t>Compiti degli uffici di statistica : </a:t>
            </a:r>
          </a:p>
          <a:p>
            <a:pPr>
              <a:lnSpc>
                <a:spcPct val="90000"/>
              </a:lnSpc>
              <a:spcBef>
                <a:spcPts val="1000"/>
              </a:spcBef>
              <a:buFont typeface="Arial" charset="0"/>
              <a:buNone/>
            </a:pPr>
            <a:r>
              <a:rPr lang="it-IT" sz="2000">
                <a:latin typeface="Calibri" pitchFamily="34" charset="0"/>
              </a:rPr>
              <a:t>1. Gli uffici promuovono e realizzano la rilevazione. L’elaborazionee….</a:t>
            </a:r>
          </a:p>
          <a:p>
            <a:pPr>
              <a:lnSpc>
                <a:spcPct val="90000"/>
              </a:lnSpc>
              <a:spcBef>
                <a:spcPts val="1000"/>
              </a:spcBef>
              <a:buFont typeface="Arial" charset="0"/>
              <a:buNone/>
            </a:pPr>
            <a:r>
              <a:rPr lang="it-IT" sz="2000">
                <a:latin typeface="Calibri" pitchFamily="34" charset="0"/>
              </a:rPr>
              <a:t>2. Gli uffici attuano l'interconnessione ed il collegamento dei sistemi informativi dell'amministrazione di appartenenza con il Sistema statistico nazionale. </a:t>
            </a:r>
          </a:p>
          <a:p>
            <a:pPr>
              <a:lnSpc>
                <a:spcPct val="90000"/>
              </a:lnSpc>
              <a:spcBef>
                <a:spcPts val="1000"/>
              </a:spcBef>
              <a:buFont typeface="Arial" charset="0"/>
              <a:buNone/>
            </a:pPr>
            <a:r>
              <a:rPr lang="it-IT" sz="2000">
                <a:latin typeface="Calibri" pitchFamily="34" charset="0"/>
              </a:rPr>
              <a:t>3. Per i compiti di cui al comma 1, gli uffici di statistica hanno accesso a tutti i dati statistici in possesso dell'amministrazione di appartenenza, salvo eccezioni relative a categorie di dati di particolare riservatezza espressamente previste dalla legge. </a:t>
            </a:r>
            <a:endParaRPr lang="it-IT" sz="2000">
              <a:solidFill>
                <a:srgbClr val="595959"/>
              </a:solidFill>
              <a:latin typeface="Calibri" pitchFamily="34" charset="0"/>
            </a:endParaRPr>
          </a:p>
        </p:txBody>
      </p:sp>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eaLnBrk="1" fontAlgn="auto" hangingPunct="1">
              <a:spcAft>
                <a:spcPts val="0"/>
              </a:spcAft>
              <a:defRPr/>
            </a:pPr>
            <a:r>
              <a:rPr lang="it-IT" sz="3200" dirty="0" smtClean="0">
                <a:solidFill>
                  <a:schemeClr val="tx1">
                    <a:lumMod val="50000"/>
                    <a:lumOff val="50000"/>
                  </a:schemeClr>
                </a:solidFill>
                <a:latin typeface="+mn-lt"/>
              </a:rPr>
              <a:t>1989-1995:  la costruzione del Sistema</a:t>
            </a:r>
            <a:endParaRPr lang="it-IT" sz="3200" dirty="0">
              <a:solidFill>
                <a:schemeClr val="tx1">
                  <a:lumMod val="50000"/>
                  <a:lumOff val="50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ctrTitle"/>
          </p:nvPr>
        </p:nvSpPr>
        <p:spPr bwMode="auto">
          <a:xfrm>
            <a:off x="633413" y="1316038"/>
            <a:ext cx="10363200" cy="1470025"/>
          </a:xfrm>
          <a:noFill/>
          <a:ln>
            <a:miter lim="800000"/>
            <a:headEnd/>
            <a:tailEnd/>
          </a:ln>
        </p:spPr>
        <p:txBody>
          <a:bodyPr vert="horz" wrap="square" lIns="91440" tIns="45720" rIns="91440" bIns="45720" numCol="1" anchor="t" anchorCtr="0" compatLnSpc="1">
            <a:prstTxWarp prst="textNoShape">
              <a:avLst/>
            </a:prstTxWarp>
          </a:bodyPr>
          <a:lstStyle/>
          <a:p>
            <a:r>
              <a:rPr lang="it-IT" sz="3600" smtClean="0"/>
              <a:t>Cosa ci dicono l’indagine Eup e le Peer-Review (2014)</a:t>
            </a:r>
          </a:p>
        </p:txBody>
      </p:sp>
      <p:sp>
        <p:nvSpPr>
          <p:cNvPr id="4" name="Segnaposto numero diapositiva 3"/>
          <p:cNvSpPr>
            <a:spLocks noGrp="1"/>
          </p:cNvSpPr>
          <p:nvPr>
            <p:ph type="sldNum" sz="quarter" idx="12"/>
          </p:nvPr>
        </p:nvSpPr>
        <p:spPr/>
        <p:txBody>
          <a:bodyPr/>
          <a:lstStyle/>
          <a:p>
            <a:pPr>
              <a:defRPr/>
            </a:pPr>
            <a:fld id="{6F0B0C0D-B5E6-4BE9-AA6B-4F4A0567C090}" type="slidenum">
              <a:rPr lang="it-IT" smtClean="0"/>
              <a:pPr>
                <a:defRPr/>
              </a:pPr>
              <a:t>16</a:t>
            </a:fld>
            <a:endParaRPr lang="it-IT"/>
          </a:p>
        </p:txBody>
      </p:sp>
      <p:graphicFrame>
        <p:nvGraphicFramePr>
          <p:cNvPr id="13" name="Tabella 12"/>
          <p:cNvGraphicFramePr>
            <a:graphicFrameLocks noGrp="1"/>
          </p:cNvGraphicFramePr>
          <p:nvPr/>
        </p:nvGraphicFramePr>
        <p:xfrm>
          <a:off x="609600" y="2786063"/>
          <a:ext cx="10972800" cy="974725"/>
        </p:xfrm>
        <a:graphic>
          <a:graphicData uri="http://schemas.openxmlformats.org/drawingml/2006/table">
            <a:tbl>
              <a:tblPr>
                <a:tableStyleId>{5C22544A-7EE6-4342-B048-85BDC9FD1C3A}</a:tableStyleId>
              </a:tblPr>
              <a:tblGrid>
                <a:gridCol w="9223735"/>
                <a:gridCol w="814182"/>
                <a:gridCol w="934883"/>
              </a:tblGrid>
              <a:tr h="161925">
                <a:tc>
                  <a:txBody>
                    <a:bodyPr/>
                    <a:lstStyle/>
                    <a:p>
                      <a:pPr>
                        <a:spcAft>
                          <a:spcPts val="0"/>
                        </a:spcAft>
                      </a:pPr>
                      <a:r>
                        <a:rPr lang="it-IT" sz="1600" dirty="0">
                          <a:effectLst/>
                        </a:rPr>
                        <a:t>Tipo di struttura</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N</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r>
              <a:tr h="161925">
                <a:tc>
                  <a:txBody>
                    <a:bodyPr/>
                    <a:lstStyle/>
                    <a:p>
                      <a:pPr>
                        <a:spcAft>
                          <a:spcPts val="0"/>
                        </a:spcAft>
                      </a:pPr>
                      <a:r>
                        <a:rPr lang="it-IT" sz="1600" dirty="0">
                          <a:effectLst/>
                        </a:rPr>
                        <a:t>Dedicata </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136</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dirty="0">
                          <a:effectLst/>
                        </a:rPr>
                        <a:t>20,8</a:t>
                      </a:r>
                      <a:endParaRPr lang="it-IT" sz="1600" dirty="0">
                        <a:effectLst/>
                        <a:latin typeface="Arial"/>
                        <a:ea typeface="Times New Roman"/>
                        <a:cs typeface="Times New Roman"/>
                      </a:endParaRPr>
                    </a:p>
                  </a:txBody>
                  <a:tcPr marL="44450" marR="44450" marT="0" marB="0" anchor="b">
                    <a:solidFill>
                      <a:schemeClr val="accent2">
                        <a:lumMod val="20000"/>
                        <a:lumOff val="80000"/>
                      </a:schemeClr>
                    </a:solidFill>
                  </a:tcPr>
                </a:tc>
              </a:tr>
              <a:tr h="161925">
                <a:tc>
                  <a:txBody>
                    <a:bodyPr/>
                    <a:lstStyle/>
                    <a:p>
                      <a:pPr>
                        <a:spcAft>
                          <a:spcPts val="0"/>
                        </a:spcAft>
                      </a:pPr>
                      <a:r>
                        <a:rPr lang="it-IT" sz="1600" dirty="0">
                          <a:effectLst/>
                        </a:rPr>
                        <a:t>Polifunzionale </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dirty="0">
                          <a:effectLst/>
                        </a:rPr>
                        <a:t>517</a:t>
                      </a:r>
                      <a:endParaRPr lang="it-IT" sz="1600" dirty="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dirty="0">
                          <a:effectLst/>
                        </a:rPr>
                        <a:t>79,2</a:t>
                      </a:r>
                      <a:endParaRPr lang="it-IT" sz="1600" dirty="0">
                        <a:effectLst/>
                        <a:latin typeface="Arial"/>
                        <a:ea typeface="Times New Roman"/>
                        <a:cs typeface="Times New Roman"/>
                      </a:endParaRPr>
                    </a:p>
                  </a:txBody>
                  <a:tcPr marL="44450" marR="44450" marT="0" marB="0" anchor="b">
                    <a:solidFill>
                      <a:schemeClr val="accent2">
                        <a:lumMod val="20000"/>
                        <a:lumOff val="80000"/>
                      </a:schemeClr>
                    </a:solidFill>
                  </a:tcPr>
                </a:tc>
              </a:tr>
              <a:tr h="161925">
                <a:tc>
                  <a:txBody>
                    <a:bodyPr/>
                    <a:lstStyle/>
                    <a:p>
                      <a:pPr>
                        <a:spcAft>
                          <a:spcPts val="0"/>
                        </a:spcAft>
                      </a:pPr>
                      <a:r>
                        <a:rPr lang="it-IT" sz="1600" dirty="0">
                          <a:effectLst/>
                        </a:rPr>
                        <a:t>Totale</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dirty="0">
                          <a:effectLst/>
                        </a:rPr>
                        <a:t>653</a:t>
                      </a:r>
                      <a:endParaRPr lang="it-IT" sz="1600" dirty="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dirty="0">
                          <a:effectLst/>
                        </a:rPr>
                        <a:t>100,0</a:t>
                      </a:r>
                      <a:endParaRPr lang="it-IT" sz="1600" dirty="0">
                        <a:effectLst/>
                        <a:latin typeface="Arial"/>
                        <a:ea typeface="Times New Roman"/>
                        <a:cs typeface="Times New Roman"/>
                      </a:endParaRPr>
                    </a:p>
                  </a:txBody>
                  <a:tcPr marL="44450" marR="44450" marT="0" marB="0" anchor="b">
                    <a:solidFill>
                      <a:schemeClr val="accent2">
                        <a:lumMod val="20000"/>
                        <a:lumOff val="80000"/>
                      </a:schemeClr>
                    </a:solidFill>
                  </a:tcPr>
                </a:tc>
              </a:tr>
            </a:tbl>
          </a:graphicData>
        </a:graphic>
      </p:graphicFrame>
      <p:sp>
        <p:nvSpPr>
          <p:cNvPr id="37913" name="Rectangle 3"/>
          <p:cNvSpPr>
            <a:spLocks noChangeArrowheads="1"/>
          </p:cNvSpPr>
          <p:nvPr/>
        </p:nvSpPr>
        <p:spPr bwMode="auto">
          <a:xfrm>
            <a:off x="1776413" y="2052638"/>
            <a:ext cx="8770937" cy="338137"/>
          </a:xfrm>
          <a:prstGeom prst="rect">
            <a:avLst/>
          </a:prstGeom>
          <a:noFill/>
          <a:ln w="9525">
            <a:noFill/>
            <a:miter lim="800000"/>
            <a:headEnd/>
            <a:tailEnd/>
          </a:ln>
        </p:spPr>
        <p:txBody>
          <a:bodyPr wrap="none" anchor="ctr">
            <a:spAutoFit/>
          </a:bodyPr>
          <a:lstStyle/>
          <a:p>
            <a:pPr algn="just"/>
            <a:r>
              <a:rPr lang="it-IT" altLang="it-IT" sz="1600">
                <a:cs typeface="Times New Roman" pitchFamily="18" charset="0"/>
              </a:rPr>
              <a:t>Tavola 1 – Uffici di statistica per tipo di struttura in cui si collocano </a:t>
            </a:r>
            <a:r>
              <a:rPr lang="it-IT" altLang="it-IT" sz="1600" i="1">
                <a:cs typeface="Times New Roman" pitchFamily="18" charset="0"/>
              </a:rPr>
              <a:t>(valori assoluti e percentuali</a:t>
            </a:r>
            <a:r>
              <a:rPr lang="it-IT" altLang="it-IT" sz="900" i="1">
                <a:cs typeface="Times New Roman" pitchFamily="18" charset="0"/>
              </a:rPr>
              <a:t>)</a:t>
            </a:r>
            <a:endParaRPr lang="it-IT" altLang="it-IT" sz="1200"/>
          </a:p>
        </p:txBody>
      </p:sp>
      <p:graphicFrame>
        <p:nvGraphicFramePr>
          <p:cNvPr id="17" name="Tabella 16"/>
          <p:cNvGraphicFramePr>
            <a:graphicFrameLocks noGrp="1"/>
          </p:cNvGraphicFramePr>
          <p:nvPr/>
        </p:nvGraphicFramePr>
        <p:xfrm>
          <a:off x="652463" y="4816475"/>
          <a:ext cx="10972800" cy="1219200"/>
        </p:xfrm>
        <a:graphic>
          <a:graphicData uri="http://schemas.openxmlformats.org/drawingml/2006/table">
            <a:tbl>
              <a:tblPr>
                <a:tableStyleId>{5C22544A-7EE6-4342-B048-85BDC9FD1C3A}</a:tableStyleId>
              </a:tblPr>
              <a:tblGrid>
                <a:gridCol w="9235044"/>
                <a:gridCol w="688769"/>
                <a:gridCol w="1048987"/>
              </a:tblGrid>
              <a:tr h="188463">
                <a:tc>
                  <a:txBody>
                    <a:bodyPr/>
                    <a:lstStyle/>
                    <a:p>
                      <a:pPr>
                        <a:spcAft>
                          <a:spcPts val="0"/>
                        </a:spcAft>
                      </a:pPr>
                      <a:r>
                        <a:rPr lang="it-IT" sz="1600" dirty="0">
                          <a:effectLst/>
                        </a:rPr>
                        <a:t>Quota di attività dedicata alla statistica</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N</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r>
              <a:tr h="161925">
                <a:tc>
                  <a:txBody>
                    <a:bodyPr/>
                    <a:lstStyle/>
                    <a:p>
                      <a:pPr>
                        <a:spcAft>
                          <a:spcPts val="0"/>
                        </a:spcAft>
                      </a:pPr>
                      <a:r>
                        <a:rPr lang="it-IT" sz="1600" dirty="0">
                          <a:effectLst/>
                        </a:rPr>
                        <a:t>Fino al 25% dell’attività complessiva</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322</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49,3</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r>
              <a:tr h="161925">
                <a:tc>
                  <a:txBody>
                    <a:bodyPr/>
                    <a:lstStyle/>
                    <a:p>
                      <a:pPr>
                        <a:spcAft>
                          <a:spcPts val="0"/>
                        </a:spcAft>
                      </a:pPr>
                      <a:r>
                        <a:rPr lang="it-IT" sz="1600" dirty="0">
                          <a:effectLst/>
                        </a:rPr>
                        <a:t>Fino al 50% dell’attività complessiva</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113</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17,3</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r>
              <a:tr h="161925">
                <a:tc>
                  <a:txBody>
                    <a:bodyPr/>
                    <a:lstStyle/>
                    <a:p>
                      <a:pPr>
                        <a:spcAft>
                          <a:spcPts val="0"/>
                        </a:spcAft>
                      </a:pPr>
                      <a:r>
                        <a:rPr lang="it-IT" sz="1600" dirty="0">
                          <a:effectLst/>
                        </a:rPr>
                        <a:t>Fino al 75% dell’attività complessiva</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dirty="0">
                          <a:effectLst/>
                        </a:rPr>
                        <a:t>88</a:t>
                      </a:r>
                      <a:endParaRPr lang="it-IT" sz="1600" dirty="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13,5</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r>
              <a:tr h="161925">
                <a:tc>
                  <a:txBody>
                    <a:bodyPr/>
                    <a:lstStyle/>
                    <a:p>
                      <a:pPr>
                        <a:spcAft>
                          <a:spcPts val="0"/>
                        </a:spcAft>
                      </a:pPr>
                      <a:r>
                        <a:rPr lang="it-IT" sz="1600" dirty="0">
                          <a:effectLst/>
                        </a:rPr>
                        <a:t>Oltre il 75% dell’attività complessiva</a:t>
                      </a:r>
                      <a:endParaRPr lang="it-IT" sz="1600" dirty="0">
                        <a:effectLst/>
                        <a:latin typeface="Arial"/>
                        <a:ea typeface="MS Mincho"/>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a:effectLst/>
                        </a:rPr>
                        <a:t>130</a:t>
                      </a:r>
                      <a:endParaRPr lang="it-IT" sz="1600">
                        <a:effectLst/>
                        <a:latin typeface="Arial"/>
                        <a:ea typeface="Times New Roman"/>
                        <a:cs typeface="Times New Roman"/>
                      </a:endParaRPr>
                    </a:p>
                  </a:txBody>
                  <a:tcPr marL="44450" marR="44450" marT="0" marB="0" anchor="b">
                    <a:solidFill>
                      <a:schemeClr val="accent2">
                        <a:lumMod val="20000"/>
                        <a:lumOff val="80000"/>
                      </a:schemeClr>
                    </a:solidFill>
                  </a:tcPr>
                </a:tc>
                <a:tc>
                  <a:txBody>
                    <a:bodyPr/>
                    <a:lstStyle/>
                    <a:p>
                      <a:pPr algn="r">
                        <a:spcAft>
                          <a:spcPts val="0"/>
                        </a:spcAft>
                      </a:pPr>
                      <a:r>
                        <a:rPr lang="it-IT" sz="1600" dirty="0">
                          <a:effectLst/>
                        </a:rPr>
                        <a:t>19,9</a:t>
                      </a:r>
                      <a:endParaRPr lang="it-IT" sz="1600" dirty="0">
                        <a:effectLst/>
                        <a:latin typeface="Arial"/>
                        <a:ea typeface="Times New Roman"/>
                        <a:cs typeface="Times New Roman"/>
                      </a:endParaRPr>
                    </a:p>
                  </a:txBody>
                  <a:tcPr marL="44450" marR="44450" marT="0" marB="0" anchor="b">
                    <a:solidFill>
                      <a:schemeClr val="accent2">
                        <a:lumMod val="20000"/>
                        <a:lumOff val="80000"/>
                      </a:schemeClr>
                    </a:solidFill>
                  </a:tcPr>
                </a:tc>
              </a:tr>
            </a:tbl>
          </a:graphicData>
        </a:graphic>
      </p:graphicFrame>
      <p:sp>
        <p:nvSpPr>
          <p:cNvPr id="37940" name="Rectangle 5"/>
          <p:cNvSpPr>
            <a:spLocks noChangeArrowheads="1"/>
          </p:cNvSpPr>
          <p:nvPr/>
        </p:nvSpPr>
        <p:spPr bwMode="auto">
          <a:xfrm>
            <a:off x="1824038" y="4179888"/>
            <a:ext cx="9191625" cy="339725"/>
          </a:xfrm>
          <a:prstGeom prst="rect">
            <a:avLst/>
          </a:prstGeom>
          <a:noFill/>
          <a:ln w="9525">
            <a:noFill/>
            <a:miter lim="800000"/>
            <a:headEnd/>
            <a:tailEnd/>
          </a:ln>
        </p:spPr>
        <p:txBody>
          <a:bodyPr wrap="none" anchor="ctr">
            <a:spAutoFit/>
          </a:bodyPr>
          <a:lstStyle/>
          <a:p>
            <a:pPr algn="just"/>
            <a:r>
              <a:rPr lang="it-IT" altLang="it-IT" sz="1600">
                <a:cs typeface="Times New Roman" pitchFamily="18" charset="0"/>
              </a:rPr>
              <a:t>Tavola 2 – Uffici di statistica per quota di attività dedicata alla statistica </a:t>
            </a:r>
            <a:r>
              <a:rPr lang="it-IT" altLang="it-IT" sz="1600" i="1">
                <a:cs typeface="Times New Roman" pitchFamily="18" charset="0"/>
              </a:rPr>
              <a:t>(valori assoluti e percentuali</a:t>
            </a:r>
            <a:r>
              <a:rPr lang="it-IT" altLang="it-IT" sz="900" i="1">
                <a:cs typeface="Times New Roman" pitchFamily="18" charset="0"/>
              </a:rPr>
              <a:t>)</a:t>
            </a:r>
            <a:endParaRPr lang="it-IT" alt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84" name="Group 344"/>
          <p:cNvGraphicFramePr>
            <a:graphicFrameLocks noGrp="1"/>
          </p:cNvGraphicFramePr>
          <p:nvPr/>
        </p:nvGraphicFramePr>
        <p:xfrm>
          <a:off x="893763" y="1706563"/>
          <a:ext cx="10172700" cy="4886325"/>
        </p:xfrm>
        <a:graphic>
          <a:graphicData uri="http://schemas.openxmlformats.org/drawingml/2006/table">
            <a:tbl>
              <a:tblPr/>
              <a:tblGrid>
                <a:gridCol w="2587336"/>
                <a:gridCol w="1350818"/>
                <a:gridCol w="1194954"/>
                <a:gridCol w="1412841"/>
                <a:gridCol w="1112150"/>
                <a:gridCol w="1350818"/>
                <a:gridCol w="1163782"/>
              </a:tblGrid>
              <a:tr h="57752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Tipologia di Amministrazione o Ente di appartenenza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cs typeface="Arial" charset="0"/>
                        </a:rPr>
                        <a:t>Titolo di studio del Responsabile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0549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mn-lt"/>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cs typeface="Arial" charset="0"/>
                        </a:rPr>
                        <a:t>1995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it-IT"/>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cs typeface="Arial" charset="0"/>
                        </a:rPr>
                        <a:t>2005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it-IT"/>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cs typeface="Arial"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it-IT"/>
                    </a:p>
                  </a:txBody>
                  <a:tcPr/>
                </a:tc>
              </a:tr>
              <a:tr h="82327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mn-lt"/>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1995 laurea in discipline statistiche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1995 altra laurea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2005 laurea in discipline statistiche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2005 altra laurea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2015 laurea in disc. </a:t>
                      </a:r>
                      <a:r>
                        <a:rPr kumimoji="0" lang="it-IT" sz="1600" b="0" i="0" u="none" strike="noStrike" cap="none" normalizeH="0" baseline="0" dirty="0" err="1" smtClean="0">
                          <a:ln>
                            <a:noFill/>
                          </a:ln>
                          <a:solidFill>
                            <a:schemeClr val="tx1"/>
                          </a:solidFill>
                          <a:effectLst/>
                          <a:latin typeface="+mn-lt"/>
                          <a:cs typeface="Arial" charset="0"/>
                        </a:rPr>
                        <a:t>econ</a:t>
                      </a:r>
                      <a:r>
                        <a:rPr kumimoji="0" lang="it-IT" sz="1600" b="0" i="0" u="none" strike="noStrike" cap="none" normalizeH="0" baseline="0" dirty="0" smtClean="0">
                          <a:ln>
                            <a:noFill/>
                          </a:ln>
                          <a:solidFill>
                            <a:schemeClr val="tx1"/>
                          </a:solidFill>
                          <a:effectLst/>
                          <a:latin typeface="+mn-lt"/>
                          <a:cs typeface="Arial" charset="0"/>
                        </a:rPr>
                        <a:t>-statistiche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2015 altra laurea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546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err="1" smtClean="0">
                          <a:ln>
                            <a:noFill/>
                          </a:ln>
                          <a:solidFill>
                            <a:schemeClr val="tx1"/>
                          </a:solidFill>
                          <a:effectLst/>
                          <a:latin typeface="+mn-lt"/>
                          <a:cs typeface="Arial" charset="0"/>
                        </a:rPr>
                        <a:t>Amm</a:t>
                      </a:r>
                      <a:r>
                        <a:rPr kumimoji="0" lang="it-IT" sz="1600" b="0" i="0" u="none" strike="noStrike" cap="none" normalizeH="0" baseline="0" dirty="0" smtClean="0">
                          <a:ln>
                            <a:noFill/>
                          </a:ln>
                          <a:solidFill>
                            <a:schemeClr val="tx1"/>
                          </a:solidFill>
                          <a:effectLst/>
                          <a:latin typeface="+mn-lt"/>
                          <a:cs typeface="Arial" charset="0"/>
                        </a:rPr>
                        <a:t>. centrali dello Stato e Aziende autonome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18,2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81,8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41,2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58,8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66,7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33,3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1538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Enti nazionali e altri soggetti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35,7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64,3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40,7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51,9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71,4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17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Regioni e province autonome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mn-lt"/>
                          <a:cs typeface="Arial" charset="0"/>
                        </a:rPr>
                        <a:t>…</a:t>
                      </a:r>
                      <a:endParaRPr kumimoji="0" lang="it-IT" sz="16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mn-lt"/>
                          <a:cs typeface="Arial" charset="0"/>
                        </a:rPr>
                        <a:t>…</a:t>
                      </a:r>
                      <a:endParaRPr kumimoji="0" lang="it-IT" sz="16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90,5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1538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Prefetture - UTG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mn-lt"/>
                          <a:cs typeface="Arial" charset="0"/>
                        </a:rPr>
                        <a:t>…</a:t>
                      </a:r>
                      <a:endParaRPr kumimoji="0" lang="it-IT" sz="1600" b="0" i="0"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mn-lt"/>
                          <a:cs typeface="Arial" charset="0"/>
                        </a:rPr>
                        <a:t>…</a:t>
                      </a:r>
                      <a:endParaRPr kumimoji="0" lang="it-IT" sz="1600" b="0" i="0"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97,9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1538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Province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mn-lt"/>
                          <a:cs typeface="Arial" charset="0"/>
                        </a:rPr>
                        <a:t>…</a:t>
                      </a:r>
                      <a:endParaRPr kumimoji="0" lang="it-IT" sz="1600" b="0" i="0"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mn-lt"/>
                          <a:cs typeface="Arial" charset="0"/>
                        </a:rPr>
                        <a:t>…</a:t>
                      </a:r>
                      <a:endParaRPr kumimoji="0" lang="it-IT" sz="1600" b="0" i="0"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25,4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63,4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1538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Camere di commercio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mn-lt"/>
                          <a:cs typeface="Arial" charset="0"/>
                        </a:rPr>
                        <a:t>…</a:t>
                      </a:r>
                      <a:endParaRPr kumimoji="0" lang="it-IT" sz="16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mn-lt"/>
                          <a:cs typeface="Arial" charset="0"/>
                        </a:rPr>
                        <a:t>…</a:t>
                      </a:r>
                      <a:endParaRPr kumimoji="0" lang="it-IT" sz="1600" b="0" i="0"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12,7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65,7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685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Comuni capoluogo di provincia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mn-lt"/>
                          <a:cs typeface="Arial" charset="0"/>
                        </a:rPr>
                        <a:t>…</a:t>
                      </a:r>
                      <a:endParaRPr kumimoji="0" lang="it-IT" sz="1600" b="0" i="0"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mn-lt"/>
                          <a:cs typeface="Arial" charset="0"/>
                        </a:rPr>
                        <a:t>…</a:t>
                      </a:r>
                      <a:endParaRPr kumimoji="0" lang="it-IT" sz="1600" b="0" i="0"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12,1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mn-lt"/>
                          <a:cs typeface="Arial" charset="0"/>
                        </a:rPr>
                        <a:t>61,7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37,5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mn-lt"/>
                          <a:cs typeface="Arial" charset="0"/>
                        </a:rPr>
                        <a:t>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Rettangolo 1"/>
          <p:cNvSpPr/>
          <p:nvPr/>
        </p:nvSpPr>
        <p:spPr>
          <a:xfrm>
            <a:off x="1887538" y="1057275"/>
            <a:ext cx="8385175" cy="461963"/>
          </a:xfrm>
          <a:prstGeom prst="rect">
            <a:avLst/>
          </a:prstGeom>
        </p:spPr>
        <p:txBody>
          <a:bodyPr>
            <a:spAutoFit/>
          </a:bodyPr>
          <a:lstStyle/>
          <a:p>
            <a:pPr algn="ctr" fontAlgn="ctr">
              <a:defRPr/>
            </a:pPr>
            <a:r>
              <a:rPr lang="it-IT" sz="2400" dirty="0">
                <a:latin typeface="+mn-lt"/>
              </a:rPr>
              <a:t>Tav.1 - </a:t>
            </a:r>
            <a:r>
              <a:rPr lang="it-IT" sz="2400" dirty="0">
                <a:latin typeface="+mn-lt"/>
              </a:rPr>
              <a:t>Uffici di statistica per titolo di studio del Responsabile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p:cNvSpPr txBox="1">
            <a:spLocks/>
          </p:cNvSpPr>
          <p:nvPr/>
        </p:nvSpPr>
        <p:spPr>
          <a:xfrm>
            <a:off x="569913" y="2133600"/>
            <a:ext cx="4240212" cy="439420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0"/>
              </a:spcAft>
              <a:defRPr/>
            </a:pPr>
            <a:r>
              <a:rPr lang="it-IT" sz="1800" b="1" dirty="0">
                <a:solidFill>
                  <a:schemeClr val="accent1">
                    <a:lumMod val="75000"/>
                  </a:schemeClr>
                </a:solidFill>
              </a:rPr>
              <a:t>Le direttive </a:t>
            </a:r>
            <a:r>
              <a:rPr lang="it-IT" sz="1800" b="1" dirty="0" smtClean="0">
                <a:solidFill>
                  <a:schemeClr val="accent1">
                    <a:lumMod val="75000"/>
                  </a:schemeClr>
                </a:solidFill>
              </a:rPr>
              <a:t> del </a:t>
            </a:r>
            <a:r>
              <a:rPr lang="it-IT" sz="1800" b="1" dirty="0" err="1" smtClean="0">
                <a:solidFill>
                  <a:schemeClr val="accent1">
                    <a:lumMod val="75000"/>
                  </a:schemeClr>
                </a:solidFill>
              </a:rPr>
              <a:t>Comstat</a:t>
            </a:r>
            <a:r>
              <a:rPr lang="it-IT" sz="1800" b="1" dirty="0" smtClean="0">
                <a:solidFill>
                  <a:schemeClr val="accent1">
                    <a:lumMod val="75000"/>
                  </a:schemeClr>
                </a:solidFill>
              </a:rPr>
              <a:t>  dal </a:t>
            </a:r>
            <a:r>
              <a:rPr lang="it-IT" sz="1800" b="1" dirty="0">
                <a:solidFill>
                  <a:schemeClr val="accent1">
                    <a:lumMod val="75000"/>
                  </a:schemeClr>
                </a:solidFill>
              </a:rPr>
              <a:t>1991 al 2010 </a:t>
            </a:r>
            <a:r>
              <a:rPr lang="it-IT" sz="1800" b="1" dirty="0">
                <a:solidFill>
                  <a:schemeClr val="accent1">
                    <a:lumMod val="75000"/>
                  </a:schemeClr>
                </a:solidFill>
                <a:latin typeface="+mj-lt"/>
              </a:rPr>
              <a:t>  </a:t>
            </a:r>
          </a:p>
          <a:p>
            <a:pPr>
              <a:spcAft>
                <a:spcPts val="0"/>
              </a:spcAft>
              <a:defRPr/>
            </a:pPr>
            <a:r>
              <a:rPr lang="it-IT" sz="1800" dirty="0">
                <a:latin typeface="+mj-lt"/>
              </a:rPr>
              <a:t>Disposizioni per l'organizzazione ed il funzionamento degli uffici di </a:t>
            </a:r>
            <a:r>
              <a:rPr lang="it-IT" sz="1800" dirty="0" smtClean="0">
                <a:latin typeface="+mj-lt"/>
              </a:rPr>
              <a:t>statistica</a:t>
            </a:r>
          </a:p>
          <a:p>
            <a:pPr>
              <a:spcAft>
                <a:spcPts val="0"/>
              </a:spcAft>
              <a:defRPr/>
            </a:pPr>
            <a:r>
              <a:rPr lang="it-IT" sz="1800" dirty="0" smtClean="0">
                <a:latin typeface="+mj-lt"/>
              </a:rPr>
              <a:t>(ultime </a:t>
            </a:r>
            <a:r>
              <a:rPr lang="it-IT" sz="1800" dirty="0">
                <a:latin typeface="+mj-lt"/>
              </a:rPr>
              <a:t>entrate </a:t>
            </a:r>
            <a:r>
              <a:rPr lang="it-IT" sz="1800" dirty="0" smtClean="0">
                <a:latin typeface="+mj-lt"/>
              </a:rPr>
              <a:t>di </a:t>
            </a:r>
            <a:r>
              <a:rPr lang="it-IT" sz="1800" dirty="0" err="1" smtClean="0">
                <a:solidFill>
                  <a:srgbClr val="FF0000"/>
                </a:solidFill>
                <a:latin typeface="+mj-lt"/>
              </a:rPr>
              <a:t>AlmaLaurea</a:t>
            </a:r>
            <a:r>
              <a:rPr lang="it-IT" sz="1800" dirty="0" smtClean="0">
                <a:solidFill>
                  <a:srgbClr val="FF0000"/>
                </a:solidFill>
                <a:latin typeface="+mj-lt"/>
              </a:rPr>
              <a:t> e Invalsi)</a:t>
            </a:r>
          </a:p>
          <a:p>
            <a:pPr>
              <a:spcAft>
                <a:spcPts val="0"/>
              </a:spcAft>
              <a:defRPr/>
            </a:pPr>
            <a:endParaRPr lang="it-IT" sz="1800" dirty="0"/>
          </a:p>
          <a:p>
            <a:pPr>
              <a:defRPr/>
            </a:pPr>
            <a:r>
              <a:rPr lang="it-IT" sz="1800" b="1" dirty="0" smtClean="0">
                <a:hlinkClick r:id="rId3" tooltip="Initiates file download"/>
              </a:rPr>
              <a:t>Direttiva </a:t>
            </a:r>
            <a:r>
              <a:rPr lang="it-IT" sz="1800" b="1" dirty="0">
                <a:hlinkClick r:id="rId3" tooltip="Initiates file download"/>
              </a:rPr>
              <a:t>n.9/</a:t>
            </a:r>
            <a:r>
              <a:rPr lang="it-IT" sz="1800" b="1" dirty="0" err="1">
                <a:hlinkClick r:id="rId3" tooltip="Initiates file download"/>
              </a:rPr>
              <a:t>Comstat</a:t>
            </a:r>
            <a:r>
              <a:rPr lang="it-IT" sz="1800" b="1" dirty="0">
                <a:hlinkClick r:id="rId3" tooltip="Initiates file download"/>
              </a:rPr>
              <a:t> del 20 aprile 2004</a:t>
            </a:r>
            <a:endParaRPr lang="it-IT" sz="1800" dirty="0"/>
          </a:p>
          <a:p>
            <a:pPr>
              <a:defRPr/>
            </a:pPr>
            <a:r>
              <a:rPr lang="it-IT" sz="1800" dirty="0"/>
              <a:t>Criteri e modalità per la comunicazione dei dati personali nell'ambito del Sistema statistico nazionale</a:t>
            </a:r>
          </a:p>
          <a:p>
            <a:pPr>
              <a:defRPr/>
            </a:pPr>
            <a:r>
              <a:rPr lang="it-IT" sz="1800" dirty="0"/>
              <a:t> </a:t>
            </a:r>
          </a:p>
          <a:p>
            <a:pPr>
              <a:defRPr/>
            </a:pPr>
            <a:endParaRPr lang="it-IT" sz="1800" dirty="0"/>
          </a:p>
          <a:p>
            <a:pPr>
              <a:spcAft>
                <a:spcPts val="0"/>
              </a:spcAft>
              <a:defRPr/>
            </a:pPr>
            <a:endParaRPr lang="it-IT" sz="1800" dirty="0"/>
          </a:p>
        </p:txBody>
      </p:sp>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eaLnBrk="1" fontAlgn="auto" hangingPunct="1">
              <a:spcAft>
                <a:spcPts val="0"/>
              </a:spcAft>
              <a:defRPr/>
            </a:pPr>
            <a:r>
              <a:rPr lang="it-IT" sz="3200" dirty="0" smtClean="0">
                <a:solidFill>
                  <a:schemeClr val="tx1">
                    <a:lumMod val="50000"/>
                    <a:lumOff val="50000"/>
                  </a:schemeClr>
                </a:solidFill>
                <a:latin typeface="+mn-lt"/>
              </a:rPr>
              <a:t>1991-2016 </a:t>
            </a:r>
            <a:endParaRPr lang="it-IT" sz="3200" dirty="0">
              <a:solidFill>
                <a:schemeClr val="tx1">
                  <a:lumMod val="50000"/>
                  <a:lumOff val="50000"/>
                </a:schemeClr>
              </a:solidFill>
              <a:latin typeface="+mn-lt"/>
            </a:endParaRPr>
          </a:p>
        </p:txBody>
      </p:sp>
      <p:sp>
        <p:nvSpPr>
          <p:cNvPr id="3" name="CasellaDiTesto 2"/>
          <p:cNvSpPr txBox="1"/>
          <p:nvPr/>
        </p:nvSpPr>
        <p:spPr>
          <a:xfrm>
            <a:off x="6083300" y="1995488"/>
            <a:ext cx="4987925" cy="1201737"/>
          </a:xfrm>
          <a:prstGeom prst="rect">
            <a:avLst/>
          </a:prstGeom>
          <a:noFill/>
        </p:spPr>
        <p:txBody>
          <a:bodyPr>
            <a:spAutoFit/>
          </a:bodyPr>
          <a:lstStyle/>
          <a:p>
            <a:pPr>
              <a:defRPr/>
            </a:pPr>
            <a:r>
              <a:rPr lang="it-IT" b="1" dirty="0">
                <a:latin typeface="+mn-lt"/>
                <a:hlinkClick r:id="rId4" tooltip="Initiates file download"/>
              </a:rPr>
              <a:t>Direttiva n.10/</a:t>
            </a:r>
            <a:r>
              <a:rPr lang="it-IT" b="1" dirty="0" err="1">
                <a:latin typeface="+mn-lt"/>
                <a:hlinkClick r:id="rId4" tooltip="Initiates file download"/>
              </a:rPr>
              <a:t>Comstat</a:t>
            </a:r>
            <a:r>
              <a:rPr lang="it-IT" b="1" dirty="0">
                <a:latin typeface="+mn-lt"/>
                <a:hlinkClick r:id="rId4" tooltip="Initiates file download"/>
              </a:rPr>
              <a:t> del 17 marzo 2010</a:t>
            </a:r>
            <a:endParaRPr lang="it-IT" dirty="0">
              <a:latin typeface="+mn-lt"/>
            </a:endParaRPr>
          </a:p>
          <a:p>
            <a:pPr>
              <a:defRPr/>
            </a:pPr>
            <a:r>
              <a:rPr lang="it-IT" dirty="0">
                <a:latin typeface="+mn-lt"/>
              </a:rPr>
              <a:t>Adozione del Codice italiano delle statistiche ufficiali</a:t>
            </a:r>
          </a:p>
          <a:p>
            <a:pPr>
              <a:defRPr/>
            </a:pPr>
            <a:endParaRPr lang="it-IT" dirty="0"/>
          </a:p>
        </p:txBody>
      </p:sp>
      <p:sp>
        <p:nvSpPr>
          <p:cNvPr id="5" name="CasellaDiTesto 4"/>
          <p:cNvSpPr txBox="1"/>
          <p:nvPr/>
        </p:nvSpPr>
        <p:spPr>
          <a:xfrm>
            <a:off x="6083300" y="3400425"/>
            <a:ext cx="5121275" cy="2032000"/>
          </a:xfrm>
          <a:prstGeom prst="rect">
            <a:avLst/>
          </a:prstGeom>
          <a:noFill/>
        </p:spPr>
        <p:txBody>
          <a:bodyPr>
            <a:spAutoFit/>
          </a:bodyPr>
          <a:lstStyle/>
          <a:p>
            <a:pPr>
              <a:defRPr/>
            </a:pPr>
            <a:r>
              <a:rPr lang="it-IT" b="1" dirty="0">
                <a:solidFill>
                  <a:schemeClr val="accent1">
                    <a:lumMod val="75000"/>
                  </a:schemeClr>
                </a:solidFill>
                <a:latin typeface="+mn-lt"/>
              </a:rPr>
              <a:t>Decreto di riordino dell'Istituto (DPR del 7 settembre 2010 n. 166), Coordinamento della modulistica amministrativa.</a:t>
            </a:r>
          </a:p>
          <a:p>
            <a:pPr>
              <a:defRPr/>
            </a:pPr>
            <a:r>
              <a:rPr lang="it-IT" dirty="0">
                <a:latin typeface="+mn-lt"/>
              </a:rPr>
              <a:t>gli enti titolari di fonti amministrative e statistiche </a:t>
            </a:r>
            <a:r>
              <a:rPr lang="it-IT" dirty="0">
                <a:latin typeface="+mn-lt"/>
              </a:rPr>
              <a:t>si </a:t>
            </a:r>
            <a:r>
              <a:rPr lang="it-IT" dirty="0">
                <a:latin typeface="+mn-lt"/>
              </a:rPr>
              <a:t>scambiano </a:t>
            </a:r>
            <a:r>
              <a:rPr lang="it-IT" dirty="0">
                <a:latin typeface="+mn-lt"/>
              </a:rPr>
              <a:t>informazioni </a:t>
            </a:r>
            <a:r>
              <a:rPr lang="it-IT" dirty="0">
                <a:latin typeface="+mn-lt"/>
              </a:rPr>
              <a:t>secondo requisiti di qualità condivisi e disciplinati dalla </a:t>
            </a:r>
            <a:r>
              <a:rPr lang="it-IT" b="1" u="sng" dirty="0">
                <a:solidFill>
                  <a:schemeClr val="accent1">
                    <a:lumMod val="75000"/>
                  </a:schemeClr>
                </a:solidFill>
                <a:latin typeface="+mn-lt"/>
              </a:rPr>
              <a:t>Direttiva </a:t>
            </a:r>
            <a:r>
              <a:rPr lang="it-IT" b="1" u="sng" dirty="0">
                <a:solidFill>
                  <a:schemeClr val="accent1">
                    <a:lumMod val="75000"/>
                  </a:schemeClr>
                </a:solidFill>
                <a:latin typeface="+mn-lt"/>
                <a:hlinkClick r:id="rId5" tooltip="Initiates file download"/>
              </a:rPr>
              <a:t>del </a:t>
            </a:r>
            <a:r>
              <a:rPr lang="it-IT" b="1" dirty="0">
                <a:latin typeface="+mn-lt"/>
                <a:hlinkClick r:id="rId5" tooltip="Initiates file download"/>
              </a:rPr>
              <a:t>Presidente dell'Istat n.1/2014</a:t>
            </a:r>
            <a:endParaRPr lang="it-IT"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ctrTitle" idx="4294967295"/>
          </p:nvPr>
        </p:nvSpPr>
        <p:spPr bwMode="auto">
          <a:xfrm>
            <a:off x="930275" y="1103313"/>
            <a:ext cx="10701338" cy="741362"/>
          </a:xfrm>
          <a:prstGeom prst="rect">
            <a:avLst/>
          </a:prstGeom>
          <a:noFill/>
          <a:ln>
            <a:miter lim="800000"/>
            <a:headEnd/>
            <a:tailEnd/>
          </a:ln>
        </p:spPr>
        <p:txBody>
          <a:bodyPr lIns="0" tIns="0" rIns="0" bIns="0"/>
          <a:lstStyle/>
          <a:p>
            <a:pPr eaLnBrk="1" hangingPunct="1"/>
            <a:r>
              <a:rPr lang="it-IT" sz="3200" smtClean="0">
                <a:solidFill>
                  <a:srgbClr val="7F7F7F"/>
                </a:solidFill>
                <a:latin typeface="Calibri" pitchFamily="34" charset="0"/>
              </a:rPr>
              <a:t>1991-2016 l’attuazione delle direttive</a:t>
            </a:r>
          </a:p>
        </p:txBody>
      </p:sp>
      <p:sp>
        <p:nvSpPr>
          <p:cNvPr id="7" name="Rettangolo 6"/>
          <p:cNvSpPr/>
          <p:nvPr/>
        </p:nvSpPr>
        <p:spPr>
          <a:xfrm>
            <a:off x="277813" y="2039938"/>
            <a:ext cx="4000500" cy="1754187"/>
          </a:xfrm>
          <a:prstGeom prst="rect">
            <a:avLst/>
          </a:prstGeom>
        </p:spPr>
        <p:style>
          <a:lnRef idx="1">
            <a:schemeClr val="accent2"/>
          </a:lnRef>
          <a:fillRef idx="1002">
            <a:schemeClr val="lt2"/>
          </a:fillRef>
          <a:effectRef idx="1">
            <a:schemeClr val="accent2"/>
          </a:effectRef>
          <a:fontRef idx="minor">
            <a:schemeClr val="dk1"/>
          </a:fontRef>
        </p:style>
        <p:txBody>
          <a:bodyPr>
            <a:spAutoFit/>
          </a:bodyPr>
          <a:lstStyle/>
          <a:p>
            <a:pPr>
              <a:defRPr/>
            </a:pPr>
            <a:r>
              <a:rPr lang="it-IT" dirty="0">
                <a:latin typeface="+mj-lt"/>
              </a:rPr>
              <a:t>2012: Peer </a:t>
            </a:r>
            <a:r>
              <a:rPr lang="it-IT" dirty="0" err="1">
                <a:latin typeface="+mj-lt"/>
              </a:rPr>
              <a:t>Review</a:t>
            </a:r>
            <a:r>
              <a:rPr lang="it-IT" dirty="0">
                <a:latin typeface="+mj-lt"/>
              </a:rPr>
              <a:t> del </a:t>
            </a:r>
            <a:r>
              <a:rPr lang="it-IT" dirty="0" err="1">
                <a:latin typeface="+mj-lt"/>
              </a:rPr>
              <a:t>Sistan</a:t>
            </a:r>
            <a:endParaRPr lang="it-IT" dirty="0">
              <a:latin typeface="+mj-lt"/>
            </a:endParaRPr>
          </a:p>
          <a:p>
            <a:pPr>
              <a:defRPr/>
            </a:pPr>
            <a:r>
              <a:rPr lang="it-IT" dirty="0">
                <a:latin typeface="+mj-lt"/>
              </a:rPr>
              <a:t>Per misurare l’aderenza al Codice nel Sistema, dal 2010 al 2014, si svolgono una serie di attività per definire l’impianto teorico e lo sviluppo di strumenti  per il monitoraggio. </a:t>
            </a:r>
          </a:p>
        </p:txBody>
      </p:sp>
      <p:sp>
        <p:nvSpPr>
          <p:cNvPr id="8" name="Rettangolo 7"/>
          <p:cNvSpPr/>
          <p:nvPr/>
        </p:nvSpPr>
        <p:spPr>
          <a:xfrm>
            <a:off x="7289800" y="3938588"/>
            <a:ext cx="4619625" cy="646112"/>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it-IT" dirty="0">
                <a:latin typeface="+mj-lt"/>
              </a:rPr>
              <a:t>Formazione…. Quasi solo a livello di workshop territoriali</a:t>
            </a:r>
          </a:p>
        </p:txBody>
      </p:sp>
      <p:sp>
        <p:nvSpPr>
          <p:cNvPr id="10" name="Rettangolo 9"/>
          <p:cNvSpPr/>
          <p:nvPr/>
        </p:nvSpPr>
        <p:spPr>
          <a:xfrm>
            <a:off x="277813" y="4605338"/>
            <a:ext cx="4000500" cy="2154237"/>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it-IT" dirty="0">
                <a:solidFill>
                  <a:srgbClr val="000000"/>
                </a:solidFill>
                <a:latin typeface="Calibri Light" pitchFamily="34" charset="0"/>
                <a:cs typeface="Arial" charset="0"/>
              </a:rPr>
              <a:t>2011: La </a:t>
            </a:r>
            <a:r>
              <a:rPr lang="it-IT" dirty="0">
                <a:solidFill>
                  <a:srgbClr val="000000"/>
                </a:solidFill>
                <a:latin typeface="Calibri Light" pitchFamily="34" charset="0"/>
                <a:cs typeface="Arial" charset="0"/>
              </a:rPr>
              <a:t>Commissione degli utenti dell’informazione statistica – </a:t>
            </a:r>
            <a:r>
              <a:rPr lang="it-IT" dirty="0" err="1">
                <a:solidFill>
                  <a:srgbClr val="000000"/>
                </a:solidFill>
                <a:latin typeface="Calibri Light" pitchFamily="34" charset="0"/>
                <a:cs typeface="Arial" charset="0"/>
              </a:rPr>
              <a:t>Cuis</a:t>
            </a:r>
            <a:endParaRPr lang="it-IT" dirty="0">
              <a:solidFill>
                <a:srgbClr val="000000"/>
              </a:solidFill>
              <a:latin typeface="Calibri Light" pitchFamily="34" charset="0"/>
              <a:cs typeface="Arial" charset="0"/>
            </a:endParaRPr>
          </a:p>
          <a:p>
            <a:pPr>
              <a:defRPr/>
            </a:pPr>
            <a:endParaRPr lang="it-IT" dirty="0">
              <a:solidFill>
                <a:srgbClr val="000000"/>
              </a:solidFill>
              <a:latin typeface="Calibri Light" pitchFamily="34" charset="0"/>
              <a:cs typeface="Arial" charset="0"/>
            </a:endParaRPr>
          </a:p>
          <a:p>
            <a:pPr>
              <a:defRPr/>
            </a:pPr>
            <a:r>
              <a:rPr lang="it-IT" sz="2000" dirty="0">
                <a:solidFill>
                  <a:srgbClr val="FF0000"/>
                </a:solidFill>
                <a:latin typeface="Calibri Light" pitchFamily="34" charset="0"/>
                <a:cs typeface="Arial" charset="0"/>
              </a:rPr>
              <a:t>2016 : Nuova </a:t>
            </a:r>
            <a:r>
              <a:rPr lang="it-IT" sz="2000" dirty="0">
                <a:solidFill>
                  <a:srgbClr val="FF0000"/>
                </a:solidFill>
                <a:latin typeface="Calibri Light" pitchFamily="34" charset="0"/>
                <a:cs typeface="Arial" charset="0"/>
              </a:rPr>
              <a:t>normativa sull’accesso ai </a:t>
            </a:r>
            <a:r>
              <a:rPr lang="it-IT" sz="2000" dirty="0" err="1">
                <a:solidFill>
                  <a:srgbClr val="FF0000"/>
                </a:solidFill>
                <a:latin typeface="Calibri Light" pitchFamily="34" charset="0"/>
                <a:cs typeface="Arial" charset="0"/>
              </a:rPr>
              <a:t>microdati</a:t>
            </a:r>
            <a:r>
              <a:rPr lang="it-IT" sz="2000" dirty="0">
                <a:solidFill>
                  <a:srgbClr val="FF0000"/>
                </a:solidFill>
                <a:latin typeface="Calibri Light" pitchFamily="34" charset="0"/>
                <a:cs typeface="Arial" charset="0"/>
              </a:rPr>
              <a:t> per uso di ricerca scientifica</a:t>
            </a:r>
          </a:p>
          <a:p>
            <a:pPr>
              <a:defRPr/>
            </a:pPr>
            <a:endParaRPr lang="it-IT" sz="2000" b="1" dirty="0">
              <a:solidFill>
                <a:srgbClr val="FF0000"/>
              </a:solidFill>
              <a:latin typeface="Calibri Light" pitchFamily="34" charset="0"/>
              <a:cs typeface="Arial" charset="0"/>
            </a:endParaRPr>
          </a:p>
        </p:txBody>
      </p:sp>
      <p:sp>
        <p:nvSpPr>
          <p:cNvPr id="5" name="Rettangolo 4"/>
          <p:cNvSpPr/>
          <p:nvPr/>
        </p:nvSpPr>
        <p:spPr>
          <a:xfrm>
            <a:off x="7262813" y="2868613"/>
            <a:ext cx="4621212" cy="646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it-IT" dirty="0">
                <a:latin typeface="+mj-lt"/>
              </a:rPr>
              <a:t>2013: SISTAN </a:t>
            </a:r>
            <a:r>
              <a:rPr lang="it-IT" dirty="0">
                <a:latin typeface="+mj-lt"/>
              </a:rPr>
              <a:t>HUB, il data </a:t>
            </a:r>
            <a:r>
              <a:rPr lang="it-IT" dirty="0" err="1">
                <a:latin typeface="+mj-lt"/>
              </a:rPr>
              <a:t>warehouse</a:t>
            </a:r>
            <a:r>
              <a:rPr lang="it-IT" dirty="0">
                <a:latin typeface="+mj-lt"/>
              </a:rPr>
              <a:t> virtuale del </a:t>
            </a:r>
            <a:r>
              <a:rPr lang="it-IT" dirty="0" err="1">
                <a:latin typeface="+mj-lt"/>
              </a:rPr>
              <a:t>Sistan</a:t>
            </a:r>
            <a:r>
              <a:rPr lang="it-IT" dirty="0">
                <a:latin typeface="+mj-lt"/>
              </a:rPr>
              <a:t> – Punto di accesso univoco  in SDMX</a:t>
            </a:r>
          </a:p>
        </p:txBody>
      </p:sp>
      <p:sp>
        <p:nvSpPr>
          <p:cNvPr id="12" name="Rettangolo 11"/>
          <p:cNvSpPr/>
          <p:nvPr/>
        </p:nvSpPr>
        <p:spPr>
          <a:xfrm>
            <a:off x="4686300" y="1716088"/>
            <a:ext cx="4633913" cy="646112"/>
          </a:xfrm>
          <a:prstGeom prst="rect">
            <a:avLst/>
          </a:prstGeom>
          <a:ln>
            <a:solidFill>
              <a:srgbClr val="C72A31"/>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it-IT" dirty="0">
                <a:latin typeface="+mj-lt"/>
              </a:rPr>
              <a:t>2010: DARCAP </a:t>
            </a:r>
            <a:r>
              <a:rPr lang="it-IT" dirty="0">
                <a:latin typeface="+mj-lt"/>
              </a:rPr>
              <a:t>censimento e documentazione degli archivi amm.vi</a:t>
            </a:r>
          </a:p>
        </p:txBody>
      </p:sp>
      <p:sp>
        <p:nvSpPr>
          <p:cNvPr id="44039" name="Oval 17"/>
          <p:cNvSpPr>
            <a:spLocks noChangeArrowheads="1"/>
          </p:cNvSpPr>
          <p:nvPr/>
        </p:nvSpPr>
        <p:spPr bwMode="auto">
          <a:xfrm>
            <a:off x="4789488" y="3054350"/>
            <a:ext cx="1497012" cy="1530350"/>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15" name="Rettangolo 14"/>
          <p:cNvSpPr/>
          <p:nvPr/>
        </p:nvSpPr>
        <p:spPr>
          <a:xfrm rot="19351404">
            <a:off x="3561684" y="3501160"/>
            <a:ext cx="3981450" cy="5847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3200" b="1" dirty="0">
                <a:ln w="24500" cmpd="dbl">
                  <a:solidFill>
                    <a:srgbClr val="FF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Coordinamento soft</a:t>
            </a:r>
          </a:p>
        </p:txBody>
      </p:sp>
      <p:sp>
        <p:nvSpPr>
          <p:cNvPr id="13" name="Rettangolo 12"/>
          <p:cNvSpPr/>
          <p:nvPr/>
        </p:nvSpPr>
        <p:spPr>
          <a:xfrm>
            <a:off x="7310438" y="5006975"/>
            <a:ext cx="4621212"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it-IT" dirty="0">
                <a:latin typeface="+mj-lt"/>
              </a:rPr>
              <a:t>2011: Coordinamento della rete dei </a:t>
            </a:r>
            <a:r>
              <a:rPr lang="it-IT" dirty="0">
                <a:latin typeface="+mj-lt"/>
              </a:rPr>
              <a:t>flussi delle ASN verso </a:t>
            </a:r>
            <a:r>
              <a:rPr lang="it-IT" dirty="0" err="1">
                <a:latin typeface="+mj-lt"/>
              </a:rPr>
              <a:t>Eurostat</a:t>
            </a:r>
            <a:endParaRPr lang="it-IT" dirty="0">
              <a:latin typeface="+mj-lt"/>
            </a:endParaRPr>
          </a:p>
        </p:txBody>
      </p:sp>
      <p:sp>
        <p:nvSpPr>
          <p:cNvPr id="16" name="Rettangolo 15"/>
          <p:cNvSpPr/>
          <p:nvPr/>
        </p:nvSpPr>
        <p:spPr>
          <a:xfrm>
            <a:off x="4554538" y="6007100"/>
            <a:ext cx="4621212" cy="654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it-IT" dirty="0">
                <a:solidFill>
                  <a:srgbClr val="000000"/>
                </a:solidFill>
                <a:latin typeface="Calibri Light" pitchFamily="34" charset="0"/>
                <a:cs typeface="Arial" charset="0"/>
              </a:rPr>
              <a:t>I Circoli di qualità di incontro tra i produttori e utilizzatori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asellaDiTesto 7"/>
          <p:cNvSpPr txBox="1">
            <a:spLocks noChangeArrowheads="1"/>
          </p:cNvSpPr>
          <p:nvPr/>
        </p:nvSpPr>
        <p:spPr bwMode="auto">
          <a:xfrm>
            <a:off x="1047750" y="4764088"/>
            <a:ext cx="10029825" cy="304800"/>
          </a:xfrm>
          <a:prstGeom prst="rect">
            <a:avLst/>
          </a:prstGeom>
          <a:noFill/>
          <a:ln w="9525">
            <a:noFill/>
            <a:miter lim="800000"/>
            <a:headEnd/>
            <a:tailEnd/>
          </a:ln>
        </p:spPr>
        <p:txBody>
          <a:bodyPr>
            <a:spAutoFit/>
          </a:bodyPr>
          <a:lstStyle/>
          <a:p>
            <a:endParaRPr lang="it-IT" altLang="it-IT" sz="1400"/>
          </a:p>
        </p:txBody>
      </p:sp>
      <p:sp>
        <p:nvSpPr>
          <p:cNvPr id="7170" name="CasellaDiTesto 8"/>
          <p:cNvSpPr txBox="1">
            <a:spLocks noChangeArrowheads="1"/>
          </p:cNvSpPr>
          <p:nvPr/>
        </p:nvSpPr>
        <p:spPr bwMode="auto">
          <a:xfrm>
            <a:off x="1265238" y="1352550"/>
            <a:ext cx="9812337" cy="523875"/>
          </a:xfrm>
          <a:prstGeom prst="rect">
            <a:avLst/>
          </a:prstGeom>
          <a:solidFill>
            <a:srgbClr val="BE1520"/>
          </a:solidFill>
          <a:ln w="9525">
            <a:solidFill>
              <a:schemeClr val="bg1"/>
            </a:solidFill>
            <a:miter lim="800000"/>
            <a:headEnd/>
            <a:tailEnd/>
          </a:ln>
        </p:spPr>
        <p:txBody>
          <a:bodyPr>
            <a:spAutoFit/>
          </a:bodyPr>
          <a:lstStyle/>
          <a:p>
            <a:pPr>
              <a:defRPr/>
            </a:pPr>
            <a:r>
              <a:rPr lang="it-IT" altLang="it-IT" sz="2800" b="1" dirty="0" err="1">
                <a:solidFill>
                  <a:schemeClr val="bg1"/>
                </a:solidFill>
                <a:latin typeface="+mn-lt"/>
              </a:rPr>
              <a:t>Timeline</a:t>
            </a:r>
            <a:r>
              <a:rPr lang="it-IT" altLang="it-IT" sz="2800" b="1" dirty="0">
                <a:solidFill>
                  <a:schemeClr val="bg1"/>
                </a:solidFill>
                <a:latin typeface="+mn-lt"/>
              </a:rPr>
              <a:t> del Servizio-Sistema </a:t>
            </a:r>
            <a:r>
              <a:rPr lang="it-IT" altLang="it-IT" sz="2800" b="1" dirty="0">
                <a:solidFill>
                  <a:schemeClr val="bg1"/>
                </a:solidFill>
                <a:latin typeface="+mn-lt"/>
              </a:rPr>
              <a:t>statistico nazionale</a:t>
            </a:r>
            <a:endParaRPr lang="it-IT" altLang="it-IT" sz="2800" b="1" dirty="0">
              <a:solidFill>
                <a:schemeClr val="bg1"/>
              </a:solidFill>
              <a:latin typeface="+mn-lt"/>
            </a:endParaRPr>
          </a:p>
        </p:txBody>
      </p:sp>
      <p:sp>
        <p:nvSpPr>
          <p:cNvPr id="9219" name="Rectangle 9"/>
          <p:cNvSpPr>
            <a:spLocks noChangeArrowheads="1"/>
          </p:cNvSpPr>
          <p:nvPr/>
        </p:nvSpPr>
        <p:spPr bwMode="auto">
          <a:xfrm flipH="1">
            <a:off x="1265238" y="4349750"/>
            <a:ext cx="9847262" cy="392113"/>
          </a:xfrm>
          <a:prstGeom prst="rect">
            <a:avLst/>
          </a:prstGeom>
          <a:solidFill>
            <a:schemeClr val="accent1"/>
          </a:solidFill>
          <a:ln w="9525">
            <a:solidFill>
              <a:schemeClr val="tx1"/>
            </a:solidFill>
            <a:miter lim="800000"/>
            <a:headEnd/>
            <a:tailEnd/>
          </a:ln>
        </p:spPr>
        <p:txBody>
          <a:bodyPr wrap="none" anchor="ctr"/>
          <a:lstStyle/>
          <a:p>
            <a:endParaRPr lang="it-IT">
              <a:latin typeface="Calibri" pitchFamily="34" charset="0"/>
            </a:endParaRPr>
          </a:p>
        </p:txBody>
      </p:sp>
      <p:sp>
        <p:nvSpPr>
          <p:cNvPr id="9220" name="Oval 17"/>
          <p:cNvSpPr>
            <a:spLocks noChangeArrowheads="1"/>
          </p:cNvSpPr>
          <p:nvPr/>
        </p:nvSpPr>
        <p:spPr bwMode="auto">
          <a:xfrm>
            <a:off x="2803525" y="3971925"/>
            <a:ext cx="384175" cy="392113"/>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7180" name="Text Box 23"/>
          <p:cNvSpPr txBox="1">
            <a:spLocks noChangeArrowheads="1"/>
          </p:cNvSpPr>
          <p:nvPr/>
        </p:nvSpPr>
        <p:spPr bwMode="auto">
          <a:xfrm>
            <a:off x="1595438" y="3130550"/>
            <a:ext cx="700087" cy="830263"/>
          </a:xfrm>
          <a:prstGeom prst="rect">
            <a:avLst/>
          </a:prstGeom>
          <a:noFill/>
          <a:ln w="9525">
            <a:noFill/>
            <a:miter lim="800000"/>
            <a:headEnd/>
            <a:tailEnd/>
          </a:ln>
        </p:spPr>
        <p:txBody>
          <a:bodyPr>
            <a:spAutoFit/>
          </a:bodyPr>
          <a:lstStyle/>
          <a:p>
            <a:pPr>
              <a:spcBef>
                <a:spcPct val="50000"/>
              </a:spcBef>
              <a:defRPr/>
            </a:pPr>
            <a:r>
              <a:rPr lang="it-IT" altLang="it-IT" sz="1200" dirty="0">
                <a:latin typeface="+mj-lt"/>
              </a:rPr>
              <a:t>1926 </a:t>
            </a:r>
            <a:r>
              <a:rPr lang="it-IT" altLang="it-IT" sz="1200" dirty="0">
                <a:latin typeface="+mj-lt"/>
              </a:rPr>
              <a:t>Nascita dell’ </a:t>
            </a:r>
            <a:r>
              <a:rPr lang="it-IT" altLang="it-IT" sz="1200" dirty="0">
                <a:latin typeface="+mj-lt"/>
              </a:rPr>
              <a:t>Istituto</a:t>
            </a:r>
          </a:p>
        </p:txBody>
      </p:sp>
      <p:sp>
        <p:nvSpPr>
          <p:cNvPr id="9222" name="Text Box 24"/>
          <p:cNvSpPr txBox="1">
            <a:spLocks noChangeArrowheads="1"/>
          </p:cNvSpPr>
          <p:nvPr/>
        </p:nvSpPr>
        <p:spPr bwMode="auto">
          <a:xfrm>
            <a:off x="2566988" y="2843213"/>
            <a:ext cx="858837" cy="1108075"/>
          </a:xfrm>
          <a:prstGeom prst="rect">
            <a:avLst/>
          </a:prstGeom>
          <a:noFill/>
          <a:ln w="9525">
            <a:noFill/>
            <a:miter lim="800000"/>
            <a:headEnd/>
            <a:tailEnd/>
          </a:ln>
        </p:spPr>
        <p:txBody>
          <a:bodyPr>
            <a:spAutoFit/>
          </a:bodyPr>
          <a:lstStyle/>
          <a:p>
            <a:pPr>
              <a:spcBef>
                <a:spcPct val="50000"/>
              </a:spcBef>
            </a:pPr>
            <a:r>
              <a:rPr lang="it-IT" altLang="it-IT" sz="1200">
                <a:latin typeface="Calibri" pitchFamily="34" charset="0"/>
              </a:rPr>
              <a:t>1929</a:t>
            </a:r>
          </a:p>
          <a:p>
            <a:pPr>
              <a:spcBef>
                <a:spcPct val="50000"/>
              </a:spcBef>
            </a:pPr>
            <a:r>
              <a:rPr lang="it-IT" altLang="it-IT" sz="1200">
                <a:latin typeface="Calibri" pitchFamily="34" charset="0"/>
              </a:rPr>
              <a:t>Accentra-mento dei servizi statistici</a:t>
            </a:r>
          </a:p>
        </p:txBody>
      </p:sp>
      <p:sp>
        <p:nvSpPr>
          <p:cNvPr id="9223" name="Text Box 26"/>
          <p:cNvSpPr txBox="1">
            <a:spLocks noChangeArrowheads="1"/>
          </p:cNvSpPr>
          <p:nvPr/>
        </p:nvSpPr>
        <p:spPr bwMode="auto">
          <a:xfrm>
            <a:off x="5113338" y="3065463"/>
            <a:ext cx="1028700" cy="731837"/>
          </a:xfrm>
          <a:prstGeom prst="rect">
            <a:avLst/>
          </a:prstGeom>
          <a:noFill/>
          <a:ln w="9525">
            <a:noFill/>
            <a:miter lim="800000"/>
            <a:headEnd/>
            <a:tailEnd/>
          </a:ln>
        </p:spPr>
        <p:txBody>
          <a:bodyPr>
            <a:spAutoFit/>
          </a:bodyPr>
          <a:lstStyle/>
          <a:p>
            <a:pPr>
              <a:spcBef>
                <a:spcPct val="50000"/>
              </a:spcBef>
            </a:pPr>
            <a:r>
              <a:rPr lang="it-IT" altLang="it-IT" sz="1200">
                <a:latin typeface="Calibri" pitchFamily="34" charset="0"/>
              </a:rPr>
              <a:t>1966</a:t>
            </a:r>
          </a:p>
          <a:p>
            <a:pPr>
              <a:spcBef>
                <a:spcPct val="50000"/>
              </a:spcBef>
            </a:pPr>
            <a:r>
              <a:rPr lang="it-IT" altLang="it-IT" sz="1200">
                <a:latin typeface="Calibri" pitchFamily="34" charset="0"/>
              </a:rPr>
              <a:t>Uf</a:t>
            </a:r>
            <a:r>
              <a:rPr lang="it-IT" altLang="it-IT" sz="1200" b="1">
                <a:latin typeface="Calibri" pitchFamily="34" charset="0"/>
              </a:rPr>
              <a:t>fi</a:t>
            </a:r>
            <a:r>
              <a:rPr lang="it-IT" altLang="it-IT" sz="1200">
                <a:latin typeface="Calibri" pitchFamily="34" charset="0"/>
              </a:rPr>
              <a:t>ci regionali</a:t>
            </a:r>
          </a:p>
        </p:txBody>
      </p:sp>
      <p:sp>
        <p:nvSpPr>
          <p:cNvPr id="9224" name="Text Box 27"/>
          <p:cNvSpPr txBox="1">
            <a:spLocks noChangeArrowheads="1"/>
          </p:cNvSpPr>
          <p:nvPr/>
        </p:nvSpPr>
        <p:spPr bwMode="auto">
          <a:xfrm>
            <a:off x="7591425" y="3009900"/>
            <a:ext cx="922338" cy="822325"/>
          </a:xfrm>
          <a:prstGeom prst="rect">
            <a:avLst/>
          </a:prstGeom>
          <a:noFill/>
          <a:ln w="9525">
            <a:noFill/>
            <a:miter lim="800000"/>
            <a:headEnd/>
            <a:tailEnd/>
          </a:ln>
        </p:spPr>
        <p:txBody>
          <a:bodyPr>
            <a:spAutoFit/>
          </a:bodyPr>
          <a:lstStyle/>
          <a:p>
            <a:pPr>
              <a:spcBef>
                <a:spcPct val="50000"/>
              </a:spcBef>
            </a:pPr>
            <a:r>
              <a:rPr lang="it-IT" altLang="it-IT" sz="1200">
                <a:latin typeface="Calibri" pitchFamily="34" charset="0"/>
              </a:rPr>
              <a:t>1981-1983 Rapporto Moser – Guppo BSP</a:t>
            </a:r>
          </a:p>
        </p:txBody>
      </p:sp>
      <p:sp>
        <p:nvSpPr>
          <p:cNvPr id="9225" name="Text Box 28"/>
          <p:cNvSpPr txBox="1">
            <a:spLocks noChangeArrowheads="1"/>
          </p:cNvSpPr>
          <p:nvPr/>
        </p:nvSpPr>
        <p:spPr bwMode="auto">
          <a:xfrm>
            <a:off x="8921750" y="3016250"/>
            <a:ext cx="860425" cy="731838"/>
          </a:xfrm>
          <a:prstGeom prst="rect">
            <a:avLst/>
          </a:prstGeom>
          <a:noFill/>
          <a:ln w="9525">
            <a:noFill/>
            <a:miter lim="800000"/>
            <a:headEnd/>
            <a:tailEnd/>
          </a:ln>
        </p:spPr>
        <p:txBody>
          <a:bodyPr>
            <a:spAutoFit/>
          </a:bodyPr>
          <a:lstStyle/>
          <a:p>
            <a:pPr>
              <a:spcBef>
                <a:spcPct val="50000"/>
              </a:spcBef>
            </a:pPr>
            <a:r>
              <a:rPr lang="it-IT" altLang="it-IT" sz="1200">
                <a:latin typeface="Calibri" pitchFamily="34" charset="0"/>
              </a:rPr>
              <a:t>1989</a:t>
            </a:r>
          </a:p>
          <a:p>
            <a:pPr>
              <a:spcBef>
                <a:spcPct val="50000"/>
              </a:spcBef>
            </a:pPr>
            <a:r>
              <a:rPr lang="it-IT" altLang="it-IT" sz="1200">
                <a:latin typeface="Calibri" pitchFamily="34" charset="0"/>
              </a:rPr>
              <a:t>Nascita del Sistan</a:t>
            </a:r>
          </a:p>
        </p:txBody>
      </p:sp>
      <p:sp>
        <p:nvSpPr>
          <p:cNvPr id="9226" name="Text Box 31"/>
          <p:cNvSpPr txBox="1">
            <a:spLocks noChangeArrowheads="1"/>
          </p:cNvSpPr>
          <p:nvPr/>
        </p:nvSpPr>
        <p:spPr bwMode="auto">
          <a:xfrm>
            <a:off x="9985375" y="2889250"/>
            <a:ext cx="1243013" cy="1016000"/>
          </a:xfrm>
          <a:prstGeom prst="rect">
            <a:avLst/>
          </a:prstGeom>
          <a:noFill/>
          <a:ln w="9525">
            <a:noFill/>
            <a:miter lim="800000"/>
            <a:headEnd/>
            <a:tailEnd/>
          </a:ln>
        </p:spPr>
        <p:txBody>
          <a:bodyPr>
            <a:spAutoFit/>
          </a:bodyPr>
          <a:lstStyle/>
          <a:p>
            <a:r>
              <a:rPr lang="it-IT" sz="1200">
                <a:latin typeface="Calibri" pitchFamily="34" charset="0"/>
              </a:rPr>
              <a:t>2010 Adozione del Codice e Dpr 166 di riordino dell’Istituto</a:t>
            </a:r>
          </a:p>
          <a:p>
            <a:endParaRPr lang="it-IT" altLang="it-IT" sz="1200">
              <a:latin typeface="Calibri" pitchFamily="34" charset="0"/>
            </a:endParaRPr>
          </a:p>
        </p:txBody>
      </p:sp>
      <p:sp>
        <p:nvSpPr>
          <p:cNvPr id="9227" name="Oval 17"/>
          <p:cNvSpPr>
            <a:spLocks noChangeArrowheads="1"/>
          </p:cNvSpPr>
          <p:nvPr/>
        </p:nvSpPr>
        <p:spPr bwMode="auto">
          <a:xfrm>
            <a:off x="1752600" y="3957638"/>
            <a:ext cx="385763" cy="392112"/>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9228" name="Oval 17"/>
          <p:cNvSpPr>
            <a:spLocks noChangeArrowheads="1"/>
          </p:cNvSpPr>
          <p:nvPr/>
        </p:nvSpPr>
        <p:spPr bwMode="auto">
          <a:xfrm>
            <a:off x="5260975" y="3957638"/>
            <a:ext cx="385763" cy="392112"/>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9229" name="Oval 17"/>
          <p:cNvSpPr>
            <a:spLocks noChangeArrowheads="1"/>
          </p:cNvSpPr>
          <p:nvPr/>
        </p:nvSpPr>
        <p:spPr bwMode="auto">
          <a:xfrm>
            <a:off x="6383338" y="3957638"/>
            <a:ext cx="385762" cy="392112"/>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9230" name="Oval 17"/>
          <p:cNvSpPr>
            <a:spLocks noChangeArrowheads="1"/>
          </p:cNvSpPr>
          <p:nvPr/>
        </p:nvSpPr>
        <p:spPr bwMode="auto">
          <a:xfrm>
            <a:off x="7737475" y="3957638"/>
            <a:ext cx="385763" cy="392112"/>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9231" name="Oval 17"/>
          <p:cNvSpPr>
            <a:spLocks noChangeArrowheads="1"/>
          </p:cNvSpPr>
          <p:nvPr/>
        </p:nvSpPr>
        <p:spPr bwMode="auto">
          <a:xfrm>
            <a:off x="9105900" y="3957638"/>
            <a:ext cx="385763" cy="392112"/>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9232" name="Oval 17"/>
          <p:cNvSpPr>
            <a:spLocks noChangeArrowheads="1"/>
          </p:cNvSpPr>
          <p:nvPr/>
        </p:nvSpPr>
        <p:spPr bwMode="auto">
          <a:xfrm>
            <a:off x="10414000" y="3957638"/>
            <a:ext cx="385763" cy="392112"/>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9233" name="Oval 17"/>
          <p:cNvSpPr>
            <a:spLocks noChangeArrowheads="1"/>
          </p:cNvSpPr>
          <p:nvPr/>
        </p:nvSpPr>
        <p:spPr bwMode="auto">
          <a:xfrm>
            <a:off x="4006850" y="3957638"/>
            <a:ext cx="385763" cy="392112"/>
          </a:xfrm>
          <a:prstGeom prst="ellipse">
            <a:avLst/>
          </a:prstGeom>
          <a:solidFill>
            <a:srgbClr val="C00000"/>
          </a:solidFill>
          <a:ln w="9525">
            <a:solidFill>
              <a:schemeClr val="tx1"/>
            </a:solidFill>
            <a:round/>
            <a:headEnd/>
            <a:tailEnd/>
          </a:ln>
        </p:spPr>
        <p:txBody>
          <a:bodyPr wrap="none" anchor="ctr"/>
          <a:lstStyle/>
          <a:p>
            <a:endParaRPr lang="it-IT">
              <a:latin typeface="Calibri" pitchFamily="34" charset="0"/>
            </a:endParaRPr>
          </a:p>
        </p:txBody>
      </p:sp>
      <p:sp>
        <p:nvSpPr>
          <p:cNvPr id="9234" name="Rectangle 21"/>
          <p:cNvSpPr>
            <a:spLocks noChangeArrowheads="1"/>
          </p:cNvSpPr>
          <p:nvPr/>
        </p:nvSpPr>
        <p:spPr bwMode="auto">
          <a:xfrm>
            <a:off x="3808413" y="2973388"/>
            <a:ext cx="1168400" cy="1004887"/>
          </a:xfrm>
          <a:prstGeom prst="rect">
            <a:avLst/>
          </a:prstGeom>
          <a:noFill/>
          <a:ln w="9525">
            <a:noFill/>
            <a:miter lim="800000"/>
            <a:headEnd/>
            <a:tailEnd/>
          </a:ln>
        </p:spPr>
        <p:txBody>
          <a:bodyPr>
            <a:spAutoFit/>
          </a:bodyPr>
          <a:lstStyle/>
          <a:p>
            <a:r>
              <a:rPr lang="it-IT" altLang="it-IT" sz="1200">
                <a:latin typeface="Calibri" pitchFamily="34" charset="0"/>
              </a:rPr>
              <a:t>1949-1950 </a:t>
            </a:r>
          </a:p>
          <a:p>
            <a:r>
              <a:rPr lang="it-IT" altLang="it-IT" sz="1200">
                <a:latin typeface="Calibri" pitchFamily="34" charset="0"/>
              </a:rPr>
              <a:t>Disegno di legge per il riordino dei servizi statistici</a:t>
            </a:r>
            <a:endParaRPr lang="it-IT" sz="1200">
              <a:latin typeface="Calibri" pitchFamily="34" charset="0"/>
            </a:endParaRPr>
          </a:p>
        </p:txBody>
      </p:sp>
      <p:sp>
        <p:nvSpPr>
          <p:cNvPr id="9235" name="Rectangle 22"/>
          <p:cNvSpPr>
            <a:spLocks noChangeArrowheads="1"/>
          </p:cNvSpPr>
          <p:nvPr/>
        </p:nvSpPr>
        <p:spPr bwMode="auto">
          <a:xfrm>
            <a:off x="6142038" y="2946400"/>
            <a:ext cx="1166812" cy="1004888"/>
          </a:xfrm>
          <a:prstGeom prst="rect">
            <a:avLst/>
          </a:prstGeom>
          <a:noFill/>
          <a:ln w="9525">
            <a:noFill/>
            <a:miter lim="800000"/>
            <a:headEnd/>
            <a:tailEnd/>
          </a:ln>
        </p:spPr>
        <p:txBody>
          <a:bodyPr>
            <a:spAutoFit/>
          </a:bodyPr>
          <a:lstStyle/>
          <a:p>
            <a:r>
              <a:rPr lang="it-IT" altLang="it-IT" sz="1200">
                <a:latin typeface="Calibri" pitchFamily="34" charset="0"/>
              </a:rPr>
              <a:t>1977</a:t>
            </a:r>
          </a:p>
          <a:p>
            <a:r>
              <a:rPr lang="it-IT" altLang="it-IT" sz="1200">
                <a:latin typeface="Calibri" pitchFamily="34" charset="0"/>
              </a:rPr>
              <a:t>Disegno di legge per il riordino dei servizi statistici</a:t>
            </a:r>
            <a:endParaRPr lang="it-IT" sz="1200">
              <a:latin typeface="Calibri" pitchFamily="34" charset="0"/>
            </a:endParaRPr>
          </a:p>
        </p:txBody>
      </p:sp>
      <p:sp>
        <p:nvSpPr>
          <p:cNvPr id="2" name="Segnaposto numero diapositiva 1"/>
          <p:cNvSpPr>
            <a:spLocks noGrp="1"/>
          </p:cNvSpPr>
          <p:nvPr>
            <p:ph type="sldNum" sz="quarter" idx="12"/>
          </p:nvPr>
        </p:nvSpPr>
        <p:spPr/>
        <p:txBody>
          <a:bodyPr/>
          <a:lstStyle/>
          <a:p>
            <a:pPr>
              <a:defRPr/>
            </a:pPr>
            <a:fld id="{F659898B-6206-4CEB-A6AB-12135DBEA410}"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ctrTitle"/>
          </p:nvPr>
        </p:nvSpPr>
        <p:spPr bwMode="auto">
          <a:xfrm>
            <a:off x="914400" y="2130425"/>
            <a:ext cx="10363200" cy="1470025"/>
          </a:xfrm>
          <a:noFill/>
          <a:ln>
            <a:miter lim="800000"/>
            <a:headEnd/>
            <a:tailEnd/>
          </a:ln>
        </p:spPr>
        <p:txBody>
          <a:bodyPr vert="horz" wrap="square" lIns="91440" tIns="45720" rIns="91440" bIns="45720" numCol="1" anchor="t" anchorCtr="0" compatLnSpc="1">
            <a:prstTxWarp prst="textNoShape">
              <a:avLst/>
            </a:prstTxWarp>
          </a:bodyPr>
          <a:lstStyle/>
          <a:p>
            <a:r>
              <a:rPr lang="it-IT" smtClean="0"/>
              <a:t>Grazie per l’attenzione,</a:t>
            </a:r>
          </a:p>
        </p:txBody>
      </p:sp>
      <p:sp>
        <p:nvSpPr>
          <p:cNvPr id="3" name="Sottotitolo 2"/>
          <p:cNvSpPr>
            <a:spLocks noGrp="1"/>
          </p:cNvSpPr>
          <p:nvPr>
            <p:ph type="subTitle" idx="1"/>
          </p:nvPr>
        </p:nvSpPr>
        <p:spPr>
          <a:xfrm>
            <a:off x="427038" y="3790950"/>
            <a:ext cx="4203700" cy="1752600"/>
          </a:xfrm>
        </p:spPr>
        <p:txBody>
          <a:bodyPr/>
          <a:lstStyle/>
          <a:p>
            <a:pPr>
              <a:defRPr/>
            </a:pPr>
            <a:r>
              <a:rPr lang="it-IT" dirty="0" smtClean="0"/>
              <a:t>attias@istat.it</a:t>
            </a:r>
            <a:endParaRPr lang="it-IT" dirty="0"/>
          </a:p>
        </p:txBody>
      </p:sp>
      <p:sp>
        <p:nvSpPr>
          <p:cNvPr id="4" name="Segnaposto numero diapositiva 3"/>
          <p:cNvSpPr>
            <a:spLocks noGrp="1"/>
          </p:cNvSpPr>
          <p:nvPr>
            <p:ph type="sldNum" sz="quarter" idx="12"/>
          </p:nvPr>
        </p:nvSpPr>
        <p:spPr/>
        <p:txBody>
          <a:bodyPr/>
          <a:lstStyle/>
          <a:p>
            <a:pPr>
              <a:defRPr/>
            </a:pPr>
            <a:fld id="{B63AECCE-A980-4F43-9AB7-DE6CB39D4809}"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asellaDiTesto 4"/>
          <p:cNvSpPr txBox="1">
            <a:spLocks noChangeArrowheads="1"/>
          </p:cNvSpPr>
          <p:nvPr/>
        </p:nvSpPr>
        <p:spPr bwMode="auto">
          <a:xfrm>
            <a:off x="1049338" y="2398713"/>
            <a:ext cx="9971087" cy="1709737"/>
          </a:xfrm>
          <a:prstGeom prst="rect">
            <a:avLst/>
          </a:prstGeom>
          <a:noFill/>
          <a:ln w="9525">
            <a:noFill/>
            <a:miter lim="800000"/>
            <a:headEnd/>
            <a:tailEnd/>
          </a:ln>
        </p:spPr>
        <p:txBody>
          <a:bodyPr>
            <a:spAutoFit/>
          </a:bodyPr>
          <a:lstStyle/>
          <a:p>
            <a:pPr>
              <a:defRPr/>
            </a:pPr>
            <a:r>
              <a:rPr lang="it-IT" altLang="it-IT" sz="1600" dirty="0">
                <a:solidFill>
                  <a:schemeClr val="tx1">
                    <a:lumMod val="50000"/>
                    <a:lumOff val="50000"/>
                  </a:schemeClr>
                </a:solidFill>
                <a:latin typeface="+mn-lt"/>
              </a:rPr>
              <a:t>“…</a:t>
            </a:r>
            <a:r>
              <a:rPr lang="it-IT" altLang="it-IT" dirty="0">
                <a:solidFill>
                  <a:schemeClr val="tx1">
                    <a:lumMod val="50000"/>
                    <a:lumOff val="50000"/>
                  </a:schemeClr>
                </a:solidFill>
                <a:latin typeface="+mn-lt"/>
              </a:rPr>
              <a:t>essi hanno, però, bisogno di essere sviluppati e indirizzati verso compiti più vasti, e per ottenere questo è necessario, innanzi tutto, assicurare a tali Uffici </a:t>
            </a:r>
            <a:r>
              <a:rPr lang="it-IT" altLang="it-IT" dirty="0">
                <a:solidFill>
                  <a:srgbClr val="FF0000"/>
                </a:solidFill>
                <a:latin typeface="+mn-lt"/>
              </a:rPr>
              <a:t>personale adeguato </a:t>
            </a:r>
            <a:r>
              <a:rPr lang="it-IT" altLang="it-IT" dirty="0">
                <a:solidFill>
                  <a:schemeClr val="tx1">
                    <a:lumMod val="50000"/>
                    <a:lumOff val="50000"/>
                  </a:schemeClr>
                </a:solidFill>
                <a:latin typeface="+mn-lt"/>
              </a:rPr>
              <a:t>… “</a:t>
            </a:r>
          </a:p>
          <a:p>
            <a:pPr>
              <a:defRPr/>
            </a:pPr>
            <a:endParaRPr lang="it-IT" altLang="it-IT" dirty="0">
              <a:latin typeface="+mn-lt"/>
            </a:endParaRPr>
          </a:p>
          <a:p>
            <a:pPr>
              <a:defRPr/>
            </a:pPr>
            <a:endParaRPr lang="it-IT" altLang="it-IT" dirty="0"/>
          </a:p>
          <a:p>
            <a:pPr>
              <a:defRPr/>
            </a:pPr>
            <a:endParaRPr lang="it-IT" altLang="it-IT" dirty="0"/>
          </a:p>
          <a:p>
            <a:pPr>
              <a:defRPr/>
            </a:pPr>
            <a:endParaRPr lang="it-IT" altLang="it-IT" sz="1600" dirty="0">
              <a:solidFill>
                <a:srgbClr val="505150"/>
              </a:solidFill>
            </a:endParaRPr>
          </a:p>
        </p:txBody>
      </p:sp>
      <p:sp>
        <p:nvSpPr>
          <p:cNvPr id="11266" name="CasellaDiTesto 5"/>
          <p:cNvSpPr txBox="1">
            <a:spLocks noChangeArrowheads="1"/>
          </p:cNvSpPr>
          <p:nvPr/>
        </p:nvSpPr>
        <p:spPr bwMode="auto">
          <a:xfrm>
            <a:off x="909638" y="6329363"/>
            <a:ext cx="6257925" cy="304800"/>
          </a:xfrm>
          <a:prstGeom prst="rect">
            <a:avLst/>
          </a:prstGeom>
          <a:noFill/>
          <a:ln w="9525">
            <a:noFill/>
            <a:miter lim="800000"/>
            <a:headEnd/>
            <a:tailEnd/>
          </a:ln>
        </p:spPr>
        <p:txBody>
          <a:bodyPr>
            <a:spAutoFit/>
          </a:bodyPr>
          <a:lstStyle/>
          <a:p>
            <a:r>
              <a:rPr lang="it-IT" altLang="it-IT" sz="1400">
                <a:solidFill>
                  <a:srgbClr val="7F7F7F"/>
                </a:solidFill>
              </a:rPr>
              <a:t>Roma, 23 giugno 2016</a:t>
            </a:r>
          </a:p>
        </p:txBody>
      </p:sp>
      <p:sp>
        <p:nvSpPr>
          <p:cNvPr id="11267" name="CasellaDiTesto 2"/>
          <p:cNvSpPr txBox="1">
            <a:spLocks noChangeArrowheads="1"/>
          </p:cNvSpPr>
          <p:nvPr/>
        </p:nvSpPr>
        <p:spPr bwMode="auto">
          <a:xfrm>
            <a:off x="909638" y="866775"/>
            <a:ext cx="10050462" cy="457200"/>
          </a:xfrm>
          <a:prstGeom prst="rect">
            <a:avLst/>
          </a:prstGeom>
          <a:noFill/>
          <a:ln w="9525">
            <a:noFill/>
            <a:miter lim="800000"/>
            <a:headEnd/>
            <a:tailEnd/>
          </a:ln>
        </p:spPr>
        <p:txBody>
          <a:bodyPr>
            <a:spAutoFit/>
          </a:bodyPr>
          <a:lstStyle/>
          <a:p>
            <a:pPr marL="342900" indent="-342900">
              <a:buFont typeface="Wingdings" pitchFamily="2" charset="2"/>
              <a:buNone/>
            </a:pPr>
            <a:r>
              <a:rPr lang="it-IT" altLang="it-IT" sz="2400">
                <a:solidFill>
                  <a:srgbClr val="505150"/>
                </a:solidFill>
              </a:rPr>
              <a:t>	</a:t>
            </a:r>
            <a:endParaRPr lang="it-IT" altLang="it-IT"/>
          </a:p>
        </p:txBody>
      </p:sp>
      <p:sp>
        <p:nvSpPr>
          <p:cNvPr id="8197" name="CasellaDiTesto 4"/>
          <p:cNvSpPr txBox="1">
            <a:spLocks noChangeArrowheads="1"/>
          </p:cNvSpPr>
          <p:nvPr/>
        </p:nvSpPr>
        <p:spPr bwMode="auto">
          <a:xfrm>
            <a:off x="1049338" y="1300163"/>
            <a:ext cx="10607675" cy="1098550"/>
          </a:xfrm>
          <a:prstGeom prst="rect">
            <a:avLst/>
          </a:prstGeom>
          <a:noFill/>
          <a:ln w="9525">
            <a:noFill/>
            <a:miter lim="800000"/>
            <a:headEnd/>
            <a:tailEnd/>
          </a:ln>
        </p:spPr>
        <p:txBody>
          <a:bodyPr>
            <a:spAutoFit/>
          </a:bodyPr>
          <a:lstStyle/>
          <a:p>
            <a:pPr>
              <a:defRPr/>
            </a:pPr>
            <a:r>
              <a:rPr lang="it-IT" altLang="it-IT" sz="2800" dirty="0">
                <a:solidFill>
                  <a:schemeClr val="tx1">
                    <a:lumMod val="50000"/>
                    <a:lumOff val="50000"/>
                  </a:schemeClr>
                </a:solidFill>
                <a:latin typeface="+mn-lt"/>
              </a:rPr>
              <a:t>1926</a:t>
            </a:r>
            <a:r>
              <a:rPr lang="it-IT" altLang="it-IT" sz="2000" dirty="0">
                <a:solidFill>
                  <a:schemeClr val="tx1">
                    <a:lumMod val="50000"/>
                    <a:lumOff val="50000"/>
                  </a:schemeClr>
                </a:solidFill>
                <a:latin typeface="+mn-lt"/>
              </a:rPr>
              <a:t> – </a:t>
            </a:r>
            <a:r>
              <a:rPr lang="it-IT" altLang="it-IT" dirty="0">
                <a:solidFill>
                  <a:schemeClr val="tx1">
                    <a:lumMod val="50000"/>
                    <a:lumOff val="50000"/>
                  </a:schemeClr>
                </a:solidFill>
                <a:latin typeface="+mn-lt"/>
              </a:rPr>
              <a:t>Legge n. 1162 regola l'ordinamento e il funzionamento degli Uffici municipali di statistica delle grandi città e li mette alla diretta dipendenza del Podestà” </a:t>
            </a:r>
          </a:p>
          <a:p>
            <a:pPr>
              <a:defRPr/>
            </a:pPr>
            <a:endParaRPr lang="it-IT" altLang="it-IT" sz="2000" dirty="0">
              <a:solidFill>
                <a:srgbClr val="B2B2B2"/>
              </a:solidFill>
            </a:endParaRPr>
          </a:p>
        </p:txBody>
      </p:sp>
      <p:sp>
        <p:nvSpPr>
          <p:cNvPr id="8199" name="Text Box 7"/>
          <p:cNvSpPr txBox="1">
            <a:spLocks noChangeArrowheads="1"/>
          </p:cNvSpPr>
          <p:nvPr/>
        </p:nvSpPr>
        <p:spPr bwMode="auto">
          <a:xfrm>
            <a:off x="1049338" y="3252788"/>
            <a:ext cx="9621837" cy="1755775"/>
          </a:xfrm>
          <a:prstGeom prst="rect">
            <a:avLst/>
          </a:prstGeom>
          <a:noFill/>
          <a:ln w="9525">
            <a:noFill/>
            <a:miter lim="800000"/>
            <a:headEnd/>
            <a:tailEnd/>
          </a:ln>
          <a:effectLst/>
        </p:spPr>
        <p:txBody>
          <a:bodyPr>
            <a:spAutoFit/>
          </a:bodyPr>
          <a:lstStyle/>
          <a:p>
            <a:pPr>
              <a:defRPr/>
            </a:pPr>
            <a:r>
              <a:rPr lang="it-IT" altLang="it-IT" sz="2800" dirty="0">
                <a:solidFill>
                  <a:schemeClr val="tx1">
                    <a:lumMod val="50000"/>
                    <a:lumOff val="50000"/>
                  </a:schemeClr>
                </a:solidFill>
                <a:latin typeface="+mn-lt"/>
              </a:rPr>
              <a:t>1929 - </a:t>
            </a:r>
            <a:r>
              <a:rPr lang="it-IT" altLang="it-IT" dirty="0">
                <a:solidFill>
                  <a:schemeClr val="tx1">
                    <a:lumMod val="50000"/>
                    <a:lumOff val="50000"/>
                  </a:schemeClr>
                </a:solidFill>
                <a:latin typeface="+mn-lt"/>
              </a:rPr>
              <a:t>Legge n. 2238– </a:t>
            </a:r>
            <a:r>
              <a:rPr lang="it-IT" altLang="it-IT" dirty="0">
                <a:solidFill>
                  <a:srgbClr val="FF0000"/>
                </a:solidFill>
                <a:latin typeface="+mn-lt"/>
              </a:rPr>
              <a:t>verso l’accentramento </a:t>
            </a:r>
            <a:r>
              <a:rPr lang="it-IT" altLang="it-IT" dirty="0">
                <a:solidFill>
                  <a:schemeClr val="tx1">
                    <a:lumMod val="50000"/>
                    <a:lumOff val="50000"/>
                  </a:schemeClr>
                </a:solidFill>
                <a:latin typeface="+mn-lt"/>
              </a:rPr>
              <a:t>(con l’art. 3 della nuova legge di riforma si cerca di costruire una gabbia normativa per costringere le amministrazioni a collaborare)</a:t>
            </a:r>
          </a:p>
          <a:p>
            <a:pPr>
              <a:defRPr/>
            </a:pPr>
            <a:endParaRPr lang="it-IT" altLang="it-IT" dirty="0">
              <a:solidFill>
                <a:schemeClr val="tx1">
                  <a:lumMod val="50000"/>
                  <a:lumOff val="50000"/>
                </a:schemeClr>
              </a:solidFill>
              <a:latin typeface="+mn-lt"/>
            </a:endParaRPr>
          </a:p>
          <a:p>
            <a:pPr>
              <a:defRPr/>
            </a:pPr>
            <a:r>
              <a:rPr lang="it-IT" altLang="it-IT" dirty="0">
                <a:solidFill>
                  <a:schemeClr val="tx1">
                    <a:lumMod val="50000"/>
                    <a:lumOff val="50000"/>
                  </a:schemeClr>
                </a:solidFill>
                <a:latin typeface="+mn-lt"/>
              </a:rPr>
              <a:t>Le statistiche del lavoro, </a:t>
            </a:r>
            <a:r>
              <a:rPr lang="it-IT" altLang="it-IT" dirty="0">
                <a:solidFill>
                  <a:schemeClr val="tx1">
                    <a:lumMod val="50000"/>
                    <a:lumOff val="50000"/>
                  </a:schemeClr>
                </a:solidFill>
                <a:latin typeface="+mn-lt"/>
              </a:rPr>
              <a:t>rimangono </a:t>
            </a:r>
            <a:r>
              <a:rPr lang="it-IT" altLang="it-IT" dirty="0">
                <a:solidFill>
                  <a:schemeClr val="tx1">
                    <a:lumMod val="50000"/>
                    <a:lumOff val="50000"/>
                  </a:schemeClr>
                </a:solidFill>
                <a:latin typeface="+mn-lt"/>
              </a:rPr>
              <a:t>sotto il controllo dei singoli dicasteri</a:t>
            </a:r>
          </a:p>
          <a:p>
            <a:pPr>
              <a:spcBef>
                <a:spcPct val="50000"/>
              </a:spcBef>
              <a:defRPr/>
            </a:pPr>
            <a:endParaRPr lang="it-IT" dirty="0"/>
          </a:p>
        </p:txBody>
      </p:sp>
      <p:sp>
        <p:nvSpPr>
          <p:cNvPr id="2" name="Segnaposto numero diapositiva 1"/>
          <p:cNvSpPr>
            <a:spLocks noGrp="1"/>
          </p:cNvSpPr>
          <p:nvPr>
            <p:ph type="sldNum" sz="quarter" idx="12"/>
          </p:nvPr>
        </p:nvSpPr>
        <p:spPr/>
        <p:txBody>
          <a:bodyPr/>
          <a:lstStyle/>
          <a:p>
            <a:pPr>
              <a:defRPr/>
            </a:pPr>
            <a:fld id="{54A0B1EF-BFC1-4044-B907-65302166494E}"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asellaDiTesto 4"/>
          <p:cNvSpPr txBox="1">
            <a:spLocks noChangeArrowheads="1"/>
          </p:cNvSpPr>
          <p:nvPr/>
        </p:nvSpPr>
        <p:spPr bwMode="auto">
          <a:xfrm>
            <a:off x="1049338" y="1020763"/>
            <a:ext cx="10607675" cy="584200"/>
          </a:xfrm>
          <a:prstGeom prst="rect">
            <a:avLst/>
          </a:prstGeom>
          <a:noFill/>
          <a:ln w="9525">
            <a:noFill/>
            <a:miter lim="800000"/>
            <a:headEnd/>
            <a:tailEnd/>
          </a:ln>
        </p:spPr>
        <p:txBody>
          <a:bodyPr>
            <a:spAutoFit/>
          </a:bodyPr>
          <a:lstStyle/>
          <a:p>
            <a:pPr>
              <a:defRPr/>
            </a:pPr>
            <a:r>
              <a:rPr lang="it-IT" altLang="it-IT" sz="3200" dirty="0">
                <a:latin typeface="+mn-lt"/>
              </a:rPr>
              <a:t>I </a:t>
            </a:r>
            <a:r>
              <a:rPr lang="it-IT" altLang="it-IT" sz="3200" dirty="0">
                <a:solidFill>
                  <a:schemeClr val="tx1">
                    <a:lumMod val="50000"/>
                    <a:lumOff val="50000"/>
                  </a:schemeClr>
                </a:solidFill>
                <a:latin typeface="+mn-lt"/>
              </a:rPr>
              <a:t>primi dati sul sistema</a:t>
            </a:r>
          </a:p>
        </p:txBody>
      </p:sp>
      <p:sp>
        <p:nvSpPr>
          <p:cNvPr id="13314" name="CasellaDiTesto 5"/>
          <p:cNvSpPr txBox="1">
            <a:spLocks noChangeArrowheads="1"/>
          </p:cNvSpPr>
          <p:nvPr/>
        </p:nvSpPr>
        <p:spPr bwMode="auto">
          <a:xfrm>
            <a:off x="909638" y="6435725"/>
            <a:ext cx="6257925" cy="246063"/>
          </a:xfrm>
          <a:prstGeom prst="rect">
            <a:avLst/>
          </a:prstGeom>
          <a:noFill/>
          <a:ln w="9525">
            <a:noFill/>
            <a:miter lim="800000"/>
            <a:headEnd/>
            <a:tailEnd/>
          </a:ln>
        </p:spPr>
        <p:txBody>
          <a:bodyPr>
            <a:spAutoFit/>
          </a:bodyPr>
          <a:lstStyle/>
          <a:p>
            <a:r>
              <a:rPr lang="it-IT" altLang="it-IT" sz="1000">
                <a:solidFill>
                  <a:srgbClr val="7F7F7F"/>
                </a:solidFill>
              </a:rPr>
              <a:t>Roma, 23 giugno 2016</a:t>
            </a:r>
          </a:p>
        </p:txBody>
      </p:sp>
      <p:sp>
        <p:nvSpPr>
          <p:cNvPr id="12291" name="Rectangle 7"/>
          <p:cNvSpPr>
            <a:spLocks noChangeArrowheads="1"/>
          </p:cNvSpPr>
          <p:nvPr/>
        </p:nvSpPr>
        <p:spPr bwMode="auto">
          <a:xfrm>
            <a:off x="909638" y="1792288"/>
            <a:ext cx="7473950" cy="708025"/>
          </a:xfrm>
          <a:prstGeom prst="rect">
            <a:avLst/>
          </a:prstGeom>
          <a:noFill/>
          <a:ln w="9525">
            <a:noFill/>
            <a:miter lim="800000"/>
            <a:headEnd/>
            <a:tailEnd/>
          </a:ln>
        </p:spPr>
        <p:txBody>
          <a:bodyPr wrap="none" anchor="ctr">
            <a:spAutoFit/>
          </a:bodyPr>
          <a:lstStyle/>
          <a:p>
            <a:pPr eaLnBrk="0" hangingPunct="0">
              <a:defRPr/>
            </a:pPr>
            <a:r>
              <a:rPr lang="it-IT" altLang="it-IT" sz="2000" dirty="0">
                <a:latin typeface="+mn-lt"/>
              </a:rPr>
              <a:t>1933 -“…una decina di Uffici di statistica comunali, una settantina </a:t>
            </a:r>
          </a:p>
          <a:p>
            <a:pPr eaLnBrk="0" hangingPunct="0">
              <a:defRPr/>
            </a:pPr>
            <a:r>
              <a:rPr lang="it-IT" altLang="it-IT" sz="2000" dirty="0">
                <a:latin typeface="+mn-lt"/>
              </a:rPr>
              <a:t>circa di Uffici di statistica provinciali e poche decine di Uffici sindacali»</a:t>
            </a:r>
          </a:p>
        </p:txBody>
      </p:sp>
      <p:sp>
        <p:nvSpPr>
          <p:cNvPr id="13316" name="Text Box 8"/>
          <p:cNvSpPr txBox="1">
            <a:spLocks noChangeArrowheads="1"/>
          </p:cNvSpPr>
          <p:nvPr/>
        </p:nvSpPr>
        <p:spPr bwMode="auto">
          <a:xfrm>
            <a:off x="909638" y="2841625"/>
            <a:ext cx="10147300" cy="1920875"/>
          </a:xfrm>
          <a:prstGeom prst="rect">
            <a:avLst/>
          </a:prstGeom>
          <a:noFill/>
          <a:ln w="9525">
            <a:noFill/>
            <a:miter lim="800000"/>
            <a:headEnd/>
            <a:tailEnd/>
          </a:ln>
        </p:spPr>
        <p:txBody>
          <a:bodyPr>
            <a:spAutoFit/>
          </a:bodyPr>
          <a:lstStyle/>
          <a:p>
            <a:pPr>
              <a:spcBef>
                <a:spcPct val="50000"/>
              </a:spcBef>
            </a:pPr>
            <a:r>
              <a:rPr lang="it-IT" altLang="it-IT" sz="2000">
                <a:latin typeface="Calibri" pitchFamily="34" charset="0"/>
              </a:rPr>
              <a:t>1934 -1935</a:t>
            </a:r>
          </a:p>
          <a:p>
            <a:pPr>
              <a:spcBef>
                <a:spcPct val="50000"/>
              </a:spcBef>
            </a:pPr>
            <a:r>
              <a:rPr lang="it-IT" altLang="it-IT" sz="2000">
                <a:latin typeface="Calibri" pitchFamily="34" charset="0"/>
              </a:rPr>
              <a:t>“…gli Uffici di statistica, </a:t>
            </a:r>
            <a:r>
              <a:rPr lang="it-IT" altLang="it-IT" sz="2000">
                <a:solidFill>
                  <a:srgbClr val="FF0000"/>
                </a:solidFill>
                <a:latin typeface="Calibri" pitchFamily="34" charset="0"/>
              </a:rPr>
              <a:t>con funzioni organicamente distinte</a:t>
            </a:r>
            <a:r>
              <a:rPr lang="it-IT" altLang="it-IT" sz="2000">
                <a:latin typeface="Calibri" pitchFamily="34" charset="0"/>
              </a:rPr>
              <a:t>, sono saliti da 19 a 60 presso i Consigli Provinciali dell'Economia Corporativa e da 12 a 30 presso i Comuni più importanti. Dei 90 dirigenti di detti Uffici, 50 sono abilitati nelle discipline statistiche” </a:t>
            </a:r>
          </a:p>
          <a:p>
            <a:pPr>
              <a:spcBef>
                <a:spcPct val="50000"/>
              </a:spcBef>
            </a:pPr>
            <a:endParaRPr lang="it-IT" altLang="it-IT" sz="20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4"/>
          <p:cNvSpPr txBox="1">
            <a:spLocks noChangeArrowheads="1"/>
          </p:cNvSpPr>
          <p:nvPr/>
        </p:nvSpPr>
        <p:spPr bwMode="auto">
          <a:xfrm>
            <a:off x="217488" y="1636713"/>
            <a:ext cx="10906125" cy="5910262"/>
          </a:xfrm>
          <a:prstGeom prst="rect">
            <a:avLst/>
          </a:prstGeom>
          <a:noFill/>
          <a:ln w="9525">
            <a:noFill/>
            <a:miter lim="800000"/>
            <a:headEnd/>
            <a:tailEnd/>
          </a:ln>
        </p:spPr>
        <p:txBody>
          <a:bodyPr>
            <a:spAutoFit/>
          </a:bodyPr>
          <a:lstStyle/>
          <a:p>
            <a:pPr>
              <a:defRPr/>
            </a:pPr>
            <a:endParaRPr lang="it-IT" altLang="it-IT" dirty="0">
              <a:solidFill>
                <a:srgbClr val="FF0000"/>
              </a:solidFill>
              <a:latin typeface="+mn-lt"/>
            </a:endParaRPr>
          </a:p>
          <a:p>
            <a:pPr>
              <a:defRPr/>
            </a:pPr>
            <a:r>
              <a:rPr lang="it-IT" altLang="it-IT" sz="2400" dirty="0">
                <a:solidFill>
                  <a:srgbClr val="FF0000"/>
                </a:solidFill>
                <a:latin typeface="+mn-lt"/>
              </a:rPr>
              <a:t>Elementi di sistema: </a:t>
            </a:r>
          </a:p>
          <a:p>
            <a:pPr marL="342900" indent="-342900">
              <a:buFont typeface="Wingdings" panose="05000000000000000000" pitchFamily="2" charset="2"/>
              <a:buChar char="ü"/>
              <a:defRPr/>
            </a:pPr>
            <a:r>
              <a:rPr lang="it-IT" altLang="it-IT" sz="2000" dirty="0">
                <a:solidFill>
                  <a:srgbClr val="505150"/>
                </a:solidFill>
                <a:latin typeface="+mn-lt"/>
              </a:rPr>
              <a:t>approvazione dei piani statistici annuali degli enti (parere obbligatorio)</a:t>
            </a:r>
          </a:p>
          <a:p>
            <a:pPr marL="342900" indent="-342900">
              <a:buFont typeface="Wingdings" panose="05000000000000000000" pitchFamily="2" charset="2"/>
              <a:buChar char="ü"/>
              <a:defRPr/>
            </a:pPr>
            <a:r>
              <a:rPr lang="it-IT" altLang="it-IT" sz="2000" dirty="0">
                <a:latin typeface="+mn-lt"/>
              </a:rPr>
              <a:t>direttive dell'Istituto in ordine alle indagini </a:t>
            </a:r>
          </a:p>
          <a:p>
            <a:pPr marL="342900" indent="-342900">
              <a:buFont typeface="Wingdings" panose="05000000000000000000" pitchFamily="2" charset="2"/>
              <a:buChar char="ü"/>
              <a:defRPr/>
            </a:pPr>
            <a:r>
              <a:rPr lang="it-IT" altLang="it-IT" sz="2000" dirty="0">
                <a:latin typeface="+mn-lt"/>
              </a:rPr>
              <a:t>commissioni di studio con esperti esterni</a:t>
            </a:r>
          </a:p>
          <a:p>
            <a:pPr marL="342900" indent="-342900">
              <a:buFont typeface="Wingdings" panose="05000000000000000000" pitchFamily="2" charset="2"/>
              <a:buChar char="ü"/>
              <a:defRPr/>
            </a:pPr>
            <a:r>
              <a:rPr lang="it-IT" altLang="it-IT" sz="2000" dirty="0">
                <a:solidFill>
                  <a:srgbClr val="505150"/>
                </a:solidFill>
                <a:latin typeface="+mn-lt"/>
              </a:rPr>
              <a:t>istituzione di esame di abilitazione statistica per il personale delle amministrazioni</a:t>
            </a:r>
          </a:p>
          <a:p>
            <a:pPr>
              <a:defRPr/>
            </a:pPr>
            <a:endParaRPr lang="it-IT" altLang="it-IT" sz="2000" dirty="0"/>
          </a:p>
          <a:p>
            <a:pPr>
              <a:defRPr/>
            </a:pPr>
            <a:r>
              <a:rPr lang="it-IT" altLang="it-IT" sz="2400" dirty="0">
                <a:solidFill>
                  <a:srgbClr val="FF0000"/>
                </a:solidFill>
                <a:latin typeface="+mn-lt"/>
              </a:rPr>
              <a:t>Punti deboli del sistema </a:t>
            </a:r>
          </a:p>
          <a:p>
            <a:pPr marL="342900" indent="-342900">
              <a:buFont typeface="Wingdings" panose="05000000000000000000" pitchFamily="2" charset="2"/>
              <a:buChar char="ü"/>
              <a:defRPr/>
            </a:pPr>
            <a:r>
              <a:rPr lang="it-IT" altLang="it-IT" sz="2000" dirty="0">
                <a:latin typeface="+mn-lt"/>
              </a:rPr>
              <a:t>generico obbligo di collaborazione per le amministrazioni centrali e locali ed enti pubblici e privati. </a:t>
            </a:r>
          </a:p>
          <a:p>
            <a:pPr marL="342900" indent="-342900">
              <a:buFont typeface="Wingdings" panose="05000000000000000000" pitchFamily="2" charset="2"/>
              <a:buChar char="ü"/>
              <a:defRPr/>
            </a:pPr>
            <a:r>
              <a:rPr lang="it-IT" altLang="it-IT" sz="2000" dirty="0">
                <a:latin typeface="+mn-lt"/>
              </a:rPr>
              <a:t>proliferazione incontrollata di nuovi enti pubblici alla fine degli anni ‘20</a:t>
            </a:r>
          </a:p>
          <a:p>
            <a:pPr marL="342900" indent="-342900">
              <a:buFont typeface="Wingdings" panose="05000000000000000000" pitchFamily="2" charset="2"/>
              <a:buChar char="ü"/>
              <a:defRPr/>
            </a:pPr>
            <a:r>
              <a:rPr lang="it-IT" altLang="it-IT" sz="2000" dirty="0">
                <a:latin typeface="+mn-lt"/>
              </a:rPr>
              <a:t>dipendenza gerarchica e funzionale degli organi periferici da altri enti</a:t>
            </a:r>
          </a:p>
          <a:p>
            <a:pPr marL="342900" indent="-342900">
              <a:buFont typeface="Wingdings" panose="05000000000000000000" pitchFamily="2" charset="2"/>
              <a:buChar char="ü"/>
              <a:defRPr/>
            </a:pPr>
            <a:r>
              <a:rPr lang="it-IT" altLang="it-IT" sz="2000" dirty="0">
                <a:latin typeface="+mn-lt"/>
              </a:rPr>
              <a:t>uffici periferici personale con insufficiente preparazione specifica. </a:t>
            </a:r>
          </a:p>
          <a:p>
            <a:pPr>
              <a:defRPr/>
            </a:pPr>
            <a:endParaRPr lang="it-IT" altLang="it-IT" sz="2000" dirty="0">
              <a:solidFill>
                <a:srgbClr val="505150"/>
              </a:solidFill>
              <a:latin typeface="+mn-lt"/>
            </a:endParaRPr>
          </a:p>
          <a:p>
            <a:pPr>
              <a:defRPr/>
            </a:pPr>
            <a:endParaRPr lang="it-IT" altLang="it-IT" sz="2000" dirty="0">
              <a:latin typeface="+mn-lt"/>
            </a:endParaRPr>
          </a:p>
          <a:p>
            <a:pPr>
              <a:defRPr/>
            </a:pPr>
            <a:r>
              <a:rPr lang="it-IT" altLang="it-IT" sz="2000" dirty="0">
                <a:latin typeface="+mn-lt"/>
              </a:rPr>
              <a:t>			</a:t>
            </a:r>
            <a:r>
              <a:rPr lang="it-IT" altLang="it-IT" dirty="0">
                <a:latin typeface="+mn-lt"/>
              </a:rPr>
              <a:t>				</a:t>
            </a:r>
            <a:endParaRPr lang="it-IT" altLang="it-IT" dirty="0">
              <a:solidFill>
                <a:srgbClr val="404040"/>
              </a:solidFill>
              <a:latin typeface="+mn-lt"/>
            </a:endParaRPr>
          </a:p>
          <a:p>
            <a:pPr>
              <a:defRPr/>
            </a:pPr>
            <a:endParaRPr lang="it-IT" altLang="it-IT" dirty="0"/>
          </a:p>
          <a:p>
            <a:pPr>
              <a:defRPr/>
            </a:pPr>
            <a:r>
              <a:rPr lang="it-IT" altLang="it-IT" dirty="0">
                <a:solidFill>
                  <a:srgbClr val="505150"/>
                </a:solidFill>
              </a:rPr>
              <a:t> </a:t>
            </a:r>
          </a:p>
          <a:p>
            <a:pPr>
              <a:defRPr/>
            </a:pPr>
            <a:r>
              <a:rPr lang="it-IT" altLang="it-IT" dirty="0">
                <a:solidFill>
                  <a:srgbClr val="505150"/>
                </a:solidFill>
              </a:rPr>
              <a:t/>
            </a:r>
            <a:br>
              <a:rPr lang="it-IT" altLang="it-IT" dirty="0">
                <a:solidFill>
                  <a:srgbClr val="505150"/>
                </a:solidFill>
              </a:rPr>
            </a:br>
            <a:endParaRPr lang="it-IT" altLang="it-IT" dirty="0">
              <a:solidFill>
                <a:srgbClr val="505150"/>
              </a:solidFill>
            </a:endParaRPr>
          </a:p>
        </p:txBody>
      </p:sp>
      <p:sp>
        <p:nvSpPr>
          <p:cNvPr id="15362" name="CasellaDiTesto 2"/>
          <p:cNvSpPr txBox="1">
            <a:spLocks noChangeArrowheads="1"/>
          </p:cNvSpPr>
          <p:nvPr/>
        </p:nvSpPr>
        <p:spPr bwMode="auto">
          <a:xfrm>
            <a:off x="1073150" y="1052513"/>
            <a:ext cx="10050463" cy="579437"/>
          </a:xfrm>
          <a:prstGeom prst="rect">
            <a:avLst/>
          </a:prstGeom>
          <a:noFill/>
          <a:ln w="9525">
            <a:noFill/>
            <a:miter lim="800000"/>
            <a:headEnd/>
            <a:tailEnd/>
          </a:ln>
        </p:spPr>
        <p:txBody>
          <a:bodyPr>
            <a:spAutoFit/>
          </a:bodyPr>
          <a:lstStyle/>
          <a:p>
            <a:pPr marL="342900" indent="-342900"/>
            <a:r>
              <a:rPr lang="it-IT" altLang="it-IT" sz="3200">
                <a:solidFill>
                  <a:srgbClr val="505150"/>
                </a:solidFill>
                <a:latin typeface="Calibri" pitchFamily="34" charset="0"/>
              </a:rPr>
              <a:t>Il grado «sistema» durante il periodo fascista</a:t>
            </a:r>
          </a:p>
        </p:txBody>
      </p:sp>
      <p:sp>
        <p:nvSpPr>
          <p:cNvPr id="2" name="Segnaposto numero diapositiva 1"/>
          <p:cNvSpPr>
            <a:spLocks noGrp="1"/>
          </p:cNvSpPr>
          <p:nvPr>
            <p:ph type="sldNum" sz="quarter" idx="12"/>
          </p:nvPr>
        </p:nvSpPr>
        <p:spPr/>
        <p:txBody>
          <a:bodyPr/>
          <a:lstStyle/>
          <a:p>
            <a:pPr>
              <a:defRPr/>
            </a:pPr>
            <a:fld id="{D8764D1E-0F16-447D-859A-7442B752CBC8}"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4"/>
          <p:cNvSpPr txBox="1">
            <a:spLocks noChangeArrowheads="1"/>
          </p:cNvSpPr>
          <p:nvPr/>
        </p:nvSpPr>
        <p:spPr bwMode="auto">
          <a:xfrm>
            <a:off x="909638" y="1196975"/>
            <a:ext cx="10469562" cy="1770063"/>
          </a:xfrm>
          <a:prstGeom prst="rect">
            <a:avLst/>
          </a:prstGeom>
          <a:noFill/>
          <a:ln w="9525">
            <a:noFill/>
            <a:miter lim="800000"/>
            <a:headEnd/>
            <a:tailEnd/>
          </a:ln>
        </p:spPr>
        <p:txBody>
          <a:bodyPr>
            <a:spAutoFit/>
          </a:bodyPr>
          <a:lstStyle/>
          <a:p>
            <a:endParaRPr lang="it-IT" altLang="it-IT" sz="2000"/>
          </a:p>
          <a:p>
            <a:endParaRPr lang="it-IT" altLang="it-IT">
              <a:solidFill>
                <a:srgbClr val="505150"/>
              </a:solidFill>
            </a:endParaRPr>
          </a:p>
          <a:p>
            <a:endParaRPr lang="it-IT" altLang="it-IT"/>
          </a:p>
          <a:p>
            <a:r>
              <a:rPr lang="it-IT" altLang="it-IT">
                <a:solidFill>
                  <a:srgbClr val="505150"/>
                </a:solidFill>
              </a:rPr>
              <a:t> </a:t>
            </a:r>
          </a:p>
          <a:p>
            <a:r>
              <a:rPr lang="it-IT" altLang="it-IT">
                <a:solidFill>
                  <a:srgbClr val="505150"/>
                </a:solidFill>
              </a:rPr>
              <a:t/>
            </a:r>
            <a:br>
              <a:rPr lang="it-IT" altLang="it-IT">
                <a:solidFill>
                  <a:srgbClr val="505150"/>
                </a:solidFill>
              </a:rPr>
            </a:br>
            <a:endParaRPr lang="it-IT" altLang="it-IT">
              <a:solidFill>
                <a:srgbClr val="505150"/>
              </a:solidFill>
            </a:endParaRPr>
          </a:p>
        </p:txBody>
      </p:sp>
      <p:sp>
        <p:nvSpPr>
          <p:cNvPr id="17410" name="Text Box 6"/>
          <p:cNvSpPr txBox="1">
            <a:spLocks noChangeArrowheads="1"/>
          </p:cNvSpPr>
          <p:nvPr/>
        </p:nvSpPr>
        <p:spPr bwMode="auto">
          <a:xfrm>
            <a:off x="3884613" y="2698750"/>
            <a:ext cx="4822825" cy="366713"/>
          </a:xfrm>
          <a:prstGeom prst="rect">
            <a:avLst/>
          </a:prstGeom>
          <a:noFill/>
          <a:ln w="9525">
            <a:noFill/>
            <a:miter lim="800000"/>
            <a:headEnd/>
            <a:tailEnd/>
          </a:ln>
        </p:spPr>
        <p:txBody>
          <a:bodyPr>
            <a:spAutoFit/>
          </a:bodyPr>
          <a:lstStyle/>
          <a:p>
            <a:endParaRPr lang="it-IT" altLang="it-IT"/>
          </a:p>
        </p:txBody>
      </p:sp>
      <p:sp>
        <p:nvSpPr>
          <p:cNvPr id="17411" name="Rectangle 7"/>
          <p:cNvSpPr>
            <a:spLocks noChangeArrowheads="1"/>
          </p:cNvSpPr>
          <p:nvPr/>
        </p:nvSpPr>
        <p:spPr bwMode="auto">
          <a:xfrm>
            <a:off x="333375" y="2468563"/>
            <a:ext cx="10653713" cy="1358900"/>
          </a:xfrm>
          <a:prstGeom prst="rect">
            <a:avLst/>
          </a:prstGeom>
          <a:noFill/>
          <a:ln w="9525">
            <a:noFill/>
            <a:miter lim="800000"/>
            <a:headEnd/>
            <a:tailEnd/>
          </a:ln>
        </p:spPr>
        <p:txBody>
          <a:bodyPr>
            <a:spAutoFit/>
          </a:bodyPr>
          <a:lstStyle/>
          <a:p>
            <a:pPr>
              <a:spcBef>
                <a:spcPct val="50000"/>
              </a:spcBef>
            </a:pPr>
            <a:r>
              <a:rPr lang="it-IT" altLang="it-IT" sz="2000">
                <a:solidFill>
                  <a:srgbClr val="FF0000"/>
                </a:solidFill>
                <a:latin typeface="Calibri" pitchFamily="34" charset="0"/>
              </a:rPr>
              <a:t>Relazione sull’Attività dell’Istituto 1945-1948 del DG Barberi</a:t>
            </a:r>
            <a:r>
              <a:rPr lang="it-IT" altLang="it-IT" sz="2000">
                <a:latin typeface="Calibri" pitchFamily="34" charset="0"/>
              </a:rPr>
              <a:t>: </a:t>
            </a:r>
          </a:p>
          <a:p>
            <a:pPr>
              <a:spcBef>
                <a:spcPct val="50000"/>
              </a:spcBef>
            </a:pPr>
            <a:r>
              <a:rPr lang="it-IT" altLang="it-IT">
                <a:latin typeface="Calibri" pitchFamily="34" charset="0"/>
              </a:rPr>
              <a:t>«Salvo qualche sporadica eccezione, le altre amministrazioni ed enti non vedono più nell’Istituto un geloso e sospettoso custode dei diritti riconosciutigli dalla legge ma un organo tecnico attivo e competente la cui guida e collaborazione torna a tutto vantaggio delle amministrazioni stesse».</a:t>
            </a:r>
          </a:p>
        </p:txBody>
      </p:sp>
      <p:sp>
        <p:nvSpPr>
          <p:cNvPr id="17412" name="CasellaDiTesto 4"/>
          <p:cNvSpPr txBox="1">
            <a:spLocks noChangeArrowheads="1"/>
          </p:cNvSpPr>
          <p:nvPr/>
        </p:nvSpPr>
        <p:spPr bwMode="auto">
          <a:xfrm>
            <a:off x="620713" y="998538"/>
            <a:ext cx="10606087" cy="676275"/>
          </a:xfrm>
          <a:prstGeom prst="rect">
            <a:avLst/>
          </a:prstGeom>
          <a:noFill/>
          <a:ln w="9525">
            <a:noFill/>
            <a:miter lim="800000"/>
            <a:headEnd/>
            <a:tailEnd/>
          </a:ln>
        </p:spPr>
        <p:txBody>
          <a:bodyPr>
            <a:spAutoFit/>
          </a:bodyPr>
          <a:lstStyle/>
          <a:p>
            <a:pPr>
              <a:spcBef>
                <a:spcPct val="50000"/>
              </a:spcBef>
            </a:pPr>
            <a:endParaRPr lang="it-IT" altLang="it-IT">
              <a:solidFill>
                <a:srgbClr val="505150"/>
              </a:solidFill>
            </a:endParaRPr>
          </a:p>
          <a:p>
            <a:endParaRPr lang="it-IT" altLang="it-IT" sz="2000">
              <a:solidFill>
                <a:srgbClr val="505150"/>
              </a:solidFill>
            </a:endParaRPr>
          </a:p>
        </p:txBody>
      </p:sp>
      <p:sp>
        <p:nvSpPr>
          <p:cNvPr id="6" name="Titolo 1"/>
          <p:cNvSpPr>
            <a:spLocks noGrp="1"/>
          </p:cNvSpPr>
          <p:nvPr>
            <p:ph type="ctrTitle" idx="4294967295"/>
          </p:nvPr>
        </p:nvSpPr>
        <p:spPr bwMode="auto">
          <a:xfrm>
            <a:off x="400050" y="1196975"/>
            <a:ext cx="11161713" cy="938213"/>
          </a:xfrm>
          <a:prstGeom prst="rect">
            <a:avLst/>
          </a:prstGeom>
          <a:solidFill>
            <a:schemeClr val="bg1"/>
          </a:solidFill>
          <a:ln>
            <a:miter lim="800000"/>
            <a:headEnd/>
            <a:tailEnd/>
          </a:ln>
        </p:spPr>
        <p:txBody>
          <a:bodyPr lIns="0" tIns="0" rIns="0" bIns="0"/>
          <a:lstStyle/>
          <a:p>
            <a:pPr eaLnBrk="1" hangingPunct="1">
              <a:defRPr/>
            </a:pPr>
            <a:r>
              <a:rPr lang="it-IT" sz="3200" dirty="0" smtClean="0">
                <a:solidFill>
                  <a:schemeClr val="tx1">
                    <a:lumMod val="50000"/>
                    <a:lumOff val="50000"/>
                  </a:schemeClr>
                </a:solidFill>
                <a:latin typeface="Calibri" pitchFamily="34" charset="0"/>
              </a:rPr>
              <a:t>Immediato dopoguerra : </a:t>
            </a:r>
            <a:br>
              <a:rPr lang="it-IT" sz="3200" dirty="0" smtClean="0">
                <a:solidFill>
                  <a:schemeClr val="tx1">
                    <a:lumMod val="50000"/>
                    <a:lumOff val="50000"/>
                  </a:schemeClr>
                </a:solidFill>
                <a:latin typeface="Calibri" pitchFamily="34" charset="0"/>
              </a:rPr>
            </a:br>
            <a:r>
              <a:rPr lang="it-IT" sz="3200" dirty="0" smtClean="0">
                <a:solidFill>
                  <a:schemeClr val="tx1">
                    <a:lumMod val="50000"/>
                    <a:lumOff val="50000"/>
                  </a:schemeClr>
                </a:solidFill>
                <a:latin typeface="Calibri" pitchFamily="34" charset="0"/>
              </a:rPr>
              <a:t>una finestra collaborativa tra Istat - amministrazioni centrali</a:t>
            </a:r>
          </a:p>
        </p:txBody>
      </p:sp>
      <p:sp>
        <p:nvSpPr>
          <p:cNvPr id="17414" name="Rectangle 7"/>
          <p:cNvSpPr>
            <a:spLocks noChangeArrowheads="1"/>
          </p:cNvSpPr>
          <p:nvPr/>
        </p:nvSpPr>
        <p:spPr bwMode="auto">
          <a:xfrm>
            <a:off x="365125" y="5013325"/>
            <a:ext cx="184150" cy="366713"/>
          </a:xfrm>
          <a:prstGeom prst="rect">
            <a:avLst/>
          </a:prstGeom>
          <a:noFill/>
          <a:ln w="9525">
            <a:noFill/>
            <a:miter lim="800000"/>
            <a:headEnd/>
            <a:tailEnd/>
          </a:ln>
        </p:spPr>
        <p:txBody>
          <a:bodyPr wrap="none">
            <a:spAutoFit/>
          </a:bodyPr>
          <a:lstStyle/>
          <a:p>
            <a:pPr>
              <a:spcBef>
                <a:spcPct val="50000"/>
              </a:spcBef>
            </a:pPr>
            <a:endParaRPr lang="it-IT" altLang="it-IT">
              <a:latin typeface="Calibri" pitchFamily="34" charset="0"/>
            </a:endParaRPr>
          </a:p>
        </p:txBody>
      </p:sp>
      <p:sp>
        <p:nvSpPr>
          <p:cNvPr id="2" name="Segnaposto numero diapositiva 1"/>
          <p:cNvSpPr>
            <a:spLocks noGrp="1"/>
          </p:cNvSpPr>
          <p:nvPr>
            <p:ph type="sldNum" sz="quarter" idx="12"/>
          </p:nvPr>
        </p:nvSpPr>
        <p:spPr/>
        <p:txBody>
          <a:bodyPr/>
          <a:lstStyle/>
          <a:p>
            <a:pPr>
              <a:defRPr/>
            </a:pPr>
            <a:fld id="{5DC0E272-77B2-4F99-80E6-D7EE77C411E9}" type="slidenum">
              <a:rPr lang="it-IT" smtClean="0"/>
              <a:pPr>
                <a:defRPr/>
              </a:pPr>
              <a:t>6</a:t>
            </a:fld>
            <a:endParaRPr lang="it-IT"/>
          </a:p>
        </p:txBody>
      </p:sp>
      <p:sp>
        <p:nvSpPr>
          <p:cNvPr id="17417" name="Rectangle 9"/>
          <p:cNvSpPr>
            <a:spLocks noChangeArrowheads="1"/>
          </p:cNvSpPr>
          <p:nvPr/>
        </p:nvSpPr>
        <p:spPr bwMode="auto">
          <a:xfrm>
            <a:off x="365125" y="4162425"/>
            <a:ext cx="10621963" cy="1068388"/>
          </a:xfrm>
          <a:prstGeom prst="rect">
            <a:avLst/>
          </a:prstGeom>
          <a:noFill/>
          <a:ln w="9525">
            <a:noFill/>
            <a:miter lim="800000"/>
            <a:headEnd/>
            <a:tailEnd/>
          </a:ln>
          <a:effectLst/>
        </p:spPr>
        <p:txBody>
          <a:bodyPr>
            <a:spAutoFit/>
          </a:bodyPr>
          <a:lstStyle/>
          <a:p>
            <a:r>
              <a:rPr lang="it-IT" altLang="it-IT" sz="2800">
                <a:solidFill>
                  <a:srgbClr val="7F7F7F"/>
                </a:solidFill>
                <a:latin typeface="Calibri" pitchFamily="34" charset="0"/>
              </a:rPr>
              <a:t>1946</a:t>
            </a:r>
          </a:p>
          <a:p>
            <a:r>
              <a:rPr lang="it-IT" altLang="it-IT">
                <a:latin typeface="Calibri" pitchFamily="34" charset="0"/>
              </a:rPr>
              <a:t>Commissione di studio dell’Istituto Inclusione di rappresentanze delle principali amm.ni  nel Consiglio e nelle commissioni. Inclusione anche di rappresentanti dell’economia e dei sindacati.</a:t>
            </a:r>
            <a:r>
              <a:rPr lang="it-IT" altLang="it-IT"/>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asellaDiTesto 4"/>
          <p:cNvSpPr txBox="1">
            <a:spLocks noChangeArrowheads="1"/>
          </p:cNvSpPr>
          <p:nvPr/>
        </p:nvSpPr>
        <p:spPr bwMode="auto">
          <a:xfrm>
            <a:off x="614363" y="541338"/>
            <a:ext cx="11285537" cy="641350"/>
          </a:xfrm>
          <a:prstGeom prst="rect">
            <a:avLst/>
          </a:prstGeom>
          <a:noFill/>
          <a:ln w="9525">
            <a:noFill/>
            <a:miter lim="800000"/>
            <a:headEnd/>
            <a:tailEnd/>
          </a:ln>
        </p:spPr>
        <p:txBody>
          <a:bodyPr>
            <a:spAutoFit/>
          </a:bodyPr>
          <a:lstStyle/>
          <a:p>
            <a:endParaRPr lang="it-IT" altLang="it-IT"/>
          </a:p>
          <a:p>
            <a:endParaRPr lang="it-IT" altLang="it-IT">
              <a:solidFill>
                <a:srgbClr val="505150"/>
              </a:solidFill>
            </a:endParaRPr>
          </a:p>
        </p:txBody>
      </p:sp>
      <p:sp>
        <p:nvSpPr>
          <p:cNvPr id="19458" name="AutoShape 8" descr="Risultati immagini per il garante della privacy"/>
          <p:cNvSpPr>
            <a:spLocks noChangeAspect="1" noChangeArrowheads="1"/>
          </p:cNvSpPr>
          <p:nvPr/>
        </p:nvSpPr>
        <p:spPr bwMode="auto">
          <a:xfrm>
            <a:off x="207963" y="46038"/>
            <a:ext cx="406400" cy="304800"/>
          </a:xfrm>
          <a:prstGeom prst="rect">
            <a:avLst/>
          </a:prstGeom>
          <a:noFill/>
          <a:ln w="9525">
            <a:noFill/>
            <a:miter lim="800000"/>
            <a:headEnd/>
            <a:tailEnd/>
          </a:ln>
        </p:spPr>
        <p:txBody>
          <a:bodyPr/>
          <a:lstStyle/>
          <a:p>
            <a:endParaRPr lang="it-IT" altLang="it-IT"/>
          </a:p>
        </p:txBody>
      </p:sp>
      <p:sp>
        <p:nvSpPr>
          <p:cNvPr id="19459" name="AutoShape 10" descr="Risultati immagini per il garante della privacy"/>
          <p:cNvSpPr>
            <a:spLocks noChangeAspect="1" noChangeArrowheads="1"/>
          </p:cNvSpPr>
          <p:nvPr/>
        </p:nvSpPr>
        <p:spPr bwMode="auto">
          <a:xfrm>
            <a:off x="5892800" y="3276600"/>
            <a:ext cx="406400" cy="304800"/>
          </a:xfrm>
          <a:prstGeom prst="rect">
            <a:avLst/>
          </a:prstGeom>
          <a:noFill/>
          <a:ln w="9525">
            <a:noFill/>
            <a:miter lim="800000"/>
            <a:headEnd/>
            <a:tailEnd/>
          </a:ln>
        </p:spPr>
        <p:txBody>
          <a:bodyPr/>
          <a:lstStyle/>
          <a:p>
            <a:endParaRPr lang="it-IT" altLang="it-IT"/>
          </a:p>
        </p:txBody>
      </p:sp>
      <p:sp>
        <p:nvSpPr>
          <p:cNvPr id="19460" name="AutoShape 12" descr="Risultati immagini per il garante della privacy"/>
          <p:cNvSpPr>
            <a:spLocks noChangeAspect="1" noChangeArrowheads="1"/>
          </p:cNvSpPr>
          <p:nvPr/>
        </p:nvSpPr>
        <p:spPr bwMode="auto">
          <a:xfrm>
            <a:off x="5892800" y="3276600"/>
            <a:ext cx="406400" cy="304800"/>
          </a:xfrm>
          <a:prstGeom prst="rect">
            <a:avLst/>
          </a:prstGeom>
          <a:noFill/>
          <a:ln w="9525">
            <a:noFill/>
            <a:miter lim="800000"/>
            <a:headEnd/>
            <a:tailEnd/>
          </a:ln>
        </p:spPr>
        <p:txBody>
          <a:bodyPr/>
          <a:lstStyle/>
          <a:p>
            <a:endParaRPr lang="it-IT" altLang="it-IT"/>
          </a:p>
        </p:txBody>
      </p:sp>
      <p:sp>
        <p:nvSpPr>
          <p:cNvPr id="19461" name="Rettangolo 1"/>
          <p:cNvSpPr>
            <a:spLocks noChangeArrowheads="1"/>
          </p:cNvSpPr>
          <p:nvPr/>
        </p:nvSpPr>
        <p:spPr bwMode="auto">
          <a:xfrm>
            <a:off x="717550" y="1463675"/>
            <a:ext cx="10121900" cy="3054350"/>
          </a:xfrm>
          <a:prstGeom prst="rect">
            <a:avLst/>
          </a:prstGeom>
          <a:noFill/>
          <a:ln w="9525">
            <a:noFill/>
            <a:miter lim="800000"/>
            <a:headEnd/>
            <a:tailEnd/>
          </a:ln>
        </p:spPr>
        <p:txBody>
          <a:bodyPr>
            <a:spAutoFit/>
          </a:bodyPr>
          <a:lstStyle/>
          <a:p>
            <a:pPr>
              <a:spcBef>
                <a:spcPct val="50000"/>
              </a:spcBef>
            </a:pPr>
            <a:r>
              <a:rPr lang="it-IT" altLang="it-IT" sz="3200">
                <a:solidFill>
                  <a:srgbClr val="7F7F7F"/>
                </a:solidFill>
                <a:latin typeface="Calibri" pitchFamily="34" charset="0"/>
              </a:rPr>
              <a:t>1949-1950 </a:t>
            </a:r>
          </a:p>
          <a:p>
            <a:pPr>
              <a:spcBef>
                <a:spcPct val="50000"/>
              </a:spcBef>
            </a:pPr>
            <a:r>
              <a:rPr lang="it-IT" altLang="it-IT">
                <a:latin typeface="Calibri" pitchFamily="34" charset="0"/>
              </a:rPr>
              <a:t>Disegno di legge per il riordino dei servizi statistici che resta congelato. I rapporti tra l’Istituto e gli enti continuano a funzionare sulla base della norma del 1929.</a:t>
            </a:r>
          </a:p>
          <a:p>
            <a:pPr>
              <a:spcBef>
                <a:spcPct val="50000"/>
              </a:spcBef>
            </a:pPr>
            <a:r>
              <a:rPr lang="it-IT" altLang="it-IT">
                <a:latin typeface="Calibri" pitchFamily="34" charset="0"/>
              </a:rPr>
              <a:t>Quindi, gli strumenti di controllo-coordinamento che l’Istituto centrale ha nei confronti dei servizi statistici delle amministrazioni si limitano a:</a:t>
            </a:r>
          </a:p>
          <a:p>
            <a:pPr>
              <a:spcBef>
                <a:spcPct val="50000"/>
              </a:spcBef>
              <a:buFont typeface="Wingdings" pitchFamily="2" charset="2"/>
              <a:buChar char="ü"/>
            </a:pPr>
            <a:r>
              <a:rPr lang="it-IT" altLang="it-IT" sz="1600">
                <a:latin typeface="Calibri" pitchFamily="34" charset="0"/>
              </a:rPr>
              <a:t>Fare proposte per l’organizzazione dei servizi statistici interni agli altri organi della  PA</a:t>
            </a:r>
          </a:p>
          <a:p>
            <a:pPr>
              <a:spcBef>
                <a:spcPct val="50000"/>
              </a:spcBef>
              <a:buFont typeface="Wingdings" pitchFamily="2" charset="2"/>
              <a:buChar char="ü"/>
            </a:pPr>
            <a:r>
              <a:rPr lang="it-IT" altLang="it-IT" sz="1600">
                <a:latin typeface="Calibri" pitchFamily="34" charset="0"/>
              </a:rPr>
              <a:t>Dare il parere sui progetti statistici</a:t>
            </a:r>
          </a:p>
          <a:p>
            <a:pPr>
              <a:spcBef>
                <a:spcPct val="50000"/>
              </a:spcBef>
              <a:buFont typeface="Wingdings" pitchFamily="2" charset="2"/>
              <a:buChar char="ü"/>
            </a:pPr>
            <a:r>
              <a:rPr lang="it-IT" altLang="it-IT" sz="1600">
                <a:latin typeface="Calibri" pitchFamily="34" charset="0"/>
              </a:rPr>
              <a:t>Pubblicare le loro statistiche</a:t>
            </a:r>
          </a:p>
        </p:txBody>
      </p:sp>
      <p:sp>
        <p:nvSpPr>
          <p:cNvPr id="3" name="Segnaposto numero diapositiva 2"/>
          <p:cNvSpPr>
            <a:spLocks noGrp="1"/>
          </p:cNvSpPr>
          <p:nvPr>
            <p:ph type="sldNum" sz="quarter" idx="12"/>
          </p:nvPr>
        </p:nvSpPr>
        <p:spPr/>
        <p:txBody>
          <a:bodyPr/>
          <a:lstStyle/>
          <a:p>
            <a:pPr>
              <a:defRPr/>
            </a:pPr>
            <a:fld id="{2FBB2C1C-F4AB-4677-A8BB-9631E4AC7A02}"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eaLnBrk="1" fontAlgn="auto" hangingPunct="1">
              <a:spcAft>
                <a:spcPts val="0"/>
              </a:spcAft>
              <a:defRPr/>
            </a:pPr>
            <a:r>
              <a:rPr lang="it-IT" sz="3200" dirty="0" smtClean="0">
                <a:solidFill>
                  <a:schemeClr val="tx1">
                    <a:lumMod val="50000"/>
                    <a:lumOff val="50000"/>
                  </a:schemeClr>
                </a:solidFill>
                <a:latin typeface="+mn-lt"/>
              </a:rPr>
              <a:t>Anni ’50 </a:t>
            </a:r>
            <a:endParaRPr lang="it-IT" sz="3200" dirty="0">
              <a:solidFill>
                <a:schemeClr val="tx1">
                  <a:lumMod val="50000"/>
                  <a:lumOff val="50000"/>
                </a:schemeClr>
              </a:solidFill>
              <a:latin typeface="+mn-lt"/>
            </a:endParaRPr>
          </a:p>
        </p:txBody>
      </p:sp>
      <p:sp>
        <p:nvSpPr>
          <p:cNvPr id="21506" name="Sottotitolo 2"/>
          <p:cNvSpPr txBox="1">
            <a:spLocks/>
          </p:cNvSpPr>
          <p:nvPr/>
        </p:nvSpPr>
        <p:spPr bwMode="auto">
          <a:xfrm>
            <a:off x="601663" y="2016125"/>
            <a:ext cx="5143500" cy="4052888"/>
          </a:xfrm>
          <a:prstGeom prst="rect">
            <a:avLst/>
          </a:prstGeom>
          <a:noFill/>
          <a:ln w="9525">
            <a:noFill/>
            <a:miter lim="800000"/>
            <a:headEnd/>
            <a:tailEnd/>
          </a:ln>
        </p:spPr>
        <p:txBody>
          <a:bodyPr lIns="0" tIns="0" rIns="0" bIns="0"/>
          <a:lstStyle/>
          <a:p>
            <a:pPr>
              <a:lnSpc>
                <a:spcPct val="90000"/>
              </a:lnSpc>
              <a:spcBef>
                <a:spcPts val="1000"/>
              </a:spcBef>
              <a:buClr>
                <a:srgbClr val="DA304A"/>
              </a:buClr>
              <a:buSzPct val="160000"/>
              <a:buFont typeface="Arial" charset="0"/>
              <a:buNone/>
            </a:pPr>
            <a:endParaRPr lang="it-IT" sz="1200">
              <a:latin typeface="Calibri" pitchFamily="34" charset="0"/>
            </a:endParaRPr>
          </a:p>
          <a:p>
            <a:pPr>
              <a:lnSpc>
                <a:spcPct val="90000"/>
              </a:lnSpc>
              <a:spcBef>
                <a:spcPts val="1000"/>
              </a:spcBef>
              <a:buFont typeface="Arial" charset="0"/>
              <a:buNone/>
            </a:pPr>
            <a:endParaRPr lang="it-IT" sz="1200">
              <a:latin typeface="Calibri" pitchFamily="34" charset="0"/>
            </a:endParaRPr>
          </a:p>
        </p:txBody>
      </p:sp>
      <p:sp>
        <p:nvSpPr>
          <p:cNvPr id="21507" name="Sottotitolo 2"/>
          <p:cNvSpPr txBox="1">
            <a:spLocks/>
          </p:cNvSpPr>
          <p:nvPr/>
        </p:nvSpPr>
        <p:spPr bwMode="auto">
          <a:xfrm>
            <a:off x="542925" y="2425700"/>
            <a:ext cx="11082338" cy="4052888"/>
          </a:xfrm>
          <a:prstGeom prst="rect">
            <a:avLst/>
          </a:prstGeom>
          <a:noFill/>
          <a:ln w="9525">
            <a:noFill/>
            <a:miter lim="800000"/>
            <a:headEnd/>
            <a:tailEnd/>
          </a:ln>
        </p:spPr>
        <p:txBody>
          <a:bodyPr lIns="0" tIns="0" rIns="0" bIns="0"/>
          <a:lstStyle/>
          <a:p>
            <a:pPr>
              <a:lnSpc>
                <a:spcPct val="90000"/>
              </a:lnSpc>
              <a:spcBef>
                <a:spcPts val="1000"/>
              </a:spcBef>
              <a:buClr>
                <a:srgbClr val="DA304A"/>
              </a:buClr>
              <a:buSzPct val="160000"/>
              <a:buFont typeface="Arial" charset="0"/>
              <a:buNone/>
            </a:pPr>
            <a:r>
              <a:rPr lang="it-IT" sz="2800">
                <a:solidFill>
                  <a:srgbClr val="595959"/>
                </a:solidFill>
                <a:latin typeface="Calibri" pitchFamily="34" charset="0"/>
              </a:rPr>
              <a:t>Nell’ «idea di sistema» che si profila in questo decennio, gli uffici provinciali di statistica presso le Camere di commercio e gli uffici comunali di statistica presso i comuni rappresentano il fulcro del servizio statistico, come accade effettivamente con i censimenti del 1951. </a:t>
            </a:r>
          </a:p>
          <a:p>
            <a:pPr>
              <a:lnSpc>
                <a:spcPct val="90000"/>
              </a:lnSpc>
              <a:spcBef>
                <a:spcPts val="1000"/>
              </a:spcBef>
              <a:buClr>
                <a:srgbClr val="DA304A"/>
              </a:buClr>
              <a:buSzPct val="160000"/>
            </a:pPr>
            <a:endParaRPr lang="it-IT" sz="2800">
              <a:solidFill>
                <a:srgbClr val="595959"/>
              </a:solidFill>
              <a:latin typeface="Calibri" pitchFamily="34" charset="0"/>
            </a:endParaRPr>
          </a:p>
          <a:p>
            <a:pPr>
              <a:lnSpc>
                <a:spcPct val="90000"/>
              </a:lnSpc>
              <a:spcBef>
                <a:spcPts val="1000"/>
              </a:spcBef>
              <a:buClr>
                <a:srgbClr val="DA304A"/>
              </a:buClr>
              <a:buSzPct val="160000"/>
            </a:pPr>
            <a:r>
              <a:rPr lang="it-IT" sz="2800">
                <a:solidFill>
                  <a:srgbClr val="595959"/>
                </a:solidFill>
                <a:latin typeface="Calibri" pitchFamily="34" charset="0"/>
              </a:rPr>
              <a:t>Collaborazione con ANCI e Ministeri per la Legge anagrafica che vede la luce nel 1954.</a:t>
            </a:r>
          </a:p>
          <a:p>
            <a:pPr>
              <a:lnSpc>
                <a:spcPct val="90000"/>
              </a:lnSpc>
              <a:spcBef>
                <a:spcPts val="1000"/>
              </a:spcBef>
              <a:buClr>
                <a:srgbClr val="DA304A"/>
              </a:buClr>
              <a:buSzPct val="160000"/>
              <a:buFont typeface="Arial" charset="0"/>
              <a:buNone/>
            </a:pPr>
            <a:endParaRPr lang="it-IT" sz="2800">
              <a:solidFill>
                <a:srgbClr val="595959"/>
              </a:solidFill>
              <a:latin typeface="Calibri" pitchFamily="34" charset="0"/>
            </a:endParaRPr>
          </a:p>
          <a:p>
            <a:pPr>
              <a:lnSpc>
                <a:spcPct val="90000"/>
              </a:lnSpc>
              <a:spcBef>
                <a:spcPts val="1000"/>
              </a:spcBef>
              <a:buClr>
                <a:srgbClr val="DA304A"/>
              </a:buClr>
              <a:buSzPct val="160000"/>
            </a:pPr>
            <a:endParaRPr lang="it-IT">
              <a:solidFill>
                <a:srgbClr val="595959"/>
              </a:solidFill>
              <a:latin typeface="Calibri" pitchFamily="34" charset="0"/>
            </a:endParaRPr>
          </a:p>
          <a:p>
            <a:pPr>
              <a:lnSpc>
                <a:spcPct val="90000"/>
              </a:lnSpc>
              <a:spcBef>
                <a:spcPts val="1000"/>
              </a:spcBef>
              <a:buFont typeface="Arial" charset="0"/>
              <a:buNone/>
            </a:pPr>
            <a:endParaRPr lang="it-IT">
              <a:solidFill>
                <a:srgbClr val="595959"/>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ottotitolo 2"/>
          <p:cNvSpPr txBox="1">
            <a:spLocks/>
          </p:cNvSpPr>
          <p:nvPr/>
        </p:nvSpPr>
        <p:spPr bwMode="auto">
          <a:xfrm>
            <a:off x="569913" y="1771650"/>
            <a:ext cx="10868025" cy="5592763"/>
          </a:xfrm>
          <a:prstGeom prst="rect">
            <a:avLst/>
          </a:prstGeom>
          <a:noFill/>
          <a:ln w="9525">
            <a:noFill/>
            <a:miter lim="800000"/>
            <a:headEnd/>
            <a:tailEnd/>
          </a:ln>
        </p:spPr>
        <p:txBody>
          <a:bodyPr lIns="0" tIns="0" rIns="0" bIns="0"/>
          <a:lstStyle/>
          <a:p>
            <a:pPr>
              <a:lnSpc>
                <a:spcPct val="90000"/>
              </a:lnSpc>
              <a:spcBef>
                <a:spcPts val="1000"/>
              </a:spcBef>
              <a:buFont typeface="Arial" charset="0"/>
              <a:buNone/>
            </a:pPr>
            <a:r>
              <a:rPr lang="it-IT">
                <a:solidFill>
                  <a:srgbClr val="7F7F7F"/>
                </a:solidFill>
                <a:latin typeface="Calibri" pitchFamily="34" charset="0"/>
              </a:rPr>
              <a:t/>
            </a:r>
            <a:br>
              <a:rPr lang="it-IT">
                <a:solidFill>
                  <a:srgbClr val="7F7F7F"/>
                </a:solidFill>
                <a:latin typeface="Calibri" pitchFamily="34" charset="0"/>
              </a:rPr>
            </a:br>
            <a:r>
              <a:rPr lang="it-IT" sz="2400">
                <a:solidFill>
                  <a:srgbClr val="7F7F7F"/>
                </a:solidFill>
                <a:latin typeface="Calibri" pitchFamily="34" charset="0"/>
              </a:rPr>
              <a:t>1966</a:t>
            </a:r>
          </a:p>
          <a:p>
            <a:pPr>
              <a:lnSpc>
                <a:spcPct val="90000"/>
              </a:lnSpc>
              <a:spcBef>
                <a:spcPts val="1000"/>
              </a:spcBef>
              <a:buFont typeface="Arial" charset="0"/>
              <a:buNone/>
            </a:pPr>
            <a:r>
              <a:rPr lang="it-IT" sz="2000">
                <a:solidFill>
                  <a:srgbClr val="7F7F7F"/>
                </a:solidFill>
                <a:latin typeface="Calibri" pitchFamily="34" charset="0"/>
              </a:rPr>
              <a:t>Istituzione degli uffici di corrispondenza regionali e interregionali (</a:t>
            </a:r>
            <a:r>
              <a:rPr lang="it-IT">
                <a:solidFill>
                  <a:srgbClr val="7F7F7F"/>
                </a:solidFill>
              </a:rPr>
              <a:t>L. 628)</a:t>
            </a:r>
            <a:r>
              <a:rPr lang="it-IT" sz="2000">
                <a:solidFill>
                  <a:srgbClr val="7F7F7F"/>
                </a:solidFill>
                <a:latin typeface="Calibri" pitchFamily="34" charset="0"/>
              </a:rPr>
              <a:t>.</a:t>
            </a:r>
          </a:p>
          <a:p>
            <a:pPr>
              <a:lnSpc>
                <a:spcPct val="90000"/>
              </a:lnSpc>
              <a:spcBef>
                <a:spcPts val="1000"/>
              </a:spcBef>
              <a:buFont typeface="Arial" charset="0"/>
              <a:buNone/>
            </a:pPr>
            <a:r>
              <a:rPr lang="it-IT" sz="2000">
                <a:solidFill>
                  <a:srgbClr val="7F7F7F"/>
                </a:solidFill>
                <a:latin typeface="Calibri" pitchFamily="34" charset="0"/>
              </a:rPr>
              <a:t>De Meo: « il nuovo provvedimento … assicurerà l’osservanza delle direttive impartite dal centro, unità di indirizzo e uniformità di criteri.</a:t>
            </a:r>
          </a:p>
          <a:p>
            <a:pPr>
              <a:lnSpc>
                <a:spcPct val="90000"/>
              </a:lnSpc>
              <a:spcBef>
                <a:spcPts val="1000"/>
              </a:spcBef>
              <a:buFont typeface="Arial" charset="0"/>
              <a:buNone/>
            </a:pPr>
            <a:endParaRPr lang="it-IT" sz="2400">
              <a:solidFill>
                <a:srgbClr val="7F7F7F"/>
              </a:solidFill>
              <a:latin typeface="Calibri" pitchFamily="34" charset="0"/>
            </a:endParaRPr>
          </a:p>
          <a:p>
            <a:pPr>
              <a:lnSpc>
                <a:spcPct val="90000"/>
              </a:lnSpc>
              <a:spcBef>
                <a:spcPts val="1000"/>
              </a:spcBef>
              <a:buFont typeface="Arial" charset="0"/>
              <a:buNone/>
            </a:pPr>
            <a:r>
              <a:rPr lang="it-IT" sz="2400">
                <a:solidFill>
                  <a:srgbClr val="7F7F7F"/>
                </a:solidFill>
                <a:latin typeface="Calibri" pitchFamily="34" charset="0"/>
              </a:rPr>
              <a:t>1967</a:t>
            </a:r>
          </a:p>
          <a:p>
            <a:pPr>
              <a:lnSpc>
                <a:spcPct val="90000"/>
              </a:lnSpc>
              <a:spcBef>
                <a:spcPts val="1000"/>
              </a:spcBef>
              <a:buFont typeface="Arial" charset="0"/>
              <a:buNone/>
            </a:pPr>
            <a:r>
              <a:rPr lang="it-IT" sz="2000">
                <a:solidFill>
                  <a:srgbClr val="7F7F7F"/>
                </a:solidFill>
                <a:latin typeface="Calibri" pitchFamily="34" charset="0"/>
              </a:rPr>
              <a:t>Nascono il Ministero del Bilancio e della programmazione economica, il CIPE e l’ISPE (</a:t>
            </a:r>
            <a:r>
              <a:rPr lang="it-IT">
                <a:solidFill>
                  <a:srgbClr val="7F7F7F"/>
                </a:solidFill>
              </a:rPr>
              <a:t>L. 48) </a:t>
            </a:r>
            <a:r>
              <a:rPr lang="it-IT" sz="2000">
                <a:solidFill>
                  <a:srgbClr val="7F7F7F"/>
                </a:solidFill>
              </a:rPr>
              <a:t>Nuova </a:t>
            </a:r>
          </a:p>
          <a:p>
            <a:pPr>
              <a:lnSpc>
                <a:spcPct val="90000"/>
              </a:lnSpc>
              <a:spcBef>
                <a:spcPts val="1000"/>
              </a:spcBef>
              <a:buFont typeface="Arial" charset="0"/>
              <a:buNone/>
            </a:pPr>
            <a:endParaRPr lang="it-IT" sz="2000">
              <a:solidFill>
                <a:srgbClr val="FF0000"/>
              </a:solidFill>
              <a:latin typeface="Calibri" pitchFamily="34" charset="0"/>
            </a:endParaRPr>
          </a:p>
          <a:p>
            <a:pPr>
              <a:lnSpc>
                <a:spcPct val="90000"/>
              </a:lnSpc>
              <a:spcBef>
                <a:spcPts val="1000"/>
              </a:spcBef>
              <a:buFont typeface="Arial" charset="0"/>
              <a:buNone/>
            </a:pPr>
            <a:r>
              <a:rPr lang="it-IT" sz="2000">
                <a:solidFill>
                  <a:srgbClr val="FF0000"/>
                </a:solidFill>
                <a:latin typeface="Calibri" pitchFamily="34" charset="0"/>
              </a:rPr>
              <a:t>Nuova cultura della programmazione economica</a:t>
            </a:r>
          </a:p>
        </p:txBody>
      </p:sp>
      <p:sp>
        <p:nvSpPr>
          <p:cNvPr id="9" name="Titolo 1"/>
          <p:cNvSpPr>
            <a:spLocks noGrp="1"/>
          </p:cNvSpPr>
          <p:nvPr>
            <p:ph type="ctrTitle" idx="4294967295"/>
          </p:nvPr>
        </p:nvSpPr>
        <p:spPr>
          <a:xfrm>
            <a:off x="569913" y="1274763"/>
            <a:ext cx="10701337" cy="741362"/>
          </a:xfrm>
          <a:prstGeom prst="rect">
            <a:avLst/>
          </a:prstGeom>
        </p:spPr>
        <p:txBody>
          <a:bodyPr lIns="0" tIns="0" rIns="0" bIns="0"/>
          <a:lstStyle/>
          <a:p>
            <a:pPr eaLnBrk="1" hangingPunct="1"/>
            <a:r>
              <a:rPr lang="it-IT" sz="3200" smtClean="0">
                <a:solidFill>
                  <a:srgbClr val="7F7F7F"/>
                </a:solidFill>
                <a:latin typeface="Calibri" pitchFamily="34" charset="0"/>
              </a:rPr>
              <a:t>Anni ‘60 : la rete regionale, la cultura della programmazione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2297</TotalTime>
  <Words>3416</Words>
  <Application>Microsoft Office PowerPoint</Application>
  <PresentationFormat>Personalizzato</PresentationFormat>
  <Paragraphs>372</Paragraphs>
  <Slides>20</Slides>
  <Notes>19</Notes>
  <HiddenSlides>0</HiddenSlides>
  <MMClips>0</MMClips>
  <ScaleCrop>false</ScaleCrop>
  <HeadingPairs>
    <vt:vector size="6" baseType="variant">
      <vt:variant>
        <vt:lpstr>Caratteri utilizzati</vt:lpstr>
      </vt:variant>
      <vt:variant>
        <vt:i4>8</vt:i4>
      </vt:variant>
      <vt:variant>
        <vt:lpstr>Modello struttura</vt:lpstr>
      </vt:variant>
      <vt:variant>
        <vt:i4>2</vt:i4>
      </vt:variant>
      <vt:variant>
        <vt:lpstr>Titoli diapositive</vt:lpstr>
      </vt:variant>
      <vt:variant>
        <vt:i4>20</vt:i4>
      </vt:variant>
    </vt:vector>
  </HeadingPairs>
  <TitlesOfParts>
    <vt:vector size="30" baseType="lpstr">
      <vt:lpstr>Arial</vt:lpstr>
      <vt:lpstr>Calibri Light</vt:lpstr>
      <vt:lpstr>Calibri</vt:lpstr>
      <vt:lpstr>Signika</vt:lpstr>
      <vt:lpstr>Signika Light</vt:lpstr>
      <vt:lpstr>Wingdings</vt:lpstr>
      <vt:lpstr>MS Mincho</vt:lpstr>
      <vt:lpstr>Times New Roman</vt:lpstr>
      <vt:lpstr>Personalizza struttura</vt:lpstr>
      <vt:lpstr>Personalizza struttura</vt:lpstr>
      <vt:lpstr>COMPORTAMENTI INDIVIDUALI  E RELAZIONI SOCIALI  IN TRASFORMAZIONE  UNA SFIDA PER LA  STATISTICA UFFICIALE </vt:lpstr>
      <vt:lpstr>Diapositiva 2</vt:lpstr>
      <vt:lpstr>Diapositiva 3</vt:lpstr>
      <vt:lpstr>Diapositiva 4</vt:lpstr>
      <vt:lpstr>Diapositiva 5</vt:lpstr>
      <vt:lpstr>Immediato dopoguerra :  una finestra collaborativa tra Istat - amministrazioni centrali</vt:lpstr>
      <vt:lpstr>Diapositiva 7</vt:lpstr>
      <vt:lpstr>Anni ’50 </vt:lpstr>
      <vt:lpstr>Anni ‘60 : la rete regionale, la cultura della programmazione</vt:lpstr>
      <vt:lpstr>Diapositiva 10</vt:lpstr>
      <vt:lpstr>Anni’80: un programma fattivo</vt:lpstr>
      <vt:lpstr>Anni ‘80: Il Rapporto Moser</vt:lpstr>
      <vt:lpstr>Il Rapporto Moser- verso la riforma </vt:lpstr>
      <vt:lpstr>La teoria del Sistema</vt:lpstr>
      <vt:lpstr>1989-1995:  la costruzione del Sistema</vt:lpstr>
      <vt:lpstr>Cosa ci dicono l’indagine Eup e le Peer-Review (2014)</vt:lpstr>
      <vt:lpstr>Diapositiva 17</vt:lpstr>
      <vt:lpstr>1991-2016 </vt:lpstr>
      <vt:lpstr>1991-2016 l’attuazione delle direttive</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Cesare</cp:lastModifiedBy>
  <cp:revision>219</cp:revision>
  <cp:lastPrinted>2016-03-21T17:06:08Z</cp:lastPrinted>
  <dcterms:created xsi:type="dcterms:W3CDTF">2016-03-11T16:10:26Z</dcterms:created>
  <dcterms:modified xsi:type="dcterms:W3CDTF">2016-06-22T22:25:20Z</dcterms:modified>
</cp:coreProperties>
</file>