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61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79" r:id="rId33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386">
          <p15:clr>
            <a:srgbClr val="A4A3A4"/>
          </p15:clr>
        </p15:guide>
        <p15:guide id="4" pos="19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F31"/>
    <a:srgbClr val="E26F37"/>
    <a:srgbClr val="D43D25"/>
    <a:srgbClr val="DA713A"/>
    <a:srgbClr val="E16F36"/>
    <a:srgbClr val="BE1520"/>
    <a:srgbClr val="CF1E24"/>
    <a:srgbClr val="C72A31"/>
    <a:srgbClr val="DA3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64006" autoAdjust="0"/>
  </p:normalViewPr>
  <p:slideViewPr>
    <p:cSldViewPr snapToGrid="0" snapToObjects="1">
      <p:cViewPr varScale="1">
        <p:scale>
          <a:sx n="74" d="100"/>
          <a:sy n="74" d="100"/>
        </p:scale>
        <p:origin x="1956" y="84"/>
      </p:cViewPr>
      <p:guideLst>
        <p:guide orient="horz" pos="2160"/>
        <p:guide pos="3840"/>
        <p:guide orient="horz" pos="2386"/>
        <p:guide pos="1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8B65E-DFBF-4FFA-8A01-B600BE13D651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EDC35-B7F6-46B6-8245-EB026FA150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608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7B1F3-FB2D-A247-9676-97B3C010A75B}" type="datetimeFigureOut">
              <a:rPr lang="it-IT" smtClean="0"/>
              <a:t>21/06/2016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AA04C-CF00-2442-8489-B17C223CBB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3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8465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830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7176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029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216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527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4444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062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837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461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029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Il “nodo Lombardia” risiede su server di Lombardia Informatica</a:t>
            </a:r>
          </a:p>
          <a:p>
            <a:endParaRPr lang="it-IT" dirty="0" smtClean="0"/>
          </a:p>
          <a:p>
            <a:r>
              <a:rPr lang="it-IT" dirty="0" smtClean="0"/>
              <a:t>Contiene </a:t>
            </a:r>
            <a:r>
              <a:rPr lang="it-IT" dirty="0" err="1" smtClean="0"/>
              <a:t>dataset</a:t>
            </a:r>
            <a:r>
              <a:rPr lang="it-IT" dirty="0" smtClean="0"/>
              <a:t> di dati prodotti da:</a:t>
            </a:r>
          </a:p>
          <a:p>
            <a:pPr lvl="1"/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Èupolis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Lombardia e Regione Lombardia</a:t>
            </a:r>
          </a:p>
          <a:p>
            <a:pPr lvl="1"/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Unioncamere Lombardia e sistema camerale lombardo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8939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84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636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856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956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4181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648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7192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547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68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381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I </a:t>
            </a:r>
            <a:r>
              <a:rPr lang="it-IT" dirty="0" err="1" smtClean="0"/>
              <a:t>dataset</a:t>
            </a:r>
            <a:r>
              <a:rPr lang="it-IT" dirty="0" smtClean="0"/>
              <a:t> caricati sul nodo Lombardia sono visualizzati anche sul nodo centrale: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come </a:t>
            </a:r>
            <a:r>
              <a:rPr lang="it-IT" b="1" baseline="0" dirty="0" smtClean="0"/>
              <a:t>Enti</a:t>
            </a:r>
            <a:r>
              <a:rPr lang="it-IT" baseline="0" dirty="0" smtClean="0"/>
              <a:t> (vedi Regione Lombardia/Unioncamere Lombardia,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baseline="0" dirty="0" smtClean="0"/>
              <a:t>come </a:t>
            </a:r>
            <a:r>
              <a:rPr lang="it-IT" b="1" baseline="0" dirty="0" smtClean="0"/>
              <a:t>Lombardia</a:t>
            </a:r>
            <a:r>
              <a:rPr lang="it-IT" baseline="0" dirty="0" smtClean="0"/>
              <a:t> integrando </a:t>
            </a:r>
            <a:r>
              <a:rPr lang="it-IT" baseline="0" dirty="0" err="1" smtClean="0"/>
              <a:t>dataset</a:t>
            </a:r>
            <a:r>
              <a:rPr lang="it-IT" baseline="0" dirty="0" smtClean="0"/>
              <a:t> e le viste create da Istat (acquisendo i dati da </a:t>
            </a:r>
            <a:r>
              <a:rPr lang="it-IT" baseline="0" dirty="0" err="1" smtClean="0"/>
              <a:t>I.Stat</a:t>
            </a:r>
            <a:r>
              <a:rPr lang="it-IT" baseline="0" dirty="0" smtClean="0"/>
              <a:t> su salute e sanità, pressi, popolazione e famiglie, ecc.) e quelli caricati sul nodo locale (imprese e bilancio regionale).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763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91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 flipH="1">
            <a:off x="601664" y="968418"/>
            <a:ext cx="10997669" cy="0"/>
          </a:xfrm>
          <a:prstGeom prst="line">
            <a:avLst/>
          </a:prstGeom>
          <a:ln w="25400" cap="rnd">
            <a:solidFill>
              <a:srgbClr val="C72A3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14" r="74033" b="37508"/>
          <a:stretch/>
        </p:blipFill>
        <p:spPr>
          <a:xfrm>
            <a:off x="10647499" y="5776731"/>
            <a:ext cx="1544501" cy="1081270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 userDrawn="1"/>
        </p:nvSpPr>
        <p:spPr>
          <a:xfrm>
            <a:off x="601662" y="353490"/>
            <a:ext cx="10997671" cy="538609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080"/>
              </a:lnSpc>
              <a:spcAft>
                <a:spcPts val="600"/>
              </a:spcAft>
            </a:pP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ROMA 23</a:t>
            </a:r>
            <a:r>
              <a:rPr lang="it-IT" sz="11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 </a:t>
            </a:r>
            <a:r>
              <a:rPr lang="it-IT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Signika" charset="0"/>
                <a:cs typeface="Calibri"/>
              </a:rPr>
              <a:t>GIUGNO 2016 </a:t>
            </a:r>
          </a:p>
          <a:p>
            <a:pPr>
              <a:lnSpc>
                <a:spcPts val="1080"/>
              </a:lnSpc>
              <a:spcAft>
                <a:spcPts val="0"/>
              </a:spcAft>
            </a:pPr>
            <a:r>
              <a:rPr lang="it-IT" sz="1100" b="1" dirty="0" smtClean="0">
                <a:solidFill>
                  <a:srgbClr val="E26F31"/>
                </a:solidFill>
                <a:latin typeface="+mn-lt"/>
                <a:ea typeface="Signika Light" charset="0"/>
                <a:cs typeface="Calibri"/>
              </a:rPr>
              <a:t>SPAZIO CONFRONTI</a:t>
            </a:r>
          </a:p>
          <a:p>
            <a:pPr>
              <a:lnSpc>
                <a:spcPts val="1080"/>
              </a:lnSpc>
              <a:spcBef>
                <a:spcPts val="300"/>
              </a:spcBef>
              <a:spcAft>
                <a:spcPts val="600"/>
              </a:spcAft>
            </a:pPr>
            <a:r>
              <a:rPr lang="it-IT" sz="1200" dirty="0" smtClean="0">
                <a:solidFill>
                  <a:schemeClr val="tx1"/>
                </a:solidFill>
                <a:latin typeface="+mn-lt"/>
                <a:ea typeface="Signika Light" charset="0"/>
                <a:cs typeface="Arial"/>
              </a:rPr>
              <a:t>L’esperienza degli enti nella fase prototipale: il nodo locale della Lombardia</a:t>
            </a:r>
            <a:endParaRPr lang="it-IT" sz="1200" dirty="0">
              <a:solidFill>
                <a:schemeClr val="tx1"/>
              </a:solidFill>
              <a:latin typeface="+mn-lt"/>
              <a:ea typeface="Signika Light" charset="0"/>
              <a:cs typeface="Arial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9959132" y="6478588"/>
            <a:ext cx="717915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‹N›</a:t>
            </a:fld>
            <a:endParaRPr lang="it-IT" dirty="0"/>
          </a:p>
        </p:txBody>
      </p:sp>
      <p:grpSp>
        <p:nvGrpSpPr>
          <p:cNvPr id="6" name="Gruppo 5"/>
          <p:cNvGrpSpPr/>
          <p:nvPr userDrawn="1"/>
        </p:nvGrpSpPr>
        <p:grpSpPr>
          <a:xfrm>
            <a:off x="8444752" y="277171"/>
            <a:ext cx="2990627" cy="585003"/>
            <a:chOff x="2920599" y="253274"/>
            <a:chExt cx="3249469" cy="600997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253274"/>
              <a:ext cx="1382044" cy="499757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5" cstate="print">
              <a:lum bright="6000"/>
            </a:blip>
            <a:srcRect/>
            <a:stretch>
              <a:fillRect/>
            </a:stretch>
          </p:blipFill>
          <p:spPr bwMode="auto">
            <a:xfrm>
              <a:off x="2920599" y="314256"/>
              <a:ext cx="1651401" cy="54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52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asr-lombardia.it/ASR/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3376083"/>
            <a:ext cx="12192000" cy="3481918"/>
          </a:xfrm>
          <a:prstGeom prst="rect">
            <a:avLst/>
          </a:prstGeom>
          <a:solidFill>
            <a:srgbClr val="E26F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DA304A"/>
                </a:solidFill>
              </a:rPr>
              <a:t> </a:t>
            </a:r>
            <a:endParaRPr lang="it-IT" dirty="0">
              <a:solidFill>
                <a:srgbClr val="DA304A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173412" y="3811955"/>
            <a:ext cx="8221860" cy="1718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80"/>
              </a:lnSpc>
            </a:pPr>
            <a:r>
              <a:rPr lang="it-IT" sz="28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SPAZIO CONFRONTI</a:t>
            </a:r>
            <a:br>
              <a:rPr lang="it-IT" sz="28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</a:br>
            <a:r>
              <a:rPr lang="it-IT" sz="2000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23 giugno 2016</a:t>
            </a:r>
          </a:p>
          <a:p>
            <a:pPr>
              <a:lnSpc>
                <a:spcPts val="3200"/>
              </a:lnSpc>
            </a:pPr>
            <a:endParaRPr lang="it-IT" sz="3200" dirty="0" smtClean="0">
              <a:solidFill>
                <a:schemeClr val="bg1"/>
              </a:solidFill>
              <a:ea typeface="Signika Light" charset="0"/>
              <a:cs typeface="Arial"/>
            </a:endParaRPr>
          </a:p>
          <a:p>
            <a:pPr>
              <a:lnSpc>
                <a:spcPts val="3200"/>
              </a:lnSpc>
            </a:pPr>
            <a:r>
              <a:rPr lang="it-IT" sz="3200" dirty="0">
                <a:solidFill>
                  <a:schemeClr val="bg1"/>
                </a:solidFill>
                <a:ea typeface="Signika Light" charset="0"/>
                <a:cs typeface="Arial"/>
              </a:rPr>
              <a:t>L’esperienza degli enti nella fase prototipale:</a:t>
            </a:r>
            <a:br>
              <a:rPr lang="it-IT" sz="3200" dirty="0">
                <a:solidFill>
                  <a:schemeClr val="bg1"/>
                </a:solidFill>
                <a:ea typeface="Signika Light" charset="0"/>
                <a:cs typeface="Arial"/>
              </a:rPr>
            </a:br>
            <a:r>
              <a:rPr lang="it-IT" sz="3200" dirty="0">
                <a:solidFill>
                  <a:schemeClr val="bg1"/>
                </a:solidFill>
                <a:ea typeface="Signika Light" charset="0"/>
                <a:cs typeface="Arial"/>
              </a:rPr>
              <a:t>il nodo locale della Lombardia</a:t>
            </a: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611254" y="384211"/>
            <a:ext cx="5050820" cy="1611125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2500"/>
              </a:lnSpc>
            </a:pP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COMPORTAMENTI INDIVIDUALI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E RELAZIONI SOCIALI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IN TRASFORMAZIONE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UNA SFIDA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PER </a:t>
            </a: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LA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/>
            </a:r>
            <a:b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STATISTICA UFFICIALE </a:t>
            </a:r>
            <a:endParaRPr lang="it-IT" sz="2400" dirty="0">
              <a:solidFill>
                <a:schemeClr val="bg1"/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61"/>
          <a:stretch/>
        </p:blipFill>
        <p:spPr>
          <a:xfrm>
            <a:off x="323742" y="214878"/>
            <a:ext cx="7546646" cy="2895775"/>
          </a:xfrm>
          <a:prstGeom prst="rect">
            <a:avLst/>
          </a:prstGeom>
        </p:spPr>
      </p:pic>
      <p:pic>
        <p:nvPicPr>
          <p:cNvPr id="13" name="Immagine 12" descr="Logo12esimaOk-2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714" y="5859742"/>
            <a:ext cx="480972" cy="625265"/>
          </a:xfrm>
          <a:prstGeom prst="rect">
            <a:avLst/>
          </a:prstGeom>
        </p:spPr>
      </p:pic>
      <p:pic>
        <p:nvPicPr>
          <p:cNvPr id="17" name="Immagine 16" descr="Logo12esimaOk-2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86" y="3683343"/>
            <a:ext cx="571500" cy="609600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3099827" y="5709694"/>
            <a:ext cx="8221860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it-IT" sz="2000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Antonio Vincenzo Lentini | </a:t>
            </a:r>
            <a:r>
              <a:rPr lang="it-IT" sz="2000" dirty="0" err="1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Èupolis</a:t>
            </a:r>
            <a:r>
              <a:rPr lang="it-IT" sz="2000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 Lombardia</a:t>
            </a:r>
            <a:br>
              <a:rPr lang="it-IT" sz="2000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</a:br>
            <a:r>
              <a:rPr lang="it-IT" sz="2000" dirty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Anna Maria Zerboni | Unioncamere </a:t>
            </a:r>
            <a:r>
              <a:rPr lang="it-IT" sz="20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Lombardia</a:t>
            </a:r>
            <a:endParaRPr lang="it-IT" sz="20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cxnSp>
        <p:nvCxnSpPr>
          <p:cNvPr id="20" name="Connettore 1 19"/>
          <p:cNvCxnSpPr/>
          <p:nvPr/>
        </p:nvCxnSpPr>
        <p:spPr>
          <a:xfrm>
            <a:off x="2998756" y="3811955"/>
            <a:ext cx="0" cy="2580211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314950" y="1206465"/>
            <a:ext cx="6296186" cy="5651535"/>
          </a:xfrm>
          <a:prstGeom prst="rect">
            <a:avLst/>
          </a:prstGeom>
        </p:spPr>
        <p:txBody>
          <a:bodyPr/>
          <a:lstStyle/>
          <a:p>
            <a:r>
              <a:rPr lang="it-IT" sz="2000" dirty="0"/>
              <a:t>Utilizzati applicativi e software SDMX</a:t>
            </a:r>
          </a:p>
          <a:p>
            <a:r>
              <a:rPr lang="it-IT" sz="2000" dirty="0"/>
              <a:t>Ai fini dell’armonizzazione dei dati: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Ove disponibili a livello Istat centrale, utilizzati code list </a:t>
            </a:r>
            <a:r>
              <a:rPr lang="it-IT" sz="1800" i="1" dirty="0"/>
              <a:t>(es. </a:t>
            </a:r>
            <a:r>
              <a:rPr lang="it-IT" sz="1800" i="1" dirty="0" err="1"/>
              <a:t>Ateco</a:t>
            </a:r>
            <a:r>
              <a:rPr lang="it-IT" sz="1800" i="1" dirty="0"/>
              <a:t> 2007)</a:t>
            </a:r>
            <a:endParaRPr lang="it-IT" sz="18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Ove non disponibili, create code list </a:t>
            </a:r>
            <a:r>
              <a:rPr lang="it-IT" sz="1800" i="1" dirty="0"/>
              <a:t>(es. cariche sociali nelle imprese) </a:t>
            </a:r>
            <a:r>
              <a:rPr lang="it-IT" sz="1800" dirty="0"/>
              <a:t>e </a:t>
            </a:r>
            <a:r>
              <a:rPr lang="it-IT" sz="1800" dirty="0" err="1"/>
              <a:t>concept</a:t>
            </a:r>
            <a:r>
              <a:rPr lang="it-IT" sz="1800" dirty="0"/>
              <a:t> schema </a:t>
            </a:r>
            <a:r>
              <a:rPr lang="it-IT" sz="1800" i="1" dirty="0"/>
              <a:t>(es. indicatori congiuntura o voci bilancio regionale) </a:t>
            </a:r>
            <a:r>
              <a:rPr lang="it-IT" sz="1800" dirty="0"/>
              <a:t>dal nodo locale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  <a:p>
            <a:pPr marL="357188" indent="-357188"/>
            <a:r>
              <a:rPr lang="it-IT" sz="2000" dirty="0"/>
              <a:t>Oltre ai dati, anche i metadati attinti dal sistema informativo ASR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206465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Il processo di sviluppo del nodo locale: </a:t>
            </a: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/>
            </a:r>
            <a:b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modellazione e mappatura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845158" y="4332783"/>
            <a:ext cx="5235769" cy="92333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Valorizzazione del patrimonio informativo dell’ASR già disponibile e condiviso dagli Enti del nodo locale Lombardia 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5374915" y="4722440"/>
            <a:ext cx="288032" cy="1440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54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274240"/>
            <a:ext cx="11071754" cy="64248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Il processo di sviluppo del nodo </a:t>
            </a:r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locale: modellazione e mappatura</a:t>
            </a:r>
            <a:endParaRPr lang="it-IT" sz="3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050817" y="647858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11</a:t>
            </a:fld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646" y="1820766"/>
            <a:ext cx="8081551" cy="50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167509"/>
            <a:ext cx="11071754" cy="43269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Sistan </a:t>
            </a:r>
            <a:r>
              <a:rPr lang="it-IT" sz="3200" b="1" dirty="0" err="1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Hub</a:t>
            </a:r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 nodo Lombardia: </a:t>
            </a:r>
            <a:r>
              <a:rPr lang="it-IT" sz="3200" b="1" dirty="0" err="1">
                <a:solidFill>
                  <a:srgbClr val="E26F31"/>
                </a:solidFill>
                <a:ea typeface="Signika Semibold" charset="0"/>
                <a:cs typeface="Signika Semibold" charset="0"/>
              </a:rPr>
              <a:t>D</a:t>
            </a:r>
            <a:r>
              <a:rPr lang="it-IT" sz="3200" b="1" dirty="0" err="1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ataset</a:t>
            </a:r>
            <a:endParaRPr lang="it-IT" sz="3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050817" y="647858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12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13" y="1682860"/>
            <a:ext cx="8681456" cy="469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167509"/>
            <a:ext cx="11071754" cy="43269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Sistan </a:t>
            </a:r>
            <a:r>
              <a:rPr lang="it-IT" sz="3200" b="1" dirty="0" err="1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Hub</a:t>
            </a:r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 nodo Lombardia: Filtro «territorio»</a:t>
            </a:r>
            <a:endParaRPr lang="it-IT" sz="3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050817" y="647858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644" y="1619321"/>
            <a:ext cx="8827773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167509"/>
            <a:ext cx="11071754" cy="43269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Sistan </a:t>
            </a:r>
            <a:r>
              <a:rPr lang="it-IT" sz="3200" b="1" dirty="0" err="1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Hub</a:t>
            </a:r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 nodo Lombardia: Risultato</a:t>
            </a:r>
            <a:endParaRPr lang="it-IT" sz="3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050817" y="647858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14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13" y="1619321"/>
            <a:ext cx="8827773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37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140823"/>
            <a:ext cx="11071754" cy="43269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Visualizzazione del nodo Lombardia su SISTAN HUB</a:t>
            </a:r>
            <a:endParaRPr lang="it-IT" sz="3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050817" y="647858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15</a:t>
            </a:fld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85" y="1581011"/>
            <a:ext cx="8633336" cy="51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5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055388"/>
            <a:ext cx="11071754" cy="432691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Integrazione del nodo Lombardia su SISTAN HUB</a:t>
            </a:r>
            <a:endParaRPr lang="it-IT" sz="3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050817" y="647858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16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13" y="1590107"/>
            <a:ext cx="8487725" cy="527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7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569912" y="1786994"/>
            <a:ext cx="11050587" cy="486526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dirty="0">
                <a:cs typeface="Segoe UI Light" pitchFamily="34" charset="0"/>
              </a:rPr>
              <a:t>Importante opportunità per diffondere dati statistici prodotti dagli Enti SISTAN di livello territoriale attraverso il sistema standardizzato SDMX</a:t>
            </a:r>
          </a:p>
          <a:p>
            <a:r>
              <a:rPr lang="it-IT" sz="2000" dirty="0">
                <a:cs typeface="Segoe UI Light" pitchFamily="34" charset="0"/>
              </a:rPr>
              <a:t>Importante opportunità per gli </a:t>
            </a:r>
            <a:r>
              <a:rPr lang="it-IT" sz="2000" dirty="0" smtClean="0">
                <a:cs typeface="Segoe UI Light" pitchFamily="34" charset="0"/>
              </a:rPr>
              <a:t>enti </a:t>
            </a:r>
            <a:r>
              <a:rPr lang="it-IT" sz="2000" dirty="0">
                <a:cs typeface="Segoe UI Light" pitchFamily="34" charset="0"/>
              </a:rPr>
              <a:t>SISTAN di acquisire dati statistici prodotti da altri Enti SISTAN all’interno del network Sistan </a:t>
            </a:r>
            <a:r>
              <a:rPr lang="it-IT" sz="2000" dirty="0" err="1">
                <a:cs typeface="Segoe UI Light" pitchFamily="34" charset="0"/>
              </a:rPr>
              <a:t>Hub</a:t>
            </a:r>
            <a:r>
              <a:rPr lang="it-IT" sz="2000" dirty="0">
                <a:cs typeface="Segoe UI Light" pitchFamily="34" charset="0"/>
              </a:rPr>
              <a:t> e con lo stesso sistema SDMX</a:t>
            </a:r>
          </a:p>
          <a:p>
            <a:r>
              <a:rPr lang="it-IT" sz="2000" dirty="0">
                <a:cs typeface="Segoe UI Light" pitchFamily="34" charset="0"/>
              </a:rPr>
              <a:t>Nell’ottica degli enti locali</a:t>
            </a:r>
            <a:r>
              <a:rPr lang="it-IT" sz="2000" u="sng" dirty="0">
                <a:cs typeface="Segoe UI Light" pitchFamily="34" charset="0"/>
              </a:rPr>
              <a:t>, sarà particolarmente importante disporre dei dati SDMX su scala territoriale (regionale e provinciale)</a:t>
            </a:r>
            <a:endParaRPr lang="it-IT" sz="2000" dirty="0">
              <a:cs typeface="Segoe UI Light" pitchFamily="34" charset="0"/>
            </a:endParaRPr>
          </a:p>
          <a:p>
            <a:r>
              <a:rPr lang="it-IT" sz="2000" dirty="0">
                <a:cs typeface="Segoe UI Light" pitchFamily="34" charset="0"/>
              </a:rPr>
              <a:t>Riuso dei dati popolati sui diversi nodi (</a:t>
            </a:r>
            <a:r>
              <a:rPr lang="it-IT" sz="2000" dirty="0" err="1">
                <a:cs typeface="Segoe UI Light" pitchFamily="34" charset="0"/>
              </a:rPr>
              <a:t>I.stat</a:t>
            </a:r>
            <a:r>
              <a:rPr lang="it-IT" sz="2000" dirty="0">
                <a:cs typeface="Segoe UI Light" pitchFamily="34" charset="0"/>
              </a:rPr>
              <a:t>, INPS, ecc.) attraverso piattaforme tecnologiche che rispondano a specifiche </a:t>
            </a:r>
            <a:r>
              <a:rPr lang="it-IT" sz="2000" dirty="0" smtClean="0">
                <a:cs typeface="Segoe UI Light" pitchFamily="34" charset="0"/>
              </a:rPr>
              <a:t>necessità)</a:t>
            </a:r>
            <a:r>
              <a:rPr lang="it-IT" sz="2000" b="1" dirty="0" smtClean="0">
                <a:cs typeface="Segoe UI Light" pitchFamily="34" charset="0"/>
              </a:rPr>
              <a:t> </a:t>
            </a:r>
            <a:r>
              <a:rPr lang="it-IT" sz="2000" b="1" dirty="0">
                <a:cs typeface="Segoe UI Light" pitchFamily="34" charset="0"/>
              </a:rPr>
              <a:t>(es.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cs typeface="Segoe UI Light" pitchFamily="34" charset="0"/>
              </a:rPr>
              <a:t>StatLomb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cs typeface="Segoe UI Light" pitchFamily="34" charset="0"/>
              </a:rPr>
              <a:t> di </a:t>
            </a:r>
            <a:r>
              <a:rPr lang="it-IT" sz="2000" b="1" dirty="0" err="1">
                <a:solidFill>
                  <a:schemeClr val="tx2">
                    <a:lumMod val="75000"/>
                  </a:schemeClr>
                </a:solidFill>
                <a:cs typeface="Segoe UI Light" pitchFamily="34" charset="0"/>
              </a:rPr>
              <a:t>Èupolis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cs typeface="Segoe UI Light" pitchFamily="34" charset="0"/>
              </a:rPr>
              <a:t> </a:t>
            </a:r>
            <a:r>
              <a:rPr lang="it-IT" sz="2000" b="1" dirty="0" smtClean="0">
                <a:solidFill>
                  <a:schemeClr val="tx2">
                    <a:lumMod val="75000"/>
                  </a:schemeClr>
                </a:solidFill>
                <a:cs typeface="Segoe UI Light" pitchFamily="34" charset="0"/>
              </a:rPr>
              <a:t>Lombardia)</a:t>
            </a:r>
            <a:endParaRPr lang="it-IT" sz="2000" dirty="0">
              <a:cs typeface="Segoe UI Light" pitchFamily="34" charset="0"/>
            </a:endParaRPr>
          </a:p>
          <a:p>
            <a:r>
              <a:rPr lang="it-IT" sz="2000" dirty="0">
                <a:cs typeface="Segoe UI Light" pitchFamily="34" charset="0"/>
              </a:rPr>
              <a:t>Attività future: </a:t>
            </a:r>
          </a:p>
          <a:p>
            <a:pPr lvl="1"/>
            <a:r>
              <a:rPr lang="it-IT" sz="2000" dirty="0">
                <a:cs typeface="Segoe UI Light" pitchFamily="34" charset="0"/>
              </a:rPr>
              <a:t>Alimentare il nodo locale con altri </a:t>
            </a:r>
            <a:r>
              <a:rPr lang="it-IT" sz="2000" dirty="0" err="1">
                <a:cs typeface="Segoe UI Light" pitchFamily="34" charset="0"/>
              </a:rPr>
              <a:t>dataset</a:t>
            </a:r>
            <a:r>
              <a:rPr lang="it-IT" sz="2000" dirty="0">
                <a:cs typeface="Segoe UI Light" pitchFamily="34" charset="0"/>
              </a:rPr>
              <a:t> prodotti dagli enti del nodo Lombardia</a:t>
            </a:r>
          </a:p>
          <a:p>
            <a:pPr lvl="1"/>
            <a:r>
              <a:rPr lang="it-IT" sz="2000" dirty="0">
                <a:cs typeface="Segoe UI Light" pitchFamily="34" charset="0"/>
              </a:rPr>
              <a:t>Migliorare l’esposizione “ad albero” dei dati, </a:t>
            </a:r>
            <a:r>
              <a:rPr lang="it-IT" sz="2000" u="sng" dirty="0">
                <a:cs typeface="Segoe UI Light" pitchFamily="34" charset="0"/>
              </a:rPr>
              <a:t>al fine di rendere più semplice ed efficace la consultazione dei dati per l’utenza</a:t>
            </a:r>
          </a:p>
          <a:p>
            <a:pPr lvl="1"/>
            <a:r>
              <a:rPr lang="it-IT" sz="2000" dirty="0">
                <a:cs typeface="Segoe UI Light" pitchFamily="34" charset="0"/>
              </a:rPr>
              <a:t>Possibile </a:t>
            </a:r>
            <a:r>
              <a:rPr lang="it-IT" sz="2000" dirty="0" smtClean="0">
                <a:cs typeface="Segoe UI Light" pitchFamily="34" charset="0"/>
              </a:rPr>
              <a:t>evoluzione dell’ASR </a:t>
            </a:r>
            <a:r>
              <a:rPr lang="it-IT" sz="2000" dirty="0">
                <a:cs typeface="Segoe UI Light" pitchFamily="34" charset="0"/>
              </a:rPr>
              <a:t>in SDMX </a:t>
            </a:r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1400" dirty="0"/>
          </a:p>
          <a:p>
            <a:pPr algn="l"/>
            <a:endParaRPr 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274240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Alcune considerazioni</a:t>
            </a:r>
          </a:p>
        </p:txBody>
      </p:sp>
    </p:spTree>
    <p:extLst>
      <p:ext uri="{BB962C8B-B14F-4D97-AF65-F5344CB8AC3E}">
        <p14:creationId xmlns:p14="http://schemas.microsoft.com/office/powerpoint/2010/main" val="40424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171209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Il riuso dei dati SDMX: </a:t>
            </a:r>
            <a:r>
              <a:rPr lang="it-IT" sz="3200" b="1" dirty="0" err="1">
                <a:solidFill>
                  <a:srgbClr val="E26F31"/>
                </a:solidFill>
                <a:ea typeface="Signika Semibold" charset="0"/>
                <a:cs typeface="Signika Semibold" charset="0"/>
              </a:rPr>
              <a:t>StatLomb</a:t>
            </a:r>
            <a:endParaRPr lang="it-IT" sz="3200" b="1" dirty="0">
              <a:solidFill>
                <a:srgbClr val="E26F31"/>
              </a:solidFill>
              <a:ea typeface="Signika Semibold" charset="0"/>
              <a:cs typeface="Signika Semi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736" y="1910799"/>
            <a:ext cx="7213301" cy="456778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130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314950" y="1716418"/>
            <a:ext cx="6296186" cy="4695811"/>
          </a:xfrm>
          <a:prstGeom prst="rect">
            <a:avLst/>
          </a:prstGeom>
        </p:spPr>
        <p:txBody>
          <a:bodyPr/>
          <a:lstStyle/>
          <a:p>
            <a:r>
              <a:rPr lang="it-IT" sz="2000" dirty="0"/>
              <a:t>Portale che consente la </a:t>
            </a:r>
            <a:r>
              <a:rPr lang="it-IT" sz="2000" b="1" dirty="0">
                <a:solidFill>
                  <a:srgbClr val="0070C0"/>
                </a:solidFill>
              </a:rPr>
              <a:t>divulgazione degli indicatori statistici di </a:t>
            </a:r>
            <a:r>
              <a:rPr lang="it-IT" sz="2000" b="1" dirty="0" err="1">
                <a:solidFill>
                  <a:srgbClr val="0070C0"/>
                </a:solidFill>
              </a:rPr>
              <a:t>Èupolis</a:t>
            </a:r>
            <a:r>
              <a:rPr lang="it-IT" sz="2000" b="1" dirty="0">
                <a:solidFill>
                  <a:srgbClr val="0070C0"/>
                </a:solidFill>
              </a:rPr>
              <a:t> via web</a:t>
            </a:r>
            <a:r>
              <a:rPr lang="it-IT" sz="2000" b="1" dirty="0" smtClean="0">
                <a:solidFill>
                  <a:srgbClr val="0070C0"/>
                </a:solidFill>
              </a:rPr>
              <a:t>.</a:t>
            </a:r>
            <a:endParaRPr lang="it-IT" sz="2000" b="1" dirty="0">
              <a:solidFill>
                <a:srgbClr val="0070C0"/>
              </a:solidFill>
            </a:endParaRPr>
          </a:p>
          <a:p>
            <a:r>
              <a:rPr lang="it-IT" sz="2000" b="1" dirty="0">
                <a:solidFill>
                  <a:srgbClr val="0070C0"/>
                </a:solidFill>
              </a:rPr>
              <a:t>Si alimenta</a:t>
            </a:r>
            <a:r>
              <a:rPr lang="it-IT" sz="2000" dirty="0"/>
              <a:t>,</a:t>
            </a:r>
            <a:r>
              <a:rPr lang="it-IT" sz="2000" b="1" dirty="0">
                <a:solidFill>
                  <a:srgbClr val="0070C0"/>
                </a:solidFill>
              </a:rPr>
              <a:t> </a:t>
            </a:r>
            <a:r>
              <a:rPr lang="it-IT" sz="2000" dirty="0"/>
              <a:t>ove possibile, </a:t>
            </a:r>
            <a:r>
              <a:rPr lang="it-IT" sz="2000" b="1" dirty="0">
                <a:solidFill>
                  <a:srgbClr val="0070C0"/>
                </a:solidFill>
              </a:rPr>
              <a:t>in modo </a:t>
            </a:r>
            <a:r>
              <a:rPr lang="it-IT" sz="2000" dirty="0"/>
              <a:t>completamente </a:t>
            </a:r>
            <a:r>
              <a:rPr lang="it-IT" sz="2000" b="1" dirty="0">
                <a:solidFill>
                  <a:srgbClr val="0070C0"/>
                </a:solidFill>
              </a:rPr>
              <a:t>automatizzato</a:t>
            </a:r>
            <a:r>
              <a:rPr lang="it-IT" sz="2000" dirty="0"/>
              <a:t>, acquisendo i dati dalle fonti</a:t>
            </a:r>
            <a:r>
              <a:rPr lang="it-IT" sz="2000" dirty="0" smtClean="0"/>
              <a:t>.</a:t>
            </a:r>
            <a:endParaRPr lang="it-IT" sz="2000" dirty="0"/>
          </a:p>
          <a:p>
            <a:r>
              <a:rPr lang="it-IT" sz="2000" dirty="0"/>
              <a:t>E’ pensato per consentire una </a:t>
            </a:r>
            <a:r>
              <a:rPr lang="it-IT" sz="2000" b="1" dirty="0">
                <a:solidFill>
                  <a:srgbClr val="0070C0"/>
                </a:solidFill>
              </a:rPr>
              <a:t>fruizione semplice dei dati, </a:t>
            </a:r>
            <a:r>
              <a:rPr lang="it-IT" sz="2000" dirty="0"/>
              <a:t> consultabili con tabelle, grafici e mappe facilmente navigabili. </a:t>
            </a:r>
          </a:p>
          <a:p>
            <a:r>
              <a:rPr lang="it-IT" sz="2000" dirty="0"/>
              <a:t>Consente di gestire dati di qualsiasi tipologia (anagrafiche, statistiche, geografici, documenti, ecc.) ad uso interno (</a:t>
            </a:r>
            <a:r>
              <a:rPr lang="it-IT" sz="2000" dirty="0" err="1"/>
              <a:t>Èupolis</a:t>
            </a:r>
            <a:r>
              <a:rPr lang="it-IT" sz="2000" dirty="0"/>
              <a:t>, Regione) ed esterno (cittadinanza).</a:t>
            </a:r>
          </a:p>
          <a:p>
            <a:pPr marL="0" indent="0">
              <a:buClr>
                <a:srgbClr val="DA304A"/>
              </a:buClr>
              <a:buSzPct val="160000"/>
              <a:buNone/>
            </a:pPr>
            <a:endParaRPr lang="it-IT" sz="1400" dirty="0"/>
          </a:p>
          <a:p>
            <a:pPr>
              <a:buNone/>
            </a:pP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Cosa è </a:t>
            </a:r>
            <a:r>
              <a:rPr lang="it-IT" sz="3200" dirty="0" err="1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StatLomb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30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777406" y="1803004"/>
            <a:ext cx="5833730" cy="3168680"/>
          </a:xfrm>
          <a:prstGeom prst="rect">
            <a:avLst/>
          </a:prstGeom>
        </p:spPr>
        <p:txBody>
          <a:bodyPr/>
          <a:lstStyle/>
          <a:p>
            <a:r>
              <a:rPr lang="it-IT" sz="2000" dirty="0">
                <a:ea typeface="Signika Light" charset="0"/>
                <a:cs typeface="Signika Light" charset="0"/>
              </a:rPr>
              <a:t>Obiettivi del Sistan </a:t>
            </a:r>
            <a:r>
              <a:rPr lang="it-IT" sz="2000" dirty="0" err="1">
                <a:ea typeface="Signika Light" charset="0"/>
                <a:cs typeface="Signika Light" charset="0"/>
              </a:rPr>
              <a:t>Hub</a:t>
            </a:r>
            <a:r>
              <a:rPr lang="it-IT" sz="2000" dirty="0">
                <a:ea typeface="Signika Light" charset="0"/>
                <a:cs typeface="Signika Light" charset="0"/>
              </a:rPr>
              <a:t> ed il ruolo Lombardia </a:t>
            </a:r>
          </a:p>
          <a:p>
            <a:r>
              <a:rPr lang="it-IT" sz="2000" dirty="0">
                <a:ea typeface="Signika Light" charset="0"/>
                <a:cs typeface="Signika Light" charset="0"/>
              </a:rPr>
              <a:t>Il processo di sviluppo del nodo locale Lombardia nella fase prototipale</a:t>
            </a:r>
          </a:p>
          <a:p>
            <a:r>
              <a:rPr lang="it-IT" sz="2000" dirty="0">
                <a:ea typeface="Signika Light" charset="0"/>
                <a:cs typeface="Signika Light" charset="0"/>
              </a:rPr>
              <a:t>Alcune considerazioni di sintesi</a:t>
            </a:r>
          </a:p>
          <a:p>
            <a:r>
              <a:rPr lang="it-IT" sz="2000" dirty="0">
                <a:ea typeface="Signika Light" charset="0"/>
                <a:cs typeface="Signika Light" charset="0"/>
              </a:rPr>
              <a:t>Il riuso dei dati SDMX: </a:t>
            </a:r>
            <a:r>
              <a:rPr lang="it-IT" sz="2000" dirty="0" err="1">
                <a:ea typeface="Signika Light" charset="0"/>
                <a:cs typeface="Signika Light" charset="0"/>
              </a:rPr>
              <a:t>StatLomb</a:t>
            </a:r>
            <a:endParaRPr lang="it-IT" sz="2000" dirty="0">
              <a:ea typeface="Signika Light" charset="0"/>
              <a:cs typeface="Signika Light" charset="0"/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b="1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SISTAN </a:t>
            </a:r>
            <a:r>
              <a:rPr lang="it-IT" b="1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HUB: </a:t>
            </a:r>
            <a:br>
              <a:rPr lang="it-IT" b="1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r>
              <a:rPr lang="it-IT" b="1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NODO LOMBARDIA</a:t>
            </a:r>
            <a:endParaRPr lang="it-IT" b="1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4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1992983" cy="1322995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Piattaforma </a:t>
            </a: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/>
            </a:r>
            <a:b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tecnologica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po 15"/>
          <p:cNvGrpSpPr/>
          <p:nvPr/>
        </p:nvGrpSpPr>
        <p:grpSpPr>
          <a:xfrm>
            <a:off x="2936383" y="1417806"/>
            <a:ext cx="8758995" cy="4515531"/>
            <a:chOff x="251520" y="1560855"/>
            <a:chExt cx="8352928" cy="3820333"/>
          </a:xfrm>
        </p:grpSpPr>
        <p:grpSp>
          <p:nvGrpSpPr>
            <p:cNvPr id="17" name="Gruppo 16"/>
            <p:cNvGrpSpPr/>
            <p:nvPr/>
          </p:nvGrpSpPr>
          <p:grpSpPr>
            <a:xfrm>
              <a:off x="251520" y="1560855"/>
              <a:ext cx="8352928" cy="3820333"/>
              <a:chOff x="251520" y="1560855"/>
              <a:chExt cx="8352928" cy="3820333"/>
            </a:xfrm>
          </p:grpSpPr>
          <p:sp>
            <p:nvSpPr>
              <p:cNvPr id="20" name="Segnaposto contenuto 2"/>
              <p:cNvSpPr txBox="1">
                <a:spLocks/>
              </p:cNvSpPr>
              <p:nvPr/>
            </p:nvSpPr>
            <p:spPr>
              <a:xfrm>
                <a:off x="1259632" y="2352944"/>
                <a:ext cx="7344816" cy="136815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kumimoji="0" lang="it-IT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Piattaforma </a:t>
                </a:r>
                <a:r>
                  <a:rPr kumimoji="0" lang="it-IT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open source </a:t>
                </a:r>
                <a:r>
                  <a:rPr kumimoji="0" lang="it-IT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che affianca ad un </a:t>
                </a:r>
                <a:r>
                  <a:rPr kumimoji="0" lang="it-IT" sz="2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Content</a:t>
                </a:r>
                <a:r>
                  <a:rPr kumimoji="0" lang="it-IT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 Management System funzionalità specifiche per la </a:t>
                </a:r>
                <a:r>
                  <a:rPr kumimoji="0" lang="it-IT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catalogazione</a:t>
                </a:r>
                <a:r>
                  <a:rPr kumimoji="0" lang="it-IT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 </a:t>
                </a:r>
                <a:r>
                  <a:rPr kumimoji="0" lang="it-IT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pubblicazione</a:t>
                </a:r>
                <a:r>
                  <a:rPr kumimoji="0" lang="it-IT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 di dati di facile utilizzo</a:t>
                </a:r>
                <a:r>
                  <a:rPr kumimoji="0" lang="it-IT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grpSp>
            <p:nvGrpSpPr>
              <p:cNvPr id="21" name="Gruppo 20"/>
              <p:cNvGrpSpPr/>
              <p:nvPr/>
            </p:nvGrpSpPr>
            <p:grpSpPr>
              <a:xfrm>
                <a:off x="323528" y="1560855"/>
                <a:ext cx="5544615" cy="812956"/>
                <a:chOff x="5572579" y="3594960"/>
                <a:chExt cx="5544615" cy="812956"/>
              </a:xfrm>
            </p:grpSpPr>
            <p:pic>
              <p:nvPicPr>
                <p:cNvPr id="25" name="Immagine 24" descr="E:\GRAFICA\APPLICAZIONI\OpenDataSTStatPortal\images\poster-OpenData-ver2.png"/>
                <p:cNvPicPr/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69112"/>
                <a:stretch/>
              </p:blipFill>
              <p:spPr bwMode="auto">
                <a:xfrm>
                  <a:off x="5572579" y="3594960"/>
                  <a:ext cx="785218" cy="81295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6" name="Titolo 1"/>
                <p:cNvSpPr txBox="1">
                  <a:spLocks/>
                </p:cNvSpPr>
                <p:nvPr/>
              </p:nvSpPr>
              <p:spPr>
                <a:xfrm>
                  <a:off x="5965187" y="3922622"/>
                  <a:ext cx="5152007" cy="32403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Autofit/>
                </a:bodyPr>
                <a:lstStyle>
                  <a:lvl1pPr algn="ctr" defTabSz="914400" rtl="0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r>
                    <a:rPr lang="it-IT" sz="3200" dirty="0" smtClean="0">
                      <a:solidFill>
                        <a:srgbClr val="0070C0"/>
                      </a:solidFill>
                      <a:latin typeface="Segoe UI Semibold" pitchFamily="34" charset="0"/>
                    </a:rPr>
                    <a:t>StatPortal </a:t>
                  </a:r>
                  <a:r>
                    <a:rPr lang="it-IT" sz="3200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Segoe UI Semibold" pitchFamily="34" charset="0"/>
                    </a:rPr>
                    <a:t>Open Data</a:t>
                  </a:r>
                  <a:r>
                    <a:rPr lang="it-IT" sz="900" dirty="0" smtClean="0">
                      <a:latin typeface="Segoe UI Semibold" pitchFamily="34" charset="0"/>
                    </a:rPr>
                    <a:t/>
                  </a:r>
                  <a:br>
                    <a:rPr lang="it-IT" sz="900" dirty="0" smtClean="0">
                      <a:latin typeface="Segoe UI Semibold" pitchFamily="34" charset="0"/>
                    </a:rPr>
                  </a:br>
                  <a:endParaRPr lang="it-IT" sz="900" dirty="0"/>
                </a:p>
              </p:txBody>
            </p:sp>
          </p:grpSp>
          <p:sp>
            <p:nvSpPr>
              <p:cNvPr id="22" name="Rettangolo 21"/>
              <p:cNvSpPr/>
              <p:nvPr/>
            </p:nvSpPr>
            <p:spPr>
              <a:xfrm>
                <a:off x="1321650" y="4009127"/>
                <a:ext cx="505055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3200" dirty="0" smtClean="0">
                    <a:solidFill>
                      <a:srgbClr val="0070C0"/>
                    </a:solidFill>
                    <a:latin typeface="Segoe UI Semibold" pitchFamily="34" charset="0"/>
                    <a:ea typeface="+mj-ea"/>
                    <a:cs typeface="+mj-cs"/>
                  </a:rPr>
                  <a:t>Appositi connettori SDMX</a:t>
                </a:r>
              </a:p>
            </p:txBody>
          </p:sp>
          <p:pic>
            <p:nvPicPr>
              <p:cNvPr id="23" name="Picture 2" descr="C:\Users\m.tiberio\Desktop\logo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51520" y="4089846"/>
                <a:ext cx="936103" cy="373471"/>
              </a:xfrm>
              <a:prstGeom prst="rect">
                <a:avLst/>
              </a:prstGeom>
              <a:noFill/>
            </p:spPr>
          </p:pic>
          <p:sp>
            <p:nvSpPr>
              <p:cNvPr id="24" name="Rettangolo 23"/>
              <p:cNvSpPr/>
              <p:nvPr/>
            </p:nvSpPr>
            <p:spPr>
              <a:xfrm>
                <a:off x="1331640" y="4521894"/>
                <a:ext cx="6768752" cy="8592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sz="20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Per l’acquisizione e l’aggiornamento automatizzato dei dati provenienti da fonti                          e </a:t>
                </a:r>
              </a:p>
            </p:txBody>
          </p:sp>
        </p:grpSp>
        <p:pic>
          <p:nvPicPr>
            <p:cNvPr id="18" name="Picture 7" descr="https://encrypted-tbn3.gstatic.com/images?q=tbn:ANd9GcQk2R8lh7J6fo58jfxR8azN9HqJAeDbbQHYVnlxbb_b8XL9tlMvMA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0" t="36322" r="21212" b="36103"/>
            <a:stretch/>
          </p:blipFill>
          <p:spPr bwMode="auto">
            <a:xfrm>
              <a:off x="3517822" y="4951541"/>
              <a:ext cx="1111248" cy="347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15292" y="4898224"/>
              <a:ext cx="1356908" cy="348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261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 err="1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StatLomb</a:t>
            </a:r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: dal dato all’informazione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304" y="1530617"/>
            <a:ext cx="9090703" cy="510751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936436" y="4298696"/>
            <a:ext cx="1659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Dati statistici</a:t>
            </a:r>
            <a:endParaRPr lang="it-IT" b="1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6" name="Connettore 4 15"/>
          <p:cNvCxnSpPr/>
          <p:nvPr/>
        </p:nvCxnSpPr>
        <p:spPr>
          <a:xfrm rot="5400000">
            <a:off x="1904875" y="4699590"/>
            <a:ext cx="741099" cy="677975"/>
          </a:xfrm>
          <a:prstGeom prst="bentConnector3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73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314950" y="1206465"/>
            <a:ext cx="6296186" cy="565153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sz="2000" dirty="0"/>
              <a:t>Il sistema è stato implementato in ottica del progetto </a:t>
            </a:r>
            <a:r>
              <a:rPr lang="it-IT" sz="2000" dirty="0" err="1"/>
              <a:t>Sistan</a:t>
            </a:r>
            <a:r>
              <a:rPr lang="it-IT" sz="2000" dirty="0"/>
              <a:t> </a:t>
            </a:r>
            <a:r>
              <a:rPr lang="it-IT" sz="2000" dirty="0" err="1"/>
              <a:t>Hub</a:t>
            </a:r>
            <a:r>
              <a:rPr lang="it-IT" sz="2000" dirty="0"/>
              <a:t>, ponendosi come uno </a:t>
            </a:r>
            <a:r>
              <a:rPr lang="it-IT" sz="2400" dirty="0">
                <a:solidFill>
                  <a:srgbClr val="0070C0"/>
                </a:solidFill>
                <a:latin typeface="Segoe UI Semibold" pitchFamily="34" charset="0"/>
              </a:rPr>
              <a:t>strumento</a:t>
            </a:r>
            <a:r>
              <a:rPr lang="it-IT" sz="2000" dirty="0"/>
              <a:t> </a:t>
            </a:r>
            <a:r>
              <a:rPr lang="it-IT" sz="2400" dirty="0">
                <a:solidFill>
                  <a:srgbClr val="0070C0"/>
                </a:solidFill>
                <a:latin typeface="Segoe UI Semibold" pitchFamily="34" charset="0"/>
              </a:rPr>
              <a:t>avanzato</a:t>
            </a:r>
            <a:r>
              <a:rPr lang="it-IT" sz="2000" dirty="0"/>
              <a:t> utilizzabile dai </a:t>
            </a:r>
            <a:r>
              <a:rPr lang="it-IT" sz="2400" dirty="0">
                <a:solidFill>
                  <a:srgbClr val="0070C0"/>
                </a:solidFill>
                <a:latin typeface="Segoe UI Semibold" pitchFamily="34" charset="0"/>
              </a:rPr>
              <a:t>nodi</a:t>
            </a:r>
            <a:r>
              <a:rPr lang="it-IT" sz="2000" dirty="0"/>
              <a:t> della rete per poter </a:t>
            </a:r>
            <a:r>
              <a:rPr lang="it-IT" sz="2400" dirty="0">
                <a:solidFill>
                  <a:srgbClr val="0070C0"/>
                </a:solidFill>
                <a:latin typeface="Segoe UI Semibold" pitchFamily="34" charset="0"/>
              </a:rPr>
              <a:t>fruire</a:t>
            </a:r>
            <a:r>
              <a:rPr lang="it-IT" sz="2000" dirty="0"/>
              <a:t> del </a:t>
            </a:r>
            <a:r>
              <a:rPr lang="it-IT" sz="2400" dirty="0">
                <a:solidFill>
                  <a:srgbClr val="0070C0"/>
                </a:solidFill>
                <a:latin typeface="Segoe UI Semibold" pitchFamily="34" charset="0"/>
              </a:rPr>
              <a:t>patrimonio informativo </a:t>
            </a:r>
            <a:r>
              <a:rPr lang="it-IT" sz="2000" dirty="0"/>
              <a:t>che </a:t>
            </a:r>
            <a:r>
              <a:rPr lang="it-IT" sz="2000" dirty="0" err="1"/>
              <a:t>SistanHUB</a:t>
            </a:r>
            <a:r>
              <a:rPr lang="it-IT" sz="2000" dirty="0"/>
              <a:t> metterà a disposizione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206465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 err="1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StatLomb</a:t>
            </a:r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 &amp; </a:t>
            </a:r>
            <a:r>
              <a:rPr lang="it-IT" sz="3200" dirty="0" err="1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SistanHUB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5087155" y="2743200"/>
            <a:ext cx="6587443" cy="3227423"/>
            <a:chOff x="1259632" y="3212976"/>
            <a:chExt cx="6423110" cy="2902232"/>
          </a:xfrm>
        </p:grpSpPr>
        <p:pic>
          <p:nvPicPr>
            <p:cNvPr id="8" name="Picture 2" descr="C:\Users\m.tiberio\Desktop\sistan_hub_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9632" y="3212976"/>
              <a:ext cx="5006350" cy="2902232"/>
            </a:xfrm>
            <a:prstGeom prst="rect">
              <a:avLst/>
            </a:prstGeom>
            <a:noFill/>
          </p:spPr>
        </p:pic>
        <p:pic>
          <p:nvPicPr>
            <p:cNvPr id="9" name="Picture 7" descr="https://encrypted-tbn3.gstatic.com/images?q=tbn:ANd9GcQk2R8lh7J6fo58jfxR8azN9HqJAeDbbQHYVnlxbb_b8XL9tlMvMA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0" t="36322" r="21212" b="36103"/>
            <a:stretch/>
          </p:blipFill>
          <p:spPr bwMode="auto">
            <a:xfrm>
              <a:off x="6300192" y="3429000"/>
              <a:ext cx="1382550" cy="432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Regione Lombardi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2160" y="5445224"/>
              <a:ext cx="1197609" cy="576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81818"/>
            <a:ext cx="140220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2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274240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Aderenza agli standard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811369" y="1824590"/>
            <a:ext cx="106250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 portale è aderente allo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stato dell’arte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tecnico e legislativo ed agli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standard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nazionali ed europei più recenti.</a:t>
            </a:r>
          </a:p>
          <a:p>
            <a:pPr lvl="0"/>
            <a:endParaRPr lang="it-IT" sz="200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  <a:p>
            <a:pPr lvl="0"/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 catalogo dei dati è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compatibile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 i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principali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portali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open data europei e nazionali.</a:t>
            </a:r>
          </a:p>
          <a:p>
            <a:pPr lvl="0"/>
            <a:endParaRPr lang="it-IT" sz="200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  <a:p>
            <a:pPr lvl="0"/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Conformemente alle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 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Linee Guida nazionali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per la valorizzazione del patrimonio informativo pubblico, redatte in attuazione* del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Codice dell'Amministrazione Digitale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,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tutti i dati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sono attestati al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massimo livello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previsto dal modello di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rating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del W3C.</a:t>
            </a:r>
          </a:p>
          <a:p>
            <a:pPr lvl="0"/>
            <a:endParaRPr lang="it-IT" sz="2000" dirty="0">
              <a:solidFill>
                <a:prstClr val="black"/>
              </a:solidFill>
              <a:ea typeface="Segoe UI" pitchFamily="34" charset="0"/>
              <a:cs typeface="Segoe UI" pitchFamily="34" charset="0"/>
            </a:endParaRPr>
          </a:p>
          <a:p>
            <a:pPr lvl="0"/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Tutti i dati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sono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linkati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 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con l'ontologia "</a:t>
            </a:r>
            <a:r>
              <a:rPr lang="it-IT" sz="2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Linked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 Open IPA" relativa 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all'Indice della Pubblica Amministrazione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 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(IPA) redatta dal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 </a:t>
            </a:r>
            <a:r>
              <a:rPr lang="it-IT" sz="2000" b="1" dirty="0">
                <a:solidFill>
                  <a:srgbClr val="0070C0"/>
                </a:solidFill>
                <a:ea typeface="Segoe UI" pitchFamily="34" charset="0"/>
                <a:cs typeface="Segoe UI" pitchFamily="34" charset="0"/>
              </a:rPr>
              <a:t>Sistema Pubblico di Connettività e Cooperazione</a:t>
            </a:r>
            <a:r>
              <a:rPr lang="it-IT" sz="2000" dirty="0">
                <a:solidFill>
                  <a:prstClr val="black"/>
                </a:solidFill>
                <a:ea typeface="Segoe UI" pitchFamily="34" charset="0"/>
                <a:cs typeface="Segoe UI" pitchFamily="34" charset="0"/>
              </a:rPr>
              <a:t> </a:t>
            </a:r>
            <a:r>
              <a:rPr lang="it-IT" sz="2000" dirty="0">
                <a:solidFill>
                  <a:prstClr val="black">
                    <a:lumMod val="50000"/>
                    <a:lumOff val="50000"/>
                  </a:prstClr>
                </a:solidFill>
              </a:rPr>
              <a:t>(SPC) progettato e gestito direttamente dall'Agenzia per l'Italia Digitale.</a:t>
            </a:r>
          </a:p>
          <a:p>
            <a:pPr lvl="0"/>
            <a:endParaRPr lang="it-IT" dirty="0">
              <a:solidFill>
                <a:prstClr val="black"/>
              </a:solidFill>
              <a:latin typeface="Palatino Linotype"/>
            </a:endParaRPr>
          </a:p>
          <a:p>
            <a:pPr lvl="0"/>
            <a:endParaRPr lang="it-IT" dirty="0">
              <a:solidFill>
                <a:prstClr val="black"/>
              </a:solidFill>
              <a:latin typeface="Palatino Linotype"/>
            </a:endParaRPr>
          </a:p>
          <a:p>
            <a:pPr lvl="0"/>
            <a:r>
              <a:rPr lang="it-IT" sz="1200" dirty="0">
                <a:solidFill>
                  <a:prstClr val="black">
                    <a:lumMod val="50000"/>
                    <a:lumOff val="50000"/>
                  </a:prstClr>
                </a:solidFill>
                <a:latin typeface="Segoe UI Semibold" pitchFamily="34" charset="0"/>
              </a:rPr>
              <a:t>*disposizioni di cui all'articolo 52, comma 7</a:t>
            </a:r>
          </a:p>
        </p:txBody>
      </p:sp>
    </p:spTree>
    <p:extLst>
      <p:ext uri="{BB962C8B-B14F-4D97-AF65-F5344CB8AC3E}">
        <p14:creationId xmlns:p14="http://schemas.microsoft.com/office/powerpoint/2010/main" val="361869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Le basi dati e «gli ingressi»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839" y="1530616"/>
            <a:ext cx="6163590" cy="530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Analisi cartografica: Livello di dettaglio «Ripartizione»</a:t>
            </a:r>
            <a:b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163" y="1602580"/>
            <a:ext cx="7061165" cy="520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956680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Analisi cartografica: Livello di dettaglio «Regione (NUTS 2)»</a:t>
            </a:r>
            <a:b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135" y="1463137"/>
            <a:ext cx="7487733" cy="512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31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956680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Analisi cartografica: Livello di dettaglio «Provincia (NUTS 3)»</a:t>
            </a:r>
            <a:b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/>
            </a:r>
            <a:b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470" y="1530617"/>
            <a:ext cx="6800045" cy="514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3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956680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Analisi cartografica: Macroregione Alpina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8344" y="1471513"/>
            <a:ext cx="8731876" cy="516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956680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Analisi cartografica: Comune</a:t>
            </a:r>
            <a:b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/>
            </a:r>
            <a:b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534667"/>
            <a:ext cx="9109438" cy="496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569912" y="1981304"/>
            <a:ext cx="11050587" cy="56310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400" dirty="0"/>
              <a:t>Obiettivi del Sistan </a:t>
            </a:r>
            <a:r>
              <a:rPr lang="it-IT" sz="2400" dirty="0" err="1"/>
              <a:t>Hub</a:t>
            </a:r>
            <a:endParaRPr lang="it-IT" sz="24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Progetto finalizzato a creare un </a:t>
            </a:r>
            <a:r>
              <a:rPr lang="it-IT" sz="1800" i="1" dirty="0"/>
              <a:t>sistema standardizzato per la condivisione, l’integrazione e la diffusione dei dati nel sistema statistico nazionale</a:t>
            </a:r>
          </a:p>
          <a:p>
            <a:r>
              <a:rPr lang="it-IT" sz="2400" dirty="0"/>
              <a:t>Il nostro punto di </a:t>
            </a:r>
            <a:r>
              <a:rPr lang="it-IT" sz="2400" dirty="0" smtClean="0"/>
              <a:t>partenza</a:t>
            </a:r>
            <a:endParaRPr lang="it-IT" sz="2400" dirty="0"/>
          </a:p>
          <a:p>
            <a:pPr lvl="5">
              <a:buNone/>
            </a:pPr>
            <a:r>
              <a:rPr lang="it-IT" dirty="0"/>
              <a:t>	</a:t>
            </a:r>
            <a:r>
              <a:rPr lang="it-IT" i="1" dirty="0">
                <a:hlinkClick r:id="rId2"/>
              </a:rPr>
              <a:t>http://www.asr-lombardia.it/ASR</a:t>
            </a:r>
            <a:r>
              <a:rPr lang="it-IT" i="1" dirty="0" smtClean="0">
                <a:hlinkClick r:id="rId2"/>
              </a:rPr>
              <a:t>/</a:t>
            </a:r>
            <a:endParaRPr lang="it-IT" i="1" dirty="0" smtClean="0"/>
          </a:p>
          <a:p>
            <a:pPr lvl="5">
              <a:buNone/>
            </a:pPr>
            <a:endParaRPr lang="it-IT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L’Annuario Statistico Regionale della Lombardia è uno strumento informativo attraverso cui vengono aggiornati e diffusi via Web dati statistici di carattere economico, demografico e sociale con diversi livelli di dettaglio territoriale.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Costituisce un “</a:t>
            </a:r>
            <a:r>
              <a:rPr lang="it-IT" sz="1800" i="1" dirty="0"/>
              <a:t>contenitore unico</a:t>
            </a:r>
            <a:r>
              <a:rPr lang="it-IT" sz="1800" dirty="0"/>
              <a:t>” di statistiche riguardanti i diversi aspetti della realtà territoriale lombarda e dei suoi territori (prodotte da vari Enti Sistan) rispondendo alle esigenze informative espressa dall’utenza.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E’ uno </a:t>
            </a:r>
            <a:r>
              <a:rPr lang="it-IT" sz="1800" i="1" u="sng" dirty="0"/>
              <a:t>strumento informativo “condiviso</a:t>
            </a:r>
            <a:r>
              <a:rPr lang="it-IT" sz="1800" u="sng" dirty="0"/>
              <a:t>”:</a:t>
            </a:r>
          </a:p>
          <a:p>
            <a:pPr lvl="2"/>
            <a:r>
              <a:rPr lang="it-IT" sz="1800" dirty="0"/>
              <a:t>Regione Lombardia - </a:t>
            </a:r>
            <a:r>
              <a:rPr lang="it-IT" sz="1800" dirty="0" err="1"/>
              <a:t>Èupolis</a:t>
            </a:r>
            <a:r>
              <a:rPr lang="it-IT" sz="1800" dirty="0"/>
              <a:t> Lombardia</a:t>
            </a:r>
          </a:p>
          <a:p>
            <a:pPr lvl="2"/>
            <a:r>
              <a:rPr lang="it-IT" sz="1800" dirty="0"/>
              <a:t>Istat regionale della Lombardia</a:t>
            </a:r>
          </a:p>
          <a:p>
            <a:pPr lvl="2"/>
            <a:r>
              <a:rPr lang="it-IT" sz="1800" dirty="0"/>
              <a:t>Unioncamere Lombardia e Sistema camerale lombardo</a:t>
            </a:r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1400" dirty="0"/>
          </a:p>
          <a:p>
            <a:pPr algn="l"/>
            <a:endParaRPr 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274240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Obiettivi Sistan </a:t>
            </a:r>
            <a:r>
              <a:rPr lang="it-IT" sz="3200" dirty="0" err="1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Hub</a:t>
            </a:r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 ed il nodo Lombardia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470" y="3344809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338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2846231" y="1206465"/>
            <a:ext cx="8764905" cy="5651535"/>
          </a:xfrm>
          <a:prstGeom prst="rect">
            <a:avLst/>
          </a:prstGeom>
        </p:spPr>
        <p:txBody>
          <a:bodyPr/>
          <a:lstStyle/>
          <a:p>
            <a:r>
              <a:rPr lang="it-IT" sz="2000" dirty="0"/>
              <a:t>Attualmente </a:t>
            </a:r>
            <a:r>
              <a:rPr lang="it-IT" sz="2000" dirty="0" err="1"/>
              <a:t>Èupolis</a:t>
            </a:r>
            <a:r>
              <a:rPr lang="it-IT" sz="2000" dirty="0"/>
              <a:t> ha tre strumenti principali pensati per target di utenze distinte:</a:t>
            </a:r>
          </a:p>
          <a:p>
            <a:pPr marL="857250" lvl="1" indent="-457200">
              <a:buFont typeface="+mj-lt"/>
              <a:buAutoNum type="arabicPeriod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ASR</a:t>
            </a:r>
            <a:r>
              <a:rPr lang="it-IT" sz="2000" dirty="0"/>
              <a:t> : annuario statistico regionale della Lombardia</a:t>
            </a:r>
          </a:p>
          <a:p>
            <a:pPr marL="1257300" lvl="2" indent="-457200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http://www.asr-lombardia.it</a:t>
            </a:r>
          </a:p>
          <a:p>
            <a:pPr marL="857250" lvl="1" indent="-457200">
              <a:buFont typeface="+mj-lt"/>
              <a:buAutoNum type="arabicPeriod"/>
            </a:pPr>
            <a:endParaRPr lang="it-IT" sz="2000" dirty="0"/>
          </a:p>
          <a:p>
            <a:pPr marL="857250" lvl="1" indent="-457200">
              <a:buFont typeface="+mj-lt"/>
              <a:buAutoNum type="arabicPeriod"/>
            </a:pPr>
            <a:r>
              <a:rPr lang="it-IT" sz="20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StatLomb</a:t>
            </a:r>
            <a:r>
              <a:rPr lang="it-IT" sz="2000" dirty="0"/>
              <a:t>: strumento semplice da usare rivolto ad un’utenza non tecnica, che ha bisogno di risposte rapide ottenibili con pochi «click»</a:t>
            </a:r>
          </a:p>
          <a:p>
            <a:pPr marL="1257300" lvl="2" indent="-457200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http://www.sisel.regione.lombardia.it/statlomblight/ </a:t>
            </a:r>
          </a:p>
          <a:p>
            <a:pPr marL="857250" lvl="1" indent="-457200">
              <a:buFont typeface="+mj-lt"/>
              <a:buAutoNum type="arabicPeriod"/>
            </a:pPr>
            <a:endParaRPr lang="it-IT" sz="2000" dirty="0"/>
          </a:p>
          <a:p>
            <a:pPr marL="857250" lvl="1" indent="-457200">
              <a:buFont typeface="+mj-lt"/>
              <a:buAutoNum type="arabicPeriod"/>
            </a:pPr>
            <a:r>
              <a:rPr lang="it-IT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SISEL (Sistema Informativo Statistico Enti Locali)</a:t>
            </a:r>
            <a:r>
              <a:rPr lang="it-IT" sz="2000" dirty="0"/>
              <a:t>: strumento avanzato rivolto ad utenti specializzati che hanno l’esigenza di navigare in modo multidimensionale i dati e creare la propria reportistica in autonomia</a:t>
            </a:r>
          </a:p>
          <a:p>
            <a:pPr marL="1257300" lvl="2" indent="-457200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http://www.sisel.regione.lombardia.it</a:t>
            </a:r>
          </a:p>
          <a:p>
            <a:endParaRPr lang="it-IT" sz="2000" dirty="0"/>
          </a:p>
          <a:p>
            <a:r>
              <a:rPr lang="it-IT" sz="2000" dirty="0"/>
              <a:t>E’ in corso di realizzazione la creazione di un’unica banca dati di riferimento accessibile da un portale integrato anche attraverso l’utilizzo di dispositivi mobile: </a:t>
            </a:r>
            <a:r>
              <a:rPr lang="it-IT" sz="2000" dirty="0" err="1"/>
              <a:t>smartphone</a:t>
            </a:r>
            <a:r>
              <a:rPr lang="it-IT" sz="2000" dirty="0"/>
              <a:t> e </a:t>
            </a:r>
            <a:r>
              <a:rPr lang="it-IT" sz="2000" dirty="0" err="1"/>
              <a:t>tablet</a:t>
            </a:r>
            <a:endParaRPr lang="it-IT" sz="2000" dirty="0"/>
          </a:p>
          <a:p>
            <a:pPr>
              <a:buNone/>
            </a:pP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4" y="1206465"/>
            <a:ext cx="2160408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Prospettive</a:t>
            </a:r>
            <a:b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future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81818"/>
            <a:ext cx="1402202" cy="63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9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017863"/>
            <a:ext cx="10956680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Il portale integrato</a:t>
            </a: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/>
            </a:r>
            <a:br>
              <a:rPr lang="it-IT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endParaRPr lang="it-IT" sz="3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3296"/>
            <a:ext cx="1403647" cy="6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043" y="1530616"/>
            <a:ext cx="7578260" cy="51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6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569912" y="1786995"/>
            <a:ext cx="11050587" cy="350597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 algn="ctr">
              <a:buNone/>
            </a:pPr>
            <a:r>
              <a:rPr lang="it-IT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GRAZIE A TUTTI PER L’ATTENZIONE</a:t>
            </a:r>
          </a:p>
          <a:p>
            <a:pPr marL="0" indent="0" algn="ctr">
              <a:buNone/>
            </a:pPr>
            <a:endParaRPr lang="it-IT" sz="2000" dirty="0"/>
          </a:p>
          <a:p>
            <a:pPr marL="0" indent="0" algn="ctr">
              <a:buNone/>
            </a:pPr>
            <a:r>
              <a:rPr lang="it-IT" sz="24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Per info:</a:t>
            </a:r>
          </a:p>
          <a:p>
            <a:pPr marL="0" indent="0" algn="ctr">
              <a:buNone/>
            </a:pPr>
            <a:r>
              <a:rPr lang="it-IT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annamaria.zerboni@lom.camcom.it</a:t>
            </a:r>
          </a:p>
          <a:p>
            <a:pPr marL="0" indent="0" algn="ctr">
              <a:buNone/>
            </a:pPr>
            <a:r>
              <a:rPr lang="it-IT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antonio.vincenzo.lentini@eupolislombardia.it</a:t>
            </a:r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1400" dirty="0" smtClean="0"/>
          </a:p>
          <a:p>
            <a:pPr marL="0" indent="0" algn="l">
              <a:buClr>
                <a:srgbClr val="DA304A"/>
              </a:buClr>
              <a:buSzPct val="160000"/>
              <a:buNone/>
            </a:pPr>
            <a:endParaRPr lang="it-IT" sz="1400" dirty="0"/>
          </a:p>
          <a:p>
            <a:pPr algn="l"/>
            <a:endParaRPr 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32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712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4294967295"/>
          </p:nvPr>
        </p:nvSpPr>
        <p:spPr>
          <a:xfrm>
            <a:off x="569912" y="1981305"/>
            <a:ext cx="11050587" cy="4670956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r>
              <a:rPr lang="it-IT" sz="2400" dirty="0"/>
              <a:t>Obiettivi </a:t>
            </a:r>
            <a:r>
              <a:rPr lang="it-IT" sz="2400" dirty="0" smtClean="0"/>
              <a:t>simili</a:t>
            </a:r>
          </a:p>
          <a:p>
            <a:pPr marL="606425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it-IT" sz="1800" dirty="0"/>
              <a:t>Sia l’ASR che il Sistan </a:t>
            </a:r>
            <a:r>
              <a:rPr lang="it-IT" sz="1800" dirty="0" err="1"/>
              <a:t>Hub</a:t>
            </a:r>
            <a:r>
              <a:rPr lang="it-IT" sz="1800" dirty="0"/>
              <a:t> costituiscono un’esperienza di collaborazione finalizzata alla diffusione di informazioni multicanale con basi dati di fonti diverse e provenienti per lo più da Enti Sistan, diffusi via Web</a:t>
            </a:r>
          </a:p>
          <a:p>
            <a:r>
              <a:rPr lang="it-IT" sz="2400" dirty="0"/>
              <a:t>Cosa distingue i due sistemi?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Architettura tecnologica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Organizzazione a rete (network)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Possibilità di acquisire direttamente i dati con uno stesso protocollo SDMX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Possibilità di diffondere i dati con uno stesso sistema standard SDMX</a:t>
            </a:r>
          </a:p>
          <a:p>
            <a:r>
              <a:rPr lang="it-IT" sz="2400" dirty="0" smtClean="0"/>
              <a:t>Costituzione </a:t>
            </a:r>
            <a:r>
              <a:rPr lang="it-IT" sz="2400" dirty="0"/>
              <a:t>del “nodo Lombardia” finalizzato 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Alimentare il nodo locale con </a:t>
            </a:r>
            <a:r>
              <a:rPr lang="it-IT" sz="1800" dirty="0" err="1"/>
              <a:t>dataset</a:t>
            </a:r>
            <a:r>
              <a:rPr lang="it-IT" sz="1800" dirty="0"/>
              <a:t> individuati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Mettere a disposizione la propria esperienza nell’ambito di sistemi di diffusione dei </a:t>
            </a:r>
            <a:r>
              <a:rPr lang="it-IT" sz="1800" u="sng" dirty="0"/>
              <a:t>dati territoriali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Valorizzare il patrimonio informativo dell’ASR (dati e metadati)</a:t>
            </a:r>
          </a:p>
          <a:p>
            <a:pPr marL="285750" indent="-285750" algn="l">
              <a:buClr>
                <a:srgbClr val="DA304A"/>
              </a:buClr>
              <a:buSzPct val="160000"/>
              <a:buFont typeface="Wingdings" charset="2"/>
              <a:buChar char="§"/>
            </a:pPr>
            <a:endParaRPr lang="it-IT" sz="1400" dirty="0"/>
          </a:p>
          <a:p>
            <a:pPr algn="l"/>
            <a:endParaRPr lang="it-IT" sz="1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9599868" y="6478588"/>
            <a:ext cx="1077179" cy="319088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9" name="Titolo 1"/>
          <p:cNvSpPr>
            <a:spLocks noGrp="1"/>
          </p:cNvSpPr>
          <p:nvPr>
            <p:ph type="ctrTitle" idx="4294967295"/>
          </p:nvPr>
        </p:nvSpPr>
        <p:spPr>
          <a:xfrm>
            <a:off x="569912" y="1274240"/>
            <a:ext cx="10700951" cy="512754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Obiettivi Sistan </a:t>
            </a:r>
            <a:r>
              <a:rPr lang="it-IT" sz="3200" dirty="0" err="1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Hub</a:t>
            </a:r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 ed il nodo Lombardia</a:t>
            </a:r>
          </a:p>
        </p:txBody>
      </p:sp>
    </p:spTree>
    <p:extLst>
      <p:ext uri="{BB962C8B-B14F-4D97-AF65-F5344CB8AC3E}">
        <p14:creationId xmlns:p14="http://schemas.microsoft.com/office/powerpoint/2010/main" val="367979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777406" y="1803004"/>
            <a:ext cx="5833730" cy="3946286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it-IT" sz="2000" dirty="0"/>
              <a:t>Il processo di sviluppo del nodo locale Lombardia nella fase prototipale:</a:t>
            </a:r>
          </a:p>
          <a:p>
            <a:pPr lvl="1"/>
            <a:r>
              <a:rPr lang="it-IT" sz="2000" dirty="0"/>
              <a:t>Team e ruoli</a:t>
            </a:r>
          </a:p>
          <a:p>
            <a:pPr lvl="1"/>
            <a:r>
              <a:rPr lang="it-IT" sz="2000" dirty="0"/>
              <a:t>Architettura informatica</a:t>
            </a:r>
          </a:p>
          <a:p>
            <a:pPr lvl="1"/>
            <a:r>
              <a:rPr lang="it-IT" sz="2000" dirty="0"/>
              <a:t>Formazione</a:t>
            </a:r>
          </a:p>
          <a:p>
            <a:pPr lvl="1"/>
            <a:r>
              <a:rPr lang="it-IT" sz="2000" dirty="0"/>
              <a:t>Individuazione delle fonti e DB per il nodo locale</a:t>
            </a:r>
          </a:p>
          <a:p>
            <a:pPr lvl="1"/>
            <a:r>
              <a:rPr lang="it-IT" sz="2000" dirty="0"/>
              <a:t>Modellazione e mappatura dei dati individuati</a:t>
            </a:r>
          </a:p>
          <a:p>
            <a:pPr lvl="1"/>
            <a:r>
              <a:rPr lang="it-IT" sz="2000" dirty="0"/>
              <a:t>Visualizzazione dei dati</a:t>
            </a:r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Il processo di sviluppo del nodo locale Lombardia</a:t>
            </a:r>
          </a:p>
        </p:txBody>
      </p:sp>
    </p:spTree>
    <p:extLst>
      <p:ext uri="{BB962C8B-B14F-4D97-AF65-F5344CB8AC3E}">
        <p14:creationId xmlns:p14="http://schemas.microsoft.com/office/powerpoint/2010/main" val="24199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132070" y="1457890"/>
            <a:ext cx="6479066" cy="5223510"/>
          </a:xfrm>
          <a:prstGeom prst="rect">
            <a:avLst/>
          </a:prstGeom>
        </p:spPr>
        <p:txBody>
          <a:bodyPr/>
          <a:lstStyle/>
          <a:p>
            <a:r>
              <a:rPr lang="it-IT" sz="2000" dirty="0"/>
              <a:t>Il nucleo locale è composto da rappresentanti degli Enti locali coinvolti</a:t>
            </a:r>
          </a:p>
          <a:p>
            <a:r>
              <a:rPr lang="it-IT" sz="2000" dirty="0"/>
              <a:t>Per il “nodo Lombardia” più enti coinvolti: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Èupolis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Lombardia – Lombardia Informatica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Unioncamere Lombardia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Istat regionale della Lombardia</a:t>
            </a:r>
          </a:p>
          <a:p>
            <a:r>
              <a:rPr lang="it-IT" sz="2000" dirty="0"/>
              <a:t>Ruoli: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Tecnico-informatico: infrastruttura informatica del nodo locale sul server destinato e supporto all’utilizzo dei </a:t>
            </a:r>
            <a:r>
              <a:rPr lang="it-IT" sz="1800" dirty="0" err="1"/>
              <a:t>tools</a:t>
            </a:r>
            <a:r>
              <a:rPr lang="it-IT" sz="1800" dirty="0"/>
              <a:t> SDMX</a:t>
            </a:r>
            <a:endParaRPr lang="it-IT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2">
              <a:buFont typeface="Wingdings" pitchFamily="2" charset="2"/>
              <a:buChar char="Ø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Lombardia Informatica, Istat regionale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/>
              <a:t>Statistico: individuazione fonti e </a:t>
            </a:r>
            <a:r>
              <a:rPr lang="it-IT" sz="1800" dirty="0" err="1"/>
              <a:t>dataset</a:t>
            </a:r>
            <a:r>
              <a:rPr lang="it-IT" sz="1800" dirty="0"/>
              <a:t>, controllo dei requisiti di qualità del dato, definizione dei contenuti (</a:t>
            </a:r>
            <a:r>
              <a:rPr lang="it-IT" sz="1800" dirty="0" err="1"/>
              <a:t>concept</a:t>
            </a:r>
            <a:r>
              <a:rPr lang="it-IT" sz="1800" dirty="0"/>
              <a:t> schema), classificazioni (code list), metadato</a:t>
            </a:r>
          </a:p>
          <a:p>
            <a:pPr lvl="2">
              <a:buFont typeface="Wingdings" pitchFamily="2" charset="2"/>
              <a:buChar char="Ø"/>
            </a:pP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Unioncamere Lombardia, </a:t>
            </a:r>
            <a:r>
              <a:rPr lang="it-IT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Èupolis</a:t>
            </a:r>
            <a:r>
              <a:rPr lang="it-IT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Lombardia, Istat regionale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470713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Il processo di sviluppo del nodo locale: </a:t>
            </a: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team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314950" y="1716418"/>
            <a:ext cx="6296186" cy="4695811"/>
          </a:xfrm>
          <a:prstGeom prst="rect">
            <a:avLst/>
          </a:prstGeom>
        </p:spPr>
        <p:txBody>
          <a:bodyPr/>
          <a:lstStyle/>
          <a:p>
            <a:r>
              <a:rPr lang="it-IT" sz="2000" dirty="0"/>
              <a:t>3 percorsi formativi a giugno 2015 e febbraio 2016 (9 gg.) organizzati da Istat</a:t>
            </a:r>
          </a:p>
          <a:p>
            <a:pPr>
              <a:buNone/>
            </a:pPr>
            <a:endParaRPr lang="it-IT" sz="2000" dirty="0"/>
          </a:p>
          <a:p>
            <a:r>
              <a:rPr lang="it-IT" sz="2000" dirty="0"/>
              <a:t>Partecipazione dei referenti del nodo locale Lombardia: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 err="1">
                <a:solidFill>
                  <a:schemeClr val="bg1">
                    <a:lumMod val="50000"/>
                  </a:schemeClr>
                </a:solidFill>
              </a:rPr>
              <a:t>Èupolis</a:t>
            </a: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 Lombardia – Lombardia Informatica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Unioncamere Lombardia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800" dirty="0">
                <a:solidFill>
                  <a:schemeClr val="bg1">
                    <a:lumMod val="50000"/>
                  </a:schemeClr>
                </a:solidFill>
              </a:rPr>
              <a:t>Istat regionale della Lombardia</a:t>
            </a:r>
            <a:endParaRPr lang="it-IT" sz="1800" dirty="0"/>
          </a:p>
          <a:p>
            <a:pPr>
              <a:buNone/>
            </a:pP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716419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Il processo di sviluppo del nodo locale: </a:t>
            </a: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formazione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22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274239"/>
            <a:ext cx="11071754" cy="1036107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b="1" dirty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Il processo di sviluppo del nodo locale: </a:t>
            </a:r>
            <a:r>
              <a:rPr lang="it-IT" sz="3200" b="1" dirty="0" smtClean="0">
                <a:solidFill>
                  <a:srgbClr val="E26F31"/>
                </a:solidFill>
                <a:ea typeface="Signika Semibold" charset="0"/>
                <a:cs typeface="Signika Semibold" charset="0"/>
              </a:rPr>
              <a:t>architettura informatica</a:t>
            </a:r>
            <a:endParaRPr lang="it-IT" sz="3200" dirty="0">
              <a:solidFill>
                <a:srgbClr val="7F7F7F"/>
              </a:solidFill>
              <a:latin typeface="+mn-lt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8050817" y="647858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8</a:t>
            </a:fld>
            <a:endParaRPr lang="it-IT" dirty="0"/>
          </a:p>
        </p:txBody>
      </p:sp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2" y="1792292"/>
            <a:ext cx="7787198" cy="494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7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>
          <a:xfrm>
            <a:off x="7892072" y="6498838"/>
            <a:ext cx="2743200" cy="365125"/>
          </a:xfrm>
        </p:spPr>
        <p:txBody>
          <a:bodyPr/>
          <a:lstStyle/>
          <a:p>
            <a:fld id="{5C7FE145-5F5F-9146-8268-470DD024125C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12" name="Sottotitolo 2"/>
          <p:cNvSpPr>
            <a:spLocks noGrp="1"/>
          </p:cNvSpPr>
          <p:nvPr>
            <p:ph type="subTitle" idx="4294967295"/>
          </p:nvPr>
        </p:nvSpPr>
        <p:spPr>
          <a:xfrm>
            <a:off x="5314950" y="1206465"/>
            <a:ext cx="6296186" cy="5651535"/>
          </a:xfrm>
          <a:prstGeom prst="rect">
            <a:avLst/>
          </a:prstGeom>
        </p:spPr>
        <p:txBody>
          <a:bodyPr/>
          <a:lstStyle/>
          <a:p>
            <a:r>
              <a:rPr lang="it-IT" sz="2000" dirty="0"/>
              <a:t>Criterio per l’individuazione: dati statistici prodotti dai singoli enti</a:t>
            </a:r>
          </a:p>
          <a:p>
            <a:r>
              <a:rPr lang="it-IT" sz="2000" dirty="0"/>
              <a:t>Fonti per il “nodo Lombardia”: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700" dirty="0" err="1">
                <a:solidFill>
                  <a:schemeClr val="bg1">
                    <a:lumMod val="50000"/>
                  </a:schemeClr>
                </a:solidFill>
              </a:rPr>
              <a:t>Èupolis</a:t>
            </a:r>
            <a:r>
              <a:rPr lang="it-IT" sz="1700" dirty="0">
                <a:solidFill>
                  <a:schemeClr val="bg1">
                    <a:lumMod val="50000"/>
                  </a:schemeClr>
                </a:solidFill>
              </a:rPr>
              <a:t> Lombardia: </a:t>
            </a:r>
          </a:p>
          <a:p>
            <a:pPr lvl="2">
              <a:buFont typeface="Wingdings" pitchFamily="2" charset="2"/>
              <a:buChar char="Ø"/>
            </a:pPr>
            <a:r>
              <a:rPr lang="it-IT" sz="1700" dirty="0"/>
              <a:t>Bilancio di Regione Lombardia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sz="1700" dirty="0">
                <a:solidFill>
                  <a:schemeClr val="bg1">
                    <a:lumMod val="50000"/>
                  </a:schemeClr>
                </a:solidFill>
              </a:rPr>
              <a:t>Unioncamere Lombardia</a:t>
            </a:r>
          </a:p>
          <a:p>
            <a:pPr lvl="2">
              <a:buFont typeface="Wingdings" pitchFamily="2" charset="2"/>
              <a:buChar char="Ø"/>
            </a:pPr>
            <a:r>
              <a:rPr lang="it-IT" sz="1700" dirty="0"/>
              <a:t>Imprese Registro Imprese (attive, registrate, nate e cessate) per la Lombardia e le sue province</a:t>
            </a:r>
          </a:p>
          <a:p>
            <a:pPr lvl="2">
              <a:buFont typeface="Wingdings" pitchFamily="2" charset="2"/>
              <a:buChar char="Ø"/>
            </a:pPr>
            <a:r>
              <a:rPr lang="it-IT" sz="1700" dirty="0"/>
              <a:t>Cariche sociali da Registro imprese per la Lombardia e le sue province</a:t>
            </a:r>
          </a:p>
          <a:p>
            <a:pPr lvl="2">
              <a:buFont typeface="Wingdings" pitchFamily="2" charset="2"/>
              <a:buChar char="Ø"/>
            </a:pPr>
            <a:r>
              <a:rPr lang="it-IT" sz="1700" dirty="0"/>
              <a:t>Indicatori congiuntura del settore manifatturiero lombardo (industria e artigianato)</a:t>
            </a:r>
          </a:p>
          <a:p>
            <a:r>
              <a:rPr lang="it-IT" sz="2000" dirty="0" err="1"/>
              <a:t>Dataset</a:t>
            </a:r>
            <a:r>
              <a:rPr lang="it-IT" sz="2000" dirty="0"/>
              <a:t> utilizzati per il “nodo Lombardia”: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it-IT" sz="1800" dirty="0"/>
              <a:t>	DB relazionali in SQL (</a:t>
            </a:r>
            <a:r>
              <a:rPr lang="it-IT" sz="1800" dirty="0" err="1"/>
              <a:t>Postgre</a:t>
            </a:r>
            <a:r>
              <a:rPr lang="it-IT" sz="1800" dirty="0"/>
              <a:t>) ottenuti dalla trasformazione delle tavole Excel contenute nell’ASR </a:t>
            </a:r>
          </a:p>
          <a:p>
            <a:pPr>
              <a:buNone/>
            </a:pPr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idx="4294967295"/>
          </p:nvPr>
        </p:nvSpPr>
        <p:spPr>
          <a:xfrm>
            <a:off x="569913" y="1206465"/>
            <a:ext cx="4380614" cy="2557129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r>
              <a:rPr lang="it-IT" sz="3200" dirty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Il processo di sviluppo del nodo locale: </a:t>
            </a: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/>
            </a:r>
            <a:b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</a:br>
            <a:r>
              <a:rPr lang="it-IT" sz="3200" dirty="0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fonti e </a:t>
            </a:r>
            <a:r>
              <a:rPr lang="it-IT" sz="3200" dirty="0" err="1" smtClean="0">
                <a:solidFill>
                  <a:srgbClr val="E26F31"/>
                </a:solidFill>
                <a:latin typeface="+mn-lt"/>
                <a:ea typeface="Signika Semibold" charset="0"/>
                <a:cs typeface="Signika Semibold" charset="0"/>
              </a:rPr>
              <a:t>dataset</a:t>
            </a:r>
            <a:endParaRPr lang="it-IT" sz="3200" dirty="0">
              <a:solidFill>
                <a:srgbClr val="E26F31"/>
              </a:solidFill>
              <a:latin typeface="+mn-lt"/>
              <a:ea typeface="Signika Semibold" charset="0"/>
              <a:cs typeface="Signika Semibold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679830" y="5717778"/>
            <a:ext cx="5235769" cy="92333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Valorizzazione del patrimonio informativo dell’ASR già disponibile e condiviso dagli Enti del nodo locale Lombardia 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5314950" y="6107435"/>
            <a:ext cx="288032" cy="14401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89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1004</TotalTime>
  <Words>1304</Words>
  <Application>Microsoft Office PowerPoint</Application>
  <PresentationFormat>Widescreen</PresentationFormat>
  <Paragraphs>209</Paragraphs>
  <Slides>32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Palatino Linotype</vt:lpstr>
      <vt:lpstr>Segoe UI</vt:lpstr>
      <vt:lpstr>Segoe UI Light</vt:lpstr>
      <vt:lpstr>Segoe UI Semibold</vt:lpstr>
      <vt:lpstr>Signika</vt:lpstr>
      <vt:lpstr>Signika Light</vt:lpstr>
      <vt:lpstr>Signika Semibold</vt:lpstr>
      <vt:lpstr>Wingdings</vt:lpstr>
      <vt:lpstr>Personalizza struttura</vt:lpstr>
      <vt:lpstr>COMPORTAMENTI INDIVIDUALI  E RELAZIONI SOCIALI  IN TRASFORMAZIONE  UNA SFIDA PER LA  STATISTICA UFFICIALE </vt:lpstr>
      <vt:lpstr>SISTAN HUB:  NODO LOMBARDIA</vt:lpstr>
      <vt:lpstr>Obiettivi Sistan Hub ed il nodo Lombardia</vt:lpstr>
      <vt:lpstr>Obiettivi Sistan Hub ed il nodo Lombardia</vt:lpstr>
      <vt:lpstr>Il processo di sviluppo del nodo locale Lombardia</vt:lpstr>
      <vt:lpstr>Il processo di sviluppo del nodo locale: team</vt:lpstr>
      <vt:lpstr>Il processo di sviluppo del nodo locale: formazione</vt:lpstr>
      <vt:lpstr>Il processo di sviluppo del nodo locale: architettura informatica</vt:lpstr>
      <vt:lpstr>Il processo di sviluppo del nodo locale:  fonti e dataset</vt:lpstr>
      <vt:lpstr>Il processo di sviluppo del nodo locale:  modellazione e mappatura</vt:lpstr>
      <vt:lpstr>Il processo di sviluppo del nodo locale: modellazione e mappatura</vt:lpstr>
      <vt:lpstr>Sistan Hub nodo Lombardia: Dataset</vt:lpstr>
      <vt:lpstr>Sistan Hub nodo Lombardia: Filtro «territorio»</vt:lpstr>
      <vt:lpstr>Sistan Hub nodo Lombardia: Risultato</vt:lpstr>
      <vt:lpstr>Visualizzazione del nodo Lombardia su SISTAN HUB</vt:lpstr>
      <vt:lpstr>Integrazione del nodo Lombardia su SISTAN HUB</vt:lpstr>
      <vt:lpstr>Alcune considerazioni</vt:lpstr>
      <vt:lpstr>Il riuso dei dati SDMX: StatLomb</vt:lpstr>
      <vt:lpstr>Cosa è StatLomb</vt:lpstr>
      <vt:lpstr>Piattaforma  tecnologica</vt:lpstr>
      <vt:lpstr>StatLomb: dal dato all’informazione</vt:lpstr>
      <vt:lpstr>StatLomb &amp; SistanHUB</vt:lpstr>
      <vt:lpstr>Aderenza agli standard</vt:lpstr>
      <vt:lpstr>Le basi dati e «gli ingressi»</vt:lpstr>
      <vt:lpstr>Analisi cartografica: Livello di dettaglio «Ripartizione» </vt:lpstr>
      <vt:lpstr>Analisi cartografica: Livello di dettaglio «Regione (NUTS 2)» </vt:lpstr>
      <vt:lpstr>Analisi cartografica: Livello di dettaglio «Provincia (NUTS 3)»  </vt:lpstr>
      <vt:lpstr>Analisi cartografica: Macroregione Alpina </vt:lpstr>
      <vt:lpstr>Analisi cartografica: Comune  </vt:lpstr>
      <vt:lpstr>Prospettive future</vt:lpstr>
      <vt:lpstr>Il portale integrato  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Antonio Vincenzo Lentini</cp:lastModifiedBy>
  <cp:revision>111</cp:revision>
  <cp:lastPrinted>2016-06-20T13:28:15Z</cp:lastPrinted>
  <dcterms:created xsi:type="dcterms:W3CDTF">2016-03-11T16:10:26Z</dcterms:created>
  <dcterms:modified xsi:type="dcterms:W3CDTF">2016-06-21T07:04:19Z</dcterms:modified>
</cp:coreProperties>
</file>