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35" r:id="rId2"/>
    <p:sldId id="436" r:id="rId3"/>
    <p:sldId id="410" r:id="rId4"/>
    <p:sldId id="438" r:id="rId5"/>
    <p:sldId id="412" r:id="rId6"/>
    <p:sldId id="437" r:id="rId7"/>
    <p:sldId id="417" r:id="rId8"/>
    <p:sldId id="420" r:id="rId9"/>
    <p:sldId id="442" r:id="rId10"/>
    <p:sldId id="447" r:id="rId11"/>
    <p:sldId id="465" r:id="rId12"/>
    <p:sldId id="448" r:id="rId13"/>
    <p:sldId id="463" r:id="rId14"/>
    <p:sldId id="464" r:id="rId15"/>
    <p:sldId id="429" r:id="rId16"/>
    <p:sldId id="471" r:id="rId17"/>
    <p:sldId id="473" r:id="rId18"/>
    <p:sldId id="427" r:id="rId19"/>
    <p:sldId id="461" r:id="rId20"/>
    <p:sldId id="462" r:id="rId21"/>
    <p:sldId id="477" r:id="rId22"/>
    <p:sldId id="439" r:id="rId23"/>
    <p:sldId id="449" r:id="rId24"/>
    <p:sldId id="459" r:id="rId25"/>
    <p:sldId id="474" r:id="rId26"/>
    <p:sldId id="475" r:id="rId27"/>
    <p:sldId id="451" r:id="rId28"/>
    <p:sldId id="445" r:id="rId29"/>
    <p:sldId id="452" r:id="rId30"/>
    <p:sldId id="443" r:id="rId31"/>
    <p:sldId id="453" r:id="rId32"/>
    <p:sldId id="454" r:id="rId33"/>
    <p:sldId id="455" r:id="rId34"/>
    <p:sldId id="456" r:id="rId35"/>
    <p:sldId id="457" r:id="rId36"/>
    <p:sldId id="466" r:id="rId37"/>
    <p:sldId id="467" r:id="rId38"/>
    <p:sldId id="468" r:id="rId39"/>
    <p:sldId id="458" r:id="rId40"/>
    <p:sldId id="469" r:id="rId41"/>
    <p:sldId id="470" r:id="rId42"/>
    <p:sldId id="472" r:id="rId43"/>
  </p:sldIdLst>
  <p:sldSz cx="9144000" cy="6858000" type="screen4x3"/>
  <p:notesSz cx="6669088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00FF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 snapToGrid="0" snapToObjects="1" showGuides="1">
      <p:cViewPr>
        <p:scale>
          <a:sx n="70" d="100"/>
          <a:sy n="70" d="100"/>
        </p:scale>
        <p:origin x="-1089" y="252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A2C7F-9050-48DB-8C67-D59C34EE030B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F1F47-1A7D-4EAF-A6F2-BF778E91C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08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6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6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D2D4-DDAD-4CBF-A659-EC1A844BF8BD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15793"/>
            <a:ext cx="5335588" cy="4466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390"/>
            <a:ext cx="2889250" cy="496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8390"/>
            <a:ext cx="2889250" cy="496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7FCDB-A77A-48D1-8713-D10982F84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5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7FCDB-A77A-48D1-8713-D10982F84E7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2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33C46-7754-484A-A2EC-E1CCCFD08F69}" type="datetime1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F8578-8942-4076-8AAC-270CC3C8D739}" type="datetime1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58F82-39B3-4306-B35C-E64E21A1A6C1}" type="datetime1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1E49F-1BB0-4E82-ABC5-861405A4B49B}" type="datetime1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3D7F7D-F778-46C0-82BD-EF7CE86ABF6D}" type="datetime1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65694-C2EC-4C70-A178-A60441CD997D}" type="datetime1">
              <a:rPr lang="it-IT" smtClean="0"/>
              <a:t>24/02/2016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805362-B7EC-46C4-9759-CCF657397E9A}" type="datetime1">
              <a:rPr lang="it-IT" smtClean="0"/>
              <a:t>24/02/2016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89012C-84D0-46C1-9F49-BDE06819635F}" type="datetime1">
              <a:rPr lang="it-IT" smtClean="0"/>
              <a:t>24/02/2016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26CE6B-BCDB-47BD-8946-240B41EFD119}" type="datetime1">
              <a:rPr lang="it-IT" smtClean="0"/>
              <a:t>24/02/2016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4F74FC-8A7B-4081-960B-816219F1BE79}" type="datetime1">
              <a:rPr lang="it-IT" smtClean="0"/>
              <a:t>24/02/2016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DBFE1-C99C-470B-B66D-C2E5F6033A68}" type="datetime1">
              <a:rPr lang="it-IT" smtClean="0"/>
              <a:t>24/02/2016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hyperlink" Target="http://www.istat.it/it/congiuntur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9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4390" y="522515"/>
            <a:ext cx="822959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/>
          </a:p>
          <a:p>
            <a:pPr algn="ctr"/>
            <a:r>
              <a:rPr lang="it-IT" sz="3200" b="1" dirty="0">
                <a:solidFill>
                  <a:srgbClr val="7F142A"/>
                </a:solidFill>
              </a:rPr>
              <a:t>Rapporto sulla competitività</a:t>
            </a:r>
          </a:p>
          <a:p>
            <a:pPr algn="ctr"/>
            <a:r>
              <a:rPr lang="it-IT" sz="3200" b="1" dirty="0">
                <a:solidFill>
                  <a:srgbClr val="7F142A"/>
                </a:solidFill>
              </a:rPr>
              <a:t>dei settori produttivi</a:t>
            </a:r>
          </a:p>
          <a:p>
            <a:pPr algn="ctr"/>
            <a:r>
              <a:rPr lang="it-IT" sz="2400" b="1" i="1" dirty="0">
                <a:solidFill>
                  <a:srgbClr val="7F142A"/>
                </a:solidFill>
              </a:rPr>
              <a:t>Quarta edizione</a:t>
            </a:r>
          </a:p>
          <a:p>
            <a:endParaRPr lang="it-IT" sz="2400" b="1" dirty="0"/>
          </a:p>
          <a:p>
            <a:pPr algn="ctr">
              <a:spcAft>
                <a:spcPts val="600"/>
              </a:spcAft>
            </a:pPr>
            <a:r>
              <a:rPr lang="it-IT" sz="2400" b="1" cap="small" dirty="0">
                <a:solidFill>
                  <a:srgbClr val="7F142A"/>
                </a:solidFill>
              </a:rPr>
              <a:t>LA RIPRESA DELLA DOMANDA DI LAVORO IN </a:t>
            </a:r>
          </a:p>
          <a:p>
            <a:pPr algn="ctr">
              <a:spcAft>
                <a:spcPts val="600"/>
              </a:spcAft>
            </a:pPr>
            <a:r>
              <a:rPr lang="it-IT" sz="2400" b="1" cap="small" dirty="0">
                <a:solidFill>
                  <a:srgbClr val="7F142A"/>
                </a:solidFill>
              </a:rPr>
              <a:t>ITALIA: TENDENZE AGGREGATE, COMPORTAMENTI</a:t>
            </a:r>
          </a:p>
          <a:p>
            <a:pPr algn="ctr">
              <a:spcAft>
                <a:spcPts val="600"/>
              </a:spcAft>
            </a:pPr>
            <a:r>
              <a:rPr lang="it-IT" sz="2400" b="1" cap="small" dirty="0">
                <a:solidFill>
                  <a:srgbClr val="7F142A"/>
                </a:solidFill>
              </a:rPr>
              <a:t> DELLE IMPRESE, EFFETTI DELLE POLITICHE</a:t>
            </a:r>
          </a:p>
          <a:p>
            <a:endParaRPr lang="it-IT" sz="2200" dirty="0" smtClean="0"/>
          </a:p>
          <a:p>
            <a:endParaRPr lang="it-IT" sz="2200" dirty="0" smtClean="0"/>
          </a:p>
          <a:p>
            <a:endParaRPr lang="it-IT" sz="2200" dirty="0"/>
          </a:p>
          <a:p>
            <a:endParaRPr lang="it-IT" sz="2200" dirty="0"/>
          </a:p>
          <a:p>
            <a:r>
              <a:rPr lang="it-IT" dirty="0" smtClean="0"/>
              <a:t>Roberto Monducci </a:t>
            </a:r>
          </a:p>
          <a:p>
            <a:pPr>
              <a:spcAft>
                <a:spcPts val="600"/>
              </a:spcAft>
            </a:pPr>
            <a:r>
              <a:rPr lang="it-IT" sz="1600" dirty="0" smtClean="0"/>
              <a:t>Direttore </a:t>
            </a:r>
            <a:r>
              <a:rPr lang="it-IT" sz="1600" dirty="0"/>
              <a:t>del Dipartimento per i conti nazionali e </a:t>
            </a:r>
            <a:r>
              <a:rPr lang="it-IT" sz="1600" dirty="0" smtClean="0"/>
              <a:t>le </a:t>
            </a:r>
            <a:r>
              <a:rPr lang="it-IT" sz="1600" dirty="0"/>
              <a:t>statistiche </a:t>
            </a:r>
            <a:r>
              <a:rPr lang="it-IT" sz="1600" dirty="0" smtClean="0"/>
              <a:t>economiche</a:t>
            </a:r>
            <a:endParaRPr lang="it-IT" sz="1600" dirty="0"/>
          </a:p>
          <a:p>
            <a:r>
              <a:rPr lang="it-IT" sz="1400" dirty="0" smtClean="0"/>
              <a:t>Roma,  24 febbraio 2016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082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629" y="380011"/>
            <a:ext cx="912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2) </a:t>
            </a:r>
            <a:r>
              <a:rPr lang="it-IT" sz="2400" b="1" dirty="0">
                <a:solidFill>
                  <a:srgbClr val="7F142A"/>
                </a:solidFill>
              </a:rPr>
              <a:t>La domanda di lavoro nelle imprese italiane: dinamiche delle posizioni lavorative e profili delle imprese in crescita </a:t>
            </a:r>
            <a:r>
              <a:rPr lang="it-IT" sz="2400" b="1" dirty="0" smtClean="0">
                <a:solidFill>
                  <a:srgbClr val="7F142A"/>
                </a:solidFill>
              </a:rPr>
              <a:t>(3)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5003" y="821469"/>
            <a:ext cx="8899071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endParaRPr lang="it-IT" sz="1600" b="1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Dal macro al micro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L’analisi </a:t>
            </a:r>
            <a:r>
              <a:rPr lang="it-IT" sz="2200" dirty="0"/>
              <a:t>degli </a:t>
            </a:r>
            <a:r>
              <a:rPr lang="it-IT" sz="2200" b="1" i="1" dirty="0">
                <a:solidFill>
                  <a:srgbClr val="00B0F0"/>
                </a:solidFill>
              </a:rPr>
              <a:t>aspetti microeconomici della </a:t>
            </a:r>
            <a:r>
              <a:rPr lang="it-IT" sz="2200" b="1" i="1" dirty="0" smtClean="0">
                <a:solidFill>
                  <a:srgbClr val="00B0F0"/>
                </a:solidFill>
              </a:rPr>
              <a:t>domanda </a:t>
            </a:r>
            <a:r>
              <a:rPr lang="it-IT" sz="2200" b="1" i="1" dirty="0">
                <a:solidFill>
                  <a:srgbClr val="00B0F0"/>
                </a:solidFill>
              </a:rPr>
              <a:t>di lavoro </a:t>
            </a:r>
            <a:r>
              <a:rPr lang="it-IT" sz="2200" dirty="0"/>
              <a:t>in una fase di inversione ciclica può fornire indicazioni rilevanti, </a:t>
            </a:r>
            <a:r>
              <a:rPr lang="it-IT" sz="2200" dirty="0" smtClean="0"/>
              <a:t>non </a:t>
            </a:r>
            <a:r>
              <a:rPr lang="it-IT" sz="2200" dirty="0"/>
              <a:t>colte dagli indicatori espressi in forma </a:t>
            </a:r>
            <a:r>
              <a:rPr lang="it-IT" sz="2200" dirty="0" smtClean="0"/>
              <a:t>aggregata (pervasività </a:t>
            </a:r>
            <a:r>
              <a:rPr lang="it-IT" sz="2200" dirty="0"/>
              <a:t>delle spinte alla crescita </a:t>
            </a:r>
            <a:r>
              <a:rPr lang="it-IT" sz="2200" dirty="0" smtClean="0"/>
              <a:t>occupazionale; estensione e intensità dei processi </a:t>
            </a:r>
            <a:r>
              <a:rPr lang="it-IT" sz="2200" dirty="0"/>
              <a:t>di creazione e distruzione di </a:t>
            </a:r>
            <a:r>
              <a:rPr lang="it-IT" sz="2200" dirty="0" smtClean="0"/>
              <a:t>posti di lavoro </a:t>
            </a:r>
            <a:r>
              <a:rPr lang="it-IT" sz="2200" dirty="0"/>
              <a:t>che </a:t>
            </a:r>
            <a:r>
              <a:rPr lang="it-IT" sz="2200" dirty="0" smtClean="0"/>
              <a:t>determinano la </a:t>
            </a:r>
            <a:r>
              <a:rPr lang="it-IT" sz="2200" dirty="0"/>
              <a:t>variazione netta </a:t>
            </a:r>
            <a:r>
              <a:rPr lang="it-IT" sz="2200" dirty="0" smtClean="0"/>
              <a:t>dell’occupazione).</a:t>
            </a:r>
            <a:r>
              <a:rPr lang="it-IT" sz="2200" dirty="0"/>
              <a:t> </a:t>
            </a:r>
            <a:endParaRPr lang="it-IT" sz="2200" dirty="0" smtClean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Metodologia di analisi (con basi dati longitudinali di grandi dimensioni) efficace per valutare la performance del sistema produttivo italiano </a:t>
            </a:r>
            <a:r>
              <a:rPr lang="it-IT" sz="2200" dirty="0" smtClean="0"/>
              <a:t>(circa la metà dell’occupazione </a:t>
            </a:r>
            <a:r>
              <a:rPr lang="it-IT" sz="2200" dirty="0" smtClean="0"/>
              <a:t>concentrata nelle microimprese: peculiarità – persistente - nel contesto europeo; forte estensione dell’imprenditorialità; frammentazione produttiva; contenuto impatto occupazionale della demografia d’impresa …).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10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629" y="318597"/>
            <a:ext cx="912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2) </a:t>
            </a:r>
            <a:r>
              <a:rPr lang="it-IT" sz="2400" b="1" dirty="0">
                <a:solidFill>
                  <a:srgbClr val="7F142A"/>
                </a:solidFill>
              </a:rPr>
              <a:t>La domanda di lavoro nelle imprese italiane: dinamiche delle posizioni lavorative e profili delle imprese in crescita </a:t>
            </a:r>
            <a:r>
              <a:rPr lang="it-IT" sz="2400" b="1" dirty="0" smtClean="0">
                <a:solidFill>
                  <a:srgbClr val="7F142A"/>
                </a:solidFill>
              </a:rPr>
              <a:t>(4)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5002" y="743522"/>
            <a:ext cx="88990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endParaRPr lang="it-IT" sz="1600" b="1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Estensione e intensità dei processi di creazione/distruzione di posti di lavoro dipendente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Analisi dei </a:t>
            </a:r>
            <a:r>
              <a:rPr lang="it-IT" sz="2200" b="1" i="1" dirty="0" smtClean="0">
                <a:solidFill>
                  <a:srgbClr val="00B0F0"/>
                </a:solidFill>
              </a:rPr>
              <a:t>dati individuali delle imprese con dipendenti </a:t>
            </a:r>
            <a:r>
              <a:rPr lang="it-IT" sz="2200" dirty="0" smtClean="0"/>
              <a:t>attive </a:t>
            </a:r>
            <a:r>
              <a:rPr lang="it-IT" sz="2200" dirty="0"/>
              <a:t>nei tre anni compresi tra </a:t>
            </a:r>
            <a:r>
              <a:rPr lang="it-IT" sz="2200" dirty="0" smtClean="0"/>
              <a:t>il 2013 </a:t>
            </a:r>
            <a:r>
              <a:rPr lang="it-IT" sz="2200" dirty="0"/>
              <a:t>e il </a:t>
            </a:r>
            <a:r>
              <a:rPr lang="it-IT" sz="2200" dirty="0" smtClean="0"/>
              <a:t>2015 (panel chiuso di circa 1 milione di unità, con poco meno di 10 milioni di dipendenti).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2013-2015 (terzo trimestre di ciascun anno): </a:t>
            </a:r>
          </a:p>
          <a:p>
            <a:pPr marL="715963" indent="-354013">
              <a:spcAft>
                <a:spcPts val="300"/>
              </a:spcAft>
              <a:buFont typeface="Wingdings" pitchFamily="2" charset="2"/>
              <a:buChar char="ü"/>
              <a:tabLst>
                <a:tab pos="715963" algn="l"/>
              </a:tabLst>
            </a:pPr>
            <a:r>
              <a:rPr lang="it-IT" sz="2200" dirty="0" smtClean="0"/>
              <a:t>il </a:t>
            </a:r>
            <a:r>
              <a:rPr lang="it-IT" sz="2200" dirty="0"/>
              <a:t>32% delle imprese ha </a:t>
            </a:r>
            <a:r>
              <a:rPr lang="it-IT" sz="2200" dirty="0" smtClean="0"/>
              <a:t>aumentato i </a:t>
            </a:r>
            <a:r>
              <a:rPr lang="it-IT" sz="2200" dirty="0"/>
              <a:t>posti di lavoro dipendente, </a:t>
            </a:r>
            <a:endParaRPr lang="it-IT" sz="2200" dirty="0" smtClean="0"/>
          </a:p>
          <a:p>
            <a:pPr marL="715963" indent="-354013">
              <a:spcAft>
                <a:spcPts val="300"/>
              </a:spcAft>
              <a:buFont typeface="Wingdings" pitchFamily="2" charset="2"/>
              <a:buChar char="ü"/>
              <a:tabLst>
                <a:tab pos="715963" algn="l"/>
              </a:tabLst>
            </a:pPr>
            <a:r>
              <a:rPr lang="it-IT" sz="2200" dirty="0" smtClean="0"/>
              <a:t>il </a:t>
            </a:r>
            <a:r>
              <a:rPr lang="it-IT" sz="2200" dirty="0"/>
              <a:t>29,2% </a:t>
            </a:r>
            <a:r>
              <a:rPr lang="it-IT" sz="2200" dirty="0" smtClean="0"/>
              <a:t>li ha diminuiti, </a:t>
            </a:r>
          </a:p>
          <a:p>
            <a:pPr marL="715963" indent="-354013">
              <a:spcAft>
                <a:spcPts val="600"/>
              </a:spcAft>
              <a:buFont typeface="Wingdings" pitchFamily="2" charset="2"/>
              <a:buChar char="ü"/>
              <a:tabLst>
                <a:tab pos="715963" algn="l"/>
              </a:tabLst>
            </a:pPr>
            <a:r>
              <a:rPr lang="it-IT" sz="2200" dirty="0" smtClean="0"/>
              <a:t>il </a:t>
            </a:r>
            <a:r>
              <a:rPr lang="it-IT" sz="2200" dirty="0"/>
              <a:t>restante 38,8% non ha modificato i propri livelli occupazionali</a:t>
            </a:r>
            <a:r>
              <a:rPr lang="it-IT" sz="22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1,1 milioni posizioni lavorative dipendenti create, 845mila distrutte, saldo positivo di 255mila posti di lavoro nel biennio.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Il tasso di variazione dell’occupazione delle imprese in espansione è +16,5% nel 2014 e +17,1% nel 2015; quello delle imprese in flessione è -10,1% e -11,1% rispettivamente.</a:t>
            </a:r>
            <a:endParaRPr lang="it-IT" sz="2200" b="1" i="1" dirty="0">
              <a:solidFill>
                <a:srgbClr val="00B0F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11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629" y="380011"/>
            <a:ext cx="912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2) </a:t>
            </a:r>
            <a:r>
              <a:rPr lang="it-IT" sz="2400" b="1" dirty="0">
                <a:solidFill>
                  <a:srgbClr val="7F142A"/>
                </a:solidFill>
              </a:rPr>
              <a:t>La domanda di lavoro nelle imprese italiane: dinamiche delle posizioni lavorative e profili delle imprese in crescita </a:t>
            </a:r>
            <a:r>
              <a:rPr lang="it-IT" sz="2400" b="1" dirty="0" smtClean="0">
                <a:solidFill>
                  <a:srgbClr val="7F142A"/>
                </a:solidFill>
              </a:rPr>
              <a:t>(5)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683" y="1305964"/>
            <a:ext cx="889907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Imprese in crescita/flessione occupazionale nel 2015</a:t>
            </a:r>
            <a:endParaRPr lang="it-IT" sz="2200" b="1" i="1" dirty="0">
              <a:solidFill>
                <a:srgbClr val="C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Nel 2015 (terzo trimestre, sullo stesso periodo del 2014): </a:t>
            </a:r>
          </a:p>
          <a:p>
            <a:pPr marL="715963" indent="-354013">
              <a:spcAft>
                <a:spcPts val="600"/>
              </a:spcAft>
              <a:buFont typeface="Wingdings" pitchFamily="2" charset="2"/>
              <a:buChar char="ü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aumento </a:t>
            </a:r>
            <a:r>
              <a:rPr lang="it-IT" sz="2200" b="1" i="1" dirty="0">
                <a:solidFill>
                  <a:srgbClr val="00B0F0"/>
                </a:solidFill>
              </a:rPr>
              <a:t>dei casi di espansione </a:t>
            </a:r>
            <a:r>
              <a:rPr lang="it-IT" sz="2200" b="1" i="1" dirty="0" smtClean="0">
                <a:solidFill>
                  <a:srgbClr val="00B0F0"/>
                </a:solidFill>
              </a:rPr>
              <a:t>occupazionale </a:t>
            </a:r>
            <a:r>
              <a:rPr lang="it-IT" sz="2200" dirty="0" smtClean="0"/>
              <a:t>(coinvolgono il 27,4% delle imprese nel 2014 ed il 28,2% nel 2015); </a:t>
            </a:r>
          </a:p>
          <a:p>
            <a:pPr marL="715963" indent="-354013">
              <a:spcAft>
                <a:spcPts val="600"/>
              </a:spcAft>
              <a:buFont typeface="Wingdings" pitchFamily="2" charset="2"/>
              <a:buChar char="ü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ridimensionamento </a:t>
            </a:r>
            <a:r>
              <a:rPr lang="it-IT" sz="2200" b="1" i="1" dirty="0">
                <a:solidFill>
                  <a:srgbClr val="00B0F0"/>
                </a:solidFill>
              </a:rPr>
              <a:t>delle </a:t>
            </a:r>
            <a:r>
              <a:rPr lang="it-IT" sz="2200" b="1" i="1" dirty="0" smtClean="0">
                <a:solidFill>
                  <a:srgbClr val="00B0F0"/>
                </a:solidFill>
              </a:rPr>
              <a:t>contrazioni </a:t>
            </a:r>
            <a:r>
              <a:rPr lang="it-IT" sz="2200" dirty="0" smtClean="0"/>
              <a:t>(dal 25,9% al 25,7%)</a:t>
            </a:r>
            <a:r>
              <a:rPr lang="it-IT" sz="2000" dirty="0" smtClean="0"/>
              <a:t>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Le </a:t>
            </a:r>
            <a:r>
              <a:rPr lang="it-IT" sz="2200" dirty="0"/>
              <a:t>imprese di media dimensione (50-249 addetti) hanno </a:t>
            </a:r>
            <a:r>
              <a:rPr lang="it-IT" sz="2200" dirty="0" smtClean="0"/>
              <a:t>evidenziato </a:t>
            </a:r>
            <a:r>
              <a:rPr lang="it-IT" sz="2200" dirty="0" smtClean="0"/>
              <a:t>la </a:t>
            </a:r>
            <a:r>
              <a:rPr lang="it-IT" sz="2200" dirty="0" smtClean="0"/>
              <a:t>maggiore diffusione di comportamenti espansivi dell’occupazione (oltre il 50% di unità in crescita sia nel 2013-14 sia nel 2014-15).  </a:t>
            </a:r>
            <a:endParaRPr lang="it-IT" sz="22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Nel 2015 le piccole imprese hanno mostrato un aumento della propensione alla crescita occupazionale, le medie e le grandi imprese un ridimensionamento, rispetto a quanto rilevato nel 2014.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12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629" y="380011"/>
            <a:ext cx="912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2) </a:t>
            </a:r>
            <a:r>
              <a:rPr lang="it-IT" sz="2400" b="1" dirty="0">
                <a:solidFill>
                  <a:srgbClr val="7F142A"/>
                </a:solidFill>
              </a:rPr>
              <a:t>La domanda di lavoro nelle imprese italiane: dinamiche delle posizioni lavorative e profili delle imprese in crescita </a:t>
            </a:r>
            <a:r>
              <a:rPr lang="it-IT" sz="2400" b="1" dirty="0" smtClean="0">
                <a:solidFill>
                  <a:srgbClr val="7F142A"/>
                </a:solidFill>
              </a:rPr>
              <a:t>(6)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683" y="1305964"/>
            <a:ext cx="889907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Creazione di nuovi posti di lavoro nel 2015: le eterogeneità dell’industria e la spinta delle imprese dei servizi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Nella </a:t>
            </a:r>
            <a:r>
              <a:rPr lang="it-IT" sz="2200" b="1" i="1" dirty="0" smtClean="0">
                <a:solidFill>
                  <a:srgbClr val="00B0F0"/>
                </a:solidFill>
              </a:rPr>
              <a:t>manifattura</a:t>
            </a:r>
            <a:r>
              <a:rPr lang="it-IT" sz="2200" dirty="0" smtClean="0"/>
              <a:t>, nonostante la debolezza della dinamica occupazionale generale, numerosi </a:t>
            </a:r>
            <a:r>
              <a:rPr lang="it-IT" sz="2200" dirty="0"/>
              <a:t>settori </a:t>
            </a:r>
            <a:r>
              <a:rPr lang="it-IT" sz="2200" dirty="0" smtClean="0"/>
              <a:t>hanno visto </a:t>
            </a:r>
            <a:r>
              <a:rPr lang="it-IT" sz="2200" dirty="0"/>
              <a:t>aumentare </a:t>
            </a:r>
            <a:r>
              <a:rPr lang="it-IT" sz="2200" dirty="0" smtClean="0"/>
              <a:t>le posizioni </a:t>
            </a:r>
            <a:r>
              <a:rPr lang="it-IT" sz="2200" dirty="0"/>
              <a:t>lavorative in ciascuno dei due ultimi anni (9 su 23). In </a:t>
            </a:r>
            <a:r>
              <a:rPr lang="it-IT" sz="2200" dirty="0" smtClean="0"/>
              <a:t>7 </a:t>
            </a:r>
            <a:r>
              <a:rPr lang="it-IT" sz="2200" dirty="0"/>
              <a:t>casi, invece, si è </a:t>
            </a:r>
            <a:r>
              <a:rPr lang="it-IT" sz="2200" dirty="0" smtClean="0"/>
              <a:t>registrato </a:t>
            </a:r>
            <a:r>
              <a:rPr lang="it-IT" sz="2200" dirty="0"/>
              <a:t>un decremento di posizioni lavorative in entrambi gli </a:t>
            </a:r>
            <a:r>
              <a:rPr lang="it-IT" sz="2200" dirty="0" smtClean="0"/>
              <a:t>anni.  </a:t>
            </a:r>
            <a:r>
              <a:rPr lang="it-IT" sz="2200" b="1" i="1" dirty="0" smtClean="0">
                <a:hlinkClick r:id="rId2" action="ppaction://hlinksldjump"/>
              </a:rPr>
              <a:t>D15</a:t>
            </a:r>
            <a:endParaRPr lang="it-IT" sz="2200" b="1" i="1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Forti e diffuse le spinte alla crescita occupazionale nei </a:t>
            </a:r>
            <a:r>
              <a:rPr lang="it-IT" sz="2200" b="1" i="1" dirty="0" smtClean="0">
                <a:solidFill>
                  <a:srgbClr val="00B0F0"/>
                </a:solidFill>
              </a:rPr>
              <a:t>servizi di mercato</a:t>
            </a:r>
            <a:r>
              <a:rPr lang="it-IT" sz="2200" dirty="0" smtClean="0"/>
              <a:t>. </a:t>
            </a:r>
            <a:r>
              <a:rPr lang="it-IT" sz="2200" b="1" i="1" dirty="0" smtClean="0">
                <a:solidFill>
                  <a:srgbClr val="00B0F0"/>
                </a:solidFill>
                <a:hlinkClick r:id="rId3" action="ppaction://hlinksldjump"/>
              </a:rPr>
              <a:t>D16</a:t>
            </a:r>
            <a:endParaRPr lang="it-IT" sz="2200" b="1" i="1" dirty="0" smtClean="0">
              <a:solidFill>
                <a:srgbClr val="00B0F0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I </a:t>
            </a:r>
            <a:r>
              <a:rPr lang="it-IT" sz="2200" dirty="0"/>
              <a:t>comparti dei </a:t>
            </a:r>
            <a:r>
              <a:rPr lang="it-IT" sz="2200" b="1" i="1" dirty="0">
                <a:solidFill>
                  <a:srgbClr val="00B0F0"/>
                </a:solidFill>
              </a:rPr>
              <a:t>servizi alla persona </a:t>
            </a:r>
            <a:r>
              <a:rPr lang="it-IT" sz="2200" dirty="0"/>
              <a:t>evidenziano una performance ancora migliore della dinamica occupazionale, sia in termini di </a:t>
            </a:r>
            <a:r>
              <a:rPr lang="it-IT" sz="2200" dirty="0" smtClean="0"/>
              <a:t>diffusione sia </a:t>
            </a:r>
            <a:r>
              <a:rPr lang="it-IT" sz="2200" dirty="0"/>
              <a:t>di </a:t>
            </a:r>
            <a:r>
              <a:rPr lang="it-IT" sz="2200" dirty="0" smtClean="0"/>
              <a:t>intensità. </a:t>
            </a:r>
            <a:r>
              <a:rPr lang="it-IT" sz="2200" b="1" i="1" dirty="0" smtClean="0">
                <a:hlinkClick r:id="rId4" action="ppaction://hlinksldjump"/>
              </a:rPr>
              <a:t>D17</a:t>
            </a:r>
            <a:endParaRPr lang="it-IT" sz="2200" b="1" i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13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629" y="380011"/>
            <a:ext cx="912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2) </a:t>
            </a:r>
            <a:r>
              <a:rPr lang="it-IT" sz="2400" b="1" dirty="0">
                <a:solidFill>
                  <a:srgbClr val="7F142A"/>
                </a:solidFill>
              </a:rPr>
              <a:t>La domanda di lavoro nelle imprese italiane: dinamiche delle posizioni lavorative e profili delle imprese in crescita </a:t>
            </a:r>
            <a:r>
              <a:rPr lang="it-IT" sz="2400" b="1" dirty="0" smtClean="0">
                <a:solidFill>
                  <a:srgbClr val="7F142A"/>
                </a:solidFill>
              </a:rPr>
              <a:t>(7)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682" y="1199963"/>
            <a:ext cx="889907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I profili delle imprese che creano occupazione: stima dell’impatto dei livelli di produttività, del mercato di sbocco, dell’età dell’impresa, dell’età e nazionalità dell’imprenditore.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Per </a:t>
            </a:r>
            <a:r>
              <a:rPr lang="it-IT" sz="2200" dirty="0"/>
              <a:t>le imprese a più </a:t>
            </a:r>
            <a:r>
              <a:rPr lang="it-IT" sz="2200" dirty="0" smtClean="0"/>
              <a:t>alta </a:t>
            </a:r>
            <a:r>
              <a:rPr lang="it-IT" sz="2200" b="1" i="1" dirty="0">
                <a:solidFill>
                  <a:srgbClr val="00B0F0"/>
                </a:solidFill>
              </a:rPr>
              <a:t>produttività del lavoro </a:t>
            </a:r>
            <a:r>
              <a:rPr lang="it-IT" sz="2200" dirty="0"/>
              <a:t>la probabilità di </a:t>
            </a:r>
            <a:r>
              <a:rPr lang="it-IT" sz="2200" dirty="0" smtClean="0"/>
              <a:t>crescere </a:t>
            </a:r>
            <a:r>
              <a:rPr lang="it-IT" sz="2200" dirty="0"/>
              <a:t>è tra i 7 e i 15 punti </a:t>
            </a:r>
            <a:r>
              <a:rPr lang="it-IT" sz="2200" dirty="0" smtClean="0"/>
              <a:t>superiore </a:t>
            </a:r>
            <a:r>
              <a:rPr lang="it-IT" sz="2200" dirty="0"/>
              <a:t>a quella delle unità della stessa classe </a:t>
            </a:r>
            <a:r>
              <a:rPr lang="it-IT" sz="2200" dirty="0" smtClean="0"/>
              <a:t>dimensionale/settore </a:t>
            </a:r>
            <a:r>
              <a:rPr lang="it-IT" sz="2200" dirty="0"/>
              <a:t>a produttività </a:t>
            </a:r>
            <a:r>
              <a:rPr lang="it-IT" sz="2200" dirty="0" smtClean="0"/>
              <a:t>inferiore.</a:t>
            </a:r>
            <a:r>
              <a:rPr lang="it-IT" sz="2200" b="1" i="1" dirty="0" smtClean="0">
                <a:hlinkClick r:id="rId2" action="ppaction://hlinksldjump"/>
              </a:rPr>
              <a:t>D18</a:t>
            </a:r>
            <a:endParaRPr lang="it-IT" sz="2200" b="1" i="1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Per le imprese </a:t>
            </a:r>
            <a:r>
              <a:rPr lang="it-IT" sz="2200" b="1" i="1" dirty="0" smtClean="0">
                <a:solidFill>
                  <a:srgbClr val="00B0F0"/>
                </a:solidFill>
              </a:rPr>
              <a:t>esportatrici</a:t>
            </a:r>
            <a:r>
              <a:rPr lang="it-IT" sz="2200" dirty="0" smtClean="0"/>
              <a:t> il “</a:t>
            </a:r>
            <a:r>
              <a:rPr lang="it-IT" sz="2200" dirty="0"/>
              <a:t>premio” </a:t>
            </a:r>
            <a:r>
              <a:rPr lang="it-IT" sz="2200" dirty="0" smtClean="0"/>
              <a:t>è significativamente </a:t>
            </a:r>
            <a:r>
              <a:rPr lang="it-IT" sz="2200" dirty="0"/>
              <a:t>più elevato per le </a:t>
            </a:r>
            <a:r>
              <a:rPr lang="it-IT" sz="2200" dirty="0" smtClean="0"/>
              <a:t>imprese medie e per le microimprese. </a:t>
            </a:r>
            <a:r>
              <a:rPr lang="it-IT" sz="2200" b="1" i="1" dirty="0" smtClean="0">
                <a:hlinkClick r:id="rId3" action="ppaction://hlinksldjump"/>
              </a:rPr>
              <a:t>D19</a:t>
            </a:r>
            <a:endParaRPr lang="it-IT" sz="2200" b="1" i="1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L’</a:t>
            </a:r>
            <a:r>
              <a:rPr lang="it-IT" sz="2200" b="1" i="1" dirty="0" smtClean="0">
                <a:solidFill>
                  <a:srgbClr val="00B0F0"/>
                </a:solidFill>
              </a:rPr>
              <a:t>età dell’impresa</a:t>
            </a:r>
            <a:r>
              <a:rPr lang="it-IT" sz="2200" dirty="0" smtClean="0"/>
              <a:t> conta soprattutto tra </a:t>
            </a:r>
            <a:r>
              <a:rPr lang="it-IT" sz="2200" dirty="0"/>
              <a:t>le </a:t>
            </a:r>
            <a:r>
              <a:rPr lang="it-IT" sz="2200" dirty="0" smtClean="0"/>
              <a:t>microimprese, dove la probabilità </a:t>
            </a:r>
            <a:r>
              <a:rPr lang="it-IT" sz="2200" dirty="0"/>
              <a:t>di </a:t>
            </a:r>
            <a:r>
              <a:rPr lang="it-IT" sz="2200" dirty="0" smtClean="0"/>
              <a:t>aumentare l’occupazione è, per le imprese di più recente costituzione, </a:t>
            </a:r>
            <a:r>
              <a:rPr lang="it-IT" sz="2200" dirty="0"/>
              <a:t>tra i 13 e i 22 punti percentuali più </a:t>
            </a:r>
            <a:r>
              <a:rPr lang="it-IT" sz="2200" dirty="0" smtClean="0"/>
              <a:t>alta. </a:t>
            </a:r>
            <a:r>
              <a:rPr lang="it-IT" sz="2200" b="1" i="1" dirty="0" smtClean="0">
                <a:hlinkClick r:id="rId4" action="ppaction://hlinksldjump"/>
              </a:rPr>
              <a:t>D20</a:t>
            </a:r>
            <a:endParaRPr lang="it-IT" sz="2200" b="1" i="1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/>
              <a:t>Nelle </a:t>
            </a:r>
            <a:r>
              <a:rPr lang="it-IT" sz="2200" dirty="0" smtClean="0"/>
              <a:t>microimprese: maggiore propensione alla crescita dei dipendenti per le imprese condotte da un </a:t>
            </a:r>
            <a:r>
              <a:rPr lang="it-IT" sz="2200" b="1" i="1" dirty="0" smtClean="0">
                <a:solidFill>
                  <a:srgbClr val="00B0F0"/>
                </a:solidFill>
              </a:rPr>
              <a:t>imprenditore giovane </a:t>
            </a:r>
            <a:r>
              <a:rPr lang="it-IT" sz="2200" dirty="0" smtClean="0"/>
              <a:t>e per quelle gestite da un imprenditore di </a:t>
            </a:r>
            <a:r>
              <a:rPr lang="it-IT" sz="2200" b="1" i="1" dirty="0" smtClean="0">
                <a:solidFill>
                  <a:srgbClr val="00B0F0"/>
                </a:solidFill>
              </a:rPr>
              <a:t>nazionalità straniera</a:t>
            </a:r>
            <a:r>
              <a:rPr lang="it-IT" sz="2200" dirty="0" smtClean="0"/>
              <a:t>. </a:t>
            </a:r>
            <a:r>
              <a:rPr lang="it-IT" sz="2200" b="1" i="1" dirty="0" smtClean="0">
                <a:solidFill>
                  <a:srgbClr val="00B0F0"/>
                </a:solidFill>
                <a:hlinkClick r:id="rId5" action="ppaction://hlinksldjump"/>
              </a:rPr>
              <a:t>D21</a:t>
            </a:r>
            <a:endParaRPr lang="it-IT" sz="2200" b="1" i="1" dirty="0" smtClean="0">
              <a:solidFill>
                <a:srgbClr val="00B0F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14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7506" y="380011"/>
            <a:ext cx="890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3</a:t>
            </a:r>
            <a:r>
              <a:rPr lang="it-IT" sz="2400" b="1" dirty="0">
                <a:solidFill>
                  <a:srgbClr val="7F142A"/>
                </a:solidFill>
              </a:rPr>
              <a:t>) </a:t>
            </a:r>
            <a:r>
              <a:rPr lang="it-IT" sz="2400" b="1" dirty="0" smtClean="0">
                <a:solidFill>
                  <a:srgbClr val="7F142A"/>
                </a:solidFill>
              </a:rPr>
              <a:t>Provvedimenti normativi e domanda di lavoro: la percezione delle imprese 									(1) 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0628" y="1355068"/>
            <a:ext cx="889907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Indagine qualitativa effettuata a novembre 2015 sulle imprese manifatturiere e dei servizi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Valutazioni delle imprese su</a:t>
            </a:r>
            <a:r>
              <a:rPr lang="it-IT" sz="2200" dirty="0" smtClean="0"/>
              <a:t>:</a:t>
            </a:r>
          </a:p>
          <a:p>
            <a:pPr marL="715963" indent="-354013">
              <a:spcAft>
                <a:spcPts val="600"/>
              </a:spcAft>
              <a:buFont typeface="Wingdings" pitchFamily="2" charset="2"/>
              <a:buChar char="ü"/>
              <a:tabLst>
                <a:tab pos="265113" algn="l"/>
              </a:tabLst>
            </a:pPr>
            <a:r>
              <a:rPr lang="it-IT" sz="2200" dirty="0" smtClean="0"/>
              <a:t>variazione </a:t>
            </a:r>
            <a:r>
              <a:rPr lang="it-IT" sz="2200" dirty="0"/>
              <a:t>dell’occupazione nella propria </a:t>
            </a:r>
            <a:r>
              <a:rPr lang="it-IT" sz="2200" dirty="0" smtClean="0"/>
              <a:t>impresa </a:t>
            </a:r>
            <a:r>
              <a:rPr lang="it-IT" sz="2200" dirty="0"/>
              <a:t>tra gennaio e novembre 2015 </a:t>
            </a:r>
            <a:r>
              <a:rPr lang="it-IT" sz="2200" dirty="0" smtClean="0"/>
              <a:t>e </a:t>
            </a:r>
            <a:r>
              <a:rPr lang="it-IT" sz="2200" dirty="0"/>
              <a:t>ricorso a diverse tipologie contrattuali (a tempo </a:t>
            </a:r>
            <a:r>
              <a:rPr lang="it-IT" sz="2200" dirty="0" smtClean="0"/>
              <a:t>indeterminato </a:t>
            </a:r>
            <a:r>
              <a:rPr lang="it-IT" sz="2200" dirty="0"/>
              <a:t>o a termine</a:t>
            </a:r>
            <a:r>
              <a:rPr lang="it-IT" sz="2200" dirty="0" smtClean="0"/>
              <a:t>);</a:t>
            </a:r>
          </a:p>
          <a:p>
            <a:pPr marL="715963" indent="-354013">
              <a:spcAft>
                <a:spcPts val="600"/>
              </a:spcAft>
              <a:buFont typeface="Wingdings" pitchFamily="2" charset="2"/>
              <a:buChar char="ü"/>
              <a:tabLst>
                <a:tab pos="265113" algn="l"/>
              </a:tabLst>
            </a:pPr>
            <a:r>
              <a:rPr lang="it-IT" sz="2200" dirty="0" smtClean="0"/>
              <a:t>fattori che hanno </a:t>
            </a:r>
            <a:r>
              <a:rPr lang="it-IT" sz="2200" dirty="0"/>
              <a:t>contribuito alla decisione di </a:t>
            </a:r>
            <a:r>
              <a:rPr lang="it-IT" sz="2200" dirty="0" smtClean="0"/>
              <a:t>aumentare l’occupazione.</a:t>
            </a:r>
            <a:endParaRPr lang="it-IT" sz="2200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Per le imprese che hanno aumentato l’occupazione:</a:t>
            </a:r>
            <a:endParaRPr lang="it-IT" sz="2200" dirty="0"/>
          </a:p>
          <a:p>
            <a:pPr marL="715963" indent="-354013">
              <a:spcAft>
                <a:spcPts val="600"/>
              </a:spcAft>
              <a:buFont typeface="Wingdings" pitchFamily="2" charset="2"/>
              <a:buChar char="ü"/>
              <a:tabLst>
                <a:tab pos="265113" algn="l"/>
              </a:tabLst>
            </a:pPr>
            <a:r>
              <a:rPr lang="it-IT" sz="2200" dirty="0" smtClean="0"/>
              <a:t>La crescita dei posti di lavoro è </a:t>
            </a:r>
            <a:r>
              <a:rPr lang="it-IT" sz="2200" dirty="0"/>
              <a:t>stata guidata prevalentemente dalla </a:t>
            </a:r>
            <a:r>
              <a:rPr lang="it-IT" sz="2200" b="1" i="1" dirty="0">
                <a:solidFill>
                  <a:srgbClr val="00B0F0"/>
                </a:solidFill>
              </a:rPr>
              <a:t>domanda</a:t>
            </a:r>
            <a:r>
              <a:rPr lang="it-IT" sz="2200" dirty="0"/>
              <a:t>, interna ed </a:t>
            </a:r>
            <a:r>
              <a:rPr lang="it-IT" sz="2200" dirty="0" smtClean="0"/>
              <a:t>estera.</a:t>
            </a:r>
          </a:p>
          <a:p>
            <a:pPr marL="715963" indent="-354013">
              <a:spcAft>
                <a:spcPts val="600"/>
              </a:spcAft>
              <a:buFont typeface="Wingdings" pitchFamily="2" charset="2"/>
              <a:buChar char="ü"/>
              <a:tabLst>
                <a:tab pos="265113" algn="l"/>
              </a:tabLst>
            </a:pPr>
            <a:r>
              <a:rPr lang="it-IT" sz="2200" dirty="0" smtClean="0"/>
              <a:t>L’influenza </a:t>
            </a:r>
            <a:r>
              <a:rPr lang="it-IT" sz="2200" dirty="0"/>
              <a:t>esercitata dai </a:t>
            </a:r>
            <a:r>
              <a:rPr lang="it-IT" sz="2200" b="1" i="1" dirty="0">
                <a:solidFill>
                  <a:srgbClr val="00B0F0"/>
                </a:solidFill>
              </a:rPr>
              <a:t>fattori di natura aziendale </a:t>
            </a:r>
            <a:r>
              <a:rPr lang="it-IT" sz="2200" dirty="0"/>
              <a:t>ai fini dell’assunzione di nuovo personale è molto più </a:t>
            </a:r>
            <a:r>
              <a:rPr lang="it-IT" sz="2200" dirty="0" smtClean="0"/>
              <a:t>limitata. </a:t>
            </a:r>
            <a:r>
              <a:rPr lang="it-IT" sz="2200" b="1" i="1" dirty="0" smtClean="0">
                <a:hlinkClick r:id="rId2" action="ppaction://hlinksldjump"/>
              </a:rPr>
              <a:t>D22</a:t>
            </a:r>
            <a:endParaRPr lang="it-IT" sz="2200" b="1" i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15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7506" y="380011"/>
            <a:ext cx="890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3</a:t>
            </a:r>
            <a:r>
              <a:rPr lang="it-IT" sz="2400" b="1" dirty="0">
                <a:solidFill>
                  <a:srgbClr val="7F142A"/>
                </a:solidFill>
              </a:rPr>
              <a:t>) </a:t>
            </a:r>
            <a:r>
              <a:rPr lang="it-IT" sz="2400" b="1" dirty="0" smtClean="0">
                <a:solidFill>
                  <a:srgbClr val="7F142A"/>
                </a:solidFill>
              </a:rPr>
              <a:t>Provvedimenti normativi e domanda di lavoro: la percezione delle imprese 									(2) 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0627" y="1211008"/>
            <a:ext cx="889907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Per </a:t>
            </a:r>
            <a:r>
              <a:rPr lang="it-IT" sz="2200" dirty="0"/>
              <a:t>la metà delle imprese manifatturiere che hanno aumentato l’occupazione tra gennaio e novembre 2015 gli </a:t>
            </a:r>
            <a:r>
              <a:rPr lang="it-IT" sz="2200" b="1" i="1" dirty="0">
                <a:solidFill>
                  <a:srgbClr val="00B0F0"/>
                </a:solidFill>
              </a:rPr>
              <a:t>esoneri contributivi </a:t>
            </a:r>
            <a:r>
              <a:rPr lang="it-IT" sz="2200" dirty="0"/>
              <a:t>hanno svolto un ruolo fondamentale per la crescita dei posti di lavoro. </a:t>
            </a:r>
            <a:endParaRPr lang="it-IT" sz="2200" dirty="0" smtClean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Nei </a:t>
            </a:r>
            <a:r>
              <a:rPr lang="it-IT" sz="2200" dirty="0"/>
              <a:t>servizi, </a:t>
            </a:r>
            <a:r>
              <a:rPr lang="it-IT" sz="2200" dirty="0" smtClean="0"/>
              <a:t>lo ha giudicato </a:t>
            </a:r>
            <a:r>
              <a:rPr lang="it-IT" sz="2200" dirty="0"/>
              <a:t>“molto” o “abbastanza” rilevante </a:t>
            </a:r>
            <a:r>
              <a:rPr lang="it-IT" sz="2200" dirty="0" smtClean="0"/>
              <a:t>il </a:t>
            </a:r>
            <a:r>
              <a:rPr lang="it-IT" sz="2200" dirty="0"/>
              <a:t>61</a:t>
            </a:r>
            <a:r>
              <a:rPr lang="it-IT" sz="2200" dirty="0" smtClean="0"/>
              <a:t>% delle imprese. </a:t>
            </a:r>
            <a:r>
              <a:rPr lang="it-IT" sz="2200" b="1" i="1" dirty="0" smtClean="0">
                <a:solidFill>
                  <a:srgbClr val="00B0F0"/>
                </a:solidFill>
                <a:hlinkClick r:id="rId2" action="ppaction://hlinksldjump"/>
              </a:rPr>
              <a:t>D23</a:t>
            </a:r>
            <a:endParaRPr lang="it-IT" sz="2200" b="1" i="1" dirty="0" smtClean="0">
              <a:solidFill>
                <a:srgbClr val="00B0F0"/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Effetto positivo del </a:t>
            </a:r>
            <a:r>
              <a:rPr lang="it-IT" sz="2200" dirty="0"/>
              <a:t>nuovo </a:t>
            </a:r>
            <a:r>
              <a:rPr lang="it-IT" sz="2200" b="1" i="1" dirty="0">
                <a:solidFill>
                  <a:srgbClr val="00B0F0"/>
                </a:solidFill>
              </a:rPr>
              <a:t>contratto a tutele </a:t>
            </a:r>
            <a:r>
              <a:rPr lang="it-IT" sz="2200" b="1" i="1" dirty="0" smtClean="0">
                <a:solidFill>
                  <a:srgbClr val="00B0F0"/>
                </a:solidFill>
              </a:rPr>
              <a:t>crescenti,  </a:t>
            </a:r>
            <a:r>
              <a:rPr lang="it-IT" sz="2200" dirty="0" smtClean="0"/>
              <a:t>giudicato </a:t>
            </a:r>
            <a:r>
              <a:rPr lang="it-IT" sz="2200" dirty="0" smtClean="0"/>
              <a:t>molto </a:t>
            </a:r>
            <a:r>
              <a:rPr lang="it-IT" sz="2200" dirty="0"/>
              <a:t>o </a:t>
            </a:r>
            <a:r>
              <a:rPr lang="it-IT" sz="2200" dirty="0" smtClean="0"/>
              <a:t>abbastanza importante per la crescita dei posti di lavoro dal </a:t>
            </a:r>
            <a:r>
              <a:rPr lang="it-IT" sz="2200" dirty="0"/>
              <a:t>35% delle imprese </a:t>
            </a:r>
            <a:r>
              <a:rPr lang="it-IT" sz="2200" dirty="0" smtClean="0"/>
              <a:t>manifatturiere e dal </a:t>
            </a:r>
            <a:r>
              <a:rPr lang="it-IT" sz="2200" dirty="0"/>
              <a:t>49,5% </a:t>
            </a:r>
            <a:r>
              <a:rPr lang="it-IT" sz="2200" dirty="0" smtClean="0"/>
              <a:t>di quelle dei servizi</a:t>
            </a:r>
            <a:r>
              <a:rPr lang="it-IT" sz="2200" dirty="0"/>
              <a:t>. </a:t>
            </a:r>
            <a:endParaRPr lang="it-IT" sz="2200" dirty="0" smtClean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Effetti molto più limitati per le </a:t>
            </a:r>
            <a:r>
              <a:rPr lang="it-IT" sz="2200" b="1" i="1" dirty="0" smtClean="0">
                <a:solidFill>
                  <a:srgbClr val="00B0F0"/>
                </a:solidFill>
              </a:rPr>
              <a:t>agevolazioni IRAP</a:t>
            </a:r>
            <a:r>
              <a:rPr lang="it-IT" sz="2200" dirty="0" smtClean="0"/>
              <a:t>, </a:t>
            </a:r>
            <a:r>
              <a:rPr lang="it-IT" sz="2200" dirty="0"/>
              <a:t>ritenute </a:t>
            </a:r>
            <a:r>
              <a:rPr lang="it-IT" sz="2200" dirty="0" smtClean="0"/>
              <a:t>rilevanti </a:t>
            </a:r>
            <a:r>
              <a:rPr lang="it-IT" sz="2200" dirty="0" smtClean="0"/>
              <a:t>per la crescita dell’occupazione dal 19% delle imprese manifatturiere e dal 39% di quelle dei servizi.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16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7506" y="380011"/>
            <a:ext cx="890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3</a:t>
            </a:r>
            <a:r>
              <a:rPr lang="it-IT" sz="2400" b="1" dirty="0">
                <a:solidFill>
                  <a:srgbClr val="7F142A"/>
                </a:solidFill>
              </a:rPr>
              <a:t>) </a:t>
            </a:r>
            <a:r>
              <a:rPr lang="it-IT" sz="2400" b="1" dirty="0" smtClean="0">
                <a:solidFill>
                  <a:srgbClr val="7F142A"/>
                </a:solidFill>
              </a:rPr>
              <a:t>Provvedimenti normativi e domanda di lavoro: la percezione delle imprese 									(3) 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0627" y="1211008"/>
            <a:ext cx="88990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FF0000"/>
                </a:solidFill>
              </a:rPr>
              <a:t>Analisi econometrica di </a:t>
            </a:r>
            <a:r>
              <a:rPr lang="it-IT" sz="2200" b="1" i="1" dirty="0">
                <a:solidFill>
                  <a:srgbClr val="FF0000"/>
                </a:solidFill>
              </a:rPr>
              <a:t>stima </a:t>
            </a:r>
            <a:r>
              <a:rPr lang="it-IT" sz="2200" b="1" i="1" dirty="0" smtClean="0">
                <a:solidFill>
                  <a:srgbClr val="FF0000"/>
                </a:solidFill>
              </a:rPr>
              <a:t>dell’impatto </a:t>
            </a:r>
            <a:r>
              <a:rPr lang="it-IT" sz="2200" b="1" i="1" dirty="0">
                <a:solidFill>
                  <a:srgbClr val="FF0000"/>
                </a:solidFill>
              </a:rPr>
              <a:t>dei diversi </a:t>
            </a:r>
            <a:r>
              <a:rPr lang="it-IT" sz="2200" b="1" i="1" dirty="0" smtClean="0">
                <a:solidFill>
                  <a:srgbClr val="FF0000"/>
                </a:solidFill>
              </a:rPr>
              <a:t>provvedimenti sulle decisioni di espandere l’occupazione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Effetto statisticamente significativo solo per la decontribuzione.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La decontribuzione aumenta la probabilità </a:t>
            </a:r>
            <a:r>
              <a:rPr lang="it-IT" sz="2200" dirty="0"/>
              <a:t>di </a:t>
            </a:r>
            <a:r>
              <a:rPr lang="it-IT" sz="2200" dirty="0" smtClean="0"/>
              <a:t>avere incrementato </a:t>
            </a:r>
            <a:r>
              <a:rPr lang="it-IT" sz="2200" dirty="0"/>
              <a:t>il personale a tempo </a:t>
            </a:r>
            <a:r>
              <a:rPr lang="it-IT" sz="2200" dirty="0" smtClean="0"/>
              <a:t>indeterminato mediamente di </a:t>
            </a:r>
            <a:r>
              <a:rPr lang="it-IT" sz="2200" dirty="0"/>
              <a:t>24 punti </a:t>
            </a:r>
            <a:r>
              <a:rPr lang="it-IT" sz="2200" dirty="0" smtClean="0"/>
              <a:t>percentuali.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Effetto della decontribuzione molto rilevante per le piccole imprese (+36 punti percentuali), rispetto alle medie (+19 punti) e alle grandi (+12 punti). </a:t>
            </a:r>
            <a:r>
              <a:rPr lang="it-IT" sz="2200" b="1" i="1" dirty="0" smtClean="0">
                <a:solidFill>
                  <a:srgbClr val="00B0F0"/>
                </a:solidFill>
                <a:hlinkClick r:id="rId2" action="ppaction://hlinksldjump"/>
              </a:rPr>
              <a:t>D24</a:t>
            </a:r>
            <a:endParaRPr lang="it-IT" sz="2200" b="1" i="1" dirty="0" smtClean="0">
              <a:solidFill>
                <a:srgbClr val="00B0F0"/>
              </a:solidFill>
            </a:endParaRP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La decontribuzione diminuisce di 15 punti la probabilità di avere aumentato il personale a tempo determinato.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17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8127" y="380013"/>
            <a:ext cx="8811491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In conclusione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2200" b="1" dirty="0">
                <a:solidFill>
                  <a:srgbClr val="7F142A"/>
                </a:solidFill>
              </a:rPr>
              <a:t>L’</a:t>
            </a:r>
            <a:r>
              <a:rPr lang="it-IT" sz="2200" b="1" i="1" dirty="0">
                <a:solidFill>
                  <a:srgbClr val="00B0F0"/>
                </a:solidFill>
              </a:rPr>
              <a:t>analisi integrata di indicatori aggregati e dati </a:t>
            </a:r>
            <a:r>
              <a:rPr lang="it-IT" sz="2200" b="1" i="1" dirty="0" smtClean="0">
                <a:solidFill>
                  <a:srgbClr val="00B0F0"/>
                </a:solidFill>
              </a:rPr>
              <a:t>individuali </a:t>
            </a:r>
            <a:r>
              <a:rPr lang="it-IT" sz="2200" b="1" i="1" dirty="0" smtClean="0">
                <a:solidFill>
                  <a:srgbClr val="00B0F0"/>
                </a:solidFill>
              </a:rPr>
              <a:t>d’impresa, derivanti sia da indagini sia da fonti amministrative trattate statisticamente, </a:t>
            </a:r>
            <a:r>
              <a:rPr lang="it-IT" sz="2200" b="1" dirty="0" smtClean="0">
                <a:solidFill>
                  <a:srgbClr val="7F142A"/>
                </a:solidFill>
              </a:rPr>
              <a:t> </a:t>
            </a:r>
            <a:r>
              <a:rPr lang="it-IT" sz="2200" b="1" dirty="0" smtClean="0">
                <a:solidFill>
                  <a:srgbClr val="7F142A"/>
                </a:solidFill>
              </a:rPr>
              <a:t>mette in luce ulteriori aspetti dello scenario </a:t>
            </a:r>
            <a:r>
              <a:rPr lang="it-IT" sz="2200" b="1" dirty="0" smtClean="0">
                <a:solidFill>
                  <a:srgbClr val="7F142A"/>
                </a:solidFill>
              </a:rPr>
              <a:t>occupazionale e produttivo.</a:t>
            </a:r>
            <a:endParaRPr lang="it-IT" sz="2200" b="1" dirty="0" smtClean="0">
              <a:solidFill>
                <a:srgbClr val="7F142A"/>
              </a:solidFill>
            </a:endParaRP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2200" b="1" dirty="0" smtClean="0">
                <a:solidFill>
                  <a:srgbClr val="7F142A"/>
                </a:solidFill>
              </a:rPr>
              <a:t>Presenza di notevoli </a:t>
            </a:r>
            <a:r>
              <a:rPr lang="it-IT" sz="2200" b="1" i="1" dirty="0" smtClean="0">
                <a:solidFill>
                  <a:srgbClr val="00B0F0"/>
                </a:solidFill>
              </a:rPr>
              <a:t>eterogeneità </a:t>
            </a:r>
            <a:r>
              <a:rPr lang="it-IT" sz="2200" b="1" i="1" dirty="0" smtClean="0">
                <a:solidFill>
                  <a:srgbClr val="00B0F0"/>
                </a:solidFill>
              </a:rPr>
              <a:t>settoriali e dimensionali</a:t>
            </a:r>
            <a:r>
              <a:rPr lang="it-IT" sz="2200" b="1" dirty="0" smtClean="0">
                <a:solidFill>
                  <a:srgbClr val="7F142A"/>
                </a:solidFill>
              </a:rPr>
              <a:t>, </a:t>
            </a:r>
            <a:r>
              <a:rPr lang="it-IT" sz="2200" b="1" dirty="0" smtClean="0">
                <a:solidFill>
                  <a:srgbClr val="7F142A"/>
                </a:solidFill>
              </a:rPr>
              <a:t>con problemi di </a:t>
            </a:r>
            <a:r>
              <a:rPr lang="it-IT" sz="2200" b="1" dirty="0" smtClean="0">
                <a:solidFill>
                  <a:srgbClr val="7F142A"/>
                </a:solidFill>
              </a:rPr>
              <a:t>crescita occupazionale </a:t>
            </a:r>
            <a:r>
              <a:rPr lang="it-IT" sz="2200" b="1" dirty="0" smtClean="0">
                <a:solidFill>
                  <a:srgbClr val="7F142A"/>
                </a:solidFill>
              </a:rPr>
              <a:t>per </a:t>
            </a:r>
            <a:r>
              <a:rPr lang="it-IT" sz="2200" b="1" dirty="0" smtClean="0">
                <a:solidFill>
                  <a:srgbClr val="7F142A"/>
                </a:solidFill>
              </a:rPr>
              <a:t>le costruzioni e, in parte, per la </a:t>
            </a:r>
            <a:r>
              <a:rPr lang="it-IT" sz="2200" b="1" dirty="0" smtClean="0">
                <a:solidFill>
                  <a:srgbClr val="7F142A"/>
                </a:solidFill>
              </a:rPr>
              <a:t>manifattura </a:t>
            </a:r>
            <a:r>
              <a:rPr lang="it-IT" sz="2200" b="1" dirty="0" smtClean="0">
                <a:solidFill>
                  <a:srgbClr val="7F142A"/>
                </a:solidFill>
              </a:rPr>
              <a:t>e </a:t>
            </a:r>
            <a:r>
              <a:rPr lang="it-IT" sz="2200" b="1" dirty="0" smtClean="0">
                <a:solidFill>
                  <a:srgbClr val="7F142A"/>
                </a:solidFill>
              </a:rPr>
              <a:t>diffusi segnali di ripresa </a:t>
            </a:r>
            <a:r>
              <a:rPr lang="it-IT" sz="2200" b="1" dirty="0" smtClean="0">
                <a:solidFill>
                  <a:srgbClr val="7F142A"/>
                </a:solidFill>
              </a:rPr>
              <a:t>nei </a:t>
            </a:r>
            <a:r>
              <a:rPr lang="it-IT" sz="2200" b="1" dirty="0" smtClean="0">
                <a:solidFill>
                  <a:srgbClr val="7F142A"/>
                </a:solidFill>
              </a:rPr>
              <a:t>servizi.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2200" b="1" dirty="0" smtClean="0">
                <a:solidFill>
                  <a:srgbClr val="7F142A"/>
                </a:solidFill>
              </a:rPr>
              <a:t>Intensi fenomeni di </a:t>
            </a:r>
            <a:r>
              <a:rPr lang="it-IT" sz="2200" b="1" i="1" dirty="0" smtClean="0">
                <a:solidFill>
                  <a:srgbClr val="00B0F0"/>
                </a:solidFill>
              </a:rPr>
              <a:t>creazione/distruzione di posti di lavoro </a:t>
            </a:r>
            <a:r>
              <a:rPr lang="it-IT" sz="2200" b="1" dirty="0" smtClean="0">
                <a:solidFill>
                  <a:srgbClr val="7F142A"/>
                </a:solidFill>
              </a:rPr>
              <a:t>all’interno del sistema delle imprese.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2200" b="1" dirty="0" smtClean="0">
                <a:solidFill>
                  <a:srgbClr val="7F142A"/>
                </a:solidFill>
              </a:rPr>
              <a:t>Evidenti effetti dei </a:t>
            </a:r>
            <a:r>
              <a:rPr lang="it-IT" sz="2200" b="1" i="1" dirty="0" smtClean="0">
                <a:solidFill>
                  <a:srgbClr val="00B0F0"/>
                </a:solidFill>
              </a:rPr>
              <a:t>profili d’impresa </a:t>
            </a:r>
            <a:r>
              <a:rPr lang="it-IT" sz="2200" b="1" dirty="0" smtClean="0">
                <a:solidFill>
                  <a:srgbClr val="7F142A"/>
                </a:solidFill>
              </a:rPr>
              <a:t>sulla propensione alla crescita occupazionale.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Ruolo importante delle policy </a:t>
            </a:r>
            <a:r>
              <a:rPr lang="it-IT" sz="2200" b="1" i="1" dirty="0" smtClean="0">
                <a:solidFill>
                  <a:srgbClr val="7F142A"/>
                </a:solidFill>
              </a:rPr>
              <a:t>(decontribuzione in particolare) ai fini della crescita dell’occupazione a tempo indeterminato.</a:t>
            </a:r>
          </a:p>
          <a:p>
            <a:pPr>
              <a:spcAft>
                <a:spcPts val="300"/>
              </a:spcAft>
              <a:tabLst>
                <a:tab pos="177800" algn="l"/>
              </a:tabLst>
            </a:pPr>
            <a:r>
              <a:rPr lang="it-IT" sz="1600" b="1" i="1" dirty="0" smtClean="0"/>
              <a:t>Un ringraziamento a tutti coloro che, nella </a:t>
            </a:r>
            <a:r>
              <a:rPr lang="it-IT" sz="1600" b="1" i="1" dirty="0"/>
              <a:t>Task-force </a:t>
            </a:r>
            <a:r>
              <a:rPr lang="it-IT" sz="1600" b="1" i="1" dirty="0" smtClean="0"/>
              <a:t>coordinata </a:t>
            </a:r>
            <a:r>
              <a:rPr lang="it-IT" sz="1600" b="1" i="1" dirty="0"/>
              <a:t>da Stefano Costa e Claudio </a:t>
            </a:r>
            <a:r>
              <a:rPr lang="it-IT" sz="1600" b="1" i="1" dirty="0" smtClean="0"/>
              <a:t>Vicarelli e nelle diverse strutture dell’istituto hanno contribuito al Rapporto con gli approfondimenti analitici, le basi dati, la realizzazione e diffusione del prodotto finale.</a:t>
            </a:r>
          </a:p>
        </p:txBody>
      </p:sp>
    </p:spTree>
    <p:extLst>
      <p:ext uri="{BB962C8B-B14F-4D97-AF65-F5344CB8AC3E}">
        <p14:creationId xmlns:p14="http://schemas.microsoft.com/office/powerpoint/2010/main" val="3249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375313"/>
            <a:ext cx="8229600" cy="261996"/>
          </a:xfrm>
        </p:spPr>
        <p:txBody>
          <a:bodyPr/>
          <a:lstStyle/>
          <a:p>
            <a:r>
              <a:rPr lang="it-IT" sz="1800" b="1" dirty="0" smtClean="0"/>
              <a:t>D1 – Schede settoriali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19</a:t>
            </a:fld>
            <a:endParaRPr lang="it-IT"/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2" y="777922"/>
            <a:ext cx="8688662" cy="608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2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2195" y="463138"/>
            <a:ext cx="811742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200" b="1" dirty="0" smtClean="0">
                <a:solidFill>
                  <a:srgbClr val="7F142A"/>
                </a:solidFill>
              </a:rPr>
              <a:t>Il contributo informativo e di analisi </a:t>
            </a:r>
            <a:r>
              <a:rPr lang="it-IT" sz="3200" b="1" dirty="0">
                <a:solidFill>
                  <a:srgbClr val="7F142A"/>
                </a:solidFill>
              </a:rPr>
              <a:t>del </a:t>
            </a:r>
            <a:r>
              <a:rPr lang="it-IT" sz="3200" b="1" dirty="0" smtClean="0">
                <a:solidFill>
                  <a:srgbClr val="7F142A"/>
                </a:solidFill>
              </a:rPr>
              <a:t>Rapporto 2016</a:t>
            </a:r>
            <a:endParaRPr lang="it-IT" sz="3200" b="1" dirty="0" smtClean="0">
              <a:solidFill>
                <a:srgbClr val="DC2714"/>
              </a:solidFill>
            </a:endParaRPr>
          </a:p>
          <a:p>
            <a:pPr marL="514350" indent="-514350">
              <a:spcAft>
                <a:spcPts val="1800"/>
              </a:spcAft>
              <a:buFontTx/>
              <a:buAutoNum type="alphaUcPeriod"/>
              <a:tabLst>
                <a:tab pos="265113" algn="l"/>
              </a:tabLst>
            </a:pPr>
            <a:r>
              <a:rPr lang="it-IT" sz="2200" b="1" cap="all" dirty="0" smtClean="0">
                <a:solidFill>
                  <a:srgbClr val="7F142A"/>
                </a:solidFill>
              </a:rPr>
              <a:t>Presentazione </a:t>
            </a:r>
            <a:r>
              <a:rPr lang="it-IT" sz="2200" b="1" cap="all" dirty="0">
                <a:solidFill>
                  <a:srgbClr val="7F142A"/>
                </a:solidFill>
              </a:rPr>
              <a:t>integrata di dati strutturali e congiunturali sui settori produttivi</a:t>
            </a:r>
          </a:p>
          <a:p>
            <a:pPr marL="514350" indent="-514350">
              <a:spcAft>
                <a:spcPts val="1800"/>
              </a:spcAft>
              <a:buFontTx/>
              <a:buAutoNum type="alphaUcPeriod"/>
              <a:tabLst>
                <a:tab pos="265113" algn="l"/>
              </a:tabLst>
            </a:pPr>
            <a:r>
              <a:rPr lang="it-IT" sz="2200" b="1" cap="all" dirty="0" smtClean="0">
                <a:solidFill>
                  <a:srgbClr val="7F142A"/>
                </a:solidFill>
              </a:rPr>
              <a:t>LA </a:t>
            </a:r>
            <a:r>
              <a:rPr lang="it-IT" sz="2200" b="1" cap="all" dirty="0">
                <a:solidFill>
                  <a:srgbClr val="7F142A"/>
                </a:solidFill>
              </a:rPr>
              <a:t>RIPRESA DELLA DOMANDA DI LAVORO IN </a:t>
            </a:r>
            <a:r>
              <a:rPr lang="it-IT" sz="2200" b="1" cap="all" dirty="0" smtClean="0">
                <a:solidFill>
                  <a:srgbClr val="7F142A"/>
                </a:solidFill>
              </a:rPr>
              <a:t>ITALIA:TENDENZE </a:t>
            </a:r>
            <a:r>
              <a:rPr lang="it-IT" sz="2200" b="1" cap="all" dirty="0">
                <a:solidFill>
                  <a:srgbClr val="7F142A"/>
                </a:solidFill>
              </a:rPr>
              <a:t>AGGREGATE, COMPORTAMENTI DELLE IMPRESE, </a:t>
            </a:r>
            <a:r>
              <a:rPr lang="it-IT" sz="2200" b="1" cap="all" dirty="0" smtClean="0">
                <a:solidFill>
                  <a:srgbClr val="7F142A"/>
                </a:solidFill>
              </a:rPr>
              <a:t>EFFETTI </a:t>
            </a:r>
            <a:r>
              <a:rPr lang="it-IT" sz="2200" b="1" cap="all" dirty="0">
                <a:solidFill>
                  <a:srgbClr val="7F142A"/>
                </a:solidFill>
              </a:rPr>
              <a:t>DELLE </a:t>
            </a:r>
            <a:r>
              <a:rPr lang="it-IT" sz="2200" b="1" cap="all" dirty="0" smtClean="0">
                <a:solidFill>
                  <a:srgbClr val="7F142A"/>
                </a:solidFill>
              </a:rPr>
              <a:t>POLITICHE</a:t>
            </a:r>
            <a:endParaRPr lang="it-IT" sz="2200" b="1" cap="all" dirty="0">
              <a:solidFill>
                <a:srgbClr val="7F142A"/>
              </a:solidFill>
            </a:endParaRPr>
          </a:p>
          <a:p>
            <a:pPr marL="720725" indent="-269875">
              <a:spcAft>
                <a:spcPts val="1200"/>
              </a:spcAft>
              <a:buFont typeface="+mj-lt"/>
              <a:buAutoNum type="arabicPeriod"/>
              <a:tabLst>
                <a:tab pos="265113" algn="l"/>
              </a:tabLst>
            </a:pPr>
            <a:r>
              <a:rPr lang="it-IT" sz="2000" b="1" cap="small" dirty="0" smtClean="0">
                <a:solidFill>
                  <a:srgbClr val="7F142A"/>
                </a:solidFill>
              </a:rPr>
              <a:t>CICLO </a:t>
            </a:r>
            <a:r>
              <a:rPr lang="it-IT" sz="2000" b="1" cap="small" dirty="0">
                <a:solidFill>
                  <a:srgbClr val="7F142A"/>
                </a:solidFill>
              </a:rPr>
              <a:t>ECONOMICO E DINAMICHE OCCUPAZIONALI IN EUROPA</a:t>
            </a:r>
          </a:p>
          <a:p>
            <a:pPr marL="720725" indent="-269875">
              <a:spcAft>
                <a:spcPts val="1200"/>
              </a:spcAft>
              <a:buFont typeface="+mj-lt"/>
              <a:buAutoNum type="arabicPeriod"/>
              <a:tabLst>
                <a:tab pos="265113" algn="l"/>
              </a:tabLst>
            </a:pPr>
            <a:r>
              <a:rPr lang="it-IT" sz="2000" b="1" cap="small" dirty="0" smtClean="0">
                <a:solidFill>
                  <a:srgbClr val="7F142A"/>
                </a:solidFill>
              </a:rPr>
              <a:t>LA DOMANDA </a:t>
            </a:r>
            <a:r>
              <a:rPr lang="it-IT" sz="2000" b="1" cap="small" dirty="0">
                <a:solidFill>
                  <a:srgbClr val="7F142A"/>
                </a:solidFill>
              </a:rPr>
              <a:t>DI LAVORO DELLE IMPRESE ITALIANE: DINAMICHE DELLE POSIZIONI LAVORATIVE E PROFILI DELLE IMPRESE IN CRESCITA </a:t>
            </a:r>
            <a:endParaRPr lang="it-IT" sz="2000" b="1" cap="small" dirty="0" smtClean="0">
              <a:solidFill>
                <a:srgbClr val="7F142A"/>
              </a:solidFill>
            </a:endParaRPr>
          </a:p>
          <a:p>
            <a:pPr marL="720725" indent="-269875">
              <a:spcAft>
                <a:spcPts val="1200"/>
              </a:spcAft>
              <a:buFont typeface="+mj-lt"/>
              <a:buAutoNum type="arabicPeriod"/>
              <a:tabLst>
                <a:tab pos="265113" algn="l"/>
              </a:tabLst>
            </a:pPr>
            <a:r>
              <a:rPr lang="it-IT" sz="2000" b="1" cap="small" dirty="0" smtClean="0">
                <a:solidFill>
                  <a:srgbClr val="7F142A"/>
                </a:solidFill>
              </a:rPr>
              <a:t>PROVVEDIMENTI </a:t>
            </a:r>
            <a:r>
              <a:rPr lang="it-IT" sz="2000" b="1" cap="small" dirty="0">
                <a:solidFill>
                  <a:srgbClr val="7F142A"/>
                </a:solidFill>
              </a:rPr>
              <a:t>NORMATIVI E DOMANDA DI LAVORO: LA PERCEZIONE DELLE IMPRESE</a:t>
            </a:r>
          </a:p>
        </p:txBody>
      </p:sp>
    </p:spTree>
    <p:extLst>
      <p:ext uri="{BB962C8B-B14F-4D97-AF65-F5344CB8AC3E}">
        <p14:creationId xmlns:p14="http://schemas.microsoft.com/office/powerpoint/2010/main" val="29581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779" y="341194"/>
            <a:ext cx="8407021" cy="1076444"/>
          </a:xfrm>
        </p:spPr>
        <p:txBody>
          <a:bodyPr/>
          <a:lstStyle/>
          <a:p>
            <a:r>
              <a:rPr lang="it-IT" sz="1800" b="1" dirty="0" smtClean="0"/>
              <a:t>D3 </a:t>
            </a:r>
            <a:r>
              <a:rPr lang="it-IT" sz="1800" b="1" dirty="0"/>
              <a:t>– </a:t>
            </a:r>
            <a:r>
              <a:rPr lang="it-IT" sz="1800" b="1" dirty="0" smtClean="0"/>
              <a:t>La base dati</a:t>
            </a:r>
            <a:endParaRPr lang="it-IT" sz="1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20</a:t>
            </a:fld>
            <a:endParaRPr lang="it-IT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" y="689211"/>
            <a:ext cx="8921568" cy="525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21</a:t>
            </a:fld>
            <a:endParaRPr lang="it-IT"/>
          </a:p>
        </p:txBody>
      </p:sp>
      <p:pic>
        <p:nvPicPr>
          <p:cNvPr id="1027" name="Picture 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6252" r="-7112" b="4108"/>
          <a:stretch/>
        </p:blipFill>
        <p:spPr bwMode="auto">
          <a:xfrm>
            <a:off x="595744" y="948519"/>
            <a:ext cx="8354291" cy="577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4350327" y="4682836"/>
            <a:ext cx="1302328" cy="387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06946" y="490478"/>
            <a:ext cx="269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D3 – </a:t>
            </a:r>
            <a:r>
              <a:rPr lang="it-IT" b="1" dirty="0" smtClean="0"/>
              <a:t>L’accesso web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24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130" y="344385"/>
            <a:ext cx="8801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D4 – Addetti alle imprese industriali e dei servizi </a:t>
            </a:r>
            <a:r>
              <a:rPr lang="it-IT" b="1" dirty="0"/>
              <a:t>nell’Area euro e in Italia per </a:t>
            </a:r>
            <a:r>
              <a:rPr lang="it-IT" b="1" dirty="0" err="1"/>
              <a:t>macrosettore</a:t>
            </a:r>
            <a:r>
              <a:rPr lang="it-IT" b="1" dirty="0"/>
              <a:t> - Anni 2008-2015 (dati </a:t>
            </a:r>
            <a:r>
              <a:rPr lang="it-IT" b="1" dirty="0" smtClean="0"/>
              <a:t>trimestrali, variazioni tendenziali)</a:t>
            </a:r>
            <a:r>
              <a:rPr lang="it-IT" b="1" dirty="0"/>
              <a:t>			</a:t>
            </a:r>
          </a:p>
          <a:p>
            <a:pPr algn="ctr"/>
            <a:endParaRPr lang="it-IT" b="1" dirty="0"/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08350"/>
            <a:ext cx="6191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2" y="1095705"/>
            <a:ext cx="4504578" cy="47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99" y="1088776"/>
            <a:ext cx="4502987" cy="473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 rot="10800000" flipV="1">
            <a:off x="139919" y="5901155"/>
            <a:ext cx="6790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Fonte: Elaborazioni su dati Istat ed </a:t>
            </a:r>
            <a:r>
              <a:rPr lang="it-IT" sz="1400" dirty="0" err="1" smtClean="0"/>
              <a:t>Eurostat</a:t>
            </a:r>
            <a:r>
              <a:rPr lang="it-IT" sz="1400" dirty="0" smtClean="0"/>
              <a:t> - Short-</a:t>
            </a:r>
            <a:r>
              <a:rPr lang="it-IT" sz="1400" dirty="0" err="1" smtClean="0"/>
              <a:t>Term</a:t>
            </a:r>
            <a:r>
              <a:rPr lang="it-IT" sz="1400" dirty="0" smtClean="0"/>
              <a:t> </a:t>
            </a:r>
            <a:r>
              <a:rPr lang="it-IT" sz="1400" dirty="0"/>
              <a:t>Business </a:t>
            </a:r>
            <a:r>
              <a:rPr lang="it-IT" sz="1400" dirty="0" err="1"/>
              <a:t>Statistics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043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130" y="367535"/>
            <a:ext cx="880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D5 – Addetti </a:t>
            </a:r>
            <a:r>
              <a:rPr lang="it-IT" b="1" dirty="0"/>
              <a:t>nella </a:t>
            </a:r>
            <a:r>
              <a:rPr lang="it-IT" b="1" dirty="0">
                <a:solidFill>
                  <a:srgbClr val="FF0000"/>
                </a:solidFill>
              </a:rPr>
              <a:t>manifattura</a:t>
            </a:r>
            <a:r>
              <a:rPr lang="it-IT" b="1" dirty="0"/>
              <a:t> nei principali paesi europei - </a:t>
            </a:r>
            <a:r>
              <a:rPr lang="it-IT" dirty="0"/>
              <a:t>Anni </a:t>
            </a:r>
            <a:r>
              <a:rPr lang="it-IT" dirty="0" smtClean="0"/>
              <a:t>2008-2015 	(variazioni  tendenziali)</a:t>
            </a:r>
            <a:r>
              <a:rPr lang="it-IT" dirty="0"/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08350"/>
            <a:ext cx="6191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 rot="10800000" flipV="1">
            <a:off x="232519" y="5959030"/>
            <a:ext cx="6790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Fonte: Elaborazioni su dati Istat ed </a:t>
            </a:r>
            <a:r>
              <a:rPr lang="it-IT" sz="1400" dirty="0" err="1" smtClean="0"/>
              <a:t>Eurostat</a:t>
            </a:r>
            <a:r>
              <a:rPr lang="it-IT" sz="1400" dirty="0" smtClean="0"/>
              <a:t> - Short-</a:t>
            </a:r>
            <a:r>
              <a:rPr lang="it-IT" sz="1400" dirty="0" err="1" smtClean="0"/>
              <a:t>Term</a:t>
            </a:r>
            <a:r>
              <a:rPr lang="it-IT" sz="1400" dirty="0" smtClean="0"/>
              <a:t> </a:t>
            </a:r>
            <a:r>
              <a:rPr lang="it-IT" sz="1400" dirty="0"/>
              <a:t>Business </a:t>
            </a:r>
            <a:r>
              <a:rPr lang="it-IT" sz="1400" dirty="0" err="1"/>
              <a:t>Statistics</a:t>
            </a:r>
            <a:endParaRPr lang="it-IT" sz="1400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0" y="1123949"/>
            <a:ext cx="8548506" cy="477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" y="1076435"/>
            <a:ext cx="8540644" cy="479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24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 rot="10800000" flipV="1">
            <a:off x="440875" y="5963778"/>
            <a:ext cx="837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Fonte: Elaborazioni su dati Istat ed </a:t>
            </a:r>
            <a:r>
              <a:rPr lang="it-IT" sz="1400" dirty="0" err="1" smtClean="0"/>
              <a:t>Eurostat</a:t>
            </a:r>
            <a:r>
              <a:rPr lang="it-IT" sz="1400" dirty="0" smtClean="0"/>
              <a:t> - Short-</a:t>
            </a:r>
            <a:r>
              <a:rPr lang="it-IT" sz="1400" dirty="0" err="1" smtClean="0"/>
              <a:t>Term</a:t>
            </a:r>
            <a:r>
              <a:rPr lang="it-IT" sz="1400" dirty="0" smtClean="0"/>
              <a:t> </a:t>
            </a:r>
            <a:r>
              <a:rPr lang="it-IT" sz="1400" dirty="0"/>
              <a:t>Business </a:t>
            </a:r>
            <a:r>
              <a:rPr lang="it-IT" sz="1400" dirty="0" err="1"/>
              <a:t>Statistics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3130" y="471710"/>
            <a:ext cx="880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D6 – Addetti nei </a:t>
            </a:r>
            <a:r>
              <a:rPr lang="it-IT" b="1" dirty="0" smtClean="0">
                <a:solidFill>
                  <a:srgbClr val="FF0000"/>
                </a:solidFill>
              </a:rPr>
              <a:t>servizi di mercato </a:t>
            </a:r>
            <a:r>
              <a:rPr lang="it-IT" b="1" dirty="0" smtClean="0"/>
              <a:t>(escluso il commercio)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/>
              <a:t>nei principali paesi europei - </a:t>
            </a:r>
            <a:r>
              <a:rPr lang="it-IT" dirty="0"/>
              <a:t>Anni </a:t>
            </a:r>
            <a:r>
              <a:rPr lang="it-IT" dirty="0" smtClean="0"/>
              <a:t>2008-2015 	(variazioni  tendenziali)</a:t>
            </a:r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0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25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 rot="10800000" flipV="1">
            <a:off x="440875" y="5963778"/>
            <a:ext cx="837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Fonte: </a:t>
            </a:r>
            <a:r>
              <a:rPr lang="it-IT" sz="1400" dirty="0" smtClean="0"/>
              <a:t>Istat, Contabilità nazionale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3130" y="471710"/>
            <a:ext cx="880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D7 – </a:t>
            </a:r>
            <a:r>
              <a:rPr lang="it-IT" b="1" dirty="0" err="1" smtClean="0"/>
              <a:t>Pil</a:t>
            </a:r>
            <a:r>
              <a:rPr lang="it-IT" b="1" dirty="0" smtClean="0"/>
              <a:t>, ore lavorate e posizioni lavorative nell’intera economia in Italia. </a:t>
            </a:r>
          </a:p>
          <a:p>
            <a:pPr algn="ctr"/>
            <a:r>
              <a:rPr lang="it-IT" b="1" dirty="0" smtClean="0"/>
              <a:t>Dati trimestrali. Indici Q12010=100. Anni 2010-2015</a:t>
            </a:r>
            <a:endParaRPr lang="it-IT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118042"/>
            <a:ext cx="8782335" cy="484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1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26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 rot="10800000" flipV="1">
            <a:off x="440875" y="5963778"/>
            <a:ext cx="8372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Fonte: </a:t>
            </a:r>
            <a:r>
              <a:rPr lang="it-IT" sz="1400" dirty="0" smtClean="0"/>
              <a:t>Istat, Contabilità nazionale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3130" y="471710"/>
            <a:ext cx="880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D8 – </a:t>
            </a:r>
            <a:r>
              <a:rPr lang="it-IT" b="1" dirty="0" err="1" smtClean="0"/>
              <a:t>Pil</a:t>
            </a:r>
            <a:r>
              <a:rPr lang="it-IT" b="1" dirty="0" smtClean="0"/>
              <a:t>, ore lavorate, posizioni lavorative e investimenti in impianti, macchinari e mezzi di trasporto nell’intera economia in Italia. </a:t>
            </a:r>
          </a:p>
          <a:p>
            <a:pPr algn="ctr"/>
            <a:r>
              <a:rPr lang="it-IT" dirty="0" smtClean="0"/>
              <a:t>Dati trimestrali. Indici Q12010=100. Anni 2010-2015</a:t>
            </a:r>
            <a:endParaRPr lang="it-IT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5" y="1487220"/>
            <a:ext cx="8904389" cy="463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5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0" y="937904"/>
            <a:ext cx="8112939" cy="52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2960" y="322351"/>
            <a:ext cx="880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D9 – </a:t>
            </a:r>
            <a:r>
              <a:rPr lang="it-IT" b="1" dirty="0"/>
              <a:t>Fatturato per divisione di attività economica, </a:t>
            </a:r>
            <a:r>
              <a:rPr lang="it-IT" b="1" dirty="0" smtClean="0">
                <a:solidFill>
                  <a:srgbClr val="C00000"/>
                </a:solidFill>
              </a:rPr>
              <a:t>imprese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C00000"/>
                </a:solidFill>
              </a:rPr>
              <a:t>manifatturiere</a:t>
            </a:r>
            <a:r>
              <a:rPr lang="it-IT" b="1" dirty="0" smtClean="0"/>
              <a:t> </a:t>
            </a:r>
            <a:r>
              <a:rPr lang="it-IT" dirty="0" smtClean="0"/>
              <a:t>– </a:t>
            </a:r>
          </a:p>
          <a:p>
            <a:pPr algn="ctr"/>
            <a:r>
              <a:rPr lang="it-IT" dirty="0" smtClean="0"/>
              <a:t>Anni </a:t>
            </a:r>
            <a:r>
              <a:rPr lang="it-IT" dirty="0"/>
              <a:t>2013-2015 (gennaio-settembre; variazioni percentuali, dati grezzi) 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08350"/>
            <a:ext cx="6191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 rot="10800000" flipV="1">
            <a:off x="139919" y="6110674"/>
            <a:ext cx="87269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smtClean="0"/>
              <a:t>Fonte: </a:t>
            </a:r>
            <a:r>
              <a:rPr lang="it-IT" sz="1400" dirty="0"/>
              <a:t>Elaborazioni su dati Istat, Indagine mensile sul fatturato delle imprese industriali </a:t>
            </a:r>
            <a:endParaRPr lang="it-IT" sz="1400" dirty="0" smtClean="0"/>
          </a:p>
          <a:p>
            <a:r>
              <a:rPr lang="it-IT" sz="1400" b="1" dirty="0">
                <a:solidFill>
                  <a:srgbClr val="00FF00"/>
                </a:solidFill>
              </a:rPr>
              <a:t>Verde: fatturato totale in aumento (2013-2015); </a:t>
            </a:r>
            <a:r>
              <a:rPr lang="it-IT" sz="1400" b="1" dirty="0">
                <a:solidFill>
                  <a:srgbClr val="C0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b="1" dirty="0">
                <a:solidFill>
                  <a:srgbClr val="C00000"/>
                </a:solidFill>
              </a:rPr>
              <a:t>fatturato totale in diminuzione (2013-2015)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12" y="1168094"/>
            <a:ext cx="1912937" cy="49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7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130" y="344385"/>
            <a:ext cx="880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D10 – Indice di diffusione della crescita congiunturale del </a:t>
            </a:r>
            <a:r>
              <a:rPr lang="it-IT" b="1" dirty="0" smtClean="0"/>
              <a:t>fatturato (in volume) </a:t>
            </a:r>
            <a:r>
              <a:rPr lang="it-IT" b="1" dirty="0" smtClean="0"/>
              <a:t>dei settori industriali (incidenza percentuale dei settori in espansione). </a:t>
            </a:r>
          </a:p>
          <a:p>
            <a:pPr algn="ctr"/>
            <a:r>
              <a:rPr lang="it-IT" dirty="0" smtClean="0"/>
              <a:t>Gennaio 2011-novembre 2015</a:t>
            </a:r>
            <a:endParaRPr lang="it-IT" dirty="0"/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08350"/>
            <a:ext cx="6191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 rot="10800000" flipV="1">
            <a:off x="273129" y="5909571"/>
            <a:ext cx="8593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Fonte: Istat, Nota mensile sull’andamento dell’economia italiana, gennaio 2016</a:t>
            </a:r>
          </a:p>
          <a:p>
            <a:endParaRPr lang="it-IT" sz="1400" dirty="0"/>
          </a:p>
        </p:txBody>
      </p:sp>
      <p:pic>
        <p:nvPicPr>
          <p:cNvPr id="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" y="1226127"/>
            <a:ext cx="8812788" cy="468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5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29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64405" y="361058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D11 - </a:t>
            </a:r>
            <a:r>
              <a:rPr lang="it-IT" b="1" dirty="0"/>
              <a:t>Fatturato per divisione di attività economica, </a:t>
            </a:r>
            <a:r>
              <a:rPr lang="it-IT" b="1" dirty="0">
                <a:solidFill>
                  <a:srgbClr val="C00000"/>
                </a:solidFill>
              </a:rPr>
              <a:t>imprese dei servizi </a:t>
            </a:r>
            <a:r>
              <a:rPr lang="it-IT" dirty="0"/>
              <a:t>- Anni 2013-2015 (</a:t>
            </a:r>
            <a:r>
              <a:rPr lang="it-IT" dirty="0" smtClean="0"/>
              <a:t>gennaio-settembre; variazioni </a:t>
            </a:r>
            <a:r>
              <a:rPr lang="it-IT" dirty="0"/>
              <a:t>percentuali, dati grezzi)</a:t>
            </a:r>
          </a:p>
        </p:txBody>
      </p:sp>
      <p:sp>
        <p:nvSpPr>
          <p:cNvPr id="12" name="Rettangolo 11"/>
          <p:cNvSpPr/>
          <p:nvPr/>
        </p:nvSpPr>
        <p:spPr>
          <a:xfrm rot="10800000" flipV="1">
            <a:off x="195004" y="6165759"/>
            <a:ext cx="87269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smtClean="0"/>
              <a:t>Fonte: </a:t>
            </a:r>
            <a:r>
              <a:rPr lang="it-IT" sz="1400" dirty="0"/>
              <a:t>Elaborazioni su dati Istat, Indagine </a:t>
            </a:r>
            <a:r>
              <a:rPr lang="it-IT" sz="1400" dirty="0" smtClean="0"/>
              <a:t>trimestrali sul </a:t>
            </a:r>
            <a:r>
              <a:rPr lang="it-IT" sz="1400" dirty="0"/>
              <a:t>fatturato delle imprese </a:t>
            </a:r>
            <a:r>
              <a:rPr lang="it-IT" sz="1400" dirty="0" smtClean="0"/>
              <a:t>dei servizi </a:t>
            </a:r>
          </a:p>
          <a:p>
            <a:r>
              <a:rPr lang="it-IT" sz="1400" b="1" dirty="0">
                <a:solidFill>
                  <a:srgbClr val="00FF00"/>
                </a:solidFill>
              </a:rPr>
              <a:t>Verde: fatturato totale in aumento (2013-2015); </a:t>
            </a:r>
            <a:r>
              <a:rPr lang="it-IT" sz="1400" b="1" dirty="0">
                <a:solidFill>
                  <a:srgbClr val="C0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b="1" dirty="0">
                <a:solidFill>
                  <a:srgbClr val="C00000"/>
                </a:solidFill>
              </a:rPr>
              <a:t>fatturato totale in diminuzione (2013-2015)</a:t>
            </a:r>
          </a:p>
        </p:txBody>
      </p:sp>
      <p:pic>
        <p:nvPicPr>
          <p:cNvPr id="307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" y="945832"/>
            <a:ext cx="8726991" cy="521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2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7506" y="380011"/>
            <a:ext cx="890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A) Presentazione </a:t>
            </a:r>
            <a:r>
              <a:rPr lang="it-IT" sz="2400" b="1" dirty="0">
                <a:solidFill>
                  <a:srgbClr val="7F142A"/>
                </a:solidFill>
              </a:rPr>
              <a:t>integrata di dati strutturali e congiunturali sui settori </a:t>
            </a:r>
            <a:r>
              <a:rPr lang="it-IT" sz="2400" b="1" dirty="0" smtClean="0">
                <a:solidFill>
                  <a:srgbClr val="7F142A"/>
                </a:solidFill>
              </a:rPr>
              <a:t>produttivi, aggiornata mensilmente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1281" y="1149927"/>
            <a:ext cx="8891155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Informazioni sulla struttura e la performance delle imprese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Le </a:t>
            </a:r>
            <a:r>
              <a:rPr lang="it-IT" sz="2200" dirty="0"/>
              <a:t>schede settoriali forniscono un </a:t>
            </a:r>
            <a:r>
              <a:rPr lang="it-IT" sz="2200" b="1" i="1" dirty="0">
                <a:solidFill>
                  <a:srgbClr val="00B0F0"/>
                </a:solidFill>
              </a:rPr>
              <a:t>quadro sintetico immediato </a:t>
            </a:r>
            <a:r>
              <a:rPr lang="it-IT" sz="2200" dirty="0"/>
              <a:t>dei principali aspetti strutturali e congiunturali di ciascun </a:t>
            </a:r>
            <a:r>
              <a:rPr lang="it-IT" sz="2200" dirty="0" smtClean="0"/>
              <a:t>settore.</a:t>
            </a:r>
            <a:r>
              <a:rPr lang="it-IT" sz="2200" b="1" i="1" dirty="0" smtClean="0">
                <a:hlinkClick r:id="rId2" action="ppaction://hlinksldjump"/>
              </a:rPr>
              <a:t>D1</a:t>
            </a:r>
            <a:endParaRPr lang="it-IT" sz="2200" b="1" i="1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Sono disponibili, inoltre, i </a:t>
            </a:r>
            <a:r>
              <a:rPr lang="it-IT" sz="2200" b="1" i="1" dirty="0" smtClean="0">
                <a:solidFill>
                  <a:srgbClr val="00B0F0"/>
                </a:solidFill>
              </a:rPr>
              <a:t>database settoriali </a:t>
            </a:r>
            <a:r>
              <a:rPr lang="it-IT" sz="2200" dirty="0" smtClean="0"/>
              <a:t>in Excel con circa 70 indicatori organizzati in diversi temi (es. struttura  demografia e performance delle imprese, costi e prezzi, nuove tecnologie, ricerca e innovazione, commercio estero e  internazionalizzazione produttiva, ambiente) con dettaglio dimensionale, settoriale e per tipologia di impresa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D2</a:t>
            </a:r>
            <a:endParaRPr lang="it-IT" sz="2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Le schede avranno un </a:t>
            </a:r>
            <a:r>
              <a:rPr lang="it-IT" sz="2200" b="1" i="1" dirty="0" smtClean="0">
                <a:solidFill>
                  <a:srgbClr val="00B0F0"/>
                </a:solidFill>
              </a:rPr>
              <a:t>aggiornamento mensile</a:t>
            </a:r>
            <a:r>
              <a:rPr lang="it-IT" sz="2200" dirty="0" smtClean="0">
                <a:solidFill>
                  <a:srgbClr val="00B0F0"/>
                </a:solidFill>
              </a:rPr>
              <a:t> </a:t>
            </a:r>
            <a:r>
              <a:rPr lang="it-IT" sz="2200" dirty="0" smtClean="0"/>
              <a:t>e saranno accessibili dal sito Istat dalla pagina dedicata al Rapporto e dall’area Congiuntura economica </a:t>
            </a:r>
            <a:r>
              <a:rPr lang="it-IT" sz="2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it-IT" sz="2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it-IT" sz="2200" dirty="0" smtClean="0">
                <a:solidFill>
                  <a:srgbClr val="FF0000"/>
                </a:solidFill>
                <a:hlinkClick r:id="rId4"/>
              </a:rPr>
              <a:t>www.istat.it/it/congiuntura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accessibile dalla home page. </a:t>
            </a:r>
            <a:r>
              <a:rPr lang="it-IT" sz="2200" b="1" i="1" dirty="0" smtClean="0">
                <a:solidFill>
                  <a:srgbClr val="00FF00"/>
                </a:solidFill>
                <a:hlinkClick r:id="rId5" action="ppaction://hlinksldjump"/>
              </a:rPr>
              <a:t>D3</a:t>
            </a:r>
            <a:endParaRPr lang="it-IT" sz="2200" b="1" i="1" dirty="0" smtClean="0">
              <a:solidFill>
                <a:srgbClr val="00FF00"/>
              </a:solidFill>
            </a:endParaRPr>
          </a:p>
          <a:p>
            <a:pPr marL="266700" indent="-266700">
              <a:spcAft>
                <a:spcPts val="1200"/>
              </a:spcAft>
              <a:tabLst>
                <a:tab pos="265113" algn="l"/>
              </a:tabLst>
            </a:pP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3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130" y="344385"/>
            <a:ext cx="8801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D12 – Posizioni </a:t>
            </a:r>
            <a:r>
              <a:rPr lang="it-IT" b="1" dirty="0"/>
              <a:t>lavorative dipendenti per </a:t>
            </a:r>
            <a:r>
              <a:rPr lang="it-IT" b="1" dirty="0" err="1"/>
              <a:t>macrosettore</a:t>
            </a:r>
            <a:r>
              <a:rPr lang="it-IT" b="1" dirty="0"/>
              <a:t> di attività economica - Anni 2012-2015 </a:t>
            </a:r>
            <a:r>
              <a:rPr lang="it-IT" dirty="0" smtClean="0"/>
              <a:t>(dati destagionalizzati, numeri </a:t>
            </a:r>
            <a:r>
              <a:rPr lang="it-IT" dirty="0"/>
              <a:t>indice, primo trimestre 2012=100</a:t>
            </a:r>
            <a:r>
              <a:rPr lang="it-IT" dirty="0" smtClean="0"/>
              <a:t>)</a:t>
            </a:r>
            <a:r>
              <a:rPr lang="it-IT" b="1" dirty="0" smtClean="0"/>
              <a:t> </a:t>
            </a:r>
            <a:r>
              <a:rPr lang="it-IT" b="1" dirty="0"/>
              <a:t>	</a:t>
            </a:r>
          </a:p>
          <a:p>
            <a:pPr algn="ctr"/>
            <a:endParaRPr lang="it-IT" b="1" dirty="0"/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08350"/>
            <a:ext cx="6191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 rot="10800000" flipV="1">
            <a:off x="360217" y="5909571"/>
            <a:ext cx="8506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Fonte: </a:t>
            </a:r>
            <a:r>
              <a:rPr lang="it-IT" sz="1400" dirty="0"/>
              <a:t>Fonte: Istat, Rilevazione OROS		</a:t>
            </a:r>
          </a:p>
          <a:p>
            <a:endParaRPr lang="it-IT" sz="1400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991"/>
            <a:ext cx="8980227" cy="497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31</a:t>
            </a:fld>
            <a:endParaRPr lang="it-IT"/>
          </a:p>
        </p:txBody>
      </p:sp>
      <p:pic>
        <p:nvPicPr>
          <p:cNvPr id="5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6" y="1086436"/>
            <a:ext cx="8409708" cy="479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37280" y="444448"/>
            <a:ext cx="8449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D13 - Monte </a:t>
            </a:r>
            <a:r>
              <a:rPr lang="it-IT" b="1" dirty="0"/>
              <a:t>ore lavorate, posizioni lavorative e ore lavorate pro </a:t>
            </a:r>
            <a:r>
              <a:rPr lang="it-IT" b="1" dirty="0" smtClean="0"/>
              <a:t>capite - </a:t>
            </a:r>
            <a:r>
              <a:rPr lang="it-IT" b="1" dirty="0"/>
              <a:t>Anni 2012-2015 </a:t>
            </a:r>
            <a:r>
              <a:rPr lang="it-IT" dirty="0"/>
              <a:t>(dati grezzi, variazioni tendenziali)</a:t>
            </a:r>
          </a:p>
        </p:txBody>
      </p:sp>
      <p:sp>
        <p:nvSpPr>
          <p:cNvPr id="6" name="Rettangolo 5"/>
          <p:cNvSpPr/>
          <p:nvPr/>
        </p:nvSpPr>
        <p:spPr>
          <a:xfrm>
            <a:off x="318301" y="5943513"/>
            <a:ext cx="82758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/>
              <a:t>Fonte: Elaborazioni su dati Istat, Indagine Vela-GI</a:t>
            </a:r>
          </a:p>
        </p:txBody>
      </p:sp>
    </p:spTree>
    <p:extLst>
      <p:ext uri="{BB962C8B-B14F-4D97-AF65-F5344CB8AC3E}">
        <p14:creationId xmlns:p14="http://schemas.microsoft.com/office/powerpoint/2010/main" val="6224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32</a:t>
            </a:fld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" y="945400"/>
            <a:ext cx="4322094" cy="25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40" y="871814"/>
            <a:ext cx="4341200" cy="25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" y="3444287"/>
            <a:ext cx="4266674" cy="25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71" y="3470121"/>
            <a:ext cx="4258069" cy="252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7" y="6169288"/>
            <a:ext cx="6919994" cy="58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62048" y="356810"/>
            <a:ext cx="8755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D14 - Monte </a:t>
            </a:r>
            <a:r>
              <a:rPr lang="it-IT" b="1" dirty="0"/>
              <a:t>ore lavorate, posizioni lavorative e ore lavorate pro </a:t>
            </a:r>
            <a:r>
              <a:rPr lang="it-IT" b="1" dirty="0" smtClean="0"/>
              <a:t>capite, per </a:t>
            </a:r>
            <a:r>
              <a:rPr lang="it-IT" b="1" dirty="0" err="1" smtClean="0"/>
              <a:t>macrosettore</a:t>
            </a:r>
            <a:r>
              <a:rPr lang="it-IT" b="1" dirty="0" smtClean="0"/>
              <a:t> - Anni </a:t>
            </a:r>
            <a:r>
              <a:rPr lang="it-IT" b="1" dirty="0"/>
              <a:t>2012-2015 </a:t>
            </a:r>
            <a:r>
              <a:rPr lang="it-IT" dirty="0"/>
              <a:t>(</a:t>
            </a:r>
            <a:r>
              <a:rPr lang="it-IT" dirty="0" smtClean="0"/>
              <a:t>dati grezzi</a:t>
            </a:r>
            <a:r>
              <a:rPr lang="it-IT" dirty="0"/>
              <a:t>, variazioni tendenziali)</a:t>
            </a:r>
          </a:p>
        </p:txBody>
      </p:sp>
    </p:spTree>
    <p:extLst>
      <p:ext uri="{BB962C8B-B14F-4D97-AF65-F5344CB8AC3E}">
        <p14:creationId xmlns:p14="http://schemas.microsoft.com/office/powerpoint/2010/main" val="38394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7" y="800300"/>
            <a:ext cx="7502163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9" y="848601"/>
            <a:ext cx="1454225" cy="49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33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 rot="10800000" flipV="1">
            <a:off x="195004" y="5881765"/>
            <a:ext cx="872699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smtClean="0"/>
              <a:t>Fonte: </a:t>
            </a:r>
            <a:r>
              <a:rPr lang="it-IT" sz="1400" dirty="0"/>
              <a:t>Elaborazioni su dati </a:t>
            </a:r>
            <a:r>
              <a:rPr lang="it-IT" sz="1400" dirty="0" smtClean="0"/>
              <a:t>Istat (</a:t>
            </a:r>
            <a:r>
              <a:rPr lang="it-IT" sz="1400" dirty="0" err="1" smtClean="0"/>
              <a:t>Oros</a:t>
            </a:r>
            <a:r>
              <a:rPr lang="it-IT" sz="1400" dirty="0" smtClean="0"/>
              <a:t>)</a:t>
            </a:r>
          </a:p>
          <a:p>
            <a:r>
              <a:rPr lang="it-IT" sz="1400" b="1" dirty="0">
                <a:solidFill>
                  <a:srgbClr val="00FF00"/>
                </a:solidFill>
              </a:rPr>
              <a:t>Verde: </a:t>
            </a:r>
            <a:r>
              <a:rPr lang="it-IT" sz="1400" dirty="0" smtClean="0"/>
              <a:t>Posti di lavoro in </a:t>
            </a:r>
            <a:r>
              <a:rPr lang="it-IT" sz="1400" dirty="0"/>
              <a:t>aumento (2013-2015); </a:t>
            </a:r>
            <a:r>
              <a:rPr lang="it-IT" sz="1400" b="1" dirty="0">
                <a:solidFill>
                  <a:srgbClr val="C0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dirty="0" smtClean="0"/>
              <a:t>posti di lavoro in diminuzione (2013-2015);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Grigio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sz="1400" dirty="0" smtClean="0"/>
              <a:t>posti di lavoro sostanzialmente stabili (2013-2015)</a:t>
            </a:r>
            <a:endParaRPr lang="it-I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5004" y="321707"/>
            <a:ext cx="8726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D15 - </a:t>
            </a:r>
            <a:r>
              <a:rPr lang="it-IT" b="1" dirty="0"/>
              <a:t>Dinamica delle posizioni lavorative per divisione di attività economica, </a:t>
            </a:r>
            <a:r>
              <a:rPr lang="it-IT" b="1" dirty="0" smtClean="0">
                <a:solidFill>
                  <a:srgbClr val="C00000"/>
                </a:solidFill>
              </a:rPr>
              <a:t>Manifattura</a:t>
            </a:r>
            <a:r>
              <a:rPr lang="it-IT" b="1" dirty="0" smtClean="0"/>
              <a:t> – </a:t>
            </a:r>
            <a:r>
              <a:rPr lang="it-IT" dirty="0" smtClean="0"/>
              <a:t>Anni 2013-2014 </a:t>
            </a:r>
            <a:r>
              <a:rPr lang="it-IT" dirty="0"/>
              <a:t>e 2014-2015 </a:t>
            </a:r>
            <a:r>
              <a:rPr lang="it-IT" dirty="0" smtClean="0"/>
              <a:t>(</a:t>
            </a:r>
            <a:r>
              <a:rPr lang="it-IT" dirty="0"/>
              <a:t>terzo trimestre, variazioni tendenziali)</a:t>
            </a:r>
          </a:p>
        </p:txBody>
      </p:sp>
    </p:spTree>
    <p:extLst>
      <p:ext uri="{BB962C8B-B14F-4D97-AF65-F5344CB8AC3E}">
        <p14:creationId xmlns:p14="http://schemas.microsoft.com/office/powerpoint/2010/main" val="1101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0" y="1282263"/>
            <a:ext cx="6929927" cy="48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34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 rot="10800000" flipV="1">
            <a:off x="176930" y="6119336"/>
            <a:ext cx="872699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smtClean="0"/>
              <a:t>Fonte: </a:t>
            </a:r>
            <a:r>
              <a:rPr lang="it-IT" sz="1400" dirty="0"/>
              <a:t>Elaborazioni su dati </a:t>
            </a:r>
            <a:r>
              <a:rPr lang="it-IT" sz="1400" dirty="0" smtClean="0"/>
              <a:t>Istat (</a:t>
            </a:r>
            <a:r>
              <a:rPr lang="it-IT" sz="1400" dirty="0" err="1" smtClean="0"/>
              <a:t>Oros</a:t>
            </a:r>
            <a:r>
              <a:rPr lang="it-IT" sz="1400" dirty="0" smtClean="0"/>
              <a:t>)</a:t>
            </a:r>
          </a:p>
          <a:p>
            <a:r>
              <a:rPr lang="it-IT" sz="1400" b="1" dirty="0">
                <a:solidFill>
                  <a:srgbClr val="00FF00"/>
                </a:solidFill>
              </a:rPr>
              <a:t>Verde: </a:t>
            </a:r>
            <a:r>
              <a:rPr lang="it-IT" sz="1400" dirty="0" smtClean="0"/>
              <a:t>Posti di lavoro in </a:t>
            </a:r>
            <a:r>
              <a:rPr lang="it-IT" sz="1400" dirty="0"/>
              <a:t>aumento (2013-2015); </a:t>
            </a:r>
            <a:r>
              <a:rPr lang="it-IT" sz="1400" b="1" dirty="0">
                <a:solidFill>
                  <a:srgbClr val="C0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dirty="0" smtClean="0"/>
              <a:t>posti di lavoro in diminuzione (2013-2015);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Grigio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sz="1400" dirty="0" smtClean="0"/>
              <a:t>posti di lavoro sostanzialmente stabili (2013-2015)</a:t>
            </a:r>
            <a:endParaRPr lang="it-I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7850" y="358933"/>
            <a:ext cx="8845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D16 - </a:t>
            </a:r>
            <a:r>
              <a:rPr lang="it-IT" b="1" dirty="0"/>
              <a:t>Dinamica delle posizioni lavorative per divisione di attività economica, </a:t>
            </a:r>
            <a:endParaRPr lang="it-IT" b="1" dirty="0" smtClean="0"/>
          </a:p>
          <a:p>
            <a:r>
              <a:rPr lang="it-IT" b="1" dirty="0" smtClean="0">
                <a:solidFill>
                  <a:srgbClr val="C00000"/>
                </a:solidFill>
              </a:rPr>
              <a:t>servizi </a:t>
            </a:r>
            <a:r>
              <a:rPr lang="it-IT" b="1" dirty="0">
                <a:solidFill>
                  <a:srgbClr val="C00000"/>
                </a:solidFill>
              </a:rPr>
              <a:t>di mercato </a:t>
            </a:r>
            <a:r>
              <a:rPr lang="it-IT" dirty="0"/>
              <a:t>- Anni 2013-2014 e 2014-2015 </a:t>
            </a:r>
            <a:r>
              <a:rPr lang="it-IT" dirty="0" smtClean="0"/>
              <a:t>(</a:t>
            </a:r>
            <a:r>
              <a:rPr lang="it-IT" dirty="0"/>
              <a:t>terzo trimestre, variazioni tendenziali)</a:t>
            </a:r>
          </a:p>
        </p:txBody>
      </p:sp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81" y="1067293"/>
            <a:ext cx="22580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35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 rot="10800000" flipV="1">
            <a:off x="148704" y="6328708"/>
            <a:ext cx="872699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smtClean="0"/>
              <a:t>Fonte: </a:t>
            </a:r>
            <a:r>
              <a:rPr lang="it-IT" sz="1400" dirty="0"/>
              <a:t>Elaborazioni su dati </a:t>
            </a:r>
            <a:r>
              <a:rPr lang="it-IT" sz="1400" dirty="0" smtClean="0"/>
              <a:t>Istat (</a:t>
            </a:r>
            <a:r>
              <a:rPr lang="it-IT" sz="1400" dirty="0" err="1" smtClean="0"/>
              <a:t>Oros</a:t>
            </a:r>
            <a:r>
              <a:rPr lang="it-IT" sz="1400" dirty="0" smtClean="0"/>
              <a:t>). </a:t>
            </a:r>
            <a:r>
              <a:rPr lang="it-IT" sz="1400" b="1" dirty="0" smtClean="0">
                <a:solidFill>
                  <a:srgbClr val="00FF00"/>
                </a:solidFill>
              </a:rPr>
              <a:t>Verde</a:t>
            </a:r>
            <a:r>
              <a:rPr lang="it-IT" sz="1400" b="1" dirty="0">
                <a:solidFill>
                  <a:srgbClr val="00FF00"/>
                </a:solidFill>
              </a:rPr>
              <a:t>: </a:t>
            </a:r>
            <a:r>
              <a:rPr lang="it-IT" sz="1400" dirty="0" smtClean="0"/>
              <a:t>Posti di lavoro in </a:t>
            </a:r>
            <a:r>
              <a:rPr lang="it-IT" sz="1400" dirty="0"/>
              <a:t>aumento (2013-2015</a:t>
            </a:r>
            <a:r>
              <a:rPr lang="it-IT" sz="1400" dirty="0" smtClean="0"/>
              <a:t>)</a:t>
            </a:r>
            <a:endParaRPr lang="it-I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3512" y="386969"/>
            <a:ext cx="8682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D17 - Dinamica </a:t>
            </a:r>
            <a:r>
              <a:rPr lang="it-IT" b="1" dirty="0"/>
              <a:t>delle posizioni lavorative per divisione di attività economica, </a:t>
            </a:r>
            <a:r>
              <a:rPr lang="it-IT" b="1" dirty="0">
                <a:solidFill>
                  <a:srgbClr val="FF0000"/>
                </a:solidFill>
              </a:rPr>
              <a:t>servizi alla persona </a:t>
            </a:r>
            <a:r>
              <a:rPr lang="it-IT" dirty="0" smtClean="0"/>
              <a:t>– Anni 2013-2014 </a:t>
            </a:r>
            <a:r>
              <a:rPr lang="it-IT" dirty="0"/>
              <a:t>e 2014-2015 </a:t>
            </a:r>
            <a:r>
              <a:rPr lang="it-IT" dirty="0" smtClean="0"/>
              <a:t>(</a:t>
            </a:r>
            <a:r>
              <a:rPr lang="it-IT" dirty="0"/>
              <a:t>terzo trimestre, variazioni tendenziali)</a:t>
            </a:r>
          </a:p>
        </p:txBody>
      </p:sp>
      <p:pic>
        <p:nvPicPr>
          <p:cNvPr id="205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0" y="1392072"/>
            <a:ext cx="8313858" cy="484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36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5042" y="363819"/>
            <a:ext cx="873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D18 </a:t>
            </a:r>
            <a:r>
              <a:rPr lang="it-IT" dirty="0" smtClean="0"/>
              <a:t>– </a:t>
            </a:r>
            <a:r>
              <a:rPr lang="it-IT" b="1" dirty="0" smtClean="0"/>
              <a:t>Produttività dell’impresa e </a:t>
            </a:r>
            <a:r>
              <a:rPr lang="it-IT" b="1" dirty="0"/>
              <a:t>probabilità di aumentare il numero delle </a:t>
            </a:r>
            <a:r>
              <a:rPr lang="it-IT" b="1" dirty="0" smtClean="0"/>
              <a:t>posizioni lavorative dipendenti, per classi di addetti dell’impresa </a:t>
            </a:r>
            <a:r>
              <a:rPr lang="it-IT" dirty="0" smtClean="0"/>
              <a:t> (terzo </a:t>
            </a:r>
            <a:r>
              <a:rPr lang="it-IT" dirty="0"/>
              <a:t>trimestre 2013-terzo trimestre </a:t>
            </a:r>
            <a:r>
              <a:rPr lang="it-IT" dirty="0" smtClean="0"/>
              <a:t>2015)(a)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1341" y="5611802"/>
            <a:ext cx="864329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/>
              <a:t>Fonte: Elaborazioni su dati Istat (Asia, </a:t>
            </a:r>
            <a:r>
              <a:rPr lang="it-IT" sz="1400" dirty="0" err="1"/>
              <a:t>Oros</a:t>
            </a:r>
            <a:r>
              <a:rPr lang="it-IT" sz="1400" dirty="0"/>
              <a:t>, Vela-GI, Frame-SBS)</a:t>
            </a:r>
          </a:p>
          <a:p>
            <a:r>
              <a:rPr lang="it-IT" sz="1400" dirty="0"/>
              <a:t>(a) </a:t>
            </a:r>
            <a:r>
              <a:rPr lang="it-IT" sz="1400" dirty="0" smtClean="0"/>
              <a:t>Produttività del lavoro  misurata in termini di valore aggiunto per addetto; Quartili calcolati all’interno di ciascun settore. Per </a:t>
            </a:r>
            <a:r>
              <a:rPr lang="it-IT" sz="1400" dirty="0"/>
              <a:t>comodità espositiva, i livelli di probabilità sono espressi in termini percentuali</a:t>
            </a:r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2" y="1287149"/>
            <a:ext cx="8842480" cy="428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3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5042" y="363819"/>
            <a:ext cx="873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D19 </a:t>
            </a:r>
            <a:r>
              <a:rPr lang="it-IT" dirty="0" smtClean="0"/>
              <a:t>– </a:t>
            </a:r>
            <a:r>
              <a:rPr lang="it-IT" b="1" dirty="0" smtClean="0"/>
              <a:t>Attività di esportazione nelle imprese manifatturiere e </a:t>
            </a:r>
            <a:r>
              <a:rPr lang="it-IT" b="1" dirty="0"/>
              <a:t>probabilità di aumentare il numero delle </a:t>
            </a:r>
            <a:r>
              <a:rPr lang="it-IT" b="1" dirty="0" smtClean="0"/>
              <a:t>posizioni lavorative dipendenti, per classi di addetti dell’impresa </a:t>
            </a:r>
            <a:r>
              <a:rPr lang="it-IT" dirty="0" smtClean="0"/>
              <a:t> (terzo </a:t>
            </a:r>
            <a:r>
              <a:rPr lang="it-IT" dirty="0"/>
              <a:t>trimestre 2013-terzo trimestre </a:t>
            </a:r>
            <a:r>
              <a:rPr lang="it-IT" dirty="0" smtClean="0"/>
              <a:t>2015)(a)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1341" y="5611802"/>
            <a:ext cx="86432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/>
              <a:t>Fonte: Elaborazioni su dati Istat (Asia, </a:t>
            </a:r>
            <a:r>
              <a:rPr lang="it-IT" sz="1400" dirty="0" err="1"/>
              <a:t>Oros</a:t>
            </a:r>
            <a:r>
              <a:rPr lang="it-IT" sz="1400" dirty="0"/>
              <a:t>, Vela-GI, Frame-SBS)</a:t>
            </a:r>
          </a:p>
          <a:p>
            <a:r>
              <a:rPr lang="it-IT" sz="1400" dirty="0"/>
              <a:t>(a</a:t>
            </a:r>
            <a:r>
              <a:rPr lang="it-IT" sz="1400" dirty="0" smtClean="0"/>
              <a:t>) Per </a:t>
            </a:r>
            <a:r>
              <a:rPr lang="it-IT" sz="1400" dirty="0"/>
              <a:t>comodità espositiva, i livelli di probabilità sono espressi in termini percentuali</a:t>
            </a: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9" y="1222111"/>
            <a:ext cx="8803843" cy="444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0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38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5042" y="363819"/>
            <a:ext cx="873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D20 </a:t>
            </a:r>
            <a:r>
              <a:rPr lang="it-IT" dirty="0" smtClean="0"/>
              <a:t>– </a:t>
            </a:r>
            <a:r>
              <a:rPr lang="it-IT" b="1" dirty="0" smtClean="0"/>
              <a:t>Età dell’impresa e probabilità </a:t>
            </a:r>
            <a:r>
              <a:rPr lang="it-IT" b="1" dirty="0"/>
              <a:t>di aumentare il numero delle </a:t>
            </a:r>
            <a:r>
              <a:rPr lang="it-IT" b="1" dirty="0" smtClean="0"/>
              <a:t>posizioni lavorative dipendenti, per classi di addetti dell’impresa </a:t>
            </a:r>
            <a:r>
              <a:rPr lang="it-IT" dirty="0" smtClean="0"/>
              <a:t> (terzo </a:t>
            </a:r>
            <a:r>
              <a:rPr lang="it-IT" dirty="0"/>
              <a:t>trimestre 2013-terzo trimestre </a:t>
            </a:r>
            <a:r>
              <a:rPr lang="it-IT" dirty="0" smtClean="0"/>
              <a:t>2015)(a)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1341" y="5611802"/>
            <a:ext cx="86432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/>
              <a:t>Fonte: Elaborazioni su dati Istat (Asia, </a:t>
            </a:r>
            <a:r>
              <a:rPr lang="it-IT" sz="1400" dirty="0" err="1"/>
              <a:t>Oros</a:t>
            </a:r>
            <a:r>
              <a:rPr lang="it-IT" sz="1400" dirty="0"/>
              <a:t>, Vela-GI, Frame-SBS)</a:t>
            </a:r>
          </a:p>
          <a:p>
            <a:r>
              <a:rPr lang="it-IT" sz="1400" dirty="0"/>
              <a:t>(a) </a:t>
            </a:r>
            <a:r>
              <a:rPr lang="it-IT" sz="1400" dirty="0" smtClean="0"/>
              <a:t>Per </a:t>
            </a:r>
            <a:r>
              <a:rPr lang="it-IT" sz="1400" dirty="0"/>
              <a:t>comodità espositiva, i livelli di probabilità sono espressi in termini percentuali</a:t>
            </a:r>
          </a:p>
        </p:txBody>
      </p:sp>
      <p:pic>
        <p:nvPicPr>
          <p:cNvPr id="307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2" y="1287149"/>
            <a:ext cx="8876600" cy="432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0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39</a:t>
            </a:fld>
            <a:endParaRPr lang="it-IT"/>
          </a:p>
        </p:txBody>
      </p:sp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" y="1287149"/>
            <a:ext cx="8536569" cy="458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65042" y="363819"/>
            <a:ext cx="873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D21 </a:t>
            </a:r>
            <a:r>
              <a:rPr lang="it-IT" dirty="0" smtClean="0"/>
              <a:t>- </a:t>
            </a:r>
            <a:r>
              <a:rPr lang="it-IT" b="1" dirty="0"/>
              <a:t>Profilo dell’imprenditore (età e paese di nascita) e probabilità di aumentare il numero delle </a:t>
            </a:r>
            <a:r>
              <a:rPr lang="it-IT" b="1" dirty="0" smtClean="0"/>
              <a:t>posizioni lavorative dipendenti </a:t>
            </a:r>
            <a:r>
              <a:rPr lang="it-IT" dirty="0" smtClean="0"/>
              <a:t> (terzo </a:t>
            </a:r>
            <a:r>
              <a:rPr lang="it-IT" dirty="0"/>
              <a:t>trimestre 2013-terzo trimestre </a:t>
            </a:r>
            <a:r>
              <a:rPr lang="it-IT" dirty="0" smtClean="0"/>
              <a:t>2015)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57640" y="5930893"/>
            <a:ext cx="86432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/>
              <a:t>Fonte: Elaborazioni su dati Istat (Asia, </a:t>
            </a:r>
            <a:r>
              <a:rPr lang="it-IT" sz="1400" dirty="0" err="1"/>
              <a:t>Oros</a:t>
            </a:r>
            <a:r>
              <a:rPr lang="it-IT" sz="1400" dirty="0"/>
              <a:t>, Vela-GI, Frame-SBS)</a:t>
            </a:r>
          </a:p>
          <a:p>
            <a:r>
              <a:rPr lang="it-IT" sz="1400" dirty="0"/>
              <a:t>(a) Per comodità espositiva, i livelli di probabilità sono espressi in termini percentuali</a:t>
            </a:r>
          </a:p>
        </p:txBody>
      </p:sp>
    </p:spTree>
    <p:extLst>
      <p:ext uri="{BB962C8B-B14F-4D97-AF65-F5344CB8AC3E}">
        <p14:creationId xmlns:p14="http://schemas.microsoft.com/office/powerpoint/2010/main" val="30994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7506" y="380011"/>
            <a:ext cx="89064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B) La ripresa della domanda di lavoro in Italia: tendenze aggregate, comportamenti delle imprese, effetti delle politiche</a:t>
            </a:r>
            <a:endParaRPr lang="it-IT" sz="2400" b="1" dirty="0">
              <a:solidFill>
                <a:srgbClr val="7F142A"/>
              </a:solidFill>
            </a:endParaRPr>
          </a:p>
          <a:p>
            <a:pPr>
              <a:spcAft>
                <a:spcPts val="1200"/>
              </a:spcAft>
              <a:tabLst>
                <a:tab pos="265113" algn="l"/>
              </a:tabLst>
            </a:pP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7506" y="1045030"/>
            <a:ext cx="87921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endParaRPr lang="it-IT" sz="2400" b="1" dirty="0">
              <a:solidFill>
                <a:srgbClr val="7F142A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Misurazione statistica </a:t>
            </a:r>
            <a:r>
              <a:rPr lang="it-IT" sz="2200" dirty="0" smtClean="0"/>
              <a:t>dell’andamento del mercato del lavoro:</a:t>
            </a:r>
          </a:p>
          <a:p>
            <a:pPr marL="633413" indent="-363538">
              <a:spcAft>
                <a:spcPts val="300"/>
              </a:spcAft>
              <a:buFont typeface="Wingdings" pitchFamily="2" charset="2"/>
              <a:buChar char="ü"/>
              <a:tabLst>
                <a:tab pos="265113" algn="l"/>
              </a:tabLst>
            </a:pPr>
            <a:r>
              <a:rPr lang="it-IT" sz="2200" dirty="0" smtClean="0"/>
              <a:t>diversi </a:t>
            </a:r>
            <a:r>
              <a:rPr lang="it-IT" sz="2200" b="1" i="1" dirty="0" smtClean="0">
                <a:solidFill>
                  <a:srgbClr val="00B0F0"/>
                </a:solidFill>
              </a:rPr>
              <a:t>punti di vista </a:t>
            </a:r>
            <a:r>
              <a:rPr lang="it-IT" sz="2200" dirty="0" smtClean="0"/>
              <a:t>(offerta/domanda; specifico </a:t>
            </a:r>
            <a:r>
              <a:rPr lang="it-IT" sz="2200" dirty="0"/>
              <a:t>aspetto oggetto di </a:t>
            </a:r>
            <a:r>
              <a:rPr lang="it-IT" sz="2200" dirty="0" smtClean="0"/>
              <a:t>misurazione - ad </a:t>
            </a:r>
            <a:r>
              <a:rPr lang="it-IT" sz="2200" dirty="0"/>
              <a:t>esempio persone, tipologie contrattuali, posizioni lavorative, ore lavorate</a:t>
            </a:r>
            <a:r>
              <a:rPr lang="it-IT" sz="2200" dirty="0" smtClean="0"/>
              <a:t>);</a:t>
            </a:r>
          </a:p>
          <a:p>
            <a:pPr marL="633413" indent="-363538">
              <a:spcAft>
                <a:spcPts val="300"/>
              </a:spcAft>
              <a:buFont typeface="Wingdings" pitchFamily="2" charset="2"/>
              <a:buChar char="ü"/>
              <a:tabLst>
                <a:tab pos="265113" algn="l"/>
              </a:tabLst>
            </a:pPr>
            <a:r>
              <a:rPr lang="it-IT" sz="2200" dirty="0" smtClean="0"/>
              <a:t>molteplicità di </a:t>
            </a:r>
            <a:r>
              <a:rPr lang="it-IT" sz="2200" b="1" i="1" dirty="0" smtClean="0">
                <a:solidFill>
                  <a:srgbClr val="00B0F0"/>
                </a:solidFill>
              </a:rPr>
              <a:t>fonti</a:t>
            </a:r>
            <a:r>
              <a:rPr lang="it-IT" sz="2200" dirty="0" smtClean="0"/>
              <a:t>. 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Le </a:t>
            </a:r>
            <a:r>
              <a:rPr lang="it-IT" sz="2200" dirty="0"/>
              <a:t>tessere di questo mosaico possono essere </a:t>
            </a:r>
            <a:r>
              <a:rPr lang="it-IT" sz="2200" dirty="0" smtClean="0"/>
              <a:t>ricomposte utilizzando </a:t>
            </a:r>
            <a:r>
              <a:rPr lang="it-IT" sz="2200" dirty="0"/>
              <a:t>al meglio le fonti disponibili, valutandone la qualità e la portata informativa</a:t>
            </a:r>
            <a:r>
              <a:rPr lang="it-IT" sz="2200" dirty="0" smtClean="0"/>
              <a:t>, contestualizzando </a:t>
            </a:r>
            <a:r>
              <a:rPr lang="it-IT" sz="2200" dirty="0"/>
              <a:t>i segnali informativi all’interno del quadro </a:t>
            </a:r>
            <a:r>
              <a:rPr lang="it-IT" sz="2200" dirty="0" smtClean="0"/>
              <a:t>fornito </a:t>
            </a:r>
            <a:r>
              <a:rPr lang="it-IT" sz="2200" dirty="0"/>
              <a:t>dalle </a:t>
            </a:r>
            <a:r>
              <a:rPr lang="it-IT" sz="2200" b="1" i="1" dirty="0">
                <a:solidFill>
                  <a:srgbClr val="00B0F0"/>
                </a:solidFill>
              </a:rPr>
              <a:t>statistiche ufficiali.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b="1" i="1" dirty="0">
                <a:solidFill>
                  <a:srgbClr val="00B0F0"/>
                </a:solidFill>
              </a:rPr>
              <a:t>Informazione statistica corrente</a:t>
            </a:r>
            <a:r>
              <a:rPr lang="it-IT" sz="2200" dirty="0"/>
              <a:t>: l’Istat ha avviato, da dicembre 2015, la diffusione di un comunicato trimestrale che fornisce un quadro integrato </a:t>
            </a:r>
            <a:r>
              <a:rPr lang="it-IT" sz="2200" dirty="0" smtClean="0"/>
              <a:t>dei risultati delle </a:t>
            </a:r>
            <a:r>
              <a:rPr lang="it-IT" sz="2200" dirty="0"/>
              <a:t>principali fonti e variabili statistiche</a:t>
            </a:r>
            <a:r>
              <a:rPr lang="it-IT" sz="2200" dirty="0" smtClean="0"/>
              <a:t>. Prossima diffusione (10 marzo:Q42015).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4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40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5042" y="363819"/>
            <a:ext cx="873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D22 </a:t>
            </a:r>
            <a:r>
              <a:rPr lang="it-IT" dirty="0" smtClean="0"/>
              <a:t>- </a:t>
            </a:r>
            <a:r>
              <a:rPr lang="it-IT" b="1" dirty="0" smtClean="0"/>
              <a:t>Importanza </a:t>
            </a:r>
            <a:r>
              <a:rPr lang="it-IT" b="1" dirty="0"/>
              <a:t>relativa dei fattori nella decisione di aumentare l’occupazione. Manifattura e servizi - </a:t>
            </a:r>
            <a:r>
              <a:rPr lang="it-IT" dirty="0"/>
              <a:t>gennaio-novembre 2015 (percentuali di imprese)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1341" y="6094740"/>
            <a:ext cx="86432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/>
              <a:t>Fonte: </a:t>
            </a:r>
            <a:r>
              <a:rPr lang="it-IT" sz="1400" dirty="0" smtClean="0"/>
              <a:t>Istat, “Modulo </a:t>
            </a:r>
            <a:r>
              <a:rPr lang="it-IT" sz="1400" dirty="0"/>
              <a:t>qualitativo ad hoc </a:t>
            </a:r>
            <a:r>
              <a:rPr lang="it-IT" sz="1400" dirty="0" smtClean="0"/>
              <a:t>sulla </a:t>
            </a:r>
            <a:r>
              <a:rPr lang="it-IT" sz="1400" dirty="0"/>
              <a:t>manifattura e i servizi di mercato</a:t>
            </a:r>
            <a:r>
              <a:rPr lang="it-IT" sz="1400" dirty="0" smtClean="0"/>
              <a:t>”. Novembre 2015</a:t>
            </a:r>
            <a:endParaRPr lang="it-IT" sz="1400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2" y="1280324"/>
            <a:ext cx="8890248" cy="488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7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41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5042" y="363819"/>
            <a:ext cx="873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D23 </a:t>
            </a:r>
            <a:r>
              <a:rPr lang="it-IT" dirty="0" smtClean="0"/>
              <a:t>- </a:t>
            </a:r>
            <a:r>
              <a:rPr lang="it-IT" b="1" dirty="0"/>
              <a:t>Il ruolo dei recenti provvedimenti di policy nella decisione di aumentare l’occupazione </a:t>
            </a:r>
            <a:r>
              <a:rPr lang="it-IT" b="1" dirty="0" smtClean="0"/>
              <a:t>dell’impresa. </a:t>
            </a:r>
            <a:r>
              <a:rPr lang="it-IT" b="1" dirty="0"/>
              <a:t>Manifattura e servizi - </a:t>
            </a:r>
            <a:r>
              <a:rPr lang="it-IT" dirty="0"/>
              <a:t>gennaio-novembre 2015 (percentuali di imprese)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1341" y="6094740"/>
            <a:ext cx="86432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/>
              <a:t>Fonte: </a:t>
            </a:r>
            <a:r>
              <a:rPr lang="it-IT" sz="1400" dirty="0" smtClean="0"/>
              <a:t>Istat, “Modulo </a:t>
            </a:r>
            <a:r>
              <a:rPr lang="it-IT" sz="1400" dirty="0"/>
              <a:t>qualitativo ad hoc </a:t>
            </a:r>
            <a:r>
              <a:rPr lang="it-IT" sz="1400" dirty="0" smtClean="0"/>
              <a:t>sulla </a:t>
            </a:r>
            <a:r>
              <a:rPr lang="it-IT" sz="1400" dirty="0"/>
              <a:t>manifattura e i servizi di mercato</a:t>
            </a:r>
            <a:r>
              <a:rPr lang="it-IT" sz="1400" dirty="0" smtClean="0"/>
              <a:t>”. Novembre 2015</a:t>
            </a:r>
            <a:endParaRPr lang="it-IT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" y="1294638"/>
            <a:ext cx="4478396" cy="4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9" y="1294637"/>
            <a:ext cx="4415050" cy="480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42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5042" y="363819"/>
            <a:ext cx="873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D24 </a:t>
            </a:r>
            <a:r>
              <a:rPr lang="it-IT" b="1" dirty="0"/>
              <a:t>- Effetto della decontribuzione sulla probabilità di aumentare l’occupazione dipendente nel periodo gennaio-novembre 2015 </a:t>
            </a:r>
            <a:r>
              <a:rPr lang="it-IT" dirty="0" smtClean="0"/>
              <a:t>(punti </a:t>
            </a:r>
            <a:r>
              <a:rPr lang="it-IT" dirty="0"/>
              <a:t>percentuali).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1341" y="6094740"/>
            <a:ext cx="86432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/>
              <a:t>Fonte: </a:t>
            </a:r>
            <a:r>
              <a:rPr lang="it-IT" sz="1400" dirty="0" smtClean="0"/>
              <a:t>Istat, “Modulo </a:t>
            </a:r>
            <a:r>
              <a:rPr lang="it-IT" sz="1400" dirty="0"/>
              <a:t>qualitativo ad hoc </a:t>
            </a:r>
            <a:r>
              <a:rPr lang="it-IT" sz="1400" dirty="0" smtClean="0"/>
              <a:t>sulla </a:t>
            </a:r>
            <a:r>
              <a:rPr lang="it-IT" sz="1400" dirty="0"/>
              <a:t>manifattura e i servizi di mercato</a:t>
            </a:r>
            <a:r>
              <a:rPr lang="it-IT" sz="1400" dirty="0" smtClean="0"/>
              <a:t>”. Novembre 2015</a:t>
            </a:r>
            <a:endParaRPr lang="it-IT" sz="1400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7" y="1287149"/>
            <a:ext cx="8552913" cy="480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0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9862" y="480716"/>
            <a:ext cx="8755595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dirty="0" smtClean="0">
                <a:solidFill>
                  <a:srgbClr val="C00000"/>
                </a:solidFill>
              </a:rPr>
              <a:t>Contenuto e finalità delle analisi presentate nel Rapporto</a:t>
            </a:r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dirty="0" smtClean="0"/>
              <a:t>Analisi dei dati (macro/micro; quantitativi/qualitativi) sulla </a:t>
            </a:r>
            <a:r>
              <a:rPr lang="it-IT" sz="2200" b="1" i="1" dirty="0">
                <a:solidFill>
                  <a:srgbClr val="00B0F0"/>
                </a:solidFill>
              </a:rPr>
              <a:t>domanda di </a:t>
            </a:r>
            <a:r>
              <a:rPr lang="it-IT" sz="2200" b="1" i="1" dirty="0" smtClean="0">
                <a:solidFill>
                  <a:srgbClr val="00B0F0"/>
                </a:solidFill>
              </a:rPr>
              <a:t>lavoro delle imprese industriali e dei servizi nel 2013-15</a:t>
            </a:r>
            <a:r>
              <a:rPr lang="it-IT" sz="2200" dirty="0" smtClean="0"/>
              <a:t>, </a:t>
            </a:r>
            <a:r>
              <a:rPr lang="it-IT" sz="2200" dirty="0"/>
              <a:t>allo scopo di valutare </a:t>
            </a:r>
            <a:r>
              <a:rPr lang="it-IT" sz="2200" dirty="0" smtClean="0"/>
              <a:t>in termini multidimensionali le caratteristiche </a:t>
            </a:r>
            <a:r>
              <a:rPr lang="it-IT" sz="2200" dirty="0"/>
              <a:t>della </a:t>
            </a:r>
            <a:r>
              <a:rPr lang="it-IT" sz="2200" dirty="0" smtClean="0"/>
              <a:t>ripresa occupazionale </a:t>
            </a:r>
            <a:r>
              <a:rPr lang="it-IT" sz="2200" dirty="0"/>
              <a:t>vista dal lato delle </a:t>
            </a:r>
            <a:r>
              <a:rPr lang="it-IT" sz="2200" dirty="0" smtClean="0"/>
              <a:t>imprese.</a:t>
            </a:r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dirty="0" smtClean="0">
                <a:solidFill>
                  <a:srgbClr val="C00000"/>
                </a:solidFill>
              </a:rPr>
              <a:t>Concetti, definizioni, metrica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Unità di analisi: posizione lavorativa dipendente</a:t>
            </a:r>
            <a:r>
              <a:rPr lang="it-IT" sz="2200" dirty="0" smtClean="0"/>
              <a:t> nell’impresa (posti </a:t>
            </a:r>
            <a:r>
              <a:rPr lang="it-IT" sz="2200" dirty="0"/>
              <a:t>di </a:t>
            </a:r>
            <a:r>
              <a:rPr lang="it-IT" sz="2200" dirty="0" smtClean="0"/>
              <a:t>lavoro, </a:t>
            </a:r>
            <a:r>
              <a:rPr lang="it-IT" sz="2200" dirty="0"/>
              <a:t>non </a:t>
            </a:r>
            <a:r>
              <a:rPr lang="it-IT" sz="2200" dirty="0" smtClean="0"/>
              <a:t>persone fisiche).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Generalmente </a:t>
            </a:r>
            <a:r>
              <a:rPr lang="it-IT" sz="2200" dirty="0"/>
              <a:t>a un posto di lavoro in un’impresa è associata una sola persona occupata e viceversa. </a:t>
            </a:r>
            <a:endParaRPr lang="it-IT" sz="22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Vi </a:t>
            </a:r>
            <a:r>
              <a:rPr lang="it-IT" sz="2200" dirty="0"/>
              <a:t>sono però casi in cui un unico posto è associato a più individui (ciascuno per una durata contrattuale inferiore al trimestre, periodo di riferimento delle statistiche congiunturali sulla domanda di lavoro nelle imprese) e casi in cui uno stesso individuo occupa due o più posti di lavoro in imprese diverse (ad esempio con impiego part-time</a:t>
            </a:r>
            <a:r>
              <a:rPr lang="it-IT" sz="2200" dirty="0" smtClean="0"/>
              <a:t>).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5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9862" y="480716"/>
            <a:ext cx="875559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dirty="0" smtClean="0">
                <a:solidFill>
                  <a:srgbClr val="C00000"/>
                </a:solidFill>
              </a:rPr>
              <a:t>Fonti statistiche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Indicatori trimestrali della domanda di lavoro</a:t>
            </a:r>
            <a:r>
              <a:rPr lang="it-IT" sz="2200" dirty="0" smtClean="0"/>
              <a:t>:</a:t>
            </a:r>
          </a:p>
          <a:p>
            <a:pPr marL="625475" indent="-27305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46100" algn="l"/>
              </a:tabLst>
            </a:pPr>
            <a:r>
              <a:rPr lang="it-IT" sz="2000" dirty="0" smtClean="0"/>
              <a:t>Rilevazione  </a:t>
            </a:r>
            <a:r>
              <a:rPr lang="it-IT" sz="2000" dirty="0"/>
              <a:t>mensile  sull’occupazione,  gli  orari  di  lavoro,  le  retribuzioni  e  il </a:t>
            </a:r>
            <a:r>
              <a:rPr lang="it-IT" sz="2000" dirty="0" smtClean="0"/>
              <a:t> costo  </a:t>
            </a:r>
            <a:r>
              <a:rPr lang="it-IT" sz="2000" dirty="0"/>
              <a:t>del  lavoro  nelle  grandi  imprese  (GI</a:t>
            </a:r>
            <a:r>
              <a:rPr lang="it-IT" sz="2000" dirty="0" smtClean="0"/>
              <a:t>);</a:t>
            </a:r>
          </a:p>
          <a:p>
            <a:pPr marL="625475" indent="-27305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46100" algn="l"/>
              </a:tabLst>
            </a:pPr>
            <a:r>
              <a:rPr lang="it-IT" sz="2000" dirty="0" smtClean="0"/>
              <a:t>Rilevazione  </a:t>
            </a:r>
            <a:r>
              <a:rPr lang="it-IT" sz="2000" dirty="0"/>
              <a:t>trimestrale  sui  posti  vacanti  e  le  </a:t>
            </a:r>
            <a:r>
              <a:rPr lang="it-IT" sz="2000" dirty="0" smtClean="0"/>
              <a:t>ore lavorate </a:t>
            </a:r>
            <a:r>
              <a:rPr lang="it-IT" sz="2000" dirty="0"/>
              <a:t>(Vela</a:t>
            </a:r>
            <a:r>
              <a:rPr lang="it-IT" sz="2000" dirty="0" smtClean="0"/>
              <a:t>);</a:t>
            </a:r>
          </a:p>
          <a:p>
            <a:pPr marL="625475" indent="-27305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46100" algn="l"/>
              </a:tabLst>
            </a:pPr>
            <a:r>
              <a:rPr lang="it-IT" sz="2000" dirty="0" smtClean="0"/>
              <a:t>Rilevazione </a:t>
            </a:r>
            <a:r>
              <a:rPr lang="it-IT" sz="2000" dirty="0"/>
              <a:t>trimestrale su Occupazione Retribuzioni e Oneri Sociali (</a:t>
            </a:r>
            <a:r>
              <a:rPr lang="it-IT" sz="2000" dirty="0" err="1" smtClean="0"/>
              <a:t>Oros</a:t>
            </a:r>
            <a:r>
              <a:rPr lang="it-IT" sz="2000" dirty="0" smtClean="0"/>
              <a:t>), in parte basata su dati </a:t>
            </a:r>
            <a:r>
              <a:rPr lang="it-IT" sz="2000" dirty="0"/>
              <a:t>di fonte </a:t>
            </a:r>
            <a:r>
              <a:rPr lang="it-IT" sz="2000" dirty="0" smtClean="0"/>
              <a:t>amministrativa  </a:t>
            </a:r>
            <a:r>
              <a:rPr lang="it-IT" sz="2000" dirty="0"/>
              <a:t>Inps  sulle  dichiarazioni </a:t>
            </a:r>
            <a:r>
              <a:rPr lang="it-IT" sz="2000" dirty="0" smtClean="0"/>
              <a:t>contributive  </a:t>
            </a:r>
            <a:r>
              <a:rPr lang="it-IT" sz="2000" dirty="0"/>
              <a:t>(DM2013  </a:t>
            </a:r>
            <a:r>
              <a:rPr lang="it-IT" sz="2000" dirty="0" smtClean="0"/>
              <a:t>virtuale).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Indagine </a:t>
            </a:r>
            <a:r>
              <a:rPr lang="it-IT" sz="2200" b="1" i="1" dirty="0">
                <a:solidFill>
                  <a:srgbClr val="00B0F0"/>
                </a:solidFill>
              </a:rPr>
              <a:t>qualitativa</a:t>
            </a:r>
            <a:r>
              <a:rPr lang="it-IT" sz="2200" b="1" i="1" dirty="0"/>
              <a:t> </a:t>
            </a:r>
            <a:r>
              <a:rPr lang="it-IT" sz="2200" dirty="0" smtClean="0"/>
              <a:t>condotta su </a:t>
            </a:r>
            <a:r>
              <a:rPr lang="it-IT" sz="2200" dirty="0"/>
              <a:t>campioni rappresentativi delle imprese della manifattura e dei </a:t>
            </a:r>
            <a:r>
              <a:rPr lang="it-IT" sz="2200" dirty="0" smtClean="0"/>
              <a:t>servizi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Basi dati micro</a:t>
            </a:r>
            <a:r>
              <a:rPr lang="it-IT" sz="2200" dirty="0" smtClean="0"/>
              <a:t> (struttura, risultati economici delle imprese).</a:t>
            </a:r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dirty="0" smtClean="0">
                <a:solidFill>
                  <a:srgbClr val="C00000"/>
                </a:solidFill>
              </a:rPr>
              <a:t>Strategia di analisi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Analisi delle tendenze aggregate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Analisi delle dinamiche individuali delle imprese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Analisi delle valutazioni/percezioni delle imprese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6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7506" y="380011"/>
            <a:ext cx="890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1)  Ciclo economico e dinamica dell’occupazione in Europa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7506" y="795510"/>
            <a:ext cx="879219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In Italia occupazione in ripresa nei servizi, difficoltà persistenti per l’industria manifatturiera </a:t>
            </a:r>
            <a:r>
              <a:rPr lang="it-IT" sz="2200" b="1" i="1" dirty="0" smtClean="0">
                <a:solidFill>
                  <a:srgbClr val="C00000"/>
                </a:solidFill>
                <a:hlinkClick r:id="rId2" action="ppaction://hlinksldjump"/>
              </a:rPr>
              <a:t>D4</a:t>
            </a:r>
            <a:endParaRPr lang="it-IT" sz="2200" b="1" i="1" dirty="0" smtClean="0">
              <a:solidFill>
                <a:srgbClr val="C0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Per l’</a:t>
            </a:r>
            <a:r>
              <a:rPr lang="it-IT" sz="2200" b="1" i="1" dirty="0" smtClean="0">
                <a:solidFill>
                  <a:srgbClr val="00B0F0"/>
                </a:solidFill>
              </a:rPr>
              <a:t>industria manifatturiera</a:t>
            </a:r>
            <a:r>
              <a:rPr lang="it-IT" sz="2200" dirty="0" smtClean="0"/>
              <a:t>, l’Italia ha lungo </a:t>
            </a:r>
            <a:r>
              <a:rPr lang="it-IT" sz="2200" dirty="0"/>
              <a:t>tutto il periodo </a:t>
            </a:r>
            <a:r>
              <a:rPr lang="it-IT" sz="2200" dirty="0" smtClean="0"/>
              <a:t>considerato, fino </a:t>
            </a:r>
            <a:r>
              <a:rPr lang="it-IT" sz="2200" dirty="0"/>
              <a:t>ai trimestri più </a:t>
            </a:r>
            <a:r>
              <a:rPr lang="it-IT" sz="2200" dirty="0" smtClean="0"/>
              <a:t>recenti</a:t>
            </a:r>
            <a:r>
              <a:rPr lang="it-IT" sz="2200" dirty="0"/>
              <a:t>, </a:t>
            </a:r>
            <a:r>
              <a:rPr lang="it-IT" sz="2200" dirty="0" smtClean="0"/>
              <a:t>evidenziato un </a:t>
            </a:r>
            <a:r>
              <a:rPr lang="it-IT" sz="2200" dirty="0"/>
              <a:t>andamento </a:t>
            </a:r>
            <a:r>
              <a:rPr lang="it-IT" sz="2200" dirty="0" smtClean="0"/>
              <a:t>più </a:t>
            </a:r>
            <a:r>
              <a:rPr lang="it-IT" sz="2200" dirty="0"/>
              <a:t>negativo </a:t>
            </a:r>
            <a:r>
              <a:rPr lang="it-IT" sz="2200" dirty="0" smtClean="0"/>
              <a:t>rispetto all’area dell’euro nel </a:t>
            </a:r>
            <a:r>
              <a:rPr lang="it-IT" sz="2200" dirty="0"/>
              <a:t>suo </a:t>
            </a:r>
            <a:r>
              <a:rPr lang="it-IT" sz="2200" dirty="0" smtClean="0"/>
              <a:t>insieme. </a:t>
            </a:r>
            <a:r>
              <a:rPr lang="it-IT" sz="2200" b="1" i="1" dirty="0" smtClean="0">
                <a:hlinkClick r:id="rId3" action="ppaction://hlinksldjump"/>
              </a:rPr>
              <a:t>D5</a:t>
            </a:r>
            <a:endParaRPr lang="it-IT" sz="2200" b="1" i="1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Rispetto </a:t>
            </a:r>
            <a:r>
              <a:rPr lang="it-IT" sz="2200" dirty="0"/>
              <a:t>alla media dei paesi dell’Unione monetaria, in Italia </a:t>
            </a:r>
            <a:r>
              <a:rPr lang="it-IT" sz="2200" dirty="0" smtClean="0"/>
              <a:t> </a:t>
            </a:r>
            <a:r>
              <a:rPr lang="it-IT" sz="2200" dirty="0"/>
              <a:t>recupero </a:t>
            </a:r>
            <a:r>
              <a:rPr lang="it-IT" sz="2200" dirty="0" smtClean="0"/>
              <a:t>ritardato </a:t>
            </a:r>
            <a:r>
              <a:rPr lang="it-IT" sz="2200" dirty="0"/>
              <a:t>di un anno nei </a:t>
            </a:r>
            <a:r>
              <a:rPr lang="it-IT" sz="2200" b="1" i="1" dirty="0" smtClean="0">
                <a:solidFill>
                  <a:srgbClr val="00B0F0"/>
                </a:solidFill>
              </a:rPr>
              <a:t>servizi; </a:t>
            </a:r>
            <a:r>
              <a:rPr lang="it-IT" sz="2200" dirty="0" smtClean="0"/>
              <a:t>la </a:t>
            </a:r>
            <a:r>
              <a:rPr lang="it-IT" sz="2200" dirty="0"/>
              <a:t>crescita </a:t>
            </a:r>
            <a:r>
              <a:rPr lang="it-IT" sz="2200" dirty="0" smtClean="0"/>
              <a:t>degli </a:t>
            </a:r>
            <a:r>
              <a:rPr lang="it-IT" sz="2200" dirty="0"/>
              <a:t>addetti si è riallineata nel corso del </a:t>
            </a:r>
            <a:r>
              <a:rPr lang="it-IT" sz="2200" dirty="0" smtClean="0"/>
              <a:t>2015. 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Nel terzo trimestre l’occupazione dei servizi è cresciuta in Italia in misura maggiore che in Germania, Francia e Spagna. </a:t>
            </a:r>
            <a:r>
              <a:rPr lang="it-IT" sz="2200" b="1" i="1" dirty="0" smtClean="0">
                <a:hlinkClick r:id="rId4" action="ppaction://hlinksldjump"/>
              </a:rPr>
              <a:t>D6</a:t>
            </a:r>
            <a:endParaRPr lang="it-IT" sz="2200" b="1" i="1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Analoghe </a:t>
            </a:r>
            <a:r>
              <a:rPr lang="it-IT" sz="2200" dirty="0"/>
              <a:t>le tendenze per il </a:t>
            </a:r>
            <a:r>
              <a:rPr lang="it-IT" sz="2200" b="1" i="1" dirty="0" smtClean="0">
                <a:solidFill>
                  <a:srgbClr val="00B0F0"/>
                </a:solidFill>
              </a:rPr>
              <a:t>commercio</a:t>
            </a:r>
            <a:r>
              <a:rPr lang="it-IT" sz="2200" dirty="0" smtClean="0"/>
              <a:t>: ripresa </a:t>
            </a:r>
            <a:r>
              <a:rPr lang="it-IT" sz="2200" dirty="0"/>
              <a:t>ancora più ritardata, ma </a:t>
            </a:r>
            <a:r>
              <a:rPr lang="it-IT" sz="2200" dirty="0" smtClean="0"/>
              <a:t>superiore </a:t>
            </a:r>
            <a:r>
              <a:rPr lang="it-IT" sz="2200" dirty="0"/>
              <a:t>a quella </a:t>
            </a:r>
            <a:r>
              <a:rPr lang="it-IT" sz="2200" dirty="0" smtClean="0"/>
              <a:t>media </a:t>
            </a:r>
            <a:r>
              <a:rPr lang="it-IT" sz="2200" dirty="0"/>
              <a:t>della </a:t>
            </a:r>
            <a:r>
              <a:rPr lang="it-IT" sz="2200" dirty="0" err="1"/>
              <a:t>Uem</a:t>
            </a:r>
            <a:r>
              <a:rPr lang="it-IT" sz="2200" dirty="0"/>
              <a:t> nel </a:t>
            </a:r>
            <a:r>
              <a:rPr lang="it-IT" sz="2200" dirty="0" smtClean="0"/>
              <a:t>2015.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7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629" y="380011"/>
            <a:ext cx="912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2) </a:t>
            </a:r>
            <a:r>
              <a:rPr lang="it-IT" sz="2400" b="1" dirty="0">
                <a:solidFill>
                  <a:srgbClr val="7F142A"/>
                </a:solidFill>
              </a:rPr>
              <a:t>La domanda di lavoro nelle imprese italiane: dinamiche delle posizioni lavorative e profili delle imprese in crescita (</a:t>
            </a:r>
            <a:r>
              <a:rPr lang="it-IT" sz="2400" b="1" dirty="0" smtClean="0">
                <a:solidFill>
                  <a:srgbClr val="7F142A"/>
                </a:solidFill>
              </a:rPr>
              <a:t>1)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0628" y="926505"/>
            <a:ext cx="8899071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endParaRPr lang="it-IT" sz="1600" b="1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00B0F0"/>
                </a:solidFill>
              </a:rPr>
              <a:t>In Italia, la </a:t>
            </a:r>
            <a:r>
              <a:rPr lang="it-IT" sz="2200" b="1" i="1" dirty="0">
                <a:solidFill>
                  <a:srgbClr val="00B0F0"/>
                </a:solidFill>
              </a:rPr>
              <a:t>ripresa dell’occupazione </a:t>
            </a:r>
            <a:r>
              <a:rPr lang="it-IT" sz="2200" b="1" i="1" dirty="0" smtClean="0">
                <a:solidFill>
                  <a:srgbClr val="00B0F0"/>
                </a:solidFill>
              </a:rPr>
              <a:t>ha anticipato il recupero produttivo </a:t>
            </a:r>
            <a:r>
              <a:rPr lang="it-IT" sz="2200" b="1" i="1" dirty="0" smtClean="0">
                <a:solidFill>
                  <a:srgbClr val="00B0F0"/>
                </a:solidFill>
                <a:hlinkClick r:id="rId2" action="ppaction://hlinksldjump"/>
              </a:rPr>
              <a:t>D7</a:t>
            </a:r>
            <a:r>
              <a:rPr lang="it-IT" sz="2200" b="1" i="1" dirty="0" smtClean="0">
                <a:solidFill>
                  <a:srgbClr val="00B0F0"/>
                </a:solidFill>
              </a:rPr>
              <a:t>, in un contesto di debolezza degli investimenti </a:t>
            </a:r>
            <a:r>
              <a:rPr lang="it-IT" sz="2200" b="1" i="1" dirty="0" smtClean="0">
                <a:solidFill>
                  <a:srgbClr val="00B0F0"/>
                </a:solidFill>
                <a:hlinkClick r:id="rId3" action="ppaction://hlinksldjump"/>
              </a:rPr>
              <a:t>D8</a:t>
            </a:r>
            <a:endParaRPr lang="it-IT" sz="2200" b="1" i="1" dirty="0" smtClean="0">
              <a:solidFill>
                <a:srgbClr val="00B0F0"/>
              </a:solidFill>
            </a:endParaRPr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L’inversione ciclica dell’output settoriale nel 2015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Crescita congiunturale del valore aggiunto in volume dal </a:t>
            </a:r>
            <a:r>
              <a:rPr lang="it-IT" sz="2200" dirty="0"/>
              <a:t>primo trimestre 2015 per l’industria, </a:t>
            </a:r>
            <a:r>
              <a:rPr lang="it-IT" sz="2200" dirty="0" smtClean="0"/>
              <a:t>dal </a:t>
            </a:r>
            <a:r>
              <a:rPr lang="it-IT" sz="2200" dirty="0"/>
              <a:t>secondo </a:t>
            </a:r>
            <a:r>
              <a:rPr lang="it-IT" sz="2200" dirty="0" smtClean="0"/>
              <a:t>per </a:t>
            </a:r>
            <a:r>
              <a:rPr lang="it-IT" sz="2200" dirty="0"/>
              <a:t>i </a:t>
            </a:r>
            <a:r>
              <a:rPr lang="it-IT" sz="2200" dirty="0" smtClean="0"/>
              <a:t>servizi. Progressivo rallentamento della crescita macroeconomica in corso d’anno.</a:t>
            </a:r>
            <a:endParaRPr lang="it-IT" sz="2200" dirty="0"/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Le dinamiche settoriali del </a:t>
            </a:r>
            <a:r>
              <a:rPr lang="it-IT" sz="2200" b="1" i="1" dirty="0" smtClean="0">
                <a:solidFill>
                  <a:srgbClr val="C00000"/>
                </a:solidFill>
              </a:rPr>
              <a:t>volume di fatturato </a:t>
            </a:r>
            <a:r>
              <a:rPr lang="it-IT" sz="2200" b="1" i="1" dirty="0" smtClean="0">
                <a:solidFill>
                  <a:srgbClr val="C00000"/>
                </a:solidFill>
              </a:rPr>
              <a:t>nel 2013-15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Manifattura: buone performance per autoveicoli, farmaceutica, altri mezzi di trasporto, altre industrie, gomma, abbigliamento. </a:t>
            </a:r>
            <a:r>
              <a:rPr lang="it-IT" sz="2200" b="1" i="1" dirty="0" smtClean="0">
                <a:hlinkClick r:id="rId4" action="ppaction://hlinksldjump"/>
              </a:rPr>
              <a:t>D9</a:t>
            </a:r>
            <a:endParaRPr lang="it-IT" sz="2200" b="1" i="1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Problemi di diffusione e stabilizzazione delle spinte alla crescita: a novembre 2015 in espansione poco più della metà dei settori. </a:t>
            </a:r>
            <a:r>
              <a:rPr lang="it-IT" sz="2200" b="1" i="1" dirty="0" smtClean="0">
                <a:hlinkClick r:id="rId5" action="ppaction://hlinksldjump"/>
              </a:rPr>
              <a:t>D10</a:t>
            </a:r>
            <a:endParaRPr lang="it-IT" sz="2200" b="1" i="1" dirty="0" smtClean="0">
              <a:solidFill>
                <a:srgbClr val="00FF00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Servizi: buone performance di fatturato per ricerca, selezione e fornitura del personale, commercio all’ingrosso, trasporti. </a:t>
            </a:r>
            <a:r>
              <a:rPr lang="it-IT" sz="2200" b="1" i="1" dirty="0" smtClean="0">
                <a:hlinkClick r:id="rId6" action="ppaction://hlinksldjump"/>
              </a:rPr>
              <a:t>D11</a:t>
            </a:r>
            <a:endParaRPr lang="it-IT" sz="22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8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629" y="380011"/>
            <a:ext cx="912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65113" algn="l"/>
              </a:tabLst>
            </a:pPr>
            <a:r>
              <a:rPr lang="it-IT" sz="2400" b="1" dirty="0" smtClean="0">
                <a:solidFill>
                  <a:srgbClr val="7F142A"/>
                </a:solidFill>
              </a:rPr>
              <a:t>2) </a:t>
            </a:r>
            <a:r>
              <a:rPr lang="it-IT" sz="2400" b="1" dirty="0">
                <a:solidFill>
                  <a:srgbClr val="7F142A"/>
                </a:solidFill>
              </a:rPr>
              <a:t>La domanda di lavoro nelle imprese italiane: dinamiche delle posizioni lavorative e profili delle imprese in crescita </a:t>
            </a:r>
            <a:r>
              <a:rPr lang="it-IT" sz="2400" b="1" dirty="0" smtClean="0">
                <a:solidFill>
                  <a:srgbClr val="7F142A"/>
                </a:solidFill>
              </a:rPr>
              <a:t>(2)</a:t>
            </a:r>
            <a:endParaRPr lang="it-IT" sz="2400" b="1" dirty="0">
              <a:solidFill>
                <a:srgbClr val="7F142A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5003" y="821469"/>
            <a:ext cx="8899071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5113" algn="l"/>
              </a:tabLst>
            </a:pPr>
            <a:endParaRPr lang="it-IT" sz="2200" b="1" i="1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La crescita delle posizioni lavorative dipendenti nelle imprese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Terzo </a:t>
            </a:r>
            <a:r>
              <a:rPr lang="it-IT" sz="2200" dirty="0"/>
              <a:t>trimestre </a:t>
            </a:r>
            <a:r>
              <a:rPr lang="it-IT" sz="2200" dirty="0" smtClean="0"/>
              <a:t>2015: </a:t>
            </a:r>
            <a:r>
              <a:rPr lang="it-IT" sz="2200" b="1" dirty="0" smtClean="0">
                <a:solidFill>
                  <a:srgbClr val="00B0F0"/>
                </a:solidFill>
              </a:rPr>
              <a:t>posizioni </a:t>
            </a:r>
            <a:r>
              <a:rPr lang="it-IT" sz="2200" b="1" dirty="0">
                <a:solidFill>
                  <a:srgbClr val="00B0F0"/>
                </a:solidFill>
              </a:rPr>
              <a:t>lavorative dipendenti </a:t>
            </a:r>
            <a:r>
              <a:rPr lang="it-IT" sz="2200" dirty="0"/>
              <a:t>nelle imprese </a:t>
            </a:r>
            <a:r>
              <a:rPr lang="it-IT" sz="2200" dirty="0" smtClean="0"/>
              <a:t>in aumento </a:t>
            </a:r>
            <a:r>
              <a:rPr lang="it-IT" sz="2200" dirty="0"/>
              <a:t>dell'1,3% su base </a:t>
            </a:r>
            <a:r>
              <a:rPr lang="it-IT" sz="2200" dirty="0" smtClean="0"/>
              <a:t>annua, tasso molto vicino a quello stimato dall’indagine </a:t>
            </a:r>
            <a:r>
              <a:rPr lang="it-IT" sz="2200" dirty="0" smtClean="0"/>
              <a:t>campionaria sulle forze di lavoro per gli occupati </a:t>
            </a:r>
            <a:r>
              <a:rPr lang="it-IT" sz="2200" dirty="0" smtClean="0"/>
              <a:t>dipendenti (+1,4%), </a:t>
            </a:r>
            <a:r>
              <a:rPr lang="it-IT" sz="2200" dirty="0" smtClean="0"/>
              <a:t>su un campo di osservazione più ampio e su una definizione diversa di </a:t>
            </a:r>
            <a:r>
              <a:rPr lang="it-IT" sz="2200" dirty="0" smtClean="0"/>
              <a:t>occupazione. </a:t>
            </a:r>
            <a:r>
              <a:rPr lang="it-IT" sz="2200" b="1" i="1" dirty="0" smtClean="0">
                <a:hlinkClick r:id="rId2" action="ppaction://hlinksldjump"/>
              </a:rPr>
              <a:t>D12</a:t>
            </a:r>
            <a:endParaRPr lang="it-IT" sz="2200" b="1" i="1" dirty="0" smtClean="0"/>
          </a:p>
          <a:p>
            <a:pPr>
              <a:spcAft>
                <a:spcPts val="600"/>
              </a:spcAft>
              <a:tabLst>
                <a:tab pos="265113" algn="l"/>
              </a:tabLst>
            </a:pPr>
            <a:r>
              <a:rPr lang="it-IT" sz="2200" b="1" i="1" dirty="0" smtClean="0">
                <a:solidFill>
                  <a:srgbClr val="C00000"/>
                </a:solidFill>
              </a:rPr>
              <a:t>L’input di lavoro: ore lavorate, CIG, posizioni lavorative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Fino </a:t>
            </a:r>
            <a:r>
              <a:rPr lang="it-IT" sz="2200" dirty="0"/>
              <a:t>al primo trimestre </a:t>
            </a:r>
            <a:r>
              <a:rPr lang="it-IT" sz="2200" dirty="0" smtClean="0"/>
              <a:t>2015, aumento </a:t>
            </a:r>
            <a:r>
              <a:rPr lang="it-IT" sz="2200" dirty="0"/>
              <a:t>complessivo </a:t>
            </a:r>
            <a:r>
              <a:rPr lang="it-IT" sz="2200" dirty="0" smtClean="0"/>
              <a:t>del monte ore, trainato </a:t>
            </a:r>
            <a:r>
              <a:rPr lang="it-IT" sz="2200" dirty="0"/>
              <a:t>dall'incremento delle ore </a:t>
            </a:r>
            <a:r>
              <a:rPr lang="it-IT" sz="2200" dirty="0" smtClean="0"/>
              <a:t>lavorate a </a:t>
            </a:r>
            <a:r>
              <a:rPr lang="it-IT" sz="2200" dirty="0"/>
              <a:t>per dipendente</a:t>
            </a:r>
            <a:r>
              <a:rPr lang="it-IT" sz="2200" dirty="0" smtClean="0"/>
              <a:t>, con i </a:t>
            </a:r>
            <a:r>
              <a:rPr lang="it-IT" sz="2200" dirty="0"/>
              <a:t>posti di lavoro </a:t>
            </a:r>
            <a:r>
              <a:rPr lang="it-IT" sz="2200" dirty="0" smtClean="0"/>
              <a:t>in diminuzione. Dal secondo trimestre </a:t>
            </a:r>
            <a:r>
              <a:rPr lang="it-IT" sz="2200" dirty="0"/>
              <a:t>sono tornate ad aumentare le posizioni </a:t>
            </a:r>
            <a:r>
              <a:rPr lang="it-IT" sz="2200" dirty="0" smtClean="0"/>
              <a:t>lavorative. </a:t>
            </a:r>
            <a:r>
              <a:rPr lang="it-IT" sz="2200" b="1" i="1" dirty="0" smtClean="0">
                <a:hlinkClick r:id="rId3" action="ppaction://hlinksldjump"/>
              </a:rPr>
              <a:t>D13</a:t>
            </a:r>
            <a:r>
              <a:rPr lang="it-IT" sz="22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65113" algn="l"/>
              </a:tabLst>
            </a:pPr>
            <a:r>
              <a:rPr lang="it-IT" sz="2200" dirty="0" smtClean="0"/>
              <a:t>Notevoli </a:t>
            </a:r>
            <a:r>
              <a:rPr lang="it-IT" sz="2200" b="1" i="1" dirty="0" smtClean="0">
                <a:solidFill>
                  <a:srgbClr val="00B0F0"/>
                </a:solidFill>
              </a:rPr>
              <a:t>differenze settoriali</a:t>
            </a:r>
            <a:r>
              <a:rPr lang="it-IT" sz="2200" dirty="0" smtClean="0"/>
              <a:t>: industria manifatturiera e soprattutto costruzioni ancora in flessione, servizi di mercato in forte recupero, servizi alla persona in continua espansione. </a:t>
            </a:r>
            <a:r>
              <a:rPr lang="it-IT" sz="2200" b="1" i="1" dirty="0" smtClean="0">
                <a:hlinkClick r:id="rId4" action="ppaction://hlinksldjump"/>
              </a:rPr>
              <a:t>D14</a:t>
            </a:r>
            <a:endParaRPr lang="it-IT" sz="2200" b="1" i="1" dirty="0">
              <a:solidFill>
                <a:srgbClr val="00FF00"/>
              </a:solidFill>
              <a:hlinkClick r:id="rId5" action="ppaction://hlinksldjump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5" y="6435705"/>
            <a:ext cx="7839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Rapporto sulla competitività dei settori produttivi,</a:t>
            </a:r>
            <a:r>
              <a:rPr lang="it-IT" sz="1000" baseline="0" dirty="0" smtClean="0">
                <a:solidFill>
                  <a:srgbClr val="7F7F7F"/>
                </a:solidFill>
              </a:rPr>
              <a:t> Roberto Monducci – Roma, 24 febbraio 2016                                       </a:t>
            </a:r>
            <a:fld id="{17A47BF8-5694-48B9-AB6F-72B3D16876B7}" type="slidenum">
              <a:rPr lang="it-IT" sz="1000" baseline="0" smtClean="0">
                <a:solidFill>
                  <a:srgbClr val="7F7F7F"/>
                </a:solidFill>
              </a:rPr>
              <a:t>9</a:t>
            </a:fld>
            <a:r>
              <a:rPr lang="it-IT" sz="1000" baseline="0" dirty="0" smtClean="0">
                <a:solidFill>
                  <a:srgbClr val="7F7F7F"/>
                </a:solidFill>
              </a:rPr>
              <a:t>                                 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3570</Words>
  <Application>Microsoft Office PowerPoint</Application>
  <PresentationFormat>Presentazione su schermo (4:3)</PresentationFormat>
  <Paragraphs>224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D1 – Schede settoriali</vt:lpstr>
      <vt:lpstr>D3 – La base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Roberto Monducci</cp:lastModifiedBy>
  <cp:revision>631</cp:revision>
  <cp:lastPrinted>2014-05-26T16:44:05Z</cp:lastPrinted>
  <dcterms:created xsi:type="dcterms:W3CDTF">2012-12-11T11:00:35Z</dcterms:created>
  <dcterms:modified xsi:type="dcterms:W3CDTF">2016-02-24T08:12:35Z</dcterms:modified>
</cp:coreProperties>
</file>