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8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8" r:id="rId28"/>
    <p:sldId id="285" r:id="rId29"/>
    <p:sldId id="286" r:id="rId3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78"/>
    <a:srgbClr val="822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7566" autoAdjust="0"/>
    <p:restoredTop sz="94729" autoAdjust="0"/>
  </p:normalViewPr>
  <p:slideViewPr>
    <p:cSldViewPr>
      <p:cViewPr varScale="1">
        <p:scale>
          <a:sx n="88" d="100"/>
          <a:sy n="88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52DFBD-324F-4D88-8EC0-D514D671942F}" type="datetimeFigureOut">
              <a:rPr lang="en-GB"/>
              <a:pPr>
                <a:defRPr/>
              </a:pPr>
              <a:t>20/10/15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B68DBA-1878-451A-AAD2-55D7C35DF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9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C:\Users\Rowan\Documents\Maynooth\Powerpoint Template\K7917 - Maynooth University_PowerPoint (Burgundy) Option 1-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0" t="-320" r="27138"/>
          <a:stretch>
            <a:fillRect/>
          </a:stretch>
        </p:blipFill>
        <p:spPr bwMode="auto">
          <a:xfrm>
            <a:off x="4008438" y="549275"/>
            <a:ext cx="46799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55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colour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313" y="404589"/>
            <a:ext cx="8496300" cy="5400675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84213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48225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 smtClean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430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blank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84213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48225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 smtClean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8397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with right title and tex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0550" y="404813"/>
            <a:ext cx="5561013" cy="5400675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536" y="404813"/>
            <a:ext cx="2592388" cy="5407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47864" y="404813"/>
            <a:ext cx="5112965" cy="647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51744" y="1118393"/>
            <a:ext cx="5118559" cy="468709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 smtClean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631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with right 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536" y="404664"/>
            <a:ext cx="2592388" cy="5407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19475" y="404813"/>
            <a:ext cx="5292725" cy="647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419475" y="1124744"/>
            <a:ext cx="5292725" cy="468709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 smtClean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4849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Half and half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467544" y="260648"/>
            <a:ext cx="8218016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2"/>
          </p:nvPr>
        </p:nvSpPr>
        <p:spPr>
          <a:xfrm>
            <a:off x="467544" y="1988840"/>
            <a:ext cx="4032448" cy="382299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29"/>
          <p:cNvSpPr>
            <a:spLocks noGrp="1"/>
          </p:cNvSpPr>
          <p:nvPr>
            <p:ph sz="quarter" idx="13"/>
          </p:nvPr>
        </p:nvSpPr>
        <p:spPr>
          <a:xfrm>
            <a:off x="4644008" y="1992263"/>
            <a:ext cx="4032448" cy="382299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72530" y="1340768"/>
            <a:ext cx="4027462" cy="5760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644008" y="1340768"/>
            <a:ext cx="4027462" cy="5760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 smtClean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973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95288" y="404813"/>
            <a:ext cx="8316912" cy="5184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 smtClean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165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95288" y="476250"/>
            <a:ext cx="8316912" cy="5256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 smtClean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3769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8809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 userDrawn="1"/>
        </p:nvSpPr>
        <p:spPr>
          <a:xfrm>
            <a:off x="377" y="3607651"/>
            <a:ext cx="9142868" cy="2635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68" y="4293096"/>
            <a:ext cx="7772400" cy="692497"/>
          </a:xfrm>
          <a:prstGeom prst="rect">
            <a:avLst/>
          </a:prstGeom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0068" y="4100735"/>
            <a:ext cx="7772400" cy="19236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25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6150922"/>
            <a:ext cx="9143245" cy="70707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17"/>
          <a:stretch/>
        </p:blipFill>
        <p:spPr>
          <a:xfrm>
            <a:off x="0" y="1"/>
            <a:ext cx="9143245" cy="27550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8" y="275506"/>
            <a:ext cx="1481206" cy="377921"/>
          </a:xfrm>
          <a:prstGeom prst="rect">
            <a:avLst/>
          </a:prstGeom>
        </p:spPr>
      </p:pic>
      <p:sp>
        <p:nvSpPr>
          <p:cNvPr id="17" name="Plassholder for bunntekst 16"/>
          <p:cNvSpPr>
            <a:spLocks noGrp="1"/>
          </p:cNvSpPr>
          <p:nvPr>
            <p:ph type="ftr" sz="quarter" idx="12"/>
          </p:nvPr>
        </p:nvSpPr>
        <p:spPr>
          <a:xfrm>
            <a:off x="540068" y="6518975"/>
            <a:ext cx="424853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ARRANGEMENT DATO STED</a:t>
            </a:r>
            <a:endParaRPr lang="nb-NO" dirty="0"/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26" y="6425220"/>
            <a:ext cx="4096174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0068" y="1429020"/>
            <a:ext cx="8064000" cy="24622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0068" y="1912859"/>
            <a:ext cx="8064000" cy="42799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787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540000" y="6307200"/>
            <a:ext cx="8064000" cy="0"/>
          </a:xfrm>
          <a:prstGeom prst="line">
            <a:avLst/>
          </a:prstGeom>
          <a:ln w="10800">
            <a:solidFill>
              <a:srgbClr val="CED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40230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8" y="275506"/>
            <a:ext cx="1481206" cy="37792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2074"/>
            <a:ext cx="3949882" cy="5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1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844675"/>
            <a:ext cx="7561263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 smtClean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455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paper title/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3097213" y="5884863"/>
            <a:ext cx="521970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63938" y="1628800"/>
            <a:ext cx="4968875" cy="187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63888" y="3645024"/>
            <a:ext cx="4825057" cy="57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563888" y="5085184"/>
            <a:ext cx="4825057" cy="57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 smtClean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89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blank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08438" y="549275"/>
            <a:ext cx="4679950" cy="5832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913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C:\Users\Rowan\Documents\Maynooth\Powerpoint Template\K7917 - Maynooth University_PowerPoint (Burgundy) Option 1-2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r="25652"/>
          <a:stretch>
            <a:fillRect/>
          </a:stretch>
        </p:blipFill>
        <p:spPr bwMode="auto">
          <a:xfrm>
            <a:off x="4008438" y="536575"/>
            <a:ext cx="467995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70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o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4" descr="C:\Users\Rowan\Documents\Maynooth\Powerpoint Template\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7" t="4469" r="53"/>
          <a:stretch>
            <a:fillRect/>
          </a:stretch>
        </p:blipFill>
        <p:spPr bwMode="auto">
          <a:xfrm>
            <a:off x="4008438" y="566738"/>
            <a:ext cx="4679950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97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2" descr="C:\Users\Rowan\Documents\Maynooth\Powerpoint Template\K7917 - Maynooth University_PowerPoint (Burgundy) Option 1-2-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2" r="-2"/>
          <a:stretch>
            <a:fillRect/>
          </a:stretch>
        </p:blipFill>
        <p:spPr bwMode="auto">
          <a:xfrm>
            <a:off x="4008438" y="515938"/>
            <a:ext cx="4679950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41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313" y="404813"/>
            <a:ext cx="8370887" cy="5400675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844675"/>
            <a:ext cx="7561263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 smtClean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836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844675"/>
            <a:ext cx="7561263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6427788"/>
            <a:ext cx="5112568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 dirty="0" smtClean="0"/>
              <a:t>Insert Department/Office name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234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79" r:id="rId2"/>
    <p:sldLayoutId id="2147483980" r:id="rId3"/>
    <p:sldLayoutId id="2147483978" r:id="rId4"/>
    <p:sldLayoutId id="2147483981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995" r:id="rId18"/>
    <p:sldLayoutId id="2147483996" r:id="rId1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GB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ia-clim.eu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628800"/>
            <a:ext cx="3024336" cy="2232025"/>
          </a:xfrm>
        </p:spPr>
        <p:txBody>
          <a:bodyPr/>
          <a:lstStyle/>
          <a:p>
            <a:r>
              <a:rPr lang="en-GB" sz="3200" dirty="0" smtClean="0"/>
              <a:t>Climate data past and future: Can we more effectively monitor and understand our changing climate?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Peter Thorne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71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46311" y="404664"/>
            <a:ext cx="7560890" cy="1008112"/>
          </a:xfrm>
        </p:spPr>
        <p:txBody>
          <a:bodyPr/>
          <a:lstStyle/>
          <a:p>
            <a:r>
              <a:rPr lang="en-US" dirty="0" smtClean="0"/>
              <a:t>Better understanding present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do better with present observational resources</a:t>
            </a:r>
          </a:p>
          <a:p>
            <a:endParaRPr lang="en-US" dirty="0" smtClean="0"/>
          </a:p>
          <a:p>
            <a:r>
              <a:rPr lang="en-US" dirty="0" smtClean="0"/>
              <a:t>Example here is International Surface Temperature Initiative</a:t>
            </a:r>
          </a:p>
          <a:p>
            <a:pPr lvl="1"/>
            <a:r>
              <a:rPr lang="en-US" sz="2400" dirty="0" smtClean="0"/>
              <a:t>The themes are broadly transferable to other parameters and observational techniques.</a:t>
            </a:r>
          </a:p>
          <a:p>
            <a:endParaRPr lang="en-US" dirty="0" smtClean="0"/>
          </a:p>
          <a:p>
            <a:r>
              <a:rPr lang="en-US" dirty="0" smtClean="0"/>
              <a:t>Statistical insights can help us to better estimate the true climate system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6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46310" y="404664"/>
            <a:ext cx="8002153" cy="1008112"/>
          </a:xfrm>
        </p:spPr>
        <p:txBody>
          <a:bodyPr/>
          <a:lstStyle/>
          <a:p>
            <a:r>
              <a:rPr lang="en-US" dirty="0"/>
              <a:t>1. Improve data holdings of fundamental basic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22" y="1772816"/>
            <a:ext cx="7842250" cy="43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5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24744"/>
            <a:ext cx="6054852" cy="443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7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5654" b="15654"/>
          <a:stretch>
            <a:fillRect/>
          </a:stretch>
        </p:blipFill>
        <p:spPr>
          <a:xfrm>
            <a:off x="540068" y="1124744"/>
            <a:ext cx="8064000" cy="4279915"/>
          </a:xfrm>
        </p:spPr>
      </p:pic>
    </p:spTree>
    <p:extLst>
      <p:ext uri="{BB962C8B-B14F-4D97-AF65-F5344CB8AC3E}">
        <p14:creationId xmlns:p14="http://schemas.microsoft.com/office/powerpoint/2010/main" val="114771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412776"/>
            <a:ext cx="7561263" cy="3816350"/>
          </a:xfrm>
        </p:spPr>
        <p:txBody>
          <a:bodyPr/>
          <a:lstStyle/>
          <a:p>
            <a:r>
              <a:rPr lang="en-US" dirty="0" smtClean="0"/>
              <a:t>With real world data we do not have the luxury of knowing the truth – we CANNOT measure performance of a specific method or closeness to real world truth of any one data-product. </a:t>
            </a:r>
          </a:p>
          <a:p>
            <a:endParaRPr lang="en-US" dirty="0" smtClean="0"/>
          </a:p>
          <a:p>
            <a:r>
              <a:rPr lang="en-US" dirty="0" smtClean="0"/>
              <a:t>We CAN focus on performance of underlying algorithms (AKA software testing)</a:t>
            </a:r>
          </a:p>
          <a:p>
            <a:endParaRPr lang="en-US" dirty="0" smtClean="0"/>
          </a:p>
          <a:p>
            <a:r>
              <a:rPr lang="en-US" dirty="0" smtClean="0"/>
              <a:t>Consistent synthetic test cases, simulating real world noise, variability and spatial correlations potentially enable us to do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88974"/>
            <a:ext cx="7620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1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88974"/>
            <a:ext cx="7620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76274"/>
            <a:ext cx="75184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1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268760"/>
            <a:ext cx="82550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3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Need multiple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576" y="1340768"/>
            <a:ext cx="7561263" cy="38163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Structural uncertainty is the key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Raw data is far from traceable to international measurement standards.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Data artifacts are numerous and have myriad causes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Metadata describing station histories is patchy at best and often non-existent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Data is discrete in both space and time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No “how to” … rather very many cases of “it may work …”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Multiple subjective decisions required even in automated procedures (thresholds, periods, test type etc.)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Different approaches may have different strengths and weaknesses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No single dataset can answer all user needs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Global warming is unequivocal …</a:t>
            </a:r>
          </a:p>
          <a:p>
            <a:pPr lvl="1"/>
            <a:r>
              <a:rPr lang="en-US" sz="2400" dirty="0" smtClean="0"/>
              <a:t>But uncertainty remains and is poorly quantified</a:t>
            </a:r>
          </a:p>
          <a:p>
            <a:r>
              <a:rPr lang="en-US" dirty="0" smtClean="0"/>
              <a:t>We can do better at </a:t>
            </a:r>
            <a:r>
              <a:rPr lang="en-US" dirty="0" err="1" smtClean="0"/>
              <a:t>analysing</a:t>
            </a:r>
            <a:r>
              <a:rPr lang="en-US" dirty="0" smtClean="0"/>
              <a:t> what we have</a:t>
            </a:r>
          </a:p>
          <a:p>
            <a:pPr lvl="1"/>
            <a:r>
              <a:rPr lang="en-US" sz="2400" dirty="0" smtClean="0"/>
              <a:t>Example of surface temperatures</a:t>
            </a:r>
          </a:p>
          <a:p>
            <a:r>
              <a:rPr lang="en-US" dirty="0" smtClean="0"/>
              <a:t>We can do better with observing strategies in the future</a:t>
            </a:r>
          </a:p>
          <a:p>
            <a:pPr lvl="1"/>
            <a:r>
              <a:rPr lang="en-US" sz="2400" dirty="0" smtClean="0"/>
              <a:t>Example of GRUAN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49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Future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576" y="1340768"/>
            <a:ext cx="7561263" cy="3816350"/>
          </a:xfrm>
        </p:spPr>
        <p:txBody>
          <a:bodyPr/>
          <a:lstStyle/>
          <a:p>
            <a:r>
              <a:rPr lang="en-US" dirty="0" smtClean="0"/>
              <a:t>Does it always have to be this way?</a:t>
            </a:r>
          </a:p>
          <a:p>
            <a:pPr lvl="1"/>
            <a:r>
              <a:rPr lang="en-US" sz="2400" dirty="0" smtClean="0"/>
              <a:t>No, with a little effort and joined up thinking</a:t>
            </a:r>
          </a:p>
          <a:p>
            <a:pPr lvl="1"/>
            <a:r>
              <a:rPr lang="en-US" sz="2400" dirty="0" smtClean="0"/>
              <a:t>We </a:t>
            </a:r>
            <a:r>
              <a:rPr lang="en-US" sz="2400" i="1" dirty="0" smtClean="0"/>
              <a:t>do not </a:t>
            </a:r>
            <a:r>
              <a:rPr lang="en-US" sz="2400" dirty="0" smtClean="0"/>
              <a:t>need perfect measures everywhere</a:t>
            </a:r>
          </a:p>
          <a:p>
            <a:pPr lvl="1"/>
            <a:r>
              <a:rPr lang="en-US" sz="2400" dirty="0" smtClean="0"/>
              <a:t>We </a:t>
            </a:r>
            <a:r>
              <a:rPr lang="en-US" sz="2400" i="1" dirty="0" smtClean="0"/>
              <a:t>do</a:t>
            </a:r>
            <a:r>
              <a:rPr lang="en-US" sz="2400" dirty="0" smtClean="0"/>
              <a:t> need a sufficient set of well characterized measurements to be able to have a chance to understand the remainder of the observations</a:t>
            </a:r>
          </a:p>
          <a:p>
            <a:pPr lvl="1"/>
            <a:r>
              <a:rPr lang="en-US" sz="2400" dirty="0" smtClean="0"/>
              <a:t>Reference quality measurements e.g. US Climate Reference Network and GCOS Reference Upper Air Network, are required on a sustained basis.</a:t>
            </a:r>
          </a:p>
          <a:p>
            <a:pPr lvl="1"/>
            <a:r>
              <a:rPr lang="en-US" sz="2400" dirty="0" smtClean="0"/>
              <a:t>Need a truly multi-point system</a:t>
            </a:r>
          </a:p>
          <a:p>
            <a:pPr lvl="4"/>
            <a:r>
              <a:rPr lang="en-US" sz="2400" dirty="0" smtClean="0"/>
              <a:t>Don’t rob Peter to pay Paul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4805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908720"/>
            <a:ext cx="89662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8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Reference networks 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Provide long-term measurement series in their own right</a:t>
            </a:r>
          </a:p>
          <a:p>
            <a:endParaRPr lang="en-US" dirty="0" smtClean="0"/>
          </a:p>
          <a:p>
            <a:r>
              <a:rPr lang="en-US" dirty="0" smtClean="0"/>
              <a:t>Constrain measurements from more globally complete measurement systems by providing a finite set of well characterized tie-points</a:t>
            </a:r>
          </a:p>
          <a:p>
            <a:endParaRPr lang="en-US" dirty="0" smtClean="0"/>
          </a:p>
          <a:p>
            <a:r>
              <a:rPr lang="en-US" dirty="0" smtClean="0"/>
              <a:t>Serve to improve process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3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 reference quality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>
                <a:srgbClr val="00CC00"/>
              </a:buClr>
              <a:buFont typeface="Wingdings" pitchFamily="-109" charset="2"/>
              <a:buChar char="ü"/>
            </a:pPr>
            <a:r>
              <a:rPr lang="en-GB" sz="2000" dirty="0" smtClean="0"/>
              <a:t>Is traceable to an SI unit or an accepted standard</a:t>
            </a:r>
          </a:p>
          <a:p>
            <a:pPr>
              <a:buClr>
                <a:srgbClr val="00CC00"/>
              </a:buClr>
              <a:buFont typeface="Wingdings" pitchFamily="-109" charset="2"/>
              <a:buChar char="ü"/>
            </a:pPr>
            <a:endParaRPr lang="en-GB" sz="2000" dirty="0" smtClean="0"/>
          </a:p>
          <a:p>
            <a:pPr>
              <a:buClr>
                <a:srgbClr val="00CC00"/>
              </a:buClr>
              <a:buFont typeface="Wingdings" pitchFamily="-109" charset="2"/>
              <a:buChar char="ü"/>
            </a:pPr>
            <a:r>
              <a:rPr lang="en-GB" sz="2000" dirty="0" smtClean="0"/>
              <a:t>Provides a comprehensive uncertainty analysis</a:t>
            </a:r>
          </a:p>
          <a:p>
            <a:pPr>
              <a:buClr>
                <a:srgbClr val="00CC00"/>
              </a:buClr>
              <a:buFont typeface="Wingdings" pitchFamily="-109" charset="2"/>
              <a:buChar char="ü"/>
            </a:pPr>
            <a:endParaRPr lang="en-GB" sz="2000" dirty="0" smtClean="0"/>
          </a:p>
          <a:p>
            <a:pPr>
              <a:buClr>
                <a:srgbClr val="00CC00"/>
              </a:buClr>
              <a:buFont typeface="Wingdings" pitchFamily="-109" charset="2"/>
              <a:buChar char="ü"/>
            </a:pPr>
            <a:r>
              <a:rPr lang="en-GB" sz="2000" dirty="0" smtClean="0"/>
              <a:t>Is documented in accessible literature</a:t>
            </a:r>
          </a:p>
          <a:p>
            <a:pPr>
              <a:buClr>
                <a:srgbClr val="00CC00"/>
              </a:buClr>
              <a:buFont typeface="Wingdings" pitchFamily="-109" charset="2"/>
              <a:buChar char="ü"/>
            </a:pPr>
            <a:endParaRPr lang="en-GB" sz="2000" dirty="0" smtClean="0"/>
          </a:p>
          <a:p>
            <a:pPr>
              <a:buClr>
                <a:srgbClr val="00CC00"/>
              </a:buClr>
              <a:buFont typeface="Wingdings" pitchFamily="-109" charset="2"/>
              <a:buChar char="ü"/>
            </a:pPr>
            <a:r>
              <a:rPr lang="en-GB" sz="2000" dirty="0" smtClean="0"/>
              <a:t>Is validated (e.g. by </a:t>
            </a:r>
            <a:r>
              <a:rPr lang="en-GB" sz="2000" dirty="0" err="1" smtClean="0"/>
              <a:t>intercomparison</a:t>
            </a:r>
            <a:r>
              <a:rPr lang="en-GB" sz="2000" dirty="0" smtClean="0"/>
              <a:t> or redundant observations)</a:t>
            </a:r>
          </a:p>
          <a:p>
            <a:pPr>
              <a:buClr>
                <a:srgbClr val="00CC00"/>
              </a:buClr>
              <a:buFont typeface="Wingdings" pitchFamily="-109" charset="2"/>
              <a:buChar char="ü"/>
            </a:pPr>
            <a:endParaRPr lang="en-GB" sz="2000" dirty="0" smtClean="0"/>
          </a:p>
          <a:p>
            <a:pPr>
              <a:buClr>
                <a:srgbClr val="00CC00"/>
              </a:buClr>
              <a:buFont typeface="Wingdings" pitchFamily="-109" charset="2"/>
              <a:buChar char="ü"/>
            </a:pPr>
            <a:r>
              <a:rPr lang="en-GB" sz="2000" dirty="0" smtClean="0"/>
              <a:t>Includes complete meta data description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4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31640" y="0"/>
            <a:ext cx="65532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Establishing reference quality</a:t>
            </a:r>
            <a:endParaRPr kumimoji="0" lang="es-EC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085975" y="3476625"/>
            <a:ext cx="1685925" cy="10572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190750" y="286702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205163" y="2505075"/>
            <a:ext cx="2867025" cy="1409700"/>
            <a:chOff x="2020" y="1776"/>
            <a:chExt cx="1806" cy="888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020" y="1776"/>
              <a:ext cx="1806" cy="88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Best estimate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Uncertainty</a:t>
              </a:r>
            </a:p>
          </p:txBody>
        </p:sp>
        <p:sp>
          <p:nvSpPr>
            <p:cNvPr id="1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221" y="1869"/>
              <a:ext cx="1458" cy="49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  GRUAN Measurement  </a:t>
              </a:r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865188" y="904875"/>
            <a:ext cx="7502525" cy="1851025"/>
            <a:chOff x="545" y="768"/>
            <a:chExt cx="4726" cy="1166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990" y="1134"/>
              <a:ext cx="828" cy="49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596" y="1406"/>
              <a:ext cx="630" cy="528"/>
            </a:xfrm>
            <a:custGeom>
              <a:avLst/>
              <a:gdLst>
                <a:gd name="T0" fmla="*/ 0 w 630"/>
                <a:gd name="T1" fmla="*/ 0 h 528"/>
                <a:gd name="T2" fmla="*/ 342 w 630"/>
                <a:gd name="T3" fmla="*/ 162 h 528"/>
                <a:gd name="T4" fmla="*/ 630 w 630"/>
                <a:gd name="T5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0" h="528">
                  <a:moveTo>
                    <a:pt x="0" y="0"/>
                  </a:moveTo>
                  <a:cubicBezTo>
                    <a:pt x="57" y="27"/>
                    <a:pt x="237" y="74"/>
                    <a:pt x="342" y="162"/>
                  </a:cubicBezTo>
                  <a:cubicBezTo>
                    <a:pt x="447" y="250"/>
                    <a:pt x="570" y="452"/>
                    <a:pt x="630" y="5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916" y="1242"/>
              <a:ext cx="12" cy="534"/>
            </a:xfrm>
            <a:custGeom>
              <a:avLst/>
              <a:gdLst>
                <a:gd name="T0" fmla="*/ 0 w 12"/>
                <a:gd name="T1" fmla="*/ 0 h 534"/>
                <a:gd name="T2" fmla="*/ 6 w 12"/>
                <a:gd name="T3" fmla="*/ 264 h 534"/>
                <a:gd name="T4" fmla="*/ 12 w 12"/>
                <a:gd name="T5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34">
                  <a:moveTo>
                    <a:pt x="0" y="0"/>
                  </a:moveTo>
                  <a:cubicBezTo>
                    <a:pt x="1" y="44"/>
                    <a:pt x="4" y="175"/>
                    <a:pt x="6" y="264"/>
                  </a:cubicBezTo>
                  <a:cubicBezTo>
                    <a:pt x="8" y="353"/>
                    <a:pt x="11" y="478"/>
                    <a:pt x="12" y="53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2361" y="768"/>
              <a:ext cx="1122" cy="486"/>
            </a:xfrm>
            <a:prstGeom prst="roundRect">
              <a:avLst>
                <a:gd name="adj" fmla="val 50000"/>
              </a:avLst>
            </a:prstGeom>
            <a:solidFill>
              <a:srgbClr val="00C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rgbClr val="E3FA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Uncertainty of input data</a:t>
              </a: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flipH="1">
              <a:off x="3618" y="1405"/>
              <a:ext cx="630" cy="528"/>
            </a:xfrm>
            <a:custGeom>
              <a:avLst/>
              <a:gdLst>
                <a:gd name="T0" fmla="*/ 0 w 630"/>
                <a:gd name="T1" fmla="*/ 0 h 528"/>
                <a:gd name="T2" fmla="*/ 342 w 630"/>
                <a:gd name="T3" fmla="*/ 162 h 528"/>
                <a:gd name="T4" fmla="*/ 630 w 630"/>
                <a:gd name="T5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0" h="528">
                  <a:moveTo>
                    <a:pt x="0" y="0"/>
                  </a:moveTo>
                  <a:cubicBezTo>
                    <a:pt x="57" y="27"/>
                    <a:pt x="237" y="74"/>
                    <a:pt x="342" y="162"/>
                  </a:cubicBezTo>
                  <a:cubicBezTo>
                    <a:pt x="447" y="250"/>
                    <a:pt x="570" y="452"/>
                    <a:pt x="630" y="5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545" y="1195"/>
              <a:ext cx="1122" cy="486"/>
            </a:xfrm>
            <a:prstGeom prst="roundRect">
              <a:avLst>
                <a:gd name="adj" fmla="val 50000"/>
              </a:avLst>
            </a:prstGeom>
            <a:solidFill>
              <a:srgbClr val="00C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rgbClr val="E3FA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Traceable sensor calibration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4149" y="1195"/>
              <a:ext cx="1122" cy="486"/>
            </a:xfrm>
            <a:prstGeom prst="roundRect">
              <a:avLst>
                <a:gd name="adj" fmla="val 50000"/>
              </a:avLst>
            </a:prstGeom>
            <a:solidFill>
              <a:srgbClr val="00C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rgbClr val="E3FA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Transparent processing algorithm</a:t>
              </a:r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865188" y="3752850"/>
            <a:ext cx="7502525" cy="1962150"/>
            <a:chOff x="545" y="2562"/>
            <a:chExt cx="4726" cy="1236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659" y="2563"/>
              <a:ext cx="681" cy="617"/>
            </a:xfrm>
            <a:custGeom>
              <a:avLst/>
              <a:gdLst>
                <a:gd name="T0" fmla="*/ 0 w 636"/>
                <a:gd name="T1" fmla="*/ 594 h 594"/>
                <a:gd name="T2" fmla="*/ 372 w 636"/>
                <a:gd name="T3" fmla="*/ 414 h 594"/>
                <a:gd name="T4" fmla="*/ 636 w 636"/>
                <a:gd name="T5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6" h="594">
                  <a:moveTo>
                    <a:pt x="0" y="594"/>
                  </a:moveTo>
                  <a:cubicBezTo>
                    <a:pt x="62" y="564"/>
                    <a:pt x="266" y="513"/>
                    <a:pt x="372" y="414"/>
                  </a:cubicBezTo>
                  <a:cubicBezTo>
                    <a:pt x="478" y="315"/>
                    <a:pt x="581" y="86"/>
                    <a:pt x="63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rot="8414301">
              <a:off x="1881" y="2911"/>
              <a:ext cx="252" cy="246"/>
            </a:xfrm>
            <a:prstGeom prst="line">
              <a:avLst/>
            </a:prstGeom>
            <a:noFill/>
            <a:ln w="38100">
              <a:solidFill>
                <a:srgbClr val="ED13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rot="8414301" flipV="1">
              <a:off x="1881" y="2911"/>
              <a:ext cx="252" cy="246"/>
            </a:xfrm>
            <a:prstGeom prst="line">
              <a:avLst/>
            </a:prstGeom>
            <a:noFill/>
            <a:ln w="38100">
              <a:solidFill>
                <a:srgbClr val="ED13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921" y="2664"/>
              <a:ext cx="1" cy="642"/>
            </a:xfrm>
            <a:custGeom>
              <a:avLst/>
              <a:gdLst>
                <a:gd name="T0" fmla="*/ 0 w 1"/>
                <a:gd name="T1" fmla="*/ 642 h 642"/>
                <a:gd name="T2" fmla="*/ 0 w 1"/>
                <a:gd name="T3" fmla="*/ 414 h 642"/>
                <a:gd name="T4" fmla="*/ 0 w 1"/>
                <a:gd name="T5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42">
                  <a:moveTo>
                    <a:pt x="0" y="642"/>
                  </a:moveTo>
                  <a:cubicBezTo>
                    <a:pt x="0" y="604"/>
                    <a:pt x="0" y="521"/>
                    <a:pt x="0" y="414"/>
                  </a:cubicBezTo>
                  <a:cubicBezTo>
                    <a:pt x="0" y="307"/>
                    <a:pt x="0" y="6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5" name="Group 21"/>
            <p:cNvGrpSpPr>
              <a:grpSpLocks/>
            </p:cNvGrpSpPr>
            <p:nvPr/>
          </p:nvGrpSpPr>
          <p:grpSpPr bwMode="auto">
            <a:xfrm rot="5400000">
              <a:off x="2796" y="2991"/>
              <a:ext cx="252" cy="246"/>
              <a:chOff x="3813" y="2823"/>
              <a:chExt cx="252" cy="246"/>
            </a:xfrm>
          </p:grpSpPr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>
                <a:off x="3813" y="2823"/>
                <a:ext cx="252" cy="246"/>
              </a:xfrm>
              <a:prstGeom prst="line">
                <a:avLst/>
              </a:prstGeom>
              <a:noFill/>
              <a:ln w="38100">
                <a:solidFill>
                  <a:srgbClr val="ED13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 flipV="1">
                <a:off x="3813" y="2823"/>
                <a:ext cx="252" cy="246"/>
              </a:xfrm>
              <a:prstGeom prst="line">
                <a:avLst/>
              </a:prstGeom>
              <a:noFill/>
              <a:ln w="38100">
                <a:solidFill>
                  <a:srgbClr val="ED13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2277" y="3312"/>
              <a:ext cx="1290" cy="486"/>
            </a:xfrm>
            <a:prstGeom prst="roundRect">
              <a:avLst>
                <a:gd name="adj" fmla="val 50000"/>
              </a:avLst>
            </a:prstGeom>
            <a:solidFill>
              <a:srgbClr val="ED13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rgbClr val="E3FA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Disregarded systematic effects</a:t>
              </a:r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545" y="2953"/>
              <a:ext cx="1122" cy="486"/>
            </a:xfrm>
            <a:prstGeom prst="roundRect">
              <a:avLst>
                <a:gd name="adj" fmla="val 50000"/>
              </a:avLst>
            </a:prstGeom>
            <a:solidFill>
              <a:srgbClr val="ED13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rgbClr val="E3FA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Black box software</a:t>
              </a: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 flipH="1">
              <a:off x="3469" y="2562"/>
              <a:ext cx="681" cy="617"/>
            </a:xfrm>
            <a:custGeom>
              <a:avLst/>
              <a:gdLst>
                <a:gd name="T0" fmla="*/ 0 w 636"/>
                <a:gd name="T1" fmla="*/ 594 h 594"/>
                <a:gd name="T2" fmla="*/ 372 w 636"/>
                <a:gd name="T3" fmla="*/ 414 h 594"/>
                <a:gd name="T4" fmla="*/ 636 w 636"/>
                <a:gd name="T5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6" h="594">
                  <a:moveTo>
                    <a:pt x="0" y="594"/>
                  </a:moveTo>
                  <a:cubicBezTo>
                    <a:pt x="62" y="564"/>
                    <a:pt x="266" y="513"/>
                    <a:pt x="372" y="414"/>
                  </a:cubicBezTo>
                  <a:cubicBezTo>
                    <a:pt x="478" y="315"/>
                    <a:pt x="581" y="86"/>
                    <a:pt x="63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rot="13185699" flipH="1">
              <a:off x="3683" y="2911"/>
              <a:ext cx="252" cy="246"/>
            </a:xfrm>
            <a:prstGeom prst="line">
              <a:avLst/>
            </a:prstGeom>
            <a:noFill/>
            <a:ln w="38100">
              <a:solidFill>
                <a:srgbClr val="ED13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rot="-8414301" flipH="1" flipV="1">
              <a:off x="3683" y="2911"/>
              <a:ext cx="252" cy="246"/>
            </a:xfrm>
            <a:prstGeom prst="line">
              <a:avLst/>
            </a:prstGeom>
            <a:noFill/>
            <a:ln w="38100">
              <a:solidFill>
                <a:srgbClr val="ED13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>
              <a:off x="4149" y="2953"/>
              <a:ext cx="1122" cy="486"/>
            </a:xfrm>
            <a:prstGeom prst="roundRect">
              <a:avLst>
                <a:gd name="adj" fmla="val 50000"/>
              </a:avLst>
            </a:prstGeom>
            <a:solidFill>
              <a:srgbClr val="ED13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rgbClr val="E3FA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Proprietary methods</a:t>
              </a:r>
            </a:p>
          </p:txBody>
        </p:sp>
      </p:grpSp>
      <p:sp>
        <p:nvSpPr>
          <p:cNvPr id="34" name="Rectangle 30"/>
          <p:cNvSpPr txBox="1">
            <a:spLocks noChangeArrowheads="1"/>
          </p:cNvSpPr>
          <p:nvPr/>
        </p:nvSpPr>
        <p:spPr>
          <a:xfrm>
            <a:off x="1979712" y="6016625"/>
            <a:ext cx="7521575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Literature: 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0"/>
              <a:buChar char=""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 to the expression of uncertainty in measurement (GUM, 1980)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0"/>
              <a:buChar char=""/>
              <a:tabLst/>
              <a:defRPr/>
            </a:pP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 Quality Upper-Air Measurements: Guidance for developing GRUAN data products, </a:t>
            </a:r>
            <a:b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Immler et al. (2010), Atmos. Meas. Techn. </a:t>
            </a:r>
          </a:p>
        </p:txBody>
      </p:sp>
    </p:spTree>
    <p:extLst>
      <p:ext uri="{BB962C8B-B14F-4D97-AF65-F5344CB8AC3E}">
        <p14:creationId xmlns:p14="http://schemas.microsoft.com/office/powerpoint/2010/main" val="34276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Example – RS92 </a:t>
            </a:r>
            <a:r>
              <a:rPr lang="en-US" dirty="0" err="1" smtClean="0"/>
              <a:t>radiosonde</a:t>
            </a:r>
            <a:endParaRPr lang="en-US" dirty="0"/>
          </a:p>
        </p:txBody>
      </p:sp>
      <p:pic>
        <p:nvPicPr>
          <p:cNvPr id="5" name="Content Placeholder 4" descr="figure_RadiationTempCorrection_1.pdf"/>
          <p:cNvPicPr>
            <a:picLocks noGrp="1" noChangeAspect="1"/>
          </p:cNvPicPr>
          <p:nvPr>
            <p:ph sz="quarter" idx="11"/>
          </p:nvPr>
        </p:nvPicPr>
        <p:blipFill>
          <a:blip r:embed="rId2"/>
          <a:srcRect l="-26550" r="-26550"/>
          <a:stretch>
            <a:fillRect/>
          </a:stretch>
        </p:blipFill>
        <p:spPr>
          <a:xfrm>
            <a:off x="2411760" y="1412776"/>
            <a:ext cx="7561263" cy="3816350"/>
          </a:xfrm>
        </p:spPr>
      </p:pic>
      <p:sp>
        <p:nvSpPr>
          <p:cNvPr id="6" name="TextBox 5"/>
          <p:cNvSpPr txBox="1"/>
          <p:nvPr/>
        </p:nvSpPr>
        <p:spPr>
          <a:xfrm>
            <a:off x="304800" y="1981200"/>
            <a:ext cx="3346132" cy="3725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40000"/>
              </a:spcBef>
              <a:buClr>
                <a:srgbClr val="FF0000"/>
              </a:buClr>
              <a:buFont typeface="Symbol" charset="0"/>
              <a:buNone/>
              <a:defRPr/>
            </a:pPr>
            <a:r>
              <a:rPr lang="en-US" dirty="0" smtClean="0">
                <a:solidFill>
                  <a:srgbClr val="003399"/>
                </a:solidFill>
                <a:latin typeface="Arial" charset="0"/>
                <a:ea typeface="ＭＳ Ｐゴシック" charset="0"/>
              </a:rPr>
              <a:t>Sources of measurement uncertainty: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  <a:buClr>
                <a:srgbClr val="FF0000"/>
              </a:buClr>
              <a:buFont typeface="Symbol" charset="0"/>
              <a:buChar char="·"/>
              <a:defRPr/>
            </a:pPr>
            <a:r>
              <a:rPr lang="en-US" dirty="0" smtClean="0">
                <a:solidFill>
                  <a:srgbClr val="003399"/>
                </a:solidFill>
                <a:latin typeface="Arial" charset="0"/>
                <a:ea typeface="ＭＳ Ｐゴシック" charset="0"/>
              </a:rPr>
              <a:t>Sensor orientation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  <a:buClr>
                <a:srgbClr val="FF0000"/>
              </a:buClr>
              <a:buFont typeface="Symbol" charset="0"/>
              <a:buChar char="·"/>
              <a:defRPr/>
            </a:pPr>
            <a:r>
              <a:rPr lang="en-US" dirty="0" smtClean="0">
                <a:solidFill>
                  <a:srgbClr val="003399"/>
                </a:solidFill>
                <a:latin typeface="Arial" charset="0"/>
                <a:ea typeface="ＭＳ Ｐゴシック" charset="0"/>
              </a:rPr>
              <a:t>Unknown radiation field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  <a:buClr>
                <a:srgbClr val="FF0000"/>
              </a:buClr>
              <a:buFont typeface="Symbol" charset="0"/>
              <a:buChar char="·"/>
              <a:defRPr/>
            </a:pPr>
            <a:r>
              <a:rPr lang="en-US" dirty="0" smtClean="0">
                <a:solidFill>
                  <a:srgbClr val="003399"/>
                </a:solidFill>
                <a:latin typeface="Arial" charset="0"/>
                <a:ea typeface="ＭＳ Ｐゴシック" charset="0"/>
              </a:rPr>
              <a:t>Lab measurements of the </a:t>
            </a:r>
            <a:r>
              <a:rPr lang="en-US" dirty="0" err="1" smtClean="0">
                <a:solidFill>
                  <a:srgbClr val="003399"/>
                </a:solidFill>
                <a:latin typeface="Arial" charset="0"/>
                <a:ea typeface="ＭＳ Ｐゴシック" charset="0"/>
              </a:rPr>
              <a:t>radiative</a:t>
            </a:r>
            <a:r>
              <a:rPr lang="en-US" dirty="0" smtClean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heating 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  <a:buClr>
                <a:srgbClr val="FF0000"/>
              </a:buClr>
              <a:buFont typeface="Symbol" charset="0"/>
              <a:buChar char="·"/>
              <a:defRPr/>
            </a:pPr>
            <a:r>
              <a:rPr lang="en-US" dirty="0" smtClean="0">
                <a:solidFill>
                  <a:srgbClr val="003399"/>
                </a:solidFill>
                <a:latin typeface="Arial" charset="0"/>
                <a:ea typeface="ＭＳ Ｐゴシック" charset="0"/>
              </a:rPr>
              <a:t>Ventilation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  <a:buClr>
                <a:srgbClr val="FF0000"/>
              </a:buClr>
              <a:buFont typeface="Symbol" charset="0"/>
              <a:buChar char="·"/>
              <a:defRPr/>
            </a:pPr>
            <a:r>
              <a:rPr lang="en-US" dirty="0" smtClean="0">
                <a:solidFill>
                  <a:srgbClr val="003399"/>
                </a:solidFill>
                <a:latin typeface="Arial" charset="0"/>
                <a:ea typeface="ＭＳ Ｐゴシック" charset="0"/>
              </a:rPr>
              <a:t>Ground check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  <a:buClr>
                <a:srgbClr val="FF0000"/>
              </a:buClr>
              <a:buFont typeface="Symbol" charset="0"/>
              <a:buChar char="·"/>
              <a:defRPr/>
            </a:pPr>
            <a:r>
              <a:rPr lang="en-US" dirty="0" smtClean="0">
                <a:solidFill>
                  <a:srgbClr val="003399"/>
                </a:solidFill>
                <a:latin typeface="Arial" charset="0"/>
                <a:ea typeface="ＭＳ Ｐゴシック" charset="0"/>
              </a:rPr>
              <a:t>Calibration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  <a:buClr>
                <a:srgbClr val="FF0000"/>
              </a:buClr>
              <a:buFont typeface="Symbol" charset="0"/>
              <a:buChar char="·"/>
              <a:defRPr/>
            </a:pPr>
            <a:r>
              <a:rPr lang="en-US" dirty="0" smtClean="0">
                <a:solidFill>
                  <a:srgbClr val="003399"/>
                </a:solidFill>
                <a:latin typeface="Arial" charset="0"/>
                <a:ea typeface="ＭＳ Ｐゴシック" charset="0"/>
              </a:rPr>
              <a:t>Time lag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9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Still a long way to go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268834"/>
            <a:ext cx="7561263" cy="3816350"/>
          </a:xfrm>
        </p:spPr>
        <p:txBody>
          <a:bodyPr/>
          <a:lstStyle/>
          <a:p>
            <a:r>
              <a:rPr lang="en-US" dirty="0" smtClean="0"/>
              <a:t>Bring in extra data </a:t>
            </a:r>
            <a:r>
              <a:rPr lang="en-US" dirty="0" smtClean="0"/>
              <a:t>streams (radiometers, </a:t>
            </a:r>
            <a:r>
              <a:rPr lang="en-US" dirty="0" err="1" smtClean="0"/>
              <a:t>lidars</a:t>
            </a:r>
            <a:r>
              <a:rPr lang="en-US" dirty="0" smtClean="0"/>
              <a:t> etc.)</a:t>
            </a:r>
            <a:endParaRPr lang="en-US" dirty="0" smtClean="0"/>
          </a:p>
          <a:p>
            <a:r>
              <a:rPr lang="en-US" dirty="0" smtClean="0"/>
              <a:t>Expand </a:t>
            </a:r>
            <a:r>
              <a:rPr lang="en-US" dirty="0" smtClean="0"/>
              <a:t>the network</a:t>
            </a:r>
          </a:p>
          <a:p>
            <a:pPr lvl="1"/>
            <a:r>
              <a:rPr lang="en-US" sz="2400" dirty="0" smtClean="0"/>
              <a:t>Truly global</a:t>
            </a:r>
          </a:p>
          <a:p>
            <a:pPr lvl="1"/>
            <a:r>
              <a:rPr lang="en-US" sz="2400" dirty="0" smtClean="0"/>
              <a:t>Sufficient stations to characterize climate</a:t>
            </a:r>
          </a:p>
          <a:p>
            <a:r>
              <a:rPr lang="en-US" dirty="0" smtClean="0"/>
              <a:t>Maintain the network for decades to come</a:t>
            </a:r>
          </a:p>
          <a:p>
            <a:pPr lvl="1"/>
            <a:r>
              <a:rPr lang="en-US" sz="2400" dirty="0" smtClean="0"/>
              <a:t>We need continuous and high quality measurements</a:t>
            </a:r>
          </a:p>
          <a:p>
            <a:r>
              <a:rPr lang="en-US" dirty="0" smtClean="0"/>
              <a:t>Do science with the network measurements</a:t>
            </a:r>
          </a:p>
          <a:p>
            <a:pPr lvl="1"/>
            <a:r>
              <a:rPr lang="en-US" sz="2400" dirty="0" smtClean="0"/>
              <a:t>Funding will only be secure if we show reference measurement networks are truly valuable. Saying so does not make it so.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647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404664"/>
            <a:ext cx="7560890" cy="1008112"/>
          </a:xfrm>
        </p:spPr>
        <p:txBody>
          <a:bodyPr/>
          <a:lstStyle/>
          <a:p>
            <a:r>
              <a:rPr lang="en-US" dirty="0" smtClean="0"/>
              <a:t>Usage challenges – some Questions (finite list)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If we have multiple measurements of the same variable at the same (nominal) site can we combine to get a better quantified estimate?</a:t>
            </a:r>
          </a:p>
          <a:p>
            <a:r>
              <a:rPr lang="en-US" dirty="0" smtClean="0"/>
              <a:t>How can we compare two (or more) measurements that are non-coincident in space or time or both?</a:t>
            </a:r>
          </a:p>
          <a:p>
            <a:r>
              <a:rPr lang="en-US" dirty="0" smtClean="0"/>
              <a:t>What is the role of other tools such as data assimilation?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GAIA-CLIM (</a:t>
            </a:r>
            <a:r>
              <a:rPr lang="en-US" dirty="0" smtClean="0">
                <a:hlinkClick r:id="rId2"/>
              </a:rPr>
              <a:t>www.gaia-clim.eu</a:t>
            </a:r>
            <a:r>
              <a:rPr lang="en-US" dirty="0" smtClean="0"/>
              <a:t>) aims to address such Questions for satellite measure </a:t>
            </a:r>
            <a:r>
              <a:rPr lang="en-US" dirty="0" err="1" smtClean="0"/>
              <a:t>characterisation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69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484858"/>
            <a:ext cx="7561263" cy="3816350"/>
          </a:xfrm>
        </p:spPr>
        <p:txBody>
          <a:bodyPr/>
          <a:lstStyle/>
          <a:p>
            <a:r>
              <a:rPr lang="en-US" sz="2000" dirty="0" smtClean="0"/>
              <a:t>No question as to the trajectory of the climate system</a:t>
            </a:r>
          </a:p>
          <a:p>
            <a:r>
              <a:rPr lang="en-US" sz="2000" dirty="0" smtClean="0"/>
              <a:t>Significant ambiguity in the details as a result of past measurement practices</a:t>
            </a:r>
          </a:p>
          <a:p>
            <a:r>
              <a:rPr lang="en-US" sz="2000" dirty="0" smtClean="0"/>
              <a:t>We can do better in the here and now in estimating the past changes using statistical insights </a:t>
            </a:r>
          </a:p>
          <a:p>
            <a:r>
              <a:rPr lang="en-US" sz="2000" dirty="0" smtClean="0"/>
              <a:t>We can also instigate and maintain measurements that better assure the future through instigating traceable and comparable reference measurement networks</a:t>
            </a:r>
          </a:p>
          <a:p>
            <a:r>
              <a:rPr lang="en-US" sz="2000" dirty="0" smtClean="0"/>
              <a:t>It is unambiguous that statistics has a key role to play in all of this</a:t>
            </a:r>
          </a:p>
          <a:p>
            <a:r>
              <a:rPr lang="en-US" sz="2000" dirty="0" smtClean="0"/>
              <a:t>And the good news is that there are many potential ways to get involved</a:t>
            </a:r>
          </a:p>
          <a:p>
            <a:r>
              <a:rPr lang="en-US" sz="2000" dirty="0" smtClean="0"/>
              <a:t>So, let’s make sure that happens </a:t>
            </a:r>
            <a:r>
              <a:rPr lang="en-US" sz="2000" dirty="0" err="1" smtClean="0">
                <a:sym typeface="Wingdings"/>
              </a:rPr>
              <a:t>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580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620688"/>
            <a:ext cx="8064500" cy="2460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95" y="1412776"/>
            <a:ext cx="4660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Rot="1" noChangeAspect="1" noMove="1" noResize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30" y="685800"/>
            <a:ext cx="5788152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33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12776"/>
            <a:ext cx="64262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8975" y="6359525"/>
            <a:ext cx="2105025" cy="122238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90509"/>
            <a:ext cx="2717800" cy="204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595" y="609600"/>
            <a:ext cx="23622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429000"/>
            <a:ext cx="3314700" cy="248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295" y="4089400"/>
            <a:ext cx="4635500" cy="256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129540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Huge range of instrument types, </a:t>
            </a:r>
            <a:r>
              <a:rPr lang="en-US" dirty="0" err="1" smtClean="0"/>
              <a:t>siting</a:t>
            </a:r>
            <a:r>
              <a:rPr lang="en-US" dirty="0" smtClean="0"/>
              <a:t> exposures etc. regionally, nationally and globally with many changes over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3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46310" y="116632"/>
            <a:ext cx="7858137" cy="1008112"/>
          </a:xfrm>
        </p:spPr>
        <p:txBody>
          <a:bodyPr/>
          <a:lstStyle/>
          <a:p>
            <a:r>
              <a:rPr lang="en-US" dirty="0"/>
              <a:t>Historical measurement issues have practical consequences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8178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0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6311" y="188640"/>
            <a:ext cx="7560890" cy="1008112"/>
          </a:xfrm>
        </p:spPr>
        <p:txBody>
          <a:bodyPr/>
          <a:lstStyle/>
          <a:p>
            <a:r>
              <a:rPr lang="en-US" dirty="0"/>
              <a:t>For the surface (similar list would exist for balloon based or remotely sensed data 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2132930"/>
            <a:ext cx="7561263" cy="38163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70000"/>
              </a:lnSpc>
            </a:pPr>
            <a:r>
              <a:rPr lang="en-US" sz="2900" dirty="0" smtClean="0">
                <a:latin typeface="+mn-lt"/>
              </a:rPr>
              <a:t>Station moves</a:t>
            </a:r>
          </a:p>
          <a:p>
            <a:pPr>
              <a:lnSpc>
                <a:spcPct val="70000"/>
              </a:lnSpc>
            </a:pPr>
            <a:endParaRPr lang="en-US" sz="2900" dirty="0" smtClean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en-US" sz="2900" dirty="0" smtClean="0">
                <a:latin typeface="+mn-lt"/>
              </a:rPr>
              <a:t>Instrument changes</a:t>
            </a:r>
          </a:p>
          <a:p>
            <a:pPr>
              <a:lnSpc>
                <a:spcPct val="70000"/>
              </a:lnSpc>
            </a:pPr>
            <a:endParaRPr lang="en-US" sz="2900" dirty="0" smtClean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en-US" sz="2900" dirty="0" smtClean="0">
                <a:latin typeface="+mn-lt"/>
              </a:rPr>
              <a:t>Observer changes</a:t>
            </a:r>
          </a:p>
          <a:p>
            <a:pPr>
              <a:lnSpc>
                <a:spcPct val="70000"/>
              </a:lnSpc>
            </a:pPr>
            <a:endParaRPr lang="en-US" sz="2900" dirty="0" smtClean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en-US" sz="2900" dirty="0" smtClean="0">
                <a:latin typeface="+mn-lt"/>
              </a:rPr>
              <a:t>Automation</a:t>
            </a:r>
          </a:p>
          <a:p>
            <a:pPr>
              <a:lnSpc>
                <a:spcPct val="70000"/>
              </a:lnSpc>
            </a:pPr>
            <a:endParaRPr lang="en-US" sz="2900" dirty="0" smtClean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en-US" sz="2900" dirty="0" smtClean="0">
                <a:latin typeface="+mn-lt"/>
              </a:rPr>
              <a:t>Time of observation biases</a:t>
            </a:r>
          </a:p>
          <a:p>
            <a:pPr>
              <a:lnSpc>
                <a:spcPct val="70000"/>
              </a:lnSpc>
            </a:pPr>
            <a:endParaRPr lang="en-US" sz="2900" dirty="0" smtClean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en-US" sz="2900" dirty="0" smtClean="0">
                <a:latin typeface="+mn-lt"/>
              </a:rPr>
              <a:t>Microclimate exposure changes</a:t>
            </a:r>
          </a:p>
          <a:p>
            <a:pPr>
              <a:lnSpc>
                <a:spcPct val="70000"/>
              </a:lnSpc>
            </a:pPr>
            <a:endParaRPr lang="en-US" sz="2900" dirty="0" smtClean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en-US" sz="2900" dirty="0" smtClean="0">
                <a:latin typeface="+mn-lt"/>
              </a:rPr>
              <a:t>Urbanization</a:t>
            </a:r>
          </a:p>
          <a:p>
            <a:pPr>
              <a:lnSpc>
                <a:spcPct val="70000"/>
              </a:lnSpc>
            </a:pPr>
            <a:endParaRPr lang="en-US" sz="2900" dirty="0" smtClean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en-US" sz="2900" dirty="0" smtClean="0">
                <a:latin typeface="+mn-lt"/>
              </a:rPr>
              <a:t>And so on and so forth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0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55576" y="404664"/>
            <a:ext cx="7858137" cy="1008112"/>
          </a:xfrm>
        </p:spPr>
        <p:txBody>
          <a:bodyPr/>
          <a:lstStyle/>
          <a:p>
            <a:r>
              <a:rPr lang="en-US" dirty="0"/>
              <a:t>Historical observational uncertainties have real implications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348" y="1667470"/>
            <a:ext cx="6706108" cy="46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6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we have </a:t>
            </a:r>
            <a:r>
              <a:rPr lang="en-US" dirty="0" smtClean="0"/>
              <a:t>is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 lack of traceability to absolute or relative standards for most, if not all, of the historical records</a:t>
            </a:r>
          </a:p>
          <a:p>
            <a:endParaRPr lang="en-US" dirty="0" smtClean="0"/>
          </a:p>
          <a:p>
            <a:r>
              <a:rPr lang="en-US" dirty="0" smtClean="0"/>
              <a:t>A lack of comparability between different measurements</a:t>
            </a:r>
          </a:p>
          <a:p>
            <a:endParaRPr lang="en-US" dirty="0" smtClean="0"/>
          </a:p>
          <a:p>
            <a:r>
              <a:rPr lang="en-US" dirty="0" smtClean="0"/>
              <a:t>A lack of adequate documentation of the (ubiquitous) changes sufficient to characterize on a station by station basis in an absolute sense their changing measurement characteristics.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8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ynooth University PowerPoint Template - Burgundy -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Maynooth University PowerPoint Template - Burgundy - Copy</Template>
  <TotalTime>299</TotalTime>
  <Words>924</Words>
  <Application>Microsoft Macintosh PowerPoint</Application>
  <PresentationFormat>On-screen Show (4:3)</PresentationFormat>
  <Paragraphs>131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Maynooth University PowerPoint Template - Burgundy - Copy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Rowan</dc:creator>
  <cp:lastModifiedBy>Peter Thorne</cp:lastModifiedBy>
  <cp:revision>20</cp:revision>
  <dcterms:created xsi:type="dcterms:W3CDTF">2014-08-26T15:32:33Z</dcterms:created>
  <dcterms:modified xsi:type="dcterms:W3CDTF">2015-10-20T06:49:44Z</dcterms:modified>
</cp:coreProperties>
</file>