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5" r:id="rId2"/>
    <p:sldId id="375" r:id="rId3"/>
    <p:sldId id="376" r:id="rId4"/>
    <p:sldId id="377" r:id="rId5"/>
    <p:sldId id="387" r:id="rId6"/>
    <p:sldId id="389" r:id="rId7"/>
    <p:sldId id="388" r:id="rId8"/>
    <p:sldId id="380" r:id="rId9"/>
    <p:sldId id="381" r:id="rId10"/>
    <p:sldId id="390" r:id="rId11"/>
    <p:sldId id="386" r:id="rId12"/>
    <p:sldId id="385" r:id="rId13"/>
    <p:sldId id="379" r:id="rId14"/>
    <p:sldId id="367" r:id="rId15"/>
    <p:sldId id="365" r:id="rId16"/>
    <p:sldId id="366" r:id="rId17"/>
    <p:sldId id="342" r:id="rId18"/>
    <p:sldId id="348" r:id="rId19"/>
    <p:sldId id="319" r:id="rId20"/>
    <p:sldId id="320" r:id="rId21"/>
    <p:sldId id="350" r:id="rId22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90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6092" autoAdjust="0"/>
  </p:normalViewPr>
  <p:slideViewPr>
    <p:cSldViewPr>
      <p:cViewPr varScale="1">
        <p:scale>
          <a:sx n="60" d="100"/>
          <a:sy n="60" d="100"/>
        </p:scale>
        <p:origin x="-157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D9CE4-F515-445F-8063-FAE073A6169E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A9D71-F385-4B80-942B-CEFEEC4A3E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921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fr-F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8EC1976-8648-437C-9731-6FE1B0493F31}" type="datetimeFigureOut">
              <a:rPr lang="fr-FR" altLang="en-US"/>
              <a:pPr/>
              <a:t>20/10/2015</a:t>
            </a:fld>
            <a:endParaRPr lang="fr-F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fr-FR" alt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fr-F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764F1F7-1CC5-4C10-B043-12ACD9570C6E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xmlns="" val="1474546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DA3A145-54A9-47F8-A3B5-773CDDC0F7E7}" type="slidenum">
              <a:rPr lang="fr-FR" altLang="en-US"/>
              <a:pPr/>
              <a:t>1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xmlns="" val="31065312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8830DB-BFF9-4520-990E-EACC26DFE0B9}" type="slidenum">
              <a:rPr lang="fr-FR" altLang="en-US"/>
              <a:pPr/>
              <a:t>21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xmlns="" val="3399160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8830DB-BFF9-4520-990E-EACC26DFE0B9}" type="slidenum">
              <a:rPr lang="fr-FR" altLang="en-US"/>
              <a:pPr/>
              <a:t>2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xmlns="" val="1208141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b="0" dirty="0" smtClean="0">
                <a:solidFill>
                  <a:schemeClr val="tx1"/>
                </a:solidFill>
              </a:rPr>
              <a:t>In the SD</a:t>
            </a:r>
            <a:r>
              <a:rPr lang="en-GB" sz="1200" b="0" baseline="0" dirty="0" smtClean="0">
                <a:solidFill>
                  <a:schemeClr val="tx1"/>
                </a:solidFill>
              </a:rPr>
              <a:t> Agenda, f</a:t>
            </a:r>
            <a:r>
              <a:rPr lang="en-GB" sz="1200" b="0" dirty="0" smtClean="0">
                <a:solidFill>
                  <a:schemeClr val="tx1"/>
                </a:solidFill>
              </a:rPr>
              <a:t>ood security is a stand alone goal, very ambitious.</a:t>
            </a:r>
            <a:endParaRPr lang="en-US" sz="1200" b="0" dirty="0" smtClean="0">
              <a:solidFill>
                <a:schemeClr val="tx1"/>
              </a:solidFill>
            </a:endParaRPr>
          </a:p>
          <a:p>
            <a:endParaRPr lang="en-US" sz="1200" b="0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>
                <a:solidFill>
                  <a:schemeClr val="tx1"/>
                </a:solidFill>
              </a:rPr>
              <a:t>SDG2 covers include </a:t>
            </a:r>
            <a:r>
              <a:rPr lang="en-US" sz="2400" b="0" dirty="0" smtClean="0">
                <a:solidFill>
                  <a:schemeClr val="tx1"/>
                </a:solidFill>
              </a:rPr>
              <a:t>5 multidimensional targets and 3 Means of Implementation</a:t>
            </a:r>
          </a:p>
          <a:p>
            <a:r>
              <a:rPr lang="en-US" sz="1200" b="0" dirty="0" smtClean="0">
                <a:solidFill>
                  <a:schemeClr val="tx1"/>
                </a:solidFill>
              </a:rPr>
              <a:t>Which cover aspects related to: food access, nutrition, agricultural productivity,  sustainable food systems, genetic diversity, investment, trade and market information.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84E0A-CBBD-4219-97B0-536BCD29A05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32922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8830DB-BFF9-4520-990E-EACC26DFE0B9}" type="slidenum">
              <a:rPr lang="fr-FR" altLang="en-US"/>
              <a:pPr/>
              <a:t>11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xmlns="" val="1208141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8830DB-BFF9-4520-990E-EACC26DFE0B9}" type="slidenum">
              <a:rPr lang="fr-FR" altLang="en-US"/>
              <a:pPr/>
              <a:t>13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xmlns="" val="1208141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/>
              <a:t>The </a:t>
            </a:r>
            <a:r>
              <a:rPr lang="en-US" sz="1200" dirty="0" err="1" smtClean="0"/>
              <a:t>PoU</a:t>
            </a:r>
            <a:r>
              <a:rPr lang="en-US" sz="1200" dirty="0" smtClean="0"/>
              <a:t> methodology based on the distribution of access to calories within the population is methodologically sound.</a:t>
            </a:r>
          </a:p>
          <a:p>
            <a:pPr marL="0" lvl="1" indent="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/>
              <a:t>Considering the quality and type of data currently available, there is no superior alternative for annual monitoring at global level and thus it should be maintained</a:t>
            </a:r>
          </a:p>
          <a:p>
            <a:pPr marL="0" lvl="2" indent="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/>
              <a:t>FAO is asked to look into ways to improve precision of the estimates</a:t>
            </a:r>
          </a:p>
          <a:p>
            <a:pPr marL="0" lvl="1" indent="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/>
              <a:t>The estimated prevalence of undernourishment is insufficient to provide a comprehensive picture of the state of food insecurity </a:t>
            </a:r>
          </a:p>
          <a:p>
            <a:pPr marL="0" lvl="2" indent="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/>
              <a:t>It does not capture consequences of food insecurity in terms of welfare losses (sacrifice of other essential consumption to protect the minimum caloric intake)</a:t>
            </a:r>
          </a:p>
          <a:p>
            <a:pPr marL="0" lvl="2" indent="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/>
              <a:t>It does not fully consider the nutritional value of calorie-sufficient diets that may lack other nutrients (amino-acids, vitamins, etc.)</a:t>
            </a:r>
          </a:p>
          <a:p>
            <a:pPr marL="0" lvl="1" indent="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/>
              <a:t>A core set of food insecurity indicators should be produced to allow for regular monitoring of the various dimensions that constitute Food Security (availability, access, utilization and stability)</a:t>
            </a:r>
            <a:endParaRPr lang="it-IT" sz="1200" dirty="0" smtClean="0"/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25D7A-B5D1-4B6A-87D9-11AE62911CFC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708085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noProof="0" dirty="0" smtClean="0"/>
              <a:t>L’aspetto chiave che non è stato mai compreso di questo</a:t>
            </a:r>
            <a:r>
              <a:rPr lang="it-IT" baseline="0" noProof="0" dirty="0" smtClean="0"/>
              <a:t> metodo, è che questa distribuzione NON È la distribuzione empirica dei consumi calorici nel paese (anche se vengono usati i dati dei </a:t>
            </a:r>
            <a:r>
              <a:rPr lang="it-IT" baseline="0" noProof="0" dirty="0" err="1" smtClean="0"/>
              <a:t>survey</a:t>
            </a:r>
            <a:r>
              <a:rPr lang="it-IT" baseline="0" noProof="0" dirty="0" smtClean="0"/>
              <a:t> per stimarne i parametri.)</a:t>
            </a:r>
          </a:p>
          <a:p>
            <a:r>
              <a:rPr lang="it-IT" baseline="0" noProof="0" dirty="0" smtClean="0"/>
              <a:t>Questa è la distribuzione di probabilità associata ai POSSIBILI LIVELLI di consumo calorico per l’individuo MEDIO di una popolazione.</a:t>
            </a:r>
          </a:p>
          <a:p>
            <a:r>
              <a:rPr lang="it-IT" baseline="0" noProof="0" dirty="0" smtClean="0"/>
              <a:t>Contrariamente ad un qualunque singolo individuo, per cui è concepibile definire UN livello di </a:t>
            </a:r>
            <a:r>
              <a:rPr lang="it-IT" baseline="0" noProof="0" dirty="0" err="1" smtClean="0"/>
              <a:t>energy</a:t>
            </a:r>
            <a:r>
              <a:rPr lang="it-IT" baseline="0" noProof="0" dirty="0" smtClean="0"/>
              <a:t> </a:t>
            </a:r>
            <a:r>
              <a:rPr lang="it-IT" baseline="0" noProof="0" dirty="0" err="1" smtClean="0"/>
              <a:t>requirement</a:t>
            </a:r>
            <a:r>
              <a:rPr lang="it-IT" baseline="0" noProof="0" dirty="0" smtClean="0"/>
              <a:t>, per l’INDIVIDUO MEDIO esiste un RANGE di valori di </a:t>
            </a:r>
            <a:r>
              <a:rPr lang="it-IT" baseline="0" noProof="0" dirty="0" err="1" smtClean="0"/>
              <a:t>energy</a:t>
            </a:r>
            <a:r>
              <a:rPr lang="it-IT" baseline="0" noProof="0" dirty="0" smtClean="0"/>
              <a:t> </a:t>
            </a:r>
            <a:r>
              <a:rPr lang="it-IT" baseline="0" noProof="0" dirty="0" err="1" smtClean="0"/>
              <a:t>requirements</a:t>
            </a:r>
            <a:r>
              <a:rPr lang="it-IT" baseline="0" noProof="0" dirty="0" smtClean="0"/>
              <a:t> che vanno tutti considerati adeguati.</a:t>
            </a:r>
          </a:p>
          <a:p>
            <a:r>
              <a:rPr lang="it-IT" baseline="0" noProof="0" dirty="0" smtClean="0"/>
              <a:t>L’ampiezza di questo </a:t>
            </a:r>
            <a:r>
              <a:rPr lang="it-IT" baseline="0" noProof="0" dirty="0" err="1" smtClean="0"/>
              <a:t>range</a:t>
            </a:r>
            <a:r>
              <a:rPr lang="it-IT" baseline="0" noProof="0" dirty="0" smtClean="0"/>
              <a:t> riflette la diversità esistente nella popolazione in termini di età, sesso, massa corporea, livelli di attività fisica e di efficienza metabolica.  Solo valori al di fuori di tale </a:t>
            </a:r>
            <a:r>
              <a:rPr lang="it-IT" baseline="0" noProof="0" dirty="0" err="1" smtClean="0"/>
              <a:t>range</a:t>
            </a:r>
            <a:r>
              <a:rPr lang="it-IT" baseline="0" noProof="0" dirty="0" smtClean="0"/>
              <a:t> sono da considerarsi </a:t>
            </a:r>
            <a:r>
              <a:rPr lang="it-IT" baseline="0" noProof="0" dirty="0" err="1" smtClean="0"/>
              <a:t>inadegauti</a:t>
            </a:r>
            <a:r>
              <a:rPr lang="it-IT" baseline="0" noProof="0" dirty="0" smtClean="0"/>
              <a:t> (o per eccesso o per difetto). È per questo che la stima di </a:t>
            </a:r>
            <a:r>
              <a:rPr lang="it-IT" baseline="0" noProof="0" dirty="0" err="1" smtClean="0"/>
              <a:t>inadequacy</a:t>
            </a:r>
            <a:r>
              <a:rPr lang="it-IT" baseline="0" noProof="0" dirty="0" smtClean="0"/>
              <a:t> va fatta con riferimento al MDER.</a:t>
            </a:r>
          </a:p>
          <a:p>
            <a:pPr marL="0" lvl="1" indent="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/>
              <a:t>The </a:t>
            </a:r>
            <a:r>
              <a:rPr lang="en-US" sz="1200" dirty="0" err="1" smtClean="0"/>
              <a:t>PoU</a:t>
            </a:r>
            <a:r>
              <a:rPr lang="en-US" sz="1200" dirty="0" smtClean="0"/>
              <a:t> methodology based on the distribution of access to calories within the population is methodologically sound.</a:t>
            </a:r>
          </a:p>
          <a:p>
            <a:pPr marL="0" lvl="1" indent="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/>
              <a:t>Considering the quality and type of data currently available, there is no superior alternative for annual monitoring at global level and thus it should be maintained</a:t>
            </a:r>
          </a:p>
          <a:p>
            <a:pPr marL="0" lvl="2" indent="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/>
              <a:t>FAO is asked to look into ways to improve precision of the estimates</a:t>
            </a:r>
          </a:p>
          <a:p>
            <a:pPr marL="0" lvl="1" indent="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/>
              <a:t>The estimated prevalence of undernourishment is insufficient to provide a comprehensive picture of the state of food insecurity </a:t>
            </a:r>
          </a:p>
          <a:p>
            <a:pPr marL="0" lvl="2" indent="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/>
              <a:t>It does not capture consequences of food insecurity in terms of welfare losses (sacrifice of other essential consumption to protect the minimum caloric intake)</a:t>
            </a:r>
          </a:p>
          <a:p>
            <a:pPr marL="0" lvl="2" indent="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/>
              <a:t>It does not fully consider the nutritional value of calorie-sufficient diets that may lack other nutrients (amino-acids, vitamins, etc.)</a:t>
            </a:r>
          </a:p>
          <a:p>
            <a:pPr marL="0" lvl="1" indent="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/>
              <a:t>A core set of food insecurity indicators should be produced to allow for regular monitoring of the various dimensions that constitute Food Security (availability, access, utilization and stability)</a:t>
            </a:r>
            <a:endParaRPr lang="it-IT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E5C7A-CFF0-444C-87D6-77E761C4585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7609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ts val="0"/>
              </a:spcBef>
            </a:pPr>
            <a:r>
              <a:rPr lang="en-US" sz="1200" dirty="0" smtClean="0">
                <a:latin typeface="+mn-lt"/>
              </a:rPr>
              <a:t>Choice of the distribution</a:t>
            </a:r>
          </a:p>
          <a:p>
            <a:pPr algn="l" rtl="0" eaLnBrk="0" fontAlgn="base" hangingPunct="0">
              <a:spcBef>
                <a:spcPts val="0"/>
              </a:spcBef>
              <a:spcAft>
                <a:spcPct val="0"/>
              </a:spcAft>
            </a:pPr>
            <a:r>
              <a:rPr lang="en-US" sz="1200" dirty="0" smtClean="0">
                <a:latin typeface="+mn-lt"/>
              </a:rPr>
              <a:t>It should represent the probability distribution associated with food (calorie) consumption of a randomly selected </a:t>
            </a:r>
            <a:r>
              <a:rPr lang="en-US" sz="1200" i="1" dirty="0" smtClean="0">
                <a:latin typeface="+mn-lt"/>
              </a:rPr>
              <a:t>individual</a:t>
            </a:r>
            <a:r>
              <a:rPr lang="en-US" sz="1200" dirty="0" smtClean="0">
                <a:latin typeface="+mn-lt"/>
              </a:rPr>
              <a:t> in the </a:t>
            </a:r>
            <a:r>
              <a:rPr lang="en-US" sz="1200" dirty="0" err="1" smtClean="0">
                <a:latin typeface="+mn-lt"/>
              </a:rPr>
              <a:t>populationCould</a:t>
            </a:r>
            <a:r>
              <a:rPr lang="en-US" sz="1200" dirty="0" smtClean="0">
                <a:latin typeface="+mn-lt"/>
              </a:rPr>
              <a:t> be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indifferently expressed on a per caput or on a per adult equivalent basis (it is only a matter of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scalinng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 rtl="0" eaLnBrk="0" fontAlgn="base" hangingPunct="0">
              <a:spcBef>
                <a:spcPts val="0"/>
              </a:spcBef>
              <a:spcAft>
                <a:spcPct val="0"/>
              </a:spcAft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can only be positively valued</a:t>
            </a:r>
          </a:p>
          <a:p>
            <a:pPr algn="l" rtl="0" eaLnBrk="0" fontAlgn="base" hangingPunct="0">
              <a:spcBef>
                <a:spcPts val="0"/>
              </a:spcBef>
              <a:spcAft>
                <a:spcPct val="0"/>
              </a:spcAft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should have (strictly positive) natural upper and lower limits (as opposed to, say, income distribution</a:t>
            </a:r>
          </a:p>
          <a:p>
            <a:pPr algn="l" rtl="0" eaLnBrk="0" fontAlgn="base" hangingPunct="0">
              <a:spcBef>
                <a:spcPts val="0"/>
              </a:spcBef>
              <a:spcAft>
                <a:spcPct val="0"/>
              </a:spcAft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Possibly positively skewed</a:t>
            </a:r>
          </a:p>
          <a:p>
            <a:pPr algn="l" rtl="0" eaLnBrk="0" fontAlgn="base" hangingPunct="0">
              <a:spcBef>
                <a:spcPts val="0"/>
              </a:spcBef>
              <a:spcAft>
                <a:spcPct val="0"/>
              </a:spcAft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log normal model was adopted, in 1996, for analytic convenience and goodness of fit</a:t>
            </a:r>
          </a:p>
          <a:p>
            <a:pPr algn="l" rtl="0" eaLnBrk="0" fontAlgn="base" hangingPunct="0">
              <a:spcBef>
                <a:spcPts val="0"/>
              </a:spcBef>
              <a:spcAft>
                <a:spcPct val="0"/>
              </a:spcAft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Estimation of the parameters</a:t>
            </a:r>
          </a:p>
          <a:p>
            <a:pPr algn="l" rtl="0" eaLnBrk="0" fontAlgn="base" hangingPunct="0">
              <a:spcBef>
                <a:spcPts val="0"/>
              </a:spcBef>
              <a:spcAft>
                <a:spcPct val="0"/>
              </a:spcAft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Mean consumption estimated from Food Balance Sheets</a:t>
            </a:r>
          </a:p>
          <a:p>
            <a:pPr algn="l" rtl="0" eaLnBrk="0" fontAlgn="base" hangingPunct="0">
              <a:spcBef>
                <a:spcPts val="0"/>
              </a:spcBef>
              <a:spcAft>
                <a:spcPct val="0"/>
              </a:spcAft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Still preferred option, but there are issues (Coverage. Precision. Issue with extent of food losses, etc.) </a:t>
            </a:r>
          </a:p>
          <a:p>
            <a:pPr algn="l" rtl="0" eaLnBrk="0" fontAlgn="base" hangingPunct="0">
              <a:spcBef>
                <a:spcPts val="0"/>
              </a:spcBef>
              <a:spcAft>
                <a:spcPct val="0"/>
              </a:spcAft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CV of food consumption </a:t>
            </a:r>
          </a:p>
          <a:p>
            <a:pPr algn="l" rtl="0" eaLnBrk="0" fontAlgn="base" hangingPunct="0">
              <a:spcBef>
                <a:spcPts val="0"/>
              </a:spcBef>
              <a:spcAft>
                <a:spcPct val="0"/>
              </a:spcAft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Because of problems in properly dealing with survey data, not many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indagini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have been used. The CVs of food consumption had not been revised for most countries since 1999</a:t>
            </a:r>
          </a:p>
          <a:p>
            <a:r>
              <a:rPr lang="en-US" sz="1200" dirty="0" smtClean="0">
                <a:solidFill>
                  <a:schemeClr val="tx1"/>
                </a:solidFill>
                <a:latin typeface="+mn-lt"/>
              </a:rPr>
              <a:t>Requirements vary due to many reasons: income, season, body size, metabolism, food preferences, education, culture</a:t>
            </a:r>
          </a:p>
          <a:p>
            <a:pPr>
              <a:defRPr/>
            </a:pP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We take the minimum because:</a:t>
            </a:r>
            <a:endParaRPr lang="en-US" sz="1200" dirty="0" smtClean="0">
              <a:solidFill>
                <a:srgbClr val="C00000"/>
              </a:solidFill>
              <a:latin typeface="+mn-lt"/>
            </a:endParaRPr>
          </a:p>
          <a:p>
            <a:pPr lvl="1"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Need to minimize the probability of overestimating undernourishment (Type</a:t>
            </a:r>
            <a:r>
              <a:rPr lang="en-US" sz="1200" baseline="0" dirty="0" smtClean="0">
                <a:solidFill>
                  <a:schemeClr val="tx1"/>
                </a:solidFill>
                <a:latin typeface="+mn-lt"/>
              </a:rPr>
              <a:t> I error)</a:t>
            </a:r>
            <a:endParaRPr lang="en-US" sz="1200" dirty="0" smtClean="0">
              <a:solidFill>
                <a:schemeClr val="tx1"/>
              </a:solidFill>
              <a:latin typeface="+mn-lt"/>
            </a:endParaRPr>
          </a:p>
          <a:p>
            <a:pPr lvl="1"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Threshold must be below the average requirement: </a:t>
            </a:r>
            <a:r>
              <a:rPr lang="en-US" sz="1200" dirty="0" err="1" smtClean="0">
                <a:solidFill>
                  <a:schemeClr val="tx1"/>
                </a:solidFill>
                <a:latin typeface="+mn-lt"/>
              </a:rPr>
              <a:t>overnourished</a:t>
            </a: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 vs undernourished</a:t>
            </a:r>
            <a:endParaRPr lang="en-GB" sz="120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algn="l" rtl="0" eaLnBrk="0" fontAlgn="base" hangingPunct="0">
              <a:spcBef>
                <a:spcPts val="0"/>
              </a:spcBef>
              <a:spcAft>
                <a:spcPct val="0"/>
              </a:spcAft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eaLnBrk="1" hangingPunct="1">
              <a:lnSpc>
                <a:spcPct val="95000"/>
              </a:lnSpc>
              <a:spcBef>
                <a:spcPct val="25000"/>
              </a:spcBef>
            </a:pPr>
            <a:r>
              <a:rPr lang="en-US" altLang="en-US" sz="2600" dirty="0" smtClean="0"/>
              <a:t>The need for estimating the minimum of a distribution (not a distribution of the minimum)</a:t>
            </a:r>
          </a:p>
          <a:p>
            <a:pPr lvl="1" eaLnBrk="1" hangingPunct="1">
              <a:lnSpc>
                <a:spcPct val="95000"/>
              </a:lnSpc>
              <a:spcBef>
                <a:spcPct val="25000"/>
              </a:spcBef>
            </a:pPr>
            <a:r>
              <a:rPr lang="en-US" altLang="en-US" sz="2600" dirty="0" smtClean="0"/>
              <a:t>DER depends on BMR; BMR varies with sex-age, level of physical activity.</a:t>
            </a:r>
          </a:p>
          <a:p>
            <a:pPr lvl="1" eaLnBrk="1" hangingPunct="1">
              <a:lnSpc>
                <a:spcPct val="95000"/>
              </a:lnSpc>
              <a:spcBef>
                <a:spcPct val="25000"/>
              </a:spcBef>
            </a:pPr>
            <a:r>
              <a:rPr lang="en-US" altLang="en-US" sz="2600" dirty="0" smtClean="0"/>
              <a:t>Normative values on the acceptable </a:t>
            </a:r>
            <a:r>
              <a:rPr lang="en-US" altLang="en-US" sz="2600" i="1" dirty="0" smtClean="0"/>
              <a:t>ranges of</a:t>
            </a:r>
            <a:r>
              <a:rPr lang="en-US" altLang="en-US" sz="2600" dirty="0" smtClean="0"/>
              <a:t> energy requirements are given for groups of same sex-age.</a:t>
            </a:r>
          </a:p>
          <a:p>
            <a:pPr lvl="1" eaLnBrk="1" hangingPunct="1">
              <a:lnSpc>
                <a:spcPct val="95000"/>
              </a:lnSpc>
              <a:spcBef>
                <a:spcPct val="25000"/>
              </a:spcBef>
            </a:pPr>
            <a:r>
              <a:rPr lang="en-US" altLang="en-US" sz="2600" dirty="0" smtClean="0"/>
              <a:t>The minima of those ranges compatible with </a:t>
            </a:r>
            <a:r>
              <a:rPr lang="en-US" altLang="en-US" sz="2600" u="sng" dirty="0" smtClean="0"/>
              <a:t>a light physical activity level</a:t>
            </a:r>
            <a:r>
              <a:rPr lang="en-US" altLang="en-US" sz="2600" dirty="0" smtClean="0"/>
              <a:t> are averaged across the sex-age composition of the population to provide a single estimate of MDER.</a:t>
            </a:r>
          </a:p>
          <a:p>
            <a:pPr algn="l" rtl="0" eaLnBrk="0" fontAlgn="base" hangingPunct="0">
              <a:spcBef>
                <a:spcPts val="0"/>
              </a:spcBef>
              <a:spcAft>
                <a:spcPct val="0"/>
              </a:spcAft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25D7A-B5D1-4B6A-87D9-11AE62911CFC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38041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8830DB-BFF9-4520-990E-EACC26DFE0B9}" type="slidenum">
              <a:rPr lang="fr-FR" altLang="en-US"/>
              <a:pPr/>
              <a:t>18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xmlns="" val="2860014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C80D3E-E63C-4B74-A612-37BC67979E8F}" type="datetimeFigureOut">
              <a:rPr lang="fr-FR" altLang="en-US"/>
              <a:pPr/>
              <a:t>20/10/2015</a:t>
            </a:fld>
            <a:endParaRPr lang="fr-F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33BFC-B9AB-4F9C-BC4A-D05C57266C8C}" type="slidenum">
              <a:rPr lang="fr-FR" altLang="en-US"/>
              <a:pPr/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10D987-80E0-4073-AD5E-22B5C8F890EA}" type="datetimeFigureOut">
              <a:rPr lang="fr-FR" altLang="en-US"/>
              <a:pPr/>
              <a:t>20/10/2015</a:t>
            </a:fld>
            <a:endParaRPr lang="fr-F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2F508-F74A-4CDC-9212-44284FB0FECA}" type="slidenum">
              <a:rPr lang="fr-FR" altLang="en-US"/>
              <a:pPr/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337CE7-C94A-4E80-A8D1-49EC632BEC89}" type="datetimeFigureOut">
              <a:rPr lang="fr-FR" altLang="en-US"/>
              <a:pPr/>
              <a:t>20/10/2015</a:t>
            </a:fld>
            <a:endParaRPr lang="fr-F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D4397-DA93-420C-89A2-87462ACD6E41}" type="slidenum">
              <a:rPr lang="fr-FR" altLang="en-US"/>
              <a:pPr/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73343F-2D5A-45F3-A304-9AE9D56448B5}" type="datetimeFigureOut">
              <a:rPr lang="fr-FR" altLang="en-US"/>
              <a:pPr/>
              <a:t>20/10/2015</a:t>
            </a:fld>
            <a:endParaRPr lang="fr-F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18D74E-2453-41D4-9841-477245501CFC}" type="slidenum">
              <a:rPr lang="fr-FR" altLang="en-US"/>
              <a:pPr/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04AA4D-16C6-47E4-A32A-9ED45B40C3B6}" type="datetimeFigureOut">
              <a:rPr lang="fr-FR" altLang="en-US"/>
              <a:pPr/>
              <a:t>20/10/2015</a:t>
            </a:fld>
            <a:endParaRPr lang="fr-F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22DC9-1718-481A-9F70-AB65E63CB868}" type="slidenum">
              <a:rPr lang="fr-FR" altLang="en-US"/>
              <a:pPr/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12162B-EAA5-44C7-8D7D-2BCD9AA8EFD8}" type="datetimeFigureOut">
              <a:rPr lang="fr-FR" altLang="en-US"/>
              <a:pPr/>
              <a:t>20/10/2015</a:t>
            </a:fld>
            <a:endParaRPr lang="fr-F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1B639-8C05-406E-9AB0-9B3B94B23600}" type="slidenum">
              <a:rPr lang="fr-FR" altLang="en-US"/>
              <a:pPr/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FB3224-DBED-4D7F-BBF0-B778BBA700B1}" type="datetimeFigureOut">
              <a:rPr lang="fr-FR" altLang="en-US"/>
              <a:pPr/>
              <a:t>20/10/2015</a:t>
            </a:fld>
            <a:endParaRPr lang="fr-FR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F4558-6019-4A0F-9C2B-6E8A8503FEBE}" type="slidenum">
              <a:rPr lang="fr-FR" altLang="en-US"/>
              <a:pPr/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8D8C66-C30C-4648-A982-D017DBA4FDA8}" type="datetimeFigureOut">
              <a:rPr lang="fr-FR" altLang="en-US"/>
              <a:pPr/>
              <a:t>20/10/2015</a:t>
            </a:fld>
            <a:endParaRPr lang="fr-FR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55567-975F-4406-BE29-EF4FAFCC6F0C}" type="slidenum">
              <a:rPr lang="fr-FR" altLang="en-US"/>
              <a:pPr/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3234B9-9AF7-4F85-AB1B-D40B1A1127F5}" type="datetimeFigureOut">
              <a:rPr lang="fr-FR" altLang="en-US"/>
              <a:pPr/>
              <a:t>20/10/2015</a:t>
            </a:fld>
            <a:endParaRPr lang="fr-FR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CCCAC-538F-47CD-9951-084A4887EBA9}" type="slidenum">
              <a:rPr lang="fr-FR" altLang="en-US"/>
              <a:pPr/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E53DC5-E59B-4B05-9381-8DEBE70DF548}" type="datetimeFigureOut">
              <a:rPr lang="fr-FR" altLang="en-US"/>
              <a:pPr/>
              <a:t>20/10/2015</a:t>
            </a:fld>
            <a:endParaRPr lang="fr-F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4708A-10E5-4A9D-8466-1E1EF7E1D12D}" type="slidenum">
              <a:rPr lang="fr-FR" altLang="en-US"/>
              <a:pPr/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165848-FAC1-49C5-BE02-C071126FC536}" type="datetimeFigureOut">
              <a:rPr lang="fr-FR" altLang="en-US"/>
              <a:pPr/>
              <a:t>20/10/2015</a:t>
            </a:fld>
            <a:endParaRPr lang="fr-F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7746D-F9C3-47DF-BF65-C08B9990E526}" type="slidenum">
              <a:rPr lang="fr-FR" altLang="en-US"/>
              <a:pPr/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fr-FR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fr-FR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FD07B9FF-8010-49F2-A63B-6D1C16C4A9F4}" type="datetimeFigureOut">
              <a:rPr lang="fr-FR" altLang="en-US"/>
              <a:pPr/>
              <a:t>20/10/2015</a:t>
            </a:fld>
            <a:endParaRPr lang="fr-F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fr-F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DA1ACAD1-E0F7-47C0-A3CB-88C23FD7CE29}" type="slidenum">
              <a:rPr lang="fr-FR" altLang="en-US"/>
              <a:pPr/>
              <a:t>‹#›</a:t>
            </a:fld>
            <a:endParaRPr lang="fr-F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 txBox="1">
            <a:spLocks noChangeArrowheads="1"/>
          </p:cNvSpPr>
          <p:nvPr/>
        </p:nvSpPr>
        <p:spPr bwMode="auto">
          <a:xfrm>
            <a:off x="251520" y="1412776"/>
            <a:ext cx="8892480" cy="1511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Aft>
                <a:spcPts val="600"/>
              </a:spcAft>
            </a:pPr>
            <a:r>
              <a:rPr lang="it-IT" altLang="en-US" sz="4400" dirty="0" smtClean="0">
                <a:solidFill>
                  <a:schemeClr val="bg1"/>
                </a:solidFill>
                <a:latin typeface="Calibri" pitchFamily="34" charset="0"/>
              </a:rPr>
              <a:t>Il monitoraggio </a:t>
            </a:r>
            <a:r>
              <a:rPr lang="it-IT" altLang="en-US" sz="4400" dirty="0">
                <a:solidFill>
                  <a:schemeClr val="bg1"/>
                </a:solidFill>
                <a:latin typeface="Calibri" pitchFamily="34" charset="0"/>
              </a:rPr>
              <a:t>dell’</a:t>
            </a:r>
            <a:endParaRPr lang="it-IT" altLang="en-US" sz="4400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spcAft>
                <a:spcPts val="600"/>
              </a:spcAft>
            </a:pPr>
            <a:r>
              <a:rPr lang="it-IT" altLang="en-US" sz="4400" b="1" dirty="0" smtClean="0">
                <a:solidFill>
                  <a:srgbClr val="FFFF00"/>
                </a:solidFill>
                <a:latin typeface="Calibri" pitchFamily="34" charset="0"/>
              </a:rPr>
              <a:t>Agenda</a:t>
            </a:r>
            <a:r>
              <a:rPr lang="it-IT" altLang="en-US" sz="44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it-IT" altLang="en-US" sz="4400" b="1" dirty="0" smtClean="0">
                <a:solidFill>
                  <a:srgbClr val="FFFF00"/>
                </a:solidFill>
                <a:latin typeface="Calibri" pitchFamily="34" charset="0"/>
              </a:rPr>
              <a:t>di </a:t>
            </a:r>
            <a:r>
              <a:rPr lang="it-IT" altLang="en-US" sz="4400" b="1" dirty="0">
                <a:solidFill>
                  <a:srgbClr val="FFFF00"/>
                </a:solidFill>
                <a:latin typeface="Calibri" pitchFamily="34" charset="0"/>
              </a:rPr>
              <a:t>Sviluppo </a:t>
            </a:r>
            <a:r>
              <a:rPr lang="it-IT" altLang="en-US" sz="4400" b="1" dirty="0" smtClean="0">
                <a:solidFill>
                  <a:srgbClr val="FFFF00"/>
                </a:solidFill>
                <a:latin typeface="Calibri" pitchFamily="34" charset="0"/>
              </a:rPr>
              <a:t>Sostenibile </a:t>
            </a:r>
            <a:r>
              <a:rPr lang="it-IT" altLang="en-US" sz="4000" b="1" dirty="0" smtClean="0">
                <a:solidFill>
                  <a:srgbClr val="FFFF00"/>
                </a:solidFill>
                <a:latin typeface="Calibri" pitchFamily="34" charset="0"/>
              </a:rPr>
              <a:t>2030</a:t>
            </a:r>
            <a:r>
              <a:rPr lang="it-IT" altLang="en-US" sz="4000" dirty="0" smtClean="0">
                <a:solidFill>
                  <a:srgbClr val="FFFF00"/>
                </a:solidFill>
                <a:latin typeface="Calibri" pitchFamily="34" charset="0"/>
              </a:rPr>
              <a:t>:</a:t>
            </a:r>
            <a:endParaRPr lang="en-GB" altLang="en-US" sz="4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467544" y="4509120"/>
            <a:ext cx="8676456" cy="197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en-US" altLang="en-US" sz="2400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b="1" dirty="0" err="1" smtClean="0">
                <a:solidFill>
                  <a:schemeClr val="bg1"/>
                </a:solidFill>
                <a:latin typeface="Calibri" pitchFamily="34" charset="0"/>
              </a:rPr>
              <a:t>Pietro</a:t>
            </a:r>
            <a:r>
              <a:rPr lang="en-US" altLang="en-US" sz="28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altLang="en-US" sz="2800" b="1" dirty="0" err="1" smtClean="0">
                <a:solidFill>
                  <a:schemeClr val="bg1"/>
                </a:solidFill>
                <a:latin typeface="Calibri" pitchFamily="34" charset="0"/>
              </a:rPr>
              <a:t>Gennari</a:t>
            </a:r>
            <a:endParaRPr lang="en-US" altLang="en-US" sz="28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endParaRPr lang="en-US" altLang="en-US" sz="2800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 smtClean="0">
                <a:solidFill>
                  <a:srgbClr val="FFFF00"/>
                </a:solidFill>
                <a:latin typeface="Calibri" pitchFamily="34" charset="0"/>
              </a:rPr>
              <a:t>Chief Statistician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>
                <a:solidFill>
                  <a:srgbClr val="FFFF00"/>
                </a:solidFill>
                <a:latin typeface="Calibri" pitchFamily="34" charset="0"/>
              </a:rPr>
              <a:t>Food </a:t>
            </a:r>
            <a:r>
              <a:rPr lang="en-US" altLang="en-US" sz="2800" dirty="0">
                <a:solidFill>
                  <a:srgbClr val="FFFF00"/>
                </a:solidFill>
                <a:latin typeface="Calibri" pitchFamily="34" charset="0"/>
              </a:rPr>
              <a:t>and Agriculture Organization of the United Nations</a:t>
            </a:r>
          </a:p>
        </p:txBody>
      </p:sp>
      <p:sp>
        <p:nvSpPr>
          <p:cNvPr id="2053" name="Title 1"/>
          <p:cNvSpPr txBox="1">
            <a:spLocks/>
          </p:cNvSpPr>
          <p:nvPr/>
        </p:nvSpPr>
        <p:spPr bwMode="auto">
          <a:xfrm>
            <a:off x="251520" y="2924272"/>
            <a:ext cx="8892480" cy="7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altLang="en-US" sz="4400" dirty="0" smtClean="0">
                <a:solidFill>
                  <a:schemeClr val="bg1"/>
                </a:solidFill>
                <a:latin typeface="Calibri" pitchFamily="34" charset="0"/>
              </a:rPr>
              <a:t>Una sfida per la statistica</a:t>
            </a:r>
            <a:endParaRPr lang="en-US" altLang="en-US" sz="44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908720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chemeClr val="accent1"/>
                </a:solidFill>
              </a:rPr>
              <a:t>L’uso di sistemi di indicatori statistici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472608"/>
          </a:xfrm>
        </p:spPr>
        <p:txBody>
          <a:bodyPr/>
          <a:lstStyle/>
          <a:p>
            <a:pPr marL="268288" indent="-268288">
              <a:spcBef>
                <a:spcPts val="0"/>
              </a:spcBef>
              <a:spcAft>
                <a:spcPts val="600"/>
              </a:spcAft>
            </a:pPr>
            <a:r>
              <a:rPr lang="it-IT" sz="2800" b="1" dirty="0" smtClean="0"/>
              <a:t>Agenda omnicomprensiva che non ha un quadro teorico di riferimento</a:t>
            </a:r>
            <a:r>
              <a:rPr lang="it-IT" sz="2800" dirty="0" smtClean="0"/>
              <a:t>; risultato consensuale delle negoziazioni tra una pluralità di gruppi di pressione</a:t>
            </a:r>
          </a:p>
          <a:p>
            <a:pPr marL="268288" indent="-268288">
              <a:spcBef>
                <a:spcPts val="0"/>
              </a:spcBef>
              <a:spcAft>
                <a:spcPts val="600"/>
              </a:spcAft>
            </a:pPr>
            <a:r>
              <a:rPr lang="it-IT" sz="2800" b="1" dirty="0" smtClean="0"/>
              <a:t>Qualsiasi framework statistico puo’ essere mappato nell’agenda 2030</a:t>
            </a:r>
            <a:r>
              <a:rPr lang="it-IT" sz="2800" dirty="0" smtClean="0"/>
              <a:t>.</a:t>
            </a:r>
          </a:p>
          <a:p>
            <a:pPr marL="268288" indent="-268288">
              <a:spcBef>
                <a:spcPts val="0"/>
              </a:spcBef>
              <a:spcAft>
                <a:spcPts val="600"/>
              </a:spcAft>
            </a:pPr>
            <a:r>
              <a:rPr lang="it-IT" sz="2800" dirty="0" smtClean="0"/>
              <a:t>Scegliere un  framework </a:t>
            </a:r>
            <a:r>
              <a:rPr lang="it-IT" sz="2800" b="1" dirty="0" smtClean="0"/>
              <a:t>non aiuta realmente nella selezione degli indicatori </a:t>
            </a:r>
          </a:p>
          <a:p>
            <a:pPr marL="268288" indent="-268288">
              <a:spcBef>
                <a:spcPts val="0"/>
              </a:spcBef>
              <a:spcAft>
                <a:spcPts val="600"/>
              </a:spcAft>
            </a:pPr>
            <a:r>
              <a:rPr lang="it-IT" sz="2800" dirty="0" smtClean="0"/>
              <a:t>Esempio </a:t>
            </a:r>
            <a:r>
              <a:rPr lang="it-IT" sz="2800" dirty="0" err="1" smtClean="0"/>
              <a:t>Sustainable</a:t>
            </a:r>
            <a:r>
              <a:rPr lang="it-IT" sz="2800" dirty="0" smtClean="0"/>
              <a:t> </a:t>
            </a:r>
            <a:r>
              <a:rPr lang="it-IT" sz="2800" dirty="0" err="1" smtClean="0"/>
              <a:t>Development</a:t>
            </a:r>
            <a:r>
              <a:rPr lang="it-IT" sz="2800" dirty="0" smtClean="0"/>
              <a:t> </a:t>
            </a:r>
            <a:r>
              <a:rPr lang="it-IT" sz="2800" dirty="0" err="1" smtClean="0"/>
              <a:t>Framework</a:t>
            </a:r>
            <a:r>
              <a:rPr lang="it-IT" sz="2800" dirty="0" smtClean="0"/>
              <a:t> (ECE): </a:t>
            </a:r>
          </a:p>
          <a:p>
            <a:pPr marL="536575" lvl="1" indent="-268288">
              <a:spcBef>
                <a:spcPts val="0"/>
              </a:spcBef>
              <a:spcAft>
                <a:spcPts val="600"/>
              </a:spcAft>
            </a:pPr>
            <a:r>
              <a:rPr lang="it-IT" dirty="0" smtClean="0"/>
              <a:t>Indicatori proposti non coprono tutti i </a:t>
            </a:r>
            <a:r>
              <a:rPr lang="it-IT" dirty="0" err="1" smtClean="0"/>
              <a:t>targets</a:t>
            </a:r>
            <a:endParaRPr lang="it-IT" dirty="0" smtClean="0"/>
          </a:p>
          <a:p>
            <a:pPr marL="536575" lvl="1" indent="-268288">
              <a:spcBef>
                <a:spcPts val="0"/>
              </a:spcBef>
              <a:spcAft>
                <a:spcPts val="600"/>
              </a:spcAft>
            </a:pPr>
            <a:r>
              <a:rPr lang="it-IT" dirty="0" smtClean="0"/>
              <a:t>Molti indicatori sono rilevanti solo per i paesi ricchi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66929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95288" y="2204864"/>
            <a:ext cx="8229600" cy="1790874"/>
          </a:xfrm>
        </p:spPr>
        <p:txBody>
          <a:bodyPr/>
          <a:lstStyle/>
          <a:p>
            <a:r>
              <a:rPr lang="it-IT" altLang="en-US" sz="6000" b="1" dirty="0" smtClean="0">
                <a:solidFill>
                  <a:schemeClr val="bg1"/>
                </a:solidFill>
              </a:rPr>
              <a:t>Possibili risposte </a:t>
            </a:r>
            <a:br>
              <a:rPr lang="it-IT" altLang="en-US" sz="6000" b="1" dirty="0" smtClean="0">
                <a:solidFill>
                  <a:schemeClr val="bg1"/>
                </a:solidFill>
              </a:rPr>
            </a:br>
            <a:r>
              <a:rPr lang="it-IT" altLang="en-US" sz="6000" b="1" dirty="0" smtClean="0">
                <a:solidFill>
                  <a:schemeClr val="bg1"/>
                </a:solidFill>
              </a:rPr>
              <a:t>alle sfide</a:t>
            </a:r>
            <a:endParaRPr lang="en-US" altLang="en-US" sz="6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579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764704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chemeClr val="accent1"/>
                </a:solidFill>
              </a:rPr>
              <a:t>Coordinamento</a:t>
            </a:r>
            <a:r>
              <a:rPr lang="en-US" sz="3600" b="1" dirty="0" smtClean="0">
                <a:solidFill>
                  <a:schemeClr val="accent1"/>
                </a:solidFill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</a:rPr>
              <a:t>delle</a:t>
            </a:r>
            <a:r>
              <a:rPr lang="en-US" sz="3600" b="1" dirty="0" smtClean="0">
                <a:solidFill>
                  <a:schemeClr val="accent1"/>
                </a:solidFill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</a:rPr>
              <a:t>indagini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/>
          <a:lstStyle/>
          <a:p>
            <a:pPr marL="268288" indent="-268288">
              <a:spcBef>
                <a:spcPts val="0"/>
              </a:spcBef>
              <a:spcAft>
                <a:spcPts val="600"/>
              </a:spcAft>
            </a:pPr>
            <a:r>
              <a:rPr lang="it-IT" sz="2800" b="1" dirty="0" smtClean="0"/>
              <a:t>Pluralità di indicatori compilati a partire da dati raccolti con lo stesso strumento di indagine </a:t>
            </a:r>
          </a:p>
          <a:p>
            <a:pPr marL="268288" indent="-268288">
              <a:spcBef>
                <a:spcPts val="0"/>
              </a:spcBef>
              <a:spcAft>
                <a:spcPts val="600"/>
              </a:spcAft>
            </a:pPr>
            <a:r>
              <a:rPr lang="it-IT" sz="2800" dirty="0" smtClean="0"/>
              <a:t>Promuovere un </a:t>
            </a:r>
            <a:r>
              <a:rPr lang="it-IT" sz="2800" b="1" dirty="0" smtClean="0"/>
              <a:t>maggiore coordinamento tra le indagini  </a:t>
            </a:r>
            <a:r>
              <a:rPr lang="it-IT" sz="2800" dirty="0" smtClean="0"/>
              <a:t>internazionali (MICS, DHS, LSMS, LFS) o nazionali (HIES):</a:t>
            </a:r>
          </a:p>
          <a:p>
            <a:pPr marL="668338" lvl="1" indent="-268288">
              <a:spcBef>
                <a:spcPts val="0"/>
              </a:spcBef>
              <a:spcAft>
                <a:spcPts val="600"/>
              </a:spcAft>
            </a:pPr>
            <a:r>
              <a:rPr lang="it-IT" sz="2400" dirty="0" smtClean="0"/>
              <a:t>Standardizzare definizioni e classificazioni</a:t>
            </a:r>
          </a:p>
          <a:p>
            <a:pPr marL="668338" lvl="1" indent="-268288">
              <a:spcBef>
                <a:spcPts val="0"/>
              </a:spcBef>
              <a:spcAft>
                <a:spcPts val="600"/>
              </a:spcAft>
            </a:pPr>
            <a:r>
              <a:rPr lang="it-IT" sz="2400" dirty="0" smtClean="0"/>
              <a:t>Standardizzare questionari</a:t>
            </a:r>
          </a:p>
          <a:p>
            <a:pPr marL="668338" lvl="1" indent="-268288">
              <a:spcBef>
                <a:spcPts val="0"/>
              </a:spcBef>
              <a:spcAft>
                <a:spcPts val="600"/>
              </a:spcAft>
            </a:pPr>
            <a:r>
              <a:rPr lang="it-IT" sz="2400" dirty="0" smtClean="0"/>
              <a:t>Coordinare la tempistica di conduzione delle indagini</a:t>
            </a:r>
          </a:p>
          <a:p>
            <a:pPr marL="268288" indent="-268288">
              <a:spcBef>
                <a:spcPts val="0"/>
              </a:spcBef>
              <a:spcAft>
                <a:spcPts val="600"/>
              </a:spcAft>
            </a:pPr>
            <a:r>
              <a:rPr lang="it-IT" sz="2800" dirty="0" smtClean="0"/>
              <a:t>Promuovere, specialmente nei paesi poveri, l’uso di </a:t>
            </a:r>
            <a:r>
              <a:rPr lang="it-IT" sz="2800" b="1" dirty="0" smtClean="0"/>
              <a:t>indagini polivalenti/multiscopo</a:t>
            </a:r>
            <a:r>
              <a:rPr lang="it-IT" sz="2800" dirty="0" smtClean="0"/>
              <a:t>: aggiunta di </a:t>
            </a:r>
            <a:r>
              <a:rPr lang="it-IT" sz="2800" dirty="0"/>
              <a:t>moduli </a:t>
            </a:r>
            <a:r>
              <a:rPr lang="it-IT" sz="2800" dirty="0" smtClean="0"/>
              <a:t>standard per la raccolta di dati su una pluralità di indicatori </a:t>
            </a:r>
            <a:r>
              <a:rPr lang="it-IT" sz="2800" dirty="0" err="1" smtClean="0"/>
              <a:t>SDGs</a:t>
            </a:r>
            <a:endParaRPr lang="it-IT" sz="2800" dirty="0"/>
          </a:p>
          <a:p>
            <a:pPr marL="268288" indent="-268288">
              <a:spcBef>
                <a:spcPts val="0"/>
              </a:spcBef>
              <a:spcAft>
                <a:spcPts val="600"/>
              </a:spcAft>
            </a:pPr>
            <a:r>
              <a:rPr lang="it-IT" sz="2800" dirty="0" smtClean="0"/>
              <a:t>Promuovere </a:t>
            </a:r>
            <a:r>
              <a:rPr lang="it-IT" sz="2800" b="1" dirty="0" smtClean="0"/>
              <a:t>l’implementazione di programmi di indagine pluriennali</a:t>
            </a:r>
            <a:r>
              <a:rPr lang="it-IT" sz="2800" dirty="0" smtClean="0"/>
              <a:t>: indicatori aggiornati ogni 3-5 anni</a:t>
            </a:r>
          </a:p>
        </p:txBody>
      </p:sp>
    </p:spTree>
    <p:extLst>
      <p:ext uri="{BB962C8B-B14F-4D97-AF65-F5344CB8AC3E}">
        <p14:creationId xmlns:p14="http://schemas.microsoft.com/office/powerpoint/2010/main" xmlns="" val="36421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95288" y="2204864"/>
            <a:ext cx="8229600" cy="1790874"/>
          </a:xfrm>
        </p:spPr>
        <p:txBody>
          <a:bodyPr/>
          <a:lstStyle/>
          <a:p>
            <a:r>
              <a:rPr lang="it-IT" altLang="en-US" sz="6000" b="1" dirty="0" smtClean="0">
                <a:solidFill>
                  <a:schemeClr val="bg1"/>
                </a:solidFill>
              </a:rPr>
              <a:t>La sicurezza alimentare </a:t>
            </a:r>
            <a:br>
              <a:rPr lang="it-IT" altLang="en-US" sz="6000" b="1" dirty="0" smtClean="0">
                <a:solidFill>
                  <a:schemeClr val="bg1"/>
                </a:solidFill>
              </a:rPr>
            </a:br>
            <a:r>
              <a:rPr lang="it-IT" altLang="en-US" sz="6000" b="1" dirty="0" smtClean="0">
                <a:solidFill>
                  <a:schemeClr val="bg1"/>
                </a:solidFill>
              </a:rPr>
              <a:t>nel passaggio dagli </a:t>
            </a:r>
            <a:r>
              <a:rPr lang="it-IT" altLang="en-US" sz="6000" b="1" dirty="0" err="1" smtClean="0">
                <a:solidFill>
                  <a:schemeClr val="bg1"/>
                </a:solidFill>
              </a:rPr>
              <a:t>MDGs</a:t>
            </a:r>
            <a:r>
              <a:rPr lang="it-IT" altLang="en-US" sz="6000" b="1" dirty="0" smtClean="0">
                <a:solidFill>
                  <a:schemeClr val="bg1"/>
                </a:solidFill>
              </a:rPr>
              <a:t> agli </a:t>
            </a:r>
            <a:r>
              <a:rPr lang="it-IT" altLang="en-US" sz="6000" b="1" dirty="0" err="1" smtClean="0">
                <a:solidFill>
                  <a:schemeClr val="bg1"/>
                </a:solidFill>
              </a:rPr>
              <a:t>SDGs</a:t>
            </a:r>
            <a:endParaRPr lang="en-US" altLang="en-US" sz="6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92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124744"/>
            <a:ext cx="9143999" cy="5108193"/>
          </a:xfrm>
        </p:spPr>
        <p:txBody>
          <a:bodyPr wrap="square" anchor="t" anchorCtr="0">
            <a:spAutoFit/>
          </a:bodyPr>
          <a:lstStyle/>
          <a:p>
            <a:pPr marL="273050" indent="-2730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b="1" dirty="0" smtClean="0">
                <a:latin typeface="+mj-lt"/>
              </a:rPr>
              <a:t>Definizione </a:t>
            </a:r>
            <a:r>
              <a:rPr lang="it-IT" sz="2400" dirty="0" smtClean="0">
                <a:latin typeface="+mj-lt"/>
              </a:rPr>
              <a:t>(PS): % della popolazione che consuma in media una quantità giornaliera di calorie insufficiente a coprire il fabbisogno energetico di una vita sana e attiva. Basata sul confronto tra:</a:t>
            </a:r>
          </a:p>
          <a:p>
            <a:pPr marL="536575" lvl="1" indent="-268288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 smtClean="0">
                <a:latin typeface="+mj-lt"/>
              </a:rPr>
              <a:t>la distribuzione di probabilità del consumo abituale giornaliero di energia di un individuo rappresentativo  e </a:t>
            </a:r>
          </a:p>
          <a:p>
            <a:pPr marL="536575" lvl="1" indent="-268288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 smtClean="0">
                <a:latin typeface="+mj-lt"/>
              </a:rPr>
              <a:t>il fabbisogno calorico minimo giornaliero (MDER)</a:t>
            </a:r>
          </a:p>
          <a:p>
            <a:pPr marL="268288" indent="-268288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b="1" dirty="0" smtClean="0">
                <a:latin typeface="+mj-lt"/>
              </a:rPr>
              <a:t>Approccio probabilistico riferito a un individuo rappresentativo </a:t>
            </a:r>
            <a:r>
              <a:rPr lang="it-IT" sz="2400" dirty="0" smtClean="0">
                <a:latin typeface="+mj-lt"/>
              </a:rPr>
              <a:t>della popolazione: </a:t>
            </a:r>
          </a:p>
          <a:p>
            <a:pPr marL="536575" lvl="1" indent="-268288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b="1" dirty="0" smtClean="0">
                <a:latin typeface="+mj-lt"/>
              </a:rPr>
              <a:t>NON è la distribuzione empirica </a:t>
            </a:r>
            <a:r>
              <a:rPr lang="it-IT" sz="2400" dirty="0" smtClean="0">
                <a:latin typeface="+mj-lt"/>
              </a:rPr>
              <a:t>dei consumi calorici nel paese </a:t>
            </a:r>
          </a:p>
          <a:p>
            <a:pPr marL="536575" lvl="1" indent="-268288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 smtClean="0">
                <a:latin typeface="+mj-lt"/>
              </a:rPr>
              <a:t>é la </a:t>
            </a:r>
            <a:r>
              <a:rPr lang="it-IT" sz="2400" dirty="0">
                <a:latin typeface="+mj-lt"/>
              </a:rPr>
              <a:t>distribuzione di probabilità </a:t>
            </a:r>
            <a:r>
              <a:rPr lang="it-IT" sz="2400" dirty="0" smtClean="0">
                <a:latin typeface="+mj-lt"/>
              </a:rPr>
              <a:t>associata ai POSSIBILI LIVELLI di consumo calorico per l’individuo MEDIO di una popolazione.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052736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0070C0"/>
                </a:solidFill>
              </a:rPr>
              <a:t>Prevalenza della Sottoalimentazione </a:t>
            </a:r>
            <a:br>
              <a:rPr lang="it-IT" sz="3600" b="1" dirty="0" smtClean="0">
                <a:solidFill>
                  <a:srgbClr val="0070C0"/>
                </a:solidFill>
              </a:rPr>
            </a:br>
            <a:r>
              <a:rPr lang="it-IT" sz="3600" b="1" dirty="0" smtClean="0">
                <a:solidFill>
                  <a:srgbClr val="0070C0"/>
                </a:solidFill>
              </a:rPr>
              <a:t>(indicatore ufficiale MDG 1.c )</a:t>
            </a:r>
            <a:endParaRPr lang="it-IT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716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107502" y="980728"/>
            <a:ext cx="9036497" cy="5688632"/>
            <a:chOff x="1085315" y="2074552"/>
            <a:chExt cx="7617374" cy="3499247"/>
          </a:xfrm>
        </p:grpSpPr>
        <p:grpSp>
          <p:nvGrpSpPr>
            <p:cNvPr id="4" name="Group 10"/>
            <p:cNvGrpSpPr/>
            <p:nvPr/>
          </p:nvGrpSpPr>
          <p:grpSpPr>
            <a:xfrm>
              <a:off x="1085315" y="2074552"/>
              <a:ext cx="7617374" cy="3499247"/>
              <a:chOff x="1447088" y="1623070"/>
              <a:chExt cx="10156498" cy="4665662"/>
            </a:xfrm>
          </p:grpSpPr>
          <p:pic>
            <p:nvPicPr>
              <p:cNvPr id="5" name="Picture 4"/>
              <p:cNvPicPr/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colorTemperature colorTemp="72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47088" y="1623070"/>
                <a:ext cx="10156498" cy="4665662"/>
              </a:xfrm>
              <a:prstGeom prst="rect">
                <a:avLst/>
              </a:prstGeom>
              <a:noFill/>
            </p:spPr>
          </p:pic>
          <p:grpSp>
            <p:nvGrpSpPr>
              <p:cNvPr id="6" name="Group 5"/>
              <p:cNvGrpSpPr/>
              <p:nvPr/>
            </p:nvGrpSpPr>
            <p:grpSpPr>
              <a:xfrm>
                <a:off x="2652235" y="3076035"/>
                <a:ext cx="3786665" cy="3200939"/>
                <a:chOff x="72632" y="-48100"/>
                <a:chExt cx="2319300" cy="2668815"/>
              </a:xfrm>
            </p:grpSpPr>
            <p:sp>
              <p:nvSpPr>
                <p:cNvPr id="7" name="Text Box 14"/>
                <p:cNvSpPr txBox="1"/>
                <p:nvPr/>
              </p:nvSpPr>
              <p:spPr>
                <a:xfrm>
                  <a:off x="555956" y="2414016"/>
                  <a:ext cx="672860" cy="206699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68580" tIns="34290" rIns="68580" bIns="3429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07000"/>
                    </a:lnSpc>
                    <a:spcAft>
                      <a:spcPts val="600"/>
                    </a:spcAft>
                  </a:pPr>
                  <a:r>
                    <a:rPr lang="it-IT" sz="1600"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MDER</a:t>
                  </a:r>
                  <a:endParaRPr lang="it-IT" sz="1600"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" name="Isosceles Triangle 6"/>
                <p:cNvSpPr/>
                <p:nvPr/>
              </p:nvSpPr>
              <p:spPr>
                <a:xfrm>
                  <a:off x="72632" y="-48100"/>
                  <a:ext cx="793702" cy="2380890"/>
                </a:xfrm>
                <a:custGeom>
                  <a:avLst/>
                  <a:gdLst>
                    <a:gd name="connsiteX0" fmla="*/ 0 w 672465"/>
                    <a:gd name="connsiteY0" fmla="*/ 2380615 h 2380615"/>
                    <a:gd name="connsiteX1" fmla="*/ 672465 w 672465"/>
                    <a:gd name="connsiteY1" fmla="*/ 0 h 2380615"/>
                    <a:gd name="connsiteX2" fmla="*/ 672465 w 672465"/>
                    <a:gd name="connsiteY2" fmla="*/ 2380615 h 2380615"/>
                    <a:gd name="connsiteX3" fmla="*/ 0 w 672465"/>
                    <a:gd name="connsiteY3" fmla="*/ 2380615 h 2380615"/>
                    <a:gd name="connsiteX0" fmla="*/ 0 w 672465"/>
                    <a:gd name="connsiteY0" fmla="*/ 2380615 h 2380615"/>
                    <a:gd name="connsiteX1" fmla="*/ 672465 w 672465"/>
                    <a:gd name="connsiteY1" fmla="*/ 0 h 2380615"/>
                    <a:gd name="connsiteX2" fmla="*/ 672465 w 672465"/>
                    <a:gd name="connsiteY2" fmla="*/ 2380615 h 2380615"/>
                    <a:gd name="connsiteX3" fmla="*/ 0 w 672465"/>
                    <a:gd name="connsiteY3" fmla="*/ 2380615 h 2380615"/>
                    <a:gd name="connsiteX0" fmla="*/ 0 w 775982"/>
                    <a:gd name="connsiteY0" fmla="*/ 2389241 h 2389241"/>
                    <a:gd name="connsiteX1" fmla="*/ 775982 w 775982"/>
                    <a:gd name="connsiteY1" fmla="*/ 0 h 2389241"/>
                    <a:gd name="connsiteX2" fmla="*/ 775982 w 775982"/>
                    <a:gd name="connsiteY2" fmla="*/ 2380615 h 2389241"/>
                    <a:gd name="connsiteX3" fmla="*/ 0 w 775982"/>
                    <a:gd name="connsiteY3" fmla="*/ 2389241 h 2389241"/>
                    <a:gd name="connsiteX0" fmla="*/ 0 w 775982"/>
                    <a:gd name="connsiteY0" fmla="*/ 2389241 h 2389241"/>
                    <a:gd name="connsiteX1" fmla="*/ 775982 w 775982"/>
                    <a:gd name="connsiteY1" fmla="*/ 0 h 2389241"/>
                    <a:gd name="connsiteX2" fmla="*/ 775982 w 775982"/>
                    <a:gd name="connsiteY2" fmla="*/ 2380615 h 2389241"/>
                    <a:gd name="connsiteX3" fmla="*/ 0 w 775982"/>
                    <a:gd name="connsiteY3" fmla="*/ 2389241 h 2389241"/>
                    <a:gd name="connsiteX0" fmla="*/ 0 w 775982"/>
                    <a:gd name="connsiteY0" fmla="*/ 2389241 h 2389241"/>
                    <a:gd name="connsiteX1" fmla="*/ 775982 w 775982"/>
                    <a:gd name="connsiteY1" fmla="*/ 0 h 2389241"/>
                    <a:gd name="connsiteX2" fmla="*/ 775982 w 775982"/>
                    <a:gd name="connsiteY2" fmla="*/ 2380615 h 2389241"/>
                    <a:gd name="connsiteX3" fmla="*/ 0 w 775982"/>
                    <a:gd name="connsiteY3" fmla="*/ 2389241 h 2389241"/>
                    <a:gd name="connsiteX0" fmla="*/ 0 w 775982"/>
                    <a:gd name="connsiteY0" fmla="*/ 2389241 h 2389241"/>
                    <a:gd name="connsiteX1" fmla="*/ 775982 w 775982"/>
                    <a:gd name="connsiteY1" fmla="*/ 0 h 2389241"/>
                    <a:gd name="connsiteX2" fmla="*/ 775982 w 775982"/>
                    <a:gd name="connsiteY2" fmla="*/ 2380615 h 2389241"/>
                    <a:gd name="connsiteX3" fmla="*/ 0 w 775982"/>
                    <a:gd name="connsiteY3" fmla="*/ 2389241 h 2389241"/>
                    <a:gd name="connsiteX0" fmla="*/ 0 w 793235"/>
                    <a:gd name="connsiteY0" fmla="*/ 2380615 h 2380615"/>
                    <a:gd name="connsiteX1" fmla="*/ 793235 w 793235"/>
                    <a:gd name="connsiteY1" fmla="*/ 0 h 2380615"/>
                    <a:gd name="connsiteX2" fmla="*/ 793235 w 793235"/>
                    <a:gd name="connsiteY2" fmla="*/ 2380615 h 2380615"/>
                    <a:gd name="connsiteX3" fmla="*/ 0 w 793235"/>
                    <a:gd name="connsiteY3" fmla="*/ 2380615 h 2380615"/>
                    <a:gd name="connsiteX0" fmla="*/ 0 w 793235"/>
                    <a:gd name="connsiteY0" fmla="*/ 2380615 h 2380615"/>
                    <a:gd name="connsiteX1" fmla="*/ 793235 w 793235"/>
                    <a:gd name="connsiteY1" fmla="*/ 0 h 2380615"/>
                    <a:gd name="connsiteX2" fmla="*/ 793235 w 793235"/>
                    <a:gd name="connsiteY2" fmla="*/ 2380615 h 2380615"/>
                    <a:gd name="connsiteX3" fmla="*/ 0 w 793235"/>
                    <a:gd name="connsiteY3" fmla="*/ 2380615 h 2380615"/>
                    <a:gd name="connsiteX0" fmla="*/ 0 w 793235"/>
                    <a:gd name="connsiteY0" fmla="*/ 2380615 h 2380615"/>
                    <a:gd name="connsiteX1" fmla="*/ 793235 w 793235"/>
                    <a:gd name="connsiteY1" fmla="*/ 0 h 2380615"/>
                    <a:gd name="connsiteX2" fmla="*/ 793235 w 793235"/>
                    <a:gd name="connsiteY2" fmla="*/ 2380615 h 2380615"/>
                    <a:gd name="connsiteX3" fmla="*/ 0 w 793235"/>
                    <a:gd name="connsiteY3" fmla="*/ 2380615 h 23806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93235" h="2380615">
                      <a:moveTo>
                        <a:pt x="0" y="2380615"/>
                      </a:moveTo>
                      <a:cubicBezTo>
                        <a:pt x="336289" y="2372077"/>
                        <a:pt x="525934" y="1173083"/>
                        <a:pt x="793235" y="0"/>
                      </a:cubicBezTo>
                      <a:lnTo>
                        <a:pt x="793235" y="2380615"/>
                      </a:lnTo>
                      <a:lnTo>
                        <a:pt x="0" y="2380615"/>
                      </a:lnTo>
                      <a:close/>
                    </a:path>
                  </a:pathLst>
                </a:custGeom>
                <a:pattFill prst="pct5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it-IT" sz="1350"/>
                </a:p>
              </p:txBody>
            </p:sp>
            <p:sp>
              <p:nvSpPr>
                <p:cNvPr id="9" name="Text Box 16"/>
                <p:cNvSpPr txBox="1"/>
                <p:nvPr/>
              </p:nvSpPr>
              <p:spPr>
                <a:xfrm>
                  <a:off x="1719072" y="168250"/>
                  <a:ext cx="672860" cy="370936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68580" tIns="34290" rIns="68580" bIns="3429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07000"/>
                    </a:lnSpc>
                    <a:spcAft>
                      <a:spcPts val="600"/>
                    </a:spcAft>
                  </a:pPr>
                  <a:r>
                    <a:rPr lang="it-IT" sz="1600" i="1" dirty="0"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f(x)</a:t>
                  </a:r>
                  <a:endParaRPr lang="it-IT" sz="1600" dirty="0"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" name="Text Box 17"/>
                <p:cNvSpPr txBox="1"/>
                <p:nvPr/>
              </p:nvSpPr>
              <p:spPr>
                <a:xfrm>
                  <a:off x="387706" y="1711757"/>
                  <a:ext cx="672860" cy="370936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68580" tIns="34290" rIns="68580" bIns="3429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07000"/>
                    </a:lnSpc>
                    <a:spcAft>
                      <a:spcPts val="600"/>
                    </a:spcAft>
                  </a:pPr>
                  <a:r>
                    <a:rPr lang="it-IT" sz="1600" dirty="0" err="1"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PoU</a:t>
                  </a:r>
                  <a:endParaRPr lang="it-IT" sz="1600" dirty="0"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2" name="Rectangle 11"/>
                <p:cNvSpPr/>
                <p:nvPr/>
              </p:nvSpPr>
              <p:spPr>
                <a:xfrm>
                  <a:off x="4654672" y="2666395"/>
                  <a:ext cx="3581850" cy="712904"/>
                </a:xfrm>
                <a:prstGeom prst="rect">
                  <a:avLst/>
                </a:prstGeom>
                <a:solidFill>
                  <a:srgbClr val="EBE9E1"/>
                </a:solidFill>
                <a:ln w="15875">
                  <a:solidFill>
                    <a:srgbClr val="EBE9E1"/>
                  </a:solidFill>
                  <a:round/>
                </a:ln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sz="2400" i="1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𝑃𝑜𝑈</m:t>
                        </m:r>
                        <m:r>
                          <a:rPr lang="it-IT" sz="240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≡</m:t>
                        </m:r>
                        <m:nary>
                          <m:naryPr>
                            <m:limLoc m:val="subSup"/>
                            <m:supHide m:val="on"/>
                            <m:ctrlPr>
                              <a:rPr lang="it-IT" sz="2400" i="1">
                                <a:solidFill>
                                  <a:schemeClr val="tx1">
                                    <a:lumMod val="50000"/>
                                    <a:lumOff val="5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it-IT" sz="2400" i="1">
                                <a:solidFill>
                                  <a:schemeClr val="tx1">
                                    <a:lumMod val="50000"/>
                                    <a:lumOff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it-IT" sz="2400">
                                <a:solidFill>
                                  <a:schemeClr val="tx1">
                                    <a:lumMod val="50000"/>
                                    <a:lumOff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it-IT" sz="2400" i="1">
                                <a:solidFill>
                                  <a:schemeClr val="tx1">
                                    <a:lumMod val="50000"/>
                                    <a:lumOff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𝑀𝐷𝐸𝑅</m:t>
                            </m:r>
                          </m:sub>
                          <m:sup/>
                          <m:e>
                            <m:r>
                              <a:rPr lang="it-IT" sz="2400" i="1">
                                <a:solidFill>
                                  <a:schemeClr val="tx1">
                                    <a:lumMod val="50000"/>
                                    <a:lumOff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it-IT" sz="2400" i="1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it-IT" sz="2400" i="1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it-IT" sz="2400" i="1">
                                <a:solidFill>
                                  <a:schemeClr val="tx1">
                                    <a:lumMod val="50000"/>
                                    <a:lumOff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</m:nary>
                      </m:oMath>
                    </m:oMathPara>
                  </a14:m>
                  <a:endParaRPr lang="it-IT" sz="2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54672" y="2666395"/>
                  <a:ext cx="3581850" cy="712904"/>
                </a:xfrm>
                <a:prstGeom prst="rect">
                  <a:avLst/>
                </a:prstGeom>
                <a:blipFill rotWithShape="0">
                  <a:blip r:embed="rId5" cstate="print"/>
                  <a:stretch>
                    <a:fillRect/>
                  </a:stretch>
                </a:blipFill>
                <a:ln w="15875">
                  <a:solidFill>
                    <a:srgbClr val="EBE9E1"/>
                  </a:solidFill>
                  <a:rou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3999" cy="1052736"/>
          </a:xfrm>
        </p:spPr>
        <p:txBody>
          <a:bodyPr anchor="ctr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800" b="1" dirty="0" smtClean="0">
                <a:solidFill>
                  <a:srgbClr val="0070C0"/>
                </a:solidFill>
                <a:latin typeface="Calibri" pitchFamily="34" charset="0"/>
              </a:rPr>
              <a:t>Distribuzione di probabilità del consumo calorico giornaliero </a:t>
            </a:r>
            <a:r>
              <a:rPr lang="it-IT" sz="2800" b="1" kern="1200" dirty="0" smtClean="0">
                <a:solidFill>
                  <a:srgbClr val="0070C0"/>
                </a:solidFill>
                <a:latin typeface="Calibri" pitchFamily="34" charset="0"/>
              </a:rPr>
              <a:t>di un individuo rappresentativo della popolazione</a:t>
            </a:r>
            <a:endParaRPr lang="it-IT" sz="2800" b="1" kern="1200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507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832649"/>
          </a:xfrm>
        </p:spPr>
        <p:txBody>
          <a:bodyPr anchor="t" anchorCtr="0">
            <a:noAutofit/>
          </a:bodyPr>
          <a:lstStyle/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/>
              <a:t>Scelta della distribuzione</a:t>
            </a:r>
            <a:r>
              <a:rPr lang="it-IT" sz="2400" dirty="0" smtClean="0"/>
              <a:t>: log-normale o normale asimmetrica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/>
              <a:t>Media</a:t>
            </a:r>
            <a:r>
              <a:rPr lang="it-IT" sz="2400" dirty="0" smtClean="0"/>
              <a:t>: disponibilità media di cibo fornita dai bilanci alimentari nazionali. 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/>
              <a:t>Coefficiente di variazione</a:t>
            </a:r>
            <a:r>
              <a:rPr lang="it-IT" sz="2400" dirty="0" smtClean="0"/>
              <a:t>: misura della diseguaglianza nell’accesso al cibo derivata da indagini sui consumi delle famiglie. 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/>
              <a:t>Coefficiente di asimmetria</a:t>
            </a:r>
            <a:r>
              <a:rPr lang="it-IT" sz="2400" dirty="0" smtClean="0"/>
              <a:t>: derivato anch’esso dalle indagini sui consumi delle famiglie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/>
              <a:t>Valore minimo del fabbisogno energetico della popolazione </a:t>
            </a:r>
            <a:r>
              <a:rPr lang="it-IT" sz="2400" dirty="0" smtClean="0"/>
              <a:t>(Minimum </a:t>
            </a:r>
            <a:r>
              <a:rPr lang="it-IT" sz="2400" dirty="0" err="1" smtClean="0"/>
              <a:t>Dietary</a:t>
            </a:r>
            <a:r>
              <a:rPr lang="it-IT" sz="2400" dirty="0" smtClean="0"/>
              <a:t> Energy </a:t>
            </a:r>
            <a:r>
              <a:rPr lang="it-IT" sz="2400" dirty="0" err="1" smtClean="0"/>
              <a:t>Requirement</a:t>
            </a:r>
            <a:r>
              <a:rPr lang="it-IT" sz="2400" dirty="0" smtClean="0"/>
              <a:t> - MDER). Si ottiene come media ponderata dei valori minimi per ciascun gruppo della popolazione per sesso e classe di età. Per ottenere il valore minimo normativo per ogni gruppo si fa riferimento all’indice minimo di massa corporea compatibile con buona salute e a uno stile di vita sedentario</a:t>
            </a:r>
          </a:p>
        </p:txBody>
      </p:sp>
      <p:sp>
        <p:nvSpPr>
          <p:cNvPr id="5" name="Rectangle 4"/>
          <p:cNvSpPr/>
          <p:nvPr/>
        </p:nvSpPr>
        <p:spPr>
          <a:xfrm>
            <a:off x="-1" y="0"/>
            <a:ext cx="9144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La </a:t>
            </a:r>
            <a:r>
              <a:rPr lang="en-GB" sz="3600" b="1" dirty="0" err="1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stima</a:t>
            </a:r>
            <a:r>
              <a:rPr lang="en-GB" sz="36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dei</a:t>
            </a:r>
            <a:r>
              <a:rPr lang="en-GB" sz="36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parametri</a:t>
            </a:r>
            <a:endParaRPr lang="en-US" sz="36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11324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904656"/>
          </a:xfrm>
        </p:spPr>
        <p:txBody>
          <a:bodyPr>
            <a:normAutofit/>
          </a:bodyPr>
          <a:lstStyle/>
          <a:p>
            <a:r>
              <a:rPr lang="it-IT" sz="2600" dirty="0" smtClean="0"/>
              <a:t>La PS viene stimata </a:t>
            </a:r>
            <a:r>
              <a:rPr lang="it-IT" sz="2600" b="1" dirty="0" smtClean="0"/>
              <a:t>solo per i paesi in via di sviluppo</a:t>
            </a:r>
            <a:r>
              <a:rPr lang="it-IT" sz="2600" dirty="0" smtClean="0"/>
              <a:t>, non per i paesi ricchi. L’indicatore pertanto non risponde al requisito dell’universalità</a:t>
            </a:r>
          </a:p>
          <a:p>
            <a:r>
              <a:rPr lang="it-IT" sz="2600" dirty="0" smtClean="0"/>
              <a:t>La PS presenta una </a:t>
            </a:r>
            <a:r>
              <a:rPr lang="it-IT" sz="2600" b="1" dirty="0" smtClean="0"/>
              <a:t>soglia del 5%</a:t>
            </a:r>
            <a:r>
              <a:rPr lang="it-IT" sz="2600" dirty="0" smtClean="0"/>
              <a:t>: molti paesi in via di sviluppo sono già al di sotto del 5% e l’obiettivo é l’eliminazione della fame, non la sua riduzione</a:t>
            </a:r>
            <a:endParaRPr lang="it-IT" sz="2600" b="1" dirty="0" smtClean="0"/>
          </a:p>
          <a:p>
            <a:r>
              <a:rPr lang="it-IT" sz="2600" dirty="0" smtClean="0"/>
              <a:t>La PS </a:t>
            </a:r>
            <a:r>
              <a:rPr lang="it-IT" sz="2600" b="1" dirty="0" smtClean="0"/>
              <a:t>riflette</a:t>
            </a:r>
            <a:r>
              <a:rPr lang="it-IT" sz="2600" dirty="0" smtClean="0"/>
              <a:t> prevalentemente </a:t>
            </a:r>
            <a:r>
              <a:rPr lang="it-IT" sz="2600" b="1" dirty="0" smtClean="0"/>
              <a:t>il</a:t>
            </a:r>
            <a:r>
              <a:rPr lang="it-IT" sz="2600" dirty="0" smtClean="0"/>
              <a:t> </a:t>
            </a:r>
            <a:r>
              <a:rPr lang="it-IT" sz="2600" b="1" dirty="0" smtClean="0"/>
              <a:t>trend nella disponibilità dei prodotti alimentari, non quello nell’accesso al cibo</a:t>
            </a:r>
            <a:r>
              <a:rPr lang="it-IT" sz="2600" dirty="0" smtClean="0"/>
              <a:t>, che é il vero target da monitorare nella nuova agenda</a:t>
            </a:r>
            <a:endParaRPr lang="it-IT" sz="2600" b="1" dirty="0" smtClean="0"/>
          </a:p>
          <a:p>
            <a:r>
              <a:rPr lang="it-IT" sz="2600" dirty="0" smtClean="0"/>
              <a:t>La PS é </a:t>
            </a:r>
            <a:r>
              <a:rPr lang="it-IT" sz="2600" b="1" dirty="0" smtClean="0"/>
              <a:t>disponibile solo a livello nazionale</a:t>
            </a:r>
            <a:r>
              <a:rPr lang="it-IT" sz="2600" dirty="0" smtClean="0"/>
              <a:t>, non consente cioè di ottenere stime disaggregate a livello territoriale e per i principali gruppi della popolazione che é uno dei requisiti principali della nuova agenda.</a:t>
            </a:r>
            <a:endParaRPr lang="it-IT" sz="2600" b="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764704"/>
          </a:xfrm>
        </p:spPr>
        <p:txBody>
          <a:bodyPr>
            <a:normAutofit/>
          </a:bodyPr>
          <a:lstStyle/>
          <a:p>
            <a:r>
              <a:rPr lang="it-IT" altLang="en-US" sz="3600" b="1" dirty="0">
                <a:solidFill>
                  <a:schemeClr val="accent1"/>
                </a:solidFill>
              </a:rPr>
              <a:t>I principali </a:t>
            </a:r>
            <a:r>
              <a:rPr lang="it-IT" altLang="en-US" sz="3600" b="1" dirty="0" smtClean="0">
                <a:solidFill>
                  <a:schemeClr val="accent1"/>
                </a:solidFill>
              </a:rPr>
              <a:t>limiti dell’indicatore </a:t>
            </a:r>
            <a:r>
              <a:rPr lang="it-IT" altLang="en-US" sz="3600" b="1" dirty="0">
                <a:solidFill>
                  <a:schemeClr val="accent1"/>
                </a:solidFill>
              </a:rPr>
              <a:t>FAO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621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95288" y="2204864"/>
            <a:ext cx="8281168" cy="2448272"/>
          </a:xfrm>
        </p:spPr>
        <p:txBody>
          <a:bodyPr/>
          <a:lstStyle/>
          <a:p>
            <a:r>
              <a:rPr lang="it-IT" altLang="en-US" sz="6000" b="1" dirty="0" smtClean="0">
                <a:solidFill>
                  <a:schemeClr val="bg1"/>
                </a:solidFill>
              </a:rPr>
              <a:t>Piani FAO per migliorare il monitoraggio della insicurezza alimentare</a:t>
            </a:r>
            <a:endParaRPr lang="en-US" altLang="en-US" sz="6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800" b="1" dirty="0" smtClean="0"/>
              <a:t>Nuovo indicatore di accesso al cibo </a:t>
            </a:r>
            <a:r>
              <a:rPr lang="it-IT" sz="2800" dirty="0" smtClean="0"/>
              <a:t>per il monitoraggio a livello nazionale e globale </a:t>
            </a:r>
            <a:r>
              <a:rPr lang="it-IT" sz="2800" b="0" dirty="0" smtClean="0"/>
              <a:t>del Target 2.1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800" dirty="0" err="1"/>
              <a:t>Food</a:t>
            </a:r>
            <a:r>
              <a:rPr lang="it-IT" sz="2800" dirty="0"/>
              <a:t> </a:t>
            </a:r>
            <a:r>
              <a:rPr lang="it-IT" sz="2800" dirty="0" err="1"/>
              <a:t>Insecurity</a:t>
            </a:r>
            <a:r>
              <a:rPr lang="it-IT" sz="2800" dirty="0"/>
              <a:t> Experience Scale (FIES), </a:t>
            </a:r>
            <a:r>
              <a:rPr lang="it-IT" sz="2800" dirty="0" smtClean="0"/>
              <a:t>come nuovo </a:t>
            </a:r>
            <a:r>
              <a:rPr lang="it-IT" sz="2800" b="1" dirty="0" smtClean="0"/>
              <a:t>standard globale  per la misura dell’insicurezza </a:t>
            </a:r>
            <a:r>
              <a:rPr lang="it-IT" sz="2800" b="1" dirty="0"/>
              <a:t>alimentare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800" b="1" dirty="0" smtClean="0"/>
              <a:t>Indicatore già in uso in alcuni paesi </a:t>
            </a:r>
            <a:r>
              <a:rPr lang="it-IT" sz="2800" dirty="0" smtClean="0"/>
              <a:t>(USA, Brasile, ecc.) </a:t>
            </a:r>
            <a:r>
              <a:rPr lang="it-IT" sz="2800" b="0" dirty="0" smtClean="0"/>
              <a:t>Ruolo FAO: </a:t>
            </a:r>
            <a:r>
              <a:rPr lang="it-IT" sz="2800" b="0" dirty="0" smtClean="0"/>
              <a:t>calibrazione e standardizzazione, comparabilità </a:t>
            </a:r>
            <a:endParaRPr lang="it-IT" sz="2800" b="0" dirty="0" smtClean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800" b="0" dirty="0" smtClean="0"/>
              <a:t>Il </a:t>
            </a:r>
            <a:r>
              <a:rPr lang="it-IT" sz="2800" dirty="0" smtClean="0"/>
              <a:t>monitoraggio a livello globale non può essere basato su fonti nazionali nel breve termine. </a:t>
            </a:r>
            <a:r>
              <a:rPr lang="it-IT" sz="2800" b="1" dirty="0" smtClean="0"/>
              <a:t>Per la 1° volta la FAO produce un indicatore tramite la</a:t>
            </a:r>
            <a:r>
              <a:rPr lang="it-IT" sz="2800" b="0" dirty="0" smtClean="0"/>
              <a:t> </a:t>
            </a:r>
            <a:r>
              <a:rPr lang="it-IT" sz="2800" b="1" dirty="0" smtClean="0"/>
              <a:t>raccolta diretta dei dati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800" dirty="0" smtClean="0"/>
              <a:t>Produzione di </a:t>
            </a:r>
            <a:r>
              <a:rPr lang="it-IT" sz="2800" b="1" dirty="0" smtClean="0"/>
              <a:t>stime annuali della FIES a partire dal 2014 per circa 150 paes</a:t>
            </a:r>
            <a:r>
              <a:rPr lang="it-IT" sz="2800" dirty="0" smtClean="0"/>
              <a:t>i. </a:t>
            </a:r>
            <a:r>
              <a:rPr lang="it-IT" sz="2800" dirty="0" err="1" smtClean="0"/>
              <a:t>Baseline</a:t>
            </a:r>
            <a:r>
              <a:rPr lang="it-IT" sz="2800" dirty="0" smtClean="0"/>
              <a:t> per Target 2.1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800" b="1" dirty="0" smtClean="0"/>
              <a:t>Fornitura di assistenza tecnica ai paesi per l’introduzione della FIES nelle indagini nazionali sulle famiglie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600" b="1" dirty="0" smtClean="0">
                <a:solidFill>
                  <a:schemeClr val="accent1"/>
                </a:solidFill>
              </a:rPr>
              <a:t>Food Insecurity Experience Scale (FIES)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AD31416-9FC7-446C-9134-2D898B660AC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325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95288" y="2204864"/>
            <a:ext cx="8229600" cy="1790874"/>
          </a:xfrm>
        </p:spPr>
        <p:txBody>
          <a:bodyPr/>
          <a:lstStyle/>
          <a:p>
            <a:r>
              <a:rPr lang="it-IT" altLang="en-US" sz="6000" b="1" dirty="0" smtClean="0">
                <a:solidFill>
                  <a:schemeClr val="bg1"/>
                </a:solidFill>
              </a:rPr>
              <a:t>Le sfide principali</a:t>
            </a:r>
            <a:endParaRPr lang="en-US" altLang="en-US" sz="6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663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20688"/>
            <a:ext cx="9036496" cy="6237312"/>
          </a:xfrm>
        </p:spPr>
        <p:txBody>
          <a:bodyPr>
            <a:noAutofit/>
          </a:bodyPr>
          <a:lstStyle/>
          <a:p>
            <a:r>
              <a:rPr lang="it-IT" sz="2400" dirty="0" smtClean="0"/>
              <a:t>Fornisce una </a:t>
            </a:r>
            <a:r>
              <a:rPr lang="it-IT" sz="2400" b="1" dirty="0" smtClean="0"/>
              <a:t>misura diretta dei problemi che gli individui e le famiglie sperimentano nell’avere accesso al cibo</a:t>
            </a:r>
            <a:endParaRPr lang="en-US" sz="2400" dirty="0" smtClean="0"/>
          </a:p>
          <a:p>
            <a:r>
              <a:rPr lang="it-IT" sz="2400" dirty="0" smtClean="0"/>
              <a:t>Consente una </a:t>
            </a:r>
            <a:r>
              <a:rPr lang="it-IT" sz="2400" b="1" dirty="0" smtClean="0"/>
              <a:t>valutazione della gravità della insicurezza alimentare </a:t>
            </a:r>
            <a:r>
              <a:rPr lang="it-IT" sz="2400" dirty="0" smtClean="0"/>
              <a:t>(lieve, moderata, o grave). Ciò significa che l’indicatore può essere utilizzato anche nei paesi sviluppati</a:t>
            </a:r>
            <a:endParaRPr lang="en-US" sz="2400" dirty="0" smtClean="0"/>
          </a:p>
          <a:p>
            <a:r>
              <a:rPr lang="it-IT" sz="2400" dirty="0" smtClean="0"/>
              <a:t>Basato su una </a:t>
            </a:r>
            <a:r>
              <a:rPr lang="it-IT" sz="2400" b="1" dirty="0" smtClean="0"/>
              <a:t>metodologia rigorosa </a:t>
            </a:r>
            <a:r>
              <a:rPr lang="it-IT" sz="2400" dirty="0" smtClean="0"/>
              <a:t>(Indagine PISA) </a:t>
            </a:r>
            <a:r>
              <a:rPr lang="it-IT" sz="2400" dirty="0" smtClean="0"/>
              <a:t>che consente la valutazione dell’accuratezza e precisione della misura</a:t>
            </a:r>
            <a:endParaRPr lang="en-US" sz="2400" dirty="0" smtClean="0"/>
          </a:p>
          <a:p>
            <a:r>
              <a:rPr lang="it-IT" sz="2400" dirty="0" smtClean="0"/>
              <a:t>Misura che può essere utilizzata sia per le famiglie sia per gli individui, consentendo per la prima volta </a:t>
            </a:r>
            <a:r>
              <a:rPr lang="it-IT" sz="2400" b="1" dirty="0" smtClean="0"/>
              <a:t>l’analisi delle disuguaglianze nell’accesso al cibo tra uomo e donna</a:t>
            </a:r>
            <a:endParaRPr lang="en-US" sz="2400" b="1" dirty="0" smtClean="0"/>
          </a:p>
          <a:p>
            <a:r>
              <a:rPr lang="it-IT" sz="2400" dirty="0" smtClean="0"/>
              <a:t>Basato su un </a:t>
            </a:r>
            <a:r>
              <a:rPr lang="it-IT" sz="2400" b="1" dirty="0" smtClean="0"/>
              <a:t>questionario breve (8-10 domande) che può essere facilmente incluso in tutte le indagini su famiglie </a:t>
            </a:r>
            <a:r>
              <a:rPr lang="it-IT" sz="2400" dirty="0" smtClean="0"/>
              <a:t>o individui</a:t>
            </a:r>
            <a:endParaRPr lang="en-US" sz="2400" dirty="0" smtClean="0"/>
          </a:p>
          <a:p>
            <a:r>
              <a:rPr lang="it-IT" sz="2400" dirty="0" smtClean="0"/>
              <a:t>Strumento </a:t>
            </a:r>
            <a:r>
              <a:rPr lang="it-IT" sz="2400" b="1" dirty="0" smtClean="0"/>
              <a:t>rapido e a basso costo </a:t>
            </a:r>
            <a:r>
              <a:rPr lang="it-IT" sz="2400" dirty="0" smtClean="0"/>
              <a:t>– consente interventi tempestivi</a:t>
            </a:r>
            <a:endParaRPr lang="en-US" sz="2400" dirty="0" smtClean="0"/>
          </a:p>
          <a:p>
            <a:r>
              <a:rPr lang="it-IT" sz="2400" dirty="0" smtClean="0"/>
              <a:t>Strumento </a:t>
            </a:r>
            <a:r>
              <a:rPr lang="it-IT" sz="2400" b="1" dirty="0" smtClean="0"/>
              <a:t>ideale sia per il monitoraggio globale di SDG 2.1, sia per guidare politiche/programmi mirati a livello nazionale</a:t>
            </a:r>
            <a:endParaRPr lang="en-US" sz="2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620688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chemeClr val="accent1"/>
                </a:solidFill>
              </a:rPr>
              <a:t>FIES: benefici principali 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AD31416-9FC7-446C-9134-2D898B660AC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706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95288" y="2204864"/>
            <a:ext cx="8229600" cy="1790874"/>
          </a:xfrm>
        </p:spPr>
        <p:txBody>
          <a:bodyPr/>
          <a:lstStyle/>
          <a:p>
            <a:r>
              <a:rPr lang="it-IT" altLang="en-US" sz="6000" b="1" dirty="0" smtClean="0">
                <a:solidFill>
                  <a:schemeClr val="bg1"/>
                </a:solidFill>
              </a:rPr>
              <a:t>Grazie per</a:t>
            </a:r>
            <a:br>
              <a:rPr lang="it-IT" altLang="en-US" sz="6000" b="1" dirty="0" smtClean="0">
                <a:solidFill>
                  <a:schemeClr val="bg1"/>
                </a:solidFill>
              </a:rPr>
            </a:br>
            <a:r>
              <a:rPr lang="it-IT" altLang="en-US" sz="6000" b="1" dirty="0" smtClean="0">
                <a:solidFill>
                  <a:schemeClr val="bg1"/>
                </a:solidFill>
              </a:rPr>
              <a:t>l’attenzione</a:t>
            </a:r>
            <a:endParaRPr lang="en-US" altLang="en-US" sz="6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2800" b="1" dirty="0" smtClean="0"/>
              <a:t>Numero eccessivo di targets</a:t>
            </a:r>
            <a:r>
              <a:rPr lang="it-IT" sz="2800" b="0" dirty="0" smtClean="0"/>
              <a:t>;  sui settori più disparati;  dove le statistiche ufficiali sono assenti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2800" b="1" dirty="0" smtClean="0"/>
              <a:t>Processo decisionale estremamente complesso</a:t>
            </a:r>
            <a:r>
              <a:rPr lang="it-IT" sz="2800" dirty="0" smtClean="0"/>
              <a:t>; pluralità di attori; tempi molto ridotti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2800" b="1" dirty="0" smtClean="0"/>
              <a:t>Impossibilità di stabilire priorità tra i </a:t>
            </a:r>
            <a:r>
              <a:rPr lang="it-IT" sz="2800" b="1" dirty="0" err="1" smtClean="0"/>
              <a:t>targets</a:t>
            </a:r>
            <a:r>
              <a:rPr lang="it-IT" sz="2800" dirty="0" smtClean="0"/>
              <a:t>; necessità di tenere fede al mandato politico; non alterare l'agenda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2800" b="1" dirty="0" smtClean="0"/>
              <a:t>Difficoltà di comunicazione tra statistici e politici</a:t>
            </a:r>
            <a:r>
              <a:rPr lang="it-IT" sz="2800" dirty="0" smtClean="0"/>
              <a:t>; sfiducia dei politici verso gli statistici;  rispetto dell’indipendenza della statistica non pienamente garantito in molti paesi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908720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>
                <a:solidFill>
                  <a:schemeClr val="accent1"/>
                </a:solidFill>
              </a:rPr>
              <a:t>Complessità del processo di selezione degli indicatori</a:t>
            </a:r>
            <a:endParaRPr lang="it-IT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380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908720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chemeClr val="accent1"/>
                </a:solidFill>
              </a:rPr>
              <a:t>Nuovi</a:t>
            </a:r>
            <a:r>
              <a:rPr lang="en-US" sz="3600" b="1" dirty="0" smtClean="0">
                <a:solidFill>
                  <a:schemeClr val="accent1"/>
                </a:solidFill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</a:rPr>
              <a:t>requisiti</a:t>
            </a:r>
            <a:r>
              <a:rPr lang="en-US" sz="3600" b="1" dirty="0" smtClean="0">
                <a:solidFill>
                  <a:schemeClr val="accent1"/>
                </a:solidFill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</a:rPr>
              <a:t>informativi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90465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2800" b="1" dirty="0" err="1" smtClean="0"/>
              <a:t>Targets</a:t>
            </a:r>
            <a:r>
              <a:rPr lang="it-IT" sz="2800" b="1" dirty="0" smtClean="0"/>
              <a:t> universali</a:t>
            </a:r>
            <a:r>
              <a:rPr lang="it-IT" sz="2800" dirty="0" smtClean="0"/>
              <a:t>, validi per tutti i paesi; in certi casi indicatori diversi per paesi ricchi e poveri (malnutrizione)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2800" b="1" dirty="0" err="1" smtClean="0"/>
              <a:t>Targets</a:t>
            </a:r>
            <a:r>
              <a:rPr lang="it-IT" sz="2800" b="1" dirty="0" smtClean="0"/>
              <a:t> </a:t>
            </a:r>
            <a:r>
              <a:rPr lang="it-IT" sz="2800" b="1" dirty="0"/>
              <a:t>più </a:t>
            </a:r>
            <a:r>
              <a:rPr lang="it-IT" sz="2800" b="1" dirty="0" smtClean="0"/>
              <a:t>ambiziosi </a:t>
            </a:r>
            <a:r>
              <a:rPr lang="it-IT" sz="2800" dirty="0" smtClean="0"/>
              <a:t>(non semplicemente ridurre ma eliminare la fame); accuratezza degli indicatori per valori vicini allo zero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2800" b="1" dirty="0" smtClean="0"/>
              <a:t>Monitoraggio delle diseguaglianze </a:t>
            </a:r>
            <a:r>
              <a:rPr lang="it-IT" sz="2800" dirty="0" smtClean="0"/>
              <a:t>all’interno dei paesi: dati disaggregati per territorio e  gruppi della popolazione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2800" b="1" dirty="0" smtClean="0"/>
              <a:t>Dati più tempestivi </a:t>
            </a:r>
            <a:r>
              <a:rPr lang="it-IT" sz="2800" dirty="0" smtClean="0"/>
              <a:t>per orientare gli interventi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2800" b="1" dirty="0" smtClean="0"/>
              <a:t>Non solo monitoraggio</a:t>
            </a:r>
            <a:r>
              <a:rPr lang="it-IT" sz="2800" dirty="0" smtClean="0"/>
              <a:t>,  ma analisi delle relazioni causali e identificazione dei fattori di cambiamento; inclusione di </a:t>
            </a:r>
            <a:r>
              <a:rPr lang="it-IT" sz="2800" dirty="0" err="1" smtClean="0"/>
              <a:t>targets</a:t>
            </a:r>
            <a:r>
              <a:rPr lang="it-IT" sz="2800" dirty="0" smtClean="0"/>
              <a:t> strumentali; legami con altri </a:t>
            </a:r>
            <a:r>
              <a:rPr lang="it-IT" sz="2800" dirty="0" err="1" smtClean="0"/>
              <a:t>outcome</a:t>
            </a:r>
            <a:r>
              <a:rPr lang="it-IT" sz="2800" dirty="0" smtClean="0"/>
              <a:t> </a:t>
            </a:r>
            <a:r>
              <a:rPr lang="it-IT" sz="2800" dirty="0" err="1" smtClean="0"/>
              <a:t>targets</a:t>
            </a:r>
            <a:r>
              <a:rPr lang="it-IT" sz="2800" dirty="0" smtClean="0"/>
              <a:t>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xmlns="" val="8848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692696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chemeClr val="accent1"/>
                </a:solidFill>
              </a:rPr>
              <a:t>Analisi</a:t>
            </a:r>
            <a:r>
              <a:rPr lang="en-US" sz="3600" b="1" dirty="0" smtClean="0">
                <a:solidFill>
                  <a:schemeClr val="accent1"/>
                </a:solidFill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</a:rPr>
              <a:t>dei</a:t>
            </a:r>
            <a:r>
              <a:rPr lang="en-US" sz="3600" b="1" dirty="0" smtClean="0">
                <a:solidFill>
                  <a:schemeClr val="accent1"/>
                </a:solidFill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</a:rPr>
              <a:t>fattori</a:t>
            </a:r>
            <a:r>
              <a:rPr lang="en-US" sz="3600" b="1" dirty="0" smtClean="0">
                <a:solidFill>
                  <a:schemeClr val="accent1"/>
                </a:solidFill>
              </a:rPr>
              <a:t> di </a:t>
            </a:r>
            <a:r>
              <a:rPr lang="en-US" sz="3600" b="1" dirty="0" err="1" smtClean="0">
                <a:solidFill>
                  <a:schemeClr val="accent1"/>
                </a:solidFill>
              </a:rPr>
              <a:t>cambiamento</a:t>
            </a:r>
            <a:r>
              <a:rPr lang="en-US" sz="3600" b="1" dirty="0" smtClean="0">
                <a:solidFill>
                  <a:schemeClr val="accent1"/>
                </a:solidFill>
              </a:rPr>
              <a:t>: SDG 2 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grpSp>
        <p:nvGrpSpPr>
          <p:cNvPr id="5" name="Canvas 80"/>
          <p:cNvGrpSpPr>
            <a:grpSpLocks/>
          </p:cNvGrpSpPr>
          <p:nvPr/>
        </p:nvGrpSpPr>
        <p:grpSpPr>
          <a:xfrm>
            <a:off x="54000" y="941235"/>
            <a:ext cx="9036000" cy="5868000"/>
            <a:chOff x="0" y="0"/>
            <a:chExt cx="13858875" cy="8029575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3858875" cy="8029575"/>
            </a:xfrm>
            <a:prstGeom prst="rect">
              <a:avLst/>
            </a:prstGeom>
            <a:noFill/>
          </p:spPr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401334" y="2633042"/>
              <a:ext cx="2749111" cy="1077872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4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Increase </a:t>
              </a:r>
              <a:r>
                <a:rPr lang="en-US" sz="14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small-holder </a:t>
              </a:r>
              <a:endParaRPr lang="en-GB" sz="1400" dirty="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4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Productivity</a:t>
              </a:r>
              <a:r>
                <a:rPr lang="en-US" sz="1400" dirty="0">
                  <a:solidFill>
                    <a:srgbClr val="1F497D"/>
                  </a:solidFill>
                  <a:latin typeface="Calibri"/>
                  <a:ea typeface="Calibri"/>
                  <a:cs typeface="Arial"/>
                </a:rPr>
                <a:t> </a:t>
              </a:r>
              <a:r>
                <a:rPr lang="en-US" sz="14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(T. </a:t>
              </a:r>
              <a:r>
                <a:rPr lang="en-US" sz="14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2.3)</a:t>
              </a:r>
              <a:endParaRPr lang="en-GB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605765" y="2633041"/>
              <a:ext cx="2115744" cy="1077872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1">
                  <a:lumMod val="100000"/>
                  <a:lumOff val="0"/>
                </a:schemeClr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3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Increased food availability &amp; quality </a:t>
              </a:r>
              <a:r>
                <a:rPr lang="en-US" sz="13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/>
              </a:r>
              <a:br>
                <a:rPr lang="en-US" sz="13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</a:br>
              <a:r>
                <a:rPr lang="en-US" sz="13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(missing target? )</a:t>
              </a:r>
              <a:endParaRPr lang="en-GB" sz="13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8364500" y="1994641"/>
              <a:ext cx="2044607" cy="1015401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4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Better </a:t>
              </a:r>
              <a:r>
                <a:rPr lang="en-US" sz="1400" dirty="0" smtClean="0">
                  <a:solidFill>
                    <a:srgbClr val="1F497D"/>
                  </a:solidFill>
                  <a:latin typeface="Calibri"/>
                  <a:ea typeface="Calibri"/>
                  <a:cs typeface="Arial"/>
                </a:rPr>
                <a:t>access to food </a:t>
              </a:r>
              <a:endParaRPr lang="en-GB" sz="1400" dirty="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4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(Target 2.1)</a:t>
              </a:r>
              <a:endParaRPr lang="en-GB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10" name="Elbow Connector 9"/>
            <p:cNvCxnSpPr>
              <a:cxnSpLocks noChangeShapeType="1"/>
              <a:stCxn id="7" idx="3"/>
              <a:endCxn id="8" idx="1"/>
            </p:cNvCxnSpPr>
            <p:nvPr/>
          </p:nvCxnSpPr>
          <p:spPr bwMode="auto">
            <a:xfrm flipV="1">
              <a:off x="5150445" y="3171978"/>
              <a:ext cx="455320" cy="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accent1">
                  <a:lumMod val="95000"/>
                  <a:lumOff val="0"/>
                </a:schemeClr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1" name="Elbow Connector 10"/>
            <p:cNvCxnSpPr>
              <a:cxnSpLocks noChangeShapeType="1"/>
              <a:stCxn id="8" idx="3"/>
              <a:endCxn id="9" idx="1"/>
            </p:cNvCxnSpPr>
            <p:nvPr/>
          </p:nvCxnSpPr>
          <p:spPr bwMode="auto">
            <a:xfrm flipV="1">
              <a:off x="7721508" y="2502342"/>
              <a:ext cx="642991" cy="669636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accent1">
                  <a:lumMod val="95000"/>
                  <a:lumOff val="0"/>
                </a:schemeClr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10853073" y="1994639"/>
              <a:ext cx="2150650" cy="1015402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4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Better nutrition</a:t>
              </a:r>
              <a:endParaRPr lang="en-GB" sz="1400" dirty="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4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(Target 2.2)</a:t>
              </a:r>
              <a:endParaRPr lang="en-GB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13" name="Elbow Connector 12"/>
            <p:cNvCxnSpPr>
              <a:cxnSpLocks noChangeShapeType="1"/>
              <a:stCxn id="9" idx="3"/>
              <a:endCxn id="12" idx="1"/>
            </p:cNvCxnSpPr>
            <p:nvPr/>
          </p:nvCxnSpPr>
          <p:spPr bwMode="auto">
            <a:xfrm flipV="1">
              <a:off x="10409107" y="2502340"/>
              <a:ext cx="443966" cy="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accent1">
                  <a:lumMod val="95000"/>
                  <a:lumOff val="0"/>
                </a:schemeClr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576071" y="1362133"/>
              <a:ext cx="3197694" cy="940681"/>
            </a:xfrm>
            <a:prstGeom prst="ellipse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3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4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Investment</a:t>
              </a:r>
              <a:br>
                <a:rPr lang="en-US" sz="14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</a:br>
              <a:r>
                <a:rPr lang="en-US" sz="14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(Target 2.a)</a:t>
              </a:r>
              <a:endParaRPr lang="en-GB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15" name="Elbow Connector 14"/>
            <p:cNvCxnSpPr>
              <a:cxnSpLocks noChangeShapeType="1"/>
              <a:stCxn id="14" idx="5"/>
            </p:cNvCxnSpPr>
            <p:nvPr/>
          </p:nvCxnSpPr>
          <p:spPr bwMode="auto">
            <a:xfrm rot="16200000" flipH="1">
              <a:off x="3071480" y="2399047"/>
              <a:ext cx="467990" cy="5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accent1">
                  <a:lumMod val="95000"/>
                  <a:lumOff val="0"/>
                </a:schemeClr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6" name="Rounded Rectangle 13"/>
            <p:cNvSpPr>
              <a:spLocks noChangeArrowheads="1"/>
            </p:cNvSpPr>
            <p:nvPr/>
          </p:nvSpPr>
          <p:spPr bwMode="auto">
            <a:xfrm>
              <a:off x="1360601" y="4173508"/>
              <a:ext cx="2521131" cy="1104918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4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Sustainable food </a:t>
              </a:r>
              <a:r>
                <a:rPr lang="en-US" sz="14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/>
              </a:r>
              <a:br>
                <a:rPr lang="en-US" sz="14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</a:br>
              <a:r>
                <a:rPr lang="en-US" sz="14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production </a:t>
              </a:r>
              <a:r>
                <a:rPr lang="en-US" sz="14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systems </a:t>
              </a:r>
              <a:endParaRPr lang="en-GB" sz="1400" dirty="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4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(Target 2.4)</a:t>
              </a:r>
              <a:endParaRPr lang="en-GB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7" name="Rounded Rectangle 15"/>
            <p:cNvSpPr>
              <a:spLocks noChangeArrowheads="1"/>
            </p:cNvSpPr>
            <p:nvPr/>
          </p:nvSpPr>
          <p:spPr bwMode="auto">
            <a:xfrm>
              <a:off x="776962" y="5547573"/>
              <a:ext cx="2176580" cy="812602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2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4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Genetic diversity </a:t>
              </a:r>
              <a:endParaRPr lang="en-GB" sz="1400" dirty="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4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(Target 2.5)</a:t>
              </a:r>
              <a:endParaRPr lang="en-GB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6" name="Oval 45"/>
            <p:cNvSpPr>
              <a:spLocks noChangeArrowheads="1"/>
            </p:cNvSpPr>
            <p:nvPr/>
          </p:nvSpPr>
          <p:spPr bwMode="auto">
            <a:xfrm>
              <a:off x="1044365" y="0"/>
              <a:ext cx="2694873" cy="998931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4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Correct trade restrictions (Target </a:t>
              </a:r>
              <a:r>
                <a:rPr lang="en-US" sz="14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2.b)</a:t>
              </a:r>
              <a:endParaRPr lang="en-GB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4048850" y="842308"/>
              <a:ext cx="2808938" cy="1152333"/>
            </a:xfrm>
            <a:prstGeom prst="ellipse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3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400" dirty="0">
                  <a:solidFill>
                    <a:srgbClr val="1F497D"/>
                  </a:solidFill>
                  <a:latin typeface="Calibri"/>
                  <a:ea typeface="Calibri"/>
                  <a:cs typeface="Arial"/>
                </a:rPr>
                <a:t> </a:t>
              </a:r>
              <a:r>
                <a:rPr lang="en-US" sz="1400" dirty="0" smtClean="0">
                  <a:solidFill>
                    <a:srgbClr val="1F497D"/>
                  </a:solidFill>
                  <a:latin typeface="Calibri"/>
                  <a:ea typeface="Calibri"/>
                  <a:cs typeface="Arial"/>
                </a:rPr>
                <a:t>Markets </a:t>
              </a:r>
              <a:r>
                <a:rPr lang="en-US" sz="14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Transparency (Target </a:t>
              </a:r>
              <a:r>
                <a:rPr lang="en-US" sz="14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2.c</a:t>
              </a:r>
              <a:r>
                <a:rPr lang="en-US" sz="1400" dirty="0" smtClean="0">
                  <a:solidFill>
                    <a:srgbClr val="1F497D"/>
                  </a:solidFill>
                  <a:latin typeface="Calibri"/>
                  <a:ea typeface="Calibri"/>
                  <a:cs typeface="Arial"/>
                </a:rPr>
                <a:t>) </a:t>
              </a:r>
              <a:endParaRPr lang="en-GB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48" name="Elbow Connector 47"/>
            <p:cNvCxnSpPr>
              <a:stCxn id="46" idx="6"/>
            </p:cNvCxnSpPr>
            <p:nvPr/>
          </p:nvCxnSpPr>
          <p:spPr>
            <a:xfrm>
              <a:off x="3739238" y="499466"/>
              <a:ext cx="309610" cy="2133576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Elbow Connector 48"/>
            <p:cNvCxnSpPr>
              <a:stCxn id="47" idx="6"/>
              <a:endCxn id="9" idx="0"/>
            </p:cNvCxnSpPr>
            <p:nvPr/>
          </p:nvCxnSpPr>
          <p:spPr>
            <a:xfrm>
              <a:off x="6857787" y="1418475"/>
              <a:ext cx="2529016" cy="576166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1" name="Straight Arrow Connector 130"/>
          <p:cNvCxnSpPr>
            <a:stCxn id="14" idx="4"/>
          </p:cNvCxnSpPr>
          <p:nvPr/>
        </p:nvCxnSpPr>
        <p:spPr>
          <a:xfrm flipH="1">
            <a:off x="1469057" y="2624128"/>
            <a:ext cx="2992" cy="1367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14" idx="3"/>
          </p:cNvCxnSpPr>
          <p:nvPr/>
        </p:nvCxnSpPr>
        <p:spPr>
          <a:xfrm>
            <a:off x="734926" y="2523454"/>
            <a:ext cx="20650" cy="24719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>
            <a:off x="3203848" y="2432523"/>
            <a:ext cx="0" cy="43293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>
            <a:stCxn id="16" idx="0"/>
          </p:cNvCxnSpPr>
          <p:nvPr/>
        </p:nvCxnSpPr>
        <p:spPr>
          <a:xfrm flipV="1">
            <a:off x="1763003" y="3680746"/>
            <a:ext cx="0" cy="31048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4911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lbow Connector 3"/>
          <p:cNvCxnSpPr>
            <a:stCxn id="35" idx="1"/>
          </p:cNvCxnSpPr>
          <p:nvPr/>
        </p:nvCxnSpPr>
        <p:spPr>
          <a:xfrm rot="10800000" flipV="1">
            <a:off x="2931620" y="1294186"/>
            <a:ext cx="1446244" cy="1571272"/>
          </a:xfrm>
          <a:prstGeom prst="bentConnector2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692696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chemeClr val="accent1"/>
                </a:solidFill>
              </a:rPr>
              <a:t>Analisi</a:t>
            </a:r>
            <a:r>
              <a:rPr lang="en-US" sz="3600" b="1" dirty="0" smtClean="0">
                <a:solidFill>
                  <a:schemeClr val="accent1"/>
                </a:solidFill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</a:rPr>
              <a:t>dei</a:t>
            </a:r>
            <a:r>
              <a:rPr lang="en-US" sz="3600" b="1" dirty="0" smtClean="0">
                <a:solidFill>
                  <a:schemeClr val="accent1"/>
                </a:solidFill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</a:rPr>
              <a:t>fattori</a:t>
            </a:r>
            <a:r>
              <a:rPr lang="en-US" sz="3600" b="1" dirty="0" smtClean="0">
                <a:solidFill>
                  <a:schemeClr val="accent1"/>
                </a:solidFill>
              </a:rPr>
              <a:t> di </a:t>
            </a:r>
            <a:r>
              <a:rPr lang="en-US" sz="3600" b="1" dirty="0" err="1" smtClean="0">
                <a:solidFill>
                  <a:schemeClr val="accent1"/>
                </a:solidFill>
              </a:rPr>
              <a:t>cambiamento</a:t>
            </a:r>
            <a:r>
              <a:rPr lang="en-US" sz="3600" b="1" dirty="0" smtClean="0">
                <a:solidFill>
                  <a:schemeClr val="accent1"/>
                </a:solidFill>
              </a:rPr>
              <a:t>: SDG 2 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grpSp>
        <p:nvGrpSpPr>
          <p:cNvPr id="5" name="Canvas 80"/>
          <p:cNvGrpSpPr>
            <a:grpSpLocks/>
          </p:cNvGrpSpPr>
          <p:nvPr/>
        </p:nvGrpSpPr>
        <p:grpSpPr>
          <a:xfrm>
            <a:off x="54000" y="941235"/>
            <a:ext cx="9036000" cy="5868000"/>
            <a:chOff x="0" y="0"/>
            <a:chExt cx="13858875" cy="8029575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3858875" cy="8029575"/>
            </a:xfrm>
            <a:prstGeom prst="rect">
              <a:avLst/>
            </a:prstGeom>
            <a:noFill/>
          </p:spPr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401334" y="2633042"/>
              <a:ext cx="2749111" cy="1077872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Increased </a:t>
              </a: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small-holder 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Productivity, income and resilience</a:t>
              </a:r>
              <a:b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</a:b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</a:t>
              </a: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Target 2.3)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605765" y="2205076"/>
              <a:ext cx="2115744" cy="716328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1">
                  <a:lumMod val="100000"/>
                  <a:lumOff val="0"/>
                </a:schemeClr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Increased food availability &amp; quality </a:t>
              </a: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/>
              </a:r>
              <a:b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</a:b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(a missing target? )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8364500" y="1994641"/>
              <a:ext cx="2044607" cy="818334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Better </a:t>
              </a:r>
              <a:r>
                <a:rPr lang="en-US" sz="1000" dirty="0" smtClean="0">
                  <a:solidFill>
                    <a:srgbClr val="1F497D"/>
                  </a:solidFill>
                  <a:latin typeface="Calibri"/>
                  <a:ea typeface="Calibri"/>
                  <a:cs typeface="Arial"/>
                </a:rPr>
                <a:t>access to food 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(Target 2.1)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10" name="Elbow Connector 9"/>
            <p:cNvCxnSpPr>
              <a:cxnSpLocks noChangeShapeType="1"/>
              <a:stCxn id="7" idx="3"/>
              <a:endCxn id="8" idx="1"/>
            </p:cNvCxnSpPr>
            <p:nvPr/>
          </p:nvCxnSpPr>
          <p:spPr bwMode="auto">
            <a:xfrm flipV="1">
              <a:off x="5150445" y="2563241"/>
              <a:ext cx="455320" cy="60873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accent1">
                  <a:lumMod val="95000"/>
                  <a:lumOff val="0"/>
                </a:schemeClr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1" name="Elbow Connector 10"/>
            <p:cNvCxnSpPr>
              <a:cxnSpLocks noChangeShapeType="1"/>
              <a:stCxn id="8" idx="3"/>
              <a:endCxn id="9" idx="1"/>
            </p:cNvCxnSpPr>
            <p:nvPr/>
          </p:nvCxnSpPr>
          <p:spPr bwMode="auto">
            <a:xfrm flipV="1">
              <a:off x="7721508" y="2403808"/>
              <a:ext cx="642991" cy="15943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accent1">
                  <a:lumMod val="95000"/>
                  <a:lumOff val="0"/>
                </a:schemeClr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10853073" y="1236441"/>
              <a:ext cx="1761146" cy="804188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Better nutrition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(Target 2.2)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13" name="Elbow Connector 12"/>
            <p:cNvCxnSpPr>
              <a:cxnSpLocks noChangeShapeType="1"/>
              <a:stCxn id="9" idx="3"/>
              <a:endCxn id="12" idx="1"/>
            </p:cNvCxnSpPr>
            <p:nvPr/>
          </p:nvCxnSpPr>
          <p:spPr bwMode="auto">
            <a:xfrm flipV="1">
              <a:off x="10409107" y="1638535"/>
              <a:ext cx="443966" cy="76527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accent1">
                  <a:lumMod val="95000"/>
                  <a:lumOff val="0"/>
                </a:schemeClr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576071" y="1362133"/>
              <a:ext cx="3197694" cy="940681"/>
            </a:xfrm>
            <a:prstGeom prst="ellipse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3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Investing in technology, research, infrastructure </a:t>
              </a:r>
              <a:b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</a:b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(Target 2.a)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15" name="Elbow Connector 14"/>
            <p:cNvCxnSpPr>
              <a:cxnSpLocks noChangeShapeType="1"/>
              <a:stCxn id="14" idx="5"/>
            </p:cNvCxnSpPr>
            <p:nvPr/>
          </p:nvCxnSpPr>
          <p:spPr bwMode="auto">
            <a:xfrm rot="16200000" flipH="1">
              <a:off x="3071480" y="2399047"/>
              <a:ext cx="467990" cy="5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accent1">
                  <a:lumMod val="95000"/>
                  <a:lumOff val="0"/>
                </a:schemeClr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6" name="Rounded Rectangle 13"/>
            <p:cNvSpPr>
              <a:spLocks noChangeArrowheads="1"/>
            </p:cNvSpPr>
            <p:nvPr/>
          </p:nvSpPr>
          <p:spPr bwMode="auto">
            <a:xfrm>
              <a:off x="1360601" y="4173508"/>
              <a:ext cx="2521131" cy="807199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Sustainable food </a:t>
              </a: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/>
              </a:r>
              <a:b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</a:b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production </a:t>
              </a: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systems 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(Target 2.4)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7" name="Rounded Rectangle 15"/>
            <p:cNvSpPr>
              <a:spLocks noChangeArrowheads="1"/>
            </p:cNvSpPr>
            <p:nvPr/>
          </p:nvSpPr>
          <p:spPr bwMode="auto">
            <a:xfrm>
              <a:off x="776962" y="5286211"/>
              <a:ext cx="1969445" cy="812602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2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Genetic diversity 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(Target 2.5)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22" name="Rounded Rectangle 21"/>
            <p:cNvSpPr>
              <a:spLocks noChangeArrowheads="1"/>
            </p:cNvSpPr>
            <p:nvPr/>
          </p:nvSpPr>
          <p:spPr bwMode="auto">
            <a:xfrm>
              <a:off x="8157272" y="3883524"/>
              <a:ext cx="2459064" cy="78727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1DA"/>
                </a:gs>
                <a:gs pos="11000">
                  <a:srgbClr val="E6E0EC"/>
                </a:gs>
                <a:gs pos="100000">
                  <a:srgbClr val="FFFFFF"/>
                </a:gs>
              </a:gsLst>
              <a:lin ang="2700000" scaled="1"/>
            </a:gradFill>
            <a:ln w="25400">
              <a:solidFill>
                <a:schemeClr val="accent4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T.1.1 – extreme poverty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T1.3 </a:t>
              </a: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 -  social protection</a:t>
              </a:r>
            </a:p>
            <a:p>
              <a:pPr algn="ctr">
                <a:spcAft>
                  <a:spcPts val="0"/>
                </a:spcAft>
              </a:pP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T1.5 – resilience of the poor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23" name="Rounded Rectangle 22"/>
            <p:cNvSpPr>
              <a:spLocks noChangeArrowheads="1"/>
            </p:cNvSpPr>
            <p:nvPr/>
          </p:nvSpPr>
          <p:spPr bwMode="auto">
            <a:xfrm>
              <a:off x="4775862" y="4488041"/>
              <a:ext cx="1832485" cy="57567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1DA"/>
                </a:gs>
                <a:gs pos="11000">
                  <a:srgbClr val="E6E0EC"/>
                </a:gs>
                <a:gs pos="100000">
                  <a:srgbClr val="FFFFFF"/>
                </a:gs>
              </a:gsLst>
              <a:lin ang="2700000" scaled="1"/>
            </a:gradFill>
            <a:ln w="25400">
              <a:solidFill>
                <a:schemeClr val="accent4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Target 1.4 </a:t>
              </a: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– Access </a:t>
              </a: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to land, finance,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24" name="Elbow Connector 23"/>
            <p:cNvCxnSpPr>
              <a:cxnSpLocks noChangeShapeType="1"/>
              <a:stCxn id="23" idx="1"/>
            </p:cNvCxnSpPr>
            <p:nvPr/>
          </p:nvCxnSpPr>
          <p:spPr bwMode="auto">
            <a:xfrm rot="10800000">
              <a:off x="4570578" y="3748655"/>
              <a:ext cx="205285" cy="1027222"/>
            </a:xfrm>
            <a:prstGeom prst="bentConnector2">
              <a:avLst/>
            </a:prstGeom>
            <a:noFill/>
            <a:ln w="28575">
              <a:solidFill>
                <a:schemeClr val="accent4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8" name="Rounded Rectangle 27"/>
            <p:cNvSpPr>
              <a:spLocks noChangeArrowheads="1"/>
            </p:cNvSpPr>
            <p:nvPr/>
          </p:nvSpPr>
          <p:spPr bwMode="auto">
            <a:xfrm>
              <a:off x="10684450" y="2960068"/>
              <a:ext cx="2098390" cy="57580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1DA"/>
                </a:gs>
                <a:gs pos="11000">
                  <a:srgbClr val="E6E0EC"/>
                </a:gs>
                <a:gs pos="100000">
                  <a:srgbClr val="FFFFFF"/>
                </a:gs>
              </a:gsLst>
              <a:lin ang="2700000" scaled="1"/>
            </a:gradFill>
            <a:ln w="25400">
              <a:solidFill>
                <a:schemeClr val="accent4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Target 3.8 </a:t>
              </a: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 – universal </a:t>
              </a: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health coverage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29" name="Elbow Connector 28"/>
            <p:cNvCxnSpPr>
              <a:cxnSpLocks noChangeShapeType="1"/>
              <a:stCxn id="28" idx="0"/>
              <a:endCxn id="12" idx="2"/>
            </p:cNvCxnSpPr>
            <p:nvPr/>
          </p:nvCxnSpPr>
          <p:spPr bwMode="auto">
            <a:xfrm rot="5400000" flipH="1" flipV="1">
              <a:off x="11273926" y="2500349"/>
              <a:ext cx="919440" cy="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accent4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2" name="Rounded Rectangle 31"/>
            <p:cNvSpPr>
              <a:spLocks noChangeArrowheads="1"/>
            </p:cNvSpPr>
            <p:nvPr/>
          </p:nvSpPr>
          <p:spPr bwMode="auto">
            <a:xfrm>
              <a:off x="10242684" y="349641"/>
              <a:ext cx="2981922" cy="5912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1DA"/>
                </a:gs>
                <a:gs pos="11000">
                  <a:srgbClr val="E6E0EC"/>
                </a:gs>
                <a:gs pos="100000">
                  <a:srgbClr val="FFFFFF"/>
                </a:gs>
              </a:gsLst>
              <a:lin ang="2700000" scaled="1"/>
            </a:gradFill>
            <a:ln w="25400">
              <a:solidFill>
                <a:schemeClr val="accent4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Target </a:t>
              </a: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6.1 – access to safe water</a:t>
              </a:r>
            </a:p>
            <a:p>
              <a:pPr algn="ctr">
                <a:spcAft>
                  <a:spcPts val="0"/>
                </a:spcAft>
              </a:pP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Target 6.2 – access to sanitation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35" name="Rounded Rectangle 34"/>
            <p:cNvSpPr>
              <a:spLocks noChangeArrowheads="1"/>
            </p:cNvSpPr>
            <p:nvPr/>
          </p:nvSpPr>
          <p:spPr bwMode="auto">
            <a:xfrm>
              <a:off x="6631683" y="222157"/>
              <a:ext cx="2171577" cy="52161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1DA"/>
                </a:gs>
                <a:gs pos="11000">
                  <a:srgbClr val="E6E0EC"/>
                </a:gs>
                <a:gs pos="100000">
                  <a:srgbClr val="FFFFFF"/>
                </a:gs>
              </a:gsLst>
              <a:lin ang="2700000" scaled="1"/>
            </a:gradFill>
            <a:ln w="25400">
              <a:solidFill>
                <a:schemeClr val="accent4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Target 7.1 </a:t>
              </a: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–</a:t>
              </a:r>
              <a:b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</a:b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 </a:t>
              </a: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Access </a:t>
              </a: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 to energy </a:t>
              </a: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services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38" name="Rounded Rectangle 37"/>
            <p:cNvSpPr>
              <a:spLocks noChangeArrowheads="1"/>
            </p:cNvSpPr>
            <p:nvPr/>
          </p:nvSpPr>
          <p:spPr bwMode="auto">
            <a:xfrm>
              <a:off x="4874480" y="6085764"/>
              <a:ext cx="3383374" cy="63230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1DA"/>
                </a:gs>
                <a:gs pos="11000">
                  <a:srgbClr val="E6E0EC"/>
                </a:gs>
                <a:gs pos="100000">
                  <a:srgbClr val="FFFFFF"/>
                </a:gs>
              </a:gsLst>
              <a:lin ang="2700000" scaled="1"/>
            </a:gradFill>
            <a:ln w="25400">
              <a:solidFill>
                <a:schemeClr val="accent4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Target 12.2 – Sustainable management of natural resources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0" name="Rounded Rectangle 39"/>
            <p:cNvSpPr>
              <a:spLocks noChangeArrowheads="1"/>
            </p:cNvSpPr>
            <p:nvPr/>
          </p:nvSpPr>
          <p:spPr bwMode="auto">
            <a:xfrm>
              <a:off x="4581706" y="5264945"/>
              <a:ext cx="2745241" cy="63418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1DA"/>
                </a:gs>
                <a:gs pos="11000">
                  <a:srgbClr val="E6E0EC"/>
                </a:gs>
                <a:gs pos="100000">
                  <a:srgbClr val="FFFFFF"/>
                </a:gs>
              </a:gsLst>
              <a:lin ang="2700000" scaled="1"/>
            </a:gradFill>
            <a:ln w="25400">
              <a:solidFill>
                <a:schemeClr val="accent4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Target 12.2 </a:t>
              </a: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– Strengthen resilience to climate change 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2" name="Rounded Rectangle 41"/>
            <p:cNvSpPr>
              <a:spLocks noChangeArrowheads="1"/>
            </p:cNvSpPr>
            <p:nvPr/>
          </p:nvSpPr>
          <p:spPr bwMode="auto">
            <a:xfrm>
              <a:off x="776962" y="6820960"/>
              <a:ext cx="3153607" cy="63418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1DA"/>
                </a:gs>
                <a:gs pos="11000">
                  <a:srgbClr val="E6E0EC"/>
                </a:gs>
                <a:gs pos="100000">
                  <a:srgbClr val="FFFFFF"/>
                </a:gs>
              </a:gsLst>
              <a:lin ang="2700000" scaled="1"/>
            </a:gradFill>
            <a:ln w="25400">
              <a:solidFill>
                <a:schemeClr val="accent4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Goal 15 – Ecosystems sustainability </a:t>
              </a:r>
            </a:p>
            <a:p>
              <a:pPr algn="ctr">
                <a:spcAft>
                  <a:spcPts val="0"/>
                </a:spcAft>
              </a:pP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(Targets 15.1, 15.2, 15.3, 15.4 and 15.5)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6" name="Oval 45"/>
            <p:cNvSpPr>
              <a:spLocks noChangeArrowheads="1"/>
            </p:cNvSpPr>
            <p:nvPr/>
          </p:nvSpPr>
          <p:spPr bwMode="auto">
            <a:xfrm>
              <a:off x="1360601" y="58405"/>
              <a:ext cx="2378636" cy="94052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Correcting  trade </a:t>
              </a: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restrictions </a:t>
              </a: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 </a:t>
              </a: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(Target 2.b)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4485930" y="1162679"/>
              <a:ext cx="2371855" cy="831960"/>
            </a:xfrm>
            <a:prstGeom prst="ellipse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3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Transparency of food markets (Target 2.c)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48" name="Elbow Connector 47"/>
            <p:cNvCxnSpPr>
              <a:stCxn id="46" idx="6"/>
            </p:cNvCxnSpPr>
            <p:nvPr/>
          </p:nvCxnSpPr>
          <p:spPr>
            <a:xfrm>
              <a:off x="3739237" y="528668"/>
              <a:ext cx="309612" cy="2104374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Elbow Connector 48"/>
            <p:cNvCxnSpPr>
              <a:stCxn id="47" idx="6"/>
              <a:endCxn id="9" idx="0"/>
            </p:cNvCxnSpPr>
            <p:nvPr/>
          </p:nvCxnSpPr>
          <p:spPr>
            <a:xfrm>
              <a:off x="6857786" y="1578660"/>
              <a:ext cx="2529018" cy="415981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ounded Rectangle 50"/>
            <p:cNvSpPr>
              <a:spLocks noChangeArrowheads="1"/>
            </p:cNvSpPr>
            <p:nvPr/>
          </p:nvSpPr>
          <p:spPr bwMode="auto">
            <a:xfrm>
              <a:off x="5620650" y="3415106"/>
              <a:ext cx="2085974" cy="59161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1DA"/>
                </a:gs>
                <a:gs pos="11000">
                  <a:srgbClr val="E6E0EC"/>
                </a:gs>
                <a:gs pos="100000">
                  <a:srgbClr val="FFFFFF"/>
                </a:gs>
              </a:gsLst>
              <a:lin ang="2700000" scaled="1"/>
            </a:gradFill>
            <a:ln w="25400">
              <a:solidFill>
                <a:schemeClr val="accent4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Target 12.3 – reduce food </a:t>
              </a:r>
              <a:r>
                <a:rPr lang="en-US" sz="800" dirty="0" smtClean="0">
                  <a:solidFill>
                    <a:srgbClr val="1F497D"/>
                  </a:solidFill>
                  <a:latin typeface="Calibri"/>
                  <a:ea typeface="Calibri"/>
                  <a:cs typeface="Arial"/>
                </a:rPr>
                <a:t>losses and </a:t>
              </a:r>
              <a:r>
                <a:rPr lang="en-US" sz="800" dirty="0">
                  <a:solidFill>
                    <a:srgbClr val="1F497D"/>
                  </a:solidFill>
                  <a:latin typeface="Calibri"/>
                  <a:ea typeface="Calibri"/>
                  <a:cs typeface="Arial"/>
                </a:rPr>
                <a:t>waste 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131" name="Straight Arrow Connector 130"/>
          <p:cNvCxnSpPr>
            <a:stCxn id="14" idx="4"/>
          </p:cNvCxnSpPr>
          <p:nvPr/>
        </p:nvCxnSpPr>
        <p:spPr>
          <a:xfrm flipH="1">
            <a:off x="1469057" y="2624128"/>
            <a:ext cx="2992" cy="1367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14" idx="3"/>
          </p:cNvCxnSpPr>
          <p:nvPr/>
        </p:nvCxnSpPr>
        <p:spPr>
          <a:xfrm>
            <a:off x="734926" y="2523454"/>
            <a:ext cx="20650" cy="227524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47" idx="3"/>
          </p:cNvCxnSpPr>
          <p:nvPr/>
        </p:nvCxnSpPr>
        <p:spPr>
          <a:xfrm flipH="1">
            <a:off x="3203848" y="2309875"/>
            <a:ext cx="1456" cy="5555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 flipV="1">
            <a:off x="2051720" y="4581128"/>
            <a:ext cx="0" cy="1344855"/>
          </a:xfrm>
          <a:prstGeom prst="straightConnector1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>
            <a:stCxn id="16" idx="0"/>
          </p:cNvCxnSpPr>
          <p:nvPr/>
        </p:nvCxnSpPr>
        <p:spPr>
          <a:xfrm flipV="1">
            <a:off x="1763003" y="3680746"/>
            <a:ext cx="0" cy="31048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>
            <a:stCxn id="32" idx="2"/>
            <a:endCxn id="12" idx="0"/>
          </p:cNvCxnSpPr>
          <p:nvPr/>
        </p:nvCxnSpPr>
        <p:spPr>
          <a:xfrm>
            <a:off x="7704348" y="1628800"/>
            <a:ext cx="1" cy="216024"/>
          </a:xfrm>
          <a:prstGeom prst="straightConnector1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Elbow Connector 216"/>
          <p:cNvCxnSpPr>
            <a:stCxn id="38" idx="1"/>
          </p:cNvCxnSpPr>
          <p:nvPr/>
        </p:nvCxnSpPr>
        <p:spPr>
          <a:xfrm rot="10800000">
            <a:off x="2411760" y="4581128"/>
            <a:ext cx="820406" cy="1038616"/>
          </a:xfrm>
          <a:prstGeom prst="bentConnector2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Elbow Connector 225"/>
          <p:cNvCxnSpPr>
            <a:stCxn id="40" idx="1"/>
          </p:cNvCxnSpPr>
          <p:nvPr/>
        </p:nvCxnSpPr>
        <p:spPr>
          <a:xfrm rot="10800000">
            <a:off x="2821963" y="3680746"/>
            <a:ext cx="219315" cy="1339834"/>
          </a:xfrm>
          <a:prstGeom prst="bentConnector2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/>
          <p:cNvCxnSpPr>
            <a:stCxn id="22" idx="0"/>
            <a:endCxn id="9" idx="2"/>
          </p:cNvCxnSpPr>
          <p:nvPr/>
        </p:nvCxnSpPr>
        <p:spPr>
          <a:xfrm flipV="1">
            <a:off x="6174205" y="2996952"/>
            <a:ext cx="0" cy="782356"/>
          </a:xfrm>
          <a:prstGeom prst="straightConnector1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Elbow Connector 224"/>
          <p:cNvCxnSpPr>
            <a:stCxn id="35" idx="2"/>
          </p:cNvCxnSpPr>
          <p:nvPr/>
        </p:nvCxnSpPr>
        <p:spPr>
          <a:xfrm rot="16200000" flipH="1">
            <a:off x="5867372" y="703211"/>
            <a:ext cx="481269" cy="2044415"/>
          </a:xfrm>
          <a:prstGeom prst="bentConnector2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Arrow Connector 244"/>
          <p:cNvCxnSpPr>
            <a:stCxn id="51" idx="0"/>
            <a:endCxn id="8" idx="2"/>
          </p:cNvCxnSpPr>
          <p:nvPr/>
        </p:nvCxnSpPr>
        <p:spPr>
          <a:xfrm flipV="1">
            <a:off x="4398698" y="3076192"/>
            <a:ext cx="0" cy="360797"/>
          </a:xfrm>
          <a:prstGeom prst="straightConnector1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8044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lbow Connector 3"/>
          <p:cNvCxnSpPr>
            <a:stCxn id="35" idx="1"/>
          </p:cNvCxnSpPr>
          <p:nvPr/>
        </p:nvCxnSpPr>
        <p:spPr>
          <a:xfrm rot="10800000" flipV="1">
            <a:off x="2931620" y="1294186"/>
            <a:ext cx="1446244" cy="1571272"/>
          </a:xfrm>
          <a:prstGeom prst="bentConnector2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692696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chemeClr val="accent1"/>
                </a:solidFill>
              </a:rPr>
              <a:t>Analisi</a:t>
            </a:r>
            <a:r>
              <a:rPr lang="en-US" sz="3600" b="1" dirty="0" smtClean="0">
                <a:solidFill>
                  <a:schemeClr val="accent1"/>
                </a:solidFill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</a:rPr>
              <a:t>dei</a:t>
            </a:r>
            <a:r>
              <a:rPr lang="en-US" sz="3600" b="1" dirty="0" smtClean="0">
                <a:solidFill>
                  <a:schemeClr val="accent1"/>
                </a:solidFill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</a:rPr>
              <a:t>fattori</a:t>
            </a:r>
            <a:r>
              <a:rPr lang="en-US" sz="3600" b="1" dirty="0" smtClean="0">
                <a:solidFill>
                  <a:schemeClr val="accent1"/>
                </a:solidFill>
              </a:rPr>
              <a:t> di </a:t>
            </a:r>
            <a:r>
              <a:rPr lang="en-US" sz="3600" b="1" dirty="0" err="1" smtClean="0">
                <a:solidFill>
                  <a:schemeClr val="accent1"/>
                </a:solidFill>
              </a:rPr>
              <a:t>cambiamento</a:t>
            </a:r>
            <a:r>
              <a:rPr lang="en-US" sz="3600" b="1" dirty="0" smtClean="0">
                <a:solidFill>
                  <a:schemeClr val="accent1"/>
                </a:solidFill>
              </a:rPr>
              <a:t>: SDG 2 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grpSp>
        <p:nvGrpSpPr>
          <p:cNvPr id="5" name="Canvas 80"/>
          <p:cNvGrpSpPr>
            <a:grpSpLocks/>
          </p:cNvGrpSpPr>
          <p:nvPr/>
        </p:nvGrpSpPr>
        <p:grpSpPr>
          <a:xfrm>
            <a:off x="54000" y="941235"/>
            <a:ext cx="9036000" cy="5868000"/>
            <a:chOff x="0" y="0"/>
            <a:chExt cx="13858875" cy="8029575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3858875" cy="8029575"/>
            </a:xfrm>
            <a:prstGeom prst="rect">
              <a:avLst/>
            </a:prstGeom>
            <a:noFill/>
          </p:spPr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401334" y="2633042"/>
              <a:ext cx="2749111" cy="1077872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Increased </a:t>
              </a: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small-holder 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Productivity, income and resilience</a:t>
              </a:r>
              <a:b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</a:b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</a:t>
              </a: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Target 2.3)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605765" y="2205076"/>
              <a:ext cx="2115744" cy="716328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1">
                  <a:lumMod val="100000"/>
                  <a:lumOff val="0"/>
                </a:schemeClr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Increased food availability &amp; quality </a:t>
              </a: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/>
              </a:r>
              <a:b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</a:b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(a missing target? )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8364500" y="1994641"/>
              <a:ext cx="2044607" cy="818334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Better </a:t>
              </a:r>
              <a:r>
                <a:rPr lang="en-US" sz="1000" dirty="0" smtClean="0">
                  <a:solidFill>
                    <a:srgbClr val="1F497D"/>
                  </a:solidFill>
                  <a:latin typeface="Calibri"/>
                  <a:ea typeface="Calibri"/>
                  <a:cs typeface="Arial"/>
                </a:rPr>
                <a:t>access to food 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(Target 2.1)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10" name="Elbow Connector 9"/>
            <p:cNvCxnSpPr>
              <a:cxnSpLocks noChangeShapeType="1"/>
              <a:stCxn id="7" idx="3"/>
              <a:endCxn id="8" idx="1"/>
            </p:cNvCxnSpPr>
            <p:nvPr/>
          </p:nvCxnSpPr>
          <p:spPr bwMode="auto">
            <a:xfrm flipV="1">
              <a:off x="5150445" y="2563241"/>
              <a:ext cx="455320" cy="60873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accent1">
                  <a:lumMod val="95000"/>
                  <a:lumOff val="0"/>
                </a:schemeClr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1" name="Elbow Connector 10"/>
            <p:cNvCxnSpPr>
              <a:cxnSpLocks noChangeShapeType="1"/>
              <a:stCxn id="8" idx="3"/>
              <a:endCxn id="9" idx="1"/>
            </p:cNvCxnSpPr>
            <p:nvPr/>
          </p:nvCxnSpPr>
          <p:spPr bwMode="auto">
            <a:xfrm flipV="1">
              <a:off x="7721508" y="2403808"/>
              <a:ext cx="642991" cy="15943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accent1">
                  <a:lumMod val="95000"/>
                  <a:lumOff val="0"/>
                </a:schemeClr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10853073" y="1236441"/>
              <a:ext cx="1761146" cy="804188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Better nutrition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(Target 2.2)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13" name="Elbow Connector 12"/>
            <p:cNvCxnSpPr>
              <a:cxnSpLocks noChangeShapeType="1"/>
              <a:stCxn id="9" idx="3"/>
              <a:endCxn id="12" idx="1"/>
            </p:cNvCxnSpPr>
            <p:nvPr/>
          </p:nvCxnSpPr>
          <p:spPr bwMode="auto">
            <a:xfrm flipV="1">
              <a:off x="10409107" y="1638535"/>
              <a:ext cx="443966" cy="76527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accent1">
                  <a:lumMod val="95000"/>
                  <a:lumOff val="0"/>
                </a:schemeClr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576071" y="1362133"/>
              <a:ext cx="3197694" cy="940681"/>
            </a:xfrm>
            <a:prstGeom prst="ellipse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3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Investing in technology, research, infrastructure </a:t>
              </a:r>
              <a:b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</a:b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(Target 2.a)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15" name="Elbow Connector 14"/>
            <p:cNvCxnSpPr>
              <a:cxnSpLocks noChangeShapeType="1"/>
              <a:stCxn id="14" idx="5"/>
            </p:cNvCxnSpPr>
            <p:nvPr/>
          </p:nvCxnSpPr>
          <p:spPr bwMode="auto">
            <a:xfrm rot="16200000" flipH="1">
              <a:off x="3071480" y="2399047"/>
              <a:ext cx="467990" cy="5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accent1">
                  <a:lumMod val="95000"/>
                  <a:lumOff val="0"/>
                </a:schemeClr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6" name="Rounded Rectangle 13"/>
            <p:cNvSpPr>
              <a:spLocks noChangeArrowheads="1"/>
            </p:cNvSpPr>
            <p:nvPr/>
          </p:nvSpPr>
          <p:spPr bwMode="auto">
            <a:xfrm>
              <a:off x="1360601" y="4173508"/>
              <a:ext cx="2521131" cy="807199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Sustainable food </a:t>
              </a: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/>
              </a:r>
              <a:b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</a:b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production </a:t>
              </a: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systems 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(Target 2.4)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7" name="Rounded Rectangle 15"/>
            <p:cNvSpPr>
              <a:spLocks noChangeArrowheads="1"/>
            </p:cNvSpPr>
            <p:nvPr/>
          </p:nvSpPr>
          <p:spPr bwMode="auto">
            <a:xfrm>
              <a:off x="776962" y="5286211"/>
              <a:ext cx="1969445" cy="812602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2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Genetic diversity 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(Target 2.5)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22" name="Rounded Rectangle 21"/>
            <p:cNvSpPr>
              <a:spLocks noChangeArrowheads="1"/>
            </p:cNvSpPr>
            <p:nvPr/>
          </p:nvSpPr>
          <p:spPr bwMode="auto">
            <a:xfrm>
              <a:off x="8157272" y="3883524"/>
              <a:ext cx="2459064" cy="78727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1DA"/>
                </a:gs>
                <a:gs pos="11000">
                  <a:srgbClr val="E6E0EC"/>
                </a:gs>
                <a:gs pos="100000">
                  <a:srgbClr val="FFFFFF"/>
                </a:gs>
              </a:gsLst>
              <a:lin ang="2700000" scaled="1"/>
            </a:gradFill>
            <a:ln w="25400">
              <a:solidFill>
                <a:schemeClr val="accent4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T.1.1 – extreme poverty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T1.3 </a:t>
              </a: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 -  social protection</a:t>
              </a:r>
            </a:p>
            <a:p>
              <a:pPr algn="ctr">
                <a:spcAft>
                  <a:spcPts val="0"/>
                </a:spcAft>
              </a:pP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T1.5 – resilience of the poor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23" name="Rounded Rectangle 22"/>
            <p:cNvSpPr>
              <a:spLocks noChangeArrowheads="1"/>
            </p:cNvSpPr>
            <p:nvPr/>
          </p:nvSpPr>
          <p:spPr bwMode="auto">
            <a:xfrm>
              <a:off x="4775862" y="4488041"/>
              <a:ext cx="1832485" cy="57567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1DA"/>
                </a:gs>
                <a:gs pos="11000">
                  <a:srgbClr val="E6E0EC"/>
                </a:gs>
                <a:gs pos="100000">
                  <a:srgbClr val="FFFFFF"/>
                </a:gs>
              </a:gsLst>
              <a:lin ang="2700000" scaled="1"/>
            </a:gradFill>
            <a:ln w="25400">
              <a:solidFill>
                <a:schemeClr val="accent4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Target 1.4 </a:t>
              </a: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– Access </a:t>
              </a: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to land, finance,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24" name="Elbow Connector 23"/>
            <p:cNvCxnSpPr>
              <a:cxnSpLocks noChangeShapeType="1"/>
              <a:stCxn id="23" idx="1"/>
            </p:cNvCxnSpPr>
            <p:nvPr/>
          </p:nvCxnSpPr>
          <p:spPr bwMode="auto">
            <a:xfrm rot="10800000">
              <a:off x="4570578" y="3748655"/>
              <a:ext cx="205285" cy="1027222"/>
            </a:xfrm>
            <a:prstGeom prst="bentConnector2">
              <a:avLst/>
            </a:prstGeom>
            <a:noFill/>
            <a:ln w="28575">
              <a:solidFill>
                <a:schemeClr val="accent4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8" name="Rounded Rectangle 27"/>
            <p:cNvSpPr>
              <a:spLocks noChangeArrowheads="1"/>
            </p:cNvSpPr>
            <p:nvPr/>
          </p:nvSpPr>
          <p:spPr bwMode="auto">
            <a:xfrm>
              <a:off x="10684450" y="2960068"/>
              <a:ext cx="2098390" cy="57580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1DA"/>
                </a:gs>
                <a:gs pos="11000">
                  <a:srgbClr val="E6E0EC"/>
                </a:gs>
                <a:gs pos="100000">
                  <a:srgbClr val="FFFFFF"/>
                </a:gs>
              </a:gsLst>
              <a:lin ang="2700000" scaled="1"/>
            </a:gradFill>
            <a:ln w="25400">
              <a:solidFill>
                <a:schemeClr val="accent4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Target 3.8 </a:t>
              </a: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 – universal </a:t>
              </a: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health coverage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29" name="Elbow Connector 28"/>
            <p:cNvCxnSpPr>
              <a:cxnSpLocks noChangeShapeType="1"/>
              <a:stCxn id="28" idx="0"/>
              <a:endCxn id="12" idx="2"/>
            </p:cNvCxnSpPr>
            <p:nvPr/>
          </p:nvCxnSpPr>
          <p:spPr bwMode="auto">
            <a:xfrm rot="5400000" flipH="1" flipV="1">
              <a:off x="11273926" y="2500349"/>
              <a:ext cx="919440" cy="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accent4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2" name="Rounded Rectangle 31"/>
            <p:cNvSpPr>
              <a:spLocks noChangeArrowheads="1"/>
            </p:cNvSpPr>
            <p:nvPr/>
          </p:nvSpPr>
          <p:spPr bwMode="auto">
            <a:xfrm>
              <a:off x="10242684" y="349641"/>
              <a:ext cx="2981922" cy="5912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1DA"/>
                </a:gs>
                <a:gs pos="11000">
                  <a:srgbClr val="E6E0EC"/>
                </a:gs>
                <a:gs pos="100000">
                  <a:srgbClr val="FFFFFF"/>
                </a:gs>
              </a:gsLst>
              <a:lin ang="2700000" scaled="1"/>
            </a:gradFill>
            <a:ln w="25400">
              <a:solidFill>
                <a:schemeClr val="accent4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Target </a:t>
              </a: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6.1 – access to safe water</a:t>
              </a:r>
            </a:p>
            <a:p>
              <a:pPr algn="ctr">
                <a:spcAft>
                  <a:spcPts val="0"/>
                </a:spcAft>
              </a:pP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Target 6.2 – access to sanitation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35" name="Rounded Rectangle 34"/>
            <p:cNvSpPr>
              <a:spLocks noChangeArrowheads="1"/>
            </p:cNvSpPr>
            <p:nvPr/>
          </p:nvSpPr>
          <p:spPr bwMode="auto">
            <a:xfrm>
              <a:off x="6631683" y="222157"/>
              <a:ext cx="2171577" cy="52161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1DA"/>
                </a:gs>
                <a:gs pos="11000">
                  <a:srgbClr val="E6E0EC"/>
                </a:gs>
                <a:gs pos="100000">
                  <a:srgbClr val="FFFFFF"/>
                </a:gs>
              </a:gsLst>
              <a:lin ang="2700000" scaled="1"/>
            </a:gradFill>
            <a:ln w="25400">
              <a:solidFill>
                <a:schemeClr val="accent4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Target 7.1 </a:t>
              </a: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–</a:t>
              </a:r>
              <a:b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</a:b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 </a:t>
              </a: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Access </a:t>
              </a: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 to energy </a:t>
              </a: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services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38" name="Rounded Rectangle 37"/>
            <p:cNvSpPr>
              <a:spLocks noChangeArrowheads="1"/>
            </p:cNvSpPr>
            <p:nvPr/>
          </p:nvSpPr>
          <p:spPr bwMode="auto">
            <a:xfrm>
              <a:off x="4874480" y="6085764"/>
              <a:ext cx="3383374" cy="63230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1DA"/>
                </a:gs>
                <a:gs pos="11000">
                  <a:srgbClr val="E6E0EC"/>
                </a:gs>
                <a:gs pos="100000">
                  <a:srgbClr val="FFFFFF"/>
                </a:gs>
              </a:gsLst>
              <a:lin ang="2700000" scaled="1"/>
            </a:gradFill>
            <a:ln w="25400">
              <a:solidFill>
                <a:schemeClr val="accent4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Target 12.2 – Sustainable management of natural resources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0" name="Rounded Rectangle 39"/>
            <p:cNvSpPr>
              <a:spLocks noChangeArrowheads="1"/>
            </p:cNvSpPr>
            <p:nvPr/>
          </p:nvSpPr>
          <p:spPr bwMode="auto">
            <a:xfrm>
              <a:off x="4581706" y="5264945"/>
              <a:ext cx="2745241" cy="63418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1DA"/>
                </a:gs>
                <a:gs pos="11000">
                  <a:srgbClr val="E6E0EC"/>
                </a:gs>
                <a:gs pos="100000">
                  <a:srgbClr val="FFFFFF"/>
                </a:gs>
              </a:gsLst>
              <a:lin ang="2700000" scaled="1"/>
            </a:gradFill>
            <a:ln w="25400">
              <a:solidFill>
                <a:schemeClr val="accent4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Target 12.2 </a:t>
              </a: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– Strengthen resilience to climate change 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2" name="Rounded Rectangle 41"/>
            <p:cNvSpPr>
              <a:spLocks noChangeArrowheads="1"/>
            </p:cNvSpPr>
            <p:nvPr/>
          </p:nvSpPr>
          <p:spPr bwMode="auto">
            <a:xfrm>
              <a:off x="776962" y="6820960"/>
              <a:ext cx="3153607" cy="63418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1DA"/>
                </a:gs>
                <a:gs pos="11000">
                  <a:srgbClr val="E6E0EC"/>
                </a:gs>
                <a:gs pos="100000">
                  <a:srgbClr val="FFFFFF"/>
                </a:gs>
              </a:gsLst>
              <a:lin ang="2700000" scaled="1"/>
            </a:gradFill>
            <a:ln w="25400">
              <a:solidFill>
                <a:schemeClr val="accent4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Goal 15 – Ecosystems sustainability </a:t>
              </a:r>
            </a:p>
            <a:p>
              <a:pPr algn="ctr">
                <a:spcAft>
                  <a:spcPts val="0"/>
                </a:spcAft>
              </a:pPr>
              <a:r>
                <a:rPr lang="en-US" sz="8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(Targets 15.1, 15.2, 15.3, 15.4 and 15.5)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6" name="Oval 45"/>
            <p:cNvSpPr>
              <a:spLocks noChangeArrowheads="1"/>
            </p:cNvSpPr>
            <p:nvPr/>
          </p:nvSpPr>
          <p:spPr bwMode="auto">
            <a:xfrm>
              <a:off x="1360601" y="58405"/>
              <a:ext cx="2378636" cy="94052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Correcting  trade </a:t>
              </a: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restrictions </a:t>
              </a:r>
              <a:r>
                <a:rPr lang="en-US" sz="1000" dirty="0" smtClean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 </a:t>
              </a: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(Target 2.b)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4485930" y="1162679"/>
              <a:ext cx="2371855" cy="831960"/>
            </a:xfrm>
            <a:prstGeom prst="ellipse">
              <a:avLst/>
            </a:prstGeom>
            <a:solidFill>
              <a:schemeClr val="lt1">
                <a:lumMod val="100000"/>
                <a:lumOff val="0"/>
              </a:schemeClr>
            </a:solidFill>
            <a:ln w="25400">
              <a:solidFill>
                <a:schemeClr val="accent3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Transparency of food markets (Target 2.c)</a:t>
              </a:r>
              <a:endParaRPr lang="en-GB" sz="10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48" name="Elbow Connector 47"/>
            <p:cNvCxnSpPr>
              <a:stCxn id="46" idx="6"/>
            </p:cNvCxnSpPr>
            <p:nvPr/>
          </p:nvCxnSpPr>
          <p:spPr>
            <a:xfrm>
              <a:off x="3739237" y="528668"/>
              <a:ext cx="309612" cy="2104374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Elbow Connector 48"/>
            <p:cNvCxnSpPr>
              <a:stCxn id="47" idx="6"/>
              <a:endCxn id="9" idx="0"/>
            </p:cNvCxnSpPr>
            <p:nvPr/>
          </p:nvCxnSpPr>
          <p:spPr>
            <a:xfrm>
              <a:off x="6857786" y="1578660"/>
              <a:ext cx="2529018" cy="415981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ounded Rectangle 50"/>
            <p:cNvSpPr>
              <a:spLocks noChangeArrowheads="1"/>
            </p:cNvSpPr>
            <p:nvPr/>
          </p:nvSpPr>
          <p:spPr bwMode="auto">
            <a:xfrm>
              <a:off x="5620650" y="3415106"/>
              <a:ext cx="2085974" cy="59161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1DA"/>
                </a:gs>
                <a:gs pos="11000">
                  <a:srgbClr val="E6E0EC"/>
                </a:gs>
                <a:gs pos="100000">
                  <a:srgbClr val="FFFFFF"/>
                </a:gs>
              </a:gsLst>
              <a:lin ang="2700000" scaled="1"/>
            </a:gradFill>
            <a:ln w="25400">
              <a:solidFill>
                <a:schemeClr val="accent4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800" dirty="0">
                  <a:solidFill>
                    <a:srgbClr val="1F497D"/>
                  </a:solidFill>
                  <a:effectLst/>
                  <a:latin typeface="Calibri"/>
                  <a:ea typeface="Calibri"/>
                  <a:cs typeface="Arial"/>
                </a:rPr>
                <a:t>Target 12.3 – reduce food </a:t>
              </a:r>
              <a:r>
                <a:rPr lang="en-US" sz="800" dirty="0" smtClean="0">
                  <a:solidFill>
                    <a:srgbClr val="1F497D"/>
                  </a:solidFill>
                  <a:latin typeface="Calibri"/>
                  <a:ea typeface="Calibri"/>
                  <a:cs typeface="Arial"/>
                </a:rPr>
                <a:t>losses and </a:t>
              </a:r>
              <a:r>
                <a:rPr lang="en-US" sz="800" dirty="0">
                  <a:solidFill>
                    <a:srgbClr val="1F497D"/>
                  </a:solidFill>
                  <a:latin typeface="Calibri"/>
                  <a:ea typeface="Calibri"/>
                  <a:cs typeface="Arial"/>
                </a:rPr>
                <a:t>waste </a:t>
              </a:r>
              <a:endParaRPr lang="en-GB" sz="8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131" name="Straight Arrow Connector 130"/>
          <p:cNvCxnSpPr>
            <a:stCxn id="14" idx="4"/>
          </p:cNvCxnSpPr>
          <p:nvPr/>
        </p:nvCxnSpPr>
        <p:spPr>
          <a:xfrm flipH="1">
            <a:off x="1469057" y="2624128"/>
            <a:ext cx="2992" cy="1367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14" idx="3"/>
          </p:cNvCxnSpPr>
          <p:nvPr/>
        </p:nvCxnSpPr>
        <p:spPr>
          <a:xfrm>
            <a:off x="734926" y="2523454"/>
            <a:ext cx="20650" cy="227524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47" idx="3"/>
          </p:cNvCxnSpPr>
          <p:nvPr/>
        </p:nvCxnSpPr>
        <p:spPr>
          <a:xfrm flipH="1">
            <a:off x="3203848" y="2309875"/>
            <a:ext cx="1456" cy="5555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 flipV="1">
            <a:off x="2051720" y="4581128"/>
            <a:ext cx="0" cy="1344855"/>
          </a:xfrm>
          <a:prstGeom prst="straightConnector1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>
            <a:stCxn id="16" idx="0"/>
          </p:cNvCxnSpPr>
          <p:nvPr/>
        </p:nvCxnSpPr>
        <p:spPr>
          <a:xfrm flipV="1">
            <a:off x="1763003" y="3680746"/>
            <a:ext cx="0" cy="31048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>
            <a:stCxn id="32" idx="2"/>
            <a:endCxn id="12" idx="0"/>
          </p:cNvCxnSpPr>
          <p:nvPr/>
        </p:nvCxnSpPr>
        <p:spPr>
          <a:xfrm>
            <a:off x="7704348" y="1628800"/>
            <a:ext cx="1" cy="216024"/>
          </a:xfrm>
          <a:prstGeom prst="straightConnector1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Elbow Connector 216"/>
          <p:cNvCxnSpPr>
            <a:stCxn id="38" idx="1"/>
          </p:cNvCxnSpPr>
          <p:nvPr/>
        </p:nvCxnSpPr>
        <p:spPr>
          <a:xfrm rot="10800000">
            <a:off x="2411760" y="4581128"/>
            <a:ext cx="820406" cy="1038616"/>
          </a:xfrm>
          <a:prstGeom prst="bentConnector2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Elbow Connector 225"/>
          <p:cNvCxnSpPr>
            <a:stCxn id="40" idx="1"/>
          </p:cNvCxnSpPr>
          <p:nvPr/>
        </p:nvCxnSpPr>
        <p:spPr>
          <a:xfrm rot="10800000">
            <a:off x="2821963" y="3680746"/>
            <a:ext cx="219315" cy="1339834"/>
          </a:xfrm>
          <a:prstGeom prst="bentConnector2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/>
          <p:cNvCxnSpPr>
            <a:stCxn id="22" idx="0"/>
            <a:endCxn id="9" idx="2"/>
          </p:cNvCxnSpPr>
          <p:nvPr/>
        </p:nvCxnSpPr>
        <p:spPr>
          <a:xfrm flipV="1">
            <a:off x="6174205" y="2996952"/>
            <a:ext cx="0" cy="782356"/>
          </a:xfrm>
          <a:prstGeom prst="straightConnector1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Elbow Connector 224"/>
          <p:cNvCxnSpPr>
            <a:stCxn id="35" idx="2"/>
          </p:cNvCxnSpPr>
          <p:nvPr/>
        </p:nvCxnSpPr>
        <p:spPr>
          <a:xfrm rot="16200000" flipH="1">
            <a:off x="5867372" y="703211"/>
            <a:ext cx="481269" cy="2044415"/>
          </a:xfrm>
          <a:prstGeom prst="bentConnector2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>
            <a:spLocks noChangeArrowheads="1"/>
          </p:cNvSpPr>
          <p:nvPr/>
        </p:nvSpPr>
        <p:spPr bwMode="auto">
          <a:xfrm>
            <a:off x="6739791" y="5065674"/>
            <a:ext cx="2024590" cy="43642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C1DA"/>
              </a:gs>
              <a:gs pos="11000">
                <a:srgbClr val="E6E0EC"/>
              </a:gs>
              <a:gs pos="100000">
                <a:srgbClr val="FFFFFF"/>
              </a:gs>
            </a:gsLst>
            <a:lin ang="2700000" scaled="1"/>
          </a:gradFill>
          <a:ln w="25400">
            <a:solidFill>
              <a:schemeClr val="accent4">
                <a:lumMod val="100000"/>
                <a:lumOff val="0"/>
              </a:schemeClr>
            </a:solidFill>
            <a:prstDash val="dash"/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800" dirty="0">
                <a:solidFill>
                  <a:srgbClr val="1F497D"/>
                </a:solidFill>
                <a:effectLst/>
                <a:latin typeface="Calibri"/>
                <a:ea typeface="Calibri"/>
                <a:cs typeface="Arial"/>
              </a:rPr>
              <a:t>Target 3.2 </a:t>
            </a:r>
            <a:r>
              <a:rPr lang="en-US" sz="800" dirty="0" smtClean="0">
                <a:solidFill>
                  <a:srgbClr val="1F497D"/>
                </a:solidFill>
                <a:effectLst/>
                <a:latin typeface="Calibri"/>
                <a:ea typeface="Calibri"/>
                <a:cs typeface="Arial"/>
              </a:rPr>
              <a:t>– end child mortality</a:t>
            </a:r>
            <a:endParaRPr lang="en-GB" sz="8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sz="800" dirty="0">
                <a:solidFill>
                  <a:srgbClr val="1F497D"/>
                </a:solidFill>
                <a:effectLst/>
                <a:latin typeface="Calibri"/>
                <a:ea typeface="Calibri"/>
                <a:cs typeface="Arial"/>
              </a:rPr>
              <a:t>Target 3.4 </a:t>
            </a:r>
            <a:r>
              <a:rPr lang="en-US" sz="800" dirty="0" smtClean="0">
                <a:solidFill>
                  <a:srgbClr val="1F497D"/>
                </a:solidFill>
                <a:effectLst/>
                <a:latin typeface="Calibri"/>
                <a:ea typeface="Calibri"/>
                <a:cs typeface="Arial"/>
              </a:rPr>
              <a:t>– non-communicable diseases</a:t>
            </a:r>
            <a:endParaRPr lang="en-GB" sz="8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245" name="Straight Arrow Connector 244"/>
          <p:cNvCxnSpPr>
            <a:stCxn id="51" idx="0"/>
            <a:endCxn id="8" idx="2"/>
          </p:cNvCxnSpPr>
          <p:nvPr/>
        </p:nvCxnSpPr>
        <p:spPr>
          <a:xfrm flipV="1">
            <a:off x="4398698" y="3076192"/>
            <a:ext cx="0" cy="360797"/>
          </a:xfrm>
          <a:prstGeom prst="straightConnector1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Elbow Connector 246"/>
          <p:cNvCxnSpPr>
            <a:endCxn id="22" idx="1"/>
          </p:cNvCxnSpPr>
          <p:nvPr/>
        </p:nvCxnSpPr>
        <p:spPr>
          <a:xfrm>
            <a:off x="3232166" y="3653164"/>
            <a:ext cx="2140383" cy="413815"/>
          </a:xfrm>
          <a:prstGeom prst="bentConnector3">
            <a:avLst>
              <a:gd name="adj1" fmla="val -181"/>
            </a:avLst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Elbow Connector 249"/>
          <p:cNvCxnSpPr>
            <a:stCxn id="12" idx="3"/>
          </p:cNvCxnSpPr>
          <p:nvPr/>
        </p:nvCxnSpPr>
        <p:spPr>
          <a:xfrm>
            <a:off x="8278483" y="2138674"/>
            <a:ext cx="253957" cy="2927000"/>
          </a:xfrm>
          <a:prstGeom prst="bentConnector2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6888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692696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chemeClr val="accent1"/>
                </a:solidFill>
              </a:rPr>
              <a:t>Fattibilità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5832648"/>
          </a:xfrm>
        </p:spPr>
        <p:txBody>
          <a:bodyPr/>
          <a:lstStyle/>
          <a:p>
            <a:pPr marL="323850" indent="-323850">
              <a:spcBef>
                <a:spcPts val="0"/>
              </a:spcBef>
              <a:spcAft>
                <a:spcPts val="600"/>
              </a:spcAft>
            </a:pPr>
            <a:r>
              <a:rPr lang="it-IT" sz="2800" b="1" dirty="0" smtClean="0"/>
              <a:t>Elevato numero di indicatori </a:t>
            </a:r>
            <a:r>
              <a:rPr lang="it-IT" sz="2800" dirty="0" smtClean="0"/>
              <a:t>necessari </a:t>
            </a:r>
          </a:p>
          <a:p>
            <a:pPr marL="323850" indent="-323850">
              <a:spcBef>
                <a:spcPts val="0"/>
              </a:spcBef>
              <a:spcAft>
                <a:spcPts val="600"/>
              </a:spcAft>
            </a:pPr>
            <a:r>
              <a:rPr lang="it-IT" sz="2800" b="1" dirty="0" smtClean="0"/>
              <a:t>Numerosi indicatori nuovi </a:t>
            </a:r>
            <a:r>
              <a:rPr lang="it-IT" sz="2800" dirty="0" smtClean="0"/>
              <a:t>(metodologie e fonti informative da definire)</a:t>
            </a:r>
          </a:p>
          <a:p>
            <a:pPr marL="323850" indent="-323850">
              <a:spcBef>
                <a:spcPts val="0"/>
              </a:spcBef>
              <a:spcAft>
                <a:spcPts val="600"/>
              </a:spcAft>
            </a:pPr>
            <a:r>
              <a:rPr lang="it-IT" sz="2800" b="1" dirty="0" smtClean="0"/>
              <a:t>Capacità statistiche limitate </a:t>
            </a:r>
            <a:r>
              <a:rPr lang="it-IT" sz="2800" dirty="0" smtClean="0"/>
              <a:t>in molti paesi; difficoltà nel rispondere a tutte le sfide statistiche poste da agenda 2030 </a:t>
            </a:r>
          </a:p>
          <a:p>
            <a:pPr marL="323850" lvl="1" indent="-32385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it-IT" dirty="0" smtClean="0"/>
              <a:t>Necessità </a:t>
            </a:r>
            <a:r>
              <a:rPr lang="it-IT" dirty="0"/>
              <a:t>di </a:t>
            </a:r>
            <a:r>
              <a:rPr lang="it-IT" dirty="0" smtClean="0"/>
              <a:t>una massiccia e articolata iniziativa di assistenza tecnica per lo sviluppo delle capacita statistiche</a:t>
            </a:r>
          </a:p>
          <a:p>
            <a:pPr marL="323850" lvl="1" indent="-32385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it-IT" sz="2800" b="1" dirty="0" smtClean="0"/>
              <a:t>Necessità di limitare il numero di indicatori</a:t>
            </a:r>
          </a:p>
          <a:p>
            <a:pPr marL="323850" indent="-323850">
              <a:spcBef>
                <a:spcPts val="0"/>
              </a:spcBef>
              <a:spcAft>
                <a:spcPts val="600"/>
              </a:spcAft>
            </a:pPr>
            <a:r>
              <a:rPr lang="it-IT" sz="2800" dirty="0" smtClean="0"/>
              <a:t>2 approcci tentati dall’IAEG-SDG:</a:t>
            </a:r>
          </a:p>
          <a:p>
            <a:pPr marL="533400" lvl="1" indent="-258763">
              <a:spcBef>
                <a:spcPts val="0"/>
              </a:spcBef>
              <a:spcAft>
                <a:spcPts val="600"/>
              </a:spcAft>
            </a:pPr>
            <a:r>
              <a:rPr lang="it-IT" sz="2400" b="1" dirty="0" smtClean="0"/>
              <a:t>Uso indicatori polivalenti</a:t>
            </a:r>
            <a:r>
              <a:rPr lang="it-IT" sz="2400" dirty="0" smtClean="0"/>
              <a:t>, da utilizzare per </a:t>
            </a:r>
            <a:r>
              <a:rPr lang="it-IT" sz="2400" dirty="0" err="1" smtClean="0"/>
              <a:t>targets</a:t>
            </a:r>
            <a:r>
              <a:rPr lang="it-IT" sz="2400" dirty="0" smtClean="0"/>
              <a:t> simili: studi semantici, identificazione degli elementi/cause comuni</a:t>
            </a:r>
          </a:p>
          <a:p>
            <a:pPr marL="533400" lvl="1" indent="-258763">
              <a:spcBef>
                <a:spcPts val="0"/>
              </a:spcBef>
              <a:spcAft>
                <a:spcPts val="600"/>
              </a:spcAft>
            </a:pPr>
            <a:r>
              <a:rPr lang="it-IT" sz="2400" b="1" dirty="0" smtClean="0"/>
              <a:t>Uso </a:t>
            </a:r>
            <a:r>
              <a:rPr lang="it-IT" sz="2400" b="1" dirty="0" err="1" smtClean="0"/>
              <a:t>frameworks</a:t>
            </a:r>
            <a:r>
              <a:rPr lang="it-IT" sz="2400" b="1" dirty="0" smtClean="0"/>
              <a:t> statistici/sistemi di indicatori già esistenti </a:t>
            </a:r>
            <a:r>
              <a:rPr lang="it-IT" sz="2400" dirty="0"/>
              <a:t>(</a:t>
            </a:r>
            <a:r>
              <a:rPr lang="it-IT" sz="2400" dirty="0" smtClean="0"/>
              <a:t>SEEA,</a:t>
            </a:r>
            <a:r>
              <a:rPr lang="en-GB" sz="2400" dirty="0"/>
              <a:t> ECE Sustainable Development Framework, </a:t>
            </a:r>
            <a:r>
              <a:rPr lang="en-GB" sz="2400" dirty="0" smtClean="0"/>
              <a:t>OECD </a:t>
            </a:r>
            <a:r>
              <a:rPr lang="en-GB" sz="2400" dirty="0"/>
              <a:t>Measuring Well-Being &amp; Progress, Sustainability Indicators </a:t>
            </a:r>
            <a:r>
              <a:rPr lang="en-GB" sz="2400" dirty="0" smtClean="0"/>
              <a:t>for </a:t>
            </a:r>
            <a:r>
              <a:rPr lang="en-GB" sz="2400" dirty="0"/>
              <a:t>Australia, etc</a:t>
            </a:r>
            <a:r>
              <a:rPr lang="en-GB" sz="2400" dirty="0" smtClean="0"/>
              <a:t>.)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68537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6336" y="0"/>
            <a:ext cx="1656184" cy="6858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SDGs</a:t>
            </a:r>
            <a:br>
              <a:rPr lang="en-US" sz="3200" b="1" dirty="0" smtClean="0">
                <a:solidFill>
                  <a:schemeClr val="accent1"/>
                </a:solidFill>
              </a:rPr>
            </a:br>
            <a:r>
              <a:rPr lang="en-US" sz="3200" b="1" dirty="0" smtClean="0">
                <a:solidFill>
                  <a:schemeClr val="accent1"/>
                </a:solidFill>
              </a:rPr>
              <a:t>come </a:t>
            </a:r>
            <a:br>
              <a:rPr lang="en-US" sz="3200" b="1" dirty="0" smtClean="0">
                <a:solidFill>
                  <a:schemeClr val="accent1"/>
                </a:solidFill>
              </a:rPr>
            </a:br>
            <a:r>
              <a:rPr lang="en-US" sz="3200" b="1" dirty="0" smtClean="0">
                <a:solidFill>
                  <a:schemeClr val="accent1"/>
                </a:solidFill>
              </a:rPr>
              <a:t>rete</a:t>
            </a:r>
            <a:br>
              <a:rPr lang="en-US" sz="3200" b="1" dirty="0" smtClean="0">
                <a:solidFill>
                  <a:schemeClr val="accent1"/>
                </a:solidFill>
              </a:rPr>
            </a:br>
            <a:r>
              <a:rPr lang="en-US" sz="3200" b="1" dirty="0" err="1" smtClean="0">
                <a:solidFill>
                  <a:schemeClr val="accent1"/>
                </a:solidFill>
              </a:rPr>
              <a:t>di</a:t>
            </a:r>
            <a:r>
              <a:rPr lang="en-US" sz="3200" b="1" dirty="0" smtClean="0">
                <a:solidFill>
                  <a:schemeClr val="accent1"/>
                </a:solidFill>
              </a:rPr>
              <a:t> </a:t>
            </a:r>
            <a:r>
              <a:rPr lang="it-IT" sz="3200" b="1" dirty="0" err="1" smtClean="0">
                <a:solidFill>
                  <a:schemeClr val="accent1"/>
                </a:solidFill>
              </a:rPr>
              <a:t>targets</a:t>
            </a:r>
            <a:endParaRPr lang="it-IT" sz="3200" b="1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Grp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16267" y="-702613"/>
            <a:ext cx="6848856" cy="8199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1111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3901</TotalTime>
  <Words>2328</Words>
  <Application>Microsoft Office PowerPoint</Application>
  <PresentationFormat>On-screen Show (4:3)</PresentationFormat>
  <Paragraphs>214</Paragraphs>
  <Slides>21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Le sfide principali</vt:lpstr>
      <vt:lpstr>Complessità del processo di selezione degli indicatori</vt:lpstr>
      <vt:lpstr>Nuovi requisiti informativi</vt:lpstr>
      <vt:lpstr>Analisi dei fattori di cambiamento: SDG 2 </vt:lpstr>
      <vt:lpstr>Analisi dei fattori di cambiamento: SDG 2 </vt:lpstr>
      <vt:lpstr>Analisi dei fattori di cambiamento: SDG 2 </vt:lpstr>
      <vt:lpstr>Fattibilità</vt:lpstr>
      <vt:lpstr>SDGs come  rete di targets</vt:lpstr>
      <vt:lpstr>L’uso di sistemi di indicatori statistici</vt:lpstr>
      <vt:lpstr>Possibili risposte  alle sfide</vt:lpstr>
      <vt:lpstr>Coordinamento delle indagini</vt:lpstr>
      <vt:lpstr>La sicurezza alimentare  nel passaggio dagli MDGs agli SDGs</vt:lpstr>
      <vt:lpstr>Prevalenza della Sottoalimentazione  (indicatore ufficiale MDG 1.c )</vt:lpstr>
      <vt:lpstr>Slide 15</vt:lpstr>
      <vt:lpstr>Slide 16</vt:lpstr>
      <vt:lpstr>I principali limiti dell’indicatore FAO</vt:lpstr>
      <vt:lpstr>Piani FAO per migliorare il monitoraggio della insicurezza alimentare</vt:lpstr>
      <vt:lpstr>Food Insecurity Experience Scale (FIES)</vt:lpstr>
      <vt:lpstr>FIES: benefici principali </vt:lpstr>
      <vt:lpstr>Grazie per l’attenzione</vt:lpstr>
    </vt:vector>
  </TitlesOfParts>
  <Company>FAO of the 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SOFI 2015  Main results and replies to comments received  on the draft of March 19th 2015</dc:title>
  <dc:creator>Pietro Gennari (ESS)</dc:creator>
  <cp:lastModifiedBy>FAO</cp:lastModifiedBy>
  <cp:revision>325</cp:revision>
  <cp:lastPrinted>2015-05-20T10:12:35Z</cp:lastPrinted>
  <dcterms:created xsi:type="dcterms:W3CDTF">2015-04-09T07:44:22Z</dcterms:created>
  <dcterms:modified xsi:type="dcterms:W3CDTF">2015-10-20T06:54:22Z</dcterms:modified>
</cp:coreProperties>
</file>