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4" r:id="rId3"/>
    <p:sldId id="283" r:id="rId4"/>
    <p:sldId id="257" r:id="rId5"/>
    <p:sldId id="277" r:id="rId6"/>
    <p:sldId id="276" r:id="rId7"/>
    <p:sldId id="280" r:id="rId8"/>
    <p:sldId id="284" r:id="rId9"/>
    <p:sldId id="285" r:id="rId10"/>
    <p:sldId id="287" r:id="rId11"/>
    <p:sldId id="286" r:id="rId12"/>
    <p:sldId id="282" r:id="rId13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5EC1"/>
    <a:srgbClr val="0F5494"/>
    <a:srgbClr val="3166CF"/>
    <a:srgbClr val="3E6FD2"/>
    <a:srgbClr val="BDDEFF"/>
    <a:srgbClr val="99CCFF"/>
    <a:srgbClr val="808080"/>
    <a:srgbClr val="FFD6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72" y="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AD23F9A8-283E-430D-B073-F1F835EF5961}" type="slidenum">
              <a:rPr lang="en-GB" altLang="en-US"/>
              <a:pPr/>
              <a:t>‹N›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5772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BFC71527-53DA-4CB6-BEA2-195C75B4FF28}" type="slidenum">
              <a:rPr lang="en-GB" altLang="en-US"/>
              <a:pPr/>
              <a:t>‹N›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57857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80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80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80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80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8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8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8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8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80" charset="-128"/>
              </a:defRPr>
            </a:lvl9pPr>
          </a:lstStyle>
          <a:p>
            <a:fld id="{3C71E699-5E29-4705-935B-75AFA50BB907}" type="slidenum">
              <a:rPr lang="en-GB" altLang="en-US" sz="1200" smtClean="0"/>
              <a:pPr/>
              <a:t>12</a:t>
            </a:fld>
            <a:endParaRPr lang="en-GB" altLang="en-US" sz="1200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831"/>
            <a:ext cx="4984962" cy="446664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3086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GB" altLang="en-US" smtClean="0"/>
              <a:t>Scanner Data Workshop – Rome October 2015</a:t>
            </a:r>
            <a:endParaRPr lang="en-GB" alt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AFE50023-A14E-4415-A4B0-8F302AF7C007}" type="slidenum">
              <a:rPr lang="en-GB" altLang="en-US"/>
              <a:pPr/>
              <a:t>‹N›</a:t>
            </a:fld>
            <a:endParaRPr lang="en-GB" alt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lnSpc>
                <a:spcPts val="3400"/>
              </a:lnSpc>
              <a:spcBef>
                <a:spcPts val="0"/>
              </a:spcBef>
              <a:spcAft>
                <a:spcPts val="600"/>
              </a:spcAft>
              <a:buClr>
                <a:srgbClr val="002060"/>
              </a:buClr>
              <a:buSzPct val="107000"/>
              <a:buFont typeface="Wingdings" panose="05000000000000000000" pitchFamily="2" charset="2"/>
              <a:buChar char="§"/>
              <a:defRPr i="0"/>
            </a:lvl1pPr>
            <a:lvl2pPr>
              <a:lnSpc>
                <a:spcPts val="3000"/>
              </a:lnSpc>
              <a:spcAft>
                <a:spcPts val="600"/>
              </a:spcAft>
              <a:buClr>
                <a:srgbClr val="002060"/>
              </a:buClr>
              <a:buSzPct val="104000"/>
              <a:defRPr b="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1520" y="6309320"/>
            <a:ext cx="4392488" cy="404242"/>
          </a:xfrm>
        </p:spPr>
        <p:txBody>
          <a:bodyPr/>
          <a:lstStyle>
            <a:lvl1pPr algn="l">
              <a:defRPr i="1">
                <a:solidFill>
                  <a:srgbClr val="2D5EC1"/>
                </a:solidFill>
              </a:defRPr>
            </a:lvl1pPr>
          </a:lstStyle>
          <a:p>
            <a:r>
              <a:rPr lang="en-GB" altLang="en-US" smtClean="0"/>
              <a:t>Scanner Data Workshop – Rome October 2015</a:t>
            </a:r>
            <a:endParaRPr lang="en-GB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81327"/>
            <a:ext cx="2133600" cy="340147"/>
          </a:xfrm>
        </p:spPr>
        <p:txBody>
          <a:bodyPr/>
          <a:lstStyle/>
          <a:p>
            <a:fld id="{27DF5470-ED0A-4599-A2FC-B25176BB4655}" type="slidenum">
              <a:rPr lang="en-GB" altLang="en-US" smtClean="0"/>
              <a:pPr/>
              <a:t>‹N›</a:t>
            </a:fld>
            <a:r>
              <a:rPr lang="en-GB" altLang="en-US" dirty="0" smtClean="0"/>
              <a:t> / 11</a:t>
            </a:r>
            <a:endParaRPr lang="en-GB" alt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0319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 smtClean="0"/>
              <a:t>Scanner Data Workshop – Rome October 2015</a:t>
            </a:r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A6117B-93C9-4221-9569-F0FD93AD86A8}" type="slidenum">
              <a:rPr lang="en-GB" altLang="en-US"/>
              <a:pPr/>
              <a:t>‹N›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2337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29738" y="1012473"/>
            <a:ext cx="9114262" cy="5897025"/>
          </a:xfrm>
          <a:prstGeom prst="rect">
            <a:avLst/>
          </a:prstGeom>
          <a:solidFill>
            <a:srgbClr val="0F5494"/>
          </a:solidFill>
          <a:ln w="73025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4230000" y="6669360"/>
            <a:ext cx="684213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39952" y="1641600"/>
            <a:ext cx="4536504" cy="2088232"/>
          </a:xfrm>
        </p:spPr>
        <p:txBody>
          <a:bodyPr/>
          <a:lstStyle>
            <a:lvl1pPr indent="0">
              <a:defRPr sz="4800">
                <a:solidFill>
                  <a:srgbClr val="FFD624"/>
                </a:solidFill>
              </a:defRPr>
            </a:lvl1pPr>
          </a:lstStyle>
          <a:p>
            <a:r>
              <a:rPr lang="en-GB" dirty="0" smtClean="0"/>
              <a:t>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7544" y="3933056"/>
            <a:ext cx="3744416" cy="1872208"/>
          </a:xfrm>
        </p:spPr>
        <p:txBody>
          <a:bodyPr/>
          <a:lstStyle>
            <a:lvl1pPr indent="0">
              <a:buNone/>
              <a:defRPr sz="3000" b="1" i="0">
                <a:solidFill>
                  <a:schemeClr val="bg1"/>
                </a:solidFill>
              </a:defRPr>
            </a:lvl1pPr>
            <a:lvl3pPr marL="228600" indent="-228600" algn="l">
              <a:defRPr sz="3000" b="1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GB" smtClean="0"/>
              <a:t>Scanner Data Workshop – Rome October 2015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BB59E6E-B967-488E-B209-8B7FA0D7AF99}" type="slidenum">
              <a:rPr lang="en-GB"/>
              <a:pPr>
                <a:defRPr/>
              </a:pPr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6027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 smtClean="0"/>
              <a:t>Second level</a:t>
            </a:r>
            <a:endParaRPr lang="en-GB" altLang="en-US" smtClean="0"/>
          </a:p>
          <a:p>
            <a:pPr lvl="1"/>
            <a:r>
              <a:rPr lang="en-GB" altLang="en-US" smtClean="0"/>
              <a:t>Third level</a:t>
            </a:r>
          </a:p>
          <a:p>
            <a:pPr lvl="2"/>
            <a:r>
              <a:rPr lang="en-GB" altLang="en-US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GB" altLang="en-US" smtClean="0"/>
              <a:t>Scanner Data Workshop – Rome October 2015</a:t>
            </a: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27DF5470-ED0A-4599-A2FC-B25176BB4655}" type="slidenum">
              <a:rPr lang="en-GB" altLang="en-US"/>
              <a:pPr/>
              <a:t>‹N›</a:t>
            </a:fld>
            <a:endParaRPr lang="en-GB" altLang="en-US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41" name="Picture 17" descr="LOGO CE_Vertical_EN_NEG_quadri_H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</p:sldLayoutIdLst>
  <p:hf hdr="0" dt="0"/>
  <p:txStyles>
    <p:titleStyle>
      <a:lvl1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 bwMode="auto">
          <a:xfrm>
            <a:off x="2771800" y="1508183"/>
            <a:ext cx="6192688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175" algn="l" rtl="0" eaLnBrk="1" fontAlgn="base" hangingPunct="1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+mj-lt"/>
                <a:ea typeface="+mj-ea"/>
                <a:cs typeface="+mj-cs"/>
              </a:defRPr>
            </a:lvl1pPr>
            <a:lvl2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>
              <a:lnSpc>
                <a:spcPts val="4600"/>
              </a:lnSpc>
              <a:spcBef>
                <a:spcPts val="1200"/>
              </a:spcBef>
              <a:spcAft>
                <a:spcPts val="0"/>
              </a:spcAft>
            </a:pPr>
            <a:r>
              <a:rPr lang="en-GB" sz="3600" i="1" kern="0" dirty="0" smtClean="0"/>
              <a:t>Scanner Data:</a:t>
            </a:r>
          </a:p>
          <a:p>
            <a:pPr>
              <a:lnSpc>
                <a:spcPts val="4600"/>
              </a:lnSpc>
              <a:spcBef>
                <a:spcPts val="1200"/>
              </a:spcBef>
              <a:spcAft>
                <a:spcPts val="0"/>
              </a:spcAft>
            </a:pPr>
            <a:r>
              <a:rPr lang="en-GB" sz="3600" i="1" kern="0" dirty="0" smtClean="0"/>
              <a:t>Main changes and Eurostat's involvement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1331640" y="5373216"/>
            <a:ext cx="7560840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Tx/>
              <a:buNone/>
              <a:defRPr sz="3000" b="1" i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400">
                <a:solidFill>
                  <a:srgbClr val="0F5494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FFFFFF"/>
              </a:buClr>
            </a:pPr>
            <a:r>
              <a:rPr lang="en-GB" sz="2000" kern="0" dirty="0" smtClean="0">
                <a:solidFill>
                  <a:srgbClr val="FFFF00"/>
                </a:solidFill>
              </a:rPr>
              <a:t>Dirk-Jan Hoogerdijk</a:t>
            </a:r>
          </a:p>
          <a:p>
            <a:pPr>
              <a:buClr>
                <a:srgbClr val="FFFFFF"/>
              </a:buClr>
            </a:pPr>
            <a:r>
              <a:rPr lang="en-GB" sz="1400" kern="0" dirty="0" smtClean="0">
                <a:solidFill>
                  <a:srgbClr val="FFFFFF"/>
                </a:solidFill>
              </a:rPr>
              <a:t>Eurostat Unit C4</a:t>
            </a:r>
          </a:p>
          <a:p>
            <a:pPr>
              <a:buClr>
                <a:srgbClr val="FFFFFF"/>
              </a:buClr>
            </a:pPr>
            <a:r>
              <a:rPr lang="en-GB" sz="1400" kern="0" dirty="0" smtClean="0">
                <a:solidFill>
                  <a:srgbClr val="FFFFFF"/>
                </a:solidFill>
              </a:rPr>
              <a:t>Price Statistics; Purchasing Power Parities; Housing Statistics</a:t>
            </a:r>
            <a:endParaRPr lang="en-GB" sz="1400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</a:t>
            </a:r>
            <a:r>
              <a:rPr lang="en-US" dirty="0" smtClean="0"/>
              <a:t>U-method</a:t>
            </a:r>
            <a:r>
              <a:rPr lang="en-US" dirty="0" smtClean="0"/>
              <a:t>: developments not </a:t>
            </a:r>
            <a:r>
              <a:rPr lang="en-US" dirty="0" smtClean="0"/>
              <a:t>ended</a:t>
            </a:r>
            <a:endParaRPr lang="en-US" dirty="0" smtClean="0"/>
          </a:p>
          <a:p>
            <a:r>
              <a:rPr lang="en-US" dirty="0" smtClean="0"/>
              <a:t>CIA: a framework to look into when making index formula choices at EA level</a:t>
            </a:r>
          </a:p>
          <a:p>
            <a:r>
              <a:rPr lang="en-US" dirty="0" smtClean="0"/>
              <a:t>Taking the correctness of data </a:t>
            </a:r>
            <a:r>
              <a:rPr lang="en-US" dirty="0" smtClean="0"/>
              <a:t>at </a:t>
            </a:r>
            <a:r>
              <a:rPr lang="en-US" dirty="0" smtClean="0"/>
              <a:t>face value: know your </a:t>
            </a:r>
            <a:r>
              <a:rPr lang="en-US" dirty="0" smtClean="0"/>
              <a:t>data!</a:t>
            </a:r>
            <a:endParaRPr lang="en-US" dirty="0" smtClean="0"/>
          </a:p>
          <a:p>
            <a:r>
              <a:rPr lang="en-US" dirty="0" smtClean="0"/>
              <a:t>IT: the not-so-neutral choices and effects when considering sampling and index formula  </a:t>
            </a:r>
            <a:endParaRPr lang="en-US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en-US" smtClean="0"/>
              <a:t>Scanner Data Workshop – Rome October 2015</a:t>
            </a:r>
            <a:endParaRPr lang="en-GB" alt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F5470-ED0A-4599-A2FC-B25176BB4655}" type="slidenum">
              <a:rPr lang="en-GB" altLang="en-US" smtClean="0"/>
              <a:pPr/>
              <a:t>10</a:t>
            </a:fld>
            <a:r>
              <a:rPr lang="en-GB" altLang="en-US" smtClean="0"/>
              <a:t> / 11</a:t>
            </a:r>
            <a:endParaRPr lang="en-GB" altLang="en-US" dirty="0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Summing up and taking away </a:t>
            </a:r>
            <a:r>
              <a:rPr lang="en-US" dirty="0" smtClean="0"/>
              <a:t>3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15643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2016 WS on SD by </a:t>
            </a:r>
            <a:r>
              <a:rPr lang="en-US" dirty="0" smtClean="0"/>
              <a:t>Eurostat</a:t>
            </a:r>
          </a:p>
          <a:p>
            <a:r>
              <a:rPr lang="en-US" dirty="0" smtClean="0"/>
              <a:t>2016 </a:t>
            </a:r>
            <a:r>
              <a:rPr lang="en-US" dirty="0" smtClean="0"/>
              <a:t>WS on </a:t>
            </a:r>
            <a:r>
              <a:rPr lang="en-US" dirty="0" smtClean="0"/>
              <a:t>Web Scraping and electronic devices</a:t>
            </a:r>
            <a:endParaRPr lang="en-US" dirty="0" smtClean="0"/>
          </a:p>
          <a:p>
            <a:r>
              <a:rPr lang="en-US" dirty="0" smtClean="0"/>
              <a:t>2016 Recommendation on processing – at least the </a:t>
            </a:r>
            <a:r>
              <a:rPr lang="en-US" dirty="0" smtClean="0"/>
              <a:t>draft. A lot </a:t>
            </a:r>
            <a:r>
              <a:rPr lang="en-US" dirty="0" smtClean="0"/>
              <a:t>of input at this workshop. Much discussion </a:t>
            </a:r>
            <a:r>
              <a:rPr lang="en-US" dirty="0" smtClean="0"/>
              <a:t>ahead.</a:t>
            </a:r>
          </a:p>
          <a:p>
            <a:r>
              <a:rPr lang="en-US" dirty="0" smtClean="0"/>
              <a:t>SD into the manual. A chapter?</a:t>
            </a:r>
          </a:p>
          <a:p>
            <a:r>
              <a:rPr lang="en-US" dirty="0" smtClean="0"/>
              <a:t>SD in legal framework?</a:t>
            </a:r>
            <a:endParaRPr lang="en-US" dirty="0" smtClean="0"/>
          </a:p>
          <a:p>
            <a:r>
              <a:rPr lang="en-US" dirty="0" smtClean="0"/>
              <a:t>SD questionnaire to be repeated in 2016</a:t>
            </a:r>
            <a:endParaRPr lang="en-US" dirty="0" smtClean="0"/>
          </a:p>
          <a:p>
            <a:endParaRPr lang="en-US" dirty="0" smtClean="0"/>
          </a:p>
          <a:p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en-US" smtClean="0"/>
              <a:t>Scanner Data Workshop – Rome October 2015</a:t>
            </a:r>
            <a:endParaRPr lang="en-GB" alt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F5470-ED0A-4599-A2FC-B25176BB4655}" type="slidenum">
              <a:rPr lang="en-GB" altLang="en-US" smtClean="0"/>
              <a:pPr/>
              <a:t>11</a:t>
            </a:fld>
            <a:r>
              <a:rPr lang="en-GB" altLang="en-US" smtClean="0"/>
              <a:t> / 11</a:t>
            </a:r>
            <a:endParaRPr lang="en-GB" altLang="en-US" dirty="0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Coming</a:t>
            </a:r>
            <a:r>
              <a:rPr lang="it-IT" dirty="0" smtClean="0"/>
              <a:t> up 2016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93143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idx="1"/>
          </p:nvPr>
        </p:nvSpPr>
        <p:spPr>
          <a:xfrm>
            <a:off x="323528" y="1844824"/>
            <a:ext cx="5904656" cy="2808312"/>
          </a:xfrm>
        </p:spPr>
        <p:txBody>
          <a:bodyPr/>
          <a:lstStyle/>
          <a:p>
            <a:r>
              <a:rPr lang="en-GB" altLang="en-US" sz="4400" b="1" dirty="0" smtClean="0">
                <a:solidFill>
                  <a:srgbClr val="00B0F0"/>
                </a:solidFill>
              </a:rPr>
              <a:t>Thank you for your attention!</a:t>
            </a:r>
          </a:p>
        </p:txBody>
      </p:sp>
      <p:sp>
        <p:nvSpPr>
          <p:cNvPr id="289795" name="Rectangle 3"/>
          <p:cNvSpPr>
            <a:spLocks noChangeArrowheads="1"/>
          </p:cNvSpPr>
          <p:nvPr/>
        </p:nvSpPr>
        <p:spPr bwMode="auto">
          <a:xfrm>
            <a:off x="3563888" y="4869160"/>
            <a:ext cx="5327650" cy="84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lnSpc>
                <a:spcPct val="115000"/>
              </a:lnSpc>
              <a:spcBef>
                <a:spcPct val="20000"/>
              </a:spcBef>
              <a:spcAft>
                <a:spcPct val="30000"/>
              </a:spcAft>
              <a:buFont typeface="Wingdings" pitchFamily="2" charset="2"/>
              <a:buNone/>
            </a:pPr>
            <a:r>
              <a:rPr lang="en-GB" altLang="en-US" sz="4400" b="1" dirty="0">
                <a:solidFill>
                  <a:srgbClr val="FFFF00"/>
                </a:solidFill>
                <a:latin typeface="Tahoma" pitchFamily="34" charset="0"/>
              </a:rPr>
              <a:t>Any Questions ?</a:t>
            </a:r>
          </a:p>
        </p:txBody>
      </p:sp>
    </p:spTree>
    <p:extLst>
      <p:ext uri="{BB962C8B-B14F-4D97-AF65-F5344CB8AC3E}">
        <p14:creationId xmlns:p14="http://schemas.microsoft.com/office/powerpoint/2010/main" val="503365638"/>
      </p:ext>
    </p:extLst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340768"/>
            <a:ext cx="7846656" cy="864617"/>
          </a:xfrm>
        </p:spPr>
        <p:txBody>
          <a:bodyPr/>
          <a:lstStyle/>
          <a:p>
            <a:r>
              <a:rPr lang="en-US" altLang="en-US" dirty="0" smtClean="0"/>
              <a:t>Main Changes </a:t>
            </a:r>
            <a:endParaRPr lang="en-US" altLang="en-US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2636912"/>
            <a:ext cx="7715200" cy="3529013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GB" altLang="en-US" dirty="0" smtClean="0"/>
              <a:t>BE &amp; DK to start using SD in 2016</a:t>
            </a:r>
          </a:p>
          <a:p>
            <a:pPr>
              <a:spcAft>
                <a:spcPts val="1200"/>
              </a:spcAft>
            </a:pPr>
            <a:r>
              <a:rPr lang="en-GB" altLang="en-US" dirty="0" smtClean="0"/>
              <a:t>LU &amp; PL expected to start using SD in 2017</a:t>
            </a:r>
          </a:p>
          <a:p>
            <a:pPr>
              <a:spcAft>
                <a:spcPts val="1200"/>
              </a:spcAft>
            </a:pPr>
            <a:r>
              <a:rPr lang="en-GB" altLang="en-US" dirty="0" smtClean="0"/>
              <a:t>Several NSIs in the process of applying SD to  clothing, footwear etc.</a:t>
            </a:r>
          </a:p>
          <a:p>
            <a:pPr>
              <a:spcAft>
                <a:spcPts val="1200"/>
              </a:spcAft>
            </a:pPr>
            <a:r>
              <a:rPr lang="en-GB" altLang="en-US" dirty="0" smtClean="0"/>
              <a:t>Recommendations coming – this afternoon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en-US" smtClean="0"/>
              <a:t>Scanner Data Workshop – Rome October 2015</a:t>
            </a:r>
            <a:endParaRPr lang="en-GB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F5470-ED0A-4599-A2FC-B25176BB4655}" type="slidenum">
              <a:rPr lang="en-GB" altLang="en-US" smtClean="0"/>
              <a:pPr/>
              <a:t>2</a:t>
            </a:fld>
            <a:r>
              <a:rPr lang="en-GB" altLang="en-US" dirty="0" smtClean="0"/>
              <a:t> / 13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846716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71600" y="2492375"/>
            <a:ext cx="7715200" cy="3529013"/>
          </a:xfrm>
        </p:spPr>
        <p:txBody>
          <a:bodyPr/>
          <a:lstStyle/>
          <a:p>
            <a:r>
              <a:rPr lang="en-GB" dirty="0" smtClean="0"/>
              <a:t>Preparatory to working on the recommendation on processing scanner data </a:t>
            </a:r>
          </a:p>
          <a:p>
            <a:r>
              <a:rPr lang="en-GB" dirty="0" smtClean="0"/>
              <a:t>Visits to BE (January); DK, NO &amp; SE (March); NL (April) and CH (May)</a:t>
            </a:r>
          </a:p>
          <a:p>
            <a:r>
              <a:rPr lang="en-GB" dirty="0" smtClean="0"/>
              <a:t>Reports where published on CIRCA &amp; hand-out at this meeting</a:t>
            </a:r>
            <a:endParaRPr lang="nl-N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en-US" smtClean="0"/>
              <a:t>Scanner Data Workshop – Rome October 2015</a:t>
            </a:r>
            <a:endParaRPr lang="en-GB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F5470-ED0A-4599-A2FC-B25176BB4655}" type="slidenum">
              <a:rPr lang="en-GB" altLang="en-US" smtClean="0"/>
              <a:pPr/>
              <a:t>3</a:t>
            </a:fld>
            <a:r>
              <a:rPr lang="en-GB" altLang="en-US" smtClean="0"/>
              <a:t> / 11</a:t>
            </a:r>
            <a:endParaRPr lang="en-GB" alt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Visits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59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268760"/>
            <a:ext cx="8229600" cy="936625"/>
          </a:xfrm>
        </p:spPr>
        <p:txBody>
          <a:bodyPr/>
          <a:lstStyle/>
          <a:p>
            <a:r>
              <a:rPr lang="en-US" altLang="en-US" dirty="0" smtClean="0"/>
              <a:t>2013 Grants</a:t>
            </a:r>
            <a:endParaRPr lang="en-US" altLang="en-US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600" y="2276872"/>
            <a:ext cx="7715200" cy="3529013"/>
          </a:xfrm>
        </p:spPr>
        <p:txBody>
          <a:bodyPr/>
          <a:lstStyle/>
          <a:p>
            <a:r>
              <a:rPr lang="en-GB" altLang="en-US" dirty="0" smtClean="0"/>
              <a:t>Work started January 2014</a:t>
            </a:r>
          </a:p>
          <a:p>
            <a:r>
              <a:rPr lang="en-GB" altLang="en-US" dirty="0" smtClean="0"/>
              <a:t>Runs till March 2016</a:t>
            </a:r>
          </a:p>
          <a:p>
            <a:r>
              <a:rPr lang="en-GB" altLang="en-US" dirty="0" smtClean="0"/>
              <a:t>Value around 1.4 MEUR</a:t>
            </a:r>
          </a:p>
          <a:p>
            <a:pPr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en-GB" altLang="en-US" i="1" dirty="0" smtClean="0"/>
              <a:t>SD: PL, PT, SI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altLang="en-US" i="1" dirty="0" smtClean="0"/>
              <a:t>WS: DE, IT, LU, NO, SE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altLang="en-US" i="1" dirty="0" smtClean="0"/>
              <a:t>ED: AT, HU, LU, NL, PT, SE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en-US" smtClean="0"/>
              <a:t>Scanner Data Workshop – Rome October 2015</a:t>
            </a:r>
            <a:endParaRPr lang="en-GB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F5470-ED0A-4599-A2FC-B25176BB4655}" type="slidenum">
              <a:rPr lang="en-GB" altLang="en-US" smtClean="0"/>
              <a:pPr/>
              <a:t>4</a:t>
            </a:fld>
            <a:r>
              <a:rPr lang="en-GB" altLang="en-US" dirty="0" smtClean="0"/>
              <a:t> / 13</a:t>
            </a:r>
            <a:endParaRPr lang="en-GB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936625"/>
          </a:xfrm>
        </p:spPr>
        <p:txBody>
          <a:bodyPr/>
          <a:lstStyle/>
          <a:p>
            <a:r>
              <a:rPr lang="en-GB" dirty="0" smtClean="0"/>
              <a:t>2014 Grants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2276872"/>
            <a:ext cx="7787208" cy="3744416"/>
          </a:xfrm>
        </p:spPr>
        <p:txBody>
          <a:bodyPr/>
          <a:lstStyle/>
          <a:p>
            <a:r>
              <a:rPr lang="en-GB" altLang="en-US" dirty="0" smtClean="0"/>
              <a:t>Work started November 2014</a:t>
            </a:r>
          </a:p>
          <a:p>
            <a:r>
              <a:rPr lang="en-GB" altLang="en-US" dirty="0" smtClean="0"/>
              <a:t>Runs till June 2016</a:t>
            </a:r>
          </a:p>
          <a:p>
            <a:r>
              <a:rPr lang="en-GB" altLang="en-US" dirty="0" smtClean="0"/>
              <a:t>Value around 2.0 MEUR</a:t>
            </a:r>
          </a:p>
          <a:p>
            <a:pPr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en-GB" altLang="en-US" i="1" dirty="0" smtClean="0"/>
              <a:t>SD: AT, BE, ES, FI, IS, NL, PL, SE, SI, SK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altLang="en-US" i="1" dirty="0" smtClean="0"/>
              <a:t>WS: AT, BE, FI, SI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altLang="en-US" i="1" dirty="0" smtClean="0"/>
              <a:t>ED: ES</a:t>
            </a:r>
          </a:p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en-US" smtClean="0"/>
              <a:t>Scanner Data Workshop – Rome October 2015</a:t>
            </a:r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F5470-ED0A-4599-A2FC-B25176BB4655}" type="slidenum">
              <a:rPr lang="en-GB" altLang="en-US" smtClean="0"/>
              <a:pPr/>
              <a:t>5</a:t>
            </a:fld>
            <a:r>
              <a:rPr lang="en-GB" altLang="en-US" dirty="0" smtClean="0"/>
              <a:t> / 13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11767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936625"/>
          </a:xfrm>
        </p:spPr>
        <p:txBody>
          <a:bodyPr/>
          <a:lstStyle/>
          <a:p>
            <a:r>
              <a:rPr lang="en-GB" dirty="0" smtClean="0"/>
              <a:t>2015 Grants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2420888"/>
            <a:ext cx="7776864" cy="3744416"/>
          </a:xfrm>
        </p:spPr>
        <p:txBody>
          <a:bodyPr/>
          <a:lstStyle/>
          <a:p>
            <a:r>
              <a:rPr lang="en-GB" altLang="en-US" dirty="0" smtClean="0"/>
              <a:t>Still under evaluation </a:t>
            </a:r>
          </a:p>
          <a:p>
            <a:r>
              <a:rPr lang="en-GB" altLang="en-US" dirty="0"/>
              <a:t>1</a:t>
            </a:r>
            <a:r>
              <a:rPr lang="en-GB" altLang="en-US" dirty="0" smtClean="0"/>
              <a:t> MEUR</a:t>
            </a:r>
          </a:p>
          <a:p>
            <a:pPr>
              <a:spcBef>
                <a:spcPts val="2400"/>
              </a:spcBef>
              <a:buFont typeface="Courier New" panose="02070309020205020404" pitchFamily="49" charset="0"/>
              <a:buChar char="o"/>
            </a:pPr>
            <a:r>
              <a:rPr lang="en-GB" altLang="en-US" i="1" dirty="0" smtClean="0"/>
              <a:t>SD: 10 countries applied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altLang="en-US" i="1" dirty="0" smtClean="0"/>
              <a:t>WS:  7  countries applied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altLang="en-US" i="1" dirty="0" smtClean="0"/>
              <a:t>ED: 4 countries applied</a:t>
            </a:r>
          </a:p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en-US" dirty="0" smtClean="0"/>
              <a:t>Scanner Data Workshop – Rome October 2015</a:t>
            </a:r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F5470-ED0A-4599-A2FC-B25176BB4655}" type="slidenum">
              <a:rPr lang="en-GB" altLang="en-US" smtClean="0"/>
              <a:pPr/>
              <a:t>6</a:t>
            </a:fld>
            <a:r>
              <a:rPr lang="en-GB" altLang="en-US" dirty="0" smtClean="0"/>
              <a:t> / 13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584826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24744"/>
            <a:ext cx="8229600" cy="936625"/>
          </a:xfrm>
        </p:spPr>
        <p:txBody>
          <a:bodyPr/>
          <a:lstStyle/>
          <a:p>
            <a:r>
              <a:rPr lang="en-GB" dirty="0" smtClean="0"/>
              <a:t>Future Eurostat involvement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276872"/>
            <a:ext cx="7931224" cy="4032448"/>
          </a:xfrm>
        </p:spPr>
        <p:txBody>
          <a:bodyPr/>
          <a:lstStyle/>
          <a:p>
            <a:r>
              <a:rPr lang="en-GB" dirty="0" smtClean="0"/>
              <a:t>Eurostat will continue to support work on the </a:t>
            </a:r>
            <a:r>
              <a:rPr lang="en-GB" b="1" dirty="0" smtClean="0"/>
              <a:t>modernisation of price statistics </a:t>
            </a:r>
            <a:r>
              <a:rPr lang="en-GB" dirty="0" smtClean="0"/>
              <a:t>through grants</a:t>
            </a:r>
          </a:p>
          <a:p>
            <a:r>
              <a:rPr lang="en-GB" dirty="0" smtClean="0"/>
              <a:t>Two workshops for grant recipients 2016: </a:t>
            </a:r>
          </a:p>
          <a:p>
            <a:pPr lvl="1"/>
            <a:r>
              <a:rPr lang="en-GB" dirty="0" smtClean="0"/>
              <a:t>Scanner data; Web scraping &amp; electronic devices </a:t>
            </a:r>
          </a:p>
          <a:p>
            <a:pPr lvl="1"/>
            <a:r>
              <a:rPr lang="en-GB" dirty="0" smtClean="0"/>
              <a:t>Focus on: projects / sharing of information on progress </a:t>
            </a:r>
            <a:r>
              <a:rPr lang="en-GB" sz="2000" dirty="0" smtClean="0"/>
              <a:t>difficulties and results</a:t>
            </a:r>
            <a:endParaRPr lang="en-GB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en-US" smtClean="0"/>
              <a:t>Scanner Data Workshop – Rome October 2015</a:t>
            </a:r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F5470-ED0A-4599-A2FC-B25176BB4655}" type="slidenum">
              <a:rPr lang="en-GB" altLang="en-US" smtClean="0"/>
              <a:pPr/>
              <a:t>7</a:t>
            </a:fld>
            <a:r>
              <a:rPr lang="en-GB" altLang="en-US" dirty="0" smtClean="0"/>
              <a:t> / 13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97162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</a:t>
            </a:r>
            <a:r>
              <a:rPr lang="en-US" dirty="0" smtClean="0"/>
              <a:t>saw a successful implementation of SD in BE using existing </a:t>
            </a:r>
            <a:r>
              <a:rPr lang="en-US" dirty="0" smtClean="0"/>
              <a:t>SD methodologies (NL\CH).</a:t>
            </a:r>
            <a:endParaRPr lang="en-US" dirty="0" smtClean="0"/>
          </a:p>
          <a:p>
            <a:r>
              <a:rPr lang="en-US" dirty="0" smtClean="0"/>
              <a:t>Developments in </a:t>
            </a:r>
            <a:r>
              <a:rPr lang="en-US" dirty="0" smtClean="0"/>
              <a:t>LU, IT, PL </a:t>
            </a:r>
            <a:r>
              <a:rPr lang="en-US" dirty="0" smtClean="0"/>
              <a:t>coming along fast</a:t>
            </a:r>
          </a:p>
          <a:p>
            <a:r>
              <a:rPr lang="en-US" dirty="0" smtClean="0"/>
              <a:t>Impact assessment: we need to look into this</a:t>
            </a:r>
          </a:p>
          <a:p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en-US" smtClean="0"/>
              <a:t>Scanner Data Workshop – Rome October 2015</a:t>
            </a:r>
            <a:endParaRPr lang="en-GB" alt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F5470-ED0A-4599-A2FC-B25176BB4655}" type="slidenum">
              <a:rPr lang="en-GB" altLang="en-US" smtClean="0"/>
              <a:pPr/>
              <a:t>8</a:t>
            </a:fld>
            <a:r>
              <a:rPr lang="en-GB" altLang="en-US" smtClean="0"/>
              <a:t> / 11</a:t>
            </a:r>
            <a:endParaRPr lang="en-GB" altLang="en-US" dirty="0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Summing up and taking away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670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</a:t>
            </a:r>
            <a:r>
              <a:rPr lang="en-US" dirty="0" smtClean="0"/>
              <a:t>recommendation </a:t>
            </a:r>
            <a:r>
              <a:rPr lang="en-US" dirty="0" smtClean="0"/>
              <a:t>obtaining SD issues raised will addressed. Before end of the month. </a:t>
            </a:r>
          </a:p>
          <a:p>
            <a:r>
              <a:rPr lang="en-US" dirty="0" smtClean="0"/>
              <a:t>For </a:t>
            </a:r>
            <a:r>
              <a:rPr lang="en-US" dirty="0" smtClean="0"/>
              <a:t>recommendation </a:t>
            </a:r>
            <a:r>
              <a:rPr lang="en-US" dirty="0" smtClean="0"/>
              <a:t>on processing SD: issues put forward will be incorporated into the </a:t>
            </a:r>
            <a:r>
              <a:rPr lang="en-US" dirty="0" smtClean="0"/>
              <a:t>draft.</a:t>
            </a:r>
          </a:p>
          <a:p>
            <a:r>
              <a:rPr lang="en-US" dirty="0" smtClean="0"/>
              <a:t>Combined into one.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en-US" smtClean="0"/>
              <a:t>Scanner Data Workshop – Rome October 2015</a:t>
            </a:r>
            <a:endParaRPr lang="en-GB" alt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F5470-ED0A-4599-A2FC-B25176BB4655}" type="slidenum">
              <a:rPr lang="en-GB" altLang="en-US" smtClean="0"/>
              <a:pPr/>
              <a:t>9</a:t>
            </a:fld>
            <a:r>
              <a:rPr lang="en-GB" altLang="en-US" smtClean="0"/>
              <a:t> / 11</a:t>
            </a:r>
            <a:endParaRPr lang="en-GB" altLang="en-US" dirty="0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Summing up and taking away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365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Blank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992</TotalTime>
  <Words>568</Words>
  <Application>Microsoft Office PowerPoint</Application>
  <PresentationFormat>Presentazione su schermo (4:3)</PresentationFormat>
  <Paragraphs>83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Blank</vt:lpstr>
      <vt:lpstr>Presentazione standard di PowerPoint</vt:lpstr>
      <vt:lpstr>Main Changes </vt:lpstr>
      <vt:lpstr>Visits</vt:lpstr>
      <vt:lpstr>2013 Grants</vt:lpstr>
      <vt:lpstr>2014 Grants</vt:lpstr>
      <vt:lpstr>2015 Grants</vt:lpstr>
      <vt:lpstr>Future Eurostat involvement</vt:lpstr>
      <vt:lpstr>Summing up and taking away 1</vt:lpstr>
      <vt:lpstr>Summing up and taking away 2</vt:lpstr>
      <vt:lpstr>Summing up and taking away 3</vt:lpstr>
      <vt:lpstr>Coming up 2016</vt:lpstr>
      <vt:lpstr>Presentazione standard di PowerPoint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DJ Hoogerdijk (ESTAT)</dc:creator>
  <cp:lastModifiedBy>admin</cp:lastModifiedBy>
  <cp:revision>41</cp:revision>
  <dcterms:created xsi:type="dcterms:W3CDTF">2014-09-26T07:40:07Z</dcterms:created>
  <dcterms:modified xsi:type="dcterms:W3CDTF">2015-10-02T11:31:00Z</dcterms:modified>
</cp:coreProperties>
</file>