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85" r:id="rId2"/>
    <p:sldId id="286" r:id="rId3"/>
    <p:sldId id="288" r:id="rId4"/>
    <p:sldId id="289" r:id="rId5"/>
    <p:sldId id="291" r:id="rId6"/>
    <p:sldId id="293" r:id="rId7"/>
    <p:sldId id="297" r:id="rId8"/>
    <p:sldId id="294" r:id="rId9"/>
    <p:sldId id="298" r:id="rId10"/>
    <p:sldId id="299" r:id="rId11"/>
    <p:sldId id="301" r:id="rId12"/>
    <p:sldId id="304" r:id="rId13"/>
    <p:sldId id="305" r:id="rId14"/>
    <p:sldId id="306" r:id="rId15"/>
    <p:sldId id="309" r:id="rId16"/>
    <p:sldId id="310" r:id="rId17"/>
    <p:sldId id="312" r:id="rId18"/>
    <p:sldId id="314" r:id="rId19"/>
    <p:sldId id="318" r:id="rId20"/>
    <p:sldId id="319" r:id="rId21"/>
    <p:sldId id="323" r:id="rId22"/>
    <p:sldId id="325" r:id="rId23"/>
    <p:sldId id="334" r:id="rId24"/>
    <p:sldId id="332" r:id="rId25"/>
    <p:sldId id="329" r:id="rId26"/>
    <p:sldId id="330" r:id="rId27"/>
    <p:sldId id="333" r:id="rId28"/>
    <p:sldId id="328" r:id="rId2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  <p:cmAuthor id="1" name="fraltaro" initials="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8" autoAdjust="0"/>
    <p:restoredTop sz="94624" autoAdjust="0"/>
  </p:normalViewPr>
  <p:slideViewPr>
    <p:cSldViewPr snapToGrid="0" snapToObjects="1" showGuides="1">
      <p:cViewPr>
        <p:scale>
          <a:sx n="75" d="100"/>
          <a:sy n="75" d="100"/>
        </p:scale>
        <p:origin x="120" y="-378"/>
      </p:cViewPr>
      <p:guideLst>
        <p:guide orient="horz" pos="135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21T11:58:30.915" idx="1">
    <p:pos x="3398" y="3065"/>
    <p:text>che sono?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6A37B-429D-42A8-8651-A1D904BAE1CA}" type="datetimeFigureOut">
              <a:rPr lang="it-IT" smtClean="0"/>
              <a:t>02/10/2015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B204-9CAC-4ED7-B689-F378A8160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18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376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17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14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140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776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0441-67C2-404C-AA28-01225A5BBD2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14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0441-67C2-404C-AA28-01225A5BBD23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141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776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0441-67C2-404C-AA28-01225A5BBD23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14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0441-67C2-404C-AA28-01225A5BBD23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141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0441-67C2-404C-AA28-01225A5BBD23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57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177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0441-67C2-404C-AA28-01225A5BBD23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14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17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68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8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77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8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12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B872-05D6-4BC2-A797-EB61A52729B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17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7F72D-E441-4E94-94A1-494BEF835504}" type="datetime1">
              <a:rPr lang="it-IT" smtClean="0"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E1E1D8-85F2-4A02-B681-516FA2E24751}" type="datetime1">
              <a:rPr lang="it-IT" smtClean="0"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341F8-0107-4DCE-8A43-118DFF33E563}" type="datetime1">
              <a:rPr lang="it-IT" smtClean="0"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FD09C-C12B-4806-9713-39BD89ABE0A0}" type="datetime1">
              <a:rPr lang="it-IT" smtClean="0"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7D843-3D35-4B87-B610-D709B655925C}" type="datetime1">
              <a:rPr lang="it-IT" smtClean="0"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4B6B4-F07F-4BDC-B8DE-B61747F36DAD}" type="datetime1">
              <a:rPr lang="it-IT" smtClean="0"/>
              <a:t>02/10/2015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4EA45-1DB1-4666-8D52-718649F629CC}" type="datetime1">
              <a:rPr lang="it-IT" smtClean="0"/>
              <a:t>02/10/2015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842657-708F-4CA4-B472-CFB851720991}" type="datetime1">
              <a:rPr lang="it-IT" smtClean="0"/>
              <a:t>02/10/2015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A7459F-65F9-40E5-9C66-1660F694F41D}" type="datetime1">
              <a:rPr lang="it-IT" smtClean="0"/>
              <a:t>02/10/2015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FE63B2-3695-42B7-AABF-309ADEF99767}" type="datetime1">
              <a:rPr lang="it-IT" smtClean="0"/>
              <a:t>02/10/2015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DEC73-48A5-4B03-8A87-7DEA9ADFCA8B}" type="datetime1">
              <a:rPr lang="it-IT" smtClean="0"/>
              <a:t>02/10/2015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tip@istat.i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89000" y="901700"/>
            <a:ext cx="7442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warehouse approach to statistical data management and the </a:t>
            </a:r>
            <a:r>
              <a:rPr lang="en-US" sz="2800" dirty="0" smtClean="0"/>
              <a:t>prospect </a:t>
            </a:r>
            <a:r>
              <a:rPr lang="en-US" sz="2800" dirty="0"/>
              <a:t>of its use </a:t>
            </a:r>
            <a:r>
              <a:rPr lang="en-US" sz="2800" dirty="0" smtClean="0"/>
              <a:t>for </a:t>
            </a:r>
            <a:r>
              <a:rPr lang="it-IT" sz="2800" dirty="0" smtClean="0"/>
              <a:t>scanner </a:t>
            </a:r>
            <a:r>
              <a:rPr lang="it-IT" sz="2800" dirty="0"/>
              <a:t>data</a:t>
            </a:r>
            <a:endParaRPr lang="en-GB" sz="28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dirty="0" smtClean="0"/>
              <a:t>Antonio Laureti Palma</a:t>
            </a:r>
            <a:endParaRPr lang="en-GB" sz="2400" dirty="0" smtClean="0"/>
          </a:p>
          <a:p>
            <a:r>
              <a:rPr lang="en-GB" dirty="0" smtClean="0">
                <a:hlinkClick r:id="rId2"/>
              </a:rPr>
              <a:t>lauretip@istat.it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sz="2400" i="1" dirty="0" smtClean="0"/>
          </a:p>
          <a:p>
            <a:r>
              <a:rPr lang="en-US" sz="1400" dirty="0">
                <a:solidFill>
                  <a:srgbClr val="505150"/>
                </a:solidFill>
              </a:rPr>
              <a:t>Workshop scanner data. Rome 1-2 October </a:t>
            </a:r>
            <a:r>
              <a:rPr lang="en-US" sz="1400" dirty="0" smtClean="0">
                <a:solidFill>
                  <a:srgbClr val="505150"/>
                </a:solidFill>
              </a:rPr>
              <a:t>2015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972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61725" y="1277084"/>
            <a:ext cx="4419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“data </a:t>
            </a:r>
            <a:r>
              <a:rPr lang="en-US" sz="2000" b="1" dirty="0"/>
              <a:t>mapping</a:t>
            </a:r>
            <a:r>
              <a:rPr lang="en-US" sz="2000" dirty="0"/>
              <a:t> is the process of </a:t>
            </a:r>
            <a:r>
              <a:rPr lang="en-US" sz="2000" dirty="0" smtClean="0"/>
              <a:t>creating data element mappings between two distinct</a:t>
            </a:r>
            <a:r>
              <a:rPr lang="en-US" sz="2000" dirty="0"/>
              <a:t> data models in order to overcome the lack of control in source provisions”</a:t>
            </a:r>
          </a:p>
          <a:p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b="1" dirty="0" smtClean="0"/>
              <a:t>mapper</a:t>
            </a:r>
            <a:r>
              <a:rPr lang="en-US" sz="2000" dirty="0" smtClean="0"/>
              <a:t> is a source expert, specialized in a topic, responsible for the </a:t>
            </a:r>
            <a:r>
              <a:rPr lang="en-US" sz="2000" dirty="0"/>
              <a:t>coherent mapping </a:t>
            </a:r>
            <a:r>
              <a:rPr lang="en-US" sz="2000" dirty="0" smtClean="0"/>
              <a:t>with the internal </a:t>
            </a:r>
            <a:r>
              <a:rPr lang="en-US" sz="2000" dirty="0"/>
              <a:t>S-DWH </a:t>
            </a:r>
            <a:r>
              <a:rPr lang="en-US" sz="2000" dirty="0" smtClean="0"/>
              <a:t>dictionary.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has access permission</a:t>
            </a:r>
            <a:endParaRPr lang="en-US" sz="2000" dirty="0" smtClean="0"/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mapping is automatic </a:t>
            </a:r>
            <a:r>
              <a:rPr lang="en-US" sz="2000" dirty="0"/>
              <a:t>or </a:t>
            </a:r>
            <a:r>
              <a:rPr lang="en-US" sz="2000" dirty="0" smtClean="0"/>
              <a:t>manual</a:t>
            </a:r>
            <a:endParaRPr lang="en-US" sz="2000" dirty="0"/>
          </a:p>
        </p:txBody>
      </p:sp>
      <p:sp>
        <p:nvSpPr>
          <p:cNvPr id="5" name="Disco magnetico 4"/>
          <p:cNvSpPr/>
          <p:nvPr/>
        </p:nvSpPr>
        <p:spPr>
          <a:xfrm>
            <a:off x="5069889" y="4734649"/>
            <a:ext cx="108398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IRAP</a:t>
            </a:r>
            <a:endParaRPr lang="it-IT" dirty="0"/>
          </a:p>
        </p:txBody>
      </p:sp>
      <p:sp>
        <p:nvSpPr>
          <p:cNvPr id="7" name="Disco magnetico 6"/>
          <p:cNvSpPr/>
          <p:nvPr/>
        </p:nvSpPr>
        <p:spPr>
          <a:xfrm>
            <a:off x="5069889" y="4205323"/>
            <a:ext cx="1083980" cy="443379"/>
          </a:xfrm>
          <a:prstGeom prst="flowChartMagneticDis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isco magnetico 7"/>
          <p:cNvSpPr/>
          <p:nvPr/>
        </p:nvSpPr>
        <p:spPr>
          <a:xfrm>
            <a:off x="5073687" y="2325652"/>
            <a:ext cx="1083980" cy="750626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 smtClean="0"/>
              <a:t>survey</a:t>
            </a:r>
            <a:endParaRPr lang="it-IT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360579" y="3856804"/>
            <a:ext cx="16269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variables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11" name="Disco magnetico 10"/>
          <p:cNvSpPr/>
          <p:nvPr/>
        </p:nvSpPr>
        <p:spPr>
          <a:xfrm>
            <a:off x="5069889" y="3675998"/>
            <a:ext cx="108398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SS</a:t>
            </a:r>
            <a:endParaRPr lang="it-IT" dirty="0"/>
          </a:p>
        </p:txBody>
      </p:sp>
      <p:sp>
        <p:nvSpPr>
          <p:cNvPr id="12" name="Disco magnetico 11"/>
          <p:cNvSpPr/>
          <p:nvPr/>
        </p:nvSpPr>
        <p:spPr>
          <a:xfrm>
            <a:off x="5069889" y="3146673"/>
            <a:ext cx="108398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FS</a:t>
            </a:r>
            <a:endParaRPr lang="it-IT" dirty="0"/>
          </a:p>
        </p:txBody>
      </p:sp>
      <p:cxnSp>
        <p:nvCxnSpPr>
          <p:cNvPr id="13" name="Connettore 4 12"/>
          <p:cNvCxnSpPr>
            <a:stCxn id="5" idx="4"/>
            <a:endCxn id="9" idx="1"/>
          </p:cNvCxnSpPr>
          <p:nvPr/>
        </p:nvCxnSpPr>
        <p:spPr>
          <a:xfrm flipV="1">
            <a:off x="6153869" y="4179970"/>
            <a:ext cx="1206710" cy="861003"/>
          </a:xfrm>
          <a:prstGeom prst="bentConnector3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>
            <a:stCxn id="8" idx="4"/>
            <a:endCxn id="9" idx="1"/>
          </p:cNvCxnSpPr>
          <p:nvPr/>
        </p:nvCxnSpPr>
        <p:spPr>
          <a:xfrm>
            <a:off x="6157667" y="2700965"/>
            <a:ext cx="1202912" cy="147900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/>
          <p:cNvCxnSpPr>
            <a:stCxn id="12" idx="4"/>
            <a:endCxn id="9" idx="1"/>
          </p:cNvCxnSpPr>
          <p:nvPr/>
        </p:nvCxnSpPr>
        <p:spPr>
          <a:xfrm>
            <a:off x="6153869" y="3452997"/>
            <a:ext cx="1206710" cy="726973"/>
          </a:xfrm>
          <a:prstGeom prst="bentConnector3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>
            <a:stCxn id="11" idx="4"/>
            <a:endCxn id="9" idx="1"/>
          </p:cNvCxnSpPr>
          <p:nvPr/>
        </p:nvCxnSpPr>
        <p:spPr>
          <a:xfrm>
            <a:off x="6153869" y="3982322"/>
            <a:ext cx="1206710" cy="197648"/>
          </a:xfrm>
          <a:prstGeom prst="bentConnector3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isco magnetico 19"/>
          <p:cNvSpPr/>
          <p:nvPr/>
        </p:nvSpPr>
        <p:spPr>
          <a:xfrm>
            <a:off x="7488427" y="2443952"/>
            <a:ext cx="1371224" cy="859419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i</a:t>
            </a:r>
            <a:r>
              <a:rPr lang="it-IT" dirty="0" err="1" smtClean="0"/>
              <a:t>nternal</a:t>
            </a:r>
            <a:r>
              <a:rPr lang="it-IT" dirty="0" smtClean="0"/>
              <a:t> </a:t>
            </a:r>
            <a:r>
              <a:rPr lang="it-IT" dirty="0" err="1" smtClean="0"/>
              <a:t>dictionary</a:t>
            </a:r>
            <a:endParaRPr lang="it-IT" i="1" dirty="0"/>
          </a:p>
        </p:txBody>
      </p:sp>
      <p:cxnSp>
        <p:nvCxnSpPr>
          <p:cNvPr id="22" name="Connettore 4 21"/>
          <p:cNvCxnSpPr>
            <a:stCxn id="9" idx="0"/>
            <a:endCxn id="20" idx="3"/>
          </p:cNvCxnSpPr>
          <p:nvPr/>
        </p:nvCxnSpPr>
        <p:spPr>
          <a:xfrm flipV="1">
            <a:off x="8174039" y="3303371"/>
            <a:ext cx="0" cy="55343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isco magnetico 22"/>
          <p:cNvSpPr/>
          <p:nvPr/>
        </p:nvSpPr>
        <p:spPr>
          <a:xfrm>
            <a:off x="5062325" y="1597152"/>
            <a:ext cx="1080656" cy="63288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Frame</a:t>
            </a:r>
            <a:endParaRPr lang="it-IT" i="1" dirty="0"/>
          </a:p>
        </p:txBody>
      </p:sp>
      <p:cxnSp>
        <p:nvCxnSpPr>
          <p:cNvPr id="24" name="Connettore 4 23"/>
          <p:cNvCxnSpPr>
            <a:stCxn id="23" idx="4"/>
            <a:endCxn id="9" idx="1"/>
          </p:cNvCxnSpPr>
          <p:nvPr/>
        </p:nvCxnSpPr>
        <p:spPr>
          <a:xfrm>
            <a:off x="6142981" y="1913596"/>
            <a:ext cx="1217598" cy="226637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7019077" y="1122376"/>
            <a:ext cx="1" cy="448737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5545702" y="103143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endParaRPr lang="it-IT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214257" y="1046252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chemeClr val="bg1">
                    <a:lumMod val="50000"/>
                  </a:schemeClr>
                </a:solidFill>
              </a:rPr>
              <a:t>integration</a:t>
            </a:r>
            <a:endParaRPr lang="it-IT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6303027" y="3100155"/>
            <a:ext cx="213757" cy="531185"/>
            <a:chOff x="4791884" y="3383521"/>
            <a:chExt cx="213757" cy="531185"/>
          </a:xfrm>
        </p:grpSpPr>
        <p:sp>
          <p:nvSpPr>
            <p:cNvPr id="35" name="Ovale 34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Triangolo isoscele 35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6308286" y="3773597"/>
            <a:ext cx="213757" cy="531185"/>
            <a:chOff x="4791884" y="3383521"/>
            <a:chExt cx="213757" cy="531185"/>
          </a:xfrm>
        </p:grpSpPr>
        <p:sp>
          <p:nvSpPr>
            <p:cNvPr id="40" name="Ovale 39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iangolo isoscele 40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6297010" y="4757898"/>
            <a:ext cx="213757" cy="531185"/>
            <a:chOff x="4791884" y="3383521"/>
            <a:chExt cx="213757" cy="531185"/>
          </a:xfrm>
        </p:grpSpPr>
        <p:sp>
          <p:nvSpPr>
            <p:cNvPr id="43" name="Ovale 42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Triangolo isoscele 43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6318882" y="2424083"/>
            <a:ext cx="213757" cy="531185"/>
            <a:chOff x="4791884" y="3383521"/>
            <a:chExt cx="213757" cy="531185"/>
          </a:xfrm>
        </p:grpSpPr>
        <p:sp>
          <p:nvSpPr>
            <p:cNvPr id="50" name="Ovale 49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Triangolo isoscele 50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6303026" y="1597152"/>
            <a:ext cx="213757" cy="531185"/>
            <a:chOff x="4791884" y="3383521"/>
            <a:chExt cx="213757" cy="531185"/>
          </a:xfrm>
        </p:grpSpPr>
        <p:sp>
          <p:nvSpPr>
            <p:cNvPr id="52" name="Ovale 51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Triangolo isoscele 52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6" name="Titolo 1"/>
          <p:cNvSpPr txBox="1">
            <a:spLocks/>
          </p:cNvSpPr>
          <p:nvPr/>
        </p:nvSpPr>
        <p:spPr>
          <a:xfrm>
            <a:off x="457200" y="481159"/>
            <a:ext cx="8229600" cy="56509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/>
              <a:t>INSIDE: </a:t>
            </a:r>
            <a:r>
              <a:rPr lang="it-IT" sz="2400" b="1" dirty="0" err="1" smtClean="0"/>
              <a:t>user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mappers</a:t>
            </a:r>
            <a:endParaRPr lang="it-IT" sz="2400" b="1" dirty="0"/>
          </a:p>
        </p:txBody>
      </p:sp>
      <p:grpSp>
        <p:nvGrpSpPr>
          <p:cNvPr id="62" name="Gruppo 61"/>
          <p:cNvGrpSpPr/>
          <p:nvPr/>
        </p:nvGrpSpPr>
        <p:grpSpPr>
          <a:xfrm>
            <a:off x="2364646" y="380684"/>
            <a:ext cx="213757" cy="531185"/>
            <a:chOff x="4791884" y="3383521"/>
            <a:chExt cx="213757" cy="531185"/>
          </a:xfrm>
        </p:grpSpPr>
        <p:sp>
          <p:nvSpPr>
            <p:cNvPr id="63" name="Ovale 62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iangolo isoscele 63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5" name="Rettangolo 44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  <p:sp>
        <p:nvSpPr>
          <p:cNvPr id="4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93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sco magnetico 4"/>
          <p:cNvSpPr/>
          <p:nvPr/>
        </p:nvSpPr>
        <p:spPr>
          <a:xfrm>
            <a:off x="6122593" y="3861529"/>
            <a:ext cx="1066801" cy="859419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FRAME</a:t>
            </a:r>
          </a:p>
          <a:p>
            <a:pPr algn="ctr"/>
            <a:r>
              <a:rPr lang="it-IT" i="1" dirty="0" smtClean="0"/>
              <a:t>SBS</a:t>
            </a:r>
            <a:endParaRPr lang="it-IT" i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7292825" y="1662082"/>
            <a:ext cx="0" cy="436477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isco magnetico 15"/>
          <p:cNvSpPr/>
          <p:nvPr/>
        </p:nvSpPr>
        <p:spPr>
          <a:xfrm>
            <a:off x="7483176" y="4339855"/>
            <a:ext cx="631567" cy="83385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dirty="0" err="1" smtClean="0"/>
              <a:t>View</a:t>
            </a:r>
            <a:endParaRPr lang="it-IT" dirty="0" smtClean="0"/>
          </a:p>
          <a:p>
            <a:pPr algn="ctr"/>
            <a:r>
              <a:rPr lang="it-IT" i="1" dirty="0" smtClean="0"/>
              <a:t>SBS</a:t>
            </a:r>
            <a:endParaRPr lang="it-IT" i="1" dirty="0"/>
          </a:p>
        </p:txBody>
      </p:sp>
      <p:sp>
        <p:nvSpPr>
          <p:cNvPr id="20" name="Disco magnetico 19"/>
          <p:cNvSpPr/>
          <p:nvPr/>
        </p:nvSpPr>
        <p:spPr>
          <a:xfrm>
            <a:off x="8325949" y="4339855"/>
            <a:ext cx="655406" cy="83385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dirty="0" err="1"/>
              <a:t>View</a:t>
            </a:r>
            <a:endParaRPr lang="it-IT" dirty="0"/>
          </a:p>
          <a:p>
            <a:pPr algn="ctr"/>
            <a:r>
              <a:rPr lang="it-IT" dirty="0"/>
              <a:t>NA</a:t>
            </a:r>
          </a:p>
        </p:txBody>
      </p:sp>
      <p:cxnSp>
        <p:nvCxnSpPr>
          <p:cNvPr id="26" name="Connettore 4 25"/>
          <p:cNvCxnSpPr>
            <a:stCxn id="5" idx="3"/>
            <a:endCxn id="16" idx="3"/>
          </p:cNvCxnSpPr>
          <p:nvPr/>
        </p:nvCxnSpPr>
        <p:spPr>
          <a:xfrm rot="16200000" flipH="1">
            <a:off x="7001097" y="4375845"/>
            <a:ext cx="452761" cy="1142966"/>
          </a:xfrm>
          <a:prstGeom prst="bentConnector3">
            <a:avLst>
              <a:gd name="adj1" fmla="val 15049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4 28"/>
          <p:cNvCxnSpPr>
            <a:stCxn id="5" idx="3"/>
            <a:endCxn id="20" idx="3"/>
          </p:cNvCxnSpPr>
          <p:nvPr/>
        </p:nvCxnSpPr>
        <p:spPr>
          <a:xfrm rot="16200000" flipH="1">
            <a:off x="7428443" y="3948499"/>
            <a:ext cx="452761" cy="1997658"/>
          </a:xfrm>
          <a:prstGeom prst="bentConnector3">
            <a:avLst>
              <a:gd name="adj1" fmla="val 15049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ccia bidirezionale verticale 37"/>
          <p:cNvSpPr/>
          <p:nvPr/>
        </p:nvSpPr>
        <p:spPr>
          <a:xfrm>
            <a:off x="7635769" y="3816226"/>
            <a:ext cx="326380" cy="4750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7437468" y="3197080"/>
            <a:ext cx="722982" cy="583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 smtClean="0"/>
              <a:t>SAS</a:t>
            </a:r>
            <a:endParaRPr lang="en-US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8277016" y="3197080"/>
            <a:ext cx="753272" cy="583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 smtClean="0"/>
              <a:t>WF</a:t>
            </a:r>
            <a:endParaRPr lang="en-US" dirty="0"/>
          </a:p>
        </p:txBody>
      </p:sp>
      <p:sp>
        <p:nvSpPr>
          <p:cNvPr id="51" name="Freccia bidirezionale verticale 50"/>
          <p:cNvSpPr/>
          <p:nvPr/>
        </p:nvSpPr>
        <p:spPr>
          <a:xfrm>
            <a:off x="8490462" y="3816226"/>
            <a:ext cx="326380" cy="4750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/>
          <p:cNvSpPr txBox="1"/>
          <p:nvPr/>
        </p:nvSpPr>
        <p:spPr>
          <a:xfrm>
            <a:off x="7578756" y="1500320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access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5038803" y="1519874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interpretation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Connettore 4 77"/>
          <p:cNvCxnSpPr>
            <a:stCxn id="39" idx="1"/>
            <a:endCxn id="5" idx="2"/>
          </p:cNvCxnSpPr>
          <p:nvPr/>
        </p:nvCxnSpPr>
        <p:spPr>
          <a:xfrm rot="10800000" flipV="1">
            <a:off x="6122594" y="3488671"/>
            <a:ext cx="1314875" cy="802568"/>
          </a:xfrm>
          <a:prstGeom prst="bentConnector3">
            <a:avLst>
              <a:gd name="adj1" fmla="val 143242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7462991" y="1981539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data analyst</a:t>
            </a:r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447804" y="410725"/>
            <a:ext cx="8229600" cy="5091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INSIDE: user analysts</a:t>
            </a:r>
            <a:endParaRPr lang="en-GB" sz="2400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5246611" y="3197080"/>
            <a:ext cx="459493" cy="13689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2" name="Gruppo 61"/>
          <p:cNvGrpSpPr/>
          <p:nvPr/>
        </p:nvGrpSpPr>
        <p:grpSpPr>
          <a:xfrm>
            <a:off x="2235860" y="410725"/>
            <a:ext cx="213757" cy="531185"/>
            <a:chOff x="4791884" y="3383521"/>
            <a:chExt cx="213757" cy="531185"/>
          </a:xfrm>
        </p:grpSpPr>
        <p:sp>
          <p:nvSpPr>
            <p:cNvPr id="63" name="Ovale 62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iangolo isoscele 63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08410" y="1388666"/>
            <a:ext cx="52679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b="1" dirty="0" smtClean="0"/>
              <a:t>data </a:t>
            </a:r>
            <a:r>
              <a:rPr lang="en-GB" sz="2000" b="1" dirty="0"/>
              <a:t>analysts </a:t>
            </a:r>
            <a:r>
              <a:rPr lang="en-GB" sz="2000" dirty="0"/>
              <a:t>make the </a:t>
            </a:r>
            <a:r>
              <a:rPr lang="en-GB" sz="2000" dirty="0" smtClean="0"/>
              <a:t>statistical evaluations.</a:t>
            </a:r>
          </a:p>
          <a:p>
            <a:pPr lvl="1"/>
            <a:r>
              <a:rPr lang="en-GB" sz="2000" dirty="0" smtClean="0"/>
              <a:t>The access layer is </a:t>
            </a:r>
            <a:r>
              <a:rPr lang="en-GB" sz="2000" dirty="0"/>
              <a:t>optimized for </a:t>
            </a:r>
            <a:r>
              <a:rPr lang="en-GB" sz="2000" dirty="0" smtClean="0"/>
              <a:t>interacting easily with complex data. 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This allows:</a:t>
            </a: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basic analysis </a:t>
            </a: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creates </a:t>
            </a:r>
            <a:r>
              <a:rPr lang="en-GB" sz="2000" dirty="0"/>
              <a:t>a view in a private area from a list of selected data sources 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access to the views </a:t>
            </a:r>
            <a:r>
              <a:rPr lang="en-GB" sz="2000" dirty="0"/>
              <a:t>through standard statistical software 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has </a:t>
            </a:r>
            <a:r>
              <a:rPr lang="en-GB" sz="2000" dirty="0"/>
              <a:t>access </a:t>
            </a:r>
            <a:r>
              <a:rPr lang="en-GB" sz="2000" dirty="0" smtClean="0"/>
              <a:t>permission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7692080" y="2432414"/>
            <a:ext cx="213757" cy="531185"/>
            <a:chOff x="4791884" y="3383521"/>
            <a:chExt cx="213757" cy="531185"/>
          </a:xfrm>
        </p:grpSpPr>
        <p:sp>
          <p:nvSpPr>
            <p:cNvPr id="31" name="Ovale 30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Triangolo isoscele 31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8490462" y="2432414"/>
            <a:ext cx="213757" cy="531185"/>
            <a:chOff x="4791884" y="3383521"/>
            <a:chExt cx="213757" cy="531185"/>
          </a:xfrm>
        </p:grpSpPr>
        <p:sp>
          <p:nvSpPr>
            <p:cNvPr id="35" name="Ovale 34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Triangolo isoscele 39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968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322" y="414214"/>
            <a:ext cx="8229600" cy="77958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GB" sz="2400" b="1" dirty="0" smtClean="0"/>
              <a:t>INSIDE: </a:t>
            </a:r>
            <a:r>
              <a:rPr lang="en-US" sz="2400" b="1" dirty="0"/>
              <a:t>data</a:t>
            </a:r>
            <a:r>
              <a:rPr lang="en-US" sz="2400" dirty="0"/>
              <a:t> </a:t>
            </a:r>
            <a:r>
              <a:rPr lang="en-US" sz="2400" b="1" dirty="0" smtClean="0"/>
              <a:t>administrator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dirty="0" smtClean="0"/>
              <a:t>synthetic meta</a:t>
            </a:r>
            <a:r>
              <a:rPr lang="it-IT" sz="2400" dirty="0" smtClean="0"/>
              <a:t>data model </a:t>
            </a:r>
            <a:r>
              <a:rPr lang="it-IT" sz="2400" dirty="0" err="1" smtClean="0"/>
              <a:t>schemas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7618" y="131564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endParaRPr lang="it-IT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33870" y="13063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integration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04176" y="1324985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interpretation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3690" y="1900959"/>
            <a:ext cx="2031205" cy="3265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8" name="Rettangolo 7"/>
          <p:cNvSpPr/>
          <p:nvPr/>
        </p:nvSpPr>
        <p:spPr>
          <a:xfrm>
            <a:off x="2444896" y="1900958"/>
            <a:ext cx="2514865" cy="32650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9" name="Rettangolo 8"/>
          <p:cNvSpPr/>
          <p:nvPr/>
        </p:nvSpPr>
        <p:spPr>
          <a:xfrm>
            <a:off x="4959761" y="1900959"/>
            <a:ext cx="2330415" cy="32650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Rettangolo 9"/>
          <p:cNvSpPr/>
          <p:nvPr/>
        </p:nvSpPr>
        <p:spPr>
          <a:xfrm>
            <a:off x="586557" y="3561040"/>
            <a:ext cx="1472254" cy="57684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dirty="0" smtClean="0"/>
              <a:t>provisions</a:t>
            </a:r>
            <a:endParaRPr lang="en-US" sz="2400" dirty="0"/>
          </a:p>
        </p:txBody>
      </p:sp>
      <p:sp>
        <p:nvSpPr>
          <p:cNvPr id="11" name="Rettangolo 10"/>
          <p:cNvSpPr/>
          <p:nvPr/>
        </p:nvSpPr>
        <p:spPr>
          <a:xfrm>
            <a:off x="640113" y="4339212"/>
            <a:ext cx="1365142" cy="49773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dirty="0" smtClean="0"/>
              <a:t>layouts</a:t>
            </a:r>
            <a:endParaRPr lang="en-US" sz="2400" dirty="0"/>
          </a:p>
        </p:txBody>
      </p:sp>
      <p:sp>
        <p:nvSpPr>
          <p:cNvPr id="13" name="Rettangolo 12"/>
          <p:cNvSpPr/>
          <p:nvPr/>
        </p:nvSpPr>
        <p:spPr>
          <a:xfrm>
            <a:off x="3007762" y="4012944"/>
            <a:ext cx="1542840" cy="58981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dictionary</a:t>
            </a:r>
            <a:endParaRPr lang="en-US" sz="2400" dirty="0"/>
          </a:p>
        </p:txBody>
      </p:sp>
      <p:sp>
        <p:nvSpPr>
          <p:cNvPr id="14" name="Rettangolo 13"/>
          <p:cNvSpPr/>
          <p:nvPr/>
        </p:nvSpPr>
        <p:spPr>
          <a:xfrm>
            <a:off x="2965243" y="2961638"/>
            <a:ext cx="1627879" cy="58684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provision</a:t>
            </a:r>
            <a:endParaRPr lang="en-US" sz="2400" dirty="0"/>
          </a:p>
        </p:txBody>
      </p:sp>
      <p:sp>
        <p:nvSpPr>
          <p:cNvPr id="15" name="Rettangolo 14"/>
          <p:cNvSpPr/>
          <p:nvPr/>
        </p:nvSpPr>
        <p:spPr>
          <a:xfrm>
            <a:off x="7631431" y="2538141"/>
            <a:ext cx="1196027" cy="933439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view</a:t>
            </a:r>
            <a:r>
              <a:rPr lang="it-IT" sz="2400" dirty="0" smtClean="0"/>
              <a:t> layouts</a:t>
            </a:r>
            <a:endParaRPr lang="it-IT" sz="2400" dirty="0"/>
          </a:p>
        </p:txBody>
      </p:sp>
      <p:sp>
        <p:nvSpPr>
          <p:cNvPr id="32" name="Rombo 31"/>
          <p:cNvSpPr/>
          <p:nvPr/>
        </p:nvSpPr>
        <p:spPr>
          <a:xfrm rot="5400000">
            <a:off x="7055779" y="4116086"/>
            <a:ext cx="457200" cy="457200"/>
          </a:xfrm>
          <a:prstGeom prst="diamond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4" name="Rombo 33"/>
          <p:cNvSpPr/>
          <p:nvPr/>
        </p:nvSpPr>
        <p:spPr>
          <a:xfrm rot="20399743">
            <a:off x="2226209" y="3512683"/>
            <a:ext cx="457200" cy="457200"/>
          </a:xfrm>
          <a:prstGeom prst="diamond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5" name="Rombo 34"/>
          <p:cNvSpPr/>
          <p:nvPr/>
        </p:nvSpPr>
        <p:spPr>
          <a:xfrm rot="20210806">
            <a:off x="2216296" y="4304020"/>
            <a:ext cx="457200" cy="457200"/>
          </a:xfrm>
          <a:prstGeom prst="diamond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6" name="Rombo 35"/>
          <p:cNvSpPr/>
          <p:nvPr/>
        </p:nvSpPr>
        <p:spPr>
          <a:xfrm rot="16837305">
            <a:off x="7021689" y="2733038"/>
            <a:ext cx="457200" cy="457200"/>
          </a:xfrm>
          <a:prstGeom prst="diamond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40" name="Connettore 1 39"/>
          <p:cNvCxnSpPr>
            <a:stCxn id="70" idx="3"/>
            <a:endCxn id="36" idx="0"/>
          </p:cNvCxnSpPr>
          <p:nvPr/>
        </p:nvCxnSpPr>
        <p:spPr>
          <a:xfrm>
            <a:off x="6712940" y="2782094"/>
            <a:ext cx="312666" cy="137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36" idx="2"/>
            <a:endCxn id="15" idx="1"/>
          </p:cNvCxnSpPr>
          <p:nvPr/>
        </p:nvCxnSpPr>
        <p:spPr>
          <a:xfrm>
            <a:off x="7474972" y="3003775"/>
            <a:ext cx="156459" cy="1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>
            <a:stCxn id="11" idx="3"/>
            <a:endCxn id="35" idx="1"/>
          </p:cNvCxnSpPr>
          <p:nvPr/>
        </p:nvCxnSpPr>
        <p:spPr>
          <a:xfrm>
            <a:off x="2005255" y="4588079"/>
            <a:ext cx="229453" cy="34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>
            <a:stCxn id="35" idx="3"/>
            <a:endCxn id="13" idx="1"/>
          </p:cNvCxnSpPr>
          <p:nvPr/>
        </p:nvCxnSpPr>
        <p:spPr>
          <a:xfrm flipV="1">
            <a:off x="2655084" y="4307851"/>
            <a:ext cx="352678" cy="134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82" idx="3"/>
            <a:endCxn id="32" idx="2"/>
          </p:cNvCxnSpPr>
          <p:nvPr/>
        </p:nvCxnSpPr>
        <p:spPr>
          <a:xfrm flipV="1">
            <a:off x="6940334" y="4344686"/>
            <a:ext cx="115445" cy="52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stCxn id="32" idx="0"/>
            <a:endCxn id="161" idx="1"/>
          </p:cNvCxnSpPr>
          <p:nvPr/>
        </p:nvCxnSpPr>
        <p:spPr>
          <a:xfrm>
            <a:off x="7512979" y="4344686"/>
            <a:ext cx="259033" cy="24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ttangolo arrotondato 56"/>
          <p:cNvSpPr/>
          <p:nvPr/>
        </p:nvSpPr>
        <p:spPr>
          <a:xfrm>
            <a:off x="3268543" y="2099157"/>
            <a:ext cx="1021278" cy="575617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docs</a:t>
            </a:r>
            <a:endParaRPr lang="en-US" sz="2400" dirty="0"/>
          </a:p>
        </p:txBody>
      </p:sp>
      <p:cxnSp>
        <p:nvCxnSpPr>
          <p:cNvPr id="60" name="Connettore 1 59"/>
          <p:cNvCxnSpPr>
            <a:stCxn id="10" idx="2"/>
            <a:endCxn id="11" idx="0"/>
          </p:cNvCxnSpPr>
          <p:nvPr/>
        </p:nvCxnSpPr>
        <p:spPr>
          <a:xfrm>
            <a:off x="1322684" y="4137883"/>
            <a:ext cx="0" cy="201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stCxn id="57" idx="2"/>
            <a:endCxn id="14" idx="0"/>
          </p:cNvCxnSpPr>
          <p:nvPr/>
        </p:nvCxnSpPr>
        <p:spPr>
          <a:xfrm>
            <a:off x="3779182" y="2674774"/>
            <a:ext cx="1" cy="286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>
            <a:stCxn id="10" idx="3"/>
            <a:endCxn id="34" idx="1"/>
          </p:cNvCxnSpPr>
          <p:nvPr/>
        </p:nvCxnSpPr>
        <p:spPr>
          <a:xfrm flipV="1">
            <a:off x="2058811" y="3819485"/>
            <a:ext cx="181190" cy="29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34" idx="3"/>
            <a:endCxn id="14" idx="1"/>
          </p:cNvCxnSpPr>
          <p:nvPr/>
        </p:nvCxnSpPr>
        <p:spPr>
          <a:xfrm flipV="1">
            <a:off x="2669617" y="3255058"/>
            <a:ext cx="295626" cy="4080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ttangolo 81"/>
          <p:cNvSpPr/>
          <p:nvPr/>
        </p:nvSpPr>
        <p:spPr>
          <a:xfrm>
            <a:off x="5308894" y="4086080"/>
            <a:ext cx="1631440" cy="6214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dirty="0" smtClean="0"/>
              <a:t>dimensions</a:t>
            </a:r>
            <a:endParaRPr lang="en-US" sz="2400" dirty="0"/>
          </a:p>
        </p:txBody>
      </p:sp>
      <p:cxnSp>
        <p:nvCxnSpPr>
          <p:cNvPr id="84" name="Connettore 1 83"/>
          <p:cNvCxnSpPr>
            <a:stCxn id="13" idx="3"/>
            <a:endCxn id="113" idx="2"/>
          </p:cNvCxnSpPr>
          <p:nvPr/>
        </p:nvCxnSpPr>
        <p:spPr>
          <a:xfrm>
            <a:off x="4550602" y="4307851"/>
            <a:ext cx="185404" cy="1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7290176" y="1900960"/>
            <a:ext cx="1646395" cy="326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51" name="CasellaDiTesto 50"/>
          <p:cNvSpPr txBox="1"/>
          <p:nvPr/>
        </p:nvSpPr>
        <p:spPr>
          <a:xfrm>
            <a:off x="7613664" y="1306301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access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5479282" y="2488674"/>
            <a:ext cx="1233658" cy="58684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facts</a:t>
            </a:r>
            <a:endParaRPr lang="en-US" sz="2400" dirty="0"/>
          </a:p>
        </p:txBody>
      </p:sp>
      <p:cxnSp>
        <p:nvCxnSpPr>
          <p:cNvPr id="106" name="Connettore 1 105"/>
          <p:cNvCxnSpPr>
            <a:stCxn id="14" idx="3"/>
            <a:endCxn id="147" idx="2"/>
          </p:cNvCxnSpPr>
          <p:nvPr/>
        </p:nvCxnSpPr>
        <p:spPr>
          <a:xfrm flipV="1">
            <a:off x="4593122" y="3180243"/>
            <a:ext cx="140673" cy="74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ttangolo 63"/>
          <p:cNvSpPr/>
          <p:nvPr/>
        </p:nvSpPr>
        <p:spPr>
          <a:xfrm>
            <a:off x="586557" y="2228548"/>
            <a:ext cx="1472254" cy="50165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dirty="0" smtClean="0"/>
              <a:t>timing</a:t>
            </a:r>
            <a:endParaRPr lang="en-US" sz="2400" dirty="0"/>
          </a:p>
        </p:txBody>
      </p:sp>
      <p:sp>
        <p:nvSpPr>
          <p:cNvPr id="80" name="Rettangolo 79"/>
          <p:cNvSpPr/>
          <p:nvPr/>
        </p:nvSpPr>
        <p:spPr>
          <a:xfrm>
            <a:off x="534062" y="2865211"/>
            <a:ext cx="1577244" cy="52071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dirty="0" smtClean="0"/>
              <a:t>monitoring</a:t>
            </a:r>
            <a:endParaRPr lang="en-US" sz="2400" dirty="0"/>
          </a:p>
        </p:txBody>
      </p:sp>
      <p:cxnSp>
        <p:nvCxnSpPr>
          <p:cNvPr id="81" name="Connettore 1 80"/>
          <p:cNvCxnSpPr>
            <a:stCxn id="80" idx="2"/>
            <a:endCxn id="10" idx="0"/>
          </p:cNvCxnSpPr>
          <p:nvPr/>
        </p:nvCxnSpPr>
        <p:spPr>
          <a:xfrm>
            <a:off x="1322684" y="3385927"/>
            <a:ext cx="0" cy="175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stCxn id="64" idx="2"/>
            <a:endCxn id="80" idx="0"/>
          </p:cNvCxnSpPr>
          <p:nvPr/>
        </p:nvCxnSpPr>
        <p:spPr>
          <a:xfrm>
            <a:off x="1322684" y="2730202"/>
            <a:ext cx="0" cy="135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>
            <a:stCxn id="14" idx="2"/>
            <a:endCxn id="13" idx="0"/>
          </p:cNvCxnSpPr>
          <p:nvPr/>
        </p:nvCxnSpPr>
        <p:spPr>
          <a:xfrm flipH="1">
            <a:off x="3779182" y="3548478"/>
            <a:ext cx="1" cy="464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98"/>
          <p:cNvCxnSpPr>
            <a:stCxn id="82" idx="0"/>
            <a:endCxn id="70" idx="2"/>
          </p:cNvCxnSpPr>
          <p:nvPr/>
        </p:nvCxnSpPr>
        <p:spPr>
          <a:xfrm flipH="1" flipV="1">
            <a:off x="6096111" y="3075514"/>
            <a:ext cx="28503" cy="1010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ombo 112"/>
          <p:cNvSpPr/>
          <p:nvPr/>
        </p:nvSpPr>
        <p:spPr>
          <a:xfrm rot="6133899">
            <a:off x="4730817" y="4129323"/>
            <a:ext cx="457200" cy="457200"/>
          </a:xfrm>
          <a:prstGeom prst="diamond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115" name="Connettore 1 114"/>
          <p:cNvCxnSpPr>
            <a:stCxn id="113" idx="0"/>
            <a:endCxn id="82" idx="1"/>
          </p:cNvCxnSpPr>
          <p:nvPr/>
        </p:nvCxnSpPr>
        <p:spPr>
          <a:xfrm flipV="1">
            <a:off x="5182828" y="4396818"/>
            <a:ext cx="126066" cy="9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Rombo 146"/>
          <p:cNvSpPr/>
          <p:nvPr/>
        </p:nvSpPr>
        <p:spPr>
          <a:xfrm rot="4196404">
            <a:off x="4719927" y="2873233"/>
            <a:ext cx="457200" cy="457200"/>
          </a:xfrm>
          <a:prstGeom prst="diamond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149" name="Connettore 1 148"/>
          <p:cNvCxnSpPr>
            <a:stCxn id="147" idx="0"/>
            <a:endCxn id="70" idx="1"/>
          </p:cNvCxnSpPr>
          <p:nvPr/>
        </p:nvCxnSpPr>
        <p:spPr>
          <a:xfrm flipV="1">
            <a:off x="5163259" y="2782094"/>
            <a:ext cx="316023" cy="241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ttangolo 160"/>
          <p:cNvSpPr/>
          <p:nvPr/>
        </p:nvSpPr>
        <p:spPr>
          <a:xfrm>
            <a:off x="7772012" y="4075790"/>
            <a:ext cx="868286" cy="58684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cxnSp>
        <p:nvCxnSpPr>
          <p:cNvPr id="174" name="Connettore 1 173"/>
          <p:cNvCxnSpPr>
            <a:stCxn id="161" idx="0"/>
            <a:endCxn id="15" idx="2"/>
          </p:cNvCxnSpPr>
          <p:nvPr/>
        </p:nvCxnSpPr>
        <p:spPr>
          <a:xfrm flipV="1">
            <a:off x="8206155" y="3471580"/>
            <a:ext cx="23290" cy="60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20514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8809"/>
            <a:ext cx="8229600" cy="831955"/>
          </a:xfrm>
        </p:spPr>
        <p:txBody>
          <a:bodyPr/>
          <a:lstStyle/>
          <a:p>
            <a:r>
              <a:rPr lang="en-GB" sz="2400" b="1" dirty="0"/>
              <a:t>INSIDE: </a:t>
            </a:r>
            <a:r>
              <a:rPr lang="en-US" sz="2400" b="1" dirty="0"/>
              <a:t>d</a:t>
            </a:r>
            <a:r>
              <a:rPr lang="en-US" sz="2400" b="1" dirty="0" smtClean="0"/>
              <a:t>ata model</a:t>
            </a:r>
            <a:br>
              <a:rPr lang="en-US" sz="2400" b="1" dirty="0" smtClean="0"/>
            </a:br>
            <a:r>
              <a:rPr lang="en-GB" sz="2400" dirty="0"/>
              <a:t>synthetic </a:t>
            </a:r>
            <a:r>
              <a:rPr lang="en-GB" sz="2400" dirty="0" smtClean="0"/>
              <a:t>micro</a:t>
            </a:r>
            <a:r>
              <a:rPr lang="it-IT" sz="2400" dirty="0" smtClean="0"/>
              <a:t>data </a:t>
            </a:r>
            <a:r>
              <a:rPr lang="it-IT" sz="2400" dirty="0"/>
              <a:t>model </a:t>
            </a:r>
            <a:r>
              <a:rPr lang="it-IT" sz="2400" dirty="0" err="1"/>
              <a:t>schemas</a:t>
            </a:r>
            <a:endParaRPr lang="en-US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5645" y="1280765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chemeClr val="bg1">
                    <a:lumMod val="50000"/>
                  </a:schemeClr>
                </a:solidFill>
              </a:rPr>
              <a:t>integration</a:t>
            </a:r>
            <a:endParaRPr lang="it-IT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84782" y="1280765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 err="1">
                <a:solidFill>
                  <a:schemeClr val="bg1">
                    <a:lumMod val="50000"/>
                  </a:schemeClr>
                </a:solidFill>
              </a:rPr>
              <a:t>interpretation</a:t>
            </a:r>
            <a:endParaRPr lang="it-IT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94679" y="1280765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 err="1" smtClean="0">
                <a:solidFill>
                  <a:schemeClr val="bg1">
                    <a:lumMod val="50000"/>
                  </a:schemeClr>
                </a:solidFill>
              </a:rPr>
              <a:t>access</a:t>
            </a:r>
            <a:endParaRPr lang="it-IT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45645" y="2131329"/>
            <a:ext cx="1837427" cy="37697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8" name="Rettangolo 7"/>
          <p:cNvSpPr/>
          <p:nvPr/>
        </p:nvSpPr>
        <p:spPr>
          <a:xfrm>
            <a:off x="3994029" y="2131329"/>
            <a:ext cx="3203729" cy="37697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9" name="Rettangolo 8"/>
          <p:cNvSpPr/>
          <p:nvPr/>
        </p:nvSpPr>
        <p:spPr>
          <a:xfrm>
            <a:off x="7197759" y="2131329"/>
            <a:ext cx="1432191" cy="37697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52" name="Cubo 51"/>
          <p:cNvSpPr>
            <a:spLocks noChangeAspect="1"/>
          </p:cNvSpPr>
          <p:nvPr/>
        </p:nvSpPr>
        <p:spPr>
          <a:xfrm>
            <a:off x="7669217" y="4058420"/>
            <a:ext cx="608076" cy="60807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4" name="CasellaDiTesto 113"/>
          <p:cNvSpPr txBox="1"/>
          <p:nvPr/>
        </p:nvSpPr>
        <p:spPr>
          <a:xfrm>
            <a:off x="2554622" y="1742430"/>
            <a:ext cx="109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hub</a:t>
            </a:r>
            <a:endParaRPr lang="en-US" dirty="0"/>
          </a:p>
        </p:txBody>
      </p:sp>
      <p:sp>
        <p:nvSpPr>
          <p:cNvPr id="119" name="CasellaDiTesto 118"/>
          <p:cNvSpPr txBox="1"/>
          <p:nvPr/>
        </p:nvSpPr>
        <p:spPr>
          <a:xfrm>
            <a:off x="4288798" y="1742430"/>
            <a:ext cx="235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fact tables</a:t>
            </a:r>
            <a:endParaRPr lang="en-US" dirty="0"/>
          </a:p>
        </p:txBody>
      </p:sp>
      <p:sp>
        <p:nvSpPr>
          <p:cNvPr id="120" name="CasellaDiTesto 119"/>
          <p:cNvSpPr txBox="1"/>
          <p:nvPr/>
        </p:nvSpPr>
        <p:spPr>
          <a:xfrm>
            <a:off x="6853909" y="1786171"/>
            <a:ext cx="209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iews/marts</a:t>
            </a:r>
            <a:endParaRPr lang="en-US" dirty="0"/>
          </a:p>
        </p:txBody>
      </p:sp>
      <p:sp>
        <p:nvSpPr>
          <p:cNvPr id="1030" name="Rettangolo 1029"/>
          <p:cNvSpPr/>
          <p:nvPr/>
        </p:nvSpPr>
        <p:spPr>
          <a:xfrm>
            <a:off x="5037420" y="3629038"/>
            <a:ext cx="759125" cy="34207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SBR</a:t>
            </a:r>
            <a:endParaRPr lang="it-IT" dirty="0"/>
          </a:p>
        </p:txBody>
      </p:sp>
      <p:cxnSp>
        <p:nvCxnSpPr>
          <p:cNvPr id="1032" name="Connettore 1 1031"/>
          <p:cNvCxnSpPr>
            <a:stCxn id="264" idx="2"/>
            <a:endCxn id="1030" idx="0"/>
          </p:cNvCxnSpPr>
          <p:nvPr/>
        </p:nvCxnSpPr>
        <p:spPr>
          <a:xfrm flipH="1">
            <a:off x="5416983" y="2970076"/>
            <a:ext cx="16695" cy="65896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Rettangolo 262"/>
          <p:cNvSpPr>
            <a:spLocks noChangeAspect="1"/>
          </p:cNvSpPr>
          <p:nvPr/>
        </p:nvSpPr>
        <p:spPr>
          <a:xfrm>
            <a:off x="5956003" y="4791794"/>
            <a:ext cx="702376" cy="313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UNICO</a:t>
            </a:r>
            <a:endParaRPr lang="it-IT" sz="1200" b="1" dirty="0"/>
          </a:p>
        </p:txBody>
      </p:sp>
      <p:sp>
        <p:nvSpPr>
          <p:cNvPr id="264" name="Rettangolo 263"/>
          <p:cNvSpPr>
            <a:spLocks noChangeAspect="1"/>
          </p:cNvSpPr>
          <p:nvPr/>
        </p:nvSpPr>
        <p:spPr>
          <a:xfrm>
            <a:off x="5163800" y="2667581"/>
            <a:ext cx="539755" cy="30249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FS</a:t>
            </a:r>
            <a:endParaRPr lang="it-IT" sz="1200" b="1" dirty="0"/>
          </a:p>
        </p:txBody>
      </p:sp>
      <p:cxnSp>
        <p:nvCxnSpPr>
          <p:cNvPr id="1038" name="Connettore 1 1037"/>
          <p:cNvCxnSpPr>
            <a:stCxn id="1030" idx="2"/>
            <a:endCxn id="263" idx="0"/>
          </p:cNvCxnSpPr>
          <p:nvPr/>
        </p:nvCxnSpPr>
        <p:spPr>
          <a:xfrm>
            <a:off x="5416983" y="3971111"/>
            <a:ext cx="890208" cy="8206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Connettore 269"/>
          <p:cNvSpPr>
            <a:spLocks noChangeAspect="1"/>
          </p:cNvSpPr>
          <p:nvPr/>
        </p:nvSpPr>
        <p:spPr>
          <a:xfrm>
            <a:off x="6064898" y="4039624"/>
            <a:ext cx="801321" cy="48244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800" dirty="0" smtClean="0"/>
              <a:t>EMP CLASS</a:t>
            </a:r>
            <a:endParaRPr lang="it-IT" sz="800" dirty="0"/>
          </a:p>
        </p:txBody>
      </p:sp>
      <p:sp>
        <p:nvSpPr>
          <p:cNvPr id="271" name="Connettore 270"/>
          <p:cNvSpPr>
            <a:spLocks noChangeAspect="1"/>
          </p:cNvSpPr>
          <p:nvPr/>
        </p:nvSpPr>
        <p:spPr>
          <a:xfrm>
            <a:off x="4208377" y="3057362"/>
            <a:ext cx="624166" cy="48244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800" dirty="0" smtClean="0"/>
              <a:t>GEO</a:t>
            </a:r>
            <a:endParaRPr lang="it-IT" sz="800" dirty="0"/>
          </a:p>
        </p:txBody>
      </p:sp>
      <p:cxnSp>
        <p:nvCxnSpPr>
          <p:cNvPr id="1042" name="Connettore 1 1041"/>
          <p:cNvCxnSpPr>
            <a:endCxn id="270" idx="2"/>
          </p:cNvCxnSpPr>
          <p:nvPr/>
        </p:nvCxnSpPr>
        <p:spPr>
          <a:xfrm>
            <a:off x="5789313" y="3968762"/>
            <a:ext cx="275585" cy="3120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6" name="Connettore 1 1045"/>
          <p:cNvCxnSpPr>
            <a:stCxn id="271" idx="5"/>
          </p:cNvCxnSpPr>
          <p:nvPr/>
        </p:nvCxnSpPr>
        <p:spPr>
          <a:xfrm>
            <a:off x="4741136" y="3469153"/>
            <a:ext cx="296284" cy="177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2" name="Connettore 281"/>
          <p:cNvSpPr>
            <a:spLocks noChangeAspect="1"/>
          </p:cNvSpPr>
          <p:nvPr/>
        </p:nvSpPr>
        <p:spPr>
          <a:xfrm>
            <a:off x="5984344" y="3010179"/>
            <a:ext cx="812866" cy="48244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800" dirty="0" smtClean="0"/>
              <a:t>ATECO</a:t>
            </a:r>
            <a:endParaRPr lang="it-IT" sz="800" dirty="0"/>
          </a:p>
        </p:txBody>
      </p:sp>
      <p:sp>
        <p:nvSpPr>
          <p:cNvPr id="283" name="Rettangolo 282"/>
          <p:cNvSpPr>
            <a:spLocks noChangeAspect="1"/>
          </p:cNvSpPr>
          <p:nvPr/>
        </p:nvSpPr>
        <p:spPr>
          <a:xfrm>
            <a:off x="4627666" y="4782631"/>
            <a:ext cx="702376" cy="313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SS</a:t>
            </a:r>
            <a:endParaRPr lang="it-IT" sz="1200" b="1" dirty="0"/>
          </a:p>
        </p:txBody>
      </p:sp>
      <p:cxnSp>
        <p:nvCxnSpPr>
          <p:cNvPr id="1052" name="Connettore 1 1051"/>
          <p:cNvCxnSpPr>
            <a:endCxn id="283" idx="0"/>
          </p:cNvCxnSpPr>
          <p:nvPr/>
        </p:nvCxnSpPr>
        <p:spPr>
          <a:xfrm flipH="1">
            <a:off x="4978854" y="3979612"/>
            <a:ext cx="219064" cy="8030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8" name="Connettore 287"/>
          <p:cNvSpPr>
            <a:spLocks noChangeAspect="1"/>
          </p:cNvSpPr>
          <p:nvPr/>
        </p:nvSpPr>
        <p:spPr>
          <a:xfrm>
            <a:off x="4206991" y="3968762"/>
            <a:ext cx="727990" cy="48244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800" dirty="0" smtClean="0"/>
              <a:t>JUR. FORM</a:t>
            </a:r>
            <a:endParaRPr lang="it-IT" sz="800" dirty="0"/>
          </a:p>
        </p:txBody>
      </p:sp>
      <p:cxnSp>
        <p:nvCxnSpPr>
          <p:cNvPr id="224" name="Connettore 1 223"/>
          <p:cNvCxnSpPr>
            <a:stCxn id="288" idx="6"/>
          </p:cNvCxnSpPr>
          <p:nvPr/>
        </p:nvCxnSpPr>
        <p:spPr>
          <a:xfrm flipV="1">
            <a:off x="4934981" y="3945084"/>
            <a:ext cx="102439" cy="264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Connettore 292"/>
          <p:cNvSpPr>
            <a:spLocks noChangeAspect="1"/>
          </p:cNvSpPr>
          <p:nvPr/>
        </p:nvSpPr>
        <p:spPr>
          <a:xfrm>
            <a:off x="5968225" y="2170775"/>
            <a:ext cx="660126" cy="48244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800" dirty="0" smtClean="0"/>
              <a:t>FS DIM</a:t>
            </a:r>
            <a:endParaRPr lang="it-IT" sz="800" dirty="0"/>
          </a:p>
        </p:txBody>
      </p:sp>
      <p:sp>
        <p:nvSpPr>
          <p:cNvPr id="294" name="Connettore 293"/>
          <p:cNvSpPr>
            <a:spLocks noChangeAspect="1"/>
          </p:cNvSpPr>
          <p:nvPr/>
        </p:nvSpPr>
        <p:spPr>
          <a:xfrm>
            <a:off x="4208376" y="5339710"/>
            <a:ext cx="659443" cy="48244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800" dirty="0" smtClean="0"/>
              <a:t>SS DIM</a:t>
            </a:r>
            <a:endParaRPr lang="it-IT" sz="800" dirty="0"/>
          </a:p>
        </p:txBody>
      </p:sp>
      <p:cxnSp>
        <p:nvCxnSpPr>
          <p:cNvPr id="258" name="Connettore 1 257"/>
          <p:cNvCxnSpPr>
            <a:stCxn id="294" idx="7"/>
            <a:endCxn id="283" idx="2"/>
          </p:cNvCxnSpPr>
          <p:nvPr/>
        </p:nvCxnSpPr>
        <p:spPr>
          <a:xfrm flipV="1">
            <a:off x="4771246" y="5095917"/>
            <a:ext cx="207608" cy="314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Connettore 1 260"/>
          <p:cNvCxnSpPr>
            <a:endCxn id="293" idx="3"/>
          </p:cNvCxnSpPr>
          <p:nvPr/>
        </p:nvCxnSpPr>
        <p:spPr>
          <a:xfrm flipV="1">
            <a:off x="5703555" y="2582566"/>
            <a:ext cx="361343" cy="85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CasellaDiTesto 266"/>
          <p:cNvSpPr txBox="1"/>
          <p:nvPr/>
        </p:nvSpPr>
        <p:spPr>
          <a:xfrm>
            <a:off x="5416982" y="4810819"/>
            <a:ext cx="45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6350">
                  <a:solidFill>
                    <a:schemeClr val="tx1"/>
                  </a:solidFill>
                </a:ln>
              </a:rPr>
              <a:t>…</a:t>
            </a:r>
            <a:endParaRPr lang="it-IT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4" name="Freccia a destra con strisce 303"/>
          <p:cNvSpPr/>
          <p:nvPr/>
        </p:nvSpPr>
        <p:spPr>
          <a:xfrm>
            <a:off x="6594653" y="2771309"/>
            <a:ext cx="801504" cy="3033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6" name="Freccia a destra con strisce 305"/>
          <p:cNvSpPr/>
          <p:nvPr/>
        </p:nvSpPr>
        <p:spPr>
          <a:xfrm>
            <a:off x="6512663" y="4474475"/>
            <a:ext cx="801504" cy="3033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2" name="Connettore 1 81"/>
          <p:cNvCxnSpPr>
            <a:stCxn id="282" idx="3"/>
            <a:endCxn id="1030" idx="3"/>
          </p:cNvCxnSpPr>
          <p:nvPr/>
        </p:nvCxnSpPr>
        <p:spPr>
          <a:xfrm flipH="1">
            <a:off x="5796545" y="3421970"/>
            <a:ext cx="306840" cy="378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ttangolo 83"/>
          <p:cNvSpPr>
            <a:spLocks noChangeAspect="1"/>
          </p:cNvSpPr>
          <p:nvPr/>
        </p:nvSpPr>
        <p:spPr>
          <a:xfrm>
            <a:off x="7622067" y="2824225"/>
            <a:ext cx="702376" cy="313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/>
          </a:p>
        </p:txBody>
      </p:sp>
      <p:sp>
        <p:nvSpPr>
          <p:cNvPr id="87" name="Rettangolo 86"/>
          <p:cNvSpPr>
            <a:spLocks noChangeAspect="1"/>
          </p:cNvSpPr>
          <p:nvPr/>
        </p:nvSpPr>
        <p:spPr>
          <a:xfrm>
            <a:off x="2303252" y="4330899"/>
            <a:ext cx="1615635" cy="482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DICTIONARY</a:t>
            </a:r>
            <a:endParaRPr lang="it-IT" b="1" dirty="0"/>
          </a:p>
        </p:txBody>
      </p:sp>
      <p:cxnSp>
        <p:nvCxnSpPr>
          <p:cNvPr id="90" name="Connettore 1 89"/>
          <p:cNvCxnSpPr>
            <a:stCxn id="87" idx="0"/>
            <a:endCxn id="10" idx="3"/>
          </p:cNvCxnSpPr>
          <p:nvPr/>
        </p:nvCxnSpPr>
        <p:spPr>
          <a:xfrm flipV="1">
            <a:off x="3111070" y="3895459"/>
            <a:ext cx="11688" cy="435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308218" y="2131329"/>
            <a:ext cx="1837427" cy="37697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43" name="CasellaDiTesto 42"/>
          <p:cNvSpPr txBox="1"/>
          <p:nvPr/>
        </p:nvSpPr>
        <p:spPr>
          <a:xfrm>
            <a:off x="678841" y="1280765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endParaRPr lang="it-IT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761533" y="1733592"/>
            <a:ext cx="94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46" name="Rettangolo 45"/>
          <p:cNvSpPr>
            <a:spLocks noChangeAspect="1"/>
          </p:cNvSpPr>
          <p:nvPr/>
        </p:nvSpPr>
        <p:spPr>
          <a:xfrm>
            <a:off x="534237" y="2654595"/>
            <a:ext cx="1019472" cy="482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/>
          </a:p>
        </p:txBody>
      </p:sp>
      <p:sp>
        <p:nvSpPr>
          <p:cNvPr id="47" name="Rettangolo 46"/>
          <p:cNvSpPr>
            <a:spLocks noChangeAspect="1"/>
          </p:cNvSpPr>
          <p:nvPr/>
        </p:nvSpPr>
        <p:spPr>
          <a:xfrm>
            <a:off x="692373" y="2778227"/>
            <a:ext cx="1019472" cy="482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/>
          </a:p>
        </p:txBody>
      </p:sp>
      <p:sp>
        <p:nvSpPr>
          <p:cNvPr id="48" name="Rettangolo 47"/>
          <p:cNvSpPr>
            <a:spLocks noChangeAspect="1"/>
          </p:cNvSpPr>
          <p:nvPr/>
        </p:nvSpPr>
        <p:spPr>
          <a:xfrm>
            <a:off x="775099" y="3033903"/>
            <a:ext cx="1019472" cy="482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 smtClean="0"/>
              <a:t>provisions</a:t>
            </a:r>
            <a:endParaRPr lang="it-IT" sz="1200" b="1" dirty="0"/>
          </a:p>
        </p:txBody>
      </p:sp>
      <p:sp>
        <p:nvSpPr>
          <p:cNvPr id="49" name="Rettangolo 48"/>
          <p:cNvSpPr>
            <a:spLocks noChangeAspect="1"/>
          </p:cNvSpPr>
          <p:nvPr/>
        </p:nvSpPr>
        <p:spPr>
          <a:xfrm>
            <a:off x="653509" y="5180151"/>
            <a:ext cx="1019472" cy="482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SBR</a:t>
            </a:r>
            <a:endParaRPr lang="it-IT" sz="1200" b="1" dirty="0"/>
          </a:p>
        </p:txBody>
      </p:sp>
      <p:sp>
        <p:nvSpPr>
          <p:cNvPr id="50" name="Rettangolo 49"/>
          <p:cNvSpPr>
            <a:spLocks noChangeAspect="1"/>
          </p:cNvSpPr>
          <p:nvPr/>
        </p:nvSpPr>
        <p:spPr>
          <a:xfrm>
            <a:off x="690815" y="3899009"/>
            <a:ext cx="1019472" cy="482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 smtClean="0"/>
              <a:t>surveys</a:t>
            </a:r>
            <a:endParaRPr lang="it-IT" sz="1200" b="1" dirty="0"/>
          </a:p>
        </p:txBody>
      </p:sp>
      <p:sp>
        <p:nvSpPr>
          <p:cNvPr id="51" name="Rettangolo 50"/>
          <p:cNvSpPr>
            <a:spLocks noChangeAspect="1"/>
          </p:cNvSpPr>
          <p:nvPr/>
        </p:nvSpPr>
        <p:spPr>
          <a:xfrm>
            <a:off x="664435" y="4500474"/>
            <a:ext cx="1019472" cy="482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/>
              <a:t>d</a:t>
            </a:r>
            <a:r>
              <a:rPr lang="it-IT" sz="1200" b="1" dirty="0" err="1" smtClean="0"/>
              <a:t>erived</a:t>
            </a:r>
            <a:r>
              <a:rPr lang="it-IT" sz="1200" b="1" dirty="0" smtClean="0"/>
              <a:t> source</a:t>
            </a:r>
            <a:endParaRPr lang="it-IT" sz="1200" b="1" dirty="0"/>
          </a:p>
        </p:txBody>
      </p:sp>
      <p:sp>
        <p:nvSpPr>
          <p:cNvPr id="10" name="Cilindro 9"/>
          <p:cNvSpPr/>
          <p:nvPr/>
        </p:nvSpPr>
        <p:spPr>
          <a:xfrm>
            <a:off x="2380886" y="3093450"/>
            <a:ext cx="1483743" cy="8020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PROVISION</a:t>
            </a:r>
            <a:endParaRPr lang="it-IT" b="1" dirty="0"/>
          </a:p>
        </p:txBody>
      </p:sp>
      <p:sp>
        <p:nvSpPr>
          <p:cNvPr id="57" name="Freccia a destra con strisce 56"/>
          <p:cNvSpPr/>
          <p:nvPr/>
        </p:nvSpPr>
        <p:spPr>
          <a:xfrm>
            <a:off x="1970158" y="3285902"/>
            <a:ext cx="286618" cy="52116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reccia a destra con strisce 57"/>
          <p:cNvSpPr/>
          <p:nvPr/>
        </p:nvSpPr>
        <p:spPr>
          <a:xfrm>
            <a:off x="1959199" y="3841292"/>
            <a:ext cx="286618" cy="52116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reccia a destra con strisce 58"/>
          <p:cNvSpPr/>
          <p:nvPr/>
        </p:nvSpPr>
        <p:spPr>
          <a:xfrm>
            <a:off x="1959199" y="4355976"/>
            <a:ext cx="286618" cy="52116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reccia a destra con strisce 59"/>
          <p:cNvSpPr/>
          <p:nvPr/>
        </p:nvSpPr>
        <p:spPr>
          <a:xfrm>
            <a:off x="3891519" y="3816951"/>
            <a:ext cx="286618" cy="52116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ubo 60"/>
          <p:cNvSpPr>
            <a:spLocks noChangeAspect="1"/>
          </p:cNvSpPr>
          <p:nvPr/>
        </p:nvSpPr>
        <p:spPr>
          <a:xfrm>
            <a:off x="7716367" y="4286752"/>
            <a:ext cx="608076" cy="60807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2" name="Rettangolo 61"/>
          <p:cNvSpPr>
            <a:spLocks noChangeAspect="1"/>
          </p:cNvSpPr>
          <p:nvPr/>
        </p:nvSpPr>
        <p:spPr>
          <a:xfrm>
            <a:off x="7463385" y="2759319"/>
            <a:ext cx="702376" cy="313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/>
          </a:p>
        </p:txBody>
      </p:sp>
      <p:sp>
        <p:nvSpPr>
          <p:cNvPr id="85" name="Rettangolo 84"/>
          <p:cNvSpPr>
            <a:spLocks noChangeAspect="1"/>
          </p:cNvSpPr>
          <p:nvPr/>
        </p:nvSpPr>
        <p:spPr>
          <a:xfrm>
            <a:off x="7669217" y="2653218"/>
            <a:ext cx="702376" cy="313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SBS</a:t>
            </a:r>
            <a:endParaRPr lang="it-IT" sz="12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21931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8640"/>
            <a:ext cx="8229600" cy="588004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INSIDE software application: user modules</a:t>
            </a:r>
            <a:br>
              <a:rPr lang="en-GB" sz="2400" b="1" dirty="0" smtClean="0"/>
            </a:br>
            <a:endParaRPr lang="en-GB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4" y="1578634"/>
            <a:ext cx="4985465" cy="4012691"/>
          </a:xfrm>
        </p:spPr>
      </p:pic>
      <p:sp>
        <p:nvSpPr>
          <p:cNvPr id="3" name="CasellaDiTesto 2"/>
          <p:cNvSpPr txBox="1"/>
          <p:nvPr/>
        </p:nvSpPr>
        <p:spPr>
          <a:xfrm>
            <a:off x="5840095" y="4994695"/>
            <a:ext cx="2156603" cy="490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 anchor="ctr" anchorCtr="0">
            <a:noAutofit/>
          </a:bodyPr>
          <a:lstStyle>
            <a:defPPr>
              <a:defRPr lang="it-IT"/>
            </a:defPPr>
            <a:lvl1pPr algn="ctr"/>
          </a:lstStyle>
          <a:p>
            <a:r>
              <a:rPr lang="it-IT" dirty="0" smtClean="0"/>
              <a:t>MAPPING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40095" y="1699404"/>
            <a:ext cx="2035833" cy="4901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it-IT" dirty="0"/>
              <a:t>VIEWER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33000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810670"/>
            <a:ext cx="816102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in su 9"/>
          <p:cNvSpPr/>
          <p:nvPr/>
        </p:nvSpPr>
        <p:spPr bwMode="auto">
          <a:xfrm>
            <a:off x="3708020" y="3858111"/>
            <a:ext cx="998675" cy="139065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708020" y="4750378"/>
            <a:ext cx="333924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/>
            </a:lvl1pPr>
          </a:lstStyle>
          <a:p>
            <a:r>
              <a:rPr lang="en-GB" dirty="0"/>
              <a:t>mapping view results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22239" y="3442613"/>
            <a:ext cx="190976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</a:t>
            </a:r>
            <a:r>
              <a:rPr lang="en-GB" sz="2400" dirty="0" smtClean="0"/>
              <a:t>ources’ variables</a:t>
            </a:r>
            <a:endParaRPr lang="en-GB" sz="2400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562707" y="455109"/>
            <a:ext cx="8229600" cy="5880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 software application: mapper</a:t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2" name="Freccia curva 1"/>
          <p:cNvSpPr/>
          <p:nvPr/>
        </p:nvSpPr>
        <p:spPr>
          <a:xfrm>
            <a:off x="461109" y="2585374"/>
            <a:ext cx="1184031" cy="964214"/>
          </a:xfrm>
          <a:prstGeom prst="bentArrow">
            <a:avLst>
              <a:gd name="adj1" fmla="val 30845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30000"/>
              </a:spcBef>
              <a:spcAft>
                <a:spcPct val="0"/>
              </a:spcAft>
            </a:pPr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Freccia curva 18"/>
          <p:cNvSpPr/>
          <p:nvPr/>
        </p:nvSpPr>
        <p:spPr>
          <a:xfrm>
            <a:off x="5326186" y="2417216"/>
            <a:ext cx="1184031" cy="964214"/>
          </a:xfrm>
          <a:prstGeom prst="bentArrow">
            <a:avLst>
              <a:gd name="adj1" fmla="val 30845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30000"/>
              </a:spcBef>
              <a:spcAft>
                <a:spcPct val="0"/>
              </a:spcAft>
            </a:pPr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706695" y="3196764"/>
            <a:ext cx="169552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/>
            </a:lvl1pPr>
          </a:lstStyle>
          <a:p>
            <a:r>
              <a:rPr lang="en-GB" dirty="0"/>
              <a:t>S-DWH dictionary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451602" y="6343945"/>
            <a:ext cx="213360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62707" y="641733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28519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2" y="1126354"/>
            <a:ext cx="816102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curva 10"/>
          <p:cNvSpPr/>
          <p:nvPr/>
        </p:nvSpPr>
        <p:spPr>
          <a:xfrm>
            <a:off x="1927350" y="2310108"/>
            <a:ext cx="1184031" cy="964214"/>
          </a:xfrm>
          <a:prstGeom prst="bentArrow">
            <a:avLst>
              <a:gd name="adj1" fmla="val 30845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30000"/>
              </a:spcBef>
              <a:spcAft>
                <a:spcPct val="0"/>
              </a:spcAft>
            </a:pPr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Freccia in su 11"/>
          <p:cNvSpPr/>
          <p:nvPr/>
        </p:nvSpPr>
        <p:spPr bwMode="auto">
          <a:xfrm rot="10800000">
            <a:off x="4206042" y="948573"/>
            <a:ext cx="998675" cy="139065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412283" y="862642"/>
            <a:ext cx="3792434" cy="687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rIns="0" rtlCol="0" anchor="ctr" anchorCtr="0">
            <a:noAutofit/>
          </a:bodyPr>
          <a:lstStyle>
            <a:defPPr>
              <a:defRPr lang="it-IT"/>
            </a:defPPr>
            <a:lvl1pPr>
              <a:defRPr sz="2400"/>
            </a:lvl1pPr>
          </a:lstStyle>
          <a:p>
            <a:pPr algn="ctr"/>
            <a:r>
              <a:rPr lang="en-US" dirty="0"/>
              <a:t>automatic </a:t>
            </a:r>
            <a:r>
              <a:rPr lang="en-US" dirty="0" smtClean="0"/>
              <a:t>mapping results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7039" y="2718919"/>
            <a:ext cx="3720622" cy="777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rIns="0" rtlCol="0" anchor="ctr" anchorCtr="0">
            <a:noAutofit/>
          </a:bodyPr>
          <a:lstStyle>
            <a:defPPr>
              <a:defRPr lang="it-IT"/>
            </a:defPPr>
            <a:lvl1pPr>
              <a:defRPr sz="2400"/>
            </a:lvl1pPr>
          </a:lstStyle>
          <a:p>
            <a:pPr algn="ctr"/>
            <a:r>
              <a:rPr lang="en-US" dirty="0"/>
              <a:t>probabilistic </a:t>
            </a:r>
            <a:r>
              <a:rPr lang="en-US" dirty="0" smtClean="0"/>
              <a:t>matching, </a:t>
            </a:r>
            <a:r>
              <a:rPr lang="en-US" dirty="0"/>
              <a:t>percentage of </a:t>
            </a:r>
            <a:r>
              <a:rPr lang="en-US" dirty="0" smtClean="0"/>
              <a:t>association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83625" y="3785480"/>
            <a:ext cx="2685692" cy="4973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rIns="0" rtlCol="0" anchor="ctr" anchorCtr="0">
            <a:noAutofit/>
          </a:bodyPr>
          <a:lstStyle>
            <a:defPPr>
              <a:defRPr lang="it-IT"/>
            </a:defPPr>
            <a:lvl1pPr>
              <a:defRPr sz="2400"/>
            </a:lvl1pPr>
          </a:lstStyle>
          <a:p>
            <a:pPr algn="ctr"/>
            <a:r>
              <a:rPr lang="en-US" dirty="0"/>
              <a:t>m</a:t>
            </a:r>
            <a:r>
              <a:rPr lang="en-US" dirty="0" smtClean="0"/>
              <a:t>anual matching</a:t>
            </a:r>
            <a:endParaRPr lang="it-IT" dirty="0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57200" y="376236"/>
            <a:ext cx="8229600" cy="5880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 software application: mapper</a:t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  <p:sp>
        <p:nvSpPr>
          <p:cNvPr id="18" name="Freccia curva 17"/>
          <p:cNvSpPr/>
          <p:nvPr/>
        </p:nvSpPr>
        <p:spPr>
          <a:xfrm>
            <a:off x="2124469" y="4364145"/>
            <a:ext cx="1184031" cy="893083"/>
          </a:xfrm>
          <a:prstGeom prst="bentArrow">
            <a:avLst>
              <a:gd name="adj1" fmla="val 30845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30000"/>
              </a:spcBef>
              <a:spcAft>
                <a:spcPct val="0"/>
              </a:spcAft>
            </a:pPr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2854170" y="3757942"/>
            <a:ext cx="454330" cy="52493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30000"/>
              </a:spcBef>
              <a:spcAft>
                <a:spcPct val="0"/>
              </a:spcAft>
            </a:pPr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83625" y="4810686"/>
            <a:ext cx="2685692" cy="687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rIns="0" rtlCol="0" anchor="ctr" anchorCtr="0">
            <a:noAutofit/>
          </a:bodyPr>
          <a:lstStyle>
            <a:defPPr>
              <a:defRPr lang="it-IT"/>
            </a:defPPr>
            <a:lvl1pPr>
              <a:defRPr sz="2400"/>
            </a:lvl1pPr>
          </a:lstStyle>
          <a:p>
            <a:pPr algn="ctr"/>
            <a:r>
              <a:rPr lang="en-US" dirty="0" smtClean="0"/>
              <a:t>not matched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19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9781"/>
            <a:ext cx="8229600" cy="588004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INSIDE architecture: two user modules</a:t>
            </a:r>
            <a:r>
              <a:rPr lang="en-GB" sz="2400" b="1" dirty="0"/>
              <a:t/>
            </a:r>
            <a:br>
              <a:rPr lang="en-GB" sz="2400" b="1" dirty="0"/>
            </a:b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4" y="1578634"/>
            <a:ext cx="4985465" cy="4012691"/>
          </a:xfrm>
        </p:spPr>
      </p:pic>
      <p:sp>
        <p:nvSpPr>
          <p:cNvPr id="3" name="CasellaDiTesto 2"/>
          <p:cNvSpPr txBox="1"/>
          <p:nvPr/>
        </p:nvSpPr>
        <p:spPr>
          <a:xfrm>
            <a:off x="5840095" y="4994695"/>
            <a:ext cx="2156603" cy="4901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 anchor="ctr" anchorCtr="0">
            <a:noAutofit/>
          </a:bodyPr>
          <a:lstStyle>
            <a:defPPr>
              <a:defRPr lang="it-IT"/>
            </a:defPPr>
            <a:lvl1pPr algn="ctr"/>
          </a:lstStyle>
          <a:p>
            <a:r>
              <a:rPr lang="it-IT" dirty="0" smtClean="0"/>
              <a:t>MAPPING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40095" y="1699404"/>
            <a:ext cx="2035833" cy="490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 anchor="ctr" anchorCtr="0">
            <a:noAutofit/>
          </a:bodyPr>
          <a:lstStyle>
            <a:defPPr>
              <a:defRPr lang="it-IT"/>
            </a:defPPr>
            <a:lvl1pPr algn="ctr"/>
          </a:lstStyle>
          <a:p>
            <a:r>
              <a:rPr lang="it-IT" dirty="0"/>
              <a:t>VIEWER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1502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4" y="1184823"/>
            <a:ext cx="7711399" cy="50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sinistra 10"/>
          <p:cNvSpPr/>
          <p:nvPr/>
        </p:nvSpPr>
        <p:spPr bwMode="auto">
          <a:xfrm>
            <a:off x="5633214" y="2461846"/>
            <a:ext cx="1271955" cy="78581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62326" y="4018878"/>
            <a:ext cx="1565765" cy="623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it-IT"/>
            </a:defPPr>
            <a:lvl1pPr>
              <a:defRPr sz="2400"/>
            </a:lvl1pPr>
          </a:lstStyle>
          <a:p>
            <a:pPr algn="ctr"/>
            <a:r>
              <a:rPr lang="en-GB" dirty="0" smtClean="0"/>
              <a:t>facts list</a:t>
            </a:r>
            <a:endParaRPr lang="en-GB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199" y="516920"/>
            <a:ext cx="8522677" cy="5880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 software application: view builder</a:t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17" name="Freccia curva 16"/>
          <p:cNvSpPr/>
          <p:nvPr/>
        </p:nvSpPr>
        <p:spPr>
          <a:xfrm>
            <a:off x="457200" y="2780945"/>
            <a:ext cx="967156" cy="1281399"/>
          </a:xfrm>
          <a:prstGeom prst="bentArrow">
            <a:avLst>
              <a:gd name="adj1" fmla="val 39857"/>
              <a:gd name="adj2" fmla="val 33485"/>
              <a:gd name="adj3" fmla="val 2500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30000"/>
              </a:spcBef>
              <a:spcAft>
                <a:spcPct val="0"/>
              </a:spcAft>
            </a:pPr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471138" y="2449218"/>
            <a:ext cx="2508738" cy="1102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ctr">
              <a:defRPr sz="2400"/>
            </a:lvl1pPr>
          </a:lstStyle>
          <a:p>
            <a:r>
              <a:rPr lang="it-IT" dirty="0"/>
              <a:t>b</a:t>
            </a:r>
            <a:r>
              <a:rPr lang="it-IT" dirty="0" smtClean="0"/>
              <a:t>uilding area: </a:t>
            </a:r>
            <a:r>
              <a:rPr lang="it-IT" i="1" dirty="0" err="1" smtClean="0"/>
              <a:t>select</a:t>
            </a:r>
            <a:r>
              <a:rPr lang="it-IT" dirty="0" smtClean="0"/>
              <a:t> area</a:t>
            </a:r>
            <a:endParaRPr lang="it-IT" dirty="0"/>
          </a:p>
        </p:txBody>
      </p:sp>
      <p:sp>
        <p:nvSpPr>
          <p:cNvPr id="13" name="Freccia a sinistra 12"/>
          <p:cNvSpPr/>
          <p:nvPr/>
        </p:nvSpPr>
        <p:spPr bwMode="auto">
          <a:xfrm>
            <a:off x="4718537" y="3937701"/>
            <a:ext cx="1271955" cy="78581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354514" y="4018878"/>
            <a:ext cx="2508738" cy="1102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ctr">
              <a:defRPr sz="2400"/>
            </a:lvl1pPr>
          </a:lstStyle>
          <a:p>
            <a:r>
              <a:rPr lang="en-GB" dirty="0" smtClean="0"/>
              <a:t>building area: </a:t>
            </a:r>
            <a:r>
              <a:rPr lang="en-GB" i="1" dirty="0" smtClean="0"/>
              <a:t>where</a:t>
            </a:r>
            <a:r>
              <a:rPr lang="en-GB" dirty="0" smtClean="0"/>
              <a:t> area</a:t>
            </a:r>
            <a:endParaRPr lang="en-GB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22995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9" y="1150727"/>
            <a:ext cx="8128741" cy="50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4718538" y="2419397"/>
            <a:ext cx="2513604" cy="69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2000" rIns="0" rtlCol="0" anchor="ctr" anchorCtr="0">
            <a:noAutofit/>
          </a:bodyPr>
          <a:lstStyle>
            <a:defPPr>
              <a:defRPr lang="it-IT"/>
            </a:defPPr>
            <a:lvl1pPr algn="ctr">
              <a:defRPr sz="2400"/>
            </a:lvl1pPr>
          </a:lstStyle>
          <a:p>
            <a:r>
              <a:rPr lang="en-GB" dirty="0" smtClean="0"/>
              <a:t>view preview</a:t>
            </a:r>
            <a:endParaRPr lang="en-GB" dirty="0"/>
          </a:p>
        </p:txBody>
      </p:sp>
      <p:sp>
        <p:nvSpPr>
          <p:cNvPr id="19" name="Freccia in su 18"/>
          <p:cNvSpPr/>
          <p:nvPr/>
        </p:nvSpPr>
        <p:spPr bwMode="auto">
          <a:xfrm>
            <a:off x="6743701" y="1922770"/>
            <a:ext cx="641858" cy="92023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98135" y="362541"/>
            <a:ext cx="8522677" cy="5880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 software application</a:t>
            </a:r>
          </a:p>
          <a:p>
            <a:r>
              <a:rPr lang="en-GB" sz="2400" b="1" dirty="0" smtClean="0"/>
              <a:t> viewer: view builder</a:t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16" name="Freccia in su 15"/>
          <p:cNvSpPr/>
          <p:nvPr/>
        </p:nvSpPr>
        <p:spPr bwMode="auto">
          <a:xfrm rot="10800000">
            <a:off x="1170229" y="4743730"/>
            <a:ext cx="641858" cy="92023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231099" y="4505346"/>
            <a:ext cx="2512997" cy="7477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2000" rIns="0" rtlCol="0" anchor="ctr" anchorCtr="0">
            <a:noAutofit/>
          </a:bodyPr>
          <a:lstStyle>
            <a:defPPr>
              <a:defRPr lang="it-IT"/>
            </a:defPPr>
            <a:lvl1pPr algn="ctr">
              <a:defRPr sz="2400"/>
            </a:lvl1pPr>
          </a:lstStyle>
          <a:p>
            <a:r>
              <a:rPr lang="en-GB" dirty="0"/>
              <a:t>v</a:t>
            </a:r>
            <a:r>
              <a:rPr lang="en-GB" dirty="0" smtClean="0"/>
              <a:t>iew name</a:t>
            </a:r>
            <a:endParaRPr lang="en-GB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6508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6918" y="478962"/>
            <a:ext cx="8229600" cy="478980"/>
          </a:xfrm>
        </p:spPr>
        <p:txBody>
          <a:bodyPr/>
          <a:lstStyle/>
          <a:p>
            <a:r>
              <a:rPr lang="en-GB" sz="2400" b="1" dirty="0" smtClean="0"/>
              <a:t>Summary</a:t>
            </a:r>
            <a:endParaRPr lang="en-GB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3944" y="1321811"/>
            <a:ext cx="7518400" cy="4913460"/>
          </a:xfrm>
        </p:spPr>
        <p:txBody>
          <a:bodyPr>
            <a:normAutofit/>
          </a:bodyPr>
          <a:lstStyle/>
          <a:p>
            <a:r>
              <a:rPr lang="en-GB" sz="2400" dirty="0"/>
              <a:t>the </a:t>
            </a:r>
            <a:r>
              <a:rPr lang="en-GB" sz="2400" dirty="0" smtClean="0"/>
              <a:t>context, </a:t>
            </a:r>
            <a:r>
              <a:rPr lang="en-GB" sz="2400" dirty="0" err="1" smtClean="0"/>
              <a:t>SBS.Frame</a:t>
            </a:r>
            <a:r>
              <a:rPr lang="en-GB" sz="2400" dirty="0" smtClean="0"/>
              <a:t>, in </a:t>
            </a:r>
            <a:r>
              <a:rPr lang="en-GB" sz="2400" dirty="0"/>
              <a:t>which the DWH has been developed</a:t>
            </a:r>
          </a:p>
          <a:p>
            <a:r>
              <a:rPr lang="en-GB" sz="2400" b="1" dirty="0" smtClean="0"/>
              <a:t>INSIDE</a:t>
            </a:r>
            <a:r>
              <a:rPr lang="en-GB" sz="2400" dirty="0" smtClean="0"/>
              <a:t>: </a:t>
            </a:r>
            <a:r>
              <a:rPr lang="en-GB" sz="2400" b="1" dirty="0" err="1" smtClean="0"/>
              <a:t>IN</a:t>
            </a:r>
            <a:r>
              <a:rPr lang="en-GB" sz="2400" dirty="0" err="1" smtClean="0"/>
              <a:t>tegrated</a:t>
            </a:r>
            <a:r>
              <a:rPr lang="en-GB" sz="2400" dirty="0" smtClean="0"/>
              <a:t> </a:t>
            </a:r>
            <a:r>
              <a:rPr lang="en-GB" sz="2400" b="1" dirty="0" err="1" smtClean="0"/>
              <a:t>S</a:t>
            </a:r>
            <a:r>
              <a:rPr lang="en-GB" sz="2400" dirty="0" err="1" smtClean="0"/>
              <a:t>tat</a:t>
            </a:r>
            <a:r>
              <a:rPr lang="en-GB" sz="2400" b="1" dirty="0" err="1" smtClean="0"/>
              <a:t>I</a:t>
            </a:r>
            <a:r>
              <a:rPr lang="en-GB" sz="2400" dirty="0" err="1" smtClean="0"/>
              <a:t>stical</a:t>
            </a:r>
            <a:r>
              <a:rPr lang="en-GB" sz="2400" dirty="0" smtClean="0"/>
              <a:t> </a:t>
            </a:r>
            <a:r>
              <a:rPr lang="en-GB" sz="2400" b="1" dirty="0" err="1" smtClean="0"/>
              <a:t>D</a:t>
            </a:r>
            <a:r>
              <a:rPr lang="en-GB" sz="2400" dirty="0" err="1" smtClean="0"/>
              <a:t>atawarehouse</a:t>
            </a:r>
            <a:r>
              <a:rPr lang="en-GB" sz="2400" dirty="0" smtClean="0"/>
              <a:t> Environment software</a:t>
            </a:r>
          </a:p>
          <a:p>
            <a:r>
              <a:rPr lang="en-GB" sz="2400" dirty="0"/>
              <a:t>f</a:t>
            </a:r>
            <a:r>
              <a:rPr lang="en-GB" sz="2400" dirty="0" smtClean="0"/>
              <a:t>eatures of INSIDE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Mapping data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Extracting data</a:t>
            </a:r>
            <a:endParaRPr lang="en-GB" sz="2400" dirty="0" smtClean="0"/>
          </a:p>
          <a:p>
            <a:r>
              <a:rPr lang="en-GB" sz="2400" dirty="0" smtClean="0"/>
              <a:t>possible application in the context of  the scanner data </a:t>
            </a:r>
            <a:r>
              <a:rPr lang="en-GB" sz="2400" dirty="0" err="1" smtClean="0"/>
              <a:t>projec</a:t>
            </a:r>
            <a:endParaRPr lang="en-GB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860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2" y="1155839"/>
            <a:ext cx="8085597" cy="505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28601" y="390752"/>
            <a:ext cx="8751276" cy="5880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 software application</a:t>
            </a:r>
          </a:p>
          <a:p>
            <a:r>
              <a:rPr lang="en-GB" sz="2400" b="1" dirty="0" smtClean="0"/>
              <a:t> viewer: view m</a:t>
            </a:r>
            <a:r>
              <a:rPr lang="en-GB" altLang="it-IT" sz="2400" b="1" dirty="0" smtClean="0"/>
              <a:t>anager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8949" y="1155839"/>
            <a:ext cx="3512937" cy="698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2000" rIns="0" rtlCol="0" anchor="ctr" anchorCtr="0">
            <a:noAutofit/>
          </a:bodyPr>
          <a:lstStyle>
            <a:defPPr>
              <a:defRPr lang="it-IT"/>
            </a:defPPr>
            <a:lvl1pPr algn="ctr">
              <a:defRPr sz="2400"/>
            </a:lvl1pPr>
          </a:lstStyle>
          <a:p>
            <a:r>
              <a:rPr lang="en-GB" dirty="0" smtClean="0"/>
              <a:t>view manager</a:t>
            </a:r>
            <a:endParaRPr lang="en-GB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3842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6517" y="2201473"/>
            <a:ext cx="1789035" cy="3719403"/>
          </a:xfrm>
          <a:prstGeom prst="rect">
            <a:avLst/>
          </a:prstGeom>
          <a:solidFill>
            <a:schemeClr val="accent1">
              <a:alpha val="4000"/>
            </a:schemeClr>
          </a:solidFill>
          <a:ln w="19050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 descr="C:\Users\fraltaro\Desktop\database-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35" y="4452918"/>
            <a:ext cx="1029299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fraltaro\Desktop\web-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73" y="2821503"/>
            <a:ext cx="1017053" cy="12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fraltaro\Desktop\tu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27" y="3731367"/>
            <a:ext cx="329091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7"/>
          <p:cNvCxnSpPr>
            <a:stCxn id="10" idx="1"/>
          </p:cNvCxnSpPr>
          <p:nvPr/>
        </p:nvCxnSpPr>
        <p:spPr>
          <a:xfrm flipH="1">
            <a:off x="3508236" y="3430671"/>
            <a:ext cx="2835924" cy="165486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6" descr="C:\Users\fraltaro\Desktop\tu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8" y="5364144"/>
            <a:ext cx="329091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5632601" y="2353848"/>
            <a:ext cx="213757" cy="531185"/>
            <a:chOff x="4791884" y="3383521"/>
            <a:chExt cx="213757" cy="531185"/>
          </a:xfrm>
        </p:grpSpPr>
        <p:sp>
          <p:nvSpPr>
            <p:cNvPr id="16" name="Ovale 15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riangolo isoscele 16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1907588" y="2280763"/>
            <a:ext cx="162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2-tier </a:t>
            </a:r>
            <a:r>
              <a:rPr lang="it-IT" dirty="0" err="1" smtClean="0"/>
              <a:t>system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326488" y="1895683"/>
            <a:ext cx="105663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/>
                </a:solidFill>
              </a:rPr>
              <a:t>INSIDE</a:t>
            </a:r>
            <a:endParaRPr lang="it-IT" b="1" i="1" dirty="0">
              <a:solidFill>
                <a:schemeClr val="accent1"/>
              </a:solidFill>
            </a:endParaRPr>
          </a:p>
        </p:txBody>
      </p:sp>
      <p:pic>
        <p:nvPicPr>
          <p:cNvPr id="23" name="Picture 4" descr="C:\Users\fraltaro\Desktop\13186857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59" y="2436900"/>
            <a:ext cx="755650" cy="7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fraltaro\Desktop\downloadhandl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46" y="2973903"/>
            <a:ext cx="400425" cy="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110"/>
          <p:cNvCxnSpPr>
            <a:stCxn id="23" idx="2"/>
            <a:endCxn id="4" idx="3"/>
          </p:cNvCxnSpPr>
          <p:nvPr/>
        </p:nvCxnSpPr>
        <p:spPr>
          <a:xfrm rot="5400000">
            <a:off x="4753772" y="1904160"/>
            <a:ext cx="224566" cy="2828458"/>
          </a:xfrm>
          <a:prstGeom prst="bentConnector2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943299" y="4061174"/>
            <a:ext cx="50285" cy="34650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1783970" y="1261589"/>
            <a:ext cx="705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data </a:t>
            </a:r>
            <a:r>
              <a:rPr lang="en-GB" sz="2400" b="1" dirty="0" smtClean="0"/>
              <a:t>analyst:  </a:t>
            </a:r>
            <a:r>
              <a:rPr lang="en-GB" sz="2400" dirty="0" smtClean="0"/>
              <a:t>desktop application environment</a:t>
            </a:r>
            <a:endParaRPr lang="en-GB" sz="2400" dirty="0"/>
          </a:p>
        </p:txBody>
      </p:sp>
      <p:sp>
        <p:nvSpPr>
          <p:cNvPr id="42" name="Titolo 1"/>
          <p:cNvSpPr txBox="1">
            <a:spLocks/>
          </p:cNvSpPr>
          <p:nvPr/>
        </p:nvSpPr>
        <p:spPr>
          <a:xfrm>
            <a:off x="457200" y="525087"/>
            <a:ext cx="8229600" cy="5009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 architecture: two user modules</a:t>
            </a:r>
            <a:endParaRPr lang="it-IT" sz="2400" b="1" dirty="0"/>
          </a:p>
        </p:txBody>
      </p:sp>
      <p:pic>
        <p:nvPicPr>
          <p:cNvPr id="1026" name="Picture 2" descr="http://www.seattlechildrens.org/uploadedImages/Seattle_Childrens/Research/Core_Services/Childrens_Core_for_Biomedical_Statistics/r_145x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08" y="2846018"/>
            <a:ext cx="528018" cy="5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fraltaro\Desktop\sas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60" y="3301682"/>
            <a:ext cx="627897" cy="2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3906076" y="2399399"/>
            <a:ext cx="1404000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it-IT" dirty="0" smtClean="0"/>
              <a:t>PUBLISHING &amp; SHARING SERVICES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383124" y="4129752"/>
            <a:ext cx="1749291" cy="646331"/>
          </a:xfrm>
          <a:prstGeom prst="rect">
            <a:avLst/>
          </a:prstGeom>
          <a:solidFill>
            <a:schemeClr val="bg1">
              <a:alpha val="66000"/>
            </a:schemeClr>
          </a:solidFill>
          <a:ln w="31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it-IT" dirty="0" smtClean="0"/>
              <a:t>CONTENT MANAGEMENT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31118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3772" y="461842"/>
            <a:ext cx="7547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Possible </a:t>
            </a:r>
            <a:r>
              <a:rPr lang="en-GB" sz="2400" b="1" dirty="0"/>
              <a:t>application in the context of  the scanner </a:t>
            </a:r>
            <a:r>
              <a:rPr lang="en-GB" sz="2400" b="1" dirty="0" smtClean="0"/>
              <a:t>data project</a:t>
            </a:r>
            <a:endParaRPr lang="en-GB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28914" y="1292839"/>
            <a:ext cx="74022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Mapping variables</a:t>
            </a:r>
          </a:p>
          <a:p>
            <a:pPr marL="0" lvl="1"/>
            <a:r>
              <a:rPr lang="en-GB" sz="2000" dirty="0"/>
              <a:t>INSIDE is optimized for </a:t>
            </a:r>
            <a:r>
              <a:rPr lang="en-GB" sz="2000" dirty="0" smtClean="0"/>
              <a:t>the managing of complex sources:</a:t>
            </a:r>
            <a:endParaRPr lang="en-GB" sz="2000" dirty="0"/>
          </a:p>
          <a:p>
            <a:endParaRPr lang="en-GB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 smtClean="0"/>
              <a:t>managing the acceptance process of any new (EAN) metadata provision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 smtClean="0"/>
              <a:t>managing the substitution of products (at GTIN/EAN code level):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sz="2000" dirty="0" smtClean="0"/>
              <a:t>filtering by ECR classification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sz="2000" dirty="0" smtClean="0"/>
              <a:t>mapping by text matching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sz="2000" dirty="0"/>
              <a:t>t</a:t>
            </a:r>
            <a:r>
              <a:rPr lang="en-GB" sz="2000" dirty="0" smtClean="0"/>
              <a:t>emporal data pre-viewing (turnover check)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sz="2000" dirty="0" smtClean="0"/>
              <a:t>code linking the </a:t>
            </a:r>
            <a:r>
              <a:rPr lang="en-GB" sz="2000" dirty="0" smtClean="0"/>
              <a:t>EAN</a:t>
            </a:r>
            <a:r>
              <a:rPr lang="en-GB" sz="2000" dirty="0" smtClean="0"/>
              <a:t> </a:t>
            </a:r>
            <a:r>
              <a:rPr lang="en-GB" sz="2000" dirty="0" smtClean="0"/>
              <a:t>to COICOP classification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 smtClean="0"/>
              <a:t>articulating the mapping activities </a:t>
            </a:r>
            <a:r>
              <a:rPr lang="en-GB" sz="2000" dirty="0" smtClean="0"/>
              <a:t>within </a:t>
            </a:r>
            <a:r>
              <a:rPr lang="en-GB" sz="2000" dirty="0" smtClean="0"/>
              <a:t>different source competence groups, ECR area or COICOP area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3925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43429" y="1617103"/>
            <a:ext cx="727165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Data analysis</a:t>
            </a:r>
            <a:endParaRPr lang="en-GB" sz="2000" dirty="0" smtClean="0"/>
          </a:p>
          <a:p>
            <a:pPr marL="0" lvl="1"/>
            <a:r>
              <a:rPr lang="en-GB" sz="2000" dirty="0" smtClean="0"/>
              <a:t>INSIDE </a:t>
            </a:r>
            <a:r>
              <a:rPr lang="en-GB" sz="2000" dirty="0"/>
              <a:t>is optimized for the </a:t>
            </a:r>
            <a:r>
              <a:rPr lang="en-GB" sz="2000" dirty="0" smtClean="0"/>
              <a:t>access to complex data, allowing:</a:t>
            </a:r>
          </a:p>
          <a:p>
            <a:pPr marL="0" lvl="1"/>
            <a:endParaRPr lang="en-GB" sz="2000" b="1" dirty="0" smtClean="0"/>
          </a:p>
          <a:p>
            <a:pPr marL="285750" indent="-285750">
              <a:buFontTx/>
              <a:buChar char="-"/>
            </a:pPr>
            <a:r>
              <a:rPr lang="en-GB" sz="2000" dirty="0" smtClean="0"/>
              <a:t>easy access to the micro data at outlet level for several months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control of the data visibility of the users by product area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a</a:t>
            </a:r>
            <a:r>
              <a:rPr lang="en-GB" sz="2000" dirty="0" smtClean="0"/>
              <a:t>nalysis of </a:t>
            </a:r>
            <a:r>
              <a:rPr lang="en-GB" sz="2000" dirty="0" err="1" smtClean="0"/>
              <a:t>microdata</a:t>
            </a:r>
            <a:r>
              <a:rPr lang="en-GB" sz="2000" dirty="0" smtClean="0"/>
              <a:t> </a:t>
            </a:r>
            <a:r>
              <a:rPr lang="en-GB" sz="2000" dirty="0" smtClean="0"/>
              <a:t>(temporally or spatially) by COICOP or ECR classification or both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possibility of using any statistical software for analysis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use of the access layer as standard input for a production processes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83772" y="461842"/>
            <a:ext cx="7547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Possible </a:t>
            </a:r>
            <a:r>
              <a:rPr lang="en-GB" sz="2400" b="1" dirty="0"/>
              <a:t>application in the context of  the scanner </a:t>
            </a:r>
            <a:r>
              <a:rPr lang="en-GB" sz="2400" b="1" dirty="0" smtClean="0"/>
              <a:t>data project</a:t>
            </a:r>
            <a:endParaRPr lang="en-GB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37312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2" y="1126354"/>
            <a:ext cx="816102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olo 1"/>
          <p:cNvSpPr txBox="1">
            <a:spLocks/>
          </p:cNvSpPr>
          <p:nvPr/>
        </p:nvSpPr>
        <p:spPr>
          <a:xfrm>
            <a:off x="457200" y="376236"/>
            <a:ext cx="8229600" cy="5880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 software application: mapper</a:t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04900" y="4775200"/>
            <a:ext cx="9028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EAN in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14900" y="4927600"/>
            <a:ext cx="16081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/>
              <a:t>EAN matched</a:t>
            </a:r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7277100" y="5080000"/>
            <a:ext cx="14798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EAN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482571" y="1278384"/>
            <a:ext cx="6480000" cy="3950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482571" y="1278384"/>
            <a:ext cx="15269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it-IT" dirty="0" err="1" smtClean="0"/>
              <a:t>filter</a:t>
            </a:r>
            <a:r>
              <a:rPr lang="it-IT" dirty="0" smtClean="0"/>
              <a:t> by ECR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09531" y="1283731"/>
            <a:ext cx="165124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it-IT" i="1" dirty="0"/>
              <a:t>t</a:t>
            </a:r>
            <a:r>
              <a:rPr lang="it-IT" i="1" dirty="0" smtClean="0"/>
              <a:t>ext match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79245" y="2263824"/>
            <a:ext cx="14026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it-IT" dirty="0"/>
              <a:t>02010103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88597" y="2654428"/>
            <a:ext cx="4980373" cy="24413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it-IT" sz="1600" dirty="0"/>
              <a:t>8008474011036, ACQUAEFO </a:t>
            </a:r>
            <a:r>
              <a:rPr lang="it-IT" sz="1600" dirty="0" smtClean="0"/>
              <a:t>MERANE ….050.0 </a:t>
            </a:r>
            <a:r>
              <a:rPr lang="it-IT" sz="1600" dirty="0"/>
              <a:t>CL</a:t>
            </a:r>
          </a:p>
          <a:p>
            <a:r>
              <a:rPr lang="it-IT" sz="1600" dirty="0"/>
              <a:t>8007500050131, NORDA </a:t>
            </a:r>
            <a:r>
              <a:rPr lang="it-IT" sz="1600" dirty="0" smtClean="0"/>
              <a:t>ACQUACHIA...01 </a:t>
            </a:r>
            <a:r>
              <a:rPr lang="it-IT" sz="1600" dirty="0"/>
              <a:t>050.0 CL	</a:t>
            </a:r>
          </a:p>
          <a:p>
            <a:r>
              <a:rPr lang="it-IT" sz="1600" dirty="0"/>
              <a:t>8007500002604, NORDA </a:t>
            </a:r>
            <a:r>
              <a:rPr lang="it-IT" sz="1600" dirty="0" smtClean="0"/>
              <a:t>ACQUACHIA ..06 </a:t>
            </a:r>
            <a:r>
              <a:rPr lang="it-IT" sz="1600" dirty="0"/>
              <a:t>050.0 CL</a:t>
            </a:r>
          </a:p>
          <a:p>
            <a:r>
              <a:rPr lang="it-IT" sz="1600" dirty="0"/>
              <a:t>8010421000475, SORG.ORTICAIA </a:t>
            </a:r>
            <a:r>
              <a:rPr lang="it-IT" sz="1600" dirty="0" smtClean="0"/>
              <a:t>…….01 </a:t>
            </a:r>
            <a:r>
              <a:rPr lang="it-IT" sz="1600" dirty="0"/>
              <a:t>050.0 CL</a:t>
            </a:r>
          </a:p>
          <a:p>
            <a:r>
              <a:rPr lang="it-IT" sz="1600" dirty="0"/>
              <a:t>8010421150460, SORG.ORTICAIA </a:t>
            </a:r>
            <a:r>
              <a:rPr lang="it-IT" sz="1600" dirty="0" smtClean="0"/>
              <a:t>…….06 </a:t>
            </a:r>
            <a:r>
              <a:rPr lang="it-IT" sz="1600" dirty="0"/>
              <a:t>050.0 CL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897326" y="2251416"/>
            <a:ext cx="7102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it-IT" sz="1400" dirty="0" err="1" smtClean="0"/>
              <a:t>search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526986" y="1692103"/>
            <a:ext cx="5441983" cy="5095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it-IT" sz="1400" i="1" dirty="0" smtClean="0"/>
              <a:t>8004786000164: ACQUA </a:t>
            </a:r>
            <a:r>
              <a:rPr lang="it-IT" sz="1400" i="1" dirty="0"/>
              <a:t>SANTA EGERIA STD TAVOLA MINERALE GAS PLAS 01 050.0 CL</a:t>
            </a:r>
            <a:endParaRPr lang="it-IT" sz="1400" i="1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1731927" y="2751202"/>
            <a:ext cx="150920" cy="1597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731927" y="2992228"/>
            <a:ext cx="150920" cy="1597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731927" y="3233254"/>
            <a:ext cx="150920" cy="1597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731927" y="3715308"/>
            <a:ext cx="150920" cy="1597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797723" y="2269172"/>
            <a:ext cx="55486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it-IT" dirty="0" smtClean="0"/>
              <a:t>ECR: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1731927" y="3474281"/>
            <a:ext cx="150920" cy="1597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543135"/>
            <a:ext cx="8229600" cy="5880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 software application: mapper</a:t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15" name="AutoShape 2" descr="Risultati immagini per symbol detail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87" y="2693230"/>
            <a:ext cx="317465" cy="275741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87" y="3657336"/>
            <a:ext cx="317465" cy="275741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87" y="2934256"/>
            <a:ext cx="317465" cy="27574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87" y="3175282"/>
            <a:ext cx="317465" cy="275741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87" y="3416308"/>
            <a:ext cx="317465" cy="27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482571" y="1278384"/>
            <a:ext cx="6480000" cy="3950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s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482571" y="1278384"/>
            <a:ext cx="15269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it-IT" i="1" dirty="0" err="1" smtClean="0"/>
              <a:t>filter</a:t>
            </a:r>
            <a:r>
              <a:rPr lang="it-IT" i="1" dirty="0" smtClean="0"/>
              <a:t> by ECR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09531" y="1283731"/>
            <a:ext cx="20241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it-IT" i="1" dirty="0" err="1" smtClean="0"/>
              <a:t>filter</a:t>
            </a:r>
            <a:r>
              <a:rPr lang="it-IT" i="1" dirty="0" smtClean="0"/>
              <a:t> by EAN text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69877" y="2237190"/>
            <a:ext cx="32935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it-IT" sz="1600" dirty="0"/>
              <a:t>SORG.ORTICAIA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258757" y="2121776"/>
            <a:ext cx="7102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it-IT" sz="1400" dirty="0" err="1" smtClean="0"/>
              <a:t>search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562469" y="2242538"/>
            <a:ext cx="116301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it-IT" dirty="0" smtClean="0"/>
              <a:t>DESC EAN: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526986" y="1692103"/>
            <a:ext cx="5441983" cy="5095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it-IT" sz="1400" i="1" dirty="0" smtClean="0"/>
              <a:t>8004786000164: ACQUA </a:t>
            </a:r>
            <a:r>
              <a:rPr lang="it-IT" sz="1400" i="1" dirty="0"/>
              <a:t>SANTA EGERIA STD TAVOLA MINERALE GAS PLAS 01 050.0 CL</a:t>
            </a:r>
            <a:endParaRPr lang="it-IT" sz="1400" i="1" dirty="0" smtClean="0"/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543135"/>
            <a:ext cx="8229600" cy="5880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 software application: mapper</a:t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988597" y="2654428"/>
            <a:ext cx="4980373" cy="24413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it-IT" sz="1600" dirty="0" smtClean="0"/>
              <a:t>8010421000475</a:t>
            </a:r>
            <a:r>
              <a:rPr lang="it-IT" sz="1600" dirty="0"/>
              <a:t>, SORG.ORTICAIA </a:t>
            </a:r>
            <a:r>
              <a:rPr lang="it-IT" sz="1600" dirty="0" smtClean="0"/>
              <a:t>…….01 </a:t>
            </a:r>
            <a:r>
              <a:rPr lang="it-IT" sz="1600" dirty="0"/>
              <a:t>050.0 CL</a:t>
            </a:r>
          </a:p>
          <a:p>
            <a:r>
              <a:rPr lang="it-IT" sz="1600" dirty="0"/>
              <a:t>8010421150460, SORG.ORTICAIA </a:t>
            </a:r>
            <a:r>
              <a:rPr lang="it-IT" sz="1600" dirty="0" smtClean="0"/>
              <a:t>…….06 </a:t>
            </a:r>
            <a:r>
              <a:rPr lang="it-IT" sz="1600" dirty="0"/>
              <a:t>050.0 CL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/>
          </a:p>
        </p:txBody>
      </p:sp>
      <p:sp>
        <p:nvSpPr>
          <p:cNvPr id="35" name="Rettangolo 34"/>
          <p:cNvSpPr/>
          <p:nvPr/>
        </p:nvSpPr>
        <p:spPr>
          <a:xfrm>
            <a:off x="1731927" y="2751202"/>
            <a:ext cx="150920" cy="1597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1731927" y="2992228"/>
            <a:ext cx="150920" cy="1597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0" name="Gruppo 39"/>
          <p:cNvGrpSpPr/>
          <p:nvPr/>
        </p:nvGrpSpPr>
        <p:grpSpPr>
          <a:xfrm>
            <a:off x="1771873" y="2960419"/>
            <a:ext cx="97654" cy="223416"/>
            <a:chOff x="719829" y="1988598"/>
            <a:chExt cx="97654" cy="223416"/>
          </a:xfrm>
        </p:grpSpPr>
        <p:cxnSp>
          <p:nvCxnSpPr>
            <p:cNvPr id="41" name="Connettore 1 40"/>
            <p:cNvCxnSpPr/>
            <p:nvPr/>
          </p:nvCxnSpPr>
          <p:spPr>
            <a:xfrm>
              <a:off x="719829" y="2077386"/>
              <a:ext cx="0" cy="13315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V="1">
              <a:off x="719829" y="1988598"/>
              <a:ext cx="97654" cy="2234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87" y="2693230"/>
            <a:ext cx="317465" cy="275741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87" y="2934256"/>
            <a:ext cx="317465" cy="275741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7387518" y="2497802"/>
            <a:ext cx="14436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it-IT" i="1" dirty="0"/>
              <a:t>d</a:t>
            </a:r>
            <a:r>
              <a:rPr lang="it-IT" i="1" dirty="0" smtClean="0"/>
              <a:t>ata </a:t>
            </a:r>
            <a:r>
              <a:rPr lang="it-IT" i="1" dirty="0" err="1"/>
              <a:t>p</a:t>
            </a:r>
            <a:r>
              <a:rPr lang="it-IT" i="1" dirty="0" err="1" smtClean="0"/>
              <a:t>review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4825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543135"/>
            <a:ext cx="8229600" cy="5880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 software application: mapper</a:t>
            </a:r>
            <a:br>
              <a:rPr lang="en-GB" sz="2400" b="1" dirty="0" smtClean="0"/>
            </a:br>
            <a:endParaRPr lang="en-GB" sz="240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1482571" y="1278384"/>
            <a:ext cx="6480000" cy="3950564"/>
            <a:chOff x="1482571" y="1278384"/>
            <a:chExt cx="6480000" cy="3950564"/>
          </a:xfrm>
        </p:grpSpPr>
        <p:sp>
          <p:nvSpPr>
            <p:cNvPr id="3" name="Rettangolo 2"/>
            <p:cNvSpPr/>
            <p:nvPr/>
          </p:nvSpPr>
          <p:spPr>
            <a:xfrm>
              <a:off x="1482571" y="1278384"/>
              <a:ext cx="6480000" cy="3950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s</a:t>
              </a:r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482571" y="1278384"/>
              <a:ext cx="152696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it-IT" i="1" dirty="0" err="1" smtClean="0"/>
                <a:t>filter</a:t>
              </a:r>
              <a:r>
                <a:rPr lang="it-IT" i="1" dirty="0" smtClean="0"/>
                <a:t> by ECR</a:t>
              </a:r>
              <a:endParaRPr lang="it-IT" i="1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009531" y="1283731"/>
              <a:ext cx="202410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it-IT" i="1" dirty="0" err="1" smtClean="0"/>
                <a:t>filter</a:t>
              </a:r>
              <a:r>
                <a:rPr lang="it-IT" i="1" dirty="0" smtClean="0"/>
                <a:t> by EAN text</a:t>
              </a:r>
              <a:endParaRPr lang="it-IT" i="1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033639" y="1278384"/>
              <a:ext cx="204186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it-IT" i="1" dirty="0"/>
                <a:t>d</a:t>
              </a:r>
              <a:r>
                <a:rPr lang="it-IT" i="1" dirty="0" smtClean="0"/>
                <a:t>ata </a:t>
              </a:r>
              <a:r>
                <a:rPr lang="it-IT" i="1" dirty="0" err="1"/>
                <a:t>p</a:t>
              </a:r>
              <a:r>
                <a:rPr lang="it-IT" i="1" dirty="0" err="1" smtClean="0"/>
                <a:t>review</a:t>
              </a:r>
              <a:endParaRPr lang="it-IT" i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769877" y="2237190"/>
              <a:ext cx="329358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it-IT" sz="1600" dirty="0"/>
                <a:t>SORG.ORTICAIA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258757" y="2121776"/>
              <a:ext cx="71021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it-IT" sz="1400" dirty="0" err="1" smtClean="0"/>
                <a:t>search</a:t>
              </a:r>
              <a:endParaRPr lang="it-IT" sz="1400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562469" y="2242538"/>
              <a:ext cx="116301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it-IT" dirty="0" smtClean="0"/>
                <a:t>DESC EAN:</a:t>
              </a:r>
              <a:endParaRPr lang="it-IT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526986" y="1692103"/>
              <a:ext cx="5441983" cy="509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it-IT" sz="1400" i="1" dirty="0" smtClean="0"/>
                <a:t>8004786000164: ACQUA </a:t>
              </a:r>
              <a:r>
                <a:rPr lang="it-IT" sz="1400" i="1" dirty="0"/>
                <a:t>SANTA EGERIA STD TAVOLA MINERALE GAS PLAS 01 050.0 CL</a:t>
              </a:r>
              <a:endParaRPr lang="it-IT" sz="1400" i="1" dirty="0" smtClean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1988597" y="2654428"/>
              <a:ext cx="4980373" cy="2441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it-IT" sz="1600" dirty="0" smtClean="0"/>
                <a:t>8010421000475</a:t>
              </a:r>
              <a:r>
                <a:rPr lang="it-IT" sz="1600" dirty="0"/>
                <a:t>, SORG.ORTICAIA </a:t>
              </a:r>
              <a:r>
                <a:rPr lang="it-IT" sz="1600" dirty="0" smtClean="0"/>
                <a:t>…….01 </a:t>
              </a:r>
              <a:r>
                <a:rPr lang="it-IT" sz="1600" dirty="0"/>
                <a:t>050.0 CL</a:t>
              </a:r>
            </a:p>
            <a:p>
              <a:r>
                <a:rPr lang="it-IT" sz="1600" dirty="0"/>
                <a:t>8010421150460, SORG.ORTICAIA </a:t>
              </a:r>
              <a:r>
                <a:rPr lang="it-IT" sz="1600" dirty="0" smtClean="0"/>
                <a:t>…….06 </a:t>
              </a:r>
              <a:r>
                <a:rPr lang="it-IT" sz="1600" dirty="0"/>
                <a:t>050.0 CL</a:t>
              </a:r>
            </a:p>
            <a:p>
              <a:endParaRPr lang="it-IT" i="1" dirty="0" smtClean="0"/>
            </a:p>
            <a:p>
              <a:endParaRPr lang="it-IT" i="1" dirty="0" smtClean="0"/>
            </a:p>
            <a:p>
              <a:endParaRPr lang="it-IT" i="1" dirty="0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1731927" y="2751202"/>
              <a:ext cx="150920" cy="1597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731927" y="2992228"/>
              <a:ext cx="150920" cy="1597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0" name="Gruppo 39"/>
            <p:cNvGrpSpPr/>
            <p:nvPr/>
          </p:nvGrpSpPr>
          <p:grpSpPr>
            <a:xfrm>
              <a:off x="1771873" y="2960419"/>
              <a:ext cx="97654" cy="223416"/>
              <a:chOff x="719829" y="1988598"/>
              <a:chExt cx="97654" cy="223416"/>
            </a:xfrm>
          </p:grpSpPr>
          <p:cxnSp>
            <p:nvCxnSpPr>
              <p:cNvPr id="41" name="Connettore 1 40"/>
              <p:cNvCxnSpPr/>
              <p:nvPr/>
            </p:nvCxnSpPr>
            <p:spPr>
              <a:xfrm>
                <a:off x="719829" y="2077386"/>
                <a:ext cx="0" cy="13315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 flipV="1">
                <a:off x="719829" y="1988598"/>
                <a:ext cx="97654" cy="2234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87" y="2693230"/>
              <a:ext cx="317465" cy="275741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87" y="2934256"/>
              <a:ext cx="317465" cy="275741"/>
            </a:xfrm>
            <a:prstGeom prst="rect">
              <a:avLst/>
            </a:prstGeom>
          </p:spPr>
        </p:pic>
      </p:grpSp>
      <p:sp>
        <p:nvSpPr>
          <p:cNvPr id="24" name="Rettangolo 23"/>
          <p:cNvSpPr/>
          <p:nvPr/>
        </p:nvSpPr>
        <p:spPr>
          <a:xfrm>
            <a:off x="532234" y="3383798"/>
            <a:ext cx="8380674" cy="22599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089173" y="3415602"/>
            <a:ext cx="49652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it-IT" i="1" dirty="0"/>
              <a:t>d</a:t>
            </a:r>
            <a:r>
              <a:rPr lang="it-IT" i="1" dirty="0" smtClean="0"/>
              <a:t>ata </a:t>
            </a:r>
            <a:r>
              <a:rPr lang="it-IT" i="1" dirty="0" err="1"/>
              <a:t>p</a:t>
            </a:r>
            <a:r>
              <a:rPr lang="it-IT" i="1" dirty="0" err="1" smtClean="0"/>
              <a:t>review</a:t>
            </a:r>
            <a:endParaRPr lang="it-IT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99819" y="4308922"/>
            <a:ext cx="8229600" cy="557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1400" b="1" i="1" dirty="0" smtClean="0"/>
              <a:t>Turnover </a:t>
            </a:r>
            <a:r>
              <a:rPr lang="en-US" sz="1400" b="1" i="1" dirty="0" smtClean="0"/>
              <a:t>coverage</a:t>
            </a:r>
            <a:r>
              <a:rPr lang="it-IT" sz="1400" i="1" dirty="0" smtClean="0"/>
              <a:t>:</a:t>
            </a:r>
            <a:r>
              <a:rPr lang="it-IT" sz="1400" dirty="0"/>
              <a:t> 8010421150460, SORG.ORTICAIA ACQUA SILVA STD TAVOLA MINERALE GAS PLAS 06 050.0 CL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9819" y="3902412"/>
            <a:ext cx="8229600" cy="325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1400" i="1" dirty="0" smtClean="0"/>
              <a:t>8004786000164: ACQUA </a:t>
            </a:r>
            <a:r>
              <a:rPr lang="it-IT" sz="1400" i="1" dirty="0"/>
              <a:t>SANTA EGERIA STD TAVOLA MINERALE GAS PLAS 01 050.0 CL</a:t>
            </a:r>
            <a:endParaRPr lang="it-IT" sz="1400" i="1" dirty="0" smtClean="0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9" y="3399700"/>
            <a:ext cx="465499" cy="404319"/>
          </a:xfrm>
          <a:prstGeom prst="rect">
            <a:avLst/>
          </a:prstGeom>
        </p:spPr>
      </p:pic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55287"/>
              </p:ext>
            </p:extLst>
          </p:nvPr>
        </p:nvGraphicFramePr>
        <p:xfrm>
          <a:off x="599819" y="4922026"/>
          <a:ext cx="8229600" cy="626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  <a:gridCol w="171450"/>
              </a:tblGrid>
              <a:tr h="305395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29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28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27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21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21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11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28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30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21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16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27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30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22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15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18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29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12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28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25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24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26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18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20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30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15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10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22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23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21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24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13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29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25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22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13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26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30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22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14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28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26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29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21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26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19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i="1" u="none" strike="noStrike" dirty="0">
                          <a:effectLst/>
                        </a:rPr>
                        <a:t>13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  <a:tr h="160734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>
                          <a:effectLst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>
                          <a:effectLst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effectLst/>
                        </a:rPr>
                        <a:t>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</a:tr>
              <a:tr h="1607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smtClean="0">
                          <a:effectLst/>
                        </a:rPr>
                        <a:t>-11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smtClean="0">
                          <a:effectLst/>
                        </a:rPr>
                        <a:t>-10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-9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smtClean="0">
                          <a:effectLst/>
                        </a:rPr>
                        <a:t>-8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smtClean="0">
                          <a:effectLst/>
                        </a:rPr>
                        <a:t>-7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smtClean="0">
                          <a:effectLst/>
                        </a:rPr>
                        <a:t>-6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smtClean="0">
                          <a:effectLst/>
                        </a:rPr>
                        <a:t>-5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smtClean="0">
                          <a:effectLst/>
                        </a:rPr>
                        <a:t>-4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-3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noProof="0" dirty="0" smtClean="0">
                          <a:effectLst/>
                        </a:rPr>
                        <a:t>current</a:t>
                      </a:r>
                      <a:endParaRPr lang="en-US" sz="900" b="0" i="1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3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2900" y="2425700"/>
            <a:ext cx="641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Freestyle Script" panose="030804020302050B0404" pitchFamily="66" charset="0"/>
              </a:rPr>
              <a:t>thanks for your attention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10030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25890" y="1208428"/>
            <a:ext cx="7219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Frame, based on administrative data, allows ISTAT to obtain by sum the main economic aggregates required by the </a:t>
            </a:r>
            <a:r>
              <a:rPr lang="en-US" sz="2000" dirty="0"/>
              <a:t>E</a:t>
            </a:r>
            <a:r>
              <a:rPr lang="en-US" sz="2000" dirty="0" smtClean="0"/>
              <a:t>urostat SBS </a:t>
            </a:r>
            <a:r>
              <a:rPr lang="en-GB" sz="2000" dirty="0"/>
              <a:t>(Structural Business Statistics)</a:t>
            </a:r>
            <a:r>
              <a:rPr lang="en-US" sz="2000" dirty="0" smtClean="0"/>
              <a:t> Regulation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Frame allows ISTAT to overcome the limitations of the  estimation domains of the sample surveys; the possibility to have accurate estimates on a relevant number of sub-populations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 detailed and multidimensional mapping of the enterprises is possible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represents the new base for the National Accounts SEC 2010 estimates</a:t>
            </a:r>
            <a:r>
              <a:rPr lang="en-US" sz="2000" dirty="0" smtClean="0"/>
              <a:t>;</a:t>
            </a:r>
            <a:endParaRPr lang="en-US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27314" y="358668"/>
            <a:ext cx="741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SBS-Frame in the contest of business statistics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27052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29290"/>
              </p:ext>
            </p:extLst>
          </p:nvPr>
        </p:nvGraphicFramePr>
        <p:xfrm>
          <a:off x="673318" y="885372"/>
          <a:ext cx="7885495" cy="5210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064"/>
                <a:gridCol w="1792972"/>
                <a:gridCol w="3295483"/>
                <a:gridCol w="1299041"/>
                <a:gridCol w="677935"/>
              </a:tblGrid>
              <a:tr h="339042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ID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Source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Description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Supplier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units</a:t>
                      </a:r>
                      <a:endParaRPr lang="en-GB" sz="1400" noProof="0" dirty="0"/>
                    </a:p>
                  </a:txBody>
                  <a:tcPr anchor="ctr"/>
                </a:tc>
              </a:tr>
              <a:tr h="560971"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FS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i="0" noProof="0" dirty="0" smtClean="0">
                          <a:solidFill>
                            <a:schemeClr val="tx1"/>
                          </a:solidFill>
                        </a:rPr>
                        <a:t>Financial Statements </a:t>
                      </a:r>
                      <a:endParaRPr lang="en-GB" sz="14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annual profit and loss statements of limited liability companies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Chambers of Commerce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750K</a:t>
                      </a:r>
                      <a:endParaRPr lang="en-GB" sz="1400" noProof="0" dirty="0"/>
                    </a:p>
                  </a:txBody>
                  <a:tcPr anchor="ctr"/>
                </a:tc>
              </a:tr>
              <a:tr h="797169"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SS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i="0" noProof="0" dirty="0" smtClean="0">
                          <a:solidFill>
                            <a:schemeClr val="tx1"/>
                          </a:solidFill>
                        </a:rPr>
                        <a:t>Sector Studies survey </a:t>
                      </a:r>
                      <a:endParaRPr lang="en-GB" sz="14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SMEs with Turnover in [30K-7.5M] euros</a:t>
                      </a:r>
                    </a:p>
                    <a:p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Italian</a:t>
                      </a:r>
                      <a:r>
                        <a:rPr lang="en-GB" sz="1400" i="1" baseline="0" noProof="0" dirty="0" smtClean="0">
                          <a:solidFill>
                            <a:schemeClr val="tx1"/>
                          </a:solidFill>
                        </a:rPr>
                        <a:t> Revenue Agency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3.5M</a:t>
                      </a:r>
                      <a:endParaRPr lang="en-GB" sz="1400" noProof="0" dirty="0"/>
                    </a:p>
                  </a:txBody>
                  <a:tcPr anchor="ctr"/>
                </a:tc>
              </a:tr>
              <a:tr h="797169"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noProof="0" dirty="0" smtClean="0">
                          <a:solidFill>
                            <a:schemeClr val="tx1"/>
                          </a:solidFill>
                        </a:rPr>
                        <a:t>Tax returns form</a:t>
                      </a:r>
                      <a:endParaRPr lang="en-GB" sz="14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unified model of tax declarations by legal form, containing economic information for different legal forms 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Italian</a:t>
                      </a:r>
                      <a:r>
                        <a:rPr lang="en-GB" sz="1400" i="1" baseline="0" noProof="0" dirty="0" smtClean="0">
                          <a:solidFill>
                            <a:schemeClr val="tx1"/>
                          </a:solidFill>
                        </a:rPr>
                        <a:t> Revenue Agency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4.4M</a:t>
                      </a:r>
                      <a:endParaRPr lang="en-GB" sz="1400" noProof="0" dirty="0"/>
                    </a:p>
                  </a:txBody>
                  <a:tcPr anchor="ctr"/>
                </a:tc>
              </a:tr>
              <a:tr h="1033367"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IRAP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Regional Tax on Productive Activities form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Model of declaration for Regional Tax on</a:t>
                      </a:r>
                      <a:r>
                        <a:rPr lang="en-GB" sz="1400" baseline="0" noProof="0" dirty="0" smtClean="0"/>
                        <a:t> Productive Activities payment</a:t>
                      </a:r>
                      <a:r>
                        <a:rPr lang="en-GB" sz="1400" noProof="0" dirty="0" smtClean="0"/>
                        <a:t> 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Italian</a:t>
                      </a:r>
                      <a:r>
                        <a:rPr lang="en-GB" sz="1400" i="1" baseline="0" noProof="0" dirty="0" smtClean="0">
                          <a:solidFill>
                            <a:schemeClr val="tx1"/>
                          </a:solidFill>
                        </a:rPr>
                        <a:t> Revenue Agency</a:t>
                      </a:r>
                      <a:endParaRPr lang="en-GB" sz="1400" i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4.4M</a:t>
                      </a:r>
                      <a:endParaRPr lang="en-GB" sz="1400" noProof="0" dirty="0"/>
                    </a:p>
                  </a:txBody>
                  <a:tcPr anchor="ctr"/>
                </a:tc>
              </a:tr>
              <a:tr h="560971"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SME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Small</a:t>
                      </a:r>
                      <a:r>
                        <a:rPr lang="en-GB" sz="1400" baseline="0" noProof="0" dirty="0" smtClean="0"/>
                        <a:t> Medium Ent.</a:t>
                      </a:r>
                      <a:r>
                        <a:rPr lang="en-GB" sz="1400" noProof="0" dirty="0" smtClean="0"/>
                        <a:t> Survey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sample survey on enterprises with less than 100 employees 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ISTAT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100K</a:t>
                      </a:r>
                      <a:endParaRPr lang="en-GB" sz="1400" noProof="0" dirty="0"/>
                    </a:p>
                  </a:txBody>
                  <a:tcPr anchor="ctr"/>
                </a:tc>
              </a:tr>
              <a:tr h="560971"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RACLI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Labour Cost by Enterprise Reg.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Register of Labour Cost by Enterprise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ISTAT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1.5M</a:t>
                      </a:r>
                      <a:endParaRPr lang="en-GB" sz="1400" noProof="0" dirty="0"/>
                    </a:p>
                  </a:txBody>
                  <a:tcPr anchor="ctr"/>
                </a:tc>
              </a:tr>
              <a:tr h="560971"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SBR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Business</a:t>
                      </a:r>
                      <a:r>
                        <a:rPr lang="en-GB" sz="1400" baseline="0" noProof="0" dirty="0" smtClean="0"/>
                        <a:t> Register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Italian official Business Register of Active Enterprises</a:t>
                      </a:r>
                      <a:fld id="{EB7CFD6A-87F3-4203-A9C3-415C5F06A4DE}" type="slidenum">
                        <a:rPr lang="en-GB" sz="1400" noProof="0" smtClean="0"/>
                        <a:t>4</a:t>
                      </a:fld>
                      <a:fld id="{61171E4B-556D-4A74-B20B-34ED2B9A14A5}" type="slidenum">
                        <a:rPr lang="en-GB" sz="1400" noProof="0" smtClean="0"/>
                        <a:t>4</a:t>
                      </a:fld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i="1" noProof="0" dirty="0" smtClean="0">
                          <a:solidFill>
                            <a:schemeClr val="tx1"/>
                          </a:solidFill>
                        </a:rPr>
                        <a:t>ISTAT</a:t>
                      </a:r>
                      <a:endParaRPr lang="en-GB" sz="14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4.4M</a:t>
                      </a:r>
                      <a:endParaRPr lang="en-GB" sz="14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73318" y="36724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 b="1">
                <a:solidFill>
                  <a:srgbClr val="505150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Frame </a:t>
            </a:r>
            <a:r>
              <a:rPr lang="en-US" sz="2400" dirty="0">
                <a:solidFill>
                  <a:schemeClr val="tx1"/>
                </a:solidFill>
              </a:rPr>
              <a:t>Sources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403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4689"/>
            <a:ext cx="8229600" cy="48010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SBS-Frame process features</a:t>
            </a:r>
            <a:endParaRPr lang="en-US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7165" y="1334393"/>
            <a:ext cx="6305835" cy="4525963"/>
          </a:xfrm>
        </p:spPr>
        <p:txBody>
          <a:bodyPr/>
          <a:lstStyle/>
          <a:p>
            <a:r>
              <a:rPr lang="en-US" sz="2400" dirty="0"/>
              <a:t>a</a:t>
            </a:r>
            <a:r>
              <a:rPr lang="en-US" sz="2400" dirty="0" smtClean="0"/>
              <a:t>nnual activity</a:t>
            </a:r>
          </a:p>
          <a:p>
            <a:r>
              <a:rPr lang="en-US" sz="2400" dirty="0"/>
              <a:t>variability of the sources</a:t>
            </a:r>
          </a:p>
          <a:p>
            <a:r>
              <a:rPr lang="en-US" sz="2400" dirty="0" smtClean="0"/>
              <a:t>many </a:t>
            </a:r>
            <a:r>
              <a:rPr lang="en-US" sz="2400" dirty="0"/>
              <a:t>actors’ interactions</a:t>
            </a:r>
          </a:p>
          <a:p>
            <a:r>
              <a:rPr lang="en-US" sz="2400" dirty="0"/>
              <a:t>complex workflow</a:t>
            </a:r>
          </a:p>
          <a:p>
            <a:r>
              <a:rPr lang="en-US" sz="2400" dirty="0" smtClean="0"/>
              <a:t>different </a:t>
            </a:r>
            <a:r>
              <a:rPr lang="en-US" sz="2400" dirty="0"/>
              <a:t>actor skills</a:t>
            </a:r>
          </a:p>
          <a:p>
            <a:r>
              <a:rPr lang="en-US" sz="2400" dirty="0" smtClean="0"/>
              <a:t>tracking </a:t>
            </a:r>
            <a:r>
              <a:rPr lang="en-US" sz="2400" dirty="0"/>
              <a:t>methodological choices</a:t>
            </a:r>
            <a:endParaRPr lang="en-US" sz="2400" dirty="0" smtClean="0"/>
          </a:p>
          <a:p>
            <a:r>
              <a:rPr lang="en-US" sz="2400" dirty="0" smtClean="0"/>
              <a:t>replicability </a:t>
            </a:r>
            <a:r>
              <a:rPr lang="en-US" sz="2400" dirty="0"/>
              <a:t>of results</a:t>
            </a:r>
          </a:p>
          <a:p>
            <a:r>
              <a:rPr lang="en-US" sz="2400" dirty="0"/>
              <a:t>documenting processes</a:t>
            </a:r>
          </a:p>
          <a:p>
            <a:r>
              <a:rPr lang="en-US" sz="2400" dirty="0"/>
              <a:t>storing distributed </a:t>
            </a:r>
            <a:r>
              <a:rPr lang="en-US" sz="2400" dirty="0" smtClean="0"/>
              <a:t>knowledge</a:t>
            </a:r>
            <a:endParaRPr lang="en-US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14128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5255"/>
            <a:ext cx="8229600" cy="422048"/>
          </a:xfrm>
        </p:spPr>
        <p:txBody>
          <a:bodyPr/>
          <a:lstStyle/>
          <a:p>
            <a:r>
              <a:rPr lang="it-IT" sz="2400" b="1" dirty="0" smtClean="0"/>
              <a:t>Statistical </a:t>
            </a:r>
            <a:r>
              <a:rPr lang="it-IT" sz="2400" b="1" dirty="0"/>
              <a:t>Data </a:t>
            </a:r>
            <a:r>
              <a:rPr lang="it-IT" sz="2400" b="1" dirty="0" smtClean="0"/>
              <a:t>Warehouse (S-DWH)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0058" y="1119048"/>
            <a:ext cx="7645400" cy="505206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 smtClean="0"/>
              <a:t>To support the workflow is used a </a:t>
            </a:r>
            <a:r>
              <a:rPr lang="en-US" sz="2200" b="1" dirty="0" smtClean="0"/>
              <a:t>data-centric approach </a:t>
            </a:r>
            <a:r>
              <a:rPr lang="en-US" sz="2200" dirty="0" smtClean="0"/>
              <a:t>by a </a:t>
            </a:r>
            <a:r>
              <a:rPr lang="en-US" sz="2200" b="1" dirty="0"/>
              <a:t>Statistical-Data Warehouse</a:t>
            </a:r>
            <a:r>
              <a:rPr lang="en-US" sz="2200" dirty="0"/>
              <a:t> (S-DWH) </a:t>
            </a:r>
            <a:r>
              <a:rPr lang="en-US" sz="2200" dirty="0" smtClean="0"/>
              <a:t>as a single central data store</a:t>
            </a:r>
          </a:p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r>
              <a:rPr lang="en-US" sz="2200" dirty="0"/>
              <a:t>Basic requirements </a:t>
            </a:r>
            <a:r>
              <a:rPr lang="en-US" sz="2200" dirty="0" smtClean="0"/>
              <a:t>for the S-DWH are:</a:t>
            </a:r>
          </a:p>
          <a:p>
            <a:pPr marL="742950" lvl="2" indent="-342900" algn="just">
              <a:buFont typeface="Wingdings" panose="05000000000000000000" pitchFamily="2" charset="2"/>
              <a:buChar char="ü"/>
            </a:pPr>
            <a:r>
              <a:rPr lang="en-US" sz="2200" dirty="0" smtClean="0"/>
              <a:t>an </a:t>
            </a:r>
            <a:r>
              <a:rPr lang="en-US" sz="2200" dirty="0"/>
              <a:t>easy-to-use environment </a:t>
            </a:r>
            <a:r>
              <a:rPr lang="en-US" sz="2200" dirty="0" smtClean="0"/>
              <a:t>to access </a:t>
            </a:r>
            <a:r>
              <a:rPr lang="en-US" sz="2200" dirty="0"/>
              <a:t>complex data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/>
              <a:t>control </a:t>
            </a:r>
            <a:r>
              <a:rPr lang="en-US" sz="2200" dirty="0" smtClean="0"/>
              <a:t>of information </a:t>
            </a:r>
            <a:r>
              <a:rPr lang="en-US" sz="2200" dirty="0"/>
              <a:t>visibility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/>
              <a:t>s</a:t>
            </a:r>
            <a:r>
              <a:rPr lang="en-US" sz="2200" dirty="0" smtClean="0"/>
              <a:t>upport of multiple-purpose </a:t>
            </a:r>
            <a:r>
              <a:rPr lang="en-US" sz="2200" dirty="0"/>
              <a:t>statistical information </a:t>
            </a:r>
            <a:r>
              <a:rPr lang="en-US" sz="2200" dirty="0" smtClean="0"/>
              <a:t>in a </a:t>
            </a:r>
            <a:r>
              <a:rPr lang="en-US" sz="2200" dirty="0"/>
              <a:t>specific statistical </a:t>
            </a:r>
            <a:r>
              <a:rPr lang="en-US" sz="2200" dirty="0" smtClean="0"/>
              <a:t>domain</a:t>
            </a:r>
            <a:endParaRPr lang="en-US" sz="22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/>
              <a:t>a</a:t>
            </a:r>
            <a:r>
              <a:rPr lang="en-US" sz="2200" dirty="0" smtClean="0"/>
              <a:t> metadata-driven </a:t>
            </a:r>
            <a:r>
              <a:rPr lang="en-US" sz="2200" dirty="0"/>
              <a:t>model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 smtClean="0"/>
              <a:t>a single </a:t>
            </a:r>
            <a:r>
              <a:rPr lang="en-US" sz="2200" dirty="0"/>
              <a:t>integrated </a:t>
            </a:r>
            <a:r>
              <a:rPr lang="en-US" sz="2200" dirty="0" smtClean="0"/>
              <a:t>system</a:t>
            </a:r>
            <a:endParaRPr lang="en-US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5655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72" y="2463861"/>
            <a:ext cx="4649244" cy="3742074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03944" y="849337"/>
            <a:ext cx="7872790" cy="18345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GB" sz="2000" dirty="0" smtClean="0"/>
              <a:t>To support the SBS-Frame production, the INSIDE (</a:t>
            </a:r>
            <a:r>
              <a:rPr lang="en-GB" sz="2000" dirty="0" err="1" smtClean="0"/>
              <a:t>INtegrated</a:t>
            </a:r>
            <a:r>
              <a:rPr lang="en-GB" sz="2000" dirty="0" smtClean="0"/>
              <a:t> </a:t>
            </a:r>
            <a:r>
              <a:rPr lang="en-GB" sz="2000" dirty="0" err="1" smtClean="0"/>
              <a:t>StatIstical</a:t>
            </a:r>
            <a:r>
              <a:rPr lang="en-GB" sz="2000" dirty="0" smtClean="0"/>
              <a:t> </a:t>
            </a:r>
            <a:r>
              <a:rPr lang="en-GB" sz="2000" dirty="0" err="1" smtClean="0"/>
              <a:t>Datawarehouse</a:t>
            </a:r>
            <a:r>
              <a:rPr lang="en-GB" sz="2000" dirty="0" smtClean="0"/>
              <a:t> Environment) software application has been implemented</a:t>
            </a:r>
          </a:p>
          <a:p>
            <a:pPr marL="0" indent="0">
              <a:buNone/>
            </a:pPr>
            <a:r>
              <a:rPr lang="en-GB" sz="2000" b="1" dirty="0"/>
              <a:t>INSIDE basic </a:t>
            </a:r>
            <a:r>
              <a:rPr lang="en-GB" sz="2000" b="1" dirty="0" smtClean="0"/>
              <a:t>architecture:</a:t>
            </a:r>
            <a:endParaRPr lang="en-GB" sz="20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376486"/>
            <a:ext cx="8229600" cy="7260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The implementation of INSIDE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05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1872" y="416578"/>
            <a:ext cx="9155872" cy="507999"/>
          </a:xfrm>
        </p:spPr>
        <p:txBody>
          <a:bodyPr/>
          <a:lstStyle/>
          <a:p>
            <a:r>
              <a:rPr lang="it-IT" sz="2400" b="1" dirty="0" err="1" smtClean="0">
                <a:latin typeface="+mn-lt"/>
                <a:ea typeface="+mn-ea"/>
                <a:cs typeface="+mn-cs"/>
              </a:rPr>
              <a:t>Layered</a:t>
            </a:r>
            <a:r>
              <a:rPr lang="it-IT" sz="24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>
                <a:latin typeface="+mn-lt"/>
                <a:ea typeface="+mn-ea"/>
                <a:cs typeface="+mn-cs"/>
              </a:rPr>
              <a:t>S-DWH</a:t>
            </a:r>
            <a:endParaRPr lang="it-IT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8500" y="939091"/>
            <a:ext cx="7785100" cy="517670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From an architectural point of view, we identify four </a:t>
            </a:r>
            <a:r>
              <a:rPr lang="en-GB" sz="2000" dirty="0"/>
              <a:t>conceptual layers </a:t>
            </a:r>
            <a:r>
              <a:rPr lang="en-GB" sz="2000" dirty="0" smtClean="0"/>
              <a:t>in the S-DWH: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>
              <a:spcAft>
                <a:spcPts val="600"/>
              </a:spcAft>
            </a:pPr>
            <a:r>
              <a:rPr lang="en-GB" sz="2000" b="1" dirty="0" smtClean="0"/>
              <a:t>access </a:t>
            </a:r>
            <a:r>
              <a:rPr lang="en-GB" sz="2000" b="1" dirty="0"/>
              <a:t>layer</a:t>
            </a:r>
            <a:r>
              <a:rPr lang="en-GB" sz="2000" dirty="0"/>
              <a:t>, for the final presentation, dissemination and delivery of the information </a:t>
            </a:r>
            <a:r>
              <a:rPr lang="en-GB" sz="2000" dirty="0" smtClean="0"/>
              <a:t>sought;</a:t>
            </a:r>
          </a:p>
          <a:p>
            <a:pPr>
              <a:spcAft>
                <a:spcPts val="600"/>
              </a:spcAft>
            </a:pPr>
            <a:r>
              <a:rPr lang="en-GB" sz="2000" b="1" dirty="0" smtClean="0"/>
              <a:t>interpretation </a:t>
            </a:r>
            <a:r>
              <a:rPr lang="en-GB" sz="2000" b="1" dirty="0"/>
              <a:t>and data analysis </a:t>
            </a:r>
            <a:r>
              <a:rPr lang="en-GB" sz="2000" b="1" dirty="0" smtClean="0"/>
              <a:t>layer</a:t>
            </a:r>
            <a:r>
              <a:rPr lang="en-GB" sz="2000" dirty="0" smtClean="0"/>
              <a:t> </a:t>
            </a:r>
            <a:r>
              <a:rPr lang="en-GB" sz="2000" dirty="0"/>
              <a:t>enables data analysis or </a:t>
            </a:r>
            <a:r>
              <a:rPr lang="en-GB" sz="2000" dirty="0" smtClean="0"/>
              <a:t>evaluation for statistical design;</a:t>
            </a:r>
          </a:p>
          <a:p>
            <a:pPr>
              <a:spcAft>
                <a:spcPts val="600"/>
              </a:spcAft>
            </a:pPr>
            <a:r>
              <a:rPr lang="en-GB" sz="2000" b="1" dirty="0" smtClean="0"/>
              <a:t>integration layer</a:t>
            </a:r>
            <a:r>
              <a:rPr lang="en-GB" sz="2000" dirty="0" smtClean="0"/>
              <a:t> </a:t>
            </a:r>
            <a:r>
              <a:rPr lang="en-GB" sz="2000" dirty="0"/>
              <a:t>is where all </a:t>
            </a:r>
            <a:r>
              <a:rPr lang="en-GB" sz="2000" dirty="0" smtClean="0"/>
              <a:t>operational activities are carried out; </a:t>
            </a:r>
            <a:r>
              <a:rPr lang="en-GB" sz="2000" dirty="0"/>
              <a:t>in this layer data are </a:t>
            </a:r>
            <a:r>
              <a:rPr lang="en-GB" sz="2000" dirty="0" smtClean="0"/>
              <a:t>integrated and transformed in order to increase performance and usability of the upper layer;</a:t>
            </a:r>
          </a:p>
          <a:p>
            <a:pPr>
              <a:spcAft>
                <a:spcPts val="600"/>
              </a:spcAft>
            </a:pPr>
            <a:r>
              <a:rPr lang="en-GB" sz="2000" b="1" dirty="0" smtClean="0"/>
              <a:t>source layer</a:t>
            </a:r>
            <a:r>
              <a:rPr lang="en-GB" sz="2000" dirty="0" smtClean="0"/>
              <a:t> </a:t>
            </a:r>
            <a:r>
              <a:rPr lang="en-GB" sz="2000" dirty="0"/>
              <a:t>is the level </a:t>
            </a:r>
            <a:r>
              <a:rPr lang="en-GB" sz="2000" dirty="0" smtClean="0"/>
              <a:t>where </a:t>
            </a:r>
            <a:r>
              <a:rPr lang="en-GB" sz="2000" dirty="0"/>
              <a:t>data sources are </a:t>
            </a:r>
            <a:r>
              <a:rPr lang="en-GB" sz="2000" dirty="0" smtClean="0"/>
              <a:t>stored; internal</a:t>
            </a:r>
            <a:r>
              <a:rPr lang="en-GB" sz="2000" dirty="0"/>
              <a:t> </a:t>
            </a:r>
            <a:r>
              <a:rPr lang="en-GB" sz="2000" dirty="0" smtClean="0"/>
              <a:t>data (from surveys or step elaboration</a:t>
            </a:r>
            <a:r>
              <a:rPr lang="en-GB" sz="2000" dirty="0"/>
              <a:t>)</a:t>
            </a:r>
            <a:r>
              <a:rPr lang="en-GB" sz="2000" dirty="0" smtClean="0"/>
              <a:t> or external data (from administrative provisions).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21591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324459"/>
              </p:ext>
            </p:extLst>
          </p:nvPr>
        </p:nvGraphicFramePr>
        <p:xfrm>
          <a:off x="885101" y="1228953"/>
          <a:ext cx="7601671" cy="412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210"/>
                <a:gridCol w="4211646"/>
                <a:gridCol w="318580"/>
                <a:gridCol w="353978"/>
                <a:gridCol w="353978"/>
                <a:gridCol w="336279"/>
              </a:tblGrid>
              <a:tr h="1652114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Role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Description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Source</a:t>
                      </a:r>
                      <a:endParaRPr lang="en-GB" noProof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Integration</a:t>
                      </a:r>
                      <a:endParaRPr lang="en-GB" noProof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Interpretation</a:t>
                      </a:r>
                      <a:endParaRPr lang="en-GB" noProof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Access</a:t>
                      </a:r>
                      <a:endParaRPr lang="en-GB" noProof="0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source mapper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is a source expert responsible for mapping of</a:t>
                      </a:r>
                      <a:r>
                        <a:rPr lang="en-GB" sz="1800" baseline="0" noProof="0" dirty="0" smtClean="0"/>
                        <a:t> </a:t>
                      </a:r>
                      <a:r>
                        <a:rPr lang="en-GB" sz="1800" noProof="0" dirty="0" smtClean="0"/>
                        <a:t>economic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data analyst</a:t>
                      </a:r>
                    </a:p>
                    <a:p>
                      <a:endParaRPr lang="en-GB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performs statistical analysis</a:t>
                      </a:r>
                      <a:r>
                        <a:rPr lang="en-GB" sz="1800" baseline="0" noProof="0" dirty="0" smtClean="0"/>
                        <a:t> and is </a:t>
                      </a:r>
                      <a:endParaRPr lang="en-GB" sz="1800" noProof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in charge of all or</a:t>
                      </a:r>
                      <a:r>
                        <a:rPr lang="en-GB" sz="1800" baseline="0" noProof="0" dirty="0" smtClean="0"/>
                        <a:t> part of </a:t>
                      </a:r>
                      <a:r>
                        <a:rPr lang="en-GB" sz="1800" noProof="0" dirty="0" smtClean="0"/>
                        <a:t>the statistical production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administrator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noProof="0" dirty="0" smtClean="0"/>
                        <a:t>responsible for managing</a:t>
                      </a:r>
                      <a:r>
                        <a:rPr lang="en-GB" sz="1800" baseline="0" noProof="0" dirty="0" smtClean="0"/>
                        <a:t> </a:t>
                      </a:r>
                      <a:r>
                        <a:rPr lang="en-GB" sz="1800" noProof="0" dirty="0" smtClean="0"/>
                        <a:t>the data flows, user</a:t>
                      </a:r>
                      <a:r>
                        <a:rPr lang="en-GB" sz="1800" baseline="0" noProof="0" dirty="0" smtClean="0"/>
                        <a:t> authorization and system maintenance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 descr="C:\Users\fraltaro\AppData\Local\Microsoft\Windows\Temporary Internet Files\Content.IE5\1HT02YJZ\1024px-Blue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05" y="3124724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raltaro\AppData\Local\Microsoft\Windows\Temporary Internet Files\Content.IE5\1HT02YJZ\1024px-Blue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80" y="3697281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o 12"/>
          <p:cNvGrpSpPr/>
          <p:nvPr/>
        </p:nvGrpSpPr>
        <p:grpSpPr>
          <a:xfrm>
            <a:off x="526732" y="4596599"/>
            <a:ext cx="213757" cy="531185"/>
            <a:chOff x="4791884" y="3383521"/>
            <a:chExt cx="213757" cy="531185"/>
          </a:xfrm>
        </p:grpSpPr>
        <p:sp>
          <p:nvSpPr>
            <p:cNvPr id="17" name="Ovale 16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Triangolo isoscele 22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528210" y="2876882"/>
            <a:ext cx="213757" cy="531185"/>
            <a:chOff x="4791884" y="3383521"/>
            <a:chExt cx="213757" cy="531185"/>
          </a:xfrm>
        </p:grpSpPr>
        <p:sp>
          <p:nvSpPr>
            <p:cNvPr id="25" name="Ovale 24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Triangolo isoscele 25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527404" y="3650174"/>
            <a:ext cx="213757" cy="531185"/>
            <a:chOff x="4791884" y="3383521"/>
            <a:chExt cx="213757" cy="531185"/>
          </a:xfrm>
        </p:grpSpPr>
        <p:sp>
          <p:nvSpPr>
            <p:cNvPr id="31" name="Ovale 30"/>
            <p:cNvSpPr/>
            <p:nvPr/>
          </p:nvSpPr>
          <p:spPr>
            <a:xfrm>
              <a:off x="4815636" y="3383521"/>
              <a:ext cx="166255" cy="203216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Triangolo isoscele 31"/>
            <p:cNvSpPr/>
            <p:nvPr/>
          </p:nvSpPr>
          <p:spPr>
            <a:xfrm>
              <a:off x="4791884" y="3586737"/>
              <a:ext cx="213757" cy="327969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1" name="Picture 2" descr="C:\Users\fraltaro\AppData\Local\Microsoft\Windows\Temporary Internet Files\Content.IE5\1HT02YJZ\1024px-Blue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37" y="472567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fraltaro\AppData\Local\Microsoft\Windows\Temporary Internet Files\Content.IE5\1HT02YJZ\1024px-Blue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62" y="472567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fraltaro\AppData\Local\Microsoft\Windows\Temporary Internet Files\Content.IE5\1HT02YJZ\1024px-Blue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37" y="472567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fraltaro\AppData\Local\Microsoft\Windows\Temporary Internet Files\Content.IE5\1HT02YJZ\1024px-Blue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12" y="472567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olo 1"/>
          <p:cNvSpPr txBox="1">
            <a:spLocks/>
          </p:cNvSpPr>
          <p:nvPr/>
        </p:nvSpPr>
        <p:spPr>
          <a:xfrm>
            <a:off x="457200" y="543720"/>
            <a:ext cx="8229600" cy="538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INSIDE: user roles</a:t>
            </a:r>
            <a:endParaRPr lang="en-GB" sz="24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703944" y="6446352"/>
            <a:ext cx="6117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Workshop scanner data. Rome 1-2 October 2015</a:t>
            </a:r>
          </a:p>
        </p:txBody>
      </p:sp>
    </p:spTree>
    <p:extLst>
      <p:ext uri="{BB962C8B-B14F-4D97-AF65-F5344CB8AC3E}">
        <p14:creationId xmlns:p14="http://schemas.microsoft.com/office/powerpoint/2010/main" val="36838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1512</Words>
  <Application>Microsoft Office PowerPoint</Application>
  <PresentationFormat>Presentazione su schermo (4:3)</PresentationFormat>
  <Paragraphs>459</Paragraphs>
  <Slides>28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copertina</vt:lpstr>
      <vt:lpstr>Presentazione standard di PowerPoint</vt:lpstr>
      <vt:lpstr>Summary</vt:lpstr>
      <vt:lpstr>Presentazione standard di PowerPoint</vt:lpstr>
      <vt:lpstr>Presentazione standard di PowerPoint</vt:lpstr>
      <vt:lpstr> SBS-Frame process features</vt:lpstr>
      <vt:lpstr>Statistical Data Warehouse (S-DWH)</vt:lpstr>
      <vt:lpstr>Presentazione standard di PowerPoint</vt:lpstr>
      <vt:lpstr>Layered S-DWH</vt:lpstr>
      <vt:lpstr>Presentazione standard di PowerPoint</vt:lpstr>
      <vt:lpstr>Presentazione standard di PowerPoint</vt:lpstr>
      <vt:lpstr>Presentazione standard di PowerPoint</vt:lpstr>
      <vt:lpstr>INSIDE: data administrator synthetic metadata model schemas</vt:lpstr>
      <vt:lpstr>INSIDE: data model synthetic microdata model schemas</vt:lpstr>
      <vt:lpstr>INSIDE software application: user modules </vt:lpstr>
      <vt:lpstr>Presentazione standard di PowerPoint</vt:lpstr>
      <vt:lpstr>Presentazione standard di PowerPoint</vt:lpstr>
      <vt:lpstr>INSIDE architecture: two user modules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istatw8</cp:lastModifiedBy>
  <cp:revision>228</cp:revision>
  <dcterms:created xsi:type="dcterms:W3CDTF">2012-12-11T11:00:35Z</dcterms:created>
  <dcterms:modified xsi:type="dcterms:W3CDTF">2015-10-02T08:42:14Z</dcterms:modified>
</cp:coreProperties>
</file>