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293" r:id="rId3"/>
    <p:sldId id="294" r:id="rId4"/>
    <p:sldId id="295" r:id="rId5"/>
    <p:sldId id="297" r:id="rId6"/>
    <p:sldId id="298" r:id="rId7"/>
    <p:sldId id="296" r:id="rId8"/>
    <p:sldId id="306" r:id="rId9"/>
    <p:sldId id="307" r:id="rId10"/>
    <p:sldId id="300" r:id="rId11"/>
    <p:sldId id="301" r:id="rId12"/>
    <p:sldId id="304" r:id="rId13"/>
    <p:sldId id="302" r:id="rId14"/>
    <p:sldId id="305" r:id="rId15"/>
    <p:sldId id="308" r:id="rId16"/>
    <p:sldId id="278" r:id="rId17"/>
    <p:sldId id="269" r:id="rId18"/>
    <p:sldId id="279" r:id="rId19"/>
    <p:sldId id="290" r:id="rId20"/>
    <p:sldId id="303" r:id="rId21"/>
    <p:sldId id="309" r:id="rId22"/>
    <p:sldId id="292" r:id="rId23"/>
  </p:sldIdLst>
  <p:sldSz cx="9144000" cy="6858000" type="screen4x3"/>
  <p:notesSz cx="6669088" cy="97536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4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150"/>
    <a:srgbClr val="7F1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1162" autoAdjust="0"/>
  </p:normalViewPr>
  <p:slideViewPr>
    <p:cSldViewPr snapToGrid="0" snapToObjects="1" showGuides="1">
      <p:cViewPr varScale="1">
        <p:scale>
          <a:sx n="78" d="100"/>
          <a:sy n="78" d="100"/>
        </p:scale>
        <p:origin x="762" y="90"/>
      </p:cViewPr>
      <p:guideLst>
        <p:guide orient="horz" pos="135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226"/>
          </a:xfrm>
          <a:prstGeom prst="rect">
            <a:avLst/>
          </a:prstGeom>
        </p:spPr>
        <p:txBody>
          <a:bodyPr vert="horz" lIns="89465" tIns="44732" rIns="89465" bIns="4473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226"/>
          </a:xfrm>
          <a:prstGeom prst="rect">
            <a:avLst/>
          </a:prstGeom>
        </p:spPr>
        <p:txBody>
          <a:bodyPr vert="horz" lIns="89465" tIns="44732" rIns="89465" bIns="44732" rtlCol="0"/>
          <a:lstStyle>
            <a:lvl1pPr algn="r">
              <a:defRPr sz="1200"/>
            </a:lvl1pPr>
          </a:lstStyle>
          <a:p>
            <a:fld id="{B9C31F67-B8B5-4FE8-B20A-52CB8BCF3325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63815"/>
            <a:ext cx="2889938" cy="488225"/>
          </a:xfrm>
          <a:prstGeom prst="rect">
            <a:avLst/>
          </a:prstGeom>
        </p:spPr>
        <p:txBody>
          <a:bodyPr vert="horz" lIns="89465" tIns="44732" rIns="89465" bIns="4473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263815"/>
            <a:ext cx="2889938" cy="488225"/>
          </a:xfrm>
          <a:prstGeom prst="rect">
            <a:avLst/>
          </a:prstGeom>
        </p:spPr>
        <p:txBody>
          <a:bodyPr vert="horz" lIns="89465" tIns="44732" rIns="89465" bIns="44732" rtlCol="0" anchor="b"/>
          <a:lstStyle>
            <a:lvl1pPr algn="r">
              <a:defRPr sz="1200"/>
            </a:lvl1pPr>
          </a:lstStyle>
          <a:p>
            <a:fld id="{95D1B6C2-BADC-4D63-98C3-57A69DB9FA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685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9938" cy="488226"/>
          </a:xfrm>
          <a:prstGeom prst="rect">
            <a:avLst/>
          </a:prstGeom>
        </p:spPr>
        <p:txBody>
          <a:bodyPr vert="horz" lIns="89443" tIns="44721" rIns="89443" bIns="4472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9" y="2"/>
            <a:ext cx="2889938" cy="488226"/>
          </a:xfrm>
          <a:prstGeom prst="rect">
            <a:avLst/>
          </a:prstGeom>
        </p:spPr>
        <p:txBody>
          <a:bodyPr vert="horz" lIns="89443" tIns="44721" rIns="89443" bIns="44721" rtlCol="0"/>
          <a:lstStyle>
            <a:lvl1pPr algn="r">
              <a:defRPr sz="1200"/>
            </a:lvl1pPr>
          </a:lstStyle>
          <a:p>
            <a:fld id="{B400AA4D-0D5B-4DB7-A307-FBD8DAFA8B4A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443" tIns="44721" rIns="89443" bIns="4472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632689"/>
            <a:ext cx="5335270" cy="4389354"/>
          </a:xfrm>
          <a:prstGeom prst="rect">
            <a:avLst/>
          </a:prstGeom>
        </p:spPr>
        <p:txBody>
          <a:bodyPr vert="horz" lIns="89443" tIns="44721" rIns="89443" bIns="44721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263817"/>
            <a:ext cx="2889938" cy="488225"/>
          </a:xfrm>
          <a:prstGeom prst="rect">
            <a:avLst/>
          </a:prstGeom>
        </p:spPr>
        <p:txBody>
          <a:bodyPr vert="horz" lIns="89443" tIns="44721" rIns="89443" bIns="4472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9" y="9263817"/>
            <a:ext cx="2889938" cy="488225"/>
          </a:xfrm>
          <a:prstGeom prst="rect">
            <a:avLst/>
          </a:prstGeom>
        </p:spPr>
        <p:txBody>
          <a:bodyPr vert="horz" lIns="89443" tIns="44721" rIns="89443" bIns="44721" rtlCol="0" anchor="b"/>
          <a:lstStyle>
            <a:lvl1pPr algn="r">
              <a:defRPr sz="1200"/>
            </a:lvl1pPr>
          </a:lstStyle>
          <a:p>
            <a:fld id="{99259154-3DBC-4E56-A73D-E46EF90E2B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37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59154-3DBC-4E56-A73D-E46EF90E2B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145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59154-3DBC-4E56-A73D-E46EF90E2BF6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14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72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53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81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8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2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7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87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13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449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27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01/10/2015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87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 userDrawn="1"/>
        </p:nvSpPr>
        <p:spPr>
          <a:xfrm>
            <a:off x="777875" y="0"/>
            <a:ext cx="7543800" cy="381000"/>
          </a:xfrm>
          <a:prstGeom prst="rect">
            <a:avLst/>
          </a:prstGeom>
          <a:solidFill>
            <a:srgbClr val="7F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-28" charset="0"/>
              <a:buNone/>
              <a:defRPr/>
            </a:pPr>
            <a:endParaRPr lang="en-US"/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777875" y="6254519"/>
            <a:ext cx="7543800" cy="0"/>
          </a:xfrm>
          <a:prstGeom prst="line">
            <a:avLst/>
          </a:prstGeom>
          <a:ln>
            <a:solidFill>
              <a:srgbClr val="7F14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magine 10" descr="marchio 2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8379" y="6346121"/>
            <a:ext cx="806786" cy="3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7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1536595"/>
            <a:ext cx="7772400" cy="1470025"/>
          </a:xfrm>
        </p:spPr>
        <p:txBody>
          <a:bodyPr/>
          <a:lstStyle/>
          <a:p>
            <a:pPr algn="l"/>
            <a:r>
              <a:rPr lang="en-US" sz="4000" dirty="0"/>
              <a:t>IT Architectures for Handling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Big </a:t>
            </a:r>
            <a:r>
              <a:rPr lang="en-US" sz="4000" dirty="0"/>
              <a:t>Data in Official Statistics: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</a:t>
            </a:r>
            <a:r>
              <a:rPr lang="en-US" sz="4000" dirty="0"/>
              <a:t>C</a:t>
            </a:r>
            <a:r>
              <a:rPr lang="en-US" sz="4000" dirty="0" smtClean="0"/>
              <a:t>ase of </a:t>
            </a:r>
            <a:r>
              <a:rPr lang="en-US" sz="4000" dirty="0"/>
              <a:t>S</a:t>
            </a:r>
            <a:r>
              <a:rPr lang="en-US" sz="4000" dirty="0" smtClean="0"/>
              <a:t>canner Data </a:t>
            </a:r>
            <a:r>
              <a:rPr lang="en-US" sz="4000" dirty="0"/>
              <a:t>in </a:t>
            </a:r>
            <a:r>
              <a:rPr lang="en-US" sz="4000" dirty="0" err="1"/>
              <a:t>Istat</a:t>
            </a:r>
            <a:endParaRPr lang="it-IT" sz="40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5800" y="4127145"/>
            <a:ext cx="6053667" cy="1752600"/>
          </a:xfrm>
        </p:spPr>
        <p:txBody>
          <a:bodyPr/>
          <a:lstStyle/>
          <a:p>
            <a:pPr algn="l"/>
            <a:r>
              <a:rPr lang="it-IT" sz="2400" dirty="0" smtClean="0"/>
              <a:t>Gianluca D’Amato, Annunziata Fiore, Domenico Infante, Antonella Simone, Giorgio Vinci, 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</a:rPr>
              <a:t>Antonino Virgillito</a:t>
            </a:r>
          </a:p>
          <a:p>
            <a:pPr algn="l"/>
            <a:r>
              <a:rPr lang="it-IT" sz="2400" dirty="0" smtClean="0">
                <a:solidFill>
                  <a:srgbClr val="002060"/>
                </a:solidFill>
              </a:rPr>
              <a:t>Istat</a:t>
            </a:r>
            <a:endParaRPr lang="it-IT" sz="2400" dirty="0"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5800" y="429070"/>
            <a:ext cx="75517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505150"/>
                </a:solidFill>
              </a:rPr>
              <a:t>Scanner Data Workshop </a:t>
            </a:r>
          </a:p>
          <a:p>
            <a:endParaRPr lang="it-IT" sz="1400" dirty="0">
              <a:solidFill>
                <a:srgbClr val="505150"/>
              </a:solidFill>
            </a:endParaRPr>
          </a:p>
          <a:p>
            <a:r>
              <a:rPr lang="it-IT" sz="1400" dirty="0" smtClean="0">
                <a:solidFill>
                  <a:srgbClr val="505150"/>
                </a:solidFill>
              </a:rPr>
              <a:t>Rome 2 </a:t>
            </a:r>
            <a:r>
              <a:rPr lang="it-IT" sz="1400" dirty="0" err="1" smtClean="0">
                <a:solidFill>
                  <a:srgbClr val="505150"/>
                </a:solidFill>
              </a:rPr>
              <a:t>October</a:t>
            </a:r>
            <a:r>
              <a:rPr lang="it-IT" sz="1400" dirty="0" smtClean="0">
                <a:solidFill>
                  <a:srgbClr val="505150"/>
                </a:solidFill>
              </a:rPr>
              <a:t> 2015</a:t>
            </a:r>
            <a:endParaRPr lang="it-IT" sz="1400" dirty="0">
              <a:solidFill>
                <a:srgbClr val="5051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13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sellaDiTesto 30"/>
          <p:cNvSpPr txBox="1"/>
          <p:nvPr/>
        </p:nvSpPr>
        <p:spPr>
          <a:xfrm>
            <a:off x="2851281" y="336726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Load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140929" y="337135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Pre-process</a:t>
            </a:r>
            <a:endParaRPr lang="it-IT" sz="1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788400" cy="1143000"/>
          </a:xfrm>
        </p:spPr>
        <p:txBody>
          <a:bodyPr/>
          <a:lstStyle/>
          <a:p>
            <a:r>
              <a:rPr lang="it-IT" sz="4000" dirty="0" smtClean="0"/>
              <a:t>IT Architecture: </a:t>
            </a:r>
            <a:r>
              <a:rPr lang="it-IT" sz="4000" dirty="0" err="1" smtClean="0"/>
              <a:t>Testing</a:t>
            </a:r>
            <a:r>
              <a:rPr lang="it-IT" sz="4000" dirty="0" smtClean="0"/>
              <a:t> </a:t>
            </a:r>
            <a:r>
              <a:rPr lang="it-IT" sz="4000" dirty="0" err="1" smtClean="0"/>
              <a:t>Phase</a:t>
            </a:r>
            <a:endParaRPr lang="it-IT" sz="4000" dirty="0"/>
          </a:p>
        </p:txBody>
      </p:sp>
      <p:sp>
        <p:nvSpPr>
          <p:cNvPr id="4" name="Rettangolo 3"/>
          <p:cNvSpPr/>
          <p:nvPr/>
        </p:nvSpPr>
        <p:spPr>
          <a:xfrm>
            <a:off x="5585536" y="1829246"/>
            <a:ext cx="1294054" cy="10276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466" y="3140920"/>
            <a:ext cx="1058206" cy="10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Business Chart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60" y="1948897"/>
            <a:ext cx="715144" cy="7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1643471" y="3349766"/>
            <a:ext cx="884436" cy="64051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SFTP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898180" y="4006392"/>
            <a:ext cx="7369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Views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102513" y="3551639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Little table grid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03" y="3401963"/>
            <a:ext cx="567999" cy="56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285167" y="1447935"/>
            <a:ext cx="22674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Reports and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Visualizations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" name="AutoShape 4" descr="Risultati immagini per sa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6" descr="Risultati immagini per sa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8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AutoShape 10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Nielsen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" y="3525087"/>
            <a:ext cx="815271" cy="28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ccia a destra 29"/>
          <p:cNvSpPr/>
          <p:nvPr/>
        </p:nvSpPr>
        <p:spPr>
          <a:xfrm>
            <a:off x="5264138" y="3484910"/>
            <a:ext cx="635992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5900130" y="4261553"/>
            <a:ext cx="8928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DB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5" name="Freccia a destra 34"/>
          <p:cNvSpPr/>
          <p:nvPr/>
        </p:nvSpPr>
        <p:spPr>
          <a:xfrm>
            <a:off x="7643468" y="3525087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>
            <a:off x="8190613" y="3460927"/>
            <a:ext cx="603413" cy="391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SAS</a:t>
            </a:r>
            <a:endParaRPr lang="it-IT" sz="1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2379693" y="3491685"/>
            <a:ext cx="771275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7" name="Picture 8" descr="Risultati immagini per microstrategy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204" y="1842798"/>
            <a:ext cx="499121" cy="4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tangolo 27"/>
          <p:cNvSpPr/>
          <p:nvPr/>
        </p:nvSpPr>
        <p:spPr>
          <a:xfrm>
            <a:off x="6970690" y="1884435"/>
            <a:ext cx="1350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dirty="0" err="1" smtClean="0">
                <a:solidFill>
                  <a:srgbClr val="CC0000"/>
                </a:solidFill>
                <a:latin typeface="Franklin Gothic Book" panose="020B0503020102020204" pitchFamily="34" charset="0"/>
              </a:rPr>
              <a:t>Microstrategy</a:t>
            </a:r>
            <a:endParaRPr lang="it-IT" sz="1600" dirty="0">
              <a:solidFill>
                <a:srgbClr val="CC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413722" y="1842798"/>
            <a:ext cx="1294054" cy="10140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3238760" y="1447935"/>
            <a:ext cx="18043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Control Dashboard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08" y="2144497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41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sellaDiTesto 30"/>
          <p:cNvSpPr txBox="1"/>
          <p:nvPr/>
        </p:nvSpPr>
        <p:spPr>
          <a:xfrm>
            <a:off x="2851281" y="336726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Load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140929" y="337135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Pre-process</a:t>
            </a:r>
            <a:endParaRPr lang="it-IT" sz="1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788400" cy="1143000"/>
          </a:xfrm>
        </p:spPr>
        <p:txBody>
          <a:bodyPr/>
          <a:lstStyle/>
          <a:p>
            <a:r>
              <a:rPr lang="it-IT" sz="4000" dirty="0" smtClean="0"/>
              <a:t>Data </a:t>
            </a:r>
            <a:r>
              <a:rPr lang="it-IT" sz="4000" dirty="0" err="1" smtClean="0"/>
              <a:t>Ingestion</a:t>
            </a:r>
            <a:endParaRPr lang="it-IT" sz="4000" dirty="0"/>
          </a:p>
        </p:txBody>
      </p:sp>
      <p:sp>
        <p:nvSpPr>
          <p:cNvPr id="4" name="Rettangolo 3"/>
          <p:cNvSpPr/>
          <p:nvPr/>
        </p:nvSpPr>
        <p:spPr>
          <a:xfrm>
            <a:off x="5585536" y="1829246"/>
            <a:ext cx="1294054" cy="1027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466" y="3140920"/>
            <a:ext cx="1058206" cy="10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Business Chart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60" y="1948897"/>
            <a:ext cx="715144" cy="7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1643471" y="3349766"/>
            <a:ext cx="884436" cy="64051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SFTP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102513" y="3551639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Little table grid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03" y="3401963"/>
            <a:ext cx="567999" cy="56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utoShape 4" descr="Risultati immagini per sa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6" descr="Risultati immagini per sa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8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AutoShape 10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Nielsen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" y="3525087"/>
            <a:ext cx="815271" cy="28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ccia a destra 29"/>
          <p:cNvSpPr/>
          <p:nvPr/>
        </p:nvSpPr>
        <p:spPr>
          <a:xfrm>
            <a:off x="5264138" y="3484910"/>
            <a:ext cx="635992" cy="35667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reccia a destra 34"/>
          <p:cNvSpPr/>
          <p:nvPr/>
        </p:nvSpPr>
        <p:spPr>
          <a:xfrm>
            <a:off x="7643468" y="3525087"/>
            <a:ext cx="450647" cy="223218"/>
          </a:xfrm>
          <a:prstGeom prst="rightArrow">
            <a:avLst/>
          </a:prstGeom>
          <a:solidFill>
            <a:schemeClr val="accen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>
            <a:off x="8190613" y="3460927"/>
            <a:ext cx="603413" cy="391628"/>
          </a:xfrm>
          <a:prstGeom prst="rect">
            <a:avLst/>
          </a:prstGeom>
          <a:solidFill>
            <a:schemeClr val="accent1">
              <a:lumMod val="75000"/>
              <a:alpha val="39000"/>
            </a:schemeClr>
          </a:solidFill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SAS</a:t>
            </a:r>
            <a:endParaRPr lang="it-IT" sz="1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2379693" y="3491685"/>
            <a:ext cx="771275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3413722" y="1842798"/>
            <a:ext cx="1294054" cy="10140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3238760" y="1447935"/>
            <a:ext cx="18043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Control Dashboard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08" y="2144497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262718" y="4445405"/>
            <a:ext cx="857411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Data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sent</a:t>
            </a:r>
            <a:r>
              <a:rPr lang="it-IT" sz="2000" dirty="0" smtClean="0"/>
              <a:t> by Nielsen in </a:t>
            </a:r>
            <a:r>
              <a:rPr lang="it-IT" sz="2000" dirty="0" err="1" smtClean="0"/>
              <a:t>form</a:t>
            </a:r>
            <a:r>
              <a:rPr lang="it-IT" sz="2000" dirty="0" smtClean="0"/>
              <a:t> of </a:t>
            </a:r>
            <a:r>
              <a:rPr lang="it-IT" sz="2000" dirty="0" err="1" smtClean="0"/>
              <a:t>compressed</a:t>
            </a:r>
            <a:r>
              <a:rPr lang="it-IT" sz="2000" dirty="0" smtClean="0"/>
              <a:t> text </a:t>
            </a:r>
            <a:r>
              <a:rPr lang="it-IT" sz="2000" dirty="0" err="1" smtClean="0"/>
              <a:t>files</a:t>
            </a:r>
            <a:r>
              <a:rPr lang="it-IT" sz="2000" dirty="0" smtClean="0"/>
              <a:t> via SFTP (</a:t>
            </a:r>
            <a:r>
              <a:rPr lang="it-IT" sz="2000" dirty="0" err="1" smtClean="0"/>
              <a:t>secure</a:t>
            </a:r>
            <a:r>
              <a:rPr lang="it-IT" sz="2000" dirty="0" smtClean="0"/>
              <a:t> </a:t>
            </a:r>
            <a:r>
              <a:rPr lang="it-IT" sz="2000" dirty="0" err="1" smtClean="0"/>
              <a:t>channel</a:t>
            </a:r>
            <a:r>
              <a:rPr lang="it-IT" sz="2000" dirty="0" smtClean="0"/>
              <a:t>) </a:t>
            </a:r>
          </a:p>
          <a:p>
            <a:endParaRPr lang="it-IT" sz="2000" dirty="0"/>
          </a:p>
          <a:p>
            <a:r>
              <a:rPr lang="it-IT" sz="2000" dirty="0" smtClean="0"/>
              <a:t>The SFTP server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located</a:t>
            </a:r>
            <a:r>
              <a:rPr lang="it-IT" sz="2000" dirty="0" smtClean="0"/>
              <a:t> in </a:t>
            </a:r>
            <a:r>
              <a:rPr lang="it-IT" sz="2000" dirty="0" smtClean="0"/>
              <a:t>Istat </a:t>
            </a:r>
            <a:r>
              <a:rPr lang="it-IT" sz="2000" dirty="0" smtClean="0"/>
              <a:t>data center and </a:t>
            </a:r>
            <a:r>
              <a:rPr lang="it-IT" sz="2000" dirty="0" err="1" smtClean="0"/>
              <a:t>it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protected</a:t>
            </a:r>
            <a:r>
              <a:rPr lang="it-IT" sz="2000" dirty="0" smtClean="0"/>
              <a:t> by </a:t>
            </a:r>
            <a:r>
              <a:rPr lang="it-IT" sz="2000" dirty="0" err="1" smtClean="0"/>
              <a:t>strict</a:t>
            </a:r>
            <a:r>
              <a:rPr lang="it-IT" sz="2000" dirty="0" smtClean="0"/>
              <a:t> security </a:t>
            </a:r>
            <a:r>
              <a:rPr lang="it-IT" sz="2000" dirty="0" err="1" smtClean="0"/>
              <a:t>policies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4104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sellaDiTesto 30"/>
          <p:cNvSpPr txBox="1"/>
          <p:nvPr/>
        </p:nvSpPr>
        <p:spPr>
          <a:xfrm>
            <a:off x="2851281" y="336726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Load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140929" y="337135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Pre-process</a:t>
            </a:r>
            <a:endParaRPr lang="it-IT" sz="1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788400" cy="1143000"/>
          </a:xfrm>
        </p:spPr>
        <p:txBody>
          <a:bodyPr/>
          <a:lstStyle/>
          <a:p>
            <a:r>
              <a:rPr lang="it-IT" sz="4000" dirty="0" smtClean="0"/>
              <a:t>Data </a:t>
            </a:r>
            <a:r>
              <a:rPr lang="it-IT" sz="4000" dirty="0" err="1" smtClean="0"/>
              <a:t>Ingestion</a:t>
            </a:r>
            <a:endParaRPr lang="it-IT" sz="4000" dirty="0"/>
          </a:p>
        </p:txBody>
      </p:sp>
      <p:sp>
        <p:nvSpPr>
          <p:cNvPr id="4" name="Rettangolo 3"/>
          <p:cNvSpPr/>
          <p:nvPr/>
        </p:nvSpPr>
        <p:spPr>
          <a:xfrm>
            <a:off x="5585536" y="1829246"/>
            <a:ext cx="1294054" cy="1027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466" y="3140920"/>
            <a:ext cx="1058206" cy="10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Business Chart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60" y="1948897"/>
            <a:ext cx="715144" cy="7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1643471" y="3349766"/>
            <a:ext cx="884436" cy="64051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SFTP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102513" y="3551639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Little table grid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03" y="3401963"/>
            <a:ext cx="567999" cy="56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utoShape 4" descr="Risultati immagini per sa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6" descr="Risultati immagini per sa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8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AutoShape 10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Nielsen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" y="3525087"/>
            <a:ext cx="815271" cy="28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ccia a destra 29"/>
          <p:cNvSpPr/>
          <p:nvPr/>
        </p:nvSpPr>
        <p:spPr>
          <a:xfrm>
            <a:off x="5264138" y="3484910"/>
            <a:ext cx="635992" cy="35667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reccia a destra 34"/>
          <p:cNvSpPr/>
          <p:nvPr/>
        </p:nvSpPr>
        <p:spPr>
          <a:xfrm>
            <a:off x="7643468" y="3525087"/>
            <a:ext cx="450647" cy="223218"/>
          </a:xfrm>
          <a:prstGeom prst="rightArrow">
            <a:avLst/>
          </a:prstGeom>
          <a:solidFill>
            <a:schemeClr val="accen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>
            <a:off x="8190613" y="3460927"/>
            <a:ext cx="603413" cy="391628"/>
          </a:xfrm>
          <a:prstGeom prst="rect">
            <a:avLst/>
          </a:prstGeom>
          <a:solidFill>
            <a:schemeClr val="accent1">
              <a:lumMod val="75000"/>
              <a:alpha val="39000"/>
            </a:schemeClr>
          </a:solidFill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SAS</a:t>
            </a:r>
            <a:endParaRPr lang="it-IT" sz="1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2379693" y="3491685"/>
            <a:ext cx="771275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3413722" y="1842798"/>
            <a:ext cx="1294054" cy="10140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3238760" y="1447935"/>
            <a:ext cx="18043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Control Dashboard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08" y="2144497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219912" y="4301990"/>
            <a:ext cx="85741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err="1" smtClean="0"/>
              <a:t>Received</a:t>
            </a:r>
            <a:r>
              <a:rPr lang="it-IT" sz="2000" dirty="0" smtClean="0"/>
              <a:t> data are </a:t>
            </a:r>
            <a:r>
              <a:rPr lang="it-IT" sz="2000" dirty="0" err="1" smtClean="0"/>
              <a:t>handled</a:t>
            </a:r>
            <a:r>
              <a:rPr lang="it-IT" sz="2000" dirty="0" smtClean="0"/>
              <a:t> by </a:t>
            </a:r>
            <a:r>
              <a:rPr lang="it-IT" sz="2000" dirty="0" err="1" smtClean="0"/>
              <a:t>programs</a:t>
            </a:r>
            <a:r>
              <a:rPr lang="it-IT" sz="2000" dirty="0" smtClean="0"/>
              <a:t> </a:t>
            </a:r>
            <a:r>
              <a:rPr lang="it-IT" sz="2000" dirty="0" err="1" smtClean="0"/>
              <a:t>written</a:t>
            </a:r>
            <a:r>
              <a:rPr lang="it-IT" sz="2000" dirty="0" smtClean="0"/>
              <a:t> in Java </a:t>
            </a:r>
          </a:p>
          <a:p>
            <a:pPr marL="285750" indent="-285750">
              <a:buFontTx/>
              <a:buChar char="-"/>
            </a:pPr>
            <a:r>
              <a:rPr lang="it-IT" sz="2000" dirty="0" err="1" smtClean="0"/>
              <a:t>Load</a:t>
            </a:r>
            <a:r>
              <a:rPr lang="it-IT" sz="2000" dirty="0" smtClean="0"/>
              <a:t>: </a:t>
            </a:r>
            <a:r>
              <a:rPr lang="it-IT" sz="2000" dirty="0" err="1"/>
              <a:t>performs</a:t>
            </a:r>
            <a:r>
              <a:rPr lang="it-IT" sz="2000" dirty="0"/>
              <a:t> </a:t>
            </a:r>
            <a:r>
              <a:rPr lang="it-IT" sz="2000" dirty="0" err="1"/>
              <a:t>integrity</a:t>
            </a:r>
            <a:r>
              <a:rPr lang="it-IT" sz="2000" dirty="0"/>
              <a:t> </a:t>
            </a:r>
            <a:r>
              <a:rPr lang="it-IT" sz="2000" dirty="0" err="1" smtClean="0"/>
              <a:t>checks</a:t>
            </a:r>
            <a:r>
              <a:rPr lang="it-IT" sz="2000" dirty="0" smtClean="0"/>
              <a:t> on </a:t>
            </a:r>
            <a:r>
              <a:rPr lang="it-IT" sz="2000" dirty="0" err="1" smtClean="0"/>
              <a:t>received</a:t>
            </a:r>
            <a:r>
              <a:rPr lang="it-IT" sz="2000" dirty="0" smtClean="0"/>
              <a:t> </a:t>
            </a:r>
            <a:r>
              <a:rPr lang="it-IT" sz="2000" dirty="0" err="1" smtClean="0"/>
              <a:t>files</a:t>
            </a:r>
            <a:r>
              <a:rPr lang="it-IT" sz="2000" dirty="0" smtClean="0"/>
              <a:t>, </a:t>
            </a:r>
            <a:r>
              <a:rPr lang="it-IT" sz="2000" dirty="0" err="1" smtClean="0"/>
              <a:t>loads</a:t>
            </a:r>
            <a:r>
              <a:rPr lang="it-IT" sz="2000" dirty="0" smtClean="0"/>
              <a:t> data in the DB, </a:t>
            </a:r>
            <a:r>
              <a:rPr lang="it-IT" sz="2000" dirty="0" err="1" smtClean="0"/>
              <a:t>logs</a:t>
            </a:r>
            <a:r>
              <a:rPr lang="it-IT" sz="2000" dirty="0" smtClean="0"/>
              <a:t> </a:t>
            </a:r>
            <a:r>
              <a:rPr lang="it-IT" sz="2000" dirty="0" err="1" smtClean="0"/>
              <a:t>received</a:t>
            </a:r>
            <a:r>
              <a:rPr lang="it-IT" sz="2000" dirty="0" smtClean="0"/>
              <a:t> </a:t>
            </a:r>
            <a:r>
              <a:rPr lang="it-IT" sz="2000" dirty="0" err="1" smtClean="0"/>
              <a:t>files</a:t>
            </a:r>
            <a:r>
              <a:rPr lang="it-IT" sz="2000" dirty="0" smtClean="0"/>
              <a:t> and </a:t>
            </a:r>
            <a:r>
              <a:rPr lang="it-IT" sz="2000" dirty="0" err="1" smtClean="0"/>
              <a:t>estimates</a:t>
            </a:r>
            <a:r>
              <a:rPr lang="it-IT" sz="2000" dirty="0" smtClean="0"/>
              <a:t> </a:t>
            </a:r>
            <a:r>
              <a:rPr lang="it-IT" sz="2000" dirty="0" err="1" smtClean="0"/>
              <a:t>discounts</a:t>
            </a:r>
            <a:endParaRPr lang="it-IT" sz="2000" dirty="0" smtClean="0"/>
          </a:p>
          <a:p>
            <a:pPr marL="285750" indent="-285750">
              <a:buFontTx/>
              <a:buChar char="-"/>
            </a:pPr>
            <a:r>
              <a:rPr lang="it-IT" sz="2000" dirty="0" err="1" smtClean="0"/>
              <a:t>Pre-process</a:t>
            </a:r>
            <a:r>
              <a:rPr lang="it-IT" sz="2000" dirty="0" smtClean="0"/>
              <a:t>: </a:t>
            </a:r>
            <a:r>
              <a:rPr lang="it-IT" sz="2000" dirty="0" err="1" smtClean="0"/>
              <a:t>performs</a:t>
            </a:r>
            <a:r>
              <a:rPr lang="it-IT" sz="2000" dirty="0" smtClean="0"/>
              <a:t>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checks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record </a:t>
            </a:r>
            <a:r>
              <a:rPr lang="it-IT" sz="2000" dirty="0" err="1" smtClean="0"/>
              <a:t>level</a:t>
            </a:r>
            <a:r>
              <a:rPr lang="it-IT" sz="2000" dirty="0" smtClean="0"/>
              <a:t>, </a:t>
            </a:r>
            <a:r>
              <a:rPr lang="it-IT" sz="2000" dirty="0" err="1" smtClean="0"/>
              <a:t>discards</a:t>
            </a:r>
            <a:r>
              <a:rPr lang="it-IT" sz="2000" dirty="0" smtClean="0"/>
              <a:t> </a:t>
            </a:r>
            <a:r>
              <a:rPr lang="it-IT" sz="2000" dirty="0" err="1" smtClean="0"/>
              <a:t>dirty</a:t>
            </a:r>
            <a:r>
              <a:rPr lang="it-IT" sz="2000" dirty="0" smtClean="0"/>
              <a:t> data</a:t>
            </a:r>
          </a:p>
          <a:p>
            <a:pPr marL="285750" indent="-285750">
              <a:buFontTx/>
              <a:buChar char="-"/>
            </a:pPr>
            <a:endParaRPr lang="it-IT" sz="2000" dirty="0" smtClean="0"/>
          </a:p>
          <a:p>
            <a:r>
              <a:rPr lang="it-IT" sz="2000" dirty="0" smtClean="0"/>
              <a:t>The </a:t>
            </a:r>
            <a:r>
              <a:rPr lang="it-IT" sz="2000" dirty="0" err="1" smtClean="0"/>
              <a:t>whole</a:t>
            </a:r>
            <a:r>
              <a:rPr lang="it-IT" sz="2000" dirty="0" smtClean="0"/>
              <a:t> </a:t>
            </a:r>
            <a:r>
              <a:rPr lang="it-IT" sz="2000" dirty="0" err="1" smtClean="0"/>
              <a:t>acquisition</a:t>
            </a:r>
            <a:r>
              <a:rPr lang="it-IT" sz="2000" dirty="0" smtClean="0"/>
              <a:t> </a:t>
            </a:r>
            <a:r>
              <a:rPr lang="it-IT" sz="2000" dirty="0" err="1" smtClean="0"/>
              <a:t>process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controlled</a:t>
            </a:r>
            <a:r>
              <a:rPr lang="it-IT" sz="2000" dirty="0" smtClean="0"/>
              <a:t> by a web </a:t>
            </a:r>
            <a:r>
              <a:rPr lang="it-IT" sz="2000" dirty="0" err="1" smtClean="0"/>
              <a:t>dashboard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627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sellaDiTesto 30"/>
          <p:cNvSpPr txBox="1"/>
          <p:nvPr/>
        </p:nvSpPr>
        <p:spPr>
          <a:xfrm>
            <a:off x="2851281" y="336726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Load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140929" y="337135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Pre-process</a:t>
            </a:r>
            <a:endParaRPr lang="it-IT" sz="1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788400" cy="1143000"/>
          </a:xfrm>
        </p:spPr>
        <p:txBody>
          <a:bodyPr/>
          <a:lstStyle/>
          <a:p>
            <a:r>
              <a:rPr lang="it-IT" sz="4000" dirty="0" smtClean="0"/>
              <a:t>Data Access and Analysis</a:t>
            </a:r>
            <a:endParaRPr lang="it-IT" sz="4000" dirty="0"/>
          </a:p>
        </p:txBody>
      </p:sp>
      <p:sp>
        <p:nvSpPr>
          <p:cNvPr id="4" name="Rettangolo 3"/>
          <p:cNvSpPr/>
          <p:nvPr/>
        </p:nvSpPr>
        <p:spPr>
          <a:xfrm>
            <a:off x="5585536" y="1829246"/>
            <a:ext cx="1294054" cy="10276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466" y="3140920"/>
            <a:ext cx="1058206" cy="10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Business Chart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60" y="1948897"/>
            <a:ext cx="715144" cy="7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1643471" y="3349766"/>
            <a:ext cx="884436" cy="640515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SFTP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898180" y="4006392"/>
            <a:ext cx="7369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Views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102513" y="3551639"/>
            <a:ext cx="450647" cy="223218"/>
          </a:xfrm>
          <a:prstGeom prst="rightArrow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Little table grid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03" y="3401963"/>
            <a:ext cx="567999" cy="56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285167" y="1447935"/>
            <a:ext cx="22674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Reports and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Visualizations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" name="AutoShape 4" descr="Risultati immagini per sa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6" descr="Risultati immagini per sa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8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AutoShape 10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Nielsen Logo"/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" y="3525087"/>
            <a:ext cx="815271" cy="28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ccia a destra 29"/>
          <p:cNvSpPr/>
          <p:nvPr/>
        </p:nvSpPr>
        <p:spPr>
          <a:xfrm>
            <a:off x="5264138" y="3484910"/>
            <a:ext cx="635992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5900130" y="4261553"/>
            <a:ext cx="8928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DB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5" name="Freccia a destra 34"/>
          <p:cNvSpPr/>
          <p:nvPr/>
        </p:nvSpPr>
        <p:spPr>
          <a:xfrm>
            <a:off x="7643468" y="3525087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>
            <a:off x="8190613" y="3460927"/>
            <a:ext cx="603413" cy="391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SAS</a:t>
            </a:r>
            <a:endParaRPr lang="it-IT" sz="1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2379693" y="3491685"/>
            <a:ext cx="771275" cy="356675"/>
          </a:xfrm>
          <a:prstGeom prst="rightArrow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7" name="Picture 8" descr="Risultati immagini per microstrategy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204" y="1842798"/>
            <a:ext cx="499121" cy="4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tangolo 27"/>
          <p:cNvSpPr/>
          <p:nvPr/>
        </p:nvSpPr>
        <p:spPr>
          <a:xfrm>
            <a:off x="6970690" y="1884435"/>
            <a:ext cx="1350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dirty="0" err="1" smtClean="0">
                <a:solidFill>
                  <a:srgbClr val="CC0000"/>
                </a:solidFill>
                <a:latin typeface="Franklin Gothic Book" panose="020B0503020102020204" pitchFamily="34" charset="0"/>
              </a:rPr>
              <a:t>Microstrategy</a:t>
            </a:r>
            <a:endParaRPr lang="it-IT" sz="1600" dirty="0">
              <a:solidFill>
                <a:srgbClr val="CC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413722" y="1842798"/>
            <a:ext cx="1294054" cy="101408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8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08" y="2144497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301550" y="4594859"/>
            <a:ext cx="8788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Data can be </a:t>
            </a:r>
            <a:r>
              <a:rPr lang="it-IT" sz="2000" dirty="0" err="1" smtClean="0"/>
              <a:t>accessed</a:t>
            </a:r>
            <a:r>
              <a:rPr lang="it-IT" sz="2000" dirty="0" smtClean="0"/>
              <a:t> in </a:t>
            </a:r>
            <a:r>
              <a:rPr lang="it-IT" sz="2000" dirty="0" err="1" smtClean="0"/>
              <a:t>two</a:t>
            </a:r>
            <a:r>
              <a:rPr lang="it-IT" sz="2000" dirty="0" smtClean="0"/>
              <a:t> ways: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 smtClean="0"/>
              <a:t>Extraction</a:t>
            </a:r>
            <a:r>
              <a:rPr lang="it-IT" sz="2000" dirty="0" smtClean="0"/>
              <a:t> from the DB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err="1" smtClean="0"/>
              <a:t>Materialized</a:t>
            </a:r>
            <a:r>
              <a:rPr lang="it-IT" sz="2000" dirty="0" smtClean="0"/>
              <a:t> </a:t>
            </a:r>
            <a:r>
              <a:rPr lang="it-IT" sz="2000" dirty="0" err="1" smtClean="0"/>
              <a:t>views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r>
              <a:rPr lang="it-IT" sz="2000" dirty="0" smtClean="0"/>
              <a:t> </a:t>
            </a:r>
            <a:r>
              <a:rPr lang="it-IT" sz="2000" dirty="0" err="1" smtClean="0"/>
              <a:t>created</a:t>
            </a:r>
            <a:r>
              <a:rPr lang="it-IT" sz="2000" dirty="0" smtClean="0"/>
              <a:t> in </a:t>
            </a:r>
            <a:r>
              <a:rPr lang="it-IT" sz="2000" dirty="0" err="1" smtClean="0"/>
              <a:t>order</a:t>
            </a:r>
            <a:r>
              <a:rPr lang="it-IT" sz="2000" dirty="0" smtClean="0"/>
              <a:t> to facilitate import in SAS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Use of a business </a:t>
            </a:r>
            <a:r>
              <a:rPr lang="it-IT" sz="2000" dirty="0" err="1" smtClean="0"/>
              <a:t>analytics</a:t>
            </a:r>
            <a:r>
              <a:rPr lang="it-IT" sz="2000" dirty="0" smtClean="0"/>
              <a:t> </a:t>
            </a:r>
            <a:r>
              <a:rPr lang="it-IT" sz="2000" dirty="0" err="1" smtClean="0"/>
              <a:t>tool</a:t>
            </a:r>
            <a:r>
              <a:rPr lang="it-IT" sz="2000" dirty="0" smtClean="0"/>
              <a:t> (</a:t>
            </a:r>
            <a:r>
              <a:rPr lang="it-IT" sz="2000" dirty="0" err="1" smtClean="0"/>
              <a:t>MicroStrategy</a:t>
            </a:r>
            <a:r>
              <a:rPr lang="it-IT" sz="2000" dirty="0" smtClean="0"/>
              <a:t>) for reporting, </a:t>
            </a:r>
            <a:r>
              <a:rPr lang="it-IT" sz="2000" dirty="0" err="1" smtClean="0"/>
              <a:t>visualization</a:t>
            </a:r>
            <a:r>
              <a:rPr lang="it-IT" sz="2000" dirty="0" smtClean="0"/>
              <a:t> and </a:t>
            </a:r>
            <a:r>
              <a:rPr lang="it-IT" sz="2000" dirty="0" err="1" smtClean="0"/>
              <a:t>browsing</a:t>
            </a:r>
            <a:r>
              <a:rPr lang="it-IT" sz="2000" dirty="0" smtClean="0"/>
              <a:t> of the data</a:t>
            </a:r>
            <a:endParaRPr lang="it-IT" sz="2000" dirty="0"/>
          </a:p>
          <a:p>
            <a:r>
              <a:rPr lang="it-IT" sz="2000" dirty="0" smtClean="0"/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67934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sellaDiTesto 30"/>
          <p:cNvSpPr txBox="1"/>
          <p:nvPr/>
        </p:nvSpPr>
        <p:spPr>
          <a:xfrm>
            <a:off x="2851281" y="336726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Load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140929" y="337135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Pre-process</a:t>
            </a:r>
            <a:endParaRPr lang="it-IT" sz="1400" dirty="0" smtClean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788400" cy="1143000"/>
          </a:xfrm>
        </p:spPr>
        <p:txBody>
          <a:bodyPr/>
          <a:lstStyle/>
          <a:p>
            <a:r>
              <a:rPr lang="it-IT" sz="4000" dirty="0" smtClean="0"/>
              <a:t>Data Access and Analysis</a:t>
            </a:r>
            <a:endParaRPr lang="it-IT" sz="4000" dirty="0"/>
          </a:p>
        </p:txBody>
      </p:sp>
      <p:sp>
        <p:nvSpPr>
          <p:cNvPr id="4" name="Rettangolo 3"/>
          <p:cNvSpPr/>
          <p:nvPr/>
        </p:nvSpPr>
        <p:spPr>
          <a:xfrm>
            <a:off x="5585536" y="1829246"/>
            <a:ext cx="1294054" cy="10276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466" y="3140920"/>
            <a:ext cx="1058206" cy="10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Business Chart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60" y="1948897"/>
            <a:ext cx="715144" cy="7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1643471" y="3349766"/>
            <a:ext cx="884436" cy="640515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SFTP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898180" y="4006392"/>
            <a:ext cx="7369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Views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102513" y="3551639"/>
            <a:ext cx="450647" cy="223218"/>
          </a:xfrm>
          <a:prstGeom prst="rightArrow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Little table grid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03" y="3401963"/>
            <a:ext cx="567999" cy="56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tangolo 19"/>
          <p:cNvSpPr/>
          <p:nvPr/>
        </p:nvSpPr>
        <p:spPr>
          <a:xfrm>
            <a:off x="5285167" y="1447935"/>
            <a:ext cx="22674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Reports and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Visualizations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" name="AutoShape 4" descr="Risultati immagini per sa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6" descr="Risultati immagini per sa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8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AutoShape 10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Nielsen Logo"/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" y="3525087"/>
            <a:ext cx="815271" cy="28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ccia a destra 29"/>
          <p:cNvSpPr/>
          <p:nvPr/>
        </p:nvSpPr>
        <p:spPr>
          <a:xfrm>
            <a:off x="5264138" y="3484910"/>
            <a:ext cx="635992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5900130" y="4261553"/>
            <a:ext cx="8928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DB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5" name="Freccia a destra 34"/>
          <p:cNvSpPr/>
          <p:nvPr/>
        </p:nvSpPr>
        <p:spPr>
          <a:xfrm>
            <a:off x="7643468" y="3525087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>
            <a:off x="8190613" y="3460927"/>
            <a:ext cx="603413" cy="391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SAS</a:t>
            </a:r>
            <a:endParaRPr lang="it-IT" sz="1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2379693" y="3491685"/>
            <a:ext cx="771275" cy="356675"/>
          </a:xfrm>
          <a:prstGeom prst="rightArrow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7" name="Picture 8" descr="Risultati immagini per microstrategy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204" y="1842798"/>
            <a:ext cx="499121" cy="4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tangolo 27"/>
          <p:cNvSpPr/>
          <p:nvPr/>
        </p:nvSpPr>
        <p:spPr>
          <a:xfrm>
            <a:off x="6970690" y="1884435"/>
            <a:ext cx="1350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dirty="0" err="1" smtClean="0">
                <a:solidFill>
                  <a:srgbClr val="CC0000"/>
                </a:solidFill>
                <a:latin typeface="Franklin Gothic Book" panose="020B0503020102020204" pitchFamily="34" charset="0"/>
              </a:rPr>
              <a:t>Microstrategy</a:t>
            </a:r>
            <a:endParaRPr lang="it-IT" sz="1600" dirty="0">
              <a:solidFill>
                <a:srgbClr val="CC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413722" y="1842798"/>
            <a:ext cx="1294054" cy="101408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8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08" y="2144497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252690" y="4739575"/>
            <a:ext cx="8541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In </a:t>
            </a:r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</a:t>
            </a:r>
            <a:r>
              <a:rPr lang="it-IT" dirty="0" err="1" smtClean="0"/>
              <a:t>modes</a:t>
            </a:r>
            <a:r>
              <a:rPr lang="it-IT" dirty="0" smtClean="0"/>
              <a:t> the </a:t>
            </a:r>
            <a:r>
              <a:rPr lang="it-IT" dirty="0" err="1" smtClean="0"/>
              <a:t>results</a:t>
            </a:r>
            <a:r>
              <a:rPr lang="it-IT" dirty="0" smtClean="0"/>
              <a:t> of common </a:t>
            </a:r>
            <a:r>
              <a:rPr lang="it-IT" dirty="0" err="1" smtClean="0"/>
              <a:t>interrogations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pre-computed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levels</a:t>
            </a:r>
            <a:r>
              <a:rPr lang="it-IT" dirty="0" smtClean="0"/>
              <a:t> of </a:t>
            </a:r>
            <a:r>
              <a:rPr lang="it-IT" dirty="0" err="1" smtClean="0"/>
              <a:t>aggregations</a:t>
            </a:r>
            <a:r>
              <a:rPr lang="it-IT" dirty="0" smtClean="0"/>
              <a:t> and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views</a:t>
            </a:r>
            <a:r>
              <a:rPr lang="it-IT" dirty="0" smtClean="0"/>
              <a:t> or reports</a:t>
            </a:r>
          </a:p>
          <a:p>
            <a:endParaRPr lang="it-IT" dirty="0" smtClean="0"/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allowed</a:t>
            </a:r>
            <a:r>
              <a:rPr lang="it-IT" dirty="0" smtClean="0"/>
              <a:t> to </a:t>
            </a:r>
            <a:r>
              <a:rPr lang="it-IT" dirty="0" err="1" smtClean="0"/>
              <a:t>speed</a:t>
            </a:r>
            <a:r>
              <a:rPr lang="it-IT" dirty="0" smtClean="0"/>
              <a:t>-up </a:t>
            </a:r>
            <a:r>
              <a:rPr lang="it-IT" dirty="0" err="1" smtClean="0"/>
              <a:t>access</a:t>
            </a:r>
            <a:r>
              <a:rPr lang="it-IT" dirty="0" smtClean="0"/>
              <a:t> time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cost</a:t>
            </a:r>
            <a:r>
              <a:rPr lang="it-IT" dirty="0" smtClean="0"/>
              <a:t> of </a:t>
            </a:r>
            <a:r>
              <a:rPr lang="it-IT" dirty="0" err="1" smtClean="0"/>
              <a:t>additional</a:t>
            </a:r>
            <a:r>
              <a:rPr lang="it-IT" dirty="0" smtClean="0"/>
              <a:t> </a:t>
            </a:r>
            <a:r>
              <a:rPr lang="it-IT" dirty="0" err="1" smtClean="0"/>
              <a:t>space</a:t>
            </a:r>
            <a:r>
              <a:rPr lang="it-IT" dirty="0" smtClean="0"/>
              <a:t> on the DB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1047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Preliminary Analysis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Analysis of </a:t>
            </a:r>
            <a:r>
              <a:rPr lang="it-IT" dirty="0" err="1" smtClean="0"/>
              <a:t>quality</a:t>
            </a:r>
            <a:r>
              <a:rPr lang="it-IT" dirty="0" smtClean="0"/>
              <a:t> of data </a:t>
            </a:r>
          </a:p>
          <a:p>
            <a:pPr lvl="1"/>
            <a:r>
              <a:rPr lang="it-IT" dirty="0" err="1" smtClean="0"/>
              <a:t>Anomalies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Distributions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Nulls</a:t>
            </a:r>
            <a:endParaRPr lang="it-IT" dirty="0" smtClean="0"/>
          </a:p>
          <a:p>
            <a:pPr lvl="1"/>
            <a:r>
              <a:rPr lang="it-IT" dirty="0" smtClean="0"/>
              <a:t>…</a:t>
            </a:r>
          </a:p>
          <a:p>
            <a:r>
              <a:rPr lang="it-IT" dirty="0" err="1" smtClean="0"/>
              <a:t>Exploratory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endParaRPr lang="it-IT" dirty="0" smtClean="0"/>
          </a:p>
          <a:p>
            <a:pPr lvl="1"/>
            <a:r>
              <a:rPr lang="it-IT" dirty="0" smtClean="0"/>
              <a:t>Time </a:t>
            </a:r>
            <a:r>
              <a:rPr lang="it-IT" dirty="0" err="1" smtClean="0"/>
              <a:t>series</a:t>
            </a:r>
            <a:r>
              <a:rPr lang="it-IT" dirty="0" smtClean="0"/>
              <a:t> of </a:t>
            </a:r>
            <a:r>
              <a:rPr lang="it-IT" dirty="0" smtClean="0"/>
              <a:t>turnover and </a:t>
            </a:r>
            <a:r>
              <a:rPr lang="it-IT" dirty="0" err="1" smtClean="0"/>
              <a:t>quantity</a:t>
            </a:r>
            <a:endParaRPr lang="it-IT" dirty="0"/>
          </a:p>
          <a:p>
            <a:pPr lvl="1"/>
            <a:r>
              <a:rPr lang="it-IT" dirty="0" smtClean="0"/>
              <a:t>Distribution per </a:t>
            </a:r>
            <a:r>
              <a:rPr lang="it-IT" dirty="0" err="1" smtClean="0"/>
              <a:t>coicop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endParaRPr lang="it-IT" dirty="0" smtClean="0"/>
          </a:p>
          <a:p>
            <a:pPr lvl="1"/>
            <a:r>
              <a:rPr lang="it-IT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156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Turnover </a:t>
            </a:r>
            <a:r>
              <a:rPr lang="it-IT" dirty="0" smtClean="0"/>
              <a:t>per </a:t>
            </a:r>
            <a:r>
              <a:rPr lang="it-IT" dirty="0" smtClean="0"/>
              <a:t>Market</a:t>
            </a:r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4416"/>
            <a:ext cx="8080183" cy="527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803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52949"/>
            <a:ext cx="8229600" cy="4525963"/>
          </a:xfrm>
        </p:spPr>
        <p:txBody>
          <a:bodyPr/>
          <a:lstStyle/>
          <a:p>
            <a:r>
              <a:rPr lang="it-IT" sz="1800" dirty="0" smtClean="0"/>
              <a:t>Total </a:t>
            </a:r>
            <a:r>
              <a:rPr lang="it-IT" sz="1800" dirty="0" err="1" smtClean="0"/>
              <a:t>quantity</a:t>
            </a:r>
            <a:r>
              <a:rPr lang="it-IT" sz="1800" dirty="0" smtClean="0"/>
              <a:t> per week and province</a:t>
            </a:r>
            <a:endParaRPr lang="it-IT" sz="1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8"/>
          <a:stretch/>
        </p:blipFill>
        <p:spPr bwMode="auto">
          <a:xfrm>
            <a:off x="1161635" y="1019640"/>
            <a:ext cx="6907853" cy="531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196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26107" cy="1143000"/>
          </a:xfrm>
        </p:spPr>
        <p:txBody>
          <a:bodyPr/>
          <a:lstStyle/>
          <a:p>
            <a:r>
              <a:rPr lang="it-IT" dirty="0" err="1" smtClean="0"/>
              <a:t>Navigation</a:t>
            </a:r>
            <a:r>
              <a:rPr lang="it-IT" dirty="0" smtClean="0"/>
              <a:t> of DB</a:t>
            </a:r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69" y="1137038"/>
            <a:ext cx="8270837" cy="552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6964732" y="1766197"/>
            <a:ext cx="248870" cy="4892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7432461" y="1800065"/>
            <a:ext cx="256145" cy="483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24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Production Data Platform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setting</a:t>
            </a:r>
            <a:r>
              <a:rPr lang="it-IT" dirty="0" smtClean="0"/>
              <a:t> up a new data </a:t>
            </a:r>
            <a:r>
              <a:rPr lang="it-IT" dirty="0" err="1" smtClean="0"/>
              <a:t>platform</a:t>
            </a:r>
            <a:r>
              <a:rPr lang="it-IT" dirty="0" smtClean="0"/>
              <a:t> for the production </a:t>
            </a:r>
            <a:r>
              <a:rPr lang="it-IT" dirty="0" err="1" smtClean="0"/>
              <a:t>architecture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on Big Data </a:t>
            </a:r>
            <a:r>
              <a:rPr lang="it-IT" dirty="0" err="1" smtClean="0"/>
              <a:t>tools</a:t>
            </a:r>
            <a:endParaRPr lang="it-IT" dirty="0" smtClean="0"/>
          </a:p>
          <a:p>
            <a:pPr lvl="1"/>
            <a:r>
              <a:rPr lang="it-IT" dirty="0"/>
              <a:t>7</a:t>
            </a:r>
            <a:r>
              <a:rPr lang="it-IT" dirty="0" smtClean="0"/>
              <a:t> </a:t>
            </a:r>
            <a:r>
              <a:rPr lang="it-IT" dirty="0" err="1" smtClean="0"/>
              <a:t>nodes</a:t>
            </a:r>
            <a:r>
              <a:rPr lang="it-IT" dirty="0" smtClean="0"/>
              <a:t> </a:t>
            </a:r>
            <a:r>
              <a:rPr lang="it-IT" dirty="0" err="1" smtClean="0"/>
              <a:t>Hadoop</a:t>
            </a:r>
            <a:r>
              <a:rPr lang="it-IT" dirty="0" smtClean="0"/>
              <a:t> Cluster </a:t>
            </a:r>
          </a:p>
          <a:p>
            <a:pPr lvl="1"/>
            <a:r>
              <a:rPr lang="it-IT" dirty="0" err="1" smtClean="0"/>
              <a:t>Hadoop</a:t>
            </a:r>
            <a:r>
              <a:rPr lang="it-IT" dirty="0" smtClean="0"/>
              <a:t>: </a:t>
            </a:r>
            <a:r>
              <a:rPr lang="it-IT" dirty="0" err="1" smtClean="0"/>
              <a:t>parallel</a:t>
            </a:r>
            <a:r>
              <a:rPr lang="it-IT" dirty="0" smtClean="0"/>
              <a:t> </a:t>
            </a:r>
            <a:r>
              <a:rPr lang="it-IT" dirty="0" err="1" smtClean="0"/>
              <a:t>storage</a:t>
            </a:r>
            <a:r>
              <a:rPr lang="it-IT" dirty="0" smtClean="0"/>
              <a:t> and processing </a:t>
            </a:r>
            <a:r>
              <a:rPr lang="it-IT" dirty="0" err="1" smtClean="0"/>
              <a:t>platform</a:t>
            </a:r>
            <a:r>
              <a:rPr lang="it-IT" dirty="0" smtClean="0"/>
              <a:t>, de-facto standard for Big Data </a:t>
            </a:r>
          </a:p>
          <a:p>
            <a:r>
              <a:rPr lang="it-IT" dirty="0" err="1" smtClean="0"/>
              <a:t>Features</a:t>
            </a:r>
            <a:r>
              <a:rPr lang="it-IT" dirty="0" smtClean="0"/>
              <a:t>: </a:t>
            </a:r>
          </a:p>
          <a:p>
            <a:pPr lvl="1"/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historical</a:t>
            </a:r>
            <a:r>
              <a:rPr lang="it-IT" dirty="0" smtClean="0"/>
              <a:t> data </a:t>
            </a:r>
            <a:r>
              <a:rPr lang="it-IT" dirty="0" err="1" smtClean="0"/>
              <a:t>always</a:t>
            </a:r>
            <a:r>
              <a:rPr lang="it-IT" dirty="0" smtClean="0"/>
              <a:t> online for </a:t>
            </a:r>
            <a:r>
              <a:rPr lang="it-IT" dirty="0" err="1" smtClean="0"/>
              <a:t>interactive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Possibility</a:t>
            </a:r>
            <a:r>
              <a:rPr lang="it-IT" dirty="0" smtClean="0"/>
              <a:t> of </a:t>
            </a:r>
            <a:r>
              <a:rPr lang="it-IT" dirty="0" err="1" smtClean="0"/>
              <a:t>retaining</a:t>
            </a:r>
            <a:r>
              <a:rPr lang="it-IT" dirty="0" smtClean="0"/>
              <a:t> </a:t>
            </a:r>
            <a:r>
              <a:rPr lang="it-IT" dirty="0" err="1" smtClean="0"/>
              <a:t>historical</a:t>
            </a:r>
            <a:r>
              <a:rPr lang="it-IT" dirty="0" smtClean="0"/>
              <a:t> data </a:t>
            </a:r>
            <a:r>
              <a:rPr lang="it-IT" dirty="0" err="1" smtClean="0"/>
              <a:t>indefinitely</a:t>
            </a:r>
            <a:endParaRPr lang="it-IT" dirty="0" smtClean="0"/>
          </a:p>
          <a:p>
            <a:pPr lvl="1"/>
            <a:r>
              <a:rPr lang="it-IT" dirty="0" err="1" smtClean="0"/>
              <a:t>Costruction</a:t>
            </a:r>
            <a:r>
              <a:rPr lang="it-IT" dirty="0" smtClean="0"/>
              <a:t> of a global </a:t>
            </a:r>
            <a:r>
              <a:rPr lang="it-IT" dirty="0" err="1" smtClean="0"/>
              <a:t>historical</a:t>
            </a:r>
            <a:r>
              <a:rPr lang="it-IT" dirty="0" smtClean="0"/>
              <a:t> data </a:t>
            </a:r>
            <a:r>
              <a:rPr lang="it-IT" dirty="0" err="1" smtClean="0"/>
              <a:t>warehouse</a:t>
            </a:r>
            <a:r>
              <a:rPr lang="it-IT" dirty="0" smtClean="0"/>
              <a:t> of </a:t>
            </a:r>
            <a:r>
              <a:rPr lang="it-IT" dirty="0" err="1" smtClean="0"/>
              <a:t>prices</a:t>
            </a:r>
            <a:r>
              <a:rPr lang="it-IT" dirty="0" smtClean="0"/>
              <a:t> data</a:t>
            </a:r>
          </a:p>
          <a:p>
            <a:pPr lvl="1"/>
            <a:r>
              <a:rPr lang="it-IT" dirty="0" smtClean="0"/>
              <a:t>Database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for processing </a:t>
            </a:r>
            <a:r>
              <a:rPr lang="it-IT" dirty="0" err="1" smtClean="0"/>
              <a:t>current</a:t>
            </a:r>
            <a:r>
              <a:rPr lang="it-IT" dirty="0" smtClean="0"/>
              <a:t>, online data (</a:t>
            </a:r>
            <a:r>
              <a:rPr lang="it-IT" dirty="0" err="1" smtClean="0"/>
              <a:t>computation</a:t>
            </a:r>
            <a:r>
              <a:rPr lang="it-IT" dirty="0" smtClean="0"/>
              <a:t> of </a:t>
            </a:r>
            <a:r>
              <a:rPr lang="it-IT" dirty="0" err="1" smtClean="0"/>
              <a:t>indexes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Easier</a:t>
            </a:r>
            <a:r>
              <a:rPr lang="it-IT" dirty="0" smtClean="0"/>
              <a:t> to </a:t>
            </a:r>
            <a:r>
              <a:rPr lang="it-IT" dirty="0" err="1" smtClean="0"/>
              <a:t>perform</a:t>
            </a:r>
            <a:r>
              <a:rPr lang="it-IT" dirty="0" smtClean="0"/>
              <a:t> large-scale </a:t>
            </a:r>
            <a:r>
              <a:rPr lang="it-IT" dirty="0" err="1" smtClean="0"/>
              <a:t>analysis</a:t>
            </a:r>
            <a:endParaRPr lang="it-IT" dirty="0" smtClean="0"/>
          </a:p>
          <a:p>
            <a:pPr lvl="1"/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394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About</a:t>
            </a:r>
            <a:r>
              <a:rPr lang="it-IT" dirty="0" smtClean="0"/>
              <a:t> me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Head of </a:t>
            </a:r>
            <a:r>
              <a:rPr lang="it-IT" dirty="0" err="1" smtClean="0"/>
              <a:t>unit</a:t>
            </a:r>
            <a:r>
              <a:rPr lang="it-IT" dirty="0" smtClean="0"/>
              <a:t> «</a:t>
            </a:r>
            <a:r>
              <a:rPr lang="it-IT" dirty="0" err="1" smtClean="0"/>
              <a:t>Architectures</a:t>
            </a:r>
            <a:r>
              <a:rPr lang="it-IT" dirty="0" smtClean="0"/>
              <a:t> for business intelligence, mobile and big data»</a:t>
            </a:r>
          </a:p>
          <a:p>
            <a:r>
              <a:rPr lang="it-IT" dirty="0" smtClean="0"/>
              <a:t>Project manager of the UNECE </a:t>
            </a:r>
            <a:r>
              <a:rPr lang="it-IT" dirty="0" err="1" smtClean="0"/>
              <a:t>project</a:t>
            </a:r>
            <a:r>
              <a:rPr lang="it-IT" dirty="0" smtClean="0"/>
              <a:t> Big Data in </a:t>
            </a:r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Statistics</a:t>
            </a:r>
            <a:endParaRPr lang="it-IT" dirty="0" smtClean="0"/>
          </a:p>
          <a:p>
            <a:r>
              <a:rPr lang="it-IT" dirty="0" smtClean="0"/>
              <a:t>Leader of the IT </a:t>
            </a:r>
            <a:r>
              <a:rPr lang="it-IT" dirty="0" err="1" smtClean="0"/>
              <a:t>group</a:t>
            </a:r>
            <a:r>
              <a:rPr lang="it-IT" dirty="0" smtClean="0"/>
              <a:t> in the Istat Scanner Data </a:t>
            </a:r>
            <a:r>
              <a:rPr lang="it-IT" dirty="0" err="1" smtClean="0"/>
              <a:t>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28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tangolo 45"/>
          <p:cNvSpPr/>
          <p:nvPr/>
        </p:nvSpPr>
        <p:spPr>
          <a:xfrm>
            <a:off x="4415176" y="2735229"/>
            <a:ext cx="2883670" cy="22805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2851281" y="3367261"/>
            <a:ext cx="1181579" cy="5789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Ingestion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5" y="274638"/>
            <a:ext cx="8788400" cy="1143000"/>
          </a:xfrm>
        </p:spPr>
        <p:txBody>
          <a:bodyPr/>
          <a:lstStyle/>
          <a:p>
            <a:r>
              <a:rPr lang="it-IT" sz="4000" dirty="0" smtClean="0"/>
              <a:t>IT Architecture: Production </a:t>
            </a:r>
            <a:r>
              <a:rPr lang="it-IT" sz="4000" dirty="0" err="1" smtClean="0"/>
              <a:t>Phase</a:t>
            </a:r>
            <a:endParaRPr lang="it-IT" sz="4000" dirty="0"/>
          </a:p>
        </p:txBody>
      </p:sp>
      <p:sp>
        <p:nvSpPr>
          <p:cNvPr id="4" name="Rettangolo 3"/>
          <p:cNvSpPr/>
          <p:nvPr/>
        </p:nvSpPr>
        <p:spPr>
          <a:xfrm>
            <a:off x="4398126" y="1647263"/>
            <a:ext cx="1391303" cy="10276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989" y="3464045"/>
            <a:ext cx="1058206" cy="10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Business Chart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205" y="1757476"/>
            <a:ext cx="715144" cy="71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1643471" y="3349766"/>
            <a:ext cx="884436" cy="64051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SFTP</a:t>
            </a:r>
            <a:endParaRPr lang="it-IT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1102513" y="3551639"/>
            <a:ext cx="450647" cy="223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4317619" y="1031971"/>
            <a:ext cx="1471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Reports and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Visualizations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" name="AutoShape 4" descr="Risultati immagini per sa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6" descr="Risultati immagini per sas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AutoShape 8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AutoShape 10" descr="http://upload.wikimedia.org/wikipedia/commons/1/10/SAS_logo_horiz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8" name="Picture 14" descr="Nielsen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" y="3525087"/>
            <a:ext cx="815271" cy="28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ccia a destra 29"/>
          <p:cNvSpPr/>
          <p:nvPr/>
        </p:nvSpPr>
        <p:spPr>
          <a:xfrm>
            <a:off x="3880325" y="3484910"/>
            <a:ext cx="635992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2379693" y="3491685"/>
            <a:ext cx="661937" cy="35667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2834338" y="2326635"/>
            <a:ext cx="1198522" cy="10140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2610839" y="1972611"/>
            <a:ext cx="18043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Control Dashboard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https://cdn3.iconfinder.com/data/icons/line-icons-medium-version/64/dashboard-512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646" y="2653277"/>
            <a:ext cx="519544" cy="5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asellaDiTesto 36"/>
          <p:cNvSpPr txBox="1"/>
          <p:nvPr/>
        </p:nvSpPr>
        <p:spPr>
          <a:xfrm>
            <a:off x="6030956" y="1835026"/>
            <a:ext cx="771681" cy="391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0" tIns="72000" rIns="0" bIns="72000" rtlCol="0" anchor="ctr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SAS</a:t>
            </a:r>
            <a:endParaRPr lang="it-IT" sz="16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473911" y="4999860"/>
            <a:ext cx="1326694" cy="79440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Processing</a:t>
            </a:r>
          </a:p>
          <a:p>
            <a:pPr algn="ctr"/>
            <a:r>
              <a:rPr lang="it-IT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of </a:t>
            </a:r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indexes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4629116" y="4575721"/>
            <a:ext cx="9399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Oracle DB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40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646" y="4014410"/>
            <a:ext cx="460842" cy="46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646" y="3470429"/>
            <a:ext cx="460842" cy="46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844" y="3470429"/>
            <a:ext cx="460842" cy="46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Databas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844" y="4014106"/>
            <a:ext cx="460842" cy="46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ttangolo 44"/>
          <p:cNvSpPr/>
          <p:nvPr/>
        </p:nvSpPr>
        <p:spPr>
          <a:xfrm>
            <a:off x="6139455" y="4575721"/>
            <a:ext cx="9399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Hadoop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5789429" y="1057345"/>
            <a:ext cx="1471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Extraction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for offline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analysis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4753497" y="2699114"/>
            <a:ext cx="25243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Enhanced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data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warehouse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5946083" y="4983967"/>
            <a:ext cx="1326694" cy="79440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it-IT" sz="1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Sample </a:t>
            </a:r>
            <a:r>
              <a:rPr lang="it-IT" sz="1400" dirty="0" err="1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selection</a:t>
            </a:r>
            <a:endParaRPr lang="it-IT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0" name="Rettangolo 49"/>
          <p:cNvSpPr/>
          <p:nvPr/>
        </p:nvSpPr>
        <p:spPr>
          <a:xfrm>
            <a:off x="4548639" y="3118930"/>
            <a:ext cx="11805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chemeClr val="accent1">
                    <a:lumMod val="75000"/>
                  </a:schemeClr>
                </a:solidFill>
                <a:latin typeface="Franklin Gothic Book" panose="020B0503020102020204" pitchFamily="34" charset="0"/>
              </a:rPr>
              <a:t>Current</a:t>
            </a: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  <a:latin typeface="Franklin Gothic Book" panose="020B0503020102020204" pitchFamily="34" charset="0"/>
              </a:rPr>
              <a:t> data</a:t>
            </a:r>
            <a:endParaRPr lang="it-IT" sz="1400" b="1" dirty="0">
              <a:solidFill>
                <a:schemeClr val="accent1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5975549" y="3094240"/>
            <a:ext cx="1464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chemeClr val="accent3">
                    <a:lumMod val="50000"/>
                  </a:schemeClr>
                </a:solidFill>
                <a:latin typeface="Franklin Gothic Book" panose="020B0503020102020204" pitchFamily="34" charset="0"/>
              </a:rPr>
              <a:t>Historical</a:t>
            </a:r>
            <a:r>
              <a:rPr lang="it-IT" sz="1400" b="1" dirty="0" smtClean="0">
                <a:solidFill>
                  <a:schemeClr val="accent3">
                    <a:lumMod val="50000"/>
                  </a:schemeClr>
                </a:solidFill>
                <a:latin typeface="Franklin Gothic Book" panose="020B0503020102020204" pitchFamily="34" charset="0"/>
              </a:rPr>
              <a:t> data</a:t>
            </a:r>
            <a:endParaRPr lang="it-IT" sz="1400" b="1" dirty="0">
              <a:solidFill>
                <a:schemeClr val="accent3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24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The scanner data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err="1" smtClean="0"/>
              <a:t>represents</a:t>
            </a:r>
            <a:r>
              <a:rPr lang="it-IT" dirty="0" smtClean="0"/>
              <a:t> a </a:t>
            </a:r>
            <a:r>
              <a:rPr lang="it-IT" dirty="0" err="1" smtClean="0"/>
              <a:t>challenging</a:t>
            </a:r>
            <a:r>
              <a:rPr lang="it-IT" dirty="0" smtClean="0"/>
              <a:t> </a:t>
            </a:r>
            <a:r>
              <a:rPr lang="it-IT" dirty="0" err="1" smtClean="0"/>
              <a:t>testbed</a:t>
            </a:r>
            <a:r>
              <a:rPr lang="it-IT" dirty="0" smtClean="0"/>
              <a:t> for </a:t>
            </a:r>
            <a:r>
              <a:rPr lang="it-IT" dirty="0" err="1" smtClean="0"/>
              <a:t>experimenting</a:t>
            </a:r>
            <a:r>
              <a:rPr lang="it-IT" dirty="0" smtClean="0"/>
              <a:t> new </a:t>
            </a:r>
            <a:r>
              <a:rPr lang="it-IT" dirty="0" err="1" smtClean="0"/>
              <a:t>approaches</a:t>
            </a:r>
            <a:r>
              <a:rPr lang="it-IT" dirty="0" smtClean="0"/>
              <a:t> in the IT </a:t>
            </a:r>
            <a:r>
              <a:rPr lang="it-IT" dirty="0" err="1" smtClean="0"/>
              <a:t>support</a:t>
            </a:r>
            <a:r>
              <a:rPr lang="it-IT" dirty="0" smtClean="0"/>
              <a:t> to </a:t>
            </a:r>
            <a:r>
              <a:rPr lang="it-IT" dirty="0" err="1" smtClean="0"/>
              <a:t>analysis</a:t>
            </a:r>
            <a:r>
              <a:rPr lang="it-IT" dirty="0" smtClean="0"/>
              <a:t> and production</a:t>
            </a:r>
          </a:p>
          <a:p>
            <a:r>
              <a:rPr lang="it-IT" dirty="0" err="1" smtClean="0"/>
              <a:t>Objective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/>
              <a:t>g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faster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and more </a:t>
            </a:r>
            <a:r>
              <a:rPr lang="it-IT" dirty="0" err="1" smtClean="0"/>
              <a:t>efficient</a:t>
            </a:r>
            <a:r>
              <a:rPr lang="it-IT" dirty="0" smtClean="0"/>
              <a:t> </a:t>
            </a:r>
            <a:r>
              <a:rPr lang="it-IT" dirty="0" err="1" smtClean="0"/>
              <a:t>processes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concept</a:t>
            </a:r>
            <a:r>
              <a:rPr lang="it-IT" dirty="0" smtClean="0"/>
              <a:t> of «Big Data»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merely</a:t>
            </a:r>
            <a:r>
              <a:rPr lang="it-IT" dirty="0" smtClean="0"/>
              <a:t> a </a:t>
            </a:r>
            <a:r>
              <a:rPr lang="it-IT" dirty="0" err="1" smtClean="0"/>
              <a:t>matter</a:t>
            </a:r>
            <a:r>
              <a:rPr lang="it-IT" dirty="0" smtClean="0"/>
              <a:t> of </a:t>
            </a:r>
            <a:r>
              <a:rPr lang="it-IT" dirty="0" err="1" smtClean="0"/>
              <a:t>size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rather</a:t>
            </a:r>
            <a:r>
              <a:rPr lang="it-IT" dirty="0" smtClean="0"/>
              <a:t> of new </a:t>
            </a:r>
            <a:r>
              <a:rPr lang="it-IT" dirty="0" err="1" smtClean="0"/>
              <a:t>opportunities</a:t>
            </a:r>
            <a:r>
              <a:rPr lang="it-IT" dirty="0" smtClean="0"/>
              <a:t> </a:t>
            </a:r>
          </a:p>
          <a:p>
            <a:r>
              <a:rPr lang="it-IT" dirty="0" smtClean="0"/>
              <a:t>Technology can </a:t>
            </a:r>
            <a:r>
              <a:rPr lang="it-IT" dirty="0" err="1" smtClean="0"/>
              <a:t>give</a:t>
            </a:r>
            <a:r>
              <a:rPr lang="it-IT" dirty="0" smtClean="0"/>
              <a:t> the </a:t>
            </a:r>
            <a:r>
              <a:rPr lang="it-IT" dirty="0" err="1" smtClean="0"/>
              <a:t>answers</a:t>
            </a:r>
            <a:r>
              <a:rPr lang="it-IT" dirty="0" smtClean="0"/>
              <a:t>,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it’s</a:t>
            </a:r>
            <a:r>
              <a:rPr lang="it-IT" dirty="0" smtClean="0"/>
              <a:t> time to </a:t>
            </a:r>
            <a:r>
              <a:rPr lang="it-IT" dirty="0" err="1" smtClean="0"/>
              <a:t>make</a:t>
            </a:r>
            <a:r>
              <a:rPr lang="it-IT" dirty="0" smtClean="0"/>
              <a:t> new </a:t>
            </a:r>
            <a:r>
              <a:rPr lang="it-IT" dirty="0" err="1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52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Questions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83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Abstract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15992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this talk we present the issues and challenges related to dealing with datasets of </a:t>
            </a:r>
            <a:r>
              <a:rPr lang="en-US" dirty="0" smtClean="0"/>
              <a:t>big size </a:t>
            </a:r>
            <a:r>
              <a:rPr lang="en-US" dirty="0"/>
              <a:t>such as those involved in the Scanner Data project at </a:t>
            </a:r>
            <a:r>
              <a:rPr lang="en-US" dirty="0" err="1" smtClean="0"/>
              <a:t>Istat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illustrate the IT architecture backing the testing phase of the project, currently in </a:t>
            </a:r>
            <a:r>
              <a:rPr lang="en-US" dirty="0" smtClean="0"/>
              <a:t>place, and the ideas for the production architecture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motivations behind the design </a:t>
            </a:r>
            <a:r>
              <a:rPr lang="en-US" dirty="0" smtClean="0"/>
              <a:t>are </a:t>
            </a:r>
            <a:r>
              <a:rPr lang="en-US" dirty="0"/>
              <a:t>explained as well as the solutions introduced as part of a larger scope approach to the </a:t>
            </a:r>
            <a:r>
              <a:rPr lang="en-US" dirty="0" err="1"/>
              <a:t>modernisation</a:t>
            </a:r>
            <a:r>
              <a:rPr lang="en-US" dirty="0"/>
              <a:t> of tools and techniques used for data storage and processing in </a:t>
            </a:r>
            <a:r>
              <a:rPr lang="en-US" dirty="0" err="1"/>
              <a:t>Istat</a:t>
            </a:r>
            <a:r>
              <a:rPr lang="en-US" dirty="0"/>
              <a:t>, envisioning the future </a:t>
            </a:r>
            <a:r>
              <a:rPr lang="en-US" dirty="0" smtClean="0"/>
              <a:t>challenges posed by </a:t>
            </a:r>
            <a:r>
              <a:rPr lang="en-US" dirty="0" smtClean="0"/>
              <a:t>the adoption of Big </a:t>
            </a:r>
            <a:r>
              <a:rPr lang="en-US" dirty="0"/>
              <a:t>Data and Data </a:t>
            </a:r>
            <a:r>
              <a:rPr lang="en-US" dirty="0" smtClean="0"/>
              <a:t>Science in NSIs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6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Data </a:t>
            </a:r>
            <a:r>
              <a:rPr lang="it-IT" dirty="0" err="1" smtClean="0"/>
              <a:t>Size</a:t>
            </a:r>
            <a:r>
              <a:rPr lang="it-IT" dirty="0" smtClean="0"/>
              <a:t> - </a:t>
            </a:r>
            <a:r>
              <a:rPr lang="it-IT" dirty="0" err="1" smtClean="0"/>
              <a:t>Current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7585" y="1059041"/>
            <a:ext cx="8248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Received</a:t>
            </a:r>
            <a:r>
              <a:rPr lang="it-IT" sz="3200" dirty="0" smtClean="0"/>
              <a:t> and </a:t>
            </a:r>
            <a:r>
              <a:rPr lang="it-IT" sz="3200" dirty="0" err="1" smtClean="0"/>
              <a:t>stored</a:t>
            </a:r>
            <a:r>
              <a:rPr lang="it-IT" sz="3200" dirty="0" smtClean="0"/>
              <a:t> </a:t>
            </a:r>
            <a:r>
              <a:rPr lang="it-IT" sz="3200" dirty="0" smtClean="0"/>
              <a:t>data from 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6 </a:t>
            </a:r>
            <a:r>
              <a:rPr lang="it-IT" sz="3200" dirty="0" err="1" smtClean="0"/>
              <a:t>chains</a:t>
            </a:r>
            <a:r>
              <a:rPr lang="it-IT" sz="3200" dirty="0" smtClean="0"/>
              <a:t> in 6 </a:t>
            </a:r>
            <a:r>
              <a:rPr lang="it-IT" sz="3200" dirty="0" err="1" smtClean="0"/>
              <a:t>provinces</a:t>
            </a:r>
            <a:endParaRPr lang="en-US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98085" y="2126762"/>
            <a:ext cx="6147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30% 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of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all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stores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available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from 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Nielsen in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these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provinces</a:t>
            </a: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2 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and a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half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years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time </a:t>
            </a:r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span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94262" y="4499064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Space </a:t>
            </a:r>
            <a:r>
              <a:rPr lang="it-IT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occupation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of </a:t>
            </a:r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it-IT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year</a:t>
            </a:r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 </a:t>
            </a:r>
            <a:r>
              <a:rPr lang="it-IT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microdata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database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51818" y="3841780"/>
            <a:ext cx="3440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5">
                    <a:lumMod val="50000"/>
                  </a:schemeClr>
                </a:solidFill>
              </a:rPr>
              <a:t>426 </a:t>
            </a:r>
            <a:r>
              <a:rPr lang="it-IT" sz="2800" b="1" dirty="0" err="1" smtClean="0">
                <a:solidFill>
                  <a:schemeClr val="accent5">
                    <a:lumMod val="50000"/>
                  </a:schemeClr>
                </a:solidFill>
              </a:rPr>
              <a:t>Million</a:t>
            </a:r>
            <a:r>
              <a:rPr lang="it-IT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5">
                    <a:lumMod val="50000"/>
                  </a:schemeClr>
                </a:solidFill>
              </a:rPr>
              <a:t>records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20082" y="4903503"/>
            <a:ext cx="23038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5">
                    <a:lumMod val="75000"/>
                  </a:schemeClr>
                </a:solidFill>
              </a:rPr>
              <a:t>18Gb</a:t>
            </a:r>
            <a:endParaRPr lang="en-US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69963" y="2804470"/>
            <a:ext cx="2004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550 </a:t>
            </a:r>
            <a:r>
              <a:rPr lang="it-IT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Stores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00096" y="3302205"/>
            <a:ext cx="3143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5">
                    <a:lumMod val="75000"/>
                  </a:schemeClr>
                </a:solidFill>
              </a:rPr>
              <a:t>210,000 </a:t>
            </a:r>
            <a:r>
              <a:rPr lang="it-IT" sz="2800" b="1" dirty="0" err="1" smtClean="0">
                <a:solidFill>
                  <a:schemeClr val="accent5">
                    <a:lumMod val="75000"/>
                  </a:schemeClr>
                </a:solidFill>
              </a:rPr>
              <a:t>Products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21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Data </a:t>
            </a:r>
            <a:r>
              <a:rPr lang="it-IT" dirty="0" err="1" smtClean="0"/>
              <a:t>Size</a:t>
            </a:r>
            <a:r>
              <a:rPr lang="it-IT" dirty="0" smtClean="0"/>
              <a:t> - </a:t>
            </a:r>
            <a:r>
              <a:rPr lang="it-IT" dirty="0" err="1" smtClean="0"/>
              <a:t>Expected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24351" y="1417638"/>
            <a:ext cx="60952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Further</a:t>
            </a:r>
            <a:r>
              <a:rPr lang="it-IT" sz="3200" dirty="0" smtClean="0"/>
              <a:t> 29 </a:t>
            </a:r>
            <a:r>
              <a:rPr lang="it-IT" sz="3200" dirty="0" err="1" smtClean="0"/>
              <a:t>provinces</a:t>
            </a:r>
            <a:r>
              <a:rPr lang="it-IT" sz="3200" dirty="0" smtClean="0"/>
              <a:t> </a:t>
            </a:r>
            <a:r>
              <a:rPr lang="it-IT" sz="3200" dirty="0" err="1" smtClean="0"/>
              <a:t>will</a:t>
            </a:r>
            <a:r>
              <a:rPr lang="it-IT" sz="3200" dirty="0" smtClean="0"/>
              <a:t> be </a:t>
            </a:r>
            <a:r>
              <a:rPr lang="it-IT" sz="3200" dirty="0" err="1" smtClean="0"/>
              <a:t>received</a:t>
            </a:r>
            <a:r>
              <a:rPr lang="it-IT" sz="3200" dirty="0" smtClean="0"/>
              <a:t> by the end of the </a:t>
            </a:r>
            <a:r>
              <a:rPr lang="it-IT" sz="3200" dirty="0" err="1" smtClean="0"/>
              <a:t>year</a:t>
            </a:r>
            <a:r>
              <a:rPr lang="it-IT" sz="3200" dirty="0" smtClean="0"/>
              <a:t> </a:t>
            </a:r>
            <a:endParaRPr lang="en-US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302789" y="2727145"/>
            <a:ext cx="4538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 smtClean="0"/>
              <a:t>Estimated</a:t>
            </a:r>
            <a:r>
              <a:rPr lang="it-IT" sz="2000" dirty="0" smtClean="0"/>
              <a:t> </a:t>
            </a:r>
            <a:r>
              <a:rPr lang="it-IT" sz="2000" dirty="0" err="1" smtClean="0"/>
              <a:t>size</a:t>
            </a:r>
            <a:r>
              <a:rPr lang="it-IT" sz="2000" dirty="0" smtClean="0"/>
              <a:t> of </a:t>
            </a:r>
            <a:r>
              <a:rPr lang="it-IT" sz="2000" b="1" dirty="0" smtClean="0"/>
              <a:t>1 </a:t>
            </a:r>
            <a:r>
              <a:rPr lang="it-IT" sz="2000" b="1" dirty="0" err="1" smtClean="0"/>
              <a:t>year</a:t>
            </a:r>
            <a:r>
              <a:rPr lang="it-IT" sz="2000" b="1" dirty="0" smtClean="0"/>
              <a:t> </a:t>
            </a:r>
            <a:r>
              <a:rPr lang="it-IT" sz="2000" dirty="0" smtClean="0"/>
              <a:t>of </a:t>
            </a:r>
            <a:r>
              <a:rPr lang="it-IT" sz="2000" dirty="0" err="1" smtClean="0"/>
              <a:t>microdata</a:t>
            </a:r>
            <a:r>
              <a:rPr lang="it-IT" sz="2000" dirty="0" smtClean="0"/>
              <a:t>  </a:t>
            </a:r>
            <a:endParaRPr lang="en-US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420082" y="3328318"/>
            <a:ext cx="23038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47Gb</a:t>
            </a:r>
            <a:endParaRPr lang="en-US" sz="6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84440" y="4637377"/>
            <a:ext cx="27751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5">
                    <a:lumMod val="50000"/>
                  </a:schemeClr>
                </a:solidFill>
              </a:rPr>
              <a:t>142Gb</a:t>
            </a:r>
            <a:endParaRPr lang="en-US" sz="6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121458" y="3528373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 </a:t>
            </a:r>
            <a:r>
              <a:rPr lang="it-IT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chains</a:t>
            </a:r>
            <a:r>
              <a:rPr lang="it-IT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only</a:t>
            </a:r>
            <a:endParaRPr lang="en-US" sz="2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121458" y="4761945"/>
            <a:ext cx="2547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>
                <a:solidFill>
                  <a:schemeClr val="accent5">
                    <a:lumMod val="50000"/>
                  </a:schemeClr>
                </a:solidFill>
              </a:rPr>
              <a:t>All</a:t>
            </a: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5">
                    <a:lumMod val="50000"/>
                  </a:schemeClr>
                </a:solidFill>
              </a:rPr>
              <a:t>available</a:t>
            </a: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5">
                    <a:lumMod val="50000"/>
                  </a:schemeClr>
                </a:solidFill>
              </a:rPr>
              <a:t>chains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93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Actual</a:t>
            </a:r>
            <a:r>
              <a:rPr lang="it-IT" dirty="0" smtClean="0"/>
              <a:t> </a:t>
            </a:r>
            <a:r>
              <a:rPr lang="it-IT" dirty="0" err="1" smtClean="0"/>
              <a:t>occupation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75657" y="1528313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 </a:t>
            </a:r>
            <a:r>
              <a:rPr lang="it-IT" dirty="0" err="1" smtClean="0"/>
              <a:t>years</a:t>
            </a:r>
            <a:r>
              <a:rPr lang="it-IT" dirty="0" smtClean="0"/>
              <a:t> of </a:t>
            </a:r>
            <a:r>
              <a:rPr lang="it-IT" dirty="0" err="1" smtClean="0"/>
              <a:t>microdata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404886" y="2008321"/>
            <a:ext cx="23038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36Gb</a:t>
            </a:r>
            <a:endParaRPr lang="en-US" sz="6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10167" y="1528313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occupation</a:t>
            </a:r>
            <a:r>
              <a:rPr lang="it-IT" dirty="0" smtClean="0"/>
              <a:t> of DB </a:t>
            </a:r>
            <a:r>
              <a:rPr lang="it-IT" dirty="0" err="1" smtClean="0"/>
              <a:t>space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911681" y="2008320"/>
            <a:ext cx="27751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6">
                    <a:lumMod val="75000"/>
                  </a:schemeClr>
                </a:solidFill>
              </a:rPr>
              <a:t>200Gb</a:t>
            </a:r>
            <a:endParaRPr lang="en-US" sz="6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45192" y="3806998"/>
            <a:ext cx="27751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5">
                    <a:lumMod val="75000"/>
                  </a:schemeClr>
                </a:solidFill>
              </a:rPr>
              <a:t>100Gb</a:t>
            </a:r>
            <a:endParaRPr lang="en-US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18710" y="221691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now</a:t>
            </a:r>
            <a:endParaRPr lang="en-US" sz="2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0" y="4022435"/>
            <a:ext cx="13115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End 2015</a:t>
            </a:r>
          </a:p>
          <a:p>
            <a:r>
              <a:rPr lang="it-IT" sz="1200" b="1" dirty="0" smtClean="0">
                <a:solidFill>
                  <a:schemeClr val="accent5">
                    <a:lumMod val="75000"/>
                  </a:schemeClr>
                </a:solidFill>
              </a:rPr>
              <a:t>29 </a:t>
            </a:r>
            <a:r>
              <a:rPr lang="it-IT" sz="1200" b="1" dirty="0" err="1" smtClean="0">
                <a:solidFill>
                  <a:schemeClr val="accent5">
                    <a:lumMod val="75000"/>
                  </a:schemeClr>
                </a:solidFill>
              </a:rPr>
              <a:t>provinces</a:t>
            </a:r>
            <a:r>
              <a:rPr lang="it-IT" sz="12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it-IT" sz="1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1200" b="1" dirty="0" smtClean="0">
                <a:solidFill>
                  <a:schemeClr val="accent5">
                    <a:lumMod val="75000"/>
                  </a:schemeClr>
                </a:solidFill>
              </a:rPr>
              <a:t>6 </a:t>
            </a:r>
            <a:r>
              <a:rPr lang="it-IT" sz="1200" b="1" dirty="0" err="1" smtClean="0">
                <a:solidFill>
                  <a:schemeClr val="accent5">
                    <a:lumMod val="75000"/>
                  </a:schemeClr>
                </a:solidFill>
              </a:rPr>
              <a:t>chains</a:t>
            </a: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10034" y="3659664"/>
            <a:ext cx="11505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800" b="1" dirty="0" smtClean="0">
                <a:solidFill>
                  <a:srgbClr val="C00000"/>
                </a:solidFill>
              </a:rPr>
              <a:t>?</a:t>
            </a:r>
            <a:endParaRPr lang="en-US" sz="13800" b="1" dirty="0">
              <a:solidFill>
                <a:srgbClr val="C00000"/>
              </a:solidFill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180005" y="2362263"/>
            <a:ext cx="1463558" cy="50952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ccia a destra 13"/>
          <p:cNvSpPr/>
          <p:nvPr/>
        </p:nvSpPr>
        <p:spPr>
          <a:xfrm>
            <a:off x="4243313" y="4660231"/>
            <a:ext cx="1463558" cy="50952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/>
          <p:nvPr/>
        </p:nvSpPr>
        <p:spPr>
          <a:xfrm>
            <a:off x="3629732" y="2923571"/>
            <a:ext cx="3607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Indexes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it-IT" dirty="0" err="1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iews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it-IT" dirty="0" err="1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ggregations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bg1">
                    <a:lumMod val="65000"/>
                  </a:schemeClr>
                </a:solidFill>
              </a:rPr>
              <a:t>classifications</a:t>
            </a:r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281218" y="5075346"/>
            <a:ext cx="27751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solidFill>
                  <a:schemeClr val="accent5">
                    <a:lumMod val="75000"/>
                  </a:schemeClr>
                </a:solidFill>
              </a:rPr>
              <a:t>540Gb</a:t>
            </a:r>
            <a:endParaRPr lang="en-US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6026" y="5290783"/>
            <a:ext cx="1230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2016?</a:t>
            </a:r>
          </a:p>
          <a:p>
            <a:r>
              <a:rPr lang="it-IT" sz="1200" b="1" dirty="0" smtClean="0">
                <a:solidFill>
                  <a:schemeClr val="accent5">
                    <a:lumMod val="75000"/>
                  </a:schemeClr>
                </a:solidFill>
              </a:rPr>
              <a:t>EVERYTHING!</a:t>
            </a: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4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Problem</a:t>
            </a:r>
            <a:r>
              <a:rPr lang="it-IT" dirty="0" smtClean="0"/>
              <a:t> with </a:t>
            </a:r>
            <a:r>
              <a:rPr lang="it-IT" dirty="0" err="1" smtClean="0"/>
              <a:t>Size</a:t>
            </a:r>
            <a:r>
              <a:rPr lang="it-IT" dirty="0" smtClean="0"/>
              <a:t>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Query time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satisfactory</a:t>
            </a:r>
            <a:endParaRPr lang="it-IT" dirty="0"/>
          </a:p>
          <a:p>
            <a:pPr lvl="1"/>
            <a:r>
              <a:rPr lang="it-IT" dirty="0" err="1" smtClean="0"/>
              <a:t>A</a:t>
            </a:r>
            <a:r>
              <a:rPr lang="it-IT" dirty="0" err="1" smtClean="0"/>
              <a:t>ggregated</a:t>
            </a:r>
            <a:r>
              <a:rPr lang="it-IT" dirty="0" smtClean="0"/>
              <a:t> intermediate </a:t>
            </a:r>
            <a:r>
              <a:rPr lang="it-IT" dirty="0" err="1" smtClean="0"/>
              <a:t>results</a:t>
            </a:r>
            <a:r>
              <a:rPr lang="it-IT" dirty="0" smtClean="0"/>
              <a:t> in </a:t>
            </a:r>
            <a:r>
              <a:rPr lang="it-IT" dirty="0" err="1" smtClean="0"/>
              <a:t>tables</a:t>
            </a:r>
            <a:endParaRPr lang="it-IT" dirty="0"/>
          </a:p>
          <a:p>
            <a:pPr lvl="1"/>
            <a:r>
              <a:rPr lang="it-IT" dirty="0" smtClean="0"/>
              <a:t>IT </a:t>
            </a:r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required</a:t>
            </a:r>
            <a:endParaRPr lang="it-IT" dirty="0" smtClean="0"/>
          </a:p>
          <a:p>
            <a:pPr lvl="1"/>
            <a:r>
              <a:rPr lang="it-IT" dirty="0"/>
              <a:t>M</a:t>
            </a:r>
            <a:r>
              <a:rPr lang="it-IT" dirty="0" smtClean="0"/>
              <a:t>ore </a:t>
            </a:r>
            <a:r>
              <a:rPr lang="it-IT" dirty="0" err="1" smtClean="0"/>
              <a:t>space</a:t>
            </a:r>
            <a:r>
              <a:rPr lang="it-IT" dirty="0" smtClean="0"/>
              <a:t>!</a:t>
            </a:r>
            <a:endParaRPr lang="it-IT" dirty="0" smtClean="0"/>
          </a:p>
          <a:p>
            <a:r>
              <a:rPr lang="it-IT" dirty="0" smtClean="0"/>
              <a:t>«</a:t>
            </a:r>
            <a:r>
              <a:rPr lang="it-IT" dirty="0" err="1" smtClean="0"/>
              <a:t>Difficult</a:t>
            </a:r>
            <a:r>
              <a:rPr lang="it-IT" dirty="0" smtClean="0"/>
              <a:t>» to </a:t>
            </a:r>
            <a:r>
              <a:rPr lang="it-IT" dirty="0" err="1" smtClean="0"/>
              <a:t>extract</a:t>
            </a:r>
            <a:r>
              <a:rPr lang="it-IT" dirty="0" smtClean="0"/>
              <a:t> data for </a:t>
            </a:r>
            <a:r>
              <a:rPr lang="it-IT" dirty="0" err="1" smtClean="0"/>
              <a:t>analysis</a:t>
            </a:r>
            <a:endParaRPr lang="it-IT" dirty="0" smtClean="0"/>
          </a:p>
          <a:p>
            <a:r>
              <a:rPr lang="it-IT" dirty="0" smtClean="0"/>
              <a:t>Data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predictable</a:t>
            </a:r>
            <a:endParaRPr lang="it-IT" dirty="0" smtClean="0"/>
          </a:p>
          <a:p>
            <a:r>
              <a:rPr lang="it-IT" dirty="0" err="1" smtClean="0"/>
              <a:t>DBAs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guarantee</a:t>
            </a:r>
            <a:r>
              <a:rPr lang="it-IT" dirty="0" smtClean="0"/>
              <a:t> </a:t>
            </a:r>
            <a:r>
              <a:rPr lang="it-IT" dirty="0" err="1" smtClean="0"/>
              <a:t>proper</a:t>
            </a:r>
            <a:r>
              <a:rPr lang="it-IT" dirty="0" smtClean="0"/>
              <a:t> backup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space</a:t>
            </a:r>
            <a:r>
              <a:rPr lang="it-IT" dirty="0" smtClean="0"/>
              <a:t> </a:t>
            </a:r>
            <a:r>
              <a:rPr lang="it-IT" dirty="0" err="1" smtClean="0"/>
              <a:t>occupation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over 500Gb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38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Architectural</a:t>
            </a:r>
            <a:r>
              <a:rPr lang="it-IT" dirty="0" smtClean="0"/>
              <a:t> </a:t>
            </a:r>
            <a:r>
              <a:rPr lang="it-IT" dirty="0" err="1"/>
              <a:t>E</a:t>
            </a:r>
            <a:r>
              <a:rPr lang="it-IT" dirty="0" err="1" smtClean="0"/>
              <a:t>lements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Data </a:t>
            </a:r>
            <a:r>
              <a:rPr lang="it-IT" dirty="0" err="1" smtClean="0"/>
              <a:t>ingestion</a:t>
            </a:r>
            <a:endParaRPr lang="it-IT" dirty="0" smtClean="0"/>
          </a:p>
          <a:p>
            <a:pPr lvl="1"/>
            <a:r>
              <a:rPr lang="it-IT" dirty="0" smtClean="0"/>
              <a:t>SFTP</a:t>
            </a:r>
            <a:endParaRPr lang="it-IT" dirty="0" smtClean="0"/>
          </a:p>
          <a:p>
            <a:pPr lvl="1"/>
            <a:r>
              <a:rPr lang="it-IT" dirty="0" smtClean="0"/>
              <a:t>Custom Java code</a:t>
            </a:r>
            <a:endParaRPr lang="it-IT" dirty="0"/>
          </a:p>
          <a:p>
            <a:r>
              <a:rPr lang="it-IT" dirty="0" smtClean="0"/>
              <a:t>Data </a:t>
            </a:r>
            <a:r>
              <a:rPr lang="it-IT" dirty="0" err="1" smtClean="0"/>
              <a:t>architecture</a:t>
            </a:r>
            <a:endParaRPr lang="it-IT" dirty="0" smtClean="0"/>
          </a:p>
          <a:p>
            <a:pPr lvl="1"/>
            <a:r>
              <a:rPr lang="it-IT" dirty="0" err="1" smtClean="0"/>
              <a:t>Relational</a:t>
            </a:r>
            <a:r>
              <a:rPr lang="it-IT" dirty="0" smtClean="0"/>
              <a:t> DB</a:t>
            </a:r>
            <a:endParaRPr lang="it-IT" dirty="0"/>
          </a:p>
          <a:p>
            <a:r>
              <a:rPr lang="it-IT" dirty="0" smtClean="0"/>
              <a:t>Tools</a:t>
            </a:r>
          </a:p>
          <a:p>
            <a:pPr lvl="1"/>
            <a:r>
              <a:rPr lang="it-IT" dirty="0" smtClean="0"/>
              <a:t>SAS, Excel…</a:t>
            </a:r>
          </a:p>
          <a:p>
            <a:pPr lvl="1"/>
            <a:r>
              <a:rPr lang="it-IT" dirty="0" smtClean="0"/>
              <a:t>Business Analytics Platform (</a:t>
            </a:r>
            <a:r>
              <a:rPr lang="it-IT" dirty="0" err="1" smtClean="0"/>
              <a:t>MicroStrategy</a:t>
            </a:r>
            <a:r>
              <a:rPr lang="it-IT" dirty="0" smtClean="0"/>
              <a:t>)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0809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Business </a:t>
            </a:r>
            <a:r>
              <a:rPr lang="it-IT" dirty="0" err="1" smtClean="0"/>
              <a:t>Analyitics</a:t>
            </a:r>
            <a:r>
              <a:rPr lang="it-IT" dirty="0" smtClean="0"/>
              <a:t> </a:t>
            </a:r>
            <a:r>
              <a:rPr lang="it-IT" dirty="0" err="1" smtClean="0"/>
              <a:t>Platforms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79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Allow to access data stored in different data sources and represent it in a common multi-dimensional schema that is easier to query and </a:t>
            </a:r>
            <a:r>
              <a:rPr lang="en-US" dirty="0" smtClean="0"/>
              <a:t>navigate</a:t>
            </a:r>
          </a:p>
          <a:p>
            <a:pPr lvl="1"/>
            <a:r>
              <a:rPr lang="it-IT" dirty="0" err="1" smtClean="0"/>
              <a:t>Automatically</a:t>
            </a:r>
            <a:r>
              <a:rPr lang="it-IT" dirty="0" smtClean="0"/>
              <a:t> aggregate </a:t>
            </a:r>
            <a:r>
              <a:rPr lang="it-IT" dirty="0" err="1" smtClean="0"/>
              <a:t>measures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levels</a:t>
            </a:r>
            <a:r>
              <a:rPr lang="it-IT" dirty="0" smtClean="0"/>
              <a:t> of </a:t>
            </a:r>
            <a:r>
              <a:rPr lang="it-IT" dirty="0" err="1" smtClean="0"/>
              <a:t>dimentionality</a:t>
            </a:r>
            <a:endParaRPr lang="en-US" dirty="0" smtClean="0"/>
          </a:p>
          <a:p>
            <a:r>
              <a:rPr lang="en-US" dirty="0" smtClean="0"/>
              <a:t>Normally used in enterprise contexts to facilitate management of large-heterogeneous data </a:t>
            </a:r>
            <a:r>
              <a:rPr lang="en-US" dirty="0" smtClean="0"/>
              <a:t>warehouses</a:t>
            </a:r>
            <a:endParaRPr lang="en-US" dirty="0" smtClean="0"/>
          </a:p>
          <a:p>
            <a:r>
              <a:rPr lang="en-US" dirty="0" smtClean="0"/>
              <a:t>Enable interactive analysis</a:t>
            </a:r>
          </a:p>
          <a:p>
            <a:pPr lvl="1"/>
            <a:r>
              <a:rPr lang="en-US" dirty="0" smtClean="0"/>
              <a:t>Reports: results of queries in a tabular format that can be browsed and downloaded in Excel or CSV file</a:t>
            </a:r>
          </a:p>
          <a:p>
            <a:pPr lvl="1"/>
            <a:r>
              <a:rPr lang="en-US" dirty="0" smtClean="0"/>
              <a:t>Dashboard: free navigation on data through the creation of interactive visualizations in drag-and-drop mode</a:t>
            </a:r>
          </a:p>
          <a:p>
            <a:endParaRPr lang="en-US" dirty="0" smtClean="0"/>
          </a:p>
          <a:p>
            <a:r>
              <a:rPr lang="en-US" dirty="0" smtClean="0"/>
              <a:t>First example of use in </a:t>
            </a:r>
            <a:r>
              <a:rPr lang="en-US" dirty="0" err="1" smtClean="0"/>
              <a:t>Istat</a:t>
            </a:r>
            <a:r>
              <a:rPr lang="en-US" dirty="0" smtClean="0"/>
              <a:t> with large data 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74966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Impostazioni personalizza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6130</TotalTime>
  <Words>889</Words>
  <Application>Microsoft Office PowerPoint</Application>
  <PresentationFormat>Presentazione su schermo (4:3)</PresentationFormat>
  <Paragraphs>175</Paragraphs>
  <Slides>22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Calibri</vt:lpstr>
      <vt:lpstr>Franklin Gothic Book</vt:lpstr>
      <vt:lpstr>Times New Roman</vt:lpstr>
      <vt:lpstr>copertina</vt:lpstr>
      <vt:lpstr>IT Architectures for Handling  Big Data in Official Statistics:  the Case of Scanner Data in Istat</vt:lpstr>
      <vt:lpstr>About me</vt:lpstr>
      <vt:lpstr>Abstract</vt:lpstr>
      <vt:lpstr>Data Size - Current</vt:lpstr>
      <vt:lpstr>Data Size - Expected</vt:lpstr>
      <vt:lpstr>Actual occupation</vt:lpstr>
      <vt:lpstr>The Problem with Size…</vt:lpstr>
      <vt:lpstr>Architectural Elements</vt:lpstr>
      <vt:lpstr>Business Analyitics Platforms</vt:lpstr>
      <vt:lpstr>IT Architecture: Testing Phase</vt:lpstr>
      <vt:lpstr>Data Ingestion</vt:lpstr>
      <vt:lpstr>Data Ingestion</vt:lpstr>
      <vt:lpstr>Data Access and Analysis</vt:lpstr>
      <vt:lpstr>Data Access and Analysis</vt:lpstr>
      <vt:lpstr>Preliminary Analysis</vt:lpstr>
      <vt:lpstr>Turnover per Market</vt:lpstr>
      <vt:lpstr>Presentazione standard di PowerPoint</vt:lpstr>
      <vt:lpstr>Navigation of DB</vt:lpstr>
      <vt:lpstr>Production Data Platform</vt:lpstr>
      <vt:lpstr>IT Architecture: Production Phase</vt:lpstr>
      <vt:lpstr>Conclusions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Antonino Virgillito</dc:creator>
  <cp:lastModifiedBy>Antonino Virgillito</cp:lastModifiedBy>
  <cp:revision>373</cp:revision>
  <cp:lastPrinted>2014-07-22T10:05:54Z</cp:lastPrinted>
  <dcterms:created xsi:type="dcterms:W3CDTF">2012-12-11T11:00:35Z</dcterms:created>
  <dcterms:modified xsi:type="dcterms:W3CDTF">2015-10-02T11:33:33Z</dcterms:modified>
</cp:coreProperties>
</file>