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notesSlides/notesSlide1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0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92" r:id="rId3"/>
    <p:sldId id="293" r:id="rId4"/>
    <p:sldId id="294" r:id="rId5"/>
    <p:sldId id="264" r:id="rId6"/>
    <p:sldId id="300" r:id="rId7"/>
    <p:sldId id="299" r:id="rId8"/>
    <p:sldId id="312" r:id="rId9"/>
    <p:sldId id="303" r:id="rId10"/>
    <p:sldId id="295" r:id="rId11"/>
    <p:sldId id="296" r:id="rId12"/>
    <p:sldId id="297" r:id="rId13"/>
    <p:sldId id="321" r:id="rId14"/>
    <p:sldId id="315" r:id="rId15"/>
    <p:sldId id="305" r:id="rId16"/>
    <p:sldId id="306" r:id="rId17"/>
    <p:sldId id="307" r:id="rId18"/>
    <p:sldId id="308" r:id="rId19"/>
    <p:sldId id="328" r:id="rId20"/>
    <p:sldId id="319" r:id="rId21"/>
    <p:sldId id="316" r:id="rId22"/>
    <p:sldId id="317" r:id="rId23"/>
    <p:sldId id="310" r:id="rId24"/>
    <p:sldId id="311" r:id="rId25"/>
    <p:sldId id="302" r:id="rId26"/>
    <p:sldId id="280" r:id="rId27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DBA"/>
    <a:srgbClr val="505150"/>
    <a:srgbClr val="7F1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 snapToObjects="1">
      <p:cViewPr>
        <p:scale>
          <a:sx n="90" d="100"/>
          <a:sy n="90" d="100"/>
        </p:scale>
        <p:origin x="-594" y="-390"/>
      </p:cViewPr>
      <p:guideLst>
        <p:guide orient="horz" pos="1354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STAT\Prezzi\gruppo2014\Analisi%20prodotti%20%202013%20e%202014_2409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STAT\Prezzi\gruppo2014\Analisi%20prodotti%20%202013%20e%202014_2409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ssio.guandalini\Desktop\Campioni\Prezzi\Simulazione%20indici\ind_to_14_NEW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Coverage of items (%)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'TORINO-CAFFE'!$A$5:$A$16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TORINO!$E$5:$E$16</c:f>
              <c:numCache>
                <c:formatCode>#,##0.00</c:formatCode>
                <c:ptCount val="12"/>
                <c:pt idx="0">
                  <c:v>85.191764995229022</c:v>
                </c:pt>
                <c:pt idx="1">
                  <c:v>83.018155110789166</c:v>
                </c:pt>
                <c:pt idx="2">
                  <c:v>81.617960890573215</c:v>
                </c:pt>
                <c:pt idx="3">
                  <c:v>79.320110920196456</c:v>
                </c:pt>
                <c:pt idx="4">
                  <c:v>77.543900276624342</c:v>
                </c:pt>
                <c:pt idx="5">
                  <c:v>76.23397028210951</c:v>
                </c:pt>
                <c:pt idx="6">
                  <c:v>73.887015896814788</c:v>
                </c:pt>
                <c:pt idx="7">
                  <c:v>71.938813025432026</c:v>
                </c:pt>
                <c:pt idx="8">
                  <c:v>73.459866648974426</c:v>
                </c:pt>
                <c:pt idx="9">
                  <c:v>73.575485994254507</c:v>
                </c:pt>
                <c:pt idx="10">
                  <c:v>73.533481012818669</c:v>
                </c:pt>
                <c:pt idx="11">
                  <c:v>74.21561824655825</c:v>
                </c:pt>
              </c:numCache>
            </c:numRef>
          </c:val>
        </c:ser>
        <c:ser>
          <c:idx val="1"/>
          <c:order val="1"/>
          <c:tx>
            <c:v>Total sales coverage (%)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TORINO!$H$5:$H$16</c:f>
              <c:numCache>
                <c:formatCode>0.00</c:formatCode>
                <c:ptCount val="12"/>
                <c:pt idx="0">
                  <c:v>93.318667667977238</c:v>
                </c:pt>
                <c:pt idx="1">
                  <c:v>91.67572853573175</c:v>
                </c:pt>
                <c:pt idx="2">
                  <c:v>89.359042508964336</c:v>
                </c:pt>
                <c:pt idx="3">
                  <c:v>81.113824526423542</c:v>
                </c:pt>
                <c:pt idx="4">
                  <c:v>85.414886863321286</c:v>
                </c:pt>
                <c:pt idx="5">
                  <c:v>83.159866736326066</c:v>
                </c:pt>
                <c:pt idx="6">
                  <c:v>82.409809283812805</c:v>
                </c:pt>
                <c:pt idx="7">
                  <c:v>81.325013076838758</c:v>
                </c:pt>
                <c:pt idx="8">
                  <c:v>81.768598910909375</c:v>
                </c:pt>
                <c:pt idx="9">
                  <c:v>82.745662227447227</c:v>
                </c:pt>
                <c:pt idx="10">
                  <c:v>82.294673821116447</c:v>
                </c:pt>
                <c:pt idx="11">
                  <c:v>80.488734068720518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749376"/>
        <c:axId val="65984704"/>
      </c:barChart>
      <c:catAx>
        <c:axId val="4374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5984704"/>
        <c:crosses val="autoZero"/>
        <c:auto val="1"/>
        <c:lblAlgn val="ctr"/>
        <c:lblOffset val="100"/>
        <c:noMultiLvlLbl val="1"/>
      </c:catAx>
      <c:valAx>
        <c:axId val="6598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74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it-IT" sz="1200" dirty="0"/>
              <a:t>Lowe - Coffee </a:t>
            </a:r>
            <a:r>
              <a:rPr lang="it-IT" sz="1200" dirty="0" err="1"/>
              <a:t>pps</a:t>
            </a:r>
            <a:r>
              <a:rPr lang="it-IT" sz="1200" dirty="0"/>
              <a:t> f=5%</a:t>
            </a:r>
          </a:p>
        </c:rich>
      </c:tx>
      <c:layout/>
      <c:overlay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sample!$Z$5</c:f>
              <c:strCache>
                <c:ptCount val="1"/>
                <c:pt idx="0">
                  <c:v>Real value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sample!$Z$6:$Z$18</c:f>
              <c:numCache>
                <c:formatCode>0.000</c:formatCode>
                <c:ptCount val="13"/>
                <c:pt idx="0">
                  <c:v>100</c:v>
                </c:pt>
                <c:pt idx="1">
                  <c:v>107.90635297816688</c:v>
                </c:pt>
                <c:pt idx="2">
                  <c:v>105.119862179772</c:v>
                </c:pt>
                <c:pt idx="3">
                  <c:v>104.26026015132578</c:v>
                </c:pt>
                <c:pt idx="4">
                  <c:v>101.98305360911071</c:v>
                </c:pt>
                <c:pt idx="5">
                  <c:v>103.01164760018142</c:v>
                </c:pt>
                <c:pt idx="6">
                  <c:v>99.861200535191358</c:v>
                </c:pt>
                <c:pt idx="7">
                  <c:v>102.96202592261005</c:v>
                </c:pt>
                <c:pt idx="8">
                  <c:v>105.70742104671044</c:v>
                </c:pt>
                <c:pt idx="9">
                  <c:v>103.41054698532091</c:v>
                </c:pt>
                <c:pt idx="10">
                  <c:v>103.74766284267096</c:v>
                </c:pt>
                <c:pt idx="11">
                  <c:v>105.46328858195174</c:v>
                </c:pt>
                <c:pt idx="12">
                  <c:v>104.67341212434602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sample!$AA$4</c:f>
              <c:strCache>
                <c:ptCount val="1"/>
                <c:pt idx="0">
                  <c:v>pps f=5%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sample!$AA$6:$AA$18</c:f>
              <c:numCache>
                <c:formatCode>0.000</c:formatCode>
                <c:ptCount val="13"/>
                <c:pt idx="0">
                  <c:v>100</c:v>
                </c:pt>
                <c:pt idx="1">
                  <c:v>107.46099025456147</c:v>
                </c:pt>
                <c:pt idx="2">
                  <c:v>105.77368909913986</c:v>
                </c:pt>
                <c:pt idx="3">
                  <c:v>104.20352769799676</c:v>
                </c:pt>
                <c:pt idx="4">
                  <c:v>100.05667235195162</c:v>
                </c:pt>
                <c:pt idx="5">
                  <c:v>102.6522148950018</c:v>
                </c:pt>
                <c:pt idx="6">
                  <c:v>99.072370604532608</c:v>
                </c:pt>
                <c:pt idx="7">
                  <c:v>103.41076377033085</c:v>
                </c:pt>
                <c:pt idx="8">
                  <c:v>105.44968339533514</c:v>
                </c:pt>
                <c:pt idx="9">
                  <c:v>102.82378834696479</c:v>
                </c:pt>
                <c:pt idx="10">
                  <c:v>103.75938485178357</c:v>
                </c:pt>
                <c:pt idx="11">
                  <c:v>105.71945737556022</c:v>
                </c:pt>
                <c:pt idx="12">
                  <c:v>104.22377095173447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sample!$AE$5</c:f>
              <c:strCache>
                <c:ptCount val="1"/>
                <c:pt idx="0">
                  <c:v>UB</c:v>
                </c:pt>
              </c:strCache>
            </c:strRef>
          </c:tx>
          <c:spPr>
            <a:ln w="50800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sample!$AD$6:$AD$18</c:f>
              <c:numCache>
                <c:formatCode>0.000</c:formatCode>
                <c:ptCount val="13"/>
                <c:pt idx="0">
                  <c:v>100</c:v>
                </c:pt>
                <c:pt idx="1">
                  <c:v>104.76295389083148</c:v>
                </c:pt>
                <c:pt idx="2">
                  <c:v>103.36519150236938</c:v>
                </c:pt>
                <c:pt idx="3">
                  <c:v>101.52218467821507</c:v>
                </c:pt>
                <c:pt idx="4">
                  <c:v>97.342359048800489</c:v>
                </c:pt>
                <c:pt idx="5">
                  <c:v>99.917602751963173</c:v>
                </c:pt>
                <c:pt idx="6">
                  <c:v>96.447740022734962</c:v>
                </c:pt>
                <c:pt idx="7">
                  <c:v>100.92503228532485</c:v>
                </c:pt>
                <c:pt idx="8">
                  <c:v>102.83449530260363</c:v>
                </c:pt>
                <c:pt idx="9">
                  <c:v>100.2560120553368</c:v>
                </c:pt>
                <c:pt idx="10">
                  <c:v>101.09811456722052</c:v>
                </c:pt>
                <c:pt idx="11">
                  <c:v>103.00942871962691</c:v>
                </c:pt>
                <c:pt idx="12">
                  <c:v>101.47563096001599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sample!$AD$5</c:f>
              <c:strCache>
                <c:ptCount val="1"/>
                <c:pt idx="0">
                  <c:v>LB</c:v>
                </c:pt>
              </c:strCache>
            </c:strRef>
          </c:tx>
          <c:spPr>
            <a:ln w="50800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sample!$AE$6:$AE$18</c:f>
              <c:numCache>
                <c:formatCode>0.000</c:formatCode>
                <c:ptCount val="13"/>
                <c:pt idx="0">
                  <c:v>100</c:v>
                </c:pt>
                <c:pt idx="1">
                  <c:v>110.15902661829145</c:v>
                </c:pt>
                <c:pt idx="2">
                  <c:v>108.18218669591033</c:v>
                </c:pt>
                <c:pt idx="3">
                  <c:v>106.88487071777845</c:v>
                </c:pt>
                <c:pt idx="4">
                  <c:v>102.77098565510275</c:v>
                </c:pt>
                <c:pt idx="5">
                  <c:v>105.38682703804044</c:v>
                </c:pt>
                <c:pt idx="6">
                  <c:v>101.69700118633025</c:v>
                </c:pt>
                <c:pt idx="7">
                  <c:v>105.89649525533684</c:v>
                </c:pt>
                <c:pt idx="8">
                  <c:v>108.06487148806666</c:v>
                </c:pt>
                <c:pt idx="9">
                  <c:v>105.39156463859278</c:v>
                </c:pt>
                <c:pt idx="10">
                  <c:v>106.42065513634661</c:v>
                </c:pt>
                <c:pt idx="11">
                  <c:v>108.42948603149354</c:v>
                </c:pt>
                <c:pt idx="12">
                  <c:v>106.97191094345294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91776"/>
        <c:axId val="100305152"/>
      </c:lineChart>
      <c:catAx>
        <c:axId val="10049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305152"/>
        <c:crosses val="autoZero"/>
        <c:auto val="1"/>
        <c:lblAlgn val="ctr"/>
        <c:lblOffset val="100"/>
        <c:noMultiLvlLbl val="0"/>
      </c:catAx>
      <c:valAx>
        <c:axId val="100305152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00491776"/>
        <c:crosses val="autoZero"/>
        <c:crossBetween val="midCat"/>
        <c:majorUnit val="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it-IT" sz="1200"/>
              <a:t>Lowe - Coffee pps f=10%</a:t>
            </a:r>
          </a:p>
        </c:rich>
      </c:tx>
      <c:layout/>
      <c:overlay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sample!$Z$5</c:f>
              <c:strCache>
                <c:ptCount val="1"/>
                <c:pt idx="0">
                  <c:v>Real value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sample!$Z$6:$Z$18</c:f>
              <c:numCache>
                <c:formatCode>0.000</c:formatCode>
                <c:ptCount val="13"/>
                <c:pt idx="0">
                  <c:v>100</c:v>
                </c:pt>
                <c:pt idx="1">
                  <c:v>107.90635297816688</c:v>
                </c:pt>
                <c:pt idx="2">
                  <c:v>105.119862179772</c:v>
                </c:pt>
                <c:pt idx="3">
                  <c:v>104.26026015132578</c:v>
                </c:pt>
                <c:pt idx="4">
                  <c:v>101.98305360911071</c:v>
                </c:pt>
                <c:pt idx="5">
                  <c:v>103.01164760018142</c:v>
                </c:pt>
                <c:pt idx="6">
                  <c:v>99.861200535191358</c:v>
                </c:pt>
                <c:pt idx="7">
                  <c:v>102.96202592261005</c:v>
                </c:pt>
                <c:pt idx="8">
                  <c:v>105.70742104671044</c:v>
                </c:pt>
                <c:pt idx="9">
                  <c:v>103.41054698532091</c:v>
                </c:pt>
                <c:pt idx="10">
                  <c:v>103.74766284267096</c:v>
                </c:pt>
                <c:pt idx="11">
                  <c:v>105.46328858195174</c:v>
                </c:pt>
                <c:pt idx="12">
                  <c:v>104.67341212434602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sample!$AF$4</c:f>
              <c:strCache>
                <c:ptCount val="1"/>
                <c:pt idx="0">
                  <c:v>pps f=10%</c:v>
                </c:pt>
              </c:strCache>
            </c:strRef>
          </c:tx>
          <c:spPr>
            <a:ln w="50800"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sample!$AF$6:$AF$18</c:f>
              <c:numCache>
                <c:formatCode>0.000</c:formatCode>
                <c:ptCount val="13"/>
                <c:pt idx="0">
                  <c:v>100</c:v>
                </c:pt>
                <c:pt idx="1">
                  <c:v>107.46099025456147</c:v>
                </c:pt>
                <c:pt idx="2">
                  <c:v>105.77368909913986</c:v>
                </c:pt>
                <c:pt idx="3">
                  <c:v>104.20352769799676</c:v>
                </c:pt>
                <c:pt idx="4">
                  <c:v>100.05667235195162</c:v>
                </c:pt>
                <c:pt idx="5">
                  <c:v>102.6522148950018</c:v>
                </c:pt>
                <c:pt idx="6">
                  <c:v>99.072370604532608</c:v>
                </c:pt>
                <c:pt idx="7">
                  <c:v>103.41076377033085</c:v>
                </c:pt>
                <c:pt idx="8">
                  <c:v>105.44968339533514</c:v>
                </c:pt>
                <c:pt idx="9">
                  <c:v>102.82378834696479</c:v>
                </c:pt>
                <c:pt idx="10">
                  <c:v>103.75938485178357</c:v>
                </c:pt>
                <c:pt idx="11">
                  <c:v>105.71945737556022</c:v>
                </c:pt>
                <c:pt idx="12">
                  <c:v>104.22377095173447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sample!$AJ$5</c:f>
              <c:strCache>
                <c:ptCount val="1"/>
                <c:pt idx="0">
                  <c:v>UB</c:v>
                </c:pt>
              </c:strCache>
            </c:strRef>
          </c:tx>
          <c:spPr>
            <a:ln w="50800">
              <a:solidFill>
                <a:schemeClr val="accent2">
                  <a:lumMod val="7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sample!$AI$6:$AI$18</c:f>
              <c:numCache>
                <c:formatCode>0.000</c:formatCode>
                <c:ptCount val="13"/>
                <c:pt idx="0">
                  <c:v>100</c:v>
                </c:pt>
                <c:pt idx="1">
                  <c:v>105.76835255778141</c:v>
                </c:pt>
                <c:pt idx="2">
                  <c:v>104.38024174166594</c:v>
                </c:pt>
                <c:pt idx="3">
                  <c:v>102.80921005493096</c:v>
                </c:pt>
                <c:pt idx="4">
                  <c:v>98.690316939793505</c:v>
                </c:pt>
                <c:pt idx="5">
                  <c:v>101.14631462999067</c:v>
                </c:pt>
                <c:pt idx="6">
                  <c:v>97.297196055577288</c:v>
                </c:pt>
                <c:pt idx="7">
                  <c:v>102.05247022976421</c:v>
                </c:pt>
                <c:pt idx="8">
                  <c:v>104.01918614876929</c:v>
                </c:pt>
                <c:pt idx="9">
                  <c:v>101.39190717895175</c:v>
                </c:pt>
                <c:pt idx="10">
                  <c:v>102.43068123664263</c:v>
                </c:pt>
                <c:pt idx="11">
                  <c:v>104.14724147765619</c:v>
                </c:pt>
                <c:pt idx="12">
                  <c:v>102.8321853866893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sample!$AI$5</c:f>
              <c:strCache>
                <c:ptCount val="1"/>
                <c:pt idx="0">
                  <c:v>LB</c:v>
                </c:pt>
              </c:strCache>
            </c:strRef>
          </c:tx>
          <c:spPr>
            <a:ln w="50800">
              <a:solidFill>
                <a:schemeClr val="accent2">
                  <a:lumMod val="7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sample!$AJ$6:$AJ$18</c:f>
              <c:numCache>
                <c:formatCode>0.000</c:formatCode>
                <c:ptCount val="13"/>
                <c:pt idx="0">
                  <c:v>100</c:v>
                </c:pt>
                <c:pt idx="1">
                  <c:v>109.15362795134152</c:v>
                </c:pt>
                <c:pt idx="2">
                  <c:v>107.16713645661378</c:v>
                </c:pt>
                <c:pt idx="3">
                  <c:v>105.59784534106257</c:v>
                </c:pt>
                <c:pt idx="4">
                  <c:v>101.42302776410973</c:v>
                </c:pt>
                <c:pt idx="5">
                  <c:v>104.15811516001294</c:v>
                </c:pt>
                <c:pt idx="6">
                  <c:v>100.84754515348793</c:v>
                </c:pt>
                <c:pt idx="7">
                  <c:v>104.76905731089748</c:v>
                </c:pt>
                <c:pt idx="8">
                  <c:v>106.88018064190099</c:v>
                </c:pt>
                <c:pt idx="9">
                  <c:v>104.25566951497782</c:v>
                </c:pt>
                <c:pt idx="10">
                  <c:v>105.0880884669245</c:v>
                </c:pt>
                <c:pt idx="11">
                  <c:v>107.29167327346426</c:v>
                </c:pt>
                <c:pt idx="12">
                  <c:v>105.61535651677963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92800"/>
        <c:axId val="100306304"/>
      </c:lineChart>
      <c:catAx>
        <c:axId val="10049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306304"/>
        <c:crosses val="autoZero"/>
        <c:auto val="1"/>
        <c:lblAlgn val="ctr"/>
        <c:lblOffset val="100"/>
        <c:noMultiLvlLbl val="0"/>
      </c:catAx>
      <c:valAx>
        <c:axId val="100306304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00492800"/>
        <c:crosses val="autoZero"/>
        <c:crossBetween val="midCat"/>
        <c:majorUnit val="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it-IT" sz="1200" dirty="0" err="1"/>
              <a:t>Jevons</a:t>
            </a:r>
            <a:r>
              <a:rPr lang="it-IT" sz="1200" baseline="0" dirty="0"/>
              <a:t> - Coffee </a:t>
            </a:r>
            <a:r>
              <a:rPr lang="it-IT" sz="1200" baseline="0" dirty="0" err="1"/>
              <a:t>pps</a:t>
            </a:r>
            <a:r>
              <a:rPr lang="it-IT" sz="1200" baseline="0" dirty="0"/>
              <a:t> 5%</a:t>
            </a:r>
            <a:endParaRPr lang="it-IT" sz="1200" dirty="0"/>
          </a:p>
        </c:rich>
      </c:tx>
      <c:layout/>
      <c:overlay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sample!$N$5</c:f>
              <c:strCache>
                <c:ptCount val="1"/>
                <c:pt idx="0">
                  <c:v>Real value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sample!$N$6:$N$18</c:f>
              <c:numCache>
                <c:formatCode>0.000</c:formatCode>
                <c:ptCount val="13"/>
                <c:pt idx="0">
                  <c:v>100</c:v>
                </c:pt>
                <c:pt idx="1">
                  <c:v>100.98881708303482</c:v>
                </c:pt>
                <c:pt idx="2">
                  <c:v>100.41317733094095</c:v>
                </c:pt>
                <c:pt idx="3">
                  <c:v>99.794625940637474</c:v>
                </c:pt>
                <c:pt idx="4">
                  <c:v>100.02023008034814</c:v>
                </c:pt>
                <c:pt idx="5">
                  <c:v>98.795414684337715</c:v>
                </c:pt>
                <c:pt idx="6">
                  <c:v>95.118810583489136</c:v>
                </c:pt>
                <c:pt idx="7">
                  <c:v>98.091012370434427</c:v>
                </c:pt>
                <c:pt idx="8">
                  <c:v>99.850504319341056</c:v>
                </c:pt>
                <c:pt idx="9">
                  <c:v>98.743001798551205</c:v>
                </c:pt>
                <c:pt idx="10">
                  <c:v>99.405508423361852</c:v>
                </c:pt>
                <c:pt idx="11">
                  <c:v>98.682000551634999</c:v>
                </c:pt>
                <c:pt idx="12">
                  <c:v>100.0225126527956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sample!$O$4</c:f>
              <c:strCache>
                <c:ptCount val="1"/>
                <c:pt idx="0">
                  <c:v>pps f=5%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sample!$O$6:$O$18</c:f>
              <c:numCache>
                <c:formatCode>0.000</c:formatCode>
                <c:ptCount val="13"/>
                <c:pt idx="0">
                  <c:v>100</c:v>
                </c:pt>
                <c:pt idx="1">
                  <c:v>105.09043667024898</c:v>
                </c:pt>
                <c:pt idx="2">
                  <c:v>103.66178003691937</c:v>
                </c:pt>
                <c:pt idx="3">
                  <c:v>102.99597017583363</c:v>
                </c:pt>
                <c:pt idx="4">
                  <c:v>101.11135470850502</c:v>
                </c:pt>
                <c:pt idx="5">
                  <c:v>100.86060141962571</c:v>
                </c:pt>
                <c:pt idx="6">
                  <c:v>96.75204125160144</c:v>
                </c:pt>
                <c:pt idx="7">
                  <c:v>100.85030004539547</c:v>
                </c:pt>
                <c:pt idx="8">
                  <c:v>104.03264357347376</c:v>
                </c:pt>
                <c:pt idx="9">
                  <c:v>101.89319715832883</c:v>
                </c:pt>
                <c:pt idx="10">
                  <c:v>101.73907878461239</c:v>
                </c:pt>
                <c:pt idx="11">
                  <c:v>103.78562887751684</c:v>
                </c:pt>
                <c:pt idx="12">
                  <c:v>102.28600915360528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sample!$S$5</c:f>
              <c:strCache>
                <c:ptCount val="1"/>
                <c:pt idx="0">
                  <c:v>UB</c:v>
                </c:pt>
              </c:strCache>
            </c:strRef>
          </c:tx>
          <c:spPr>
            <a:ln w="50800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sample!$R$6:$R$18</c:f>
              <c:numCache>
                <c:formatCode>0.000</c:formatCode>
                <c:ptCount val="13"/>
                <c:pt idx="0">
                  <c:v>100</c:v>
                </c:pt>
                <c:pt idx="1">
                  <c:v>102.7302289969287</c:v>
                </c:pt>
                <c:pt idx="2">
                  <c:v>101.83083859589399</c:v>
                </c:pt>
                <c:pt idx="3">
                  <c:v>100.68101366496803</c:v>
                </c:pt>
                <c:pt idx="4">
                  <c:v>99.125986790749067</c:v>
                </c:pt>
                <c:pt idx="5">
                  <c:v>98.779609590004881</c:v>
                </c:pt>
                <c:pt idx="6">
                  <c:v>94.662522734302982</c:v>
                </c:pt>
                <c:pt idx="7">
                  <c:v>98.500230375376077</c:v>
                </c:pt>
                <c:pt idx="8">
                  <c:v>101.99473705057902</c:v>
                </c:pt>
                <c:pt idx="9">
                  <c:v>99.55070686583403</c:v>
                </c:pt>
                <c:pt idx="10">
                  <c:v>99.556266379595556</c:v>
                </c:pt>
                <c:pt idx="11">
                  <c:v>101.31736882189756</c:v>
                </c:pt>
                <c:pt idx="12">
                  <c:v>100.26577479069189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sample!$R$5</c:f>
              <c:strCache>
                <c:ptCount val="1"/>
                <c:pt idx="0">
                  <c:v>LB</c:v>
                </c:pt>
              </c:strCache>
            </c:strRef>
          </c:tx>
          <c:spPr>
            <a:ln w="50800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sample!$S$6:$S$18</c:f>
              <c:numCache>
                <c:formatCode>0.000</c:formatCode>
                <c:ptCount val="13"/>
                <c:pt idx="0">
                  <c:v>100</c:v>
                </c:pt>
                <c:pt idx="1">
                  <c:v>107.45064434356925</c:v>
                </c:pt>
                <c:pt idx="2">
                  <c:v>105.49272147794474</c:v>
                </c:pt>
                <c:pt idx="3">
                  <c:v>105.31092668669923</c:v>
                </c:pt>
                <c:pt idx="4">
                  <c:v>103.09672262626097</c:v>
                </c:pt>
                <c:pt idx="5">
                  <c:v>102.94159324924654</c:v>
                </c:pt>
                <c:pt idx="6">
                  <c:v>98.841559768899899</c:v>
                </c:pt>
                <c:pt idx="7">
                  <c:v>103.20036971541487</c:v>
                </c:pt>
                <c:pt idx="8">
                  <c:v>106.07055009636851</c:v>
                </c:pt>
                <c:pt idx="9">
                  <c:v>104.23568745082363</c:v>
                </c:pt>
                <c:pt idx="10">
                  <c:v>103.92189118962922</c:v>
                </c:pt>
                <c:pt idx="11">
                  <c:v>106.25388893313612</c:v>
                </c:pt>
                <c:pt idx="12">
                  <c:v>104.30624351651866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39776"/>
        <c:axId val="100308608"/>
      </c:lineChart>
      <c:catAx>
        <c:axId val="10093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308608"/>
        <c:crosses val="autoZero"/>
        <c:auto val="1"/>
        <c:lblAlgn val="ctr"/>
        <c:lblOffset val="100"/>
        <c:noMultiLvlLbl val="0"/>
      </c:catAx>
      <c:valAx>
        <c:axId val="100308608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00939776"/>
        <c:crosses val="autoZero"/>
        <c:crossBetween val="midCat"/>
        <c:majorUnit val="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it-IT"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it-IT" sz="1200" b="1" i="0" u="none" strike="noStrike" kern="1200" baseline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Jevons</a:t>
            </a:r>
            <a:r>
              <a:rPr lang="it-IT" sz="12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- Coffee </a:t>
            </a:r>
            <a:r>
              <a:rPr lang="it-IT" sz="1200" b="1" i="0" u="none" strike="noStrike" kern="1200" baseline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pps</a:t>
            </a:r>
            <a:r>
              <a:rPr lang="it-IT" sz="12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10%</a:t>
            </a:r>
          </a:p>
        </c:rich>
      </c:tx>
      <c:layout/>
      <c:overlay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sample!$N$5</c:f>
              <c:strCache>
                <c:ptCount val="1"/>
                <c:pt idx="0">
                  <c:v>Real value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sample!$A$6:$A$18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sample!$N$6:$N$18</c:f>
              <c:numCache>
                <c:formatCode>0.000</c:formatCode>
                <c:ptCount val="13"/>
                <c:pt idx="0">
                  <c:v>100</c:v>
                </c:pt>
                <c:pt idx="1">
                  <c:v>100.98881708303482</c:v>
                </c:pt>
                <c:pt idx="2">
                  <c:v>100.41317733094095</c:v>
                </c:pt>
                <c:pt idx="3">
                  <c:v>99.794625940637474</c:v>
                </c:pt>
                <c:pt idx="4">
                  <c:v>100.02023008034814</c:v>
                </c:pt>
                <c:pt idx="5">
                  <c:v>98.795414684337715</c:v>
                </c:pt>
                <c:pt idx="6">
                  <c:v>95.118810583489136</c:v>
                </c:pt>
                <c:pt idx="7">
                  <c:v>98.091012370434427</c:v>
                </c:pt>
                <c:pt idx="8">
                  <c:v>99.850504319341056</c:v>
                </c:pt>
                <c:pt idx="9">
                  <c:v>98.743001798551205</c:v>
                </c:pt>
                <c:pt idx="10">
                  <c:v>99.405508423361852</c:v>
                </c:pt>
                <c:pt idx="11">
                  <c:v>98.682000551634999</c:v>
                </c:pt>
                <c:pt idx="12">
                  <c:v>100.0225126527956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sample!$T$4</c:f>
              <c:strCache>
                <c:ptCount val="1"/>
                <c:pt idx="0">
                  <c:v>pps f=10%</c:v>
                </c:pt>
              </c:strCache>
            </c:strRef>
          </c:tx>
          <c:spPr>
            <a:ln w="50800"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sample!$T$6:$T$18</c:f>
              <c:numCache>
                <c:formatCode>0.000</c:formatCode>
                <c:ptCount val="13"/>
                <c:pt idx="0">
                  <c:v>100</c:v>
                </c:pt>
                <c:pt idx="1">
                  <c:v>103.66959321861685</c:v>
                </c:pt>
                <c:pt idx="2">
                  <c:v>104.34678660079813</c:v>
                </c:pt>
                <c:pt idx="3">
                  <c:v>104.07317930523212</c:v>
                </c:pt>
                <c:pt idx="4">
                  <c:v>100.68345947944773</c:v>
                </c:pt>
                <c:pt idx="5">
                  <c:v>101.46394957893284</c:v>
                </c:pt>
                <c:pt idx="6">
                  <c:v>98.325224518914737</c:v>
                </c:pt>
                <c:pt idx="7">
                  <c:v>101.44334568203413</c:v>
                </c:pt>
                <c:pt idx="8">
                  <c:v>106.42440059500065</c:v>
                </c:pt>
                <c:pt idx="9">
                  <c:v>105.2389149760069</c:v>
                </c:pt>
                <c:pt idx="10">
                  <c:v>102.33913009526911</c:v>
                </c:pt>
                <c:pt idx="11">
                  <c:v>104.36601949950479</c:v>
                </c:pt>
                <c:pt idx="12">
                  <c:v>101.4403078112438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sample!$X$5</c:f>
              <c:strCache>
                <c:ptCount val="1"/>
                <c:pt idx="0">
                  <c:v>UB</c:v>
                </c:pt>
              </c:strCache>
            </c:strRef>
          </c:tx>
          <c:spPr>
            <a:ln w="50800">
              <a:solidFill>
                <a:schemeClr val="accent2">
                  <a:lumMod val="7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sample!$W$6:$W$18</c:f>
              <c:numCache>
                <c:formatCode>0.000</c:formatCode>
                <c:ptCount val="13"/>
                <c:pt idx="0">
                  <c:v>100</c:v>
                </c:pt>
                <c:pt idx="1">
                  <c:v>102.67796644112558</c:v>
                </c:pt>
                <c:pt idx="2">
                  <c:v>103.49155453161187</c:v>
                </c:pt>
                <c:pt idx="3">
                  <c:v>103.14751985910596</c:v>
                </c:pt>
                <c:pt idx="4">
                  <c:v>99.724201281865703</c:v>
                </c:pt>
                <c:pt idx="5">
                  <c:v>100.58143879407554</c:v>
                </c:pt>
                <c:pt idx="6">
                  <c:v>97.226592452869284</c:v>
                </c:pt>
                <c:pt idx="7">
                  <c:v>100.40939950884815</c:v>
                </c:pt>
                <c:pt idx="8">
                  <c:v>105.49937496919544</c:v>
                </c:pt>
                <c:pt idx="9">
                  <c:v>104.22304421212398</c:v>
                </c:pt>
                <c:pt idx="10">
                  <c:v>101.33715459144572</c:v>
                </c:pt>
                <c:pt idx="11">
                  <c:v>103.2725792077208</c:v>
                </c:pt>
                <c:pt idx="12">
                  <c:v>100.51335651442349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sample!$W$5</c:f>
              <c:strCache>
                <c:ptCount val="1"/>
                <c:pt idx="0">
                  <c:v>LB</c:v>
                </c:pt>
              </c:strCache>
            </c:strRef>
          </c:tx>
          <c:spPr>
            <a:ln w="50800">
              <a:solidFill>
                <a:schemeClr val="accent2">
                  <a:lumMod val="7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sample!$X$6:$X$18</c:f>
              <c:numCache>
                <c:formatCode>0.000</c:formatCode>
                <c:ptCount val="13"/>
                <c:pt idx="0">
                  <c:v>100</c:v>
                </c:pt>
                <c:pt idx="1">
                  <c:v>104.66121999610813</c:v>
                </c:pt>
                <c:pt idx="2">
                  <c:v>105.20201866998438</c:v>
                </c:pt>
                <c:pt idx="3">
                  <c:v>104.99883875135828</c:v>
                </c:pt>
                <c:pt idx="4">
                  <c:v>101.64271767702976</c:v>
                </c:pt>
                <c:pt idx="5">
                  <c:v>102.34646036379014</c:v>
                </c:pt>
                <c:pt idx="6">
                  <c:v>99.423856584960191</c:v>
                </c:pt>
                <c:pt idx="7">
                  <c:v>102.47729185522012</c:v>
                </c:pt>
                <c:pt idx="8">
                  <c:v>107.34942622080585</c:v>
                </c:pt>
                <c:pt idx="9">
                  <c:v>106.25478573988981</c:v>
                </c:pt>
                <c:pt idx="10">
                  <c:v>103.3411055990925</c:v>
                </c:pt>
                <c:pt idx="11">
                  <c:v>105.45945979128878</c:v>
                </c:pt>
                <c:pt idx="12">
                  <c:v>102.3672591080641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716544"/>
        <c:axId val="100310336"/>
      </c:lineChart>
      <c:catAx>
        <c:axId val="10071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310336"/>
        <c:crosses val="autoZero"/>
        <c:auto val="1"/>
        <c:lblAlgn val="ctr"/>
        <c:lblOffset val="100"/>
        <c:noMultiLvlLbl val="0"/>
      </c:catAx>
      <c:valAx>
        <c:axId val="100310336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00716544"/>
        <c:crosses val="autoZero"/>
        <c:crossBetween val="midCat"/>
        <c:majorUnit val="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Coverage of items (%)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'TORINO-CAFFE'!$A$5:$A$16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'TORINO-CAFFE'!$E$5:$E$16</c:f>
              <c:numCache>
                <c:formatCode>#,##0.00</c:formatCode>
                <c:ptCount val="12"/>
                <c:pt idx="0">
                  <c:v>91.562698244872067</c:v>
                </c:pt>
                <c:pt idx="1">
                  <c:v>90.230492704588684</c:v>
                </c:pt>
                <c:pt idx="2">
                  <c:v>89.144991893987452</c:v>
                </c:pt>
                <c:pt idx="3">
                  <c:v>87.784591527454694</c:v>
                </c:pt>
                <c:pt idx="4">
                  <c:v>87.122013110594182</c:v>
                </c:pt>
                <c:pt idx="5">
                  <c:v>86.381898921547901</c:v>
                </c:pt>
                <c:pt idx="6">
                  <c:v>85.049693381264547</c:v>
                </c:pt>
                <c:pt idx="7">
                  <c:v>83.0901529569324</c:v>
                </c:pt>
                <c:pt idx="8">
                  <c:v>85.021498555015157</c:v>
                </c:pt>
                <c:pt idx="9">
                  <c:v>84.499894269401565</c:v>
                </c:pt>
                <c:pt idx="10">
                  <c:v>85.261154578134907</c:v>
                </c:pt>
                <c:pt idx="11">
                  <c:v>86.099950659054073</c:v>
                </c:pt>
              </c:numCache>
            </c:numRef>
          </c:val>
        </c:ser>
        <c:ser>
          <c:idx val="1"/>
          <c:order val="1"/>
          <c:tx>
            <c:v>Total sales coverage (%)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'TORINO-CAFFE'!$H$5:$H$16</c:f>
              <c:numCache>
                <c:formatCode>0.00</c:formatCode>
                <c:ptCount val="12"/>
                <c:pt idx="0">
                  <c:v>94.627091456482717</c:v>
                </c:pt>
                <c:pt idx="1">
                  <c:v>95.966235652091981</c:v>
                </c:pt>
                <c:pt idx="2">
                  <c:v>92.886812531792899</c:v>
                </c:pt>
                <c:pt idx="3">
                  <c:v>96.020297327219907</c:v>
                </c:pt>
                <c:pt idx="4">
                  <c:v>90.811027343028712</c:v>
                </c:pt>
                <c:pt idx="5">
                  <c:v>92.575671932574579</c:v>
                </c:pt>
                <c:pt idx="6">
                  <c:v>90.727961950125476</c:v>
                </c:pt>
                <c:pt idx="7">
                  <c:v>91.99904751513742</c:v>
                </c:pt>
                <c:pt idx="8">
                  <c:v>88.137657829473014</c:v>
                </c:pt>
                <c:pt idx="9">
                  <c:v>89.073460473819679</c:v>
                </c:pt>
                <c:pt idx="10">
                  <c:v>85.318234832429312</c:v>
                </c:pt>
                <c:pt idx="11">
                  <c:v>91.745511828955244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692032"/>
        <c:axId val="79127104"/>
      </c:barChart>
      <c:catAx>
        <c:axId val="4369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9127104"/>
        <c:crosses val="autoZero"/>
        <c:auto val="1"/>
        <c:lblAlgn val="ctr"/>
        <c:lblOffset val="100"/>
        <c:noMultiLvlLbl val="1"/>
      </c:catAx>
      <c:valAx>
        <c:axId val="7912710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69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Lowe - Coffee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0280642642889427"/>
          <c:y val="0.11311276345677207"/>
          <c:w val="0.72157276162055595"/>
          <c:h val="0.82307933086090457"/>
        </c:manualLayout>
      </c:layout>
      <c:lineChart>
        <c:grouping val="standard"/>
        <c:varyColors val="0"/>
        <c:ser>
          <c:idx val="0"/>
          <c:order val="0"/>
          <c:tx>
            <c:strRef>
              <c:f>caffe!$AA$1</c:f>
              <c:strCache>
                <c:ptCount val="1"/>
                <c:pt idx="0">
                  <c:v>Lowe_U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caffe!$AA$2:$AA$14</c:f>
              <c:numCache>
                <c:formatCode>0.000</c:formatCode>
                <c:ptCount val="13"/>
                <c:pt idx="0">
                  <c:v>100</c:v>
                </c:pt>
                <c:pt idx="1">
                  <c:v>107.90635297816688</c:v>
                </c:pt>
                <c:pt idx="2">
                  <c:v>105.119862179772</c:v>
                </c:pt>
                <c:pt idx="3">
                  <c:v>104.26026015132578</c:v>
                </c:pt>
                <c:pt idx="4">
                  <c:v>101.98305360911071</c:v>
                </c:pt>
                <c:pt idx="5">
                  <c:v>103.01164760018142</c:v>
                </c:pt>
                <c:pt idx="6">
                  <c:v>99.861200535191358</c:v>
                </c:pt>
                <c:pt idx="7">
                  <c:v>102.96202592261005</c:v>
                </c:pt>
                <c:pt idx="8">
                  <c:v>105.70742104671044</c:v>
                </c:pt>
                <c:pt idx="9">
                  <c:v>103.41054698532091</c:v>
                </c:pt>
                <c:pt idx="10">
                  <c:v>103.74766284267096</c:v>
                </c:pt>
                <c:pt idx="11">
                  <c:v>105.46328858195174</c:v>
                </c:pt>
                <c:pt idx="12">
                  <c:v>104.67341212434602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caffe!$AC$1</c:f>
              <c:strCache>
                <c:ptCount val="1"/>
                <c:pt idx="0">
                  <c:v>Lowe_s80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caffe!$AC$2:$AC$14</c:f>
              <c:numCache>
                <c:formatCode>0.000</c:formatCode>
                <c:ptCount val="13"/>
                <c:pt idx="0">
                  <c:v>100</c:v>
                </c:pt>
                <c:pt idx="1">
                  <c:v>109.66316330543957</c:v>
                </c:pt>
                <c:pt idx="2">
                  <c:v>106.28482612983514</c:v>
                </c:pt>
                <c:pt idx="3">
                  <c:v>105.36366457978842</c:v>
                </c:pt>
                <c:pt idx="4">
                  <c:v>102.56728883855547</c:v>
                </c:pt>
                <c:pt idx="5">
                  <c:v>104.06948958976771</c:v>
                </c:pt>
                <c:pt idx="6">
                  <c:v>101.09579802751128</c:v>
                </c:pt>
                <c:pt idx="7">
                  <c:v>104.20299733201711</c:v>
                </c:pt>
                <c:pt idx="8">
                  <c:v>107.25537909007626</c:v>
                </c:pt>
                <c:pt idx="9">
                  <c:v>104.66512015303145</c:v>
                </c:pt>
                <c:pt idx="10">
                  <c:v>105.05089469135686</c:v>
                </c:pt>
                <c:pt idx="11">
                  <c:v>107.399229488956</c:v>
                </c:pt>
                <c:pt idx="12">
                  <c:v>105.92600016655467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caffe!$AE$1</c:f>
              <c:strCache>
                <c:ptCount val="1"/>
                <c:pt idx="0">
                  <c:v>Lowe_s60</c:v>
                </c:pt>
              </c:strCache>
            </c:strRef>
          </c:tx>
          <c:spPr>
            <a:ln w="50800">
              <a:solidFill>
                <a:srgbClr val="C9DBA5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caffe!$AE$2:$AE$14</c:f>
              <c:numCache>
                <c:formatCode>0.000</c:formatCode>
                <c:ptCount val="13"/>
                <c:pt idx="0">
                  <c:v>100</c:v>
                </c:pt>
                <c:pt idx="1">
                  <c:v>112.79359331065979</c:v>
                </c:pt>
                <c:pt idx="2">
                  <c:v>108.34143067533792</c:v>
                </c:pt>
                <c:pt idx="3">
                  <c:v>107.29323572814702</c:v>
                </c:pt>
                <c:pt idx="4">
                  <c:v>103.45788679900195</c:v>
                </c:pt>
                <c:pt idx="5">
                  <c:v>105.83370637609809</c:v>
                </c:pt>
                <c:pt idx="6">
                  <c:v>103.69283216571449</c:v>
                </c:pt>
                <c:pt idx="7">
                  <c:v>106.41627346292043</c:v>
                </c:pt>
                <c:pt idx="8">
                  <c:v>110.05967817096676</c:v>
                </c:pt>
                <c:pt idx="9">
                  <c:v>106.81707192467115</c:v>
                </c:pt>
                <c:pt idx="10">
                  <c:v>107.12251026988409</c:v>
                </c:pt>
                <c:pt idx="11">
                  <c:v>110.76378096651803</c:v>
                </c:pt>
                <c:pt idx="12">
                  <c:v>107.97607972776318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caffe!$AF$1</c:f>
              <c:strCache>
                <c:ptCount val="1"/>
                <c:pt idx="0">
                  <c:v>Lowe_1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caffe!$AF$2:$AF$14</c:f>
              <c:numCache>
                <c:formatCode>0.000</c:formatCode>
                <c:ptCount val="13"/>
                <c:pt idx="0">
                  <c:v>100</c:v>
                </c:pt>
                <c:pt idx="1">
                  <c:v>100.14736885940027</c:v>
                </c:pt>
                <c:pt idx="2">
                  <c:v>99.925793540279301</c:v>
                </c:pt>
                <c:pt idx="3">
                  <c:v>99.768356246434962</c:v>
                </c:pt>
                <c:pt idx="4">
                  <c:v>100.71150669384041</c:v>
                </c:pt>
                <c:pt idx="5">
                  <c:v>100.7134910301108</c:v>
                </c:pt>
                <c:pt idx="6">
                  <c:v>95.156048038611104</c:v>
                </c:pt>
                <c:pt idx="7">
                  <c:v>99.092290176717214</c:v>
                </c:pt>
                <c:pt idx="8">
                  <c:v>99.624390292087071</c:v>
                </c:pt>
                <c:pt idx="9">
                  <c:v>100.86248489935339</c:v>
                </c:pt>
                <c:pt idx="10">
                  <c:v>102.22242392101057</c:v>
                </c:pt>
                <c:pt idx="11">
                  <c:v>99.30519608166874</c:v>
                </c:pt>
                <c:pt idx="12">
                  <c:v>98.024432837127478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caffe!$AI$1</c:f>
              <c:strCache>
                <c:ptCount val="1"/>
                <c:pt idx="0">
                  <c:v>Lowe_s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val>
            <c:numRef>
              <c:f>caffe!$AI$2:$AI$14</c:f>
              <c:numCache>
                <c:formatCode>0.000</c:formatCode>
                <c:ptCount val="13"/>
                <c:pt idx="0">
                  <c:v>100</c:v>
                </c:pt>
                <c:pt idx="1">
                  <c:v>107.90771812879599</c:v>
                </c:pt>
                <c:pt idx="2">
                  <c:v>105.12271440241456</c:v>
                </c:pt>
                <c:pt idx="3">
                  <c:v>104.28664613318809</c:v>
                </c:pt>
                <c:pt idx="4">
                  <c:v>102.03977290031514</c:v>
                </c:pt>
                <c:pt idx="5">
                  <c:v>103.06961177382233</c:v>
                </c:pt>
                <c:pt idx="6">
                  <c:v>99.97848734291162</c:v>
                </c:pt>
                <c:pt idx="7">
                  <c:v>103.0395525792463</c:v>
                </c:pt>
                <c:pt idx="8">
                  <c:v>105.68883097062232</c:v>
                </c:pt>
                <c:pt idx="9">
                  <c:v>103.40714107926634</c:v>
                </c:pt>
                <c:pt idx="10">
                  <c:v>103.80569247470622</c:v>
                </c:pt>
                <c:pt idx="11">
                  <c:v>105.51023319204333</c:v>
                </c:pt>
                <c:pt idx="12">
                  <c:v>104.60718586191398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15424"/>
        <c:axId val="79129984"/>
      </c:lineChart>
      <c:catAx>
        <c:axId val="4381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129984"/>
        <c:crosses val="autoZero"/>
        <c:auto val="1"/>
        <c:lblAlgn val="ctr"/>
        <c:lblOffset val="100"/>
        <c:noMultiLvlLbl val="0"/>
      </c:catAx>
      <c:valAx>
        <c:axId val="79129984"/>
        <c:scaling>
          <c:orientation val="minMax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438154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4673323823109858"/>
          <c:y val="0.72029396301414761"/>
          <c:w val="0.14375653827864954"/>
          <c:h val="0.217676755196696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Fisher - Coffee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80642642889427"/>
          <c:y val="0.11922103883224437"/>
          <c:w val="0.71947308161282986"/>
          <c:h val="0.81697103530429638"/>
        </c:manualLayout>
      </c:layout>
      <c:lineChart>
        <c:grouping val="standard"/>
        <c:varyColors val="0"/>
        <c:ser>
          <c:idx val="0"/>
          <c:order val="0"/>
          <c:tx>
            <c:strRef>
              <c:f>caffe!$G$1</c:f>
              <c:strCache>
                <c:ptCount val="1"/>
                <c:pt idx="0">
                  <c:v>Fish_U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caffe!$G$2:$G$14</c:f>
              <c:numCache>
                <c:formatCode>0.000</c:formatCode>
                <c:ptCount val="13"/>
                <c:pt idx="0">
                  <c:v>100</c:v>
                </c:pt>
                <c:pt idx="1">
                  <c:v>106.35515970199164</c:v>
                </c:pt>
                <c:pt idx="2">
                  <c:v>105.50531465130847</c:v>
                </c:pt>
                <c:pt idx="3">
                  <c:v>104.72465298402719</c:v>
                </c:pt>
                <c:pt idx="4">
                  <c:v>102.88648317974443</c:v>
                </c:pt>
                <c:pt idx="5">
                  <c:v>102.63956132645222</c:v>
                </c:pt>
                <c:pt idx="6">
                  <c:v>100.09904954242928</c:v>
                </c:pt>
                <c:pt idx="7">
                  <c:v>102.91670630051716</c:v>
                </c:pt>
                <c:pt idx="8">
                  <c:v>105.7983072753668</c:v>
                </c:pt>
                <c:pt idx="9">
                  <c:v>104.11500439959592</c:v>
                </c:pt>
                <c:pt idx="10">
                  <c:v>104.08451803946963</c:v>
                </c:pt>
                <c:pt idx="11">
                  <c:v>106.08939428683655</c:v>
                </c:pt>
                <c:pt idx="12">
                  <c:v>101.27017234116228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caffe!$I$1</c:f>
              <c:strCache>
                <c:ptCount val="1"/>
                <c:pt idx="0">
                  <c:v>Fish_s80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caffe!$I$2:$I$14</c:f>
              <c:numCache>
                <c:formatCode>0.000</c:formatCode>
                <c:ptCount val="13"/>
                <c:pt idx="0">
                  <c:v>100</c:v>
                </c:pt>
                <c:pt idx="1">
                  <c:v>107.61185249913024</c:v>
                </c:pt>
                <c:pt idx="2">
                  <c:v>106.67293041038084</c:v>
                </c:pt>
                <c:pt idx="3">
                  <c:v>105.84539665196081</c:v>
                </c:pt>
                <c:pt idx="4">
                  <c:v>103.74576037477945</c:v>
                </c:pt>
                <c:pt idx="5">
                  <c:v>103.53219598021562</c:v>
                </c:pt>
                <c:pt idx="6">
                  <c:v>101.4123528030584</c:v>
                </c:pt>
                <c:pt idx="7">
                  <c:v>104.72107662476753</c:v>
                </c:pt>
                <c:pt idx="8">
                  <c:v>107.33188032398473</c:v>
                </c:pt>
                <c:pt idx="9">
                  <c:v>105.51803637377172</c:v>
                </c:pt>
                <c:pt idx="10">
                  <c:v>105.65395509484738</c:v>
                </c:pt>
                <c:pt idx="11">
                  <c:v>108.16457969341678</c:v>
                </c:pt>
                <c:pt idx="12">
                  <c:v>101.76810149652674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caffe!$K$1</c:f>
              <c:strCache>
                <c:ptCount val="1"/>
                <c:pt idx="0">
                  <c:v>Fish_s60</c:v>
                </c:pt>
              </c:strCache>
            </c:strRef>
          </c:tx>
          <c:spPr>
            <a:ln w="50800">
              <a:solidFill>
                <a:srgbClr val="C9DBA5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caffe!$K$2:$K$14</c:f>
              <c:numCache>
                <c:formatCode>0.000</c:formatCode>
                <c:ptCount val="13"/>
                <c:pt idx="0">
                  <c:v>100</c:v>
                </c:pt>
                <c:pt idx="1">
                  <c:v>109.22818043161119</c:v>
                </c:pt>
                <c:pt idx="2">
                  <c:v>108.16058311458954</c:v>
                </c:pt>
                <c:pt idx="3">
                  <c:v>107.29775060371995</c:v>
                </c:pt>
                <c:pt idx="4">
                  <c:v>104.97718657511804</c:v>
                </c:pt>
                <c:pt idx="5">
                  <c:v>104.59101268441054</c:v>
                </c:pt>
                <c:pt idx="6">
                  <c:v>103.68012949755236</c:v>
                </c:pt>
                <c:pt idx="7">
                  <c:v>107.20898325553938</c:v>
                </c:pt>
                <c:pt idx="8">
                  <c:v>109.74320431200715</c:v>
                </c:pt>
                <c:pt idx="9">
                  <c:v>107.60548560858858</c:v>
                </c:pt>
                <c:pt idx="10">
                  <c:v>108.45663658382945</c:v>
                </c:pt>
                <c:pt idx="11">
                  <c:v>111.2207095046176</c:v>
                </c:pt>
                <c:pt idx="12">
                  <c:v>102.19225373932159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caffe!$L$1</c:f>
              <c:strCache>
                <c:ptCount val="1"/>
                <c:pt idx="0">
                  <c:v>Fish_1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caffe!$L$2:$L$14</c:f>
              <c:numCache>
                <c:formatCode>0.000</c:formatCode>
                <c:ptCount val="13"/>
                <c:pt idx="0">
                  <c:v>100</c:v>
                </c:pt>
                <c:pt idx="1">
                  <c:v>99.766518411627558</c:v>
                </c:pt>
                <c:pt idx="2">
                  <c:v>96.498619415757418</c:v>
                </c:pt>
                <c:pt idx="3">
                  <c:v>95.305516732928893</c:v>
                </c:pt>
                <c:pt idx="4">
                  <c:v>99.911656294867669</c:v>
                </c:pt>
                <c:pt idx="5">
                  <c:v>101.38095895508097</c:v>
                </c:pt>
                <c:pt idx="6">
                  <c:v>93.518863442440235</c:v>
                </c:pt>
                <c:pt idx="7">
                  <c:v>99.999549910703195</c:v>
                </c:pt>
                <c:pt idx="8">
                  <c:v>97.18945276568644</c:v>
                </c:pt>
                <c:pt idx="9">
                  <c:v>98.088256080515961</c:v>
                </c:pt>
                <c:pt idx="10">
                  <c:v>96.487283867048802</c:v>
                </c:pt>
                <c:pt idx="11">
                  <c:v>98.797709321415695</c:v>
                </c:pt>
                <c:pt idx="12">
                  <c:v>98.790580690438389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caffe!$O$1</c:f>
              <c:strCache>
                <c:ptCount val="1"/>
                <c:pt idx="0">
                  <c:v>Fish_s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caffe!$O$2:$O$14</c:f>
              <c:numCache>
                <c:formatCode>0.000</c:formatCode>
                <c:ptCount val="13"/>
                <c:pt idx="0">
                  <c:v>100</c:v>
                </c:pt>
                <c:pt idx="1">
                  <c:v>106.28035651486891</c:v>
                </c:pt>
                <c:pt idx="2">
                  <c:v>105.16769651749131</c:v>
                </c:pt>
                <c:pt idx="3">
                  <c:v>104.56798947424517</c:v>
                </c:pt>
                <c:pt idx="4">
                  <c:v>102.72564334170907</c:v>
                </c:pt>
                <c:pt idx="5">
                  <c:v>102.51642236431354</c:v>
                </c:pt>
                <c:pt idx="6">
                  <c:v>99.808988745225449</c:v>
                </c:pt>
                <c:pt idx="7">
                  <c:v>102.52894557077147</c:v>
                </c:pt>
                <c:pt idx="8">
                  <c:v>105.89299825245351</c:v>
                </c:pt>
                <c:pt idx="9">
                  <c:v>103.86654576577239</c:v>
                </c:pt>
                <c:pt idx="10">
                  <c:v>103.63144628176393</c:v>
                </c:pt>
                <c:pt idx="11">
                  <c:v>106.11612747538024</c:v>
                </c:pt>
                <c:pt idx="12">
                  <c:v>100.95970831990236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965440"/>
        <c:axId val="79132288"/>
      </c:lineChart>
      <c:catAx>
        <c:axId val="8396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132288"/>
        <c:crosses val="autoZero"/>
        <c:auto val="1"/>
        <c:lblAlgn val="ctr"/>
        <c:lblOffset val="100"/>
        <c:noMultiLvlLbl val="0"/>
      </c:catAx>
      <c:valAx>
        <c:axId val="79132288"/>
        <c:scaling>
          <c:orientation val="minMax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39654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5642243229454762"/>
          <c:y val="0.6965340829679908"/>
          <c:w val="0.1242156301700843"/>
          <c:h val="0.232263343328271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Jevons - Coffee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9.8758317237681789E-2"/>
          <c:y val="0.11311266081398172"/>
          <c:w val="0.72157276162055595"/>
          <c:h val="0.81671496313557479"/>
        </c:manualLayout>
      </c:layout>
      <c:lineChart>
        <c:grouping val="standard"/>
        <c:varyColors val="0"/>
        <c:ser>
          <c:idx val="0"/>
          <c:order val="0"/>
          <c:tx>
            <c:strRef>
              <c:f>caffe!$Q$1</c:f>
              <c:strCache>
                <c:ptCount val="1"/>
                <c:pt idx="0">
                  <c:v>Jevo_U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caffe!$Q$2:$Q$14</c:f>
              <c:numCache>
                <c:formatCode>0.000</c:formatCode>
                <c:ptCount val="13"/>
                <c:pt idx="0">
                  <c:v>100</c:v>
                </c:pt>
                <c:pt idx="1">
                  <c:v>100.98881708303482</c:v>
                </c:pt>
                <c:pt idx="2">
                  <c:v>100.41317733094095</c:v>
                </c:pt>
                <c:pt idx="3">
                  <c:v>99.794625940637474</c:v>
                </c:pt>
                <c:pt idx="4">
                  <c:v>100.02023008034814</c:v>
                </c:pt>
                <c:pt idx="5">
                  <c:v>98.795414684337715</c:v>
                </c:pt>
                <c:pt idx="6">
                  <c:v>95.118810583489136</c:v>
                </c:pt>
                <c:pt idx="7">
                  <c:v>98.091012370434427</c:v>
                </c:pt>
                <c:pt idx="8">
                  <c:v>99.850504319341056</c:v>
                </c:pt>
                <c:pt idx="9">
                  <c:v>98.743001798551205</c:v>
                </c:pt>
                <c:pt idx="10">
                  <c:v>99.405508423361852</c:v>
                </c:pt>
                <c:pt idx="11">
                  <c:v>98.682000551634999</c:v>
                </c:pt>
                <c:pt idx="12">
                  <c:v>100.0225126527956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caffe!$S$1</c:f>
              <c:strCache>
                <c:ptCount val="1"/>
                <c:pt idx="0">
                  <c:v>Jevo_s80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caffe!$S$2:$S$14</c:f>
              <c:numCache>
                <c:formatCode>0.000</c:formatCode>
                <c:ptCount val="13"/>
                <c:pt idx="0">
                  <c:v>100</c:v>
                </c:pt>
                <c:pt idx="1">
                  <c:v>102.16184461127365</c:v>
                </c:pt>
                <c:pt idx="2">
                  <c:v>100.69240932924671</c:v>
                </c:pt>
                <c:pt idx="3">
                  <c:v>100.84400091829404</c:v>
                </c:pt>
                <c:pt idx="4">
                  <c:v>100.36604847186319</c:v>
                </c:pt>
                <c:pt idx="5">
                  <c:v>99.701317073743084</c:v>
                </c:pt>
                <c:pt idx="6">
                  <c:v>95.332588684693164</c:v>
                </c:pt>
                <c:pt idx="7">
                  <c:v>98.589162315532903</c:v>
                </c:pt>
                <c:pt idx="8">
                  <c:v>100.73244754808057</c:v>
                </c:pt>
                <c:pt idx="9">
                  <c:v>99.528571900169851</c:v>
                </c:pt>
                <c:pt idx="10">
                  <c:v>100.13408579931753</c:v>
                </c:pt>
                <c:pt idx="11">
                  <c:v>99.968059692220308</c:v>
                </c:pt>
                <c:pt idx="12">
                  <c:v>101.08113301208466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caffe!$U$1</c:f>
              <c:strCache>
                <c:ptCount val="1"/>
                <c:pt idx="0">
                  <c:v>Jevo_s60</c:v>
                </c:pt>
              </c:strCache>
            </c:strRef>
          </c:tx>
          <c:spPr>
            <a:ln w="50800">
              <a:solidFill>
                <a:srgbClr val="C9DBA5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caffe!$U$2:$U$14</c:f>
              <c:numCache>
                <c:formatCode>0.000</c:formatCode>
                <c:ptCount val="13"/>
                <c:pt idx="0">
                  <c:v>100</c:v>
                </c:pt>
                <c:pt idx="1">
                  <c:v>103.54400375292704</c:v>
                </c:pt>
                <c:pt idx="2">
                  <c:v>101.34184674395016</c:v>
                </c:pt>
                <c:pt idx="3">
                  <c:v>102.17504281610989</c:v>
                </c:pt>
                <c:pt idx="4">
                  <c:v>100.56546795279064</c:v>
                </c:pt>
                <c:pt idx="5">
                  <c:v>100.604738286456</c:v>
                </c:pt>
                <c:pt idx="6">
                  <c:v>97.380976882183447</c:v>
                </c:pt>
                <c:pt idx="7">
                  <c:v>99.493122052988184</c:v>
                </c:pt>
                <c:pt idx="8">
                  <c:v>102.40919852813067</c:v>
                </c:pt>
                <c:pt idx="9">
                  <c:v>101.12605858336954</c:v>
                </c:pt>
                <c:pt idx="10">
                  <c:v>101.58958018431132</c:v>
                </c:pt>
                <c:pt idx="11">
                  <c:v>102.66922590598286</c:v>
                </c:pt>
                <c:pt idx="12">
                  <c:v>102.69370336908446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caffe!$V$1</c:f>
              <c:strCache>
                <c:ptCount val="1"/>
                <c:pt idx="0">
                  <c:v>Jevo_1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caffe!$V$2:$V$14</c:f>
              <c:numCache>
                <c:formatCode>0.000</c:formatCode>
                <c:ptCount val="13"/>
                <c:pt idx="0">
                  <c:v>100</c:v>
                </c:pt>
                <c:pt idx="1">
                  <c:v>99.521522057520585</c:v>
                </c:pt>
                <c:pt idx="2">
                  <c:v>98.64080842962899</c:v>
                </c:pt>
                <c:pt idx="3">
                  <c:v>99.282726123246491</c:v>
                </c:pt>
                <c:pt idx="4">
                  <c:v>99.533870244596812</c:v>
                </c:pt>
                <c:pt idx="5">
                  <c:v>99.604487750025243</c:v>
                </c:pt>
                <c:pt idx="6">
                  <c:v>94.494059269932691</c:v>
                </c:pt>
                <c:pt idx="7">
                  <c:v>97.715882009042105</c:v>
                </c:pt>
                <c:pt idx="8">
                  <c:v>99.145989582080063</c:v>
                </c:pt>
                <c:pt idx="9">
                  <c:v>100.01802579198672</c:v>
                </c:pt>
                <c:pt idx="10">
                  <c:v>100.58672627809283</c:v>
                </c:pt>
                <c:pt idx="11">
                  <c:v>99.246829844229197</c:v>
                </c:pt>
                <c:pt idx="12">
                  <c:v>97.069892601936843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caffe!$Y$1</c:f>
              <c:strCache>
                <c:ptCount val="1"/>
                <c:pt idx="0">
                  <c:v>Jevo_s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caffe!$Y$2:$Y$14</c:f>
              <c:numCache>
                <c:formatCode>0.000</c:formatCode>
                <c:ptCount val="13"/>
                <c:pt idx="0">
                  <c:v>100</c:v>
                </c:pt>
                <c:pt idx="1">
                  <c:v>106.48265209239561</c:v>
                </c:pt>
                <c:pt idx="2">
                  <c:v>103.82975221020479</c:v>
                </c:pt>
                <c:pt idx="3">
                  <c:v>104.29274980675002</c:v>
                </c:pt>
                <c:pt idx="4">
                  <c:v>101.89420468341619</c:v>
                </c:pt>
                <c:pt idx="5">
                  <c:v>102.17137064442247</c:v>
                </c:pt>
                <c:pt idx="6">
                  <c:v>97.780861982393461</c:v>
                </c:pt>
                <c:pt idx="7">
                  <c:v>102.48667112661002</c:v>
                </c:pt>
                <c:pt idx="8">
                  <c:v>104.55003344762819</c:v>
                </c:pt>
                <c:pt idx="9">
                  <c:v>103.11412744408987</c:v>
                </c:pt>
                <c:pt idx="10">
                  <c:v>102.63471457091532</c:v>
                </c:pt>
                <c:pt idx="11">
                  <c:v>104.55684907138202</c:v>
                </c:pt>
                <c:pt idx="12">
                  <c:v>102.88438892389453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119040"/>
        <c:axId val="78708736"/>
      </c:lineChart>
      <c:catAx>
        <c:axId val="8411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08736"/>
        <c:crosses val="autoZero"/>
        <c:auto val="1"/>
        <c:lblAlgn val="ctr"/>
        <c:lblOffset val="100"/>
        <c:noMultiLvlLbl val="0"/>
      </c:catAx>
      <c:valAx>
        <c:axId val="78708736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41190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4270595559244676"/>
          <c:y val="0.65481802765046693"/>
          <c:w val="0.15106868644947086"/>
          <c:h val="0.2732302377334938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Coffee</a:t>
            </a:r>
            <a:endParaRPr lang="it-IT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9.0213327511529912E-2"/>
          <c:y val="0.11311276345677207"/>
          <c:w val="0.68377919510968499"/>
          <c:h val="0.8054405555555556"/>
        </c:manualLayout>
      </c:layout>
      <c:lineChart>
        <c:grouping val="standard"/>
        <c:varyColors val="0"/>
        <c:ser>
          <c:idx val="0"/>
          <c:order val="0"/>
          <c:tx>
            <c:strRef>
              <c:f>caffe!$AA$1</c:f>
              <c:strCache>
                <c:ptCount val="1"/>
                <c:pt idx="0">
                  <c:v>Lowe_U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caffe!$AA$2:$AA$14</c:f>
              <c:numCache>
                <c:formatCode>0.000</c:formatCode>
                <c:ptCount val="13"/>
                <c:pt idx="0">
                  <c:v>100</c:v>
                </c:pt>
                <c:pt idx="1">
                  <c:v>107.90635297816688</c:v>
                </c:pt>
                <c:pt idx="2">
                  <c:v>105.119862179772</c:v>
                </c:pt>
                <c:pt idx="3">
                  <c:v>104.26026015132578</c:v>
                </c:pt>
                <c:pt idx="4">
                  <c:v>101.98305360911071</c:v>
                </c:pt>
                <c:pt idx="5">
                  <c:v>103.01164760018142</c:v>
                </c:pt>
                <c:pt idx="6">
                  <c:v>99.861200535191358</c:v>
                </c:pt>
                <c:pt idx="7">
                  <c:v>102.96202592261005</c:v>
                </c:pt>
                <c:pt idx="8">
                  <c:v>105.70742104671044</c:v>
                </c:pt>
                <c:pt idx="9">
                  <c:v>103.41054698532091</c:v>
                </c:pt>
                <c:pt idx="10">
                  <c:v>103.74766284267096</c:v>
                </c:pt>
                <c:pt idx="11">
                  <c:v>105.46328858195174</c:v>
                </c:pt>
                <c:pt idx="12">
                  <c:v>104.67341212434602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caffe!$AC$1</c:f>
              <c:strCache>
                <c:ptCount val="1"/>
                <c:pt idx="0">
                  <c:v>Lowe_s80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caffe!$AC$2:$AC$14</c:f>
              <c:numCache>
                <c:formatCode>0.000</c:formatCode>
                <c:ptCount val="13"/>
                <c:pt idx="0">
                  <c:v>100</c:v>
                </c:pt>
                <c:pt idx="1">
                  <c:v>109.66316330543957</c:v>
                </c:pt>
                <c:pt idx="2">
                  <c:v>106.28482612983514</c:v>
                </c:pt>
                <c:pt idx="3">
                  <c:v>105.36366457978842</c:v>
                </c:pt>
                <c:pt idx="4">
                  <c:v>102.56728883855547</c:v>
                </c:pt>
                <c:pt idx="5">
                  <c:v>104.06948958976771</c:v>
                </c:pt>
                <c:pt idx="6">
                  <c:v>101.09579802751128</c:v>
                </c:pt>
                <c:pt idx="7">
                  <c:v>104.20299733201711</c:v>
                </c:pt>
                <c:pt idx="8">
                  <c:v>107.25537909007626</c:v>
                </c:pt>
                <c:pt idx="9">
                  <c:v>104.66512015303145</c:v>
                </c:pt>
                <c:pt idx="10">
                  <c:v>105.05089469135686</c:v>
                </c:pt>
                <c:pt idx="11">
                  <c:v>107.399229488956</c:v>
                </c:pt>
                <c:pt idx="12">
                  <c:v>105.92600016655467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caffe!$AE$1</c:f>
              <c:strCache>
                <c:ptCount val="1"/>
                <c:pt idx="0">
                  <c:v>Lowe_s60</c:v>
                </c:pt>
              </c:strCache>
            </c:strRef>
          </c:tx>
          <c:spPr>
            <a:ln w="38100">
              <a:solidFill>
                <a:srgbClr val="C9DBA5"/>
              </a:solidFill>
            </a:ln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caffe!$AE$2:$AE$14</c:f>
              <c:numCache>
                <c:formatCode>0.000</c:formatCode>
                <c:ptCount val="13"/>
                <c:pt idx="0">
                  <c:v>100</c:v>
                </c:pt>
                <c:pt idx="1">
                  <c:v>112.79359331065979</c:v>
                </c:pt>
                <c:pt idx="2">
                  <c:v>108.34143067533792</c:v>
                </c:pt>
                <c:pt idx="3">
                  <c:v>107.29323572814702</c:v>
                </c:pt>
                <c:pt idx="4">
                  <c:v>103.45788679900195</c:v>
                </c:pt>
                <c:pt idx="5">
                  <c:v>105.83370637609809</c:v>
                </c:pt>
                <c:pt idx="6">
                  <c:v>103.69283216571449</c:v>
                </c:pt>
                <c:pt idx="7">
                  <c:v>106.41627346292043</c:v>
                </c:pt>
                <c:pt idx="8">
                  <c:v>110.05967817096676</c:v>
                </c:pt>
                <c:pt idx="9">
                  <c:v>106.81707192467115</c:v>
                </c:pt>
                <c:pt idx="10">
                  <c:v>107.12251026988409</c:v>
                </c:pt>
                <c:pt idx="11">
                  <c:v>110.76378096651803</c:v>
                </c:pt>
                <c:pt idx="12">
                  <c:v>107.97607972776318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caffe!$AF$1</c:f>
              <c:strCache>
                <c:ptCount val="1"/>
                <c:pt idx="0">
                  <c:v>Lowe_1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caffe!$C$2:$C$14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caffe!$AF$2:$AF$14</c:f>
              <c:numCache>
                <c:formatCode>0.000</c:formatCode>
                <c:ptCount val="13"/>
                <c:pt idx="0">
                  <c:v>100</c:v>
                </c:pt>
                <c:pt idx="1">
                  <c:v>100.14736885940027</c:v>
                </c:pt>
                <c:pt idx="2">
                  <c:v>99.925793540279301</c:v>
                </c:pt>
                <c:pt idx="3">
                  <c:v>99.768356246434962</c:v>
                </c:pt>
                <c:pt idx="4">
                  <c:v>100.71150669384041</c:v>
                </c:pt>
                <c:pt idx="5">
                  <c:v>100.7134910301108</c:v>
                </c:pt>
                <c:pt idx="6">
                  <c:v>95.156048038611104</c:v>
                </c:pt>
                <c:pt idx="7">
                  <c:v>99.092290176717214</c:v>
                </c:pt>
                <c:pt idx="8">
                  <c:v>99.624390292087071</c:v>
                </c:pt>
                <c:pt idx="9">
                  <c:v>100.86248489935339</c:v>
                </c:pt>
                <c:pt idx="10">
                  <c:v>102.22242392101057</c:v>
                </c:pt>
                <c:pt idx="11">
                  <c:v>99.30519608166874</c:v>
                </c:pt>
                <c:pt idx="12">
                  <c:v>98.024432837127478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caffe!$AI$1</c:f>
              <c:strCache>
                <c:ptCount val="1"/>
                <c:pt idx="0">
                  <c:v>Lowe_s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ymbol val="none"/>
          </c:marker>
          <c:val>
            <c:numRef>
              <c:f>caffe!$AI$2:$AI$14</c:f>
              <c:numCache>
                <c:formatCode>0.000</c:formatCode>
                <c:ptCount val="13"/>
                <c:pt idx="0">
                  <c:v>100</c:v>
                </c:pt>
                <c:pt idx="1">
                  <c:v>107.90771812879599</c:v>
                </c:pt>
                <c:pt idx="2">
                  <c:v>105.12271440241456</c:v>
                </c:pt>
                <c:pt idx="3">
                  <c:v>104.28664613318809</c:v>
                </c:pt>
                <c:pt idx="4">
                  <c:v>102.03977290031514</c:v>
                </c:pt>
                <c:pt idx="5">
                  <c:v>103.06961177382233</c:v>
                </c:pt>
                <c:pt idx="6">
                  <c:v>99.97848734291162</c:v>
                </c:pt>
                <c:pt idx="7">
                  <c:v>103.0395525792463</c:v>
                </c:pt>
                <c:pt idx="8">
                  <c:v>105.68883097062232</c:v>
                </c:pt>
                <c:pt idx="9">
                  <c:v>103.40714107926634</c:v>
                </c:pt>
                <c:pt idx="10">
                  <c:v>103.80569247470622</c:v>
                </c:pt>
                <c:pt idx="11">
                  <c:v>105.51023319204333</c:v>
                </c:pt>
                <c:pt idx="12">
                  <c:v>104.60718586191398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153856"/>
        <c:axId val="78711040"/>
      </c:lineChart>
      <c:catAx>
        <c:axId val="8415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11040"/>
        <c:crosses val="autoZero"/>
        <c:auto val="1"/>
        <c:lblAlgn val="ctr"/>
        <c:lblOffset val="100"/>
        <c:noMultiLvlLbl val="0"/>
      </c:catAx>
      <c:valAx>
        <c:axId val="78711040"/>
        <c:scaling>
          <c:orientation val="minMax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41538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7390850931943378"/>
          <c:y val="0.47334944444444443"/>
          <c:w val="0.22545018264608763"/>
          <c:h val="0.217676755196696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Pasta</a:t>
            </a:r>
            <a:endParaRPr lang="it-IT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988161054336298E-2"/>
          <c:y val="0.10252944444444445"/>
          <c:w val="0.87633953202658177"/>
          <c:h val="0.81955166666666668"/>
        </c:manualLayout>
      </c:layout>
      <c:lineChart>
        <c:grouping val="standard"/>
        <c:varyColors val="0"/>
        <c:ser>
          <c:idx val="0"/>
          <c:order val="0"/>
          <c:tx>
            <c:strRef>
              <c:f>pasta!$AA$1</c:f>
              <c:strCache>
                <c:ptCount val="1"/>
                <c:pt idx="0">
                  <c:v>Lowe_U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pasta!$AA$2:$AA$14</c:f>
              <c:numCache>
                <c:formatCode>0.000</c:formatCode>
                <c:ptCount val="13"/>
                <c:pt idx="0">
                  <c:v>100</c:v>
                </c:pt>
                <c:pt idx="1">
                  <c:v>99.751782273271118</c:v>
                </c:pt>
                <c:pt idx="2">
                  <c:v>98.278478172155928</c:v>
                </c:pt>
                <c:pt idx="3">
                  <c:v>98.700054396080532</c:v>
                </c:pt>
                <c:pt idx="4">
                  <c:v>99.598725344436815</c:v>
                </c:pt>
                <c:pt idx="5">
                  <c:v>96.957316469542548</c:v>
                </c:pt>
                <c:pt idx="6">
                  <c:v>98.020063227936731</c:v>
                </c:pt>
                <c:pt idx="7">
                  <c:v>97.808553288822239</c:v>
                </c:pt>
                <c:pt idx="8">
                  <c:v>100.08879957540893</c:v>
                </c:pt>
                <c:pt idx="9">
                  <c:v>99.54371247780746</c:v>
                </c:pt>
                <c:pt idx="10">
                  <c:v>98.879962366755706</c:v>
                </c:pt>
                <c:pt idx="11">
                  <c:v>97.214320673392734</c:v>
                </c:pt>
                <c:pt idx="12">
                  <c:v>97.547356842789327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pasta!$AC$1</c:f>
              <c:strCache>
                <c:ptCount val="1"/>
                <c:pt idx="0">
                  <c:v>Lowe_s80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pasta!$AC$2:$AC$14</c:f>
              <c:numCache>
                <c:formatCode>0.000</c:formatCode>
                <c:ptCount val="13"/>
                <c:pt idx="0">
                  <c:v>100</c:v>
                </c:pt>
                <c:pt idx="1">
                  <c:v>99.489788200674482</c:v>
                </c:pt>
                <c:pt idx="2">
                  <c:v>97.971363552907349</c:v>
                </c:pt>
                <c:pt idx="3">
                  <c:v>98.466211882907061</c:v>
                </c:pt>
                <c:pt idx="4">
                  <c:v>99.604868491541239</c:v>
                </c:pt>
                <c:pt idx="5">
                  <c:v>96.559376841517249</c:v>
                </c:pt>
                <c:pt idx="6">
                  <c:v>98.034949041639621</c:v>
                </c:pt>
                <c:pt idx="7">
                  <c:v>97.731063106107996</c:v>
                </c:pt>
                <c:pt idx="8">
                  <c:v>99.860796916975858</c:v>
                </c:pt>
                <c:pt idx="9">
                  <c:v>99.514863084739488</c:v>
                </c:pt>
                <c:pt idx="10">
                  <c:v>98.784273725070832</c:v>
                </c:pt>
                <c:pt idx="11">
                  <c:v>97.040190012399378</c:v>
                </c:pt>
                <c:pt idx="12">
                  <c:v>97.150034110333692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pasta!$AE$1</c:f>
              <c:strCache>
                <c:ptCount val="1"/>
                <c:pt idx="0">
                  <c:v>Lowe_s60</c:v>
                </c:pt>
              </c:strCache>
            </c:strRef>
          </c:tx>
          <c:spPr>
            <a:ln w="38100">
              <a:solidFill>
                <a:srgbClr val="C9DBA5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pasta!$AE$2:$AE$14</c:f>
              <c:numCache>
                <c:formatCode>0.000</c:formatCode>
                <c:ptCount val="13"/>
                <c:pt idx="0">
                  <c:v>100</c:v>
                </c:pt>
                <c:pt idx="1">
                  <c:v>99.166008940412965</c:v>
                </c:pt>
                <c:pt idx="2">
                  <c:v>97.900605837671378</c:v>
                </c:pt>
                <c:pt idx="3">
                  <c:v>97.71032174694092</c:v>
                </c:pt>
                <c:pt idx="4">
                  <c:v>99.708894053611047</c:v>
                </c:pt>
                <c:pt idx="5">
                  <c:v>96.551772384481609</c:v>
                </c:pt>
                <c:pt idx="6">
                  <c:v>97.972032478248167</c:v>
                </c:pt>
                <c:pt idx="7">
                  <c:v>97.755549876209074</c:v>
                </c:pt>
                <c:pt idx="8">
                  <c:v>99.696490537072521</c:v>
                </c:pt>
                <c:pt idx="9">
                  <c:v>99.18184827145933</c:v>
                </c:pt>
                <c:pt idx="10">
                  <c:v>98.232376592382792</c:v>
                </c:pt>
                <c:pt idx="11">
                  <c:v>96.658749767587665</c:v>
                </c:pt>
                <c:pt idx="12">
                  <c:v>96.648009308295997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pasta!$AF$1</c:f>
              <c:strCache>
                <c:ptCount val="1"/>
                <c:pt idx="0">
                  <c:v>Lowe_1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pasta!$AF$2:$AF$14</c:f>
              <c:numCache>
                <c:formatCode>0.000</c:formatCode>
                <c:ptCount val="13"/>
                <c:pt idx="0">
                  <c:v>100</c:v>
                </c:pt>
                <c:pt idx="1">
                  <c:v>103.74914705399645</c:v>
                </c:pt>
                <c:pt idx="2">
                  <c:v>102.06510661459032</c:v>
                </c:pt>
                <c:pt idx="3">
                  <c:v>100.28189939431448</c:v>
                </c:pt>
                <c:pt idx="4">
                  <c:v>104.64291446266165</c:v>
                </c:pt>
                <c:pt idx="5">
                  <c:v>101.36905577308166</c:v>
                </c:pt>
                <c:pt idx="6">
                  <c:v>103.19565866292879</c:v>
                </c:pt>
                <c:pt idx="7">
                  <c:v>102.60608284826226</c:v>
                </c:pt>
                <c:pt idx="8">
                  <c:v>104.91846124105754</c:v>
                </c:pt>
                <c:pt idx="9">
                  <c:v>103.78807304794017</c:v>
                </c:pt>
                <c:pt idx="10">
                  <c:v>97.376538109404407</c:v>
                </c:pt>
                <c:pt idx="11">
                  <c:v>102.43252914032075</c:v>
                </c:pt>
                <c:pt idx="12">
                  <c:v>102.42293327196717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pasta!$AI$1</c:f>
              <c:strCache>
                <c:ptCount val="1"/>
                <c:pt idx="0">
                  <c:v>Lowe_s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pasta!$AI$2:$AI$14</c:f>
              <c:numCache>
                <c:formatCode>0.000</c:formatCode>
                <c:ptCount val="13"/>
                <c:pt idx="0">
                  <c:v>100</c:v>
                </c:pt>
                <c:pt idx="1">
                  <c:v>99.635979081245651</c:v>
                </c:pt>
                <c:pt idx="2">
                  <c:v>98.159807628640053</c:v>
                </c:pt>
                <c:pt idx="3">
                  <c:v>98.672748909033317</c:v>
                </c:pt>
                <c:pt idx="4">
                  <c:v>99.533857723680612</c:v>
                </c:pt>
                <c:pt idx="5">
                  <c:v>96.891942692306472</c:v>
                </c:pt>
                <c:pt idx="6">
                  <c:v>97.967364132488271</c:v>
                </c:pt>
                <c:pt idx="7">
                  <c:v>97.710632721786638</c:v>
                </c:pt>
                <c:pt idx="8">
                  <c:v>100.11572856794434</c:v>
                </c:pt>
                <c:pt idx="9">
                  <c:v>99.444511396393253</c:v>
                </c:pt>
                <c:pt idx="10">
                  <c:v>98.752418807576788</c:v>
                </c:pt>
                <c:pt idx="11">
                  <c:v>97.199523841915976</c:v>
                </c:pt>
                <c:pt idx="12">
                  <c:v>97.495442997503673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155904"/>
        <c:axId val="78712768"/>
      </c:lineChart>
      <c:catAx>
        <c:axId val="841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12768"/>
        <c:crosses val="autoZero"/>
        <c:auto val="1"/>
        <c:lblAlgn val="ctr"/>
        <c:lblOffset val="100"/>
        <c:noMultiLvlLbl val="0"/>
      </c:catAx>
      <c:valAx>
        <c:axId val="78712768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41559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Fisher </a:t>
            </a:r>
          </a:p>
        </c:rich>
      </c:tx>
      <c:layout>
        <c:manualLayout>
          <c:xMode val="edge"/>
          <c:yMode val="edge"/>
          <c:x val="0.34646527121389886"/>
          <c:y val="1.82291330253040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4618512068714304E-2"/>
          <c:y val="0.11922103883224437"/>
          <c:w val="0.714327369091728"/>
          <c:h val="0.81697103530429638"/>
        </c:manualLayout>
      </c:layout>
      <c:lineChart>
        <c:grouping val="standard"/>
        <c:varyColors val="0"/>
        <c:ser>
          <c:idx val="0"/>
          <c:order val="0"/>
          <c:tx>
            <c:strRef>
              <c:f>pasta!$G$1</c:f>
              <c:strCache>
                <c:ptCount val="1"/>
                <c:pt idx="0">
                  <c:v>Fish_U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pasta!$G$2:$G$14</c:f>
              <c:numCache>
                <c:formatCode>0.000</c:formatCode>
                <c:ptCount val="13"/>
                <c:pt idx="0">
                  <c:v>100</c:v>
                </c:pt>
                <c:pt idx="1">
                  <c:v>99.099793750563549</c:v>
                </c:pt>
                <c:pt idx="2">
                  <c:v>96.395169787987797</c:v>
                </c:pt>
                <c:pt idx="3">
                  <c:v>96.803961716098456</c:v>
                </c:pt>
                <c:pt idx="4">
                  <c:v>98.867119067317759</c:v>
                </c:pt>
                <c:pt idx="5">
                  <c:v>95.041310708237717</c:v>
                </c:pt>
                <c:pt idx="6">
                  <c:v>97.303706914892544</c:v>
                </c:pt>
                <c:pt idx="7">
                  <c:v>96.857609461286401</c:v>
                </c:pt>
                <c:pt idx="8">
                  <c:v>99.599150347874399</c:v>
                </c:pt>
                <c:pt idx="9">
                  <c:v>98.174982585560514</c:v>
                </c:pt>
                <c:pt idx="10">
                  <c:v>96.291225876396879</c:v>
                </c:pt>
                <c:pt idx="11">
                  <c:v>97.162787602451971</c:v>
                </c:pt>
                <c:pt idx="12">
                  <c:v>97.69441415535708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pasta!$I$1</c:f>
              <c:strCache>
                <c:ptCount val="1"/>
                <c:pt idx="0">
                  <c:v>Fish_s80</c:v>
                </c:pt>
              </c:strCache>
            </c:strRef>
          </c:tx>
          <c:spPr>
            <a:ln w="5080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pasta!$I$2:$I$14</c:f>
              <c:numCache>
                <c:formatCode>0.000</c:formatCode>
                <c:ptCount val="13"/>
                <c:pt idx="0">
                  <c:v>100</c:v>
                </c:pt>
                <c:pt idx="1">
                  <c:v>98.76130998555054</c:v>
                </c:pt>
                <c:pt idx="2">
                  <c:v>96.033776240726681</c:v>
                </c:pt>
                <c:pt idx="3">
                  <c:v>96.220385876237032</c:v>
                </c:pt>
                <c:pt idx="4">
                  <c:v>98.858387543994951</c:v>
                </c:pt>
                <c:pt idx="5">
                  <c:v>94.489611647797801</c:v>
                </c:pt>
                <c:pt idx="6">
                  <c:v>97.256650291619096</c:v>
                </c:pt>
                <c:pt idx="7">
                  <c:v>96.974859958089866</c:v>
                </c:pt>
                <c:pt idx="8">
                  <c:v>99.183248659785576</c:v>
                </c:pt>
                <c:pt idx="9">
                  <c:v>98.103507269067265</c:v>
                </c:pt>
                <c:pt idx="10">
                  <c:v>95.721588690383911</c:v>
                </c:pt>
                <c:pt idx="11">
                  <c:v>96.904041062844655</c:v>
                </c:pt>
                <c:pt idx="12">
                  <c:v>97.260296271410752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pasta!$K$1</c:f>
              <c:strCache>
                <c:ptCount val="1"/>
                <c:pt idx="0">
                  <c:v>Fish_s60</c:v>
                </c:pt>
              </c:strCache>
            </c:strRef>
          </c:tx>
          <c:spPr>
            <a:ln w="50800">
              <a:solidFill>
                <a:srgbClr val="C9DBA5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pasta!$K$2:$K$14</c:f>
              <c:numCache>
                <c:formatCode>0.000</c:formatCode>
                <c:ptCount val="13"/>
                <c:pt idx="0">
                  <c:v>100</c:v>
                </c:pt>
                <c:pt idx="1">
                  <c:v>98.640638743043766</c:v>
                </c:pt>
                <c:pt idx="2">
                  <c:v>95.772797492289939</c:v>
                </c:pt>
                <c:pt idx="3">
                  <c:v>94.977211037156039</c:v>
                </c:pt>
                <c:pt idx="4">
                  <c:v>98.940154632270463</c:v>
                </c:pt>
                <c:pt idx="5">
                  <c:v>94.876375062657459</c:v>
                </c:pt>
                <c:pt idx="6">
                  <c:v>97.016721419169983</c:v>
                </c:pt>
                <c:pt idx="7">
                  <c:v>97.17527795969437</c:v>
                </c:pt>
                <c:pt idx="8">
                  <c:v>99.102894966049732</c:v>
                </c:pt>
                <c:pt idx="9">
                  <c:v>97.321158742979961</c:v>
                </c:pt>
                <c:pt idx="10">
                  <c:v>94.490785647580807</c:v>
                </c:pt>
                <c:pt idx="11">
                  <c:v>96.393969499042484</c:v>
                </c:pt>
                <c:pt idx="12">
                  <c:v>96.837551567268335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pasta!$L$1</c:f>
              <c:strCache>
                <c:ptCount val="1"/>
                <c:pt idx="0">
                  <c:v>Fish_1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pasta!$L$2:$L$14</c:f>
              <c:numCache>
                <c:formatCode>0.000</c:formatCode>
                <c:ptCount val="13"/>
                <c:pt idx="0">
                  <c:v>100</c:v>
                </c:pt>
                <c:pt idx="1">
                  <c:v>101.67637166981599</c:v>
                </c:pt>
                <c:pt idx="2">
                  <c:v>95.100230117186456</c:v>
                </c:pt>
                <c:pt idx="3">
                  <c:v>98.004350056056879</c:v>
                </c:pt>
                <c:pt idx="4">
                  <c:v>102.90680660883598</c:v>
                </c:pt>
                <c:pt idx="5">
                  <c:v>92.003092844686677</c:v>
                </c:pt>
                <c:pt idx="6">
                  <c:v>99.317824057569737</c:v>
                </c:pt>
                <c:pt idx="7">
                  <c:v>98.025571812763317</c:v>
                </c:pt>
                <c:pt idx="8">
                  <c:v>101.54903598279728</c:v>
                </c:pt>
                <c:pt idx="9">
                  <c:v>100.83045728501881</c:v>
                </c:pt>
                <c:pt idx="10">
                  <c:v>90.712747267611533</c:v>
                </c:pt>
                <c:pt idx="11">
                  <c:v>97.956158579916334</c:v>
                </c:pt>
                <c:pt idx="12">
                  <c:v>95.013366552896713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pasta!$O$1</c:f>
              <c:strCache>
                <c:ptCount val="1"/>
                <c:pt idx="0">
                  <c:v>Fish_s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val>
            <c:numRef>
              <c:f>pasta!$O$2:$O$14</c:f>
              <c:numCache>
                <c:formatCode>0.000</c:formatCode>
                <c:ptCount val="13"/>
                <c:pt idx="0">
                  <c:v>100</c:v>
                </c:pt>
                <c:pt idx="1">
                  <c:v>98.928647749928743</c:v>
                </c:pt>
                <c:pt idx="2">
                  <c:v>96.144994760792343</c:v>
                </c:pt>
                <c:pt idx="3">
                  <c:v>96.765802932099234</c:v>
                </c:pt>
                <c:pt idx="4">
                  <c:v>99.073414530872256</c:v>
                </c:pt>
                <c:pt idx="5">
                  <c:v>95.26621476391368</c:v>
                </c:pt>
                <c:pt idx="6">
                  <c:v>97.208526912598685</c:v>
                </c:pt>
                <c:pt idx="7">
                  <c:v>96.973414377371967</c:v>
                </c:pt>
                <c:pt idx="8">
                  <c:v>99.488635186534751</c:v>
                </c:pt>
                <c:pt idx="9">
                  <c:v>97.943603090905185</c:v>
                </c:pt>
                <c:pt idx="10">
                  <c:v>96.466799365379586</c:v>
                </c:pt>
                <c:pt idx="11">
                  <c:v>96.946211124475937</c:v>
                </c:pt>
                <c:pt idx="12">
                  <c:v>97.695385973811355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50144"/>
        <c:axId val="78715072"/>
      </c:lineChart>
      <c:catAx>
        <c:axId val="10055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15072"/>
        <c:crosses val="autoZero"/>
        <c:auto val="1"/>
        <c:lblAlgn val="ctr"/>
        <c:lblOffset val="100"/>
        <c:noMultiLvlLbl val="0"/>
      </c:catAx>
      <c:valAx>
        <c:axId val="78715072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005501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9048462429575495"/>
          <c:y val="0.35193336462428609"/>
          <c:w val="0.19510658934390637"/>
          <c:h val="0.2854891023960351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 err="1" smtClean="0"/>
              <a:t>Jevons</a:t>
            </a:r>
            <a:endParaRPr lang="it-IT" dirty="0"/>
          </a:p>
        </c:rich>
      </c:tx>
      <c:layout>
        <c:manualLayout>
          <c:xMode val="edge"/>
          <c:yMode val="edge"/>
          <c:x val="0.4816255549274678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3839843456009636E-2"/>
          <c:y val="9.4883614913550879E-2"/>
          <c:w val="0.8729543444264819"/>
          <c:h val="0.83689667328465345"/>
        </c:manualLayout>
      </c:layout>
      <c:lineChart>
        <c:grouping val="standard"/>
        <c:varyColors val="0"/>
        <c:ser>
          <c:idx val="0"/>
          <c:order val="0"/>
          <c:tx>
            <c:strRef>
              <c:f>pasta!$Q$1</c:f>
              <c:strCache>
                <c:ptCount val="1"/>
                <c:pt idx="0">
                  <c:v>Jevo_U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pasta!$Q$2:$Q$14</c:f>
              <c:numCache>
                <c:formatCode>0.000</c:formatCode>
                <c:ptCount val="13"/>
                <c:pt idx="0">
                  <c:v>100</c:v>
                </c:pt>
                <c:pt idx="1">
                  <c:v>100.42291498441924</c:v>
                </c:pt>
                <c:pt idx="2">
                  <c:v>98.132605705380954</c:v>
                </c:pt>
                <c:pt idx="3">
                  <c:v>98.932102706150658</c:v>
                </c:pt>
                <c:pt idx="4">
                  <c:v>99.055743854122184</c:v>
                </c:pt>
                <c:pt idx="5">
                  <c:v>96.802942628422954</c:v>
                </c:pt>
                <c:pt idx="6">
                  <c:v>97.787776563539168</c:v>
                </c:pt>
                <c:pt idx="7">
                  <c:v>97.970706986893177</c:v>
                </c:pt>
                <c:pt idx="8">
                  <c:v>100.45445993425592</c:v>
                </c:pt>
                <c:pt idx="9">
                  <c:v>99.463836903241344</c:v>
                </c:pt>
                <c:pt idx="10">
                  <c:v>99.222630928297832</c:v>
                </c:pt>
                <c:pt idx="11">
                  <c:v>97.624727475447571</c:v>
                </c:pt>
                <c:pt idx="12">
                  <c:v>98.912578319986252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pasta!$S$1</c:f>
              <c:strCache>
                <c:ptCount val="1"/>
                <c:pt idx="0">
                  <c:v>Jevo_s80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pasta!$S$2:$S$14</c:f>
              <c:numCache>
                <c:formatCode>0.000</c:formatCode>
                <c:ptCount val="13"/>
                <c:pt idx="0">
                  <c:v>100</c:v>
                </c:pt>
                <c:pt idx="1">
                  <c:v>98.703258719201486</c:v>
                </c:pt>
                <c:pt idx="2">
                  <c:v>96.715569950263074</c:v>
                </c:pt>
                <c:pt idx="3">
                  <c:v>99.214635104826797</c:v>
                </c:pt>
                <c:pt idx="4">
                  <c:v>98.403413562591709</c:v>
                </c:pt>
                <c:pt idx="5">
                  <c:v>96.251214547819643</c:v>
                </c:pt>
                <c:pt idx="6">
                  <c:v>97.656730483611739</c:v>
                </c:pt>
                <c:pt idx="7">
                  <c:v>96.231908217442182</c:v>
                </c:pt>
                <c:pt idx="8">
                  <c:v>99.074007404936964</c:v>
                </c:pt>
                <c:pt idx="9">
                  <c:v>98.659382625003147</c:v>
                </c:pt>
                <c:pt idx="10">
                  <c:v>98.218357859798331</c:v>
                </c:pt>
                <c:pt idx="11">
                  <c:v>97.471200014683475</c:v>
                </c:pt>
                <c:pt idx="12">
                  <c:v>97.17114470404907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pasta!$U$1</c:f>
              <c:strCache>
                <c:ptCount val="1"/>
                <c:pt idx="0">
                  <c:v>Jevo_s60</c:v>
                </c:pt>
              </c:strCache>
            </c:strRef>
          </c:tx>
          <c:spPr>
            <a:ln w="50800">
              <a:solidFill>
                <a:srgbClr val="A6C36B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pasta!$U$2:$U$14</c:f>
              <c:numCache>
                <c:formatCode>0.000</c:formatCode>
                <c:ptCount val="13"/>
                <c:pt idx="0">
                  <c:v>100</c:v>
                </c:pt>
                <c:pt idx="1">
                  <c:v>98.652499082651701</c:v>
                </c:pt>
                <c:pt idx="2">
                  <c:v>96.58565235053112</c:v>
                </c:pt>
                <c:pt idx="3">
                  <c:v>98.80197226213852</c:v>
                </c:pt>
                <c:pt idx="4">
                  <c:v>98.841128547571159</c:v>
                </c:pt>
                <c:pt idx="5">
                  <c:v>96.504949427867217</c:v>
                </c:pt>
                <c:pt idx="6">
                  <c:v>97.995497929608533</c:v>
                </c:pt>
                <c:pt idx="7">
                  <c:v>96.260720229657139</c:v>
                </c:pt>
                <c:pt idx="8">
                  <c:v>98.978238998702665</c:v>
                </c:pt>
                <c:pt idx="9">
                  <c:v>98.62318446879739</c:v>
                </c:pt>
                <c:pt idx="10">
                  <c:v>97.938542101911125</c:v>
                </c:pt>
                <c:pt idx="11">
                  <c:v>97.539921678626598</c:v>
                </c:pt>
                <c:pt idx="12">
                  <c:v>96.902255515995435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pasta!$V$1</c:f>
              <c:strCache>
                <c:ptCount val="1"/>
                <c:pt idx="0">
                  <c:v>Jevo_1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pasta!$V$2:$V$14</c:f>
              <c:numCache>
                <c:formatCode>0.000</c:formatCode>
                <c:ptCount val="13"/>
                <c:pt idx="0">
                  <c:v>100</c:v>
                </c:pt>
                <c:pt idx="1">
                  <c:v>102.22573570768253</c:v>
                </c:pt>
                <c:pt idx="2">
                  <c:v>99.350381475833842</c:v>
                </c:pt>
                <c:pt idx="3">
                  <c:v>98.040393555896259</c:v>
                </c:pt>
                <c:pt idx="4">
                  <c:v>101.98878811592192</c:v>
                </c:pt>
                <c:pt idx="5">
                  <c:v>99.552695310128172</c:v>
                </c:pt>
                <c:pt idx="6">
                  <c:v>96.047022349964379</c:v>
                </c:pt>
                <c:pt idx="7">
                  <c:v>99.529622300174623</c:v>
                </c:pt>
                <c:pt idx="8">
                  <c:v>102.53268891719723</c:v>
                </c:pt>
                <c:pt idx="9">
                  <c:v>100.76560505908303</c:v>
                </c:pt>
                <c:pt idx="10">
                  <c:v>96.452955788541558</c:v>
                </c:pt>
                <c:pt idx="11">
                  <c:v>99.009473806303816</c:v>
                </c:pt>
                <c:pt idx="12">
                  <c:v>98.440071504838713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pasta!$Y$1</c:f>
              <c:strCache>
                <c:ptCount val="1"/>
                <c:pt idx="0">
                  <c:v>Jevo_s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pasta!$C$2:$C$14</c:f>
              <c:strCache>
                <c:ptCount val="13"/>
                <c:pt idx="0">
                  <c:v>Dec</c:v>
                </c:pt>
                <c:pt idx="1">
                  <c:v>Gen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pasta!$Y$2:$Y$14</c:f>
              <c:numCache>
                <c:formatCode>0.000</c:formatCode>
                <c:ptCount val="13"/>
                <c:pt idx="0">
                  <c:v>100</c:v>
                </c:pt>
                <c:pt idx="1">
                  <c:v>98.5295903185269</c:v>
                </c:pt>
                <c:pt idx="2">
                  <c:v>97.693087248077816</c:v>
                </c:pt>
                <c:pt idx="3">
                  <c:v>98.368511708901622</c:v>
                </c:pt>
                <c:pt idx="4">
                  <c:v>99.088093478446808</c:v>
                </c:pt>
                <c:pt idx="5">
                  <c:v>96.491248706200082</c:v>
                </c:pt>
                <c:pt idx="6">
                  <c:v>97.251740605140839</c:v>
                </c:pt>
                <c:pt idx="7">
                  <c:v>96.045796769178821</c:v>
                </c:pt>
                <c:pt idx="8">
                  <c:v>99.582689834602263</c:v>
                </c:pt>
                <c:pt idx="9">
                  <c:v>97.916988378435718</c:v>
                </c:pt>
                <c:pt idx="10">
                  <c:v>96.963823957937052</c:v>
                </c:pt>
                <c:pt idx="11">
                  <c:v>97.21697666154455</c:v>
                </c:pt>
                <c:pt idx="12">
                  <c:v>96.707110679776079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50656"/>
        <c:axId val="100302848"/>
      </c:lineChart>
      <c:catAx>
        <c:axId val="10055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302848"/>
        <c:crosses val="autoZero"/>
        <c:auto val="1"/>
        <c:lblAlgn val="ctr"/>
        <c:lblOffset val="100"/>
        <c:noMultiLvlLbl val="0"/>
      </c:catAx>
      <c:valAx>
        <c:axId val="100302848"/>
        <c:scaling>
          <c:orientation val="minMax"/>
          <c:max val="115"/>
          <c:min val="9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005506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83FCCB1-08DA-4BB1-89C3-AE47D52DE4AB}" type="datetimeFigureOut">
              <a:rPr lang="it-IT"/>
              <a:pPr>
                <a:defRPr/>
              </a:pPr>
              <a:t>09/10/2015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602C72-26EF-4AFC-820D-90B2ACE6AB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900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E1C7B9-5632-4372-B414-ABDC6366CACE}" type="slidenum">
              <a:rPr lang="it-IT" altLang="it-IT" smtClean="0"/>
              <a:pPr/>
              <a:t>3</a:t>
            </a:fld>
            <a:endParaRPr lang="it-IT" altLang="it-IT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731A2D-47FF-49F0-8659-C5733860C88D}" type="slidenum">
              <a:rPr lang="it-IT" altLang="it-IT" smtClean="0"/>
              <a:pPr/>
              <a:t>12</a:t>
            </a:fld>
            <a:endParaRPr lang="it-IT" alt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731A2D-47FF-49F0-8659-C5733860C88D}" type="slidenum">
              <a:rPr lang="it-IT" altLang="it-IT" smtClean="0"/>
              <a:pPr/>
              <a:t>13</a:t>
            </a:fld>
            <a:endParaRPr lang="it-IT" alt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731A2D-47FF-49F0-8659-C5733860C88D}" type="slidenum">
              <a:rPr lang="it-IT" altLang="it-IT" smtClean="0"/>
              <a:pPr/>
              <a:t>14</a:t>
            </a:fld>
            <a:endParaRPr lang="it-IT" alt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F27B02-83E2-40C4-BED9-A6D299AF0051}" type="slidenum">
              <a:rPr lang="it-IT" altLang="it-IT" smtClean="0"/>
              <a:pPr/>
              <a:t>15</a:t>
            </a:fld>
            <a:endParaRPr lang="it-IT" altLang="it-IT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7FE7E3-DF0A-430A-AEDA-0E3AA7F02EEC}" type="slidenum">
              <a:rPr lang="it-IT" altLang="it-IT" smtClean="0"/>
              <a:pPr/>
              <a:t>16</a:t>
            </a:fld>
            <a:endParaRPr lang="it-IT" altLang="it-IT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B08E0F-062C-4FC8-B451-9D1C77A0DFC2}" type="slidenum">
              <a:rPr lang="it-IT" altLang="it-IT" smtClean="0"/>
              <a:pPr/>
              <a:t>17</a:t>
            </a:fld>
            <a:endParaRPr lang="it-IT" altLang="it-IT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189BED-4C5E-4509-BD16-AF855C639E2F}" type="slidenum">
              <a:rPr lang="it-IT" altLang="it-IT" smtClean="0"/>
              <a:pPr/>
              <a:t>18</a:t>
            </a:fld>
            <a:endParaRPr lang="it-IT" altLang="it-IT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7FE7E3-DF0A-430A-AEDA-0E3AA7F02EEC}" type="slidenum">
              <a:rPr lang="it-IT" altLang="it-IT" smtClean="0"/>
              <a:pPr/>
              <a:t>19</a:t>
            </a:fld>
            <a:endParaRPr lang="it-IT" altLang="it-IT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B08E0F-062C-4FC8-B451-9D1C77A0DFC2}" type="slidenum">
              <a:rPr lang="it-IT" altLang="it-IT" smtClean="0"/>
              <a:pPr/>
              <a:t>20</a:t>
            </a:fld>
            <a:endParaRPr lang="it-IT" altLang="it-IT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189BED-4C5E-4509-BD16-AF855C639E2F}" type="slidenum">
              <a:rPr lang="it-IT" altLang="it-IT" smtClean="0"/>
              <a:pPr/>
              <a:t>21</a:t>
            </a:fld>
            <a:endParaRPr lang="it-IT" altLang="it-IT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DD282A-07A0-4A97-A1CF-963DCB735130}" type="slidenum">
              <a:rPr lang="it-IT" altLang="it-IT" smtClean="0"/>
              <a:pPr/>
              <a:t>4</a:t>
            </a:fld>
            <a:endParaRPr lang="it-IT" altLang="it-IT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189BED-4C5E-4509-BD16-AF855C639E2F}" type="slidenum">
              <a:rPr lang="it-IT" altLang="it-IT" smtClean="0"/>
              <a:pPr/>
              <a:t>22</a:t>
            </a:fld>
            <a:endParaRPr lang="it-IT" altLang="it-IT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EA8039-EF62-4A83-AD17-072A6BD8ED14}" type="slidenum">
              <a:rPr lang="it-IT" altLang="it-IT" smtClean="0"/>
              <a:pPr/>
              <a:t>23</a:t>
            </a:fld>
            <a:endParaRPr lang="it-IT" altLang="it-IT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440540-B558-4B49-A982-A1F3E3E11933}" type="slidenum">
              <a:rPr lang="it-IT" altLang="it-IT" smtClean="0"/>
              <a:pPr/>
              <a:t>24</a:t>
            </a:fld>
            <a:endParaRPr lang="it-IT" altLang="it-IT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574D28-C2C2-4785-83DD-B96412BC46ED}" type="slidenum">
              <a:rPr lang="it-IT" altLang="it-IT" smtClean="0"/>
              <a:pPr/>
              <a:t>25</a:t>
            </a:fld>
            <a:endParaRPr lang="it-IT" altLang="it-IT" dirty="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BA86AC-8578-405B-A31B-5FEE017E0C50}" type="slidenum">
              <a:rPr lang="it-IT" altLang="it-IT" smtClean="0"/>
              <a:pPr/>
              <a:t>5</a:t>
            </a:fld>
            <a:endParaRPr lang="it-IT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6C5832-1083-4205-8352-7BD358F81341}" type="slidenum">
              <a:rPr lang="it-IT" altLang="it-IT" smtClean="0"/>
              <a:pPr/>
              <a:t>6</a:t>
            </a:fld>
            <a:endParaRPr lang="it-IT" altLang="it-IT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4D2667-C23F-4200-980F-47DB13D794C1}" type="slidenum">
              <a:rPr lang="it-IT" altLang="it-IT" smtClean="0"/>
              <a:pPr/>
              <a:t>7</a:t>
            </a:fld>
            <a:endParaRPr lang="it-IT" altLang="it-IT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80ADAC-A802-4DC3-A022-E1FA1D8E45C5}" type="slidenum">
              <a:rPr lang="it-IT" altLang="it-IT" smtClean="0"/>
              <a:pPr/>
              <a:t>8</a:t>
            </a:fld>
            <a:endParaRPr lang="it-IT" altLang="it-IT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B40490-9350-470B-9860-25A4F20A6081}" type="slidenum">
              <a:rPr lang="it-IT" altLang="it-IT" smtClean="0"/>
              <a:pPr/>
              <a:t>9</a:t>
            </a:fld>
            <a:endParaRPr lang="it-IT" altLang="it-IT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26B5EC-DEDE-4500-80E6-9FB0E20E46D0}" type="slidenum">
              <a:rPr lang="it-IT" altLang="it-IT" smtClean="0"/>
              <a:pPr/>
              <a:t>10</a:t>
            </a:fld>
            <a:endParaRPr lang="it-IT" altLang="it-IT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76B103-96A2-4E63-9FE0-A95E2E98B7B5}" type="slidenum">
              <a:rPr lang="it-IT" altLang="it-IT" smtClean="0"/>
              <a:pPr/>
              <a:t>11</a:t>
            </a:fld>
            <a:endParaRPr lang="it-IT" altLang="it-IT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14D2B99-8AC6-4F9C-B535-309132A3AC96}" type="datetime1">
              <a:rPr lang="it-IT" smtClean="0"/>
              <a:t>09/10/2015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CA7F56-A174-4280-B814-1463FEDAB0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3CAF0C-F485-4B47-8F0F-D453D40BCF12}" type="datetime1">
              <a:rPr lang="it-IT" smtClean="0"/>
              <a:t>09/10/2015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962D8B-417F-4DD4-A808-A0EE825385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E24CB9-4339-46B3-8615-1A5B8D943F4F}" type="datetime1">
              <a:rPr lang="it-IT" smtClean="0"/>
              <a:t>09/10/2015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D338352-FC4B-4F9C-8994-C6A4174390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49CB43A-D6FD-4439-A336-EB8AF4569C33}" type="datetime1">
              <a:rPr lang="it-IT" smtClean="0"/>
              <a:t>09/10/2015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7814E0F-E173-4078-82B7-7790348BC5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C49D22-9CCD-40AD-B16B-448BEF6611F1}" type="datetime1">
              <a:rPr lang="it-IT" smtClean="0"/>
              <a:t>09/10/2015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315D04F-3564-4C33-9BBF-B42867E511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66C2974-86B2-46B8-B237-D086768DD68F}" type="datetime1">
              <a:rPr lang="it-IT" smtClean="0"/>
              <a:t>09/10/2015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70F6206-2C6A-44E6-BFE4-EEF70054F2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799E40-07A7-428F-81A5-5561EB0493BF}" type="datetime1">
              <a:rPr lang="it-IT" smtClean="0"/>
              <a:t>09/10/2015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4E22CB-84D0-4D45-A9B0-376ED30B08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0BCCC9F-EE78-4715-B6AE-C5AE59DB10CE}" type="datetime1">
              <a:rPr lang="it-IT" smtClean="0"/>
              <a:t>09/10/2015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DD7CB1-8CB7-4E76-9B86-1E68F70A8D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ABB57C-A8D5-44E5-BA1E-9AA1E03E9D4A}" type="datetime1">
              <a:rPr lang="it-IT" smtClean="0"/>
              <a:t>09/10/2015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B43FB8B-8C35-4757-9B8F-FE78020339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BC6BBF-D9FA-4194-9D16-286C8B4E2454}" type="datetime1">
              <a:rPr lang="it-IT" smtClean="0"/>
              <a:t>09/10/2015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DFC9AC1-2EB3-43B3-BA34-7FAF0490A3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5A8B305-F52C-41E4-9129-6A69E596D082}" type="datetime1">
              <a:rPr lang="it-IT" smtClean="0"/>
              <a:t>09/10/2015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A57341D-822B-4FAE-B472-AD75CC55E5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 userDrawn="1"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rgbClr val="7F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Times New Roman" pitchFamily="-28" charset="0"/>
              <a:buNone/>
              <a:defRPr/>
            </a:pPr>
            <a:endParaRPr lang="en-US"/>
          </a:p>
        </p:txBody>
      </p:sp>
      <p:cxnSp>
        <p:nvCxnSpPr>
          <p:cNvPr id="9" name="Connettore 1 8"/>
          <p:cNvCxnSpPr/>
          <p:nvPr userDrawn="1"/>
        </p:nvCxnSpPr>
        <p:spPr>
          <a:xfrm>
            <a:off x="777875" y="6254750"/>
            <a:ext cx="7543800" cy="0"/>
          </a:xfrm>
          <a:prstGeom prst="line">
            <a:avLst/>
          </a:prstGeom>
          <a:ln>
            <a:solidFill>
              <a:srgbClr val="7F14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8" name="Immagine 10" descr="marchio 2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558088" y="6346825"/>
            <a:ext cx="8064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2.doc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4275" y="754063"/>
            <a:ext cx="7588156" cy="52466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j-ea"/>
                <a:cs typeface="+mj-cs"/>
              </a:defRPr>
            </a:lvl1pPr>
            <a:lvl2pPr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2pPr>
            <a:lvl3pPr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3pPr>
            <a:lvl4pPr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4pPr>
            <a:lvl5pPr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9pPr>
          </a:lstStyle>
          <a:p>
            <a:pPr algn="l" defTabSz="914400">
              <a:defRPr/>
            </a:pPr>
            <a:r>
              <a:rPr lang="en-US" altLang="it-IT" sz="280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Sampling design issues in Italian experience on scanner data and the</a:t>
            </a:r>
            <a:br>
              <a:rPr lang="en-US" altLang="it-IT" sz="280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it-IT" sz="280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possible integration with </a:t>
            </a:r>
            <a:r>
              <a:rPr lang="en-US" altLang="it-IT" sz="2800" kern="0" dirty="0" err="1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microdata</a:t>
            </a:r>
            <a:r>
              <a:rPr lang="en-US" altLang="it-IT" sz="280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coming from traditional data collection</a:t>
            </a:r>
            <a:r>
              <a:rPr lang="en-GB" altLang="it-IT" sz="1400" kern="0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GB" altLang="it-IT" sz="1400" kern="0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GB" altLang="it-IT" sz="1400" kern="0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GB" altLang="it-IT" sz="1400" kern="0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it-IT" altLang="it-IT" sz="2200" kern="0" dirty="0" smtClean="0">
                <a:solidFill>
                  <a:srgbClr val="B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it-IT" altLang="it-IT" sz="2200" kern="0" dirty="0" smtClean="0">
                <a:solidFill>
                  <a:srgbClr val="B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it-IT" altLang="it-IT" sz="2000" b="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Claudia De </a:t>
            </a:r>
            <a:r>
              <a:rPr lang="it-IT" altLang="it-IT" sz="2000" b="0" kern="0" dirty="0" err="1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Vitiis</a:t>
            </a:r>
            <a:endParaRPr lang="it-IT" altLang="it-IT" sz="2000" b="0" kern="0" dirty="0" smtClean="0">
              <a:solidFill>
                <a:schemeClr val="tx1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defTabSz="914400">
              <a:defRPr/>
            </a:pPr>
            <a:endParaRPr lang="it-IT" altLang="it-IT" sz="2000" kern="0" dirty="0" smtClean="0">
              <a:solidFill>
                <a:srgbClr val="0070C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defTabSz="914400">
              <a:defRPr/>
            </a:pPr>
            <a:endParaRPr lang="it-IT" altLang="it-IT" sz="2000" kern="0" dirty="0" smtClean="0">
              <a:solidFill>
                <a:srgbClr val="0070C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 defTabSz="914400">
              <a:defRPr/>
            </a:pPr>
            <a:r>
              <a:rPr lang="it-IT" altLang="it-IT" sz="1400" b="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In </a:t>
            </a:r>
            <a:r>
              <a:rPr lang="it-IT" altLang="it-IT" sz="1400" b="0" kern="0" dirty="0" err="1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collaboration</a:t>
            </a:r>
            <a:r>
              <a:rPr lang="it-IT" altLang="it-IT" sz="1400" b="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with: </a:t>
            </a:r>
          </a:p>
          <a:p>
            <a:pPr algn="l" defTabSz="914400">
              <a:defRPr/>
            </a:pPr>
            <a:r>
              <a:rPr lang="it-IT" altLang="it-IT" sz="1400" b="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C. Casciano, N. </a:t>
            </a:r>
            <a:r>
              <a:rPr lang="it-IT" altLang="it-IT" sz="1400" b="0" kern="0" dirty="0" err="1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Cibella</a:t>
            </a:r>
            <a:r>
              <a:rPr lang="it-IT" altLang="it-IT" sz="1400" b="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, A. </a:t>
            </a:r>
            <a:r>
              <a:rPr lang="it-IT" altLang="it-IT" sz="1400" b="0" kern="0" dirty="0" err="1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Guandalini</a:t>
            </a:r>
            <a:r>
              <a:rPr lang="it-IT" altLang="it-IT" sz="1400" b="0" kern="0" dirty="0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, F. Inglese, G. Seri, M. Terribili, F. </a:t>
            </a:r>
            <a:r>
              <a:rPr lang="it-IT" altLang="it-IT" sz="1400" b="0" kern="0" dirty="0" err="1" smtClean="0">
                <a:solidFill>
                  <a:schemeClr val="tx1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Tiero</a:t>
            </a:r>
            <a:endParaRPr lang="it-IT" altLang="it-IT" sz="1400" b="0" kern="0" dirty="0" smtClean="0">
              <a:solidFill>
                <a:schemeClr val="tx1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defTabSz="914400">
              <a:defRPr/>
            </a:pPr>
            <a:endParaRPr lang="it-IT" altLang="it-IT" sz="1400" kern="0" dirty="0" smtClean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 defTabSz="914400">
              <a:defRPr/>
            </a:pPr>
            <a:r>
              <a:rPr lang="it-IT" altLang="it-IT" sz="1200" kern="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it-IT" altLang="it-IT" sz="1200" kern="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GB" altLang="it-IT" sz="1400" kern="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kern="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it-IT" altLang="it-IT" kern="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it-IT" altLang="it-IT" kern="0" dirty="0" smtClean="0">
                <a:solidFill>
                  <a:srgbClr val="C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ISTAT - ITALY</a:t>
            </a:r>
            <a:endParaRPr lang="it-IT" altLang="it-IT" sz="2000" kern="0" dirty="0">
              <a:solidFill>
                <a:srgbClr val="C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33349" y="565172"/>
            <a:ext cx="88296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indent="-809625" defTabSz="914400">
              <a:spcBef>
                <a:spcPct val="40000"/>
              </a:spcBef>
              <a:defRPr/>
            </a:pP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Table 1.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Total t</a:t>
            </a:r>
            <a:r>
              <a:rPr lang="en-US" sz="1600" b="1" kern="0" dirty="0" err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urnover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for all series, relevant week series and </a:t>
            </a:r>
            <a:r>
              <a:rPr lang="en-US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panel 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series, </a:t>
            </a:r>
            <a:r>
              <a:rPr lang="en-US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five Italian provinces (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2014)</a:t>
            </a:r>
            <a:endParaRPr lang="en-GB" altLang="it-IT" sz="16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82076"/>
              </p:ext>
            </p:extLst>
          </p:nvPr>
        </p:nvGraphicFramePr>
        <p:xfrm>
          <a:off x="295698" y="1524000"/>
          <a:ext cx="862452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o" r:id="rId4" imgW="9378046" imgH="3997014" progId="Word.Document.12">
                  <p:embed/>
                </p:oleObj>
              </mc:Choice>
              <mc:Fallback>
                <p:oleObj name="Documento" r:id="rId4" imgW="9378046" imgH="39970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5698" y="1524000"/>
                        <a:ext cx="8624520" cy="367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41338" y="1179575"/>
            <a:ext cx="8126412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1813" indent="-438150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the outlets of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Turin for which we have data, we </a:t>
            </a:r>
            <a:r>
              <a:rPr lang="en-GB" altLang="it-IT" kern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focus on three consumption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segments (</a:t>
            </a:r>
            <a:r>
              <a:rPr lang="en-GB" altLang="it-IT" kern="0" dirty="0" err="1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Coicop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6 digits): </a:t>
            </a:r>
            <a:endParaRPr lang="en-GB" altLang="it-IT" kern="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76350" lvl="1" indent="-457200" defTabSz="9144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Coffee (</a:t>
            </a:r>
            <a:r>
              <a:rPr lang="it-IT" dirty="0" smtClean="0"/>
              <a:t>01.2.1.1.0)</a:t>
            </a:r>
            <a:endParaRPr lang="en-GB" altLang="it-IT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76350" lvl="1" indent="-457200" defTabSz="9144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Pasta (01.1.1.6.1)</a:t>
            </a:r>
            <a:endParaRPr lang="en-GB" altLang="it-IT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76350" lvl="1" indent="-457200" defTabSz="9144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Mineral water (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01.2.2.1.0)</a:t>
            </a:r>
            <a:endParaRPr lang="en-GB" altLang="it-IT" kern="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6627" name="Rectangle 2"/>
          <p:cNvSpPr txBox="1">
            <a:spLocks noChangeArrowheads="1"/>
          </p:cNvSpPr>
          <p:nvPr/>
        </p:nvSpPr>
        <p:spPr bwMode="auto">
          <a:xfrm>
            <a:off x="407814" y="422275"/>
            <a:ext cx="829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altLang="it-IT" sz="2200" b="1" dirty="0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200" b="1" dirty="0">
                <a:solidFill>
                  <a:srgbClr val="CC0000"/>
                </a:solidFill>
                <a:latin typeface="Arial Unicode MS" pitchFamily="34" charset="-128"/>
              </a:rPr>
              <a:t>3. The context of the first experiments of sampling from SD</a:t>
            </a:r>
          </a:p>
          <a:p>
            <a:pPr algn="ctr" eaLnBrk="0" hangingPunct="0"/>
            <a:endParaRPr lang="en-US" altLang="it-IT" sz="2200" b="1" dirty="0">
              <a:solidFill>
                <a:srgbClr val="CC0000"/>
              </a:solidFill>
              <a:latin typeface="Arial Unicode MS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71450" y="3133735"/>
            <a:ext cx="8886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2663" indent="-801688" defTabSz="914400">
              <a:spcBef>
                <a:spcPct val="40000"/>
              </a:spcBef>
              <a:defRPr/>
            </a:pP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Table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Total 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turnover </a:t>
            </a:r>
            <a:r>
              <a:rPr lang="en-US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all series, relevant week series and panel series, 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segments in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Turin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(2014)</a:t>
            </a:r>
            <a:endParaRPr lang="en-GB" altLang="it-IT" sz="16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8288"/>
              </p:ext>
            </p:extLst>
          </p:nvPr>
        </p:nvGraphicFramePr>
        <p:xfrm>
          <a:off x="650054" y="3733799"/>
          <a:ext cx="7979596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Documento" r:id="rId4" imgW="9226521" imgH="2565918" progId="Word.Document.12">
                  <p:embed/>
                </p:oleObj>
              </mc:Choice>
              <mc:Fallback>
                <p:oleObj name="Documento" r:id="rId4" imgW="9226521" imgH="25659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0054" y="3733799"/>
                        <a:ext cx="7979596" cy="221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11188" y="1336322"/>
            <a:ext cx="7774273" cy="3951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1813" indent="-436563" defTabSz="914400">
              <a:lnSpc>
                <a:spcPts val="2500"/>
              </a:lnSpc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Comparison of </a:t>
            </a:r>
            <a:r>
              <a:rPr lang="en-GB" altLang="it-IT" u="sng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probabilistic and non-probabilistic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sampling selection schemes  for </a:t>
            </a:r>
            <a:r>
              <a:rPr lang="en-GB" altLang="it-IT" u="sng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different aggregation index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formula for elementary aggregates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276350" lvl="1" indent="-457200" defTabSz="914400">
              <a:lnSpc>
                <a:spcPts val="2500"/>
              </a:lnSpc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Cut-off selection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series based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 thresholds of covered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turnover: the index is compiled using all series covering 60% or 80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 turnover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each outlet for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consumption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segment, in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previous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year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2013</a:t>
            </a:r>
            <a:endParaRPr lang="en-GB" altLang="it-IT" kern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276350" lvl="1" indent="-457200" defTabSz="914400">
              <a:lnSpc>
                <a:spcPts val="2500"/>
              </a:lnSpc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Probability sampling: </a:t>
            </a:r>
            <a:r>
              <a:rPr lang="en-GB" altLang="it-IT" kern="0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pps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(size=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previous year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turnover) for two sampling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rates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(5% and 10%), selection of 500 samples</a:t>
            </a:r>
            <a:endParaRPr lang="en-GB" altLang="it-IT" kern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276350" lvl="1" indent="-457200" defTabSz="914400">
              <a:lnSpc>
                <a:spcPts val="2500"/>
              </a:lnSpc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Reference method: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sold items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outlet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representative products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(current fixed basket approach)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11188" y="627063"/>
            <a:ext cx="748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altLang="it-IT" sz="2400" b="1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400" b="1">
                <a:solidFill>
                  <a:srgbClr val="CC0000"/>
                </a:solidFill>
                <a:latin typeface="Arial Unicode MS" pitchFamily="34" charset="-128"/>
              </a:rPr>
              <a:t>4. The selection of elementary items from SD </a:t>
            </a:r>
          </a:p>
          <a:p>
            <a:pPr eaLnBrk="0" hangingPunct="0"/>
            <a:endParaRPr lang="en-US" altLang="it-IT" sz="2400" b="1">
              <a:solidFill>
                <a:srgbClr val="CC0000"/>
              </a:solidFill>
              <a:latin typeface="Arial Unicode MS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sp>
        <p:nvSpPr>
          <p:cNvPr id="5" name="Rettangolo 4"/>
          <p:cNvSpPr/>
          <p:nvPr/>
        </p:nvSpPr>
        <p:spPr>
          <a:xfrm>
            <a:off x="171450" y="714385"/>
            <a:ext cx="8886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2663" indent="-801688" defTabSz="914400">
              <a:spcBef>
                <a:spcPct val="40000"/>
              </a:spcBef>
              <a:defRPr/>
            </a:pP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Table 3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Percentage and average number of </a:t>
            </a:r>
            <a:r>
              <a:rPr lang="it-IT" altLang="it-IT" sz="1600" b="1" kern="0" dirty="0" err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items</a:t>
            </a:r>
            <a:r>
              <a:rPr lang="it-IT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per outlet </a:t>
            </a:r>
            <a:r>
              <a:rPr lang="it-IT" altLang="it-IT" sz="1600" b="1" kern="0" dirty="0" err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covering</a:t>
            </a:r>
            <a:r>
              <a:rPr lang="it-IT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60 and 80% of turnover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3 segments in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Turin</a:t>
            </a:r>
            <a:r>
              <a:rPr lang="en-US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(2014)</a:t>
            </a:r>
            <a:endParaRPr lang="en-GB" altLang="it-IT" sz="16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838288"/>
              </p:ext>
            </p:extLst>
          </p:nvPr>
        </p:nvGraphicFramePr>
        <p:xfrm>
          <a:off x="467832" y="1392865"/>
          <a:ext cx="8144540" cy="4369981"/>
        </p:xfrm>
        <a:graphic>
          <a:graphicData uri="http://schemas.openxmlformats.org/drawingml/2006/table">
            <a:tbl>
              <a:tblPr firstRow="1" firstCol="1" bandRow="1"/>
              <a:tblGrid>
                <a:gridCol w="1470903"/>
                <a:gridCol w="1277064"/>
                <a:gridCol w="1342220"/>
                <a:gridCol w="108859"/>
                <a:gridCol w="1389459"/>
                <a:gridCol w="1389459"/>
                <a:gridCol w="1166576"/>
              </a:tblGrid>
              <a:tr h="771766">
                <a:tc row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Consumption segment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Percentage of Series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Average Number of Items per Outlet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055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Turnover threshold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60%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Turnover threshold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80%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Total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Covering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60% of turnover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Covering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80% of turnover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Coffee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16,2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36,1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46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17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85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Pasta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23,4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44,8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114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27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51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7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Mineral water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12,1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26,3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34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Calibri"/>
                          <a:cs typeface="Times New Roman"/>
                        </a:rPr>
                        <a:t>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026290"/>
      </p:ext>
    </p:extLst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31815" y="1550853"/>
            <a:ext cx="7626350" cy="4512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1813" indent="-436563" defTabSz="914400">
              <a:lnSpc>
                <a:spcPts val="2500"/>
              </a:lnSpc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Sample series are selected from a sample of outlets: 30 out of 127 of outlets of retail trade modern distribution in Turin province</a:t>
            </a:r>
          </a:p>
          <a:p>
            <a:pPr marL="982663" lvl="1" indent="-450850" defTabSz="914400">
              <a:lnSpc>
                <a:spcPts val="2500"/>
              </a:lnSpc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Outlet are selected by stratified SRS sampling with allocation proportional to turnover of strata (6 chain by 2 types of outlet)</a:t>
            </a:r>
          </a:p>
          <a:p>
            <a:pPr marL="531813" indent="-436563" defTabSz="914400">
              <a:lnSpc>
                <a:spcPts val="2500"/>
              </a:lnSpc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sample we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compiled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elementary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fixed base indices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12 months with three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classical aggregation formulas: Jevons (unweighted),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Fisher (ideal) and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Lowe (weights from quantities of previous year) </a:t>
            </a:r>
          </a:p>
          <a:p>
            <a:pPr marL="531813" indent="-436563" defTabSz="914400">
              <a:lnSpc>
                <a:spcPts val="2500"/>
              </a:lnSpc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sample selection and weighting of indices we refer to total annual turnover</a:t>
            </a:r>
          </a:p>
          <a:p>
            <a:pPr marL="531813" indent="-436563" defTabSz="914400">
              <a:lnSpc>
                <a:spcPts val="2500"/>
              </a:lnSpc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Comparison of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estimate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the corresponding universe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value, evaluated on the complete set of panel series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433764" y="504231"/>
            <a:ext cx="8328096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altLang="it-IT" sz="2200" b="1" dirty="0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200" b="1" dirty="0">
                <a:solidFill>
                  <a:srgbClr val="CC0000"/>
                </a:solidFill>
                <a:latin typeface="Arial Unicode MS" pitchFamily="34" charset="-128"/>
              </a:rPr>
              <a:t>4. The selection of elementary items from SD </a:t>
            </a:r>
          </a:p>
          <a:p>
            <a:pPr algn="ctr" eaLnBrk="0" hangingPunct="0"/>
            <a:endParaRPr lang="en-US" altLang="it-IT" sz="2200" b="1" dirty="0">
              <a:solidFill>
                <a:srgbClr val="CC0000"/>
              </a:solidFill>
              <a:latin typeface="Arial Unicode MS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63575" y="1527394"/>
            <a:ext cx="762635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each aggregation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formula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comparison of values obtained on the different subset of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series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00113" indent="-368300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Bias </a:t>
            </a:r>
          </a:p>
          <a:p>
            <a:pPr marL="900113" indent="-368300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00113" indent="-368300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00113" indent="-368300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Variance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2"/>
          <p:cNvSpPr txBox="1">
            <a:spLocks noChangeArrowheads="1"/>
          </p:cNvSpPr>
          <p:nvPr/>
        </p:nvSpPr>
        <p:spPr bwMode="auto">
          <a:xfrm>
            <a:off x="611188" y="627063"/>
            <a:ext cx="748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altLang="it-IT" sz="2400" b="1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400" b="1">
                <a:solidFill>
                  <a:srgbClr val="CC0000"/>
                </a:solidFill>
                <a:latin typeface="Arial Unicode MS" pitchFamily="34" charset="-128"/>
              </a:rPr>
              <a:t>5. First results</a:t>
            </a:r>
          </a:p>
          <a:p>
            <a:pPr eaLnBrk="0" hangingPunct="0"/>
            <a:endParaRPr lang="en-US" altLang="it-IT" sz="2400" b="1">
              <a:solidFill>
                <a:srgbClr val="CC0000"/>
              </a:solidFill>
              <a:latin typeface="Arial Unicode MS" pitchFamily="34" charset="-128"/>
            </a:endParaRP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1375" y="2816466"/>
            <a:ext cx="2359025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65488" y="4260738"/>
            <a:ext cx="25908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tangolo 7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71475" y="444413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2050" indent="-1162050" defTabSz="914400">
              <a:spcBef>
                <a:spcPct val="40000"/>
              </a:spcBef>
              <a:defRPr/>
            </a:pP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2a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Lowe  Indices  for  elementary aggregate : comparison of universe and different sub-sets  (Coffee -Turin 2014)</a:t>
            </a:r>
            <a:endParaRPr lang="en-GB" altLang="it-IT" sz="16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178722" y="1241946"/>
            <a:ext cx="19106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smtClean="0"/>
              <a:t>The </a:t>
            </a:r>
            <a:r>
              <a:rPr lang="it-IT" sz="1400" dirty="0" err="1" smtClean="0"/>
              <a:t>mean</a:t>
            </a:r>
            <a:r>
              <a:rPr lang="it-IT" sz="1400" dirty="0" smtClean="0"/>
              <a:t> of  the sample 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perfectly</a:t>
            </a:r>
            <a:r>
              <a:rPr lang="it-IT" sz="1400" dirty="0" smtClean="0"/>
              <a:t> </a:t>
            </a:r>
            <a:r>
              <a:rPr lang="it-IT" sz="1400" dirty="0" err="1" smtClean="0"/>
              <a:t>overlapped</a:t>
            </a:r>
            <a:r>
              <a:rPr lang="it-IT" sz="1400" dirty="0" smtClean="0"/>
              <a:t> to the “</a:t>
            </a:r>
            <a:r>
              <a:rPr lang="it-IT" sz="1400" dirty="0" err="1" smtClean="0"/>
              <a:t>true</a:t>
            </a:r>
            <a:r>
              <a:rPr lang="it-IT" sz="1400" dirty="0" smtClean="0"/>
              <a:t>” </a:t>
            </a:r>
            <a:r>
              <a:rPr lang="it-IT" sz="1400" dirty="0" err="1" smtClean="0"/>
              <a:t>value</a:t>
            </a:r>
            <a:r>
              <a:rPr lang="it-IT" sz="1400" dirty="0" smtClean="0"/>
              <a:t> U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err="1" smtClean="0"/>
              <a:t>Cut</a:t>
            </a:r>
            <a:r>
              <a:rPr lang="it-IT" sz="1400" dirty="0" smtClean="0"/>
              <a:t>-off </a:t>
            </a:r>
            <a:r>
              <a:rPr lang="it-IT" sz="1400" dirty="0" err="1" smtClean="0"/>
              <a:t>samples</a:t>
            </a:r>
            <a:r>
              <a:rPr lang="it-IT" sz="1400" dirty="0" smtClean="0"/>
              <a:t> over-estimate </a:t>
            </a:r>
            <a:r>
              <a:rPr lang="it-IT" sz="1400" dirty="0" err="1" smtClean="0"/>
              <a:t>but</a:t>
            </a:r>
            <a:r>
              <a:rPr lang="it-IT" sz="1400" dirty="0" smtClean="0"/>
              <a:t> </a:t>
            </a:r>
            <a:r>
              <a:rPr lang="it-IT" sz="1400" dirty="0" err="1" smtClean="0"/>
              <a:t>follow</a:t>
            </a:r>
            <a:r>
              <a:rPr lang="it-IT" sz="1400" dirty="0" smtClean="0"/>
              <a:t> trend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4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</a:t>
            </a:r>
            <a:r>
              <a:rPr lang="en-GB" altLang="it-IT" sz="1400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sold </a:t>
            </a:r>
            <a:r>
              <a:rPr lang="it-IT" sz="1400" dirty="0" err="1" smtClean="0"/>
              <a:t>items</a:t>
            </a:r>
            <a:r>
              <a:rPr lang="it-IT" sz="1400" dirty="0" smtClean="0"/>
              <a:t> </a:t>
            </a:r>
            <a:r>
              <a:rPr lang="it-IT" sz="1400" dirty="0" smtClean="0"/>
              <a:t>under-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and alter trend</a:t>
            </a:r>
            <a:endParaRPr lang="it-IT" sz="1400" dirty="0"/>
          </a:p>
        </p:txBody>
      </p:sp>
      <p:sp>
        <p:nvSpPr>
          <p:cNvPr id="8" name="Rettangolo 7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val="658678493"/>
              </p:ext>
            </p:extLst>
          </p:nvPr>
        </p:nvGraphicFramePr>
        <p:xfrm>
          <a:off x="590549" y="1090744"/>
          <a:ext cx="7543516" cy="4977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42875" y="444413"/>
            <a:ext cx="8837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2050" indent="-1162050" defTabSz="914400">
              <a:spcBef>
                <a:spcPct val="40000"/>
              </a:spcBef>
              <a:defRPr/>
            </a:pP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2b. Fisher  Indices  for elementary aggregate : comparison of universe and different sub-sets 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(Coffee -Turin 2014)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878470" y="1392072"/>
            <a:ext cx="210175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smtClean="0"/>
              <a:t>The </a:t>
            </a:r>
            <a:r>
              <a:rPr lang="it-IT" sz="1400" dirty="0" err="1" smtClean="0"/>
              <a:t>mean</a:t>
            </a:r>
            <a:r>
              <a:rPr lang="it-IT" sz="1400" dirty="0" smtClean="0"/>
              <a:t> of  the sample 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quite</a:t>
            </a:r>
            <a:r>
              <a:rPr lang="it-IT" sz="1400" dirty="0" smtClean="0"/>
              <a:t> </a:t>
            </a:r>
            <a:r>
              <a:rPr lang="it-IT" sz="1400" dirty="0" err="1" smtClean="0"/>
              <a:t>overlapped</a:t>
            </a:r>
            <a:r>
              <a:rPr lang="it-IT" sz="1400" dirty="0" smtClean="0"/>
              <a:t> to the “</a:t>
            </a:r>
            <a:r>
              <a:rPr lang="it-IT" sz="1400" dirty="0" err="1" smtClean="0"/>
              <a:t>true</a:t>
            </a:r>
            <a:r>
              <a:rPr lang="it-IT" sz="1400" dirty="0" smtClean="0"/>
              <a:t>” </a:t>
            </a:r>
            <a:r>
              <a:rPr lang="it-IT" sz="1400" dirty="0" err="1" smtClean="0"/>
              <a:t>value</a:t>
            </a:r>
            <a:r>
              <a:rPr lang="it-IT" sz="1400" dirty="0" smtClean="0"/>
              <a:t> U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err="1" smtClean="0"/>
              <a:t>Cut</a:t>
            </a:r>
            <a:r>
              <a:rPr lang="it-IT" sz="1400" dirty="0" smtClean="0"/>
              <a:t>-off </a:t>
            </a:r>
            <a:r>
              <a:rPr lang="it-IT" sz="1400" dirty="0" err="1" smtClean="0"/>
              <a:t>samples</a:t>
            </a:r>
            <a:r>
              <a:rPr lang="it-IT" sz="1400" dirty="0" smtClean="0"/>
              <a:t> over-estimate </a:t>
            </a:r>
            <a:r>
              <a:rPr lang="it-IT" sz="1400" dirty="0" err="1" smtClean="0"/>
              <a:t>but</a:t>
            </a:r>
            <a:r>
              <a:rPr lang="it-IT" sz="1400" dirty="0" smtClean="0"/>
              <a:t> </a:t>
            </a:r>
            <a:r>
              <a:rPr lang="it-IT" sz="1400" dirty="0" err="1" smtClean="0"/>
              <a:t>follow</a:t>
            </a:r>
            <a:r>
              <a:rPr lang="it-IT" sz="1400" dirty="0" smtClean="0"/>
              <a:t>  the trend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4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</a:t>
            </a:r>
            <a:r>
              <a:rPr lang="en-GB" altLang="it-IT" sz="1400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sold </a:t>
            </a:r>
            <a:r>
              <a:rPr lang="en-GB" altLang="it-IT" sz="14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items </a:t>
            </a:r>
            <a:r>
              <a:rPr lang="it-IT" sz="1400" dirty="0" smtClean="0"/>
              <a:t>under-estimate </a:t>
            </a:r>
            <a:r>
              <a:rPr lang="it-IT" sz="1400" dirty="0" smtClean="0"/>
              <a:t>and alter trend</a:t>
            </a:r>
            <a:endParaRPr lang="it-IT" sz="1400" dirty="0"/>
          </a:p>
        </p:txBody>
      </p:sp>
      <p:sp>
        <p:nvSpPr>
          <p:cNvPr id="9" name="Rettangolo 8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3880922286"/>
              </p:ext>
            </p:extLst>
          </p:nvPr>
        </p:nvGraphicFramePr>
        <p:xfrm>
          <a:off x="381000" y="1090744"/>
          <a:ext cx="7639050" cy="4976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33350" y="444413"/>
            <a:ext cx="8724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2050" indent="-1162050" defTabSz="914400">
              <a:spcBef>
                <a:spcPct val="40000"/>
              </a:spcBef>
              <a:defRPr/>
            </a:pP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2c. Jevons Indices  for elementary aggregate : comparison of universe and different sub-sets 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(Coffee -Turin 2014)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042242" y="1214651"/>
            <a:ext cx="210175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smtClean="0"/>
              <a:t>The </a:t>
            </a:r>
            <a:r>
              <a:rPr lang="it-IT" sz="1400" dirty="0" err="1" smtClean="0"/>
              <a:t>mean</a:t>
            </a:r>
            <a:r>
              <a:rPr lang="it-IT" sz="1400" dirty="0" smtClean="0"/>
              <a:t> of  the sample 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</a:t>
            </a:r>
            <a:r>
              <a:rPr lang="it-IT" sz="1400" dirty="0" err="1" smtClean="0"/>
              <a:t>strongly</a:t>
            </a:r>
            <a:r>
              <a:rPr lang="it-IT" sz="1400" dirty="0" smtClean="0"/>
              <a:t> over-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the “</a:t>
            </a:r>
            <a:r>
              <a:rPr lang="it-IT" sz="1400" dirty="0" err="1" smtClean="0"/>
              <a:t>true</a:t>
            </a:r>
            <a:r>
              <a:rPr lang="it-IT" sz="1400" dirty="0" smtClean="0"/>
              <a:t>” </a:t>
            </a:r>
            <a:r>
              <a:rPr lang="it-IT" sz="1400" dirty="0" err="1" smtClean="0"/>
              <a:t>value</a:t>
            </a:r>
            <a:r>
              <a:rPr lang="it-IT" sz="1400" dirty="0" smtClean="0"/>
              <a:t> U and </a:t>
            </a:r>
            <a:r>
              <a:rPr lang="it-IT" sz="1400" dirty="0" err="1" smtClean="0"/>
              <a:t>stresses</a:t>
            </a:r>
            <a:r>
              <a:rPr lang="it-IT" sz="1400" dirty="0" smtClean="0"/>
              <a:t> trend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err="1" smtClean="0"/>
              <a:t>Cut</a:t>
            </a:r>
            <a:r>
              <a:rPr lang="it-IT" sz="1400" dirty="0" smtClean="0"/>
              <a:t>-off </a:t>
            </a:r>
            <a:r>
              <a:rPr lang="it-IT" sz="1400" dirty="0" err="1" smtClean="0"/>
              <a:t>samples</a:t>
            </a:r>
            <a:r>
              <a:rPr lang="it-IT" sz="1400" dirty="0" smtClean="0"/>
              <a:t> over-estimate </a:t>
            </a:r>
            <a:r>
              <a:rPr lang="it-IT" sz="1400" dirty="0" err="1" smtClean="0"/>
              <a:t>but</a:t>
            </a:r>
            <a:r>
              <a:rPr lang="it-IT" sz="1400" dirty="0" smtClean="0"/>
              <a:t> </a:t>
            </a:r>
            <a:r>
              <a:rPr lang="it-IT" sz="1400" dirty="0" err="1" smtClean="0"/>
              <a:t>follow</a:t>
            </a:r>
            <a:r>
              <a:rPr lang="it-IT" sz="1400" dirty="0"/>
              <a:t> </a:t>
            </a:r>
            <a:r>
              <a:rPr lang="it-IT" sz="1400" dirty="0" err="1"/>
              <a:t>quite</a:t>
            </a:r>
            <a:r>
              <a:rPr lang="it-IT" sz="1400" dirty="0"/>
              <a:t> </a:t>
            </a:r>
            <a:r>
              <a:rPr lang="it-IT" sz="1400" dirty="0" smtClean="0"/>
              <a:t>the trend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smtClean="0"/>
              <a:t>M</a:t>
            </a:r>
            <a:r>
              <a:rPr lang="en-GB" altLang="it-IT" sz="1400" kern="0" dirty="0" err="1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ost</a:t>
            </a:r>
            <a:r>
              <a:rPr lang="en-GB" altLang="it-IT" sz="14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altLang="it-IT" sz="1400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sold </a:t>
            </a:r>
            <a:r>
              <a:rPr lang="it-IT" sz="1400" dirty="0" err="1" smtClean="0"/>
              <a:t>items</a:t>
            </a:r>
            <a:r>
              <a:rPr lang="it-IT" sz="1400" dirty="0" smtClean="0"/>
              <a:t>  </a:t>
            </a:r>
            <a:r>
              <a:rPr lang="it-IT" sz="1400" dirty="0" err="1" smtClean="0"/>
              <a:t>substancially</a:t>
            </a:r>
            <a:r>
              <a:rPr lang="it-IT" sz="1400" dirty="0" smtClean="0"/>
              <a:t> </a:t>
            </a:r>
            <a:r>
              <a:rPr lang="it-IT" sz="1400" dirty="0" err="1" smtClean="0"/>
              <a:t>follow</a:t>
            </a:r>
            <a:r>
              <a:rPr lang="it-IT" sz="1400" dirty="0" smtClean="0"/>
              <a:t> trend and </a:t>
            </a:r>
            <a:r>
              <a:rPr lang="it-IT" sz="1400" dirty="0" err="1" smtClean="0"/>
              <a:t>levels</a:t>
            </a:r>
            <a:endParaRPr lang="it-IT" sz="1400" dirty="0"/>
          </a:p>
        </p:txBody>
      </p:sp>
      <p:sp>
        <p:nvSpPr>
          <p:cNvPr id="9" name="Rettangolo 8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1293716127"/>
              </p:ext>
            </p:extLst>
          </p:nvPr>
        </p:nvGraphicFramePr>
        <p:xfrm>
          <a:off x="438150" y="1214651"/>
          <a:ext cx="7486650" cy="4938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71475" y="444413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2050" indent="-1162050" defTabSz="914400">
              <a:spcBef>
                <a:spcPct val="40000"/>
              </a:spcBef>
              <a:defRPr/>
            </a:pP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3. Lowe  Indices  for  elementary aggregate : comparison of universe and different sub-sets  (Coffee and Pasta -Turin 2014)</a:t>
            </a:r>
            <a:endParaRPr lang="en-GB" altLang="it-IT" sz="16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09575" y="5043520"/>
            <a:ext cx="83629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sz="1400" dirty="0" smtClean="0"/>
              <a:t>Pasta: The </a:t>
            </a:r>
            <a:r>
              <a:rPr lang="it-IT" sz="1400" dirty="0" err="1" smtClean="0"/>
              <a:t>mean</a:t>
            </a:r>
            <a:r>
              <a:rPr lang="it-IT" sz="1400" dirty="0" smtClean="0"/>
              <a:t> of  the sample 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and </a:t>
            </a:r>
            <a:r>
              <a:rPr lang="it-IT" sz="1400" dirty="0" err="1" smtClean="0"/>
              <a:t>cut</a:t>
            </a:r>
            <a:r>
              <a:rPr lang="it-IT" sz="1400" dirty="0" smtClean="0"/>
              <a:t>-off  </a:t>
            </a:r>
            <a:r>
              <a:rPr lang="it-IT" sz="1400" dirty="0" err="1" smtClean="0"/>
              <a:t>values</a:t>
            </a:r>
            <a:r>
              <a:rPr lang="it-IT" sz="1400" dirty="0" smtClean="0"/>
              <a:t> are </a:t>
            </a:r>
            <a:r>
              <a:rPr lang="it-IT" sz="1400" dirty="0" err="1" smtClean="0"/>
              <a:t>overlapped</a:t>
            </a:r>
            <a:r>
              <a:rPr lang="it-IT" sz="1400" dirty="0" smtClean="0"/>
              <a:t> to the “</a:t>
            </a:r>
            <a:r>
              <a:rPr lang="it-IT" sz="1400" dirty="0" err="1" smtClean="0"/>
              <a:t>true</a:t>
            </a:r>
            <a:r>
              <a:rPr lang="it-IT" sz="1400" dirty="0" smtClean="0"/>
              <a:t>” </a:t>
            </a:r>
            <a:r>
              <a:rPr lang="it-IT" sz="1400" dirty="0" err="1" smtClean="0"/>
              <a:t>value</a:t>
            </a:r>
            <a:r>
              <a:rPr lang="it-IT" sz="1400" dirty="0" smtClean="0"/>
              <a:t> U</a:t>
            </a:r>
          </a:p>
          <a:p>
            <a:pPr marL="635000" lvl="1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4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</a:t>
            </a:r>
            <a:r>
              <a:rPr lang="en-GB" altLang="it-IT" sz="1400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sold </a:t>
            </a:r>
            <a:r>
              <a:rPr lang="it-IT" sz="1400" dirty="0" err="1" smtClean="0"/>
              <a:t>items</a:t>
            </a:r>
            <a:r>
              <a:rPr lang="it-IT" sz="1400" dirty="0" smtClean="0"/>
              <a:t> </a:t>
            </a:r>
            <a:r>
              <a:rPr lang="it-IT" sz="1400" dirty="0"/>
              <a:t>over-</a:t>
            </a:r>
            <a:r>
              <a:rPr lang="it-IT" sz="1400" dirty="0" err="1"/>
              <a:t>estimates</a:t>
            </a:r>
            <a:r>
              <a:rPr lang="it-IT" sz="1400" dirty="0"/>
              <a:t> and alter </a:t>
            </a:r>
            <a:r>
              <a:rPr lang="it-IT" sz="1400" dirty="0" smtClean="0"/>
              <a:t>trend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400" dirty="0" err="1" smtClean="0"/>
              <a:t>Cut</a:t>
            </a:r>
            <a:r>
              <a:rPr lang="it-IT" sz="1400" dirty="0" smtClean="0"/>
              <a:t>-off </a:t>
            </a:r>
            <a:r>
              <a:rPr lang="it-IT" sz="1400" dirty="0" err="1" smtClean="0"/>
              <a:t>values</a:t>
            </a:r>
            <a:r>
              <a:rPr lang="it-IT" sz="1400" dirty="0" smtClean="0"/>
              <a:t> and best </a:t>
            </a:r>
            <a:r>
              <a:rPr lang="it-IT" sz="1400" dirty="0" err="1" smtClean="0"/>
              <a:t>selling</a:t>
            </a:r>
            <a:r>
              <a:rPr lang="it-IT" sz="1400" dirty="0" smtClean="0"/>
              <a:t> </a:t>
            </a:r>
            <a:r>
              <a:rPr lang="it-IT" sz="1400" dirty="0" err="1" smtClean="0"/>
              <a:t>items</a:t>
            </a:r>
            <a:r>
              <a:rPr lang="it-IT" sz="1400" dirty="0" smtClean="0"/>
              <a:t> show opposite performance for the </a:t>
            </a:r>
            <a:r>
              <a:rPr lang="it-IT" sz="1400" dirty="0" err="1" smtClean="0"/>
              <a:t>two</a:t>
            </a:r>
            <a:r>
              <a:rPr lang="it-IT" sz="1400" dirty="0" smtClean="0"/>
              <a:t> </a:t>
            </a:r>
            <a:r>
              <a:rPr lang="it-IT" sz="1400" dirty="0" err="1" smtClean="0"/>
              <a:t>product</a:t>
            </a:r>
            <a:r>
              <a:rPr lang="it-IT" sz="1400" dirty="0" smtClean="0"/>
              <a:t>: </a:t>
            </a:r>
            <a:r>
              <a:rPr lang="it-IT" sz="1400" dirty="0" err="1" smtClean="0"/>
              <a:t>this</a:t>
            </a:r>
            <a:r>
              <a:rPr lang="it-IT" sz="1400" dirty="0" smtClean="0"/>
              <a:t> can be </a:t>
            </a:r>
            <a:r>
              <a:rPr lang="it-IT" sz="1400" dirty="0" err="1" smtClean="0"/>
              <a:t>explained</a:t>
            </a:r>
            <a:r>
              <a:rPr lang="it-IT" sz="1400" dirty="0" smtClean="0"/>
              <a:t> by the </a:t>
            </a:r>
            <a:r>
              <a:rPr lang="it-IT" sz="1400" dirty="0" err="1" smtClean="0"/>
              <a:t>different</a:t>
            </a:r>
            <a:r>
              <a:rPr lang="it-IT" sz="1400" dirty="0" smtClean="0"/>
              <a:t>  </a:t>
            </a:r>
            <a:r>
              <a:rPr lang="it-IT" sz="1400" dirty="0" err="1" smtClean="0"/>
              <a:t>number</a:t>
            </a:r>
            <a:r>
              <a:rPr lang="it-IT" sz="1400" dirty="0" smtClean="0"/>
              <a:t> of </a:t>
            </a:r>
            <a:r>
              <a:rPr lang="it-IT" sz="1400" dirty="0" err="1" smtClean="0"/>
              <a:t>items</a:t>
            </a:r>
            <a:r>
              <a:rPr lang="it-IT" sz="1400" dirty="0" smtClean="0"/>
              <a:t> and turnover </a:t>
            </a:r>
            <a:r>
              <a:rPr lang="it-IT" sz="1400" dirty="0" err="1" smtClean="0"/>
              <a:t>distributions</a:t>
            </a:r>
            <a:r>
              <a:rPr lang="it-IT" sz="1400" dirty="0"/>
              <a:t>?</a:t>
            </a:r>
            <a:endParaRPr lang="it-IT" sz="1400" dirty="0" smtClean="0"/>
          </a:p>
        </p:txBody>
      </p:sp>
      <p:sp>
        <p:nvSpPr>
          <p:cNvPr id="8" name="Rettangolo 7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val="512908318"/>
              </p:ext>
            </p:extLst>
          </p:nvPr>
        </p:nvGraphicFramePr>
        <p:xfrm>
          <a:off x="1" y="1203984"/>
          <a:ext cx="513014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263304750"/>
              </p:ext>
            </p:extLst>
          </p:nvPr>
        </p:nvGraphicFramePr>
        <p:xfrm>
          <a:off x="4987884" y="1203984"/>
          <a:ext cx="4001737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70630305"/>
      </p:ext>
    </p:extLst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ChangeArrowheads="1"/>
          </p:cNvSpPr>
          <p:nvPr/>
        </p:nvSpPr>
        <p:spPr bwMode="auto">
          <a:xfrm>
            <a:off x="762000" y="746125"/>
            <a:ext cx="748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altLang="it-IT" sz="2400" b="1" dirty="0">
                <a:solidFill>
                  <a:srgbClr val="CC0000"/>
                </a:solidFill>
                <a:latin typeface="Arial Unicode MS" pitchFamily="34" charset="-128"/>
              </a:rPr>
              <a:t> Summary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762000" y="1477228"/>
            <a:ext cx="760730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lnSpc>
                <a:spcPct val="0"/>
              </a:lnSpc>
              <a:spcBef>
                <a:spcPts val="1200"/>
              </a:spcBef>
              <a:buFont typeface="Arial" charset="0"/>
              <a:buChar char="•"/>
            </a:pPr>
            <a:endParaRPr lang="en-GB" altLang="it-IT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AutoNum type="arabicPeriod"/>
            </a:pPr>
            <a:r>
              <a:rPr lang="en-US" altLang="it-IT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Aims of the presentation </a:t>
            </a: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AutoNum type="arabicPeriod"/>
            </a:pPr>
            <a:r>
              <a:rPr lang="en-GB" altLang="it-IT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new general sampling design for CPI</a:t>
            </a: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AutoNum type="arabicPeriod"/>
            </a:pPr>
            <a:r>
              <a:rPr lang="en-US" altLang="it-IT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context of the first experiments of sampling from Scanner Data</a:t>
            </a:r>
            <a:endParaRPr lang="en-GB" altLang="it-IT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AutoNum type="arabicPeriod"/>
            </a:pPr>
            <a:r>
              <a:rPr lang="en-US" altLang="it-IT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Selection of elementary items from </a:t>
            </a:r>
            <a:r>
              <a:rPr lang="en-US" alt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Scanner Data </a:t>
            </a:r>
            <a:endParaRPr lang="en-GB" altLang="it-IT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AutoNum type="arabicPeriod"/>
            </a:pPr>
            <a:r>
              <a:rPr lang="en-GB" altLang="it-IT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First results </a:t>
            </a: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AutoNum type="arabicPeriod"/>
            </a:pPr>
            <a:r>
              <a:rPr lang="en-GB" altLang="it-IT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Open issues and conclusions</a:t>
            </a: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AutoNum type="arabicPeriod"/>
            </a:pPr>
            <a:endParaRPr lang="en-GB" altLang="it-IT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eaLnBrk="0" hangingPunct="0">
              <a:lnSpc>
                <a:spcPct val="115000"/>
              </a:lnSpc>
              <a:spcBef>
                <a:spcPts val="1200"/>
              </a:spcBef>
              <a:buClr>
                <a:srgbClr val="AC0000"/>
              </a:buClr>
              <a:buFont typeface="Wingdings" pitchFamily="2" charset="2"/>
              <a:buNone/>
            </a:pPr>
            <a:endParaRPr lang="en-GB" altLang="it-IT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42875" y="444413"/>
            <a:ext cx="8837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2050" indent="-1162050" defTabSz="914400">
              <a:spcBef>
                <a:spcPct val="40000"/>
              </a:spcBef>
              <a:defRPr/>
            </a:pP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4. Fisher  and Jevons Indices  for elementary aggregate : comparison of universe and different sub-sets 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Pasta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-Turin 2014)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42875" y="4586536"/>
            <a:ext cx="38828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smtClean="0"/>
              <a:t>The </a:t>
            </a:r>
            <a:r>
              <a:rPr lang="it-IT" sz="1400" dirty="0" err="1" smtClean="0"/>
              <a:t>mean</a:t>
            </a:r>
            <a:r>
              <a:rPr lang="it-IT" sz="1400" dirty="0" smtClean="0"/>
              <a:t> of  the sample 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quite</a:t>
            </a:r>
            <a:r>
              <a:rPr lang="it-IT" sz="1400" dirty="0" smtClean="0"/>
              <a:t> </a:t>
            </a:r>
            <a:r>
              <a:rPr lang="it-IT" sz="1400" dirty="0" err="1" smtClean="0"/>
              <a:t>overlapped</a:t>
            </a:r>
            <a:r>
              <a:rPr lang="it-IT" sz="1400" dirty="0" smtClean="0"/>
              <a:t> to the “</a:t>
            </a:r>
            <a:r>
              <a:rPr lang="it-IT" sz="1400" dirty="0" err="1" smtClean="0"/>
              <a:t>true</a:t>
            </a:r>
            <a:r>
              <a:rPr lang="it-IT" sz="1400" dirty="0" smtClean="0"/>
              <a:t>” </a:t>
            </a:r>
            <a:r>
              <a:rPr lang="it-IT" sz="1400" dirty="0" err="1" smtClean="0"/>
              <a:t>value</a:t>
            </a:r>
            <a:r>
              <a:rPr lang="it-IT" sz="1400" dirty="0" smtClean="0"/>
              <a:t> U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err="1" smtClean="0"/>
              <a:t>Cut</a:t>
            </a:r>
            <a:r>
              <a:rPr lang="it-IT" sz="1400" dirty="0" smtClean="0"/>
              <a:t>-off </a:t>
            </a:r>
            <a:r>
              <a:rPr lang="it-IT" sz="1400" dirty="0" err="1" smtClean="0"/>
              <a:t>samples</a:t>
            </a:r>
            <a:r>
              <a:rPr lang="it-IT" sz="1400" dirty="0" smtClean="0"/>
              <a:t> </a:t>
            </a:r>
            <a:r>
              <a:rPr lang="it-IT" sz="1400" dirty="0" err="1" smtClean="0"/>
              <a:t>slightly</a:t>
            </a:r>
            <a:r>
              <a:rPr lang="it-IT" sz="1400" dirty="0" smtClean="0"/>
              <a:t> under-estimate </a:t>
            </a:r>
            <a:r>
              <a:rPr lang="it-IT" sz="1400" dirty="0" err="1" smtClean="0"/>
              <a:t>but</a:t>
            </a:r>
            <a:r>
              <a:rPr lang="it-IT" sz="1400" dirty="0" smtClean="0"/>
              <a:t> </a:t>
            </a:r>
            <a:r>
              <a:rPr lang="it-IT" sz="1400" dirty="0" err="1" smtClean="0"/>
              <a:t>follow</a:t>
            </a:r>
            <a:r>
              <a:rPr lang="it-IT" sz="1400" dirty="0" smtClean="0"/>
              <a:t>  the trend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400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sold</a:t>
            </a:r>
            <a:r>
              <a:rPr lang="it-IT" sz="1400" dirty="0"/>
              <a:t> </a:t>
            </a:r>
            <a:r>
              <a:rPr lang="it-IT" sz="1400" dirty="0" err="1"/>
              <a:t>items</a:t>
            </a:r>
            <a:r>
              <a:rPr lang="it-IT" sz="1400" dirty="0"/>
              <a:t> </a:t>
            </a:r>
            <a:r>
              <a:rPr lang="it-IT" sz="1400" dirty="0" smtClean="0"/>
              <a:t>stress trend</a:t>
            </a:r>
            <a:endParaRPr lang="it-IT" sz="1400" dirty="0"/>
          </a:p>
        </p:txBody>
      </p:sp>
      <p:sp>
        <p:nvSpPr>
          <p:cNvPr id="9" name="Rettangolo 8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1774879161"/>
              </p:ext>
            </p:extLst>
          </p:nvPr>
        </p:nvGraphicFramePr>
        <p:xfrm>
          <a:off x="0" y="898559"/>
          <a:ext cx="5130139" cy="3483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2813398802"/>
              </p:ext>
            </p:extLst>
          </p:nvPr>
        </p:nvGraphicFramePr>
        <p:xfrm>
          <a:off x="4977915" y="981642"/>
          <a:ext cx="4166085" cy="3483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4940485" y="4556237"/>
            <a:ext cx="40397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smtClean="0"/>
              <a:t>The </a:t>
            </a:r>
            <a:r>
              <a:rPr lang="it-IT" sz="1400" dirty="0" err="1" smtClean="0"/>
              <a:t>mean</a:t>
            </a:r>
            <a:r>
              <a:rPr lang="it-IT" sz="1400" dirty="0" smtClean="0"/>
              <a:t> of  the sample 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</a:t>
            </a:r>
            <a:r>
              <a:rPr lang="it-IT" sz="1400" dirty="0" err="1" smtClean="0"/>
              <a:t>strongly</a:t>
            </a:r>
            <a:r>
              <a:rPr lang="it-IT" sz="1400" dirty="0" smtClean="0"/>
              <a:t> over-</a:t>
            </a:r>
            <a:r>
              <a:rPr lang="it-IT" sz="1400" dirty="0" err="1" smtClean="0"/>
              <a:t>estimates</a:t>
            </a:r>
            <a:r>
              <a:rPr lang="it-IT" sz="1400" dirty="0" smtClean="0"/>
              <a:t> the “</a:t>
            </a:r>
            <a:r>
              <a:rPr lang="it-IT" sz="1400" dirty="0" err="1" smtClean="0"/>
              <a:t>true</a:t>
            </a:r>
            <a:r>
              <a:rPr lang="it-IT" sz="1400" dirty="0" smtClean="0"/>
              <a:t>” </a:t>
            </a:r>
            <a:r>
              <a:rPr lang="it-IT" sz="1400" dirty="0" err="1" smtClean="0"/>
              <a:t>value</a:t>
            </a:r>
            <a:r>
              <a:rPr lang="it-IT" sz="1400" dirty="0" smtClean="0"/>
              <a:t> U and </a:t>
            </a:r>
            <a:r>
              <a:rPr lang="it-IT" sz="1400" dirty="0" err="1" smtClean="0"/>
              <a:t>accentuates</a:t>
            </a:r>
            <a:r>
              <a:rPr lang="it-IT" sz="1400" dirty="0" smtClean="0"/>
              <a:t> trend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it-IT" sz="1400" dirty="0" err="1" smtClean="0"/>
              <a:t>Cut</a:t>
            </a:r>
            <a:r>
              <a:rPr lang="it-IT" sz="1400" dirty="0" smtClean="0"/>
              <a:t>-off </a:t>
            </a:r>
            <a:r>
              <a:rPr lang="it-IT" sz="1400" dirty="0" err="1" smtClean="0"/>
              <a:t>samples</a:t>
            </a:r>
            <a:r>
              <a:rPr lang="it-IT" sz="1400" dirty="0" smtClean="0"/>
              <a:t> over-estimate </a:t>
            </a:r>
            <a:r>
              <a:rPr lang="it-IT" sz="1400" dirty="0" err="1" smtClean="0"/>
              <a:t>but</a:t>
            </a:r>
            <a:r>
              <a:rPr lang="it-IT" sz="1400" dirty="0" smtClean="0"/>
              <a:t> </a:t>
            </a:r>
            <a:r>
              <a:rPr lang="it-IT" sz="1400" dirty="0" err="1" smtClean="0"/>
              <a:t>quite</a:t>
            </a:r>
            <a:r>
              <a:rPr lang="it-IT" sz="1400" dirty="0" smtClean="0"/>
              <a:t> </a:t>
            </a:r>
            <a:r>
              <a:rPr lang="it-IT" sz="1400" dirty="0" err="1" smtClean="0"/>
              <a:t>follow</a:t>
            </a:r>
            <a:r>
              <a:rPr lang="it-IT" sz="1400" dirty="0" smtClean="0"/>
              <a:t> trend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4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</a:t>
            </a:r>
            <a:r>
              <a:rPr lang="en-GB" altLang="it-IT" sz="1400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sold</a:t>
            </a:r>
            <a:r>
              <a:rPr lang="it-IT" sz="1400" dirty="0" smtClean="0"/>
              <a:t> </a:t>
            </a:r>
            <a:r>
              <a:rPr lang="it-IT" sz="1400" dirty="0" err="1" smtClean="0"/>
              <a:t>items</a:t>
            </a:r>
            <a:r>
              <a:rPr lang="it-IT" sz="1400" dirty="0" smtClean="0"/>
              <a:t>  </a:t>
            </a:r>
            <a:r>
              <a:rPr lang="it-IT" sz="1400" dirty="0" err="1" smtClean="0"/>
              <a:t>substancially</a:t>
            </a:r>
            <a:r>
              <a:rPr lang="it-IT" sz="1400" dirty="0" smtClean="0"/>
              <a:t> </a:t>
            </a:r>
            <a:r>
              <a:rPr lang="it-IT" sz="1400" dirty="0" err="1" smtClean="0"/>
              <a:t>follow</a:t>
            </a:r>
            <a:r>
              <a:rPr lang="it-IT" sz="1400" dirty="0" smtClean="0"/>
              <a:t> trend and </a:t>
            </a:r>
            <a:r>
              <a:rPr lang="it-IT" sz="1400" dirty="0" err="1" smtClean="0"/>
              <a:t>levels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202631369"/>
      </p:ext>
    </p:extLst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09550" y="387263"/>
            <a:ext cx="8839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895350" defTabSz="914400">
              <a:spcBef>
                <a:spcPct val="40000"/>
              </a:spcBef>
              <a:defRPr/>
            </a:pPr>
            <a:r>
              <a:rPr lang="en-GB" altLang="it-IT" sz="14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5a. Confidence band for Lowe Indices for elementary aggregate in comparison with universe values, </a:t>
            </a:r>
            <a:r>
              <a:rPr lang="en-GB" altLang="it-IT" sz="1400" b="1" kern="0" dirty="0" err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pps</a:t>
            </a:r>
            <a:r>
              <a:rPr lang="en-GB" altLang="it-IT" sz="14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sample (Coffee Turin 2014)</a:t>
            </a:r>
            <a:endParaRPr lang="en-GB" altLang="it-IT" sz="14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883919967"/>
              </p:ext>
            </p:extLst>
          </p:nvPr>
        </p:nvGraphicFramePr>
        <p:xfrm>
          <a:off x="1382034" y="905363"/>
          <a:ext cx="5865125" cy="2675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3468287995"/>
              </p:ext>
            </p:extLst>
          </p:nvPr>
        </p:nvGraphicFramePr>
        <p:xfrm>
          <a:off x="1448709" y="3581171"/>
          <a:ext cx="5981240" cy="273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99345096"/>
      </p:ext>
    </p:extLst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09550" y="387263"/>
            <a:ext cx="8839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895350" defTabSz="914400">
              <a:spcBef>
                <a:spcPct val="40000"/>
              </a:spcBef>
              <a:defRPr/>
            </a:pPr>
            <a:r>
              <a:rPr lang="en-GB" altLang="it-IT" sz="14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5b. Confidence band for Jevons Indices for elementary aggregate of Coffee in comparison with of universe values,  </a:t>
            </a:r>
            <a:r>
              <a:rPr lang="en-GB" altLang="it-IT" sz="1400" b="1" kern="0" dirty="0" err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pps</a:t>
            </a:r>
            <a:r>
              <a:rPr lang="en-GB" altLang="it-IT" sz="14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sample (Turin 2014)</a:t>
            </a:r>
            <a:endParaRPr lang="en-GB" altLang="it-IT" sz="14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2860547244"/>
              </p:ext>
            </p:extLst>
          </p:nvPr>
        </p:nvGraphicFramePr>
        <p:xfrm>
          <a:off x="1511935" y="972038"/>
          <a:ext cx="6120130" cy="2561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2792582764"/>
              </p:ext>
            </p:extLst>
          </p:nvPr>
        </p:nvGraphicFramePr>
        <p:xfrm>
          <a:off x="1511935" y="3562349"/>
          <a:ext cx="6120130" cy="268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1283903"/>
      </p:ext>
    </p:extLst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09550" y="371896"/>
            <a:ext cx="86772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indent="-990600" defTabSz="914400">
              <a:spcBef>
                <a:spcPct val="40000"/>
              </a:spcBef>
              <a:tabLst>
                <a:tab pos="990600" algn="l"/>
              </a:tabLst>
              <a:defRPr/>
            </a:pPr>
            <a:r>
              <a:rPr lang="en-GB" altLang="it-IT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Table 4. </a:t>
            </a:r>
            <a:r>
              <a:rPr lang="en-US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Bias and Relative Sampling Error distribution of  </a:t>
            </a:r>
            <a:r>
              <a:rPr lang="en-US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monthly Lowe</a:t>
            </a:r>
            <a:r>
              <a:rPr lang="en-US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Fisher </a:t>
            </a:r>
            <a:r>
              <a:rPr lang="en-US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Jevons indices for </a:t>
            </a:r>
            <a:r>
              <a:rPr lang="en-US" b="1" kern="0" dirty="0" err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pps</a:t>
            </a:r>
            <a:r>
              <a:rPr lang="en-US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samples of series</a:t>
            </a:r>
            <a:endParaRPr lang="en-GB" altLang="it-IT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01045"/>
              </p:ext>
            </p:extLst>
          </p:nvPr>
        </p:nvGraphicFramePr>
        <p:xfrm>
          <a:off x="846164" y="1000541"/>
          <a:ext cx="7547215" cy="2657059"/>
        </p:xfrm>
        <a:graphic>
          <a:graphicData uri="http://schemas.openxmlformats.org/drawingml/2006/table">
            <a:tbl>
              <a:tblPr/>
              <a:tblGrid>
                <a:gridCol w="1205018"/>
                <a:gridCol w="1159851"/>
                <a:gridCol w="1123341"/>
                <a:gridCol w="811801"/>
                <a:gridCol w="811801"/>
                <a:gridCol w="811801"/>
                <a:gridCol w="811801"/>
                <a:gridCol w="811801"/>
              </a:tblGrid>
              <a:tr h="428559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Bias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713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Consumption Segment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Sampling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rate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Lowe Index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Fisher Index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Jevons Index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71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min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35998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Coffee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</a:tr>
              <a:tr h="3771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35998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Pasta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-2.26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</a:tr>
              <a:tr h="3771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-0.06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-2.43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64389"/>
              </p:ext>
            </p:extLst>
          </p:nvPr>
        </p:nvGraphicFramePr>
        <p:xfrm>
          <a:off x="846165" y="3657600"/>
          <a:ext cx="7547215" cy="2524837"/>
        </p:xfrm>
        <a:graphic>
          <a:graphicData uri="http://schemas.openxmlformats.org/drawingml/2006/table">
            <a:tbl>
              <a:tblPr/>
              <a:tblGrid>
                <a:gridCol w="1135035"/>
                <a:gridCol w="1104717"/>
                <a:gridCol w="1231333"/>
                <a:gridCol w="679355"/>
                <a:gridCol w="679355"/>
                <a:gridCol w="679355"/>
                <a:gridCol w="679355"/>
                <a:gridCol w="679355"/>
                <a:gridCol w="679355"/>
              </a:tblGrid>
              <a:tr h="40723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Sampling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relative </a:t>
                      </a:r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error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836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Consumption Segment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Sampling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rate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Sample </a:t>
                      </a:r>
                      <a:r>
                        <a:rPr lang="it-IT" sz="1400" b="1" i="0" u="none" strike="noStrike" kern="1200" dirty="0" err="1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size</a:t>
                      </a:r>
                      <a:endParaRPr lang="it-IT" sz="1400" b="1" i="0" u="none" strike="noStrike" kern="1200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Lowe Index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Fisher Index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Jevons Index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836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it-IT" sz="1400" b="1" i="0" u="none" strike="noStrike" kern="1200" dirty="0" err="1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min</a:t>
                      </a:r>
                      <a:endParaRPr lang="it-IT" sz="1400" b="1" i="0" u="none" strike="noStrike" kern="1200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34207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Coffee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190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</a:tr>
              <a:tr h="35836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380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4207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Pasta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</a:tr>
              <a:tr h="35836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428625" y="362243"/>
            <a:ext cx="8515350" cy="6459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lvl="1" indent="-90488" defTabSz="914400">
              <a:lnSpc>
                <a:spcPts val="2500"/>
              </a:lnSpc>
              <a:spcBef>
                <a:spcPct val="40000"/>
              </a:spcBef>
              <a:spcAft>
                <a:spcPts val="1200"/>
              </a:spcAft>
              <a:defRPr/>
            </a:pPr>
            <a:r>
              <a:rPr lang="en-GB" altLang="it-IT" sz="2000" kern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en-GB" altLang="it-IT" sz="2000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results </a:t>
            </a:r>
            <a:r>
              <a:rPr lang="en-GB" altLang="it-IT" sz="2000" kern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highlight the following </a:t>
            </a:r>
            <a:r>
              <a:rPr lang="en-GB" altLang="it-IT" sz="2000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 evidences about the performance of different series selection schemes</a:t>
            </a:r>
            <a:endParaRPr lang="en-GB" altLang="it-IT" sz="2000" kern="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lvl="1" indent="-285750" defTabSz="914400">
              <a:lnSpc>
                <a:spcPts val="2400"/>
              </a:lnSpc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Cut-off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based sample are much less biased with respect to a selection of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sold items: in general cut-off slightly overestimate while the most sold items approach underestimate inflation (even inflation vs deflation); anyway the results depend on the product category</a:t>
            </a:r>
          </a:p>
          <a:p>
            <a:pPr marL="285750" lvl="1" indent="-285750" defTabSz="914400">
              <a:lnSpc>
                <a:spcPts val="2400"/>
              </a:lnSpc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Probability </a:t>
            </a:r>
            <a:r>
              <a:rPr lang="en-GB" altLang="it-IT" kern="0" dirty="0" err="1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pps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sample produces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approximately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unbiased estimates for indices using weights (Lowe and Fisher), though the second one shows a very high variance.</a:t>
            </a:r>
          </a:p>
          <a:p>
            <a:pPr marL="285750" lvl="1" indent="-285750" defTabSz="914400">
              <a:lnSpc>
                <a:spcPts val="2400"/>
              </a:lnSpc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Probability </a:t>
            </a:r>
            <a:r>
              <a:rPr lang="en-GB" altLang="it-IT" kern="0" dirty="0" err="1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srs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sample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produces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approximately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unbiased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estimates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using unweighted indices (Jevons)	</a:t>
            </a:r>
          </a:p>
          <a:p>
            <a:pPr marL="742950" lvl="2" indent="-285750" defTabSz="914400">
              <a:lnSpc>
                <a:spcPts val="2400"/>
              </a:lnSpc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Sample scheme is not neutral with respect to index choice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lvl="1" indent="-285750" defTabSz="914400">
              <a:lnSpc>
                <a:spcPts val="2400"/>
              </a:lnSpc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Increasing the sampling rate produce a remarkable improvement of the bias in all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indices, in addition to an obvious reduction of sampling error</a:t>
            </a:r>
          </a:p>
          <a:p>
            <a:pPr marL="285750" lvl="1" indent="-285750" defTabSz="914400">
              <a:lnSpc>
                <a:spcPts val="2400"/>
              </a:lnSpc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First replication on other product segments show similar evidence but depending on the distribution of turnover   </a:t>
            </a:r>
            <a:endParaRPr lang="en-GB" altLang="it-IT" kern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0488" indent="-90488" defTabSz="914400">
              <a:lnSpc>
                <a:spcPts val="2500"/>
              </a:lnSpc>
              <a:spcBef>
                <a:spcPct val="40000"/>
              </a:spcBef>
              <a:defRPr/>
            </a:pPr>
            <a:endParaRPr lang="en-GB" altLang="it-IT" sz="1600" b="1" kern="0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63575" y="1767942"/>
            <a:ext cx="7861300" cy="377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sample allocation criteria are still under study, both for outlet and items; analysis of variability will be made</a:t>
            </a:r>
          </a:p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In-depth studies should take into consideration the cycle of life of items and all related implications (new items, replacements…)</a:t>
            </a:r>
          </a:p>
          <a:p>
            <a:pPr marL="531813" indent="-436563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big issue to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deal with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the integration between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scanner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data and traditional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data for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compilation, different hypothesis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under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evaluation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82663" lvl="1" indent="-268288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sz="16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Combining indices obtained with different approaches</a:t>
            </a:r>
            <a:endParaRPr lang="en-GB" altLang="it-IT" sz="1600" kern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82663" lvl="1" indent="-268288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sz="16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Gradually abandon manual collection, at least for food and grocery, considering the high expenditure coverage of modern distribution </a:t>
            </a:r>
          </a:p>
          <a:p>
            <a:pPr marL="982663" lvl="1" indent="-268288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sz="16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Aim at define and realise a probability sampling also for traditional distribution</a:t>
            </a:r>
            <a:endParaRPr lang="en-GB" altLang="it-IT" sz="1600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11188" y="627063"/>
            <a:ext cx="748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altLang="it-IT" sz="2400" b="1" dirty="0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400" b="1" dirty="0">
                <a:solidFill>
                  <a:srgbClr val="CC0000"/>
                </a:solidFill>
                <a:latin typeface="Arial Unicode MS" pitchFamily="34" charset="-128"/>
              </a:rPr>
              <a:t>6. Open issues and conclusions</a:t>
            </a:r>
          </a:p>
          <a:p>
            <a:pPr algn="ctr" eaLnBrk="0" hangingPunct="0"/>
            <a:endParaRPr lang="en-US" altLang="it-IT" sz="2400" b="1" dirty="0">
              <a:solidFill>
                <a:srgbClr val="CC0000"/>
              </a:solidFill>
              <a:latin typeface="Arial Unicode MS" pitchFamily="34" charset="-128"/>
            </a:endParaRPr>
          </a:p>
          <a:p>
            <a:pPr algn="ctr" eaLnBrk="0" hangingPunct="0"/>
            <a:endParaRPr lang="en-US" altLang="it-IT" sz="2400" b="1" dirty="0">
              <a:solidFill>
                <a:srgbClr val="CC0000"/>
              </a:solidFill>
              <a:latin typeface="Arial Unicode MS" pitchFamily="34" charset="-128"/>
            </a:endParaRPr>
          </a:p>
          <a:p>
            <a:pPr eaLnBrk="0" hangingPunct="0"/>
            <a:endParaRPr lang="en-US" altLang="it-IT" sz="2400" b="1" dirty="0">
              <a:solidFill>
                <a:srgbClr val="CC0000"/>
              </a:solidFill>
              <a:latin typeface="Arial Unicode MS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7"/>
          <p:cNvSpPr>
            <a:spLocks noChangeShapeType="1"/>
          </p:cNvSpPr>
          <p:nvPr/>
        </p:nvSpPr>
        <p:spPr bwMode="auto">
          <a:xfrm>
            <a:off x="0" y="838200"/>
            <a:ext cx="1616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36867" name="CasellaDiTesto 8"/>
          <p:cNvSpPr txBox="1">
            <a:spLocks noChangeArrowheads="1"/>
          </p:cNvSpPr>
          <p:nvPr/>
        </p:nvSpPr>
        <p:spPr bwMode="auto">
          <a:xfrm>
            <a:off x="2065338" y="2914650"/>
            <a:ext cx="5329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b="1" dirty="0" err="1">
                <a:solidFill>
                  <a:srgbClr val="CC0000"/>
                </a:solidFill>
                <a:latin typeface="Calibri" pitchFamily="34" charset="0"/>
              </a:rPr>
              <a:t>Thank</a:t>
            </a:r>
            <a:r>
              <a:rPr lang="it-IT" altLang="it-IT" sz="2800" b="1">
                <a:solidFill>
                  <a:srgbClr val="CC0000"/>
                </a:solidFill>
                <a:latin typeface="Calibri" pitchFamily="34" charset="0"/>
              </a:rPr>
              <a:t> you for your attention !</a:t>
            </a:r>
            <a:endParaRPr lang="it-IT" altLang="it-IT" sz="28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755650" y="1430811"/>
            <a:ext cx="7651372" cy="4069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en-GB" alt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Scanner data is a big opportunity to introduce improvements in the CPI compiling not only for the data collection but also with regards the sampling perspective</a:t>
            </a:r>
          </a:p>
          <a:p>
            <a:pPr marL="457200" indent="-457200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en-GB" alt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presentation focuses on a comparison among indices of elementary aggregates compiled using different sub-sets of series obtained through different “selection schemes”</a:t>
            </a:r>
          </a:p>
          <a:p>
            <a:pPr marL="857250" lvl="1" indent="-406400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GB" alt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Elementary Index Bias </a:t>
            </a:r>
          </a:p>
          <a:p>
            <a:pPr marL="857250" lvl="1" indent="-406400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GB" altLang="it-IT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Elementary Index Sampling </a:t>
            </a:r>
            <a:r>
              <a:rPr lang="en-GB" alt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Variance</a:t>
            </a:r>
          </a:p>
          <a:p>
            <a:pPr marL="457200" indent="-457200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en-GB" alt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First experiment on a small data set: </a:t>
            </a:r>
          </a:p>
          <a:p>
            <a:pPr marL="857250" lvl="1" indent="-457200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GB" alt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One province, some consumption segments (Italian COICOP6), permanent series</a:t>
            </a:r>
          </a:p>
        </p:txBody>
      </p:sp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611188" y="627063"/>
            <a:ext cx="748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altLang="it-IT" sz="2400" b="1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400" b="1">
                <a:solidFill>
                  <a:srgbClr val="CC0000"/>
                </a:solidFill>
                <a:latin typeface="Arial Unicode MS" pitchFamily="34" charset="-128"/>
              </a:rPr>
              <a:t>1. Aims of the presentation</a:t>
            </a:r>
          </a:p>
        </p:txBody>
      </p:sp>
      <p:sp>
        <p:nvSpPr>
          <p:cNvPr id="7" name="Rettangolo 6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1058" y="1296371"/>
            <a:ext cx="7848600" cy="489426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GB" altLang="it-IT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en-GB" altLang="it-IT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current sample strategy of the CPI </a:t>
            </a:r>
            <a:r>
              <a:rPr lang="en-GB" altLang="it-IT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survey (at territorial level)</a:t>
            </a:r>
          </a:p>
          <a:p>
            <a:pPr marL="457200" indent="-457200">
              <a:lnSpc>
                <a:spcPts val="2500"/>
              </a:lnSpc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Three purposive </a:t>
            </a:r>
            <a:r>
              <a:rPr lang="en-GB" altLang="it-IT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sampling stages:</a:t>
            </a:r>
          </a:p>
          <a:p>
            <a:pPr marL="981075" lvl="1" indent="-533400">
              <a:lnSpc>
                <a:spcPts val="2500"/>
              </a:lnSpc>
              <a:spcBef>
                <a:spcPts val="600"/>
              </a:spcBef>
              <a:defRPr/>
            </a:pPr>
            <a:r>
              <a:rPr lang="en-GB" altLang="it-IT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first stage units are the chief towns of provinces </a:t>
            </a:r>
            <a:r>
              <a:rPr lang="en-GB" alt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(established by law)</a:t>
            </a:r>
            <a:endParaRPr lang="en-GB" altLang="it-IT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81075" lvl="1" indent="-533400">
              <a:lnSpc>
                <a:spcPts val="2500"/>
              </a:lnSpc>
              <a:spcBef>
                <a:spcPts val="600"/>
              </a:spcBef>
              <a:defRPr/>
            </a:pPr>
            <a:r>
              <a:rPr lang="en-GB" altLang="it-IT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second stage units are the outlets, </a:t>
            </a:r>
            <a:r>
              <a:rPr lang="en-GB" altLang="it-IT" sz="16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purposively</a:t>
            </a:r>
            <a:r>
              <a:rPr lang="en-GB" altLang="it-IT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chosen in each PSU to be </a:t>
            </a:r>
            <a:r>
              <a:rPr lang="en-GB" altLang="it-IT" sz="16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representative</a:t>
            </a:r>
            <a:r>
              <a:rPr lang="en-GB" alt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it-IT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the consumer behaviour</a:t>
            </a:r>
          </a:p>
          <a:p>
            <a:pPr marL="981075" lvl="1" indent="-533400">
              <a:lnSpc>
                <a:spcPts val="2500"/>
              </a:lnSpc>
              <a:spcBef>
                <a:spcPts val="600"/>
              </a:spcBef>
              <a:defRPr/>
            </a:pPr>
            <a:r>
              <a:rPr lang="en-GB" altLang="it-IT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most sold items of a </a:t>
            </a:r>
            <a:r>
              <a:rPr lang="en-GB" altLang="it-IT" sz="16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fixed basked </a:t>
            </a:r>
            <a:r>
              <a:rPr lang="en-GB" altLang="it-IT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products are observed in the sample outlets     </a:t>
            </a:r>
          </a:p>
          <a:p>
            <a:pPr marL="457200" indent="-457200">
              <a:lnSpc>
                <a:spcPts val="2500"/>
              </a:lnSpc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elementary indices are obtained at municipality level by unweighted geometric mean</a:t>
            </a:r>
          </a:p>
          <a:p>
            <a:pPr marL="457200" indent="-457200">
              <a:lnSpc>
                <a:spcPts val="2500"/>
              </a:lnSpc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GB" altLang="it-IT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general index </a:t>
            </a:r>
            <a:r>
              <a:rPr lang="en-GB" altLang="it-IT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 calculated by subsequent aggregation of elementary </a:t>
            </a:r>
            <a:r>
              <a:rPr lang="en-GB" altLang="it-IT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indices, </a:t>
            </a:r>
            <a:r>
              <a:rPr lang="en-GB" altLang="it-IT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using weights at different levels based on population and national account data on consumer </a:t>
            </a:r>
            <a:r>
              <a:rPr lang="en-GB" altLang="it-IT" sz="1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expenditure</a:t>
            </a:r>
            <a:endParaRPr lang="en-GB" altLang="it-IT" sz="1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8" name="Rectangle 2"/>
          <p:cNvSpPr txBox="1">
            <a:spLocks noChangeArrowheads="1"/>
          </p:cNvSpPr>
          <p:nvPr/>
        </p:nvSpPr>
        <p:spPr bwMode="auto">
          <a:xfrm>
            <a:off x="611188" y="572471"/>
            <a:ext cx="748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altLang="it-IT" sz="2400" b="1" dirty="0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400" b="1" dirty="0">
                <a:solidFill>
                  <a:srgbClr val="CC0000"/>
                </a:solidFill>
                <a:latin typeface="Arial Unicode MS" pitchFamily="34" charset="-128"/>
              </a:rPr>
              <a:t>2. The new general sampling design for CPI</a:t>
            </a:r>
          </a:p>
        </p:txBody>
      </p:sp>
      <p:sp>
        <p:nvSpPr>
          <p:cNvPr id="7" name="Rettangolo 6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9099" y="1016000"/>
            <a:ext cx="8372475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defTabSz="914400">
              <a:spcBef>
                <a:spcPct val="40000"/>
              </a:spcBef>
              <a:spcAft>
                <a:spcPts val="1200"/>
              </a:spcAft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working group established at ISTAT is developing a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probability </a:t>
            </a:r>
            <a:r>
              <a:rPr lang="en-GB" altLang="it-IT" kern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sample strategy</a:t>
            </a:r>
            <a:endParaRPr lang="en-GB" altLang="it-IT" kern="0" dirty="0">
              <a:solidFill>
                <a:srgbClr val="3333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41350" lvl="1" indent="-546100" algn="just" defTabSz="9144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Based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 the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hypothesis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that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turnover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good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proxy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final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household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consumption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expenditure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it-IT" altLang="it-IT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41350" lvl="1" indent="-5461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Outlets and items are selected using probabilities proportional to the </a:t>
            </a:r>
            <a:r>
              <a:rPr lang="en-GB" altLang="it-IT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turnover</a:t>
            </a:r>
            <a:endParaRPr lang="en-GB" altLang="it-IT" kern="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41350" lvl="1" indent="-5461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Selection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list for the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outlets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units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obtained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from business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register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ASIA-UL 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itchFamily="18" charset="2"/>
              </a:rPr>
              <a:t> ASIA-PV</a:t>
            </a:r>
            <a:endParaRPr lang="it-IT" altLang="it-IT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82663" lvl="2" indent="-3556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archive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contains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information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useful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for the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selection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the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definition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the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inclusion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probability</a:t>
            </a:r>
            <a:endParaRPr lang="it-IT" altLang="it-IT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41350" indent="-546100" algn="just" defTabSz="9144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</a:t>
            </a:r>
            <a:r>
              <a:rPr lang="en-GB" altLang="it-IT" kern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item level different </a:t>
            </a:r>
            <a:r>
              <a:rPr lang="en-GB" altLang="it-IT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approaches </a:t>
            </a:r>
            <a:r>
              <a:rPr lang="en-GB" altLang="it-IT" kern="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will coexist at the beginning:</a:t>
            </a:r>
          </a:p>
          <a:p>
            <a:pPr marL="982663" lvl="2" indent="-3556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GB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Scanner data for food and grocery in the modern distribution </a:t>
            </a:r>
            <a:r>
              <a:rPr lang="en-GB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allow </a:t>
            </a:r>
            <a:r>
              <a:rPr lang="en-GB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use of sampling methods and index </a:t>
            </a:r>
            <a:r>
              <a:rPr lang="en-GB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compilation using </a:t>
            </a:r>
            <a:r>
              <a:rPr lang="en-GB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weights from quantities </a:t>
            </a:r>
            <a:r>
              <a:rPr lang="en-GB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(or expenditures)</a:t>
            </a:r>
            <a:endParaRPr lang="en-GB" altLang="it-IT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82663" lvl="2" indent="-3556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GB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traditional distribution and the other sectors, data collection and index compilation will continue unchanged at first</a:t>
            </a:r>
            <a:endParaRPr lang="en-GB" altLang="it-IT" kern="0" dirty="0">
              <a:solidFill>
                <a:srgbClr val="3333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411" name="Rectangle 2"/>
          <p:cNvSpPr txBox="1">
            <a:spLocks noChangeArrowheads="1"/>
          </p:cNvSpPr>
          <p:nvPr/>
        </p:nvSpPr>
        <p:spPr bwMode="auto">
          <a:xfrm>
            <a:off x="1047749" y="434502"/>
            <a:ext cx="8096251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GB" altLang="it-IT" sz="1400" b="1" dirty="0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1400" b="1" dirty="0">
                <a:solidFill>
                  <a:srgbClr val="CC0000"/>
                </a:solidFill>
                <a:latin typeface="Arial Unicode MS" pitchFamily="34" charset="-128"/>
              </a:rPr>
              <a:t>2. The new general sampling </a:t>
            </a:r>
            <a:r>
              <a:rPr lang="en-US" altLang="it-IT" sz="1400" b="1" dirty="0" smtClean="0">
                <a:solidFill>
                  <a:srgbClr val="CC0000"/>
                </a:solidFill>
                <a:latin typeface="Arial Unicode MS" pitchFamily="34" charset="-128"/>
              </a:rPr>
              <a:t> design </a:t>
            </a:r>
            <a:r>
              <a:rPr lang="en-US" altLang="it-IT" sz="1400" b="1" dirty="0">
                <a:solidFill>
                  <a:srgbClr val="CC0000"/>
                </a:solidFill>
                <a:latin typeface="Arial Unicode MS" pitchFamily="34" charset="-128"/>
              </a:rPr>
              <a:t>for CPI</a:t>
            </a: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47662" y="1805272"/>
            <a:ext cx="8016875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Among the first analyses on the scanner data universe we carried out some tentative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experiments of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sample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selection of series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Data referred to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first Italian provinces for which ISTAT got data, for year 2014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Weekly data on turnover and quantities per EAN-code (GTIN) and outlet allow obtaining weekly unit values</a:t>
            </a: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One series is considered </a:t>
            </a:r>
            <a:r>
              <a:rPr lang="en-GB" altLang="it-IT" i="1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present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a specific month if it has associated a non zero turnover in at least one of the three central weeks of the month</a:t>
            </a: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first issue we analysed is the continuity of series (=EAN by outlet) and the coverage of a panel of permanent series</a:t>
            </a:r>
          </a:p>
          <a:p>
            <a:pPr marL="1162050" lvl="1" indent="-352425" defTabSz="914400">
              <a:spcBef>
                <a:spcPct val="4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Following figures show examples of the coverage rate of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fixed basket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series taken in December 2013 during 2014 months</a:t>
            </a:r>
            <a:endParaRPr lang="en-GB" altLang="it-IT" b="1" kern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11188" y="627063"/>
            <a:ext cx="7489825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altLang="it-IT" sz="2400" b="1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2400" b="1">
                <a:solidFill>
                  <a:srgbClr val="CC0000"/>
                </a:solidFill>
                <a:latin typeface="Arial Unicode MS" pitchFamily="34" charset="-128"/>
              </a:rPr>
              <a:t>3. The context of the first experiments of sampling from Scanner Data</a:t>
            </a:r>
          </a:p>
          <a:p>
            <a:pPr eaLnBrk="0" hangingPunct="0"/>
            <a:endParaRPr lang="en-US" altLang="it-IT" sz="2400" b="1">
              <a:solidFill>
                <a:srgbClr val="CC0000"/>
              </a:solidFill>
              <a:latin typeface="Arial Unicode MS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96036" y="477619"/>
            <a:ext cx="7687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defTabSz="914400">
              <a:spcBef>
                <a:spcPct val="40000"/>
              </a:spcBef>
              <a:defRPr/>
            </a:pP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1a. Presence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series fixed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Dec2013 in 2014 months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Coverage of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single series and total turnover (all products, Turin province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/>
        </p:nvGraphicFramePr>
        <p:xfrm>
          <a:off x="844550" y="1085653"/>
          <a:ext cx="7538707" cy="5002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518610" y="477619"/>
            <a:ext cx="8106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3175" defTabSz="914400">
              <a:spcBef>
                <a:spcPct val="40000"/>
              </a:spcBef>
              <a:defRPr/>
            </a:pP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1b. Presence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series fixed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Dec2013 in 2014 months 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Coverage of 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single series and total turnover (</a:t>
            </a:r>
            <a:r>
              <a:rPr lang="en-GB" altLang="it-IT" sz="1600" b="1" kern="0" dirty="0" err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Coicop</a:t>
            </a:r>
            <a:r>
              <a:rPr lang="en-GB" altLang="it-IT" sz="1600" b="1" kern="0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6 digits - Coffee segment, Turin province</a:t>
            </a:r>
            <a:r>
              <a:rPr lang="en-GB" altLang="it-IT" sz="1600" b="1" kern="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</p:txBody>
      </p:sp>
      <p:graphicFrame>
        <p:nvGraphicFramePr>
          <p:cNvPr id="8" name="Grafico 7"/>
          <p:cNvGraphicFramePr/>
          <p:nvPr/>
        </p:nvGraphicFramePr>
        <p:xfrm>
          <a:off x="627797" y="1255594"/>
          <a:ext cx="7813734" cy="4921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14350" y="1080371"/>
            <a:ext cx="8016875" cy="5053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defRPr/>
            </a:pPr>
            <a:r>
              <a:rPr lang="en-GB" altLang="it-IT" sz="2000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Very first exercise on permanent series</a:t>
            </a: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endParaRPr lang="en-GB" altLang="it-IT" kern="0" dirty="0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altLang="it-IT" u="sng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permanent series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defined as having non-zero turnover for at least one relevant week (one of the first three full weeks) every month for 13 months (Dec 2013-Dec 2014)</a:t>
            </a: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After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having verified that permanent series provide a good coverage of the total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turnover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276350" lvl="1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these first analyses we focus on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PANEL,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postponing the issues related to the item life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cycle,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replacement of missing items and seasonality</a:t>
            </a:r>
          </a:p>
          <a:p>
            <a:pPr marL="819150" indent="-457200" defTabSz="914400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Our </a:t>
            </a:r>
            <a:r>
              <a:rPr lang="en-GB" altLang="it-IT" kern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reference universe for the first experiments is constituted only of permanent </a:t>
            </a:r>
            <a:r>
              <a:rPr lang="en-GB" altLang="it-IT" kern="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series and indices are evaluated on this sub-set of series for each consumption segment</a:t>
            </a: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1950" defTabSz="914400">
              <a:spcBef>
                <a:spcPct val="40000"/>
              </a:spcBef>
              <a:defRPr/>
            </a:pPr>
            <a:endParaRPr lang="en-GB" altLang="it-IT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61950" indent="-180975" defTabSz="914400">
              <a:spcBef>
                <a:spcPct val="40000"/>
              </a:spcBef>
              <a:defRPr/>
            </a:pPr>
            <a:r>
              <a:rPr lang="en-GB" altLang="it-IT" b="1" kern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</p:txBody>
      </p:sp>
      <p:sp>
        <p:nvSpPr>
          <p:cNvPr id="24579" name="Rectangle 2"/>
          <p:cNvSpPr txBox="1">
            <a:spLocks noChangeArrowheads="1"/>
          </p:cNvSpPr>
          <p:nvPr/>
        </p:nvSpPr>
        <p:spPr bwMode="auto">
          <a:xfrm>
            <a:off x="165147" y="422274"/>
            <a:ext cx="887407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GB" altLang="it-IT" sz="1400" b="1" dirty="0">
                <a:solidFill>
                  <a:srgbClr val="CC0000"/>
                </a:solidFill>
                <a:latin typeface="Arial Unicode MS" pitchFamily="34" charset="-128"/>
              </a:rPr>
              <a:t> </a:t>
            </a:r>
            <a:r>
              <a:rPr lang="en-US" altLang="it-IT" sz="1400" b="1" dirty="0">
                <a:solidFill>
                  <a:srgbClr val="CC0000"/>
                </a:solidFill>
                <a:latin typeface="Arial Unicode MS" pitchFamily="34" charset="-128"/>
              </a:rPr>
              <a:t>3. The context of the first experiments of sampling from SD</a:t>
            </a:r>
          </a:p>
          <a:p>
            <a:pPr algn="r" eaLnBrk="0" hangingPunct="0"/>
            <a:endParaRPr lang="en-US" altLang="it-IT" sz="1400" b="1" dirty="0">
              <a:solidFill>
                <a:srgbClr val="CC0000"/>
              </a:solidFill>
              <a:latin typeface="Arial Unicode MS" pitchFamily="34" charset="-128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03944" y="6446352"/>
            <a:ext cx="6117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7F7F"/>
                </a:solidFill>
              </a:rPr>
              <a:t>Workshop scanner data. Rome 1-2 October 2015</a:t>
            </a:r>
          </a:p>
        </p:txBody>
      </p:sp>
    </p:spTree>
  </p:cSld>
  <p:clrMapOvr>
    <a:masterClrMapping/>
  </p:clrMapOvr>
  <p:transition advTm="12284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pertina">
  <a:themeElements>
    <a:clrScheme name="Impostazioni personalizzat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4037</TotalTime>
  <Words>2130</Words>
  <Application>Microsoft Office PowerPoint</Application>
  <PresentationFormat>Presentazione su schermo (4:3)</PresentationFormat>
  <Paragraphs>307</Paragraphs>
  <Slides>26</Slides>
  <Notes>23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8" baseType="lpstr">
      <vt:lpstr>copertina</vt:lpstr>
      <vt:lpstr>Documento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Bruna Tabanella</dc:creator>
  <cp:lastModifiedBy>Claudia De Vitiis</cp:lastModifiedBy>
  <cp:revision>247</cp:revision>
  <dcterms:created xsi:type="dcterms:W3CDTF">2012-12-11T11:00:35Z</dcterms:created>
  <dcterms:modified xsi:type="dcterms:W3CDTF">2015-10-09T16:58:00Z</dcterms:modified>
</cp:coreProperties>
</file>