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30"/>
  </p:notesMasterIdLst>
  <p:sldIdLst>
    <p:sldId id="257" r:id="rId2"/>
    <p:sldId id="258" r:id="rId3"/>
    <p:sldId id="260" r:id="rId4"/>
    <p:sldId id="262" r:id="rId5"/>
    <p:sldId id="263" r:id="rId6"/>
    <p:sldId id="266" r:id="rId7"/>
    <p:sldId id="304" r:id="rId8"/>
    <p:sldId id="270" r:id="rId9"/>
    <p:sldId id="279" r:id="rId10"/>
    <p:sldId id="278" r:id="rId11"/>
    <p:sldId id="305" r:id="rId12"/>
    <p:sldId id="306" r:id="rId13"/>
    <p:sldId id="307" r:id="rId14"/>
    <p:sldId id="271" r:id="rId15"/>
    <p:sldId id="282" r:id="rId16"/>
    <p:sldId id="283" r:id="rId17"/>
    <p:sldId id="299" r:id="rId18"/>
    <p:sldId id="284" r:id="rId19"/>
    <p:sldId id="287" r:id="rId20"/>
    <p:sldId id="291" r:id="rId21"/>
    <p:sldId id="288" r:id="rId22"/>
    <p:sldId id="292" r:id="rId23"/>
    <p:sldId id="293" r:id="rId24"/>
    <p:sldId id="297" r:id="rId25"/>
    <p:sldId id="298" r:id="rId26"/>
    <p:sldId id="289" r:id="rId27"/>
    <p:sldId id="309" r:id="rId28"/>
    <p:sldId id="308" r:id="rId29"/>
  </p:sldIdLst>
  <p:sldSz cx="10585450" cy="7453313"/>
  <p:notesSz cx="6819900" cy="9931400"/>
  <p:defaultTextStyle>
    <a:defPPr>
      <a:defRPr lang="de-DE"/>
    </a:defPPr>
    <a:lvl1pPr marL="0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8989"/>
    <a:srgbClr val="F0F0F0"/>
    <a:srgbClr val="DADADC"/>
    <a:srgbClr val="00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599" autoAdjust="0"/>
  </p:normalViewPr>
  <p:slideViewPr>
    <p:cSldViewPr snapToGrid="0">
      <p:cViewPr varScale="1">
        <p:scale>
          <a:sx n="108" d="100"/>
          <a:sy n="108" d="100"/>
        </p:scale>
        <p:origin x="-1242" y="-78"/>
      </p:cViewPr>
      <p:guideLst>
        <p:guide orient="horz" pos="2348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r">
              <a:defRPr sz="1300"/>
            </a:lvl1pPr>
          </a:lstStyle>
          <a:p>
            <a:fld id="{39815656-777D-420B-AEE9-1C9DA2062A2E}" type="datetimeFigureOut">
              <a:rPr lang="de-DE" smtClean="0"/>
              <a:pPr/>
              <a:t>30.09.2015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2863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0" tIns="47855" rIns="95710" bIns="4785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5710" tIns="47855" rIns="95710" bIns="4785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r">
              <a:defRPr sz="1300"/>
            </a:lvl1pPr>
          </a:lstStyle>
          <a:p>
            <a:fld id="{62AFC97D-5284-447B-A0EB-09CB2507150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40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0584000" cy="745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600" tIns="6652800" rIns="734400" bIns="320400" rtlCol="0" anchor="t"/>
          <a:lstStyle/>
          <a:p>
            <a:pPr algn="l"/>
            <a:r>
              <a:rPr lang="en-GB" sz="1000" baseline="0" noProof="0" dirty="0" smtClean="0">
                <a:solidFill>
                  <a:srgbClr val="898989"/>
                </a:solidFill>
              </a:rPr>
              <a:t>* This presentation represents the author’s personal opinions and does not necessarily reflect the views of the Deutsche </a:t>
            </a:r>
            <a:r>
              <a:rPr lang="en-GB" sz="1000" baseline="0" noProof="0" dirty="0" err="1" smtClean="0">
                <a:solidFill>
                  <a:srgbClr val="898989"/>
                </a:solidFill>
              </a:rPr>
              <a:t>Bundesbank</a:t>
            </a:r>
            <a:r>
              <a:rPr lang="en-GB" sz="1000" baseline="0" noProof="0" dirty="0" smtClean="0">
                <a:solidFill>
                  <a:srgbClr val="898989"/>
                </a:solidFill>
              </a:rPr>
              <a:t> or its staff.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0120" y="3213647"/>
            <a:ext cx="9557908" cy="481278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20121" y="3676162"/>
            <a:ext cx="9551638" cy="436517"/>
          </a:xfrm>
        </p:spPr>
        <p:txBody>
          <a:bodyPr t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51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Untertitel</a:t>
            </a:r>
            <a:endParaRPr lang="en-GB" noProof="0"/>
          </a:p>
        </p:txBody>
      </p:sp>
      <p:sp>
        <p:nvSpPr>
          <p:cNvPr id="16" name="Rechteck 15"/>
          <p:cNvSpPr/>
          <p:nvPr userDrawn="1"/>
        </p:nvSpPr>
        <p:spPr>
          <a:xfrm>
            <a:off x="0" y="3348000"/>
            <a:ext cx="900000" cy="1044000"/>
          </a:xfrm>
          <a:prstGeom prst="rect">
            <a:avLst/>
          </a:prstGeom>
          <a:solidFill>
            <a:srgbClr val="D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7" name="Rechteck 16"/>
          <p:cNvSpPr/>
          <p:nvPr userDrawn="1"/>
        </p:nvSpPr>
        <p:spPr>
          <a:xfrm>
            <a:off x="951186" y="3348000"/>
            <a:ext cx="90000" cy="1044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18800" y="4147200"/>
            <a:ext cx="9561600" cy="331200"/>
          </a:xfrm>
        </p:spPr>
        <p:txBody>
          <a:bodyPr>
            <a:normAutofit/>
          </a:bodyPr>
          <a:lstStyle>
            <a:lvl1pPr>
              <a:buNone/>
              <a:defRPr sz="1200" b="1"/>
            </a:lvl1pPr>
          </a:lstStyle>
          <a:p>
            <a:pPr lvl="0"/>
            <a:r>
              <a:rPr lang="en-GB" noProof="0" smtClean="0"/>
              <a:t>Angaben zum Referenten, Ordnungsmerkmal</a:t>
            </a:r>
            <a:endParaRPr lang="en-GB" noProof="0"/>
          </a:p>
        </p:txBody>
      </p:sp>
      <p:pic>
        <p:nvPicPr>
          <p:cNvPr id="8" name="Grafik 7" descr="BBk_Logo_A4_RGB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07600" y="0"/>
            <a:ext cx="2087880" cy="1152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Aufzählung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5472000" y="1368000"/>
            <a:ext cx="4500000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GB" noProof="0" smtClean="0"/>
              <a:t>Bild/Grafik o. ä. durch Klicken hinzufügen</a:t>
            </a:r>
            <a:endParaRPr lang="en-GB" noProof="0"/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368000"/>
            <a:ext cx="4500000" cy="4950000"/>
          </a:xfrm>
        </p:spPr>
        <p:txBody>
          <a:bodyPr/>
          <a:lstStyle>
            <a:lvl1pPr marL="180000" indent="-180000">
              <a:spcBef>
                <a:spcPts val="500"/>
              </a:spcBef>
              <a:buFont typeface="Arial" pitchFamily="34" charset="0"/>
              <a:buChar char="−"/>
              <a:defRPr sz="2000" baseline="0"/>
            </a:lvl1pPr>
            <a:lvl2pPr marL="360000" indent="-180000">
              <a:spcBef>
                <a:spcPts val="500"/>
              </a:spcBef>
              <a:buFont typeface="Arial" pitchFamily="34" charset="0"/>
              <a:buChar char="•"/>
              <a:defRPr sz="2000"/>
            </a:lvl2pPr>
            <a:lvl3pPr marL="540000" indent="-180000">
              <a:spcBef>
                <a:spcPts val="500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en-GB" noProof="0" smtClean="0"/>
              <a:t>Erste Ebene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mit Fließtext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86000" y="1368000"/>
            <a:ext cx="4500000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GB" noProof="0" smtClean="0"/>
              <a:t>Bild/Grafik o. ä. durch Klicken hinzufügen</a:t>
            </a:r>
            <a:endParaRPr lang="en-GB" noProof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472000" y="1368000"/>
            <a:ext cx="4500000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smtClean="0"/>
              <a:t>Inhaltsbereich zweispaltig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mit Aufzählung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86000" y="1368000"/>
            <a:ext cx="4500000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GB" noProof="0" smtClean="0"/>
              <a:t>Bild/Grafik o. ä. durch Klicken hinzufügen</a:t>
            </a:r>
            <a:endParaRPr lang="en-GB" noProof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472000" y="1368000"/>
            <a:ext cx="4500000" cy="4950000"/>
          </a:xfrm>
        </p:spPr>
        <p:txBody>
          <a:bodyPr/>
          <a:lstStyle>
            <a:lvl1pPr marL="180000" indent="-180000">
              <a:spcBef>
                <a:spcPts val="500"/>
              </a:spcBef>
              <a:buFont typeface="Arial" pitchFamily="34" charset="0"/>
              <a:buChar char="−"/>
              <a:defRPr sz="2000" baseline="0"/>
            </a:lvl1pPr>
            <a:lvl2pPr marL="360000" indent="-180000">
              <a:spcBef>
                <a:spcPts val="500"/>
              </a:spcBef>
              <a:buFont typeface="Arial" pitchFamily="34" charset="0"/>
              <a:buChar char="•"/>
              <a:defRPr sz="2000"/>
            </a:lvl2pPr>
            <a:lvl3pPr marL="540000" indent="-180000">
              <a:spcBef>
                <a:spcPts val="500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en-GB" noProof="0" smtClean="0"/>
              <a:t>Erste Ebene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rei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7999"/>
            <a:ext cx="4500000" cy="234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smtClean="0"/>
              <a:t>Inhaltsbereich dreispaltig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471666" y="1368000"/>
            <a:ext cx="4500000" cy="234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smtClean="0"/>
              <a:t>Inhaltsbereich dreispaltig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86000" y="3853052"/>
            <a:ext cx="9488424" cy="234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smtClean="0"/>
              <a:t>Inhaltsbereich dreispaltig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der Grafik,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486000" y="1368000"/>
            <a:ext cx="9478800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GB" noProof="0" dirty="0" err="1" smtClean="0"/>
              <a:t>Bild</a:t>
            </a:r>
            <a:r>
              <a:rPr lang="en-GB" noProof="0" dirty="0" smtClean="0"/>
              <a:t>/</a:t>
            </a:r>
            <a:r>
              <a:rPr lang="en-GB" noProof="0" dirty="0" err="1" smtClean="0"/>
              <a:t>Grafik</a:t>
            </a:r>
            <a:r>
              <a:rPr lang="en-GB" noProof="0" dirty="0" smtClean="0"/>
              <a:t> o. ä.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hinzufügen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0585450" cy="74533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GB" noProof="0" smtClean="0"/>
              <a:t>Bild/Grafik o. ä. durch Klicken hinzufügen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err="1" smtClean="0"/>
              <a:t>Kapitelbezeichnung</a:t>
            </a:r>
            <a:endParaRPr lang="en-GB" noProof="0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7999"/>
            <a:ext cx="9476895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dirty="0" err="1" smtClean="0"/>
              <a:t>Inhaltsbereich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einspaltig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Fließtext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8000"/>
            <a:ext cx="9478800" cy="4950000"/>
          </a:xfrm>
        </p:spPr>
        <p:txBody>
          <a:bodyPr/>
          <a:lstStyle>
            <a:lvl1pPr marL="180000" indent="-180000">
              <a:spcBef>
                <a:spcPts val="500"/>
              </a:spcBef>
              <a:buFont typeface="Arial" pitchFamily="34" charset="0"/>
              <a:buChar char="−"/>
              <a:defRPr sz="2000" baseline="0"/>
            </a:lvl1pPr>
            <a:lvl2pPr marL="360000" indent="-180000">
              <a:spcBef>
                <a:spcPts val="500"/>
              </a:spcBef>
              <a:buFont typeface="Arial" pitchFamily="34" charset="0"/>
              <a:buChar char="•"/>
              <a:defRPr sz="2000"/>
            </a:lvl2pPr>
            <a:lvl3pPr marL="540000" indent="-180000">
              <a:spcBef>
                <a:spcPts val="500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Kapitelbegi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200" y="3116339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Präsentationstitel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179183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Hinterlegung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188000"/>
            <a:ext cx="10585450" cy="530911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7999"/>
            <a:ext cx="9476895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smtClean="0"/>
              <a:t>Inhaltsbereich einspaltig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Hinterlegung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188000"/>
            <a:ext cx="10585450" cy="530911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8" y="1343025"/>
            <a:ext cx="9283700" cy="5002213"/>
          </a:xfrm>
        </p:spPr>
        <p:txBody>
          <a:bodyPr/>
          <a:lstStyle>
            <a:lvl1pPr marL="180000" indent="-180000">
              <a:spcBef>
                <a:spcPts val="500"/>
              </a:spcBef>
              <a:buFont typeface="Arial" pitchFamily="34" charset="0"/>
              <a:buChar char="−"/>
              <a:defRPr sz="2000" baseline="0"/>
            </a:lvl1pPr>
            <a:lvl2pPr marL="360000" indent="-180000">
              <a:spcBef>
                <a:spcPts val="500"/>
              </a:spcBef>
              <a:buFont typeface="Arial" pitchFamily="34" charset="0"/>
              <a:buChar char="•"/>
              <a:defRPr sz="2000"/>
            </a:lvl2pPr>
            <a:lvl3pPr marL="540000" indent="-180000">
              <a:spcBef>
                <a:spcPts val="500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en-GB" noProof="0" smtClean="0"/>
              <a:t>Erste Ebene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7999"/>
            <a:ext cx="4500000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smtClean="0"/>
              <a:t>Inhaltsbereich zweispaltig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471666" y="1368000"/>
            <a:ext cx="4500000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smtClean="0"/>
              <a:t>Inhaltsbereich zweispaltig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8000"/>
            <a:ext cx="4500000" cy="4950000"/>
          </a:xfrm>
        </p:spPr>
        <p:txBody>
          <a:bodyPr/>
          <a:lstStyle>
            <a:lvl1pPr marL="180000" indent="-180000">
              <a:spcBef>
                <a:spcPts val="500"/>
              </a:spcBef>
              <a:buFont typeface="Arial" pitchFamily="34" charset="0"/>
              <a:buChar char="−"/>
              <a:defRPr sz="2000" baseline="0"/>
            </a:lvl1pPr>
            <a:lvl2pPr marL="360000" indent="-180000">
              <a:spcBef>
                <a:spcPts val="500"/>
              </a:spcBef>
              <a:buFont typeface="Arial" pitchFamily="34" charset="0"/>
              <a:buChar char="•"/>
              <a:defRPr sz="2000"/>
            </a:lvl2pPr>
            <a:lvl3pPr marL="540000" indent="-180000">
              <a:spcBef>
                <a:spcPts val="500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en-GB" noProof="0" smtClean="0"/>
              <a:t>Erste Ebene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  <a:endParaRPr lang="en-GB" noProof="0"/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472000" y="1368000"/>
            <a:ext cx="4500000" cy="4950000"/>
          </a:xfrm>
        </p:spPr>
        <p:txBody>
          <a:bodyPr/>
          <a:lstStyle>
            <a:lvl1pPr marL="180000" indent="-180000">
              <a:spcBef>
                <a:spcPts val="500"/>
              </a:spcBef>
              <a:buFont typeface="Arial" pitchFamily="34" charset="0"/>
              <a:buChar char="−"/>
              <a:defRPr sz="2000" baseline="0"/>
            </a:lvl1pPr>
            <a:lvl2pPr marL="360000" indent="-180000">
              <a:spcBef>
                <a:spcPts val="500"/>
              </a:spcBef>
              <a:buFont typeface="Arial" pitchFamily="34" charset="0"/>
              <a:buChar char="•"/>
              <a:defRPr sz="2000"/>
            </a:lvl2pPr>
            <a:lvl3pPr marL="540000" indent="-180000">
              <a:spcBef>
                <a:spcPts val="500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en-GB" noProof="0" smtClean="0"/>
              <a:t>Erste Ebene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Fließtext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200" b="1"/>
            </a:lvl1pPr>
          </a:lstStyle>
          <a:p>
            <a:r>
              <a:rPr lang="en-GB" noProof="0" smtClean="0"/>
              <a:t>Titel</a:t>
            </a:r>
            <a:br>
              <a:rPr lang="en-GB" noProof="0" smtClean="0"/>
            </a:br>
            <a:r>
              <a:rPr lang="en-GB" noProof="0" smtClean="0"/>
              <a:t>Kapitelbezeichnung</a:t>
            </a:r>
            <a:endParaRPr lang="en-GB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486000" y="324000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7999"/>
            <a:ext cx="4500000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en-GB" noProof="0" smtClean="0"/>
              <a:t>Inhaltsbereich zweispaltig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5472000" y="1368000"/>
            <a:ext cx="4500000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GB" noProof="0" smtClean="0"/>
              <a:t>Bild/Grafik o. ä. durch Klicken hinzufügen</a:t>
            </a:r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5200" y="262800"/>
            <a:ext cx="9388800" cy="709200"/>
          </a:xfrm>
          <a:prstGeom prst="rect">
            <a:avLst/>
          </a:prstGeom>
        </p:spPr>
        <p:txBody>
          <a:bodyPr vert="horz" lIns="103071" tIns="51536" rIns="103071" bIns="51536" rtlCol="0" anchor="t">
            <a:normAutofit/>
          </a:bodyPr>
          <a:lstStyle/>
          <a:p>
            <a:r>
              <a:rPr lang="en-GB" noProof="0" smtClean="0"/>
              <a:t>Titel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6000" y="1368000"/>
            <a:ext cx="9478800" cy="4950000"/>
          </a:xfrm>
          <a:prstGeom prst="rect">
            <a:avLst/>
          </a:prstGeom>
        </p:spPr>
        <p:txBody>
          <a:bodyPr vert="horz" lIns="103071" tIns="51536" rIns="103071" bIns="51536" rtlCol="0">
            <a:normAutofit/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7" name="Rechteck 6"/>
          <p:cNvSpPr/>
          <p:nvPr/>
        </p:nvSpPr>
        <p:spPr>
          <a:xfrm>
            <a:off x="524325" y="6613479"/>
            <a:ext cx="72000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1" tIns="51536" rIns="103071" bIns="51536" rtlCol="0" anchor="ctr"/>
          <a:lstStyle/>
          <a:p>
            <a:pPr algn="ctr"/>
            <a:endParaRPr lang="en-GB" noProof="0"/>
          </a:p>
        </p:txBody>
      </p:sp>
      <p:sp>
        <p:nvSpPr>
          <p:cNvPr id="8" name="Textfeld 7"/>
          <p:cNvSpPr txBox="1"/>
          <p:nvPr/>
        </p:nvSpPr>
        <p:spPr>
          <a:xfrm>
            <a:off x="540000" y="6606000"/>
            <a:ext cx="9399600" cy="298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1100"/>
              </a:lnSpc>
            </a:pPr>
            <a:r>
              <a:rPr lang="en-GB" sz="1000" noProof="0" dirty="0" smtClean="0">
                <a:solidFill>
                  <a:srgbClr val="898989"/>
                </a:solidFill>
                <a:latin typeface="+mn-lt"/>
              </a:rPr>
              <a:t>Jens Mehrhoff, Deutsche </a:t>
            </a:r>
            <a:r>
              <a:rPr lang="en-GB" sz="1000" noProof="0" dirty="0" err="1" smtClean="0">
                <a:solidFill>
                  <a:srgbClr val="898989"/>
                </a:solidFill>
                <a:latin typeface="+mn-lt"/>
              </a:rPr>
              <a:t>Bundesbank</a:t>
            </a:r>
            <a:r>
              <a:rPr lang="en-GB" sz="1000" noProof="0" dirty="0" smtClean="0">
                <a:solidFill>
                  <a:srgbClr val="898989"/>
                </a:solidFill>
                <a:latin typeface="+mn-lt"/>
              </a:rPr>
              <a:t>, Statistics Department</a:t>
            </a:r>
            <a:endParaRPr lang="en-GB" sz="1000" baseline="0" noProof="0" dirty="0" smtClean="0">
              <a:solidFill>
                <a:srgbClr val="898989"/>
              </a:solidFill>
              <a:latin typeface="+mn-lt"/>
            </a:endParaRPr>
          </a:p>
          <a:p>
            <a:pPr>
              <a:lnSpc>
                <a:spcPts val="1100"/>
              </a:lnSpc>
            </a:pPr>
            <a:r>
              <a:rPr lang="en-GB" sz="1000" baseline="0" noProof="0" dirty="0" smtClean="0">
                <a:solidFill>
                  <a:srgbClr val="898989"/>
                </a:solidFill>
                <a:latin typeface="+mn-lt"/>
              </a:rPr>
              <a:t>Scanner Data Workshop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000" y="6876000"/>
            <a:ext cx="2448000" cy="154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000" noProof="0" dirty="0" smtClean="0">
                <a:solidFill>
                  <a:srgbClr val="898989"/>
                </a:solidFill>
              </a:rPr>
              <a:t>Rome, 1-2 October</a:t>
            </a:r>
            <a:r>
              <a:rPr lang="en-GB" sz="1000" baseline="0" noProof="0" dirty="0" smtClean="0">
                <a:solidFill>
                  <a:srgbClr val="898989"/>
                </a:solidFill>
              </a:rPr>
              <a:t> 2015</a:t>
            </a:r>
            <a:endParaRPr lang="en-GB" sz="1000" noProof="0" dirty="0">
              <a:solidFill>
                <a:srgbClr val="898989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0000" y="7020000"/>
            <a:ext cx="2448000" cy="154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000" b="1" noProof="0" dirty="0" smtClean="0">
                <a:solidFill>
                  <a:srgbClr val="898989"/>
                </a:solidFill>
              </a:rPr>
              <a:t>Page </a:t>
            </a:r>
            <a:fld id="{21DA2046-66F0-478C-9A4C-475FE600B4F7}" type="slidenum">
              <a:rPr lang="en-GB" sz="1000" b="1" noProof="0" smtClean="0">
                <a:solidFill>
                  <a:srgbClr val="898989"/>
                </a:solidFill>
              </a:rPr>
              <a:pPr/>
              <a:t>‹Nr.›</a:t>
            </a:fld>
            <a:endParaRPr lang="en-GB" sz="1000" b="1" noProof="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0" r:id="rId2"/>
    <p:sldLayoutId id="2147483669" r:id="rId3"/>
    <p:sldLayoutId id="2147483668" r:id="rId4"/>
    <p:sldLayoutId id="2147483667" r:id="rId5"/>
    <p:sldLayoutId id="2147483670" r:id="rId6"/>
    <p:sldLayoutId id="2147483663" r:id="rId7"/>
    <p:sldLayoutId id="2147483671" r:id="rId8"/>
    <p:sldLayoutId id="2147483664" r:id="rId9"/>
    <p:sldLayoutId id="2147483672" r:id="rId10"/>
    <p:sldLayoutId id="2147483665" r:id="rId11"/>
    <p:sldLayoutId id="2147483673" r:id="rId12"/>
    <p:sldLayoutId id="2147483704" r:id="rId13"/>
    <p:sldLayoutId id="2147483666" r:id="rId14"/>
    <p:sldLayoutId id="2147483703" r:id="rId15"/>
  </p:sldLayoutIdLst>
  <p:hf hdr="0"/>
  <p:txStyles>
    <p:titleStyle>
      <a:lvl1pPr algn="l" defTabSz="1030712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0000" indent="-180000" algn="l" defTabSz="1030712" rtl="0" eaLnBrk="1" latinLnBrk="0" hangingPunct="1">
        <a:spcBef>
          <a:spcPts val="500"/>
        </a:spcBef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1030712" rtl="0" eaLnBrk="1" latinLnBrk="0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1030712" rtl="0" eaLnBrk="1" latinLnBrk="0" hangingPunct="1">
        <a:spcBef>
          <a:spcPts val="500"/>
        </a:spcBef>
        <a:buFont typeface="Arial" pitchFamily="34" charset="0"/>
        <a:buChar char="∙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45" indent="-257678" algn="l" defTabSz="1030712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101" indent="-257678" algn="l" defTabSz="1030712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457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813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169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525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6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12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68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423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79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135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491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847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CIA (consistency in aggregation) approach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new economic approach to elementary indices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18800" y="4147199"/>
            <a:ext cx="9561600" cy="618231"/>
          </a:xfrm>
        </p:spPr>
        <p:txBody>
          <a:bodyPr>
            <a:normAutofit/>
          </a:bodyPr>
          <a:lstStyle/>
          <a:p>
            <a:r>
              <a:rPr lang="en-GB" dirty="0" smtClean="0"/>
              <a:t>Dr Jens Mehrhoff*, Head of Section Business Cycle, Price and Property Market </a:t>
            </a:r>
            <a:r>
              <a:rPr lang="en-GB" dirty="0" smtClean="0"/>
              <a:t>Statistics</a:t>
            </a:r>
          </a:p>
          <a:p>
            <a:r>
              <a:rPr lang="en-GB" dirty="0" smtClean="0"/>
              <a:t>Dr Elisabeth Wieland*</a:t>
            </a:r>
            <a:r>
              <a:rPr lang="en-GB" dirty="0" smtClean="0"/>
              <a:t>, Economist-Statistician, Section </a:t>
            </a:r>
            <a:r>
              <a:rPr lang="en-GB" dirty="0"/>
              <a:t>Business Cycle, Price and Property Market Statistics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A thought experiment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Let </a:t>
            </a:r>
            <a:r>
              <a:rPr lang="en-GB" b="1" dirty="0"/>
              <a:t>six commodities</a:t>
            </a:r>
            <a:r>
              <a:rPr lang="en-GB" dirty="0"/>
              <a:t> be stratified into </a:t>
            </a:r>
            <a:r>
              <a:rPr lang="en-GB" b="1" dirty="0"/>
              <a:t>two elementary aggregates</a:t>
            </a:r>
            <a:r>
              <a:rPr lang="en-GB" dirty="0"/>
              <a:t> (three each).</a:t>
            </a:r>
          </a:p>
          <a:p>
            <a:pPr lvl="1"/>
            <a:r>
              <a:rPr lang="en-GB" dirty="0"/>
              <a:t>Assume </a:t>
            </a:r>
            <a:r>
              <a:rPr lang="en-GB" dirty="0" smtClean="0"/>
              <a:t>that the </a:t>
            </a:r>
            <a:r>
              <a:rPr lang="en-GB" i="1" dirty="0" smtClean="0"/>
              <a:t>homogeneous preferences</a:t>
            </a:r>
            <a:r>
              <a:rPr lang="en-GB" dirty="0" smtClean="0"/>
              <a:t> </a:t>
            </a:r>
            <a:r>
              <a:rPr lang="en-GB" dirty="0"/>
              <a:t>can be represented by </a:t>
            </a:r>
            <a:r>
              <a:rPr lang="en-GB" b="1" dirty="0"/>
              <a:t>a Cobb-Douglas function </a:t>
            </a:r>
            <a:r>
              <a:rPr lang="en-GB" b="1" i="1" dirty="0"/>
              <a:t>within each stratum</a:t>
            </a:r>
            <a:r>
              <a:rPr lang="en-GB" dirty="0"/>
              <a:t>, i.e. </a:t>
            </a:r>
            <a:r>
              <a:rPr lang="en-GB" b="1" dirty="0"/>
              <a:t>consumers vary the quantities</a:t>
            </a:r>
            <a:r>
              <a:rPr lang="en-GB" dirty="0"/>
              <a:t> in inverse proportion to the changes in relative prices </a:t>
            </a:r>
            <a:r>
              <a:rPr lang="en-GB" b="1" dirty="0"/>
              <a:t>so that expenditure shares remain constant</a:t>
            </a:r>
            <a:r>
              <a:rPr lang="en-GB" dirty="0"/>
              <a:t> (unity elasticity</a:t>
            </a:r>
            <a:r>
              <a:rPr lang="en-GB" dirty="0" smtClean="0"/>
              <a:t>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Full information on prices and quantities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5298608"/>
              </p:ext>
            </p:extLst>
          </p:nvPr>
        </p:nvGraphicFramePr>
        <p:xfrm>
          <a:off x="485775" y="1368425"/>
          <a:ext cx="9478962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9827"/>
                <a:gridCol w="1579827"/>
                <a:gridCol w="1579827"/>
                <a:gridCol w="1579827"/>
                <a:gridCol w="1579827"/>
                <a:gridCol w="15798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Elementary</a:t>
                      </a:r>
                      <a:r>
                        <a:rPr lang="en-GB" baseline="0" noProof="0" dirty="0" smtClean="0"/>
                        <a:t> aggregate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Commodity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Prices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Quantities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 0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 1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 0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 1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1.0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1.6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1.7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1.0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3.0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1.6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0.7</a:t>
                      </a:r>
                      <a:endParaRPr lang="en-GB" noProof="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1.5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1.3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1.6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II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0.5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0.7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7.0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3.8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5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1.7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2.1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1.9</a:t>
                      </a:r>
                      <a:endParaRPr lang="en-GB" noProof="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0.6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0.8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5.8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3.3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Aggregate index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L</a:t>
                      </a:r>
                      <a:endParaRPr lang="en-GB" i="1" baseline="-25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P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F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GL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1.3437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1.1891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1.2640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1.2429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Limited information on expenditures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950494975"/>
              </p:ext>
            </p:extLst>
          </p:nvPr>
        </p:nvGraphicFramePr>
        <p:xfrm>
          <a:off x="485775" y="1368425"/>
          <a:ext cx="9478962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9827"/>
                <a:gridCol w="1579827"/>
                <a:gridCol w="1579827"/>
                <a:gridCol w="1579827"/>
                <a:gridCol w="1579827"/>
                <a:gridCol w="15798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Elementary</a:t>
                      </a:r>
                      <a:r>
                        <a:rPr lang="en-GB" baseline="0" noProof="0" dirty="0" smtClean="0"/>
                        <a:t> aggregate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Commodity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Prices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Expenditure shares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 0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 1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 0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 1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1.0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0.3141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0.4348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1.0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3.0</a:t>
                      </a:r>
                      <a:endParaRPr lang="en-GB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1.5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1.3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II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0.5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0.7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0.6859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0.5652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5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1.7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1.4</a:t>
                      </a:r>
                      <a:endParaRPr lang="en-GB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0.6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0.8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Elementary index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Elementary aggregate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C</a:t>
                      </a:r>
                      <a:endParaRPr lang="en-GB" i="1" baseline="-25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H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CSWD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J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1.6889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1.2928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1.4776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1.4612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II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1.1856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1.1200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1.1523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1.1541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Two-staged calculation of price indices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272381738"/>
              </p:ext>
            </p:extLst>
          </p:nvPr>
        </p:nvGraphicFramePr>
        <p:xfrm>
          <a:off x="485775" y="1368425"/>
          <a:ext cx="9478962" cy="4884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9827"/>
                <a:gridCol w="1579827"/>
                <a:gridCol w="1579827"/>
                <a:gridCol w="1579827"/>
                <a:gridCol w="1579827"/>
                <a:gridCol w="157982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Elementary index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Higher-level</a:t>
                      </a:r>
                      <a:r>
                        <a:rPr lang="en-GB" baseline="0" noProof="0" dirty="0" smtClean="0"/>
                        <a:t> index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C</a:t>
                      </a:r>
                      <a:endParaRPr lang="en-GB" i="1" baseline="-25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H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CSWD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J</a:t>
                      </a:r>
                      <a:endParaRPr lang="en-GB" i="1" baseline="-250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L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1.3437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noProof="0" dirty="0" smtClean="0"/>
                        <a:t>1.3437</a:t>
                      </a:r>
                      <a:endParaRPr lang="en-GB" u="sng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1.1743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1.2545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1.2506</a:t>
                      </a:r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P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1.1891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1.3621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noProof="0" dirty="0" smtClean="0"/>
                        <a:t>1.1891</a:t>
                      </a:r>
                      <a:endParaRPr lang="en-GB" u="sng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1.2743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1.2702</a:t>
                      </a:r>
                      <a:endParaRPr lang="en-GB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F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1.2640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1.3529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1.1817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noProof="0" dirty="0" smtClean="0"/>
                        <a:t>1.2644</a:t>
                      </a:r>
                      <a:endParaRPr lang="en-GB" u="sng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1.2603</a:t>
                      </a:r>
                      <a:endParaRPr lang="en-GB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P</a:t>
                      </a:r>
                      <a:r>
                        <a:rPr lang="en-GB" i="1" baseline="-25000" noProof="0" dirty="0" smtClean="0"/>
                        <a:t>GL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1.2429</a:t>
                      </a:r>
                      <a:endParaRPr lang="en-GB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1.3250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1.1716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1.2460</a:t>
                      </a:r>
                      <a:endParaRPr lang="en-GB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noProof="0" dirty="0" smtClean="0"/>
                        <a:t>1.2429</a:t>
                      </a:r>
                      <a:endParaRPr lang="en-GB" u="sng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marL="180000" indent="-180000" algn="l">
                        <a:spcBef>
                          <a:spcPts val="5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b="1" noProof="0" dirty="0" smtClean="0"/>
                        <a:t>The two-staged </a:t>
                      </a:r>
                      <a:r>
                        <a:rPr lang="en-GB" b="1" noProof="0" dirty="0" err="1" smtClean="0"/>
                        <a:t>Laspeyres</a:t>
                      </a:r>
                      <a:r>
                        <a:rPr lang="en-GB" b="1" noProof="0" dirty="0" smtClean="0"/>
                        <a:t> price index with </a:t>
                      </a:r>
                      <a:r>
                        <a:rPr lang="en-GB" b="1" noProof="0" dirty="0" err="1" smtClean="0"/>
                        <a:t>Carli</a:t>
                      </a:r>
                      <a:r>
                        <a:rPr lang="en-GB" b="1" noProof="0" dirty="0" smtClean="0"/>
                        <a:t> indices</a:t>
                      </a:r>
                      <a:r>
                        <a:rPr lang="en-GB" noProof="0" dirty="0" smtClean="0"/>
                        <a:t> at the lower level </a:t>
                      </a:r>
                      <a:r>
                        <a:rPr lang="en-GB" b="1" noProof="0" dirty="0" smtClean="0"/>
                        <a:t>coincides with the aggregate </a:t>
                      </a:r>
                      <a:r>
                        <a:rPr lang="en-GB" b="1" noProof="0" dirty="0" err="1" smtClean="0"/>
                        <a:t>Laspeyres</a:t>
                      </a:r>
                      <a:r>
                        <a:rPr lang="en-GB" b="1" noProof="0" dirty="0" smtClean="0"/>
                        <a:t> price index</a:t>
                      </a:r>
                      <a:r>
                        <a:rPr lang="en-GB" noProof="0" dirty="0" smtClean="0"/>
                        <a:t>.</a:t>
                      </a:r>
                    </a:p>
                    <a:p>
                      <a:pPr marL="180000" indent="-180000" algn="l">
                        <a:spcBef>
                          <a:spcPts val="5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b="1" noProof="0" dirty="0" smtClean="0"/>
                        <a:t>The </a:t>
                      </a:r>
                      <a:r>
                        <a:rPr lang="en-GB" b="1" noProof="0" smtClean="0"/>
                        <a:t>Jevons index would </a:t>
                      </a:r>
                      <a:r>
                        <a:rPr lang="en-GB" b="1" noProof="0" dirty="0" smtClean="0"/>
                        <a:t>have a downward bias</a:t>
                      </a:r>
                      <a:r>
                        <a:rPr lang="en-GB" noProof="0" dirty="0" smtClean="0"/>
                        <a:t> for the aggregate </a:t>
                      </a:r>
                      <a:r>
                        <a:rPr lang="en-GB" noProof="0" dirty="0" err="1" smtClean="0"/>
                        <a:t>Laspeyres</a:t>
                      </a:r>
                      <a:r>
                        <a:rPr lang="en-GB" noProof="0" dirty="0" smtClean="0"/>
                        <a:t> price index </a:t>
                      </a:r>
                      <a:r>
                        <a:rPr lang="en-GB" b="1" noProof="0" dirty="0" smtClean="0"/>
                        <a:t>but it is a reasonable approximation for the Fisher price index</a:t>
                      </a:r>
                      <a:r>
                        <a:rPr lang="en-GB" noProof="0" dirty="0" smtClean="0"/>
                        <a:t>.</a:t>
                      </a:r>
                    </a:p>
                    <a:p>
                      <a:pPr marL="180000" indent="-180000" algn="l">
                        <a:spcBef>
                          <a:spcPts val="5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noProof="0" dirty="0" smtClean="0"/>
                        <a:t>This clearly shows that </a:t>
                      </a:r>
                      <a:r>
                        <a:rPr lang="en-GB" b="1" noProof="0" dirty="0" smtClean="0"/>
                        <a:t>no statistical one-size-fits-all approach exists</a:t>
                      </a:r>
                      <a:r>
                        <a:rPr lang="en-GB" noProof="0" dirty="0" smtClean="0"/>
                        <a:t>.</a:t>
                      </a:r>
                    </a:p>
                    <a:p>
                      <a:pPr marL="180000" indent="-180000" algn="l">
                        <a:spcBef>
                          <a:spcPts val="500"/>
                        </a:spcBef>
                        <a:buFont typeface="Arial" panose="020B0604020202020204" pitchFamily="34" charset="0"/>
                        <a:buChar char="–"/>
                      </a:pPr>
                      <a:r>
                        <a:rPr lang="en-GB" b="1" noProof="0" dirty="0" smtClean="0"/>
                        <a:t>The CIA approach works even without knowing the lower-level</a:t>
                      </a:r>
                      <a:r>
                        <a:rPr lang="en-GB" b="1" baseline="0" noProof="0" dirty="0" smtClean="0"/>
                        <a:t> quantities!</a:t>
                      </a:r>
                      <a:endParaRPr lang="en-GB" b="1" noProof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5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Generalised means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single comprehensive framework, known as </a:t>
            </a:r>
            <a:r>
              <a:rPr lang="en-GB" i="1" dirty="0" smtClean="0"/>
              <a:t>generalised means</a:t>
            </a:r>
            <a:r>
              <a:rPr lang="en-GB" dirty="0" smtClean="0"/>
              <a:t>, </a:t>
            </a:r>
            <a:r>
              <a:rPr lang="en-GB" b="1" dirty="0" smtClean="0"/>
              <a:t>unifies the aggregate and elementary levels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The generalised mean</a:t>
            </a:r>
            <a:r>
              <a:rPr lang="en-GB" dirty="0" smtClean="0"/>
              <a:t> of order </a:t>
            </a:r>
            <a:r>
              <a:rPr lang="en-GB" i="1" dirty="0" smtClean="0"/>
              <a:t>r</a:t>
            </a:r>
            <a:r>
              <a:rPr lang="en-GB" dirty="0" smtClean="0"/>
              <a:t> for the </a:t>
            </a:r>
            <a:r>
              <a:rPr lang="en-GB" i="1" dirty="0" smtClean="0"/>
              <a:t>M</a:t>
            </a:r>
            <a:r>
              <a:rPr lang="en-GB" dirty="0" smtClean="0"/>
              <a:t> item price ratios or price relatives, </a:t>
            </a:r>
            <a:r>
              <a:rPr lang="en-GB" i="1" dirty="0" smtClean="0"/>
              <a:t>p</a:t>
            </a:r>
            <a:r>
              <a:rPr lang="en-GB" i="1" baseline="-25000" dirty="0" smtClean="0"/>
              <a:t>m</a:t>
            </a:r>
            <a:r>
              <a:rPr lang="en-GB" baseline="30000" dirty="0" smtClean="0"/>
              <a:t>1</a:t>
            </a:r>
            <a:r>
              <a:rPr lang="en-GB" dirty="0" smtClean="0"/>
              <a:t>/</a:t>
            </a:r>
            <a:r>
              <a:rPr lang="en-GB" i="1" dirty="0" smtClean="0"/>
              <a:t>p</a:t>
            </a:r>
            <a:r>
              <a:rPr lang="en-GB" i="1" baseline="-25000" dirty="0" smtClean="0"/>
              <a:t>m</a:t>
            </a:r>
            <a:r>
              <a:rPr lang="en-GB" baseline="30000" dirty="0" smtClean="0"/>
              <a:t>0</a:t>
            </a:r>
            <a:r>
              <a:rPr lang="en-GB" dirty="0" smtClean="0"/>
              <a:t>, is defined as follows: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generalised mean represents </a:t>
            </a:r>
            <a:r>
              <a:rPr lang="en-GB" b="1" dirty="0" smtClean="0"/>
              <a:t>a whole class of </a:t>
            </a:r>
            <a:r>
              <a:rPr lang="en-GB" b="1" dirty="0" err="1" smtClean="0"/>
              <a:t>unweighted</a:t>
            </a:r>
            <a:r>
              <a:rPr lang="en-GB" b="1" dirty="0" smtClean="0"/>
              <a:t> elementary indices</a:t>
            </a:r>
            <a:r>
              <a:rPr lang="en-GB" dirty="0" smtClean="0"/>
              <a:t>, such as the </a:t>
            </a:r>
            <a:r>
              <a:rPr lang="en-GB" dirty="0" err="1" smtClean="0"/>
              <a:t>Carli</a:t>
            </a:r>
            <a:r>
              <a:rPr lang="en-GB" dirty="0" smtClean="0"/>
              <a:t> and Jevons indices for </a:t>
            </a:r>
            <a:r>
              <a:rPr lang="en-GB" i="1" dirty="0" smtClean="0"/>
              <a:t>r</a:t>
            </a:r>
            <a:r>
              <a:rPr lang="en-GB" dirty="0" smtClean="0"/>
              <a:t> = 1 and </a:t>
            </a:r>
            <a:r>
              <a:rPr lang="en-GB" i="1" dirty="0" smtClean="0"/>
              <a:t>r</a:t>
            </a:r>
            <a:r>
              <a:rPr lang="en-GB" dirty="0" smtClean="0"/>
              <a:t> = 0, respectively.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56377" y="3063875"/>
          <a:ext cx="319881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7" name="Formel" r:id="rId4" imgW="3200400" imgH="1981080" progId="Equation.3">
                  <p:embed/>
                </p:oleObj>
              </mc:Choice>
              <mc:Fallback>
                <p:oleObj name="Formel" r:id="rId4" imgW="3200400" imgH="1981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77" y="3063875"/>
                        <a:ext cx="3198813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Typical shape</a:t>
            </a:r>
            <a:endParaRPr lang="en-GB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4400" y="1368000"/>
            <a:ext cx="8443265" cy="49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Constant elasticity of substitution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However, </a:t>
            </a:r>
            <a:r>
              <a:rPr lang="en-GB" b="1" dirty="0" smtClean="0"/>
              <a:t>an analytical derivation</a:t>
            </a:r>
            <a:r>
              <a:rPr lang="en-GB" dirty="0" smtClean="0"/>
              <a:t> of the concrete generalised mean of a weighted aggregate index </a:t>
            </a:r>
            <a:r>
              <a:rPr lang="en-GB" b="1" dirty="0" smtClean="0"/>
              <a:t>is not possible</a:t>
            </a:r>
            <a:r>
              <a:rPr lang="en-GB" dirty="0" smtClean="0"/>
              <a:t> without further assumptions.</a:t>
            </a:r>
          </a:p>
          <a:p>
            <a:endParaRPr lang="en-GB" dirty="0" smtClean="0"/>
          </a:p>
          <a:p>
            <a:r>
              <a:rPr lang="en-GB" dirty="0" smtClean="0"/>
              <a:t>Hence, both the generalised mean and the target indices are expanded by </a:t>
            </a:r>
            <a:r>
              <a:rPr lang="en-GB" b="1" dirty="0" smtClean="0"/>
              <a:t>a second-order Taylor series approximation</a:t>
            </a:r>
            <a:r>
              <a:rPr lang="en-GB" dirty="0" smtClean="0"/>
              <a:t> around the point </a:t>
            </a:r>
            <a:r>
              <a:rPr lang="en-GB" dirty="0" err="1" smtClean="0"/>
              <a:t>ln</a:t>
            </a:r>
            <a:r>
              <a:rPr lang="en-GB" dirty="0" smtClean="0"/>
              <a:t> </a:t>
            </a:r>
            <a:r>
              <a:rPr lang="en-GB" i="1" dirty="0" smtClean="0"/>
              <a:t>p</a:t>
            </a:r>
            <a:r>
              <a:rPr lang="en-GB" i="1" baseline="-25000" dirty="0" smtClean="0"/>
              <a:t>m</a:t>
            </a:r>
            <a:r>
              <a:rPr lang="en-GB" i="1" baseline="30000" dirty="0" smtClean="0"/>
              <a:t>t</a:t>
            </a:r>
            <a:r>
              <a:rPr lang="en-GB" dirty="0" smtClean="0"/>
              <a:t> = </a:t>
            </a:r>
            <a:r>
              <a:rPr lang="en-GB" dirty="0" err="1" smtClean="0"/>
              <a:t>ln</a:t>
            </a:r>
            <a:r>
              <a:rPr lang="en-GB" dirty="0" smtClean="0"/>
              <a:t> </a:t>
            </a:r>
            <a:r>
              <a:rPr lang="en-GB" i="1" dirty="0" smtClean="0"/>
              <a:t>p</a:t>
            </a:r>
            <a:r>
              <a:rPr lang="en-GB" i="1" baseline="30000" dirty="0" smtClean="0"/>
              <a:t>t</a:t>
            </a:r>
            <a:r>
              <a:rPr lang="en-GB" dirty="0" smtClean="0"/>
              <a:t> for all</a:t>
            </a:r>
            <a:br>
              <a:rPr lang="en-GB" dirty="0" smtClean="0"/>
            </a:b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 {1, …, </a:t>
            </a:r>
            <a:r>
              <a:rPr lang="en-GB" i="1" dirty="0" smtClean="0">
                <a:sym typeface="Symbol"/>
              </a:rPr>
              <a:t>M</a:t>
            </a:r>
            <a:r>
              <a:rPr lang="en-GB" dirty="0" smtClean="0">
                <a:sym typeface="Symbol"/>
              </a:rPr>
              <a:t>}, </a:t>
            </a:r>
            <a:r>
              <a:rPr lang="en-GB" i="1" dirty="0" smtClean="0"/>
              <a:t>t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 {0, 1}.</a:t>
            </a:r>
          </a:p>
          <a:p>
            <a:endParaRPr lang="en-GB" dirty="0" smtClean="0"/>
          </a:p>
          <a:p>
            <a:r>
              <a:rPr lang="en-GB" dirty="0" smtClean="0"/>
              <a:t>Next, it is usually adequate to assume </a:t>
            </a:r>
            <a:r>
              <a:rPr lang="en-GB" b="1" dirty="0" smtClean="0"/>
              <a:t>a constant elasticity of substitution (CES)</a:t>
            </a:r>
            <a:r>
              <a:rPr lang="en-GB" dirty="0" smtClean="0"/>
              <a:t> approximation in the context of </a:t>
            </a:r>
            <a:r>
              <a:rPr lang="en-GB" b="1" dirty="0" smtClean="0"/>
              <a:t>approximating a consumer’s expenditures</a:t>
            </a:r>
            <a:r>
              <a:rPr lang="en-GB" dirty="0" smtClean="0"/>
              <a:t> on the </a:t>
            </a:r>
            <a:r>
              <a:rPr lang="en-GB" i="1" dirty="0" smtClean="0"/>
              <a:t>M</a:t>
            </a:r>
            <a:r>
              <a:rPr lang="en-GB" dirty="0" smtClean="0"/>
              <a:t> commodities under consideration.</a:t>
            </a:r>
          </a:p>
          <a:p>
            <a:endParaRPr lang="en-GB" dirty="0" smtClean="0"/>
          </a:p>
          <a:p>
            <a:r>
              <a:rPr lang="en-GB" dirty="0" smtClean="0"/>
              <a:t>Finally, it is shown that the choice of the elementary indices which correspond to the desired aggregate ones can be based on </a:t>
            </a:r>
            <a:r>
              <a:rPr lang="en-GB" b="1" dirty="0" smtClean="0"/>
              <a:t>the elasticity of substitution</a:t>
            </a:r>
            <a:r>
              <a:rPr lang="en-GB" dirty="0" smtClean="0"/>
              <a:t> </a:t>
            </a:r>
            <a:r>
              <a:rPr lang="en-GB" i="1" dirty="0" smtClean="0"/>
              <a:t>alone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Thus, a feasible framework is provided which aids the choice of the corresponding elementary index.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CES aggregator function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is supposed that </a:t>
            </a:r>
            <a:r>
              <a:rPr lang="en-GB" b="1" dirty="0" smtClean="0"/>
              <a:t>the unit cost function</a:t>
            </a:r>
            <a:r>
              <a:rPr lang="en-GB" dirty="0" smtClean="0"/>
              <a:t> has the following functional form: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i="1" dirty="0" smtClean="0"/>
              <a:t>c</a:t>
            </a:r>
            <a:r>
              <a:rPr lang="en-GB" dirty="0" smtClean="0"/>
              <a:t>(</a:t>
            </a:r>
            <a:r>
              <a:rPr lang="en-GB" b="1" i="1" dirty="0" smtClean="0"/>
              <a:t>p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 the </a:t>
            </a:r>
            <a:r>
              <a:rPr lang="en-GB" i="1" dirty="0" smtClean="0">
                <a:sym typeface="Symbol"/>
              </a:rPr>
              <a:t></a:t>
            </a:r>
            <a:r>
              <a:rPr lang="en-GB" i="1" baseline="-25000" dirty="0" smtClean="0">
                <a:sym typeface="Symbol"/>
              </a:rPr>
              <a:t>m</a:t>
            </a:r>
            <a:r>
              <a:rPr lang="en-GB" dirty="0" smtClean="0">
                <a:sym typeface="Symbol"/>
              </a:rPr>
              <a:t> are non-negative consumer preference parameters with</a:t>
            </a:r>
          </a:p>
          <a:p>
            <a:r>
              <a:rPr lang="en-GB" dirty="0" smtClean="0">
                <a:sym typeface="Symbol"/>
              </a:rPr>
              <a:t>This unit cost function corresponds to </a:t>
            </a:r>
            <a:r>
              <a:rPr lang="en-GB" b="1" dirty="0" smtClean="0">
                <a:sym typeface="Symbol"/>
              </a:rPr>
              <a:t>a CES aggregator or utility function</a:t>
            </a:r>
            <a:r>
              <a:rPr lang="en-GB" dirty="0" smtClean="0">
                <a:sym typeface="Symbol"/>
              </a:rPr>
              <a:t>.</a:t>
            </a:r>
          </a:p>
          <a:p>
            <a:r>
              <a:rPr lang="en-GB" dirty="0" smtClean="0">
                <a:sym typeface="Symbol"/>
              </a:rPr>
              <a:t>The parameter </a:t>
            </a:r>
            <a:r>
              <a:rPr lang="en-GB" i="1" dirty="0" smtClean="0">
                <a:sym typeface="Symbol"/>
              </a:rPr>
              <a:t></a:t>
            </a:r>
            <a:r>
              <a:rPr lang="en-GB" dirty="0" smtClean="0">
                <a:sym typeface="Symbol"/>
              </a:rPr>
              <a:t> is </a:t>
            </a:r>
            <a:r>
              <a:rPr lang="en-GB" b="1" dirty="0" smtClean="0">
                <a:sym typeface="Symbol"/>
              </a:rPr>
              <a:t>the elasticity of substitution</a:t>
            </a:r>
            <a:r>
              <a:rPr lang="en-GB" dirty="0" smtClean="0">
                <a:sym typeface="Symbol"/>
              </a:rPr>
              <a:t>:</a:t>
            </a:r>
          </a:p>
          <a:p>
            <a:pPr lvl="1"/>
            <a:r>
              <a:rPr lang="en-GB" dirty="0" smtClean="0"/>
              <a:t>When </a:t>
            </a:r>
            <a:r>
              <a:rPr lang="en-GB" i="1" dirty="0" smtClean="0">
                <a:sym typeface="Symbol"/>
              </a:rPr>
              <a:t></a:t>
            </a:r>
            <a:r>
              <a:rPr lang="en-GB" dirty="0" smtClean="0"/>
              <a:t> = 0, the underlying preferences are </a:t>
            </a:r>
            <a:r>
              <a:rPr lang="en-GB" b="1" dirty="0" smtClean="0"/>
              <a:t>Leontief preferences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When </a:t>
            </a:r>
            <a:r>
              <a:rPr lang="en-GB" i="1" dirty="0" smtClean="0">
                <a:sym typeface="Symbol"/>
              </a:rPr>
              <a:t></a:t>
            </a:r>
            <a:r>
              <a:rPr lang="en-GB" dirty="0" smtClean="0"/>
              <a:t> = 1, the corresponding utility function is </a:t>
            </a:r>
            <a:r>
              <a:rPr lang="en-GB" b="1" dirty="0" smtClean="0"/>
              <a:t>a Cobb-Douglas function</a:t>
            </a:r>
            <a:r>
              <a:rPr lang="en-GB" dirty="0" smtClean="0"/>
              <a:t>.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272110" y="2132542"/>
          <a:ext cx="37576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4" name="Formel" r:id="rId4" imgW="3759120" imgH="1828800" progId="Equation.3">
                  <p:embed/>
                </p:oleObj>
              </mc:Choice>
              <mc:Fallback>
                <p:oleObj name="Formel" r:id="rId4" imgW="3759120" imgH="1828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110" y="2132542"/>
                        <a:ext cx="3757613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8604250" y="43378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5" name="Formel" r:id="rId6" imgW="1333440" imgH="355320" progId="Equation.3">
                  <p:embed/>
                </p:oleObj>
              </mc:Choice>
              <mc:Fallback>
                <p:oleObj name="Formel" r:id="rId6" imgW="133344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4337866"/>
                        <a:ext cx="1333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err="1" smtClean="0"/>
              <a:t>Laspeyres</a:t>
            </a:r>
            <a:r>
              <a:rPr lang="en-GB" dirty="0" smtClean="0"/>
              <a:t> and </a:t>
            </a:r>
            <a:r>
              <a:rPr lang="en-GB" dirty="0" err="1" smtClean="0"/>
              <a:t>Paasche</a:t>
            </a:r>
            <a:r>
              <a:rPr lang="en-GB" dirty="0" smtClean="0"/>
              <a:t> price indices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generalised mean of order </a:t>
            </a:r>
            <a:r>
              <a:rPr lang="en-GB" i="1" dirty="0" smtClean="0"/>
              <a:t>r</a:t>
            </a:r>
            <a:r>
              <a:rPr lang="en-GB" dirty="0" smtClean="0"/>
              <a:t> </a:t>
            </a:r>
            <a:r>
              <a:rPr lang="en-GB" b="1" dirty="0" smtClean="0"/>
              <a:t>equal to the elasticity of substitution</a:t>
            </a:r>
            <a:r>
              <a:rPr lang="en-GB" dirty="0" smtClean="0"/>
              <a:t> (</a:t>
            </a:r>
            <a:r>
              <a:rPr lang="en-GB" i="1" dirty="0" smtClean="0">
                <a:sym typeface="Symbol"/>
              </a:rPr>
              <a:t></a:t>
            </a:r>
            <a:r>
              <a:rPr lang="en-GB" dirty="0" smtClean="0"/>
              <a:t>) yields approximately the same result as </a:t>
            </a:r>
            <a:r>
              <a:rPr lang="en-GB" b="1" dirty="0" smtClean="0"/>
              <a:t>the </a:t>
            </a:r>
            <a:r>
              <a:rPr lang="en-GB" b="1" dirty="0" err="1" smtClean="0"/>
              <a:t>Laspeyres</a:t>
            </a:r>
            <a:r>
              <a:rPr lang="en-GB" b="1" dirty="0" smtClean="0"/>
              <a:t> price index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Hence, if the elasticity of substitution is one (Cobb-Douglas preferences), for example, </a:t>
            </a:r>
            <a:r>
              <a:rPr lang="en-GB" i="1" dirty="0" smtClean="0"/>
              <a:t>r</a:t>
            </a:r>
            <a:r>
              <a:rPr lang="en-GB" dirty="0" smtClean="0"/>
              <a:t> must equal one and </a:t>
            </a:r>
            <a:r>
              <a:rPr lang="en-GB" b="1" dirty="0" smtClean="0"/>
              <a:t>the </a:t>
            </a:r>
            <a:r>
              <a:rPr lang="en-GB" b="1" dirty="0" err="1" smtClean="0"/>
              <a:t>Carli</a:t>
            </a:r>
            <a:r>
              <a:rPr lang="en-GB" b="1" dirty="0" smtClean="0"/>
              <a:t> index at the elementary level will correspond to the </a:t>
            </a:r>
            <a:r>
              <a:rPr lang="en-GB" b="1" dirty="0" err="1" smtClean="0"/>
              <a:t>Laspeyres</a:t>
            </a:r>
            <a:r>
              <a:rPr lang="en-GB" b="1" dirty="0" smtClean="0"/>
              <a:t> price index as target index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However, if </a:t>
            </a:r>
            <a:r>
              <a:rPr lang="en-GB" b="1" dirty="0" smtClean="0"/>
              <a:t>the </a:t>
            </a:r>
            <a:r>
              <a:rPr lang="en-GB" b="1" dirty="0" err="1" smtClean="0"/>
              <a:t>Paasche</a:t>
            </a:r>
            <a:r>
              <a:rPr lang="en-GB" b="1" dirty="0" smtClean="0"/>
              <a:t> price index</a:t>
            </a:r>
            <a:r>
              <a:rPr lang="en-GB" dirty="0" smtClean="0"/>
              <a:t> should be replicated, the order of the generalised mean must </a:t>
            </a:r>
            <a:r>
              <a:rPr lang="en-GB" b="1" dirty="0" smtClean="0"/>
              <a:t>equal minus the elasticity of substitution</a:t>
            </a:r>
            <a:r>
              <a:rPr lang="en-GB" dirty="0" smtClean="0"/>
              <a:t>, in the above example minus one.</a:t>
            </a:r>
          </a:p>
          <a:p>
            <a:r>
              <a:rPr lang="en-GB" dirty="0" smtClean="0"/>
              <a:t>Thus, </a:t>
            </a:r>
            <a:r>
              <a:rPr lang="en-GB" b="1" dirty="0" smtClean="0"/>
              <a:t>the harmonic index gives the same result</a:t>
            </a:r>
            <a:r>
              <a:rPr lang="en-GB" dirty="0" smtClean="0"/>
              <a:t> and therefore, in this case it should be used at the elementary level.</a:t>
            </a:r>
          </a:p>
          <a:p>
            <a:endParaRPr lang="en-GB" dirty="0" smtClean="0"/>
          </a:p>
          <a:p>
            <a:r>
              <a:rPr lang="en-GB" b="1" dirty="0" smtClean="0"/>
              <a:t>Only if the elasticity of substitution is zero</a:t>
            </a:r>
            <a:r>
              <a:rPr lang="en-GB" dirty="0" smtClean="0"/>
              <a:t> (Leontief preferences), </a:t>
            </a:r>
            <a:r>
              <a:rPr lang="en-GB" b="1" dirty="0" smtClean="0"/>
              <a:t>the Jevons (</a:t>
            </a:r>
            <a:r>
              <a:rPr lang="en-GB" b="1" dirty="0" err="1" smtClean="0"/>
              <a:t>Dutot</a:t>
            </a:r>
            <a:r>
              <a:rPr lang="en-GB" b="1" dirty="0" smtClean="0"/>
              <a:t>) index corresponds to both the </a:t>
            </a:r>
            <a:r>
              <a:rPr lang="en-GB" b="1" dirty="0" err="1" smtClean="0"/>
              <a:t>Laspeyres</a:t>
            </a:r>
            <a:r>
              <a:rPr lang="en-GB" b="1" dirty="0" smtClean="0"/>
              <a:t> and </a:t>
            </a:r>
            <a:r>
              <a:rPr lang="en-GB" b="1" dirty="0" err="1" smtClean="0"/>
              <a:t>Paasche</a:t>
            </a:r>
            <a:r>
              <a:rPr lang="en-GB" b="1" dirty="0" smtClean="0"/>
              <a:t> price indices</a:t>
            </a:r>
            <a:r>
              <a:rPr lang="en-GB" dirty="0" smtClean="0"/>
              <a:t> – which in this case coincide.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 smtClean="0"/>
              <a:t>Empirical results</a:t>
            </a:r>
            <a:br>
              <a:rPr lang="en-GB" dirty="0" smtClean="0"/>
            </a:br>
            <a:r>
              <a:rPr lang="en-GB" dirty="0" smtClean="0"/>
              <a:t>Alcoholic beverages in the UK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As an empirical application, </a:t>
            </a:r>
            <a:r>
              <a:rPr lang="en-GB" b="1" dirty="0" smtClean="0"/>
              <a:t>detailed expenditure data</a:t>
            </a:r>
            <a:r>
              <a:rPr lang="en-GB" dirty="0" smtClean="0"/>
              <a:t> from Kantar </a:t>
            </a:r>
            <a:r>
              <a:rPr lang="en-GB" dirty="0" err="1" smtClean="0"/>
              <a:t>Worldpanel</a:t>
            </a:r>
            <a:r>
              <a:rPr lang="en-GB" dirty="0" smtClean="0"/>
              <a:t> for elementary aggregates within the COICOP group of </a:t>
            </a:r>
            <a:r>
              <a:rPr lang="en-GB" b="1" dirty="0" smtClean="0"/>
              <a:t>alcoholic beverages in the UK</a:t>
            </a:r>
            <a:r>
              <a:rPr lang="en-GB" dirty="0" smtClean="0"/>
              <a:t> are analysed.</a:t>
            </a:r>
          </a:p>
          <a:p>
            <a:r>
              <a:rPr lang="en-GB" dirty="0" smtClean="0"/>
              <a:t>The data cover the period </a:t>
            </a:r>
            <a:r>
              <a:rPr lang="en-GB" b="1" dirty="0" smtClean="0"/>
              <a:t>from January 2003 to December 2011</a:t>
            </a:r>
            <a:r>
              <a:rPr lang="en-GB" dirty="0" smtClean="0"/>
              <a:t>; the data set consists of transaction level data, which records inter alia purchase price and quantity, and includes </a:t>
            </a:r>
            <a:r>
              <a:rPr lang="en-GB" b="1" dirty="0" smtClean="0"/>
              <a:t>192,948 observations</a:t>
            </a:r>
            <a:r>
              <a:rPr lang="en-GB" dirty="0" smtClean="0"/>
              <a:t> after outlier identification.</a:t>
            </a:r>
          </a:p>
          <a:p>
            <a:endParaRPr lang="en-GB" dirty="0" smtClean="0"/>
          </a:p>
          <a:p>
            <a:r>
              <a:rPr lang="en-GB" b="1" dirty="0" smtClean="0"/>
              <a:t>The elasticity of substitution</a:t>
            </a:r>
            <a:r>
              <a:rPr lang="en-GB" dirty="0" smtClean="0"/>
              <a:t> is estimated in the framework of a log-linear model by means of </a:t>
            </a:r>
            <a:r>
              <a:rPr lang="en-GB" b="1" dirty="0" smtClean="0"/>
              <a:t>ordinary least squares</a:t>
            </a:r>
            <a:r>
              <a:rPr lang="en-GB" dirty="0" smtClean="0"/>
              <a:t>. (Note that the consumer preference parameters are removed via differencing products common to adjacent months and, thus, there is no need for application of seemingly unrelated regression.)</a:t>
            </a:r>
          </a:p>
          <a:p>
            <a:r>
              <a:rPr lang="en-GB" dirty="0" smtClean="0"/>
              <a:t>As a robustness check to the CES model based results, </a:t>
            </a:r>
            <a:r>
              <a:rPr lang="en-GB" b="1" dirty="0" smtClean="0"/>
              <a:t>the generalised mean</a:t>
            </a:r>
            <a:r>
              <a:rPr lang="en-GB" dirty="0" smtClean="0"/>
              <a:t> which minimises relative bias and root mean squared relative error to the desired aggregate index is found directly by </a:t>
            </a:r>
            <a:r>
              <a:rPr lang="en-GB" b="1" dirty="0" smtClean="0"/>
              <a:t>numerical optimisation techniques</a:t>
            </a:r>
            <a:r>
              <a:rPr lang="en-GB" dirty="0" smtClean="0"/>
              <a:t>. (Rather than at the aggregate transaction level, like the econometric method, this analysis, however, is performed one level above – at the elementary level.)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Motivation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Consistency </a:t>
            </a:r>
            <a:r>
              <a:rPr lang="en-GB" dirty="0"/>
              <a:t>approach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Empirical results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Discussion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Empirical 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COICOP structure for alcoholic beverages</a:t>
            </a:r>
            <a:endParaRPr lang="en-GB" dirty="0"/>
          </a:p>
        </p:txBody>
      </p:sp>
      <p:pic>
        <p:nvPicPr>
          <p:cNvPr id="5" name="Grafik 4" descr="S3PR00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400" y="1566000"/>
            <a:ext cx="8189993" cy="455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Empirical 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Findings on substitution behaviour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median elasticity of substitution is 1.5, </a:t>
            </a:r>
            <a:r>
              <a:rPr lang="en-GB" b="1" dirty="0" smtClean="0"/>
              <a:t>ranging from .7 to 3.8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All estimates are </a:t>
            </a:r>
            <a:r>
              <a:rPr lang="en-GB" b="1" dirty="0" smtClean="0"/>
              <a:t>statistically significantly greater than zero</a:t>
            </a:r>
            <a:r>
              <a:rPr lang="en-GB" dirty="0" smtClean="0"/>
              <a:t>; for 8 out of 19 sub-classes </a:t>
            </a:r>
            <a:r>
              <a:rPr lang="en-GB" b="1" dirty="0" smtClean="0"/>
              <a:t>the difference to </a:t>
            </a:r>
            <a:r>
              <a:rPr lang="en-GB" b="1" dirty="0" err="1" smtClean="0"/>
              <a:t>iso</a:t>
            </a:r>
            <a:r>
              <a:rPr lang="en-GB" b="1" dirty="0" smtClean="0"/>
              <a:t>-elasticity is insignificant</a:t>
            </a:r>
            <a:r>
              <a:rPr lang="en-GB" dirty="0" smtClean="0"/>
              <a:t>, while for the remaining 11 sub-classes substitution is found to even exceed unity elasticity.</a:t>
            </a:r>
          </a:p>
          <a:p>
            <a:r>
              <a:rPr lang="en-GB" b="1" dirty="0" smtClean="0"/>
              <a:t>In spirits, consumers are more willing to substitute between different types of whiskey (S 4) than is the case for brandy or vodka (S 1 and S 2).</a:t>
            </a:r>
          </a:p>
          <a:p>
            <a:r>
              <a:rPr lang="en-GB" b="1" dirty="0" smtClean="0"/>
              <a:t>For both red and white wines, substitution is more pronounced for the New World (W 5 and W 7) than for European wines (W 4 and W 6).</a:t>
            </a:r>
          </a:p>
          <a:p>
            <a:r>
              <a:rPr lang="en-GB" b="1" dirty="0" smtClean="0"/>
              <a:t>Also, the elasticity of substitution tends to be higher for 12 cans and 20 bottles of lager (B 3 and B 5), respectively, than for 4 packs (B 2 and B 4).</a:t>
            </a:r>
          </a:p>
          <a:p>
            <a:r>
              <a:rPr lang="en-GB" dirty="0" smtClean="0"/>
              <a:t>These results are </a:t>
            </a:r>
            <a:r>
              <a:rPr lang="en-GB" b="1" dirty="0" smtClean="0"/>
              <a:t>consistent with the findings of Elliott and O’Neill (2012)</a:t>
            </a:r>
            <a:r>
              <a:rPr lang="en-GB" dirty="0" smtClean="0"/>
              <a:t>.</a:t>
            </a:r>
          </a:p>
          <a:p>
            <a:r>
              <a:rPr lang="en-GB" dirty="0" smtClean="0"/>
              <a:t>Furthermore, comparing the CES regression results with the direct calculation of the generalised means, </a:t>
            </a:r>
            <a:r>
              <a:rPr lang="en-GB" b="1" dirty="0" smtClean="0"/>
              <a:t>the outcomes do not change qualitatively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particular, </a:t>
            </a:r>
            <a:r>
              <a:rPr lang="en-GB" b="1" dirty="0" smtClean="0"/>
              <a:t>the </a:t>
            </a:r>
            <a:r>
              <a:rPr lang="en-GB" b="1" dirty="0" err="1" smtClean="0"/>
              <a:t>Carli</a:t>
            </a:r>
            <a:r>
              <a:rPr lang="en-GB" b="1" dirty="0" smtClean="0"/>
              <a:t> index performs remarkably well</a:t>
            </a:r>
            <a:r>
              <a:rPr lang="en-GB" dirty="0" smtClean="0"/>
              <a:t> at the elementary level of a </a:t>
            </a:r>
            <a:r>
              <a:rPr lang="en-GB" dirty="0" err="1" smtClean="0"/>
              <a:t>Laspeyres</a:t>
            </a:r>
            <a:r>
              <a:rPr lang="en-GB" dirty="0" smtClean="0"/>
              <a:t> price index, questioning the argument of its “upward bias” – in fact, </a:t>
            </a:r>
            <a:r>
              <a:rPr lang="en-GB" b="1" dirty="0" smtClean="0"/>
              <a:t>it is the Jevons index that has a downward bias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Empirical results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CES estimation results</a:t>
            </a:r>
            <a:endParaRPr lang="en-GB" dirty="0"/>
          </a:p>
        </p:txBody>
      </p:sp>
      <p:pic>
        <p:nvPicPr>
          <p:cNvPr id="4" name="Grafik 3" descr="S3PR00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400" y="1566000"/>
            <a:ext cx="8189993" cy="455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Empirical 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Laspeyres</a:t>
            </a:r>
            <a:r>
              <a:rPr lang="en-GB" dirty="0" smtClean="0"/>
              <a:t> price index: robustness</a:t>
            </a:r>
            <a:endParaRPr lang="en-GB" dirty="0"/>
          </a:p>
        </p:txBody>
      </p:sp>
      <p:pic>
        <p:nvPicPr>
          <p:cNvPr id="4" name="Grafik 3" descr="S3PR00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400" y="1566000"/>
            <a:ext cx="8189993" cy="455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Empirical 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Laspeyres</a:t>
            </a:r>
            <a:r>
              <a:rPr lang="en-GB" dirty="0" smtClean="0"/>
              <a:t> price index: time series</a:t>
            </a:r>
            <a:endParaRPr lang="en-GB" dirty="0"/>
          </a:p>
        </p:txBody>
      </p:sp>
      <p:pic>
        <p:nvPicPr>
          <p:cNvPr id="5" name="Grafik 4" descr="S3PR0058(eng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400" y="1566000"/>
            <a:ext cx="8189993" cy="455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Empirical 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Paasche</a:t>
            </a:r>
            <a:r>
              <a:rPr lang="en-GB" dirty="0" smtClean="0"/>
              <a:t> price index: time series</a:t>
            </a:r>
            <a:endParaRPr lang="en-GB" dirty="0"/>
          </a:p>
        </p:txBody>
      </p:sp>
      <p:pic>
        <p:nvPicPr>
          <p:cNvPr id="5" name="Grafik 4" descr="S3PR0059(eng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400" y="1566000"/>
            <a:ext cx="8189993" cy="455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</a:t>
            </a:r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problem of </a:t>
            </a:r>
            <a:r>
              <a:rPr lang="en-GB" dirty="0" err="1" smtClean="0"/>
              <a:t>aggregational</a:t>
            </a:r>
            <a:r>
              <a:rPr lang="en-GB" dirty="0" smtClean="0"/>
              <a:t> consistency demonstrates the need for </a:t>
            </a:r>
            <a:r>
              <a:rPr lang="en-GB" b="1" dirty="0" smtClean="0"/>
              <a:t>a weighting at the lowest possible level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would mean that, in the trade-off between </a:t>
            </a:r>
            <a:r>
              <a:rPr lang="en-GB" b="1" dirty="0" smtClean="0"/>
              <a:t>estimated weights/weights from secondary sources</a:t>
            </a:r>
            <a:r>
              <a:rPr lang="en-GB" dirty="0" smtClean="0"/>
              <a:t> on the one hand and the elementary bias of </a:t>
            </a:r>
            <a:r>
              <a:rPr lang="en-GB" dirty="0" err="1" smtClean="0"/>
              <a:t>unweighted</a:t>
            </a:r>
            <a:r>
              <a:rPr lang="en-GB" dirty="0" smtClean="0"/>
              <a:t> indices on the other, the balance would often tip </a:t>
            </a:r>
            <a:r>
              <a:rPr lang="en-GB" b="1" dirty="0" smtClean="0"/>
              <a:t>in favour of weighting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The biases at the elementary level</a:t>
            </a:r>
            <a:r>
              <a:rPr lang="en-GB" dirty="0" smtClean="0"/>
              <a:t> can, in some cases, reach such large dimensions that they become </a:t>
            </a:r>
            <a:r>
              <a:rPr lang="en-GB" b="1" dirty="0" smtClean="0"/>
              <a:t>relevant for the aggregate index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</a:t>
            </a:r>
            <a:r>
              <a:rPr lang="en-GB" b="1" dirty="0" smtClean="0"/>
              <a:t>a “price” to be paid at the upper level</a:t>
            </a:r>
            <a:r>
              <a:rPr lang="en-GB" dirty="0" smtClean="0"/>
              <a:t> for suboptimal index formula selection at the lower level; thus, the need for </a:t>
            </a:r>
            <a:r>
              <a:rPr lang="en-GB" b="1" dirty="0" smtClean="0"/>
              <a:t>two-staged price indices to be accurately constructed</a:t>
            </a:r>
            <a:r>
              <a:rPr lang="en-GB" dirty="0" smtClean="0"/>
              <a:t> becomes obvious.</a:t>
            </a:r>
          </a:p>
          <a:p>
            <a:r>
              <a:rPr lang="en-GB" b="1" dirty="0" smtClean="0"/>
              <a:t>Disaggregation is a panacea!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Insofar as </a:t>
            </a:r>
            <a:r>
              <a:rPr lang="en-GB" b="1" dirty="0" smtClean="0"/>
              <a:t>no information on weights</a:t>
            </a:r>
            <a:r>
              <a:rPr lang="en-GB" dirty="0" smtClean="0"/>
              <a:t> is available, </a:t>
            </a:r>
            <a:r>
              <a:rPr lang="en-GB" b="1" dirty="0" smtClean="0"/>
              <a:t>studies on substitution</a:t>
            </a:r>
            <a:r>
              <a:rPr lang="en-GB" dirty="0" smtClean="0"/>
              <a:t> can help in </a:t>
            </a:r>
            <a:r>
              <a:rPr lang="en-GB" b="1" dirty="0" smtClean="0"/>
              <a:t>guiding the choice of the optimal elementary index</a:t>
            </a:r>
            <a:r>
              <a:rPr lang="en-GB" dirty="0" smtClean="0"/>
              <a:t> for a given measurement target.</a:t>
            </a:r>
          </a:p>
          <a:p>
            <a:r>
              <a:rPr lang="en-GB" dirty="0" smtClean="0"/>
              <a:t>Often, even an expert judgement on substitutability </a:t>
            </a:r>
            <a:r>
              <a:rPr lang="en-GB" b="1" dirty="0" smtClean="0"/>
              <a:t>outperforms the test approach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Contact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Dr</a:t>
            </a:r>
            <a:r>
              <a:rPr lang="de-DE" b="1" dirty="0"/>
              <a:t> Jens </a:t>
            </a:r>
            <a:r>
              <a:rPr lang="de-DE" b="1" dirty="0" err="1"/>
              <a:t>Mehrhoff</a:t>
            </a:r>
            <a:r>
              <a:rPr lang="de-DE" b="1" dirty="0"/>
              <a:t> </a:t>
            </a: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Head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Business Cycle, Price </a:t>
            </a:r>
            <a:r>
              <a:rPr lang="de-DE" dirty="0" err="1"/>
              <a:t>and</a:t>
            </a:r>
            <a:r>
              <a:rPr lang="de-DE" dirty="0"/>
              <a:t> Property Market </a:t>
            </a:r>
            <a:r>
              <a:rPr lang="de-DE" dirty="0" err="1"/>
              <a:t>Statistics</a:t>
            </a:r>
            <a:r>
              <a:rPr lang="de-DE" dirty="0"/>
              <a:t>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Deutsche </a:t>
            </a:r>
            <a:r>
              <a:rPr lang="de-DE" dirty="0"/>
              <a:t>Bundesbank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Central </a:t>
            </a:r>
            <a:r>
              <a:rPr lang="de-DE" dirty="0"/>
              <a:t>Office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General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Wilhelm-Epstein-</a:t>
            </a:r>
            <a:r>
              <a:rPr lang="de-DE" dirty="0" err="1" smtClean="0"/>
              <a:t>Strasse</a:t>
            </a:r>
            <a:r>
              <a:rPr lang="de-DE" dirty="0" smtClean="0"/>
              <a:t> </a:t>
            </a:r>
            <a:r>
              <a:rPr lang="de-DE" dirty="0"/>
              <a:t>14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60431 </a:t>
            </a:r>
            <a:r>
              <a:rPr lang="de-DE" dirty="0"/>
              <a:t>Frankfurt am Main, Germany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Tel</a:t>
            </a:r>
            <a:r>
              <a:rPr lang="de-DE" dirty="0"/>
              <a:t>: +49 69 9566 3417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Fax</a:t>
            </a:r>
            <a:r>
              <a:rPr lang="de-DE" dirty="0"/>
              <a:t>: +49 69 9566 2941 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E-mail</a:t>
            </a:r>
            <a:r>
              <a:rPr lang="de-DE" dirty="0"/>
              <a:t>: jens.mehrhoff@bundesbank.de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www.bundesbank.de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9892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Annex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is the relation between “consistency in aggregation” on the one hand and </a:t>
            </a:r>
            <a:r>
              <a:rPr lang="en-GB" b="1" dirty="0" smtClean="0"/>
              <a:t>“constant elasticity of substitution”</a:t>
            </a:r>
            <a:r>
              <a:rPr lang="en-GB" dirty="0" smtClean="0"/>
              <a:t> on the other </a:t>
            </a:r>
            <a:r>
              <a:rPr lang="en-GB" b="1" dirty="0" smtClean="0"/>
              <a:t>in a </a:t>
            </a:r>
            <a:r>
              <a:rPr lang="en-GB" b="1" dirty="0" err="1" smtClean="0"/>
              <a:t>Laspeyres</a:t>
            </a:r>
            <a:r>
              <a:rPr lang="en-GB" b="1" dirty="0" smtClean="0"/>
              <a:t>-type price index</a:t>
            </a:r>
            <a:r>
              <a:rPr lang="en-GB" dirty="0" smtClean="0"/>
              <a:t>, such as the European Harmonised Index of Consumer Prices, </a:t>
            </a:r>
            <a:r>
              <a:rPr lang="en-GB" b="1" dirty="0" smtClean="0"/>
              <a:t>where a fixed set of weights is used at the aggregate level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To reiterate, </a:t>
            </a:r>
            <a:r>
              <a:rPr lang="en-GB" b="1" dirty="0"/>
              <a:t>the target </a:t>
            </a:r>
            <a:r>
              <a:rPr lang="en-GB" b="1" dirty="0" smtClean="0"/>
              <a:t>index is given</a:t>
            </a:r>
            <a:r>
              <a:rPr lang="en-GB" b="1" dirty="0"/>
              <a:t> </a:t>
            </a:r>
            <a:r>
              <a:rPr lang="en-GB" b="1" dirty="0" smtClean="0"/>
              <a:t>to be </a:t>
            </a:r>
            <a:r>
              <a:rPr lang="en-GB" b="1" dirty="0"/>
              <a:t>the </a:t>
            </a:r>
            <a:r>
              <a:rPr lang="en-GB" b="1" dirty="0" err="1"/>
              <a:t>Laspeyres</a:t>
            </a:r>
            <a:r>
              <a:rPr lang="en-GB" b="1" dirty="0"/>
              <a:t> price </a:t>
            </a:r>
            <a:r>
              <a:rPr lang="en-GB" b="1" dirty="0" smtClean="0"/>
              <a:t>index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/>
              <a:t>In this case, the CES utility function is needed solely to approximate the distribution of the period 0 expenditures among the commodities </a:t>
            </a:r>
            <a:r>
              <a:rPr lang="en-GB" b="1" i="1" dirty="0" smtClean="0"/>
              <a:t>within each of the elementary aggregates</a:t>
            </a:r>
            <a:r>
              <a:rPr lang="en-GB" b="1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That is, </a:t>
            </a:r>
            <a:r>
              <a:rPr lang="en-GB" b="1" dirty="0" smtClean="0"/>
              <a:t>all what is needed are relative price levels</a:t>
            </a:r>
            <a:r>
              <a:rPr lang="en-GB" dirty="0" smtClean="0"/>
              <a:t> rather than their changes.</a:t>
            </a:r>
          </a:p>
          <a:p>
            <a:endParaRPr lang="en-GB" dirty="0"/>
          </a:p>
          <a:p>
            <a:r>
              <a:rPr lang="en-GB" b="1" dirty="0" smtClean="0"/>
              <a:t>Hence, the only issue here is the structure of the quantities purchased in the base period instead of substitution between items or strata over time!</a:t>
            </a:r>
          </a:p>
        </p:txBody>
      </p:sp>
    </p:spTree>
    <p:extLst>
      <p:ext uri="{BB962C8B-B14F-4D97-AF65-F5344CB8AC3E}">
        <p14:creationId xmlns:p14="http://schemas.microsoft.com/office/powerpoint/2010/main" val="14514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Motivation</a:t>
            </a:r>
            <a:br>
              <a:rPr lang="en-GB" dirty="0" smtClean="0"/>
            </a:br>
            <a:r>
              <a:rPr lang="en-GB" dirty="0" smtClean="0"/>
              <a:t>Two-staged index calculation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Practical </a:t>
            </a:r>
            <a:r>
              <a:rPr lang="en-GB" b="1" dirty="0" smtClean="0"/>
              <a:t>consumer price indices are constructed in two stages</a:t>
            </a:r>
            <a:r>
              <a:rPr lang="en-GB" dirty="0" smtClean="0"/>
              <a:t>: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GB" b="1" dirty="0" smtClean="0"/>
              <a:t>a first stage at the lowest level of aggregation</a:t>
            </a:r>
            <a:r>
              <a:rPr lang="en-GB" dirty="0" smtClean="0"/>
              <a:t> where price information is available but associated expenditure or </a:t>
            </a:r>
            <a:r>
              <a:rPr lang="en-GB" b="1" dirty="0" smtClean="0"/>
              <a:t>quantity information is not available</a:t>
            </a:r>
            <a:r>
              <a:rPr lang="en-GB" dirty="0" smtClean="0"/>
              <a:t> and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GB" b="1" dirty="0" smtClean="0"/>
              <a:t>a second stage of aggregation</a:t>
            </a:r>
            <a:r>
              <a:rPr lang="en-GB" dirty="0" smtClean="0"/>
              <a:t> where </a:t>
            </a:r>
            <a:r>
              <a:rPr lang="en-GB" b="1" dirty="0" smtClean="0"/>
              <a:t>expenditure information is available at a higher level of aggregation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Although the scope of the discussion is on </a:t>
            </a:r>
            <a:r>
              <a:rPr lang="en-GB" b="1" dirty="0"/>
              <a:t>the choice of the index formula at the elementary level</a:t>
            </a:r>
            <a:r>
              <a:rPr lang="en-GB" dirty="0"/>
              <a:t>, this choice eventually </a:t>
            </a:r>
            <a:r>
              <a:rPr lang="en-GB" b="1" dirty="0"/>
              <a:t>depends on the target price index</a:t>
            </a:r>
            <a:r>
              <a:rPr lang="en-GB" dirty="0"/>
              <a:t> at the aggregate level</a:t>
            </a:r>
            <a:r>
              <a:rPr lang="en-GB" dirty="0" smtClean="0"/>
              <a:t>.</a:t>
            </a:r>
          </a:p>
          <a:p>
            <a:pPr lvl="1"/>
            <a:r>
              <a:rPr lang="en-GB" b="1" dirty="0"/>
              <a:t>The importance of </a:t>
            </a:r>
            <a:r>
              <a:rPr lang="en-GB" b="1" dirty="0" smtClean="0"/>
              <a:t>the elementary index</a:t>
            </a:r>
            <a:r>
              <a:rPr lang="en-GB" dirty="0" smtClean="0"/>
              <a:t> cannot </a:t>
            </a:r>
            <a:r>
              <a:rPr lang="en-GB" dirty="0"/>
              <a:t>be emphasised enough; biases </a:t>
            </a:r>
            <a:r>
              <a:rPr lang="en-GB" dirty="0" smtClean="0"/>
              <a:t>at this level are </a:t>
            </a:r>
            <a:r>
              <a:rPr lang="en-GB" b="1" dirty="0"/>
              <a:t>more severe than the pros and cons of the formula at the aggregate level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The consumer price </a:t>
            </a:r>
            <a:r>
              <a:rPr lang="en-GB" dirty="0"/>
              <a:t>i</a:t>
            </a:r>
            <a:r>
              <a:rPr lang="en-GB" dirty="0" smtClean="0"/>
              <a:t>ndex </a:t>
            </a:r>
            <a:r>
              <a:rPr lang="de-DE" dirty="0" smtClean="0"/>
              <a:t>(CPI) </a:t>
            </a:r>
            <a:r>
              <a:rPr lang="en-GB" dirty="0" smtClean="0"/>
              <a:t>is </a:t>
            </a:r>
            <a:r>
              <a:rPr lang="en-GB" dirty="0"/>
              <a:t>not intended to measure the cost of living (COLI), rather, it is </a:t>
            </a:r>
            <a:r>
              <a:rPr lang="en-GB" b="1" dirty="0"/>
              <a:t>a cost of goods index (COGI)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Motivation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Bilateral price indices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specify </a:t>
            </a:r>
            <a:r>
              <a:rPr lang="en-GB" b="1" dirty="0" smtClean="0"/>
              <a:t>two accounting periods</a:t>
            </a:r>
            <a:r>
              <a:rPr lang="en-GB" dirty="0" smtClean="0"/>
              <a:t>, </a:t>
            </a:r>
            <a:r>
              <a:rPr lang="en-GB" i="1" dirty="0" smtClean="0"/>
              <a:t>t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 {0, 1}, for which we have micro price and quantity data for </a:t>
            </a:r>
            <a:r>
              <a:rPr lang="en-GB" i="1" dirty="0" smtClean="0">
                <a:sym typeface="Symbol"/>
              </a:rPr>
              <a:t>n</a:t>
            </a:r>
            <a:r>
              <a:rPr lang="en-GB" dirty="0" smtClean="0">
                <a:sym typeface="Symbol"/>
              </a:rPr>
              <a:t> commodities (bilateral index context).</a:t>
            </a:r>
          </a:p>
          <a:p>
            <a:r>
              <a:rPr lang="en-GB" dirty="0" smtClean="0"/>
              <a:t>Denote the </a:t>
            </a:r>
            <a:r>
              <a:rPr lang="en-GB" b="1" dirty="0" smtClean="0"/>
              <a:t>price and quantity</a:t>
            </a:r>
            <a:r>
              <a:rPr lang="en-GB" dirty="0" smtClean="0"/>
              <a:t> of commodity </a:t>
            </a:r>
            <a:r>
              <a:rPr lang="en-GB" i="1" dirty="0" err="1" smtClean="0"/>
              <a:t>i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</a:t>
            </a:r>
            <a:r>
              <a:rPr lang="en-GB" dirty="0" smtClean="0"/>
              <a:t> {1, …, </a:t>
            </a:r>
            <a:r>
              <a:rPr lang="en-GB" i="1" dirty="0" smtClean="0"/>
              <a:t>n</a:t>
            </a:r>
            <a:r>
              <a:rPr lang="en-GB" dirty="0" smtClean="0"/>
              <a:t>} in period </a:t>
            </a:r>
            <a:r>
              <a:rPr lang="en-GB" i="1" dirty="0" smtClean="0"/>
              <a:t>t</a:t>
            </a:r>
            <a:r>
              <a:rPr lang="en-GB" dirty="0" smtClean="0"/>
              <a:t> by </a:t>
            </a:r>
            <a:r>
              <a:rPr lang="en-GB" i="1" dirty="0" smtClean="0"/>
              <a:t>p</a:t>
            </a:r>
            <a:r>
              <a:rPr lang="en-GB" i="1" baseline="-25000" dirty="0" smtClean="0"/>
              <a:t>i</a:t>
            </a:r>
            <a:r>
              <a:rPr lang="en-GB" i="1" baseline="30000" dirty="0" smtClean="0"/>
              <a:t>t</a:t>
            </a:r>
            <a:r>
              <a:rPr lang="en-GB" dirty="0" smtClean="0"/>
              <a:t> and </a:t>
            </a:r>
            <a:r>
              <a:rPr lang="en-GB" i="1" dirty="0" err="1" smtClean="0"/>
              <a:t>q</a:t>
            </a:r>
            <a:r>
              <a:rPr lang="en-GB" i="1" baseline="-25000" dirty="0" err="1" smtClean="0"/>
              <a:t>i</a:t>
            </a:r>
            <a:r>
              <a:rPr lang="en-GB" i="1" baseline="30000" dirty="0" err="1" smtClean="0"/>
              <a:t>t</a:t>
            </a:r>
            <a:r>
              <a:rPr lang="en-GB" dirty="0" smtClean="0"/>
              <a:t>, respectively.</a:t>
            </a:r>
          </a:p>
          <a:p>
            <a:endParaRPr lang="en-GB" dirty="0" smtClean="0"/>
          </a:p>
          <a:p>
            <a:r>
              <a:rPr lang="en-GB" dirty="0" smtClean="0"/>
              <a:t>A very simple approach to the determination of a price index over a group of commodities is </a:t>
            </a:r>
            <a:r>
              <a:rPr lang="en-GB" b="1" dirty="0" smtClean="0"/>
              <a:t>the (fixed) basket approach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Define the </a:t>
            </a:r>
            <a:r>
              <a:rPr lang="en-GB" b="1" dirty="0" smtClean="0"/>
              <a:t>Lowe</a:t>
            </a:r>
            <a:r>
              <a:rPr lang="en-GB" dirty="0" smtClean="0"/>
              <a:t> (1823) </a:t>
            </a:r>
            <a:r>
              <a:rPr lang="en-GB" b="1" dirty="0" smtClean="0"/>
              <a:t>price index</a:t>
            </a:r>
            <a:r>
              <a:rPr lang="en-GB" dirty="0" smtClean="0"/>
              <a:t>, </a:t>
            </a:r>
            <a:r>
              <a:rPr lang="en-GB" i="1" dirty="0" err="1" smtClean="0"/>
              <a:t>P</a:t>
            </a:r>
            <a:r>
              <a:rPr lang="en-GB" i="1" baseline="-25000" dirty="0" err="1" smtClean="0"/>
              <a:t>Lo</a:t>
            </a:r>
            <a:r>
              <a:rPr lang="en-GB" dirty="0" smtClean="0"/>
              <a:t>, as follows:</a:t>
            </a:r>
          </a:p>
          <a:p>
            <a:endParaRPr lang="en-GB" dirty="0" smtClean="0"/>
          </a:p>
          <a:p>
            <a:r>
              <a:rPr lang="en-GB" dirty="0" smtClean="0"/>
              <a:t>                          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are </a:t>
            </a:r>
            <a:r>
              <a:rPr lang="en-GB" b="1" dirty="0" smtClean="0"/>
              <a:t>two natural choices</a:t>
            </a:r>
            <a:r>
              <a:rPr lang="en-GB" dirty="0" smtClean="0"/>
              <a:t> for the reference basket:</a:t>
            </a:r>
          </a:p>
          <a:p>
            <a:pPr lvl="1"/>
            <a:r>
              <a:rPr lang="en-GB" dirty="0" smtClean="0"/>
              <a:t>the period 0 commodity vector </a:t>
            </a:r>
            <a:r>
              <a:rPr lang="en-GB" b="1" i="1" dirty="0" smtClean="0"/>
              <a:t>q</a:t>
            </a:r>
            <a:r>
              <a:rPr lang="en-GB" b="1" baseline="30000" dirty="0" smtClean="0"/>
              <a:t>0</a:t>
            </a:r>
            <a:r>
              <a:rPr lang="en-GB" dirty="0" smtClean="0"/>
              <a:t> = (</a:t>
            </a:r>
            <a:r>
              <a:rPr lang="en-GB" i="1" dirty="0" smtClean="0"/>
              <a:t>q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0</a:t>
            </a:r>
            <a:r>
              <a:rPr lang="en-GB" dirty="0" smtClean="0"/>
              <a:t>, …, </a:t>
            </a:r>
            <a:r>
              <a:rPr lang="en-GB" i="1" dirty="0" smtClean="0"/>
              <a:t>q</a:t>
            </a:r>
            <a:r>
              <a:rPr lang="en-GB" i="1" baseline="-25000" dirty="0" smtClean="0"/>
              <a:t>n</a:t>
            </a:r>
            <a:r>
              <a:rPr lang="en-GB" baseline="30000" dirty="0" smtClean="0"/>
              <a:t>0</a:t>
            </a:r>
            <a:r>
              <a:rPr lang="en-GB" dirty="0" smtClean="0"/>
              <a:t>) or</a:t>
            </a:r>
          </a:p>
          <a:p>
            <a:pPr lvl="1"/>
            <a:r>
              <a:rPr lang="en-GB" dirty="0" smtClean="0"/>
              <a:t>the period 1 commodity vector </a:t>
            </a:r>
            <a:r>
              <a:rPr lang="en-GB" b="1" i="1" dirty="0" smtClean="0"/>
              <a:t>q</a:t>
            </a:r>
            <a:r>
              <a:rPr lang="en-GB" b="1" baseline="30000" dirty="0" smtClean="0"/>
              <a:t>1</a:t>
            </a:r>
            <a:r>
              <a:rPr lang="en-GB" dirty="0" smtClean="0"/>
              <a:t> = (</a:t>
            </a:r>
            <a:r>
              <a:rPr lang="en-GB" i="1" dirty="0" smtClean="0"/>
              <a:t>q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1</a:t>
            </a:r>
            <a:r>
              <a:rPr lang="en-GB" dirty="0" smtClean="0"/>
              <a:t>, …, </a:t>
            </a:r>
            <a:r>
              <a:rPr lang="en-GB" i="1" dirty="0" smtClean="0"/>
              <a:t>q</a:t>
            </a:r>
            <a:r>
              <a:rPr lang="en-GB" i="1" baseline="-25000" dirty="0" smtClean="0"/>
              <a:t>n</a:t>
            </a:r>
            <a:r>
              <a:rPr lang="en-GB" baseline="30000" dirty="0" smtClean="0"/>
              <a:t>1</a:t>
            </a:r>
            <a:r>
              <a:rPr lang="en-GB" dirty="0" smtClean="0"/>
              <a:t>).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58543" y="3978305"/>
          <a:ext cx="1803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Formel" r:id="rId4" imgW="1803240" imgH="888840" progId="Equation.3">
                  <p:embed/>
                </p:oleObj>
              </mc:Choice>
              <mc:Fallback>
                <p:oleObj name="Formel" r:id="rId4" imgW="180324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43" y="3978305"/>
                        <a:ext cx="1803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Motivation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Laspeyres</a:t>
            </a:r>
            <a:r>
              <a:rPr lang="en-GB" dirty="0" smtClean="0"/>
              <a:t>, </a:t>
            </a:r>
            <a:r>
              <a:rPr lang="en-GB" dirty="0" err="1" smtClean="0"/>
              <a:t>Paasche</a:t>
            </a:r>
            <a:r>
              <a:rPr lang="en-GB" dirty="0" smtClean="0"/>
              <a:t> and Fisher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3417" y="1324457"/>
            <a:ext cx="9478800" cy="4950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These two choices lead to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err="1" smtClean="0"/>
              <a:t>Laspeyres</a:t>
            </a:r>
            <a:r>
              <a:rPr lang="en-GB" dirty="0" smtClean="0"/>
              <a:t> (1871) </a:t>
            </a:r>
            <a:r>
              <a:rPr lang="en-GB" b="1" dirty="0" smtClean="0"/>
              <a:t>price index</a:t>
            </a:r>
            <a:r>
              <a:rPr lang="en-GB" dirty="0" smtClean="0"/>
              <a:t> </a:t>
            </a:r>
            <a:r>
              <a:rPr lang="en-GB" i="1" dirty="0" smtClean="0"/>
              <a:t>P</a:t>
            </a:r>
            <a:r>
              <a:rPr lang="en-GB" i="1" baseline="-25000" dirty="0" smtClean="0"/>
              <a:t>L</a:t>
            </a:r>
            <a:r>
              <a:rPr lang="en-GB" dirty="0" smtClean="0"/>
              <a:t>, if we choose </a:t>
            </a:r>
            <a:r>
              <a:rPr lang="en-GB" b="1" i="1" dirty="0" smtClean="0"/>
              <a:t>q</a:t>
            </a:r>
            <a:r>
              <a:rPr lang="en-GB" dirty="0" smtClean="0"/>
              <a:t> = </a:t>
            </a:r>
            <a:r>
              <a:rPr lang="en-GB" b="1" i="1" dirty="0" smtClean="0"/>
              <a:t>q</a:t>
            </a:r>
            <a:r>
              <a:rPr lang="en-GB" b="1" baseline="30000" dirty="0" smtClean="0"/>
              <a:t>0</a:t>
            </a:r>
            <a:r>
              <a:rPr lang="en-GB" dirty="0" smtClean="0"/>
              <a:t>, and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err="1" smtClean="0"/>
              <a:t>Paasche</a:t>
            </a:r>
            <a:r>
              <a:rPr lang="en-GB" dirty="0" smtClean="0"/>
              <a:t> (1874) </a:t>
            </a:r>
            <a:r>
              <a:rPr lang="en-GB" b="1" dirty="0" smtClean="0"/>
              <a:t>price index</a:t>
            </a:r>
            <a:r>
              <a:rPr lang="en-GB" dirty="0" smtClean="0"/>
              <a:t> </a:t>
            </a:r>
            <a:r>
              <a:rPr lang="en-GB" i="1" dirty="0" smtClean="0"/>
              <a:t>P</a:t>
            </a:r>
            <a:r>
              <a:rPr lang="en-GB" i="1" baseline="-25000" dirty="0" smtClean="0"/>
              <a:t>P</a:t>
            </a:r>
            <a:r>
              <a:rPr lang="en-GB" dirty="0" smtClean="0"/>
              <a:t>, if we choose </a:t>
            </a:r>
            <a:r>
              <a:rPr lang="en-GB" b="1" i="1" dirty="0" smtClean="0"/>
              <a:t>q</a:t>
            </a:r>
            <a:r>
              <a:rPr lang="en-GB" dirty="0" smtClean="0"/>
              <a:t> = </a:t>
            </a:r>
            <a:r>
              <a:rPr lang="en-GB" b="1" i="1" dirty="0" smtClean="0"/>
              <a:t>q</a:t>
            </a:r>
            <a:r>
              <a:rPr lang="en-GB" b="1" baseline="30000" dirty="0" smtClean="0"/>
              <a:t>1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                         ,                          .</a:t>
            </a:r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According to the CPI Manual (ILO et al., 2004), “</a:t>
            </a:r>
            <a:r>
              <a:rPr lang="en-GB" b="1" dirty="0" smtClean="0"/>
              <a:t>the </a:t>
            </a:r>
            <a:r>
              <a:rPr lang="en-GB" b="1" dirty="0" err="1" smtClean="0"/>
              <a:t>Paasche</a:t>
            </a:r>
            <a:r>
              <a:rPr lang="en-GB" b="1" dirty="0" smtClean="0"/>
              <a:t> and </a:t>
            </a:r>
            <a:r>
              <a:rPr lang="en-GB" b="1" dirty="0" err="1" smtClean="0"/>
              <a:t>Laspeyres</a:t>
            </a:r>
            <a:r>
              <a:rPr lang="en-GB" b="1" dirty="0" smtClean="0"/>
              <a:t> price indices are equally plausible</a:t>
            </a:r>
            <a:r>
              <a:rPr lang="en-GB" dirty="0" smtClean="0"/>
              <a:t>.”</a:t>
            </a:r>
          </a:p>
          <a:p>
            <a:r>
              <a:rPr lang="en-GB" dirty="0" smtClean="0"/>
              <a:t>Taking an evenly weighted average of these basket price indices leads to </a:t>
            </a:r>
            <a:r>
              <a:rPr lang="en-GB" b="1" dirty="0" smtClean="0"/>
              <a:t>symmetric averages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The geometric mean</a:t>
            </a:r>
            <a:r>
              <a:rPr lang="en-GB" dirty="0" smtClean="0"/>
              <a:t>, which leads to the </a:t>
            </a:r>
            <a:r>
              <a:rPr lang="en-GB" b="1" dirty="0" smtClean="0"/>
              <a:t>Fisher</a:t>
            </a:r>
            <a:r>
              <a:rPr lang="en-GB" dirty="0" smtClean="0"/>
              <a:t> (1922) </a:t>
            </a:r>
            <a:r>
              <a:rPr lang="en-GB" b="1" dirty="0" smtClean="0"/>
              <a:t>price index</a:t>
            </a:r>
            <a:r>
              <a:rPr lang="en-GB" dirty="0" smtClean="0"/>
              <a:t>, 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dirty="0" smtClean="0"/>
              <a:t>, is defined as:</a:t>
            </a:r>
            <a:endParaRPr lang="en-GB" i="1" dirty="0" smtClean="0"/>
          </a:p>
          <a:p>
            <a:r>
              <a:rPr lang="en-GB" i="1" dirty="0" smtClean="0"/>
              <a:t>                     .</a:t>
            </a:r>
            <a:endParaRPr lang="en-GB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77877" y="2436858"/>
          <a:ext cx="17637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" name="Formel" r:id="rId4" imgW="1765080" imgH="888840" progId="Equation.3">
                  <p:embed/>
                </p:oleObj>
              </mc:Choice>
              <mc:Fallback>
                <p:oleObj name="Formel" r:id="rId4" imgW="17650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7" y="2436858"/>
                        <a:ext cx="1763713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57331" y="2435044"/>
          <a:ext cx="176371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" name="Formel" r:id="rId6" imgW="1765080" imgH="888840" progId="Equation.3">
                  <p:embed/>
                </p:oleObj>
              </mc:Choice>
              <mc:Fallback>
                <p:oleObj name="Formel" r:id="rId6" imgW="1765080" imgH="888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331" y="2435044"/>
                        <a:ext cx="1763712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77102" y="5531033"/>
          <a:ext cx="14462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" name="Formel" r:id="rId8" imgW="1447560" imgH="368280" progId="Equation.3">
                  <p:embed/>
                </p:oleObj>
              </mc:Choice>
              <mc:Fallback>
                <p:oleObj name="Formel" r:id="rId8" imgW="144756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02" y="5531033"/>
                        <a:ext cx="14462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Background</a:t>
            </a:r>
            <a:br>
              <a:rPr lang="en-GB" dirty="0" smtClean="0"/>
            </a:br>
            <a:r>
              <a:rPr lang="en-GB" dirty="0" smtClean="0"/>
              <a:t>Elementary indices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Suppose that there are </a:t>
            </a:r>
            <a:r>
              <a:rPr lang="en-GB" b="1" i="1" dirty="0" smtClean="0"/>
              <a:t>M</a:t>
            </a:r>
            <a:r>
              <a:rPr lang="en-GB" b="1" dirty="0" smtClean="0"/>
              <a:t> lowest-level items or specific commodities</a:t>
            </a:r>
            <a:r>
              <a:rPr lang="en-GB" dirty="0" smtClean="0"/>
              <a:t> in a chosen elementary category.</a:t>
            </a:r>
          </a:p>
          <a:p>
            <a:r>
              <a:rPr lang="en-GB" dirty="0" smtClean="0"/>
              <a:t>Denote the period </a:t>
            </a:r>
            <a:r>
              <a:rPr lang="en-GB" i="1" dirty="0" smtClean="0"/>
              <a:t>t</a:t>
            </a:r>
            <a:r>
              <a:rPr lang="en-GB" dirty="0" smtClean="0"/>
              <a:t> </a:t>
            </a:r>
            <a:r>
              <a:rPr lang="en-GB" b="1" dirty="0" smtClean="0"/>
              <a:t>price</a:t>
            </a:r>
            <a:r>
              <a:rPr lang="en-GB" dirty="0" smtClean="0"/>
              <a:t> of item </a:t>
            </a:r>
            <a:r>
              <a:rPr lang="en-GB" i="1" dirty="0" smtClean="0"/>
              <a:t>m</a:t>
            </a:r>
            <a:r>
              <a:rPr lang="en-GB" dirty="0" smtClean="0"/>
              <a:t> by </a:t>
            </a:r>
            <a:r>
              <a:rPr lang="en-GB" i="1" dirty="0" smtClean="0"/>
              <a:t>p</a:t>
            </a:r>
            <a:r>
              <a:rPr lang="en-GB" i="1" baseline="-25000" dirty="0" smtClean="0"/>
              <a:t>m</a:t>
            </a:r>
            <a:r>
              <a:rPr lang="en-GB" i="1" baseline="30000" dirty="0" smtClean="0"/>
              <a:t>t</a:t>
            </a:r>
            <a:r>
              <a:rPr lang="en-GB" dirty="0" smtClean="0"/>
              <a:t> for </a:t>
            </a:r>
            <a:r>
              <a:rPr lang="en-GB" i="1" dirty="0" smtClean="0"/>
              <a:t>t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 {0, 1} </a:t>
            </a:r>
            <a:r>
              <a:rPr lang="en-GB" dirty="0" smtClean="0"/>
              <a:t>and for items</a:t>
            </a:r>
            <a:br>
              <a:rPr lang="en-GB" dirty="0" smtClean="0"/>
            </a:b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 {1, …, </a:t>
            </a:r>
            <a:r>
              <a:rPr lang="en-GB" i="1" dirty="0" smtClean="0">
                <a:sym typeface="Symbol"/>
              </a:rPr>
              <a:t>M</a:t>
            </a:r>
            <a:r>
              <a:rPr lang="en-GB" dirty="0" smtClean="0">
                <a:sym typeface="Symbol"/>
              </a:rPr>
              <a:t>}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b="1" dirty="0" err="1" smtClean="0"/>
              <a:t>Dutot</a:t>
            </a:r>
            <a:r>
              <a:rPr lang="en-GB" dirty="0" smtClean="0"/>
              <a:t> (1738) </a:t>
            </a:r>
            <a:r>
              <a:rPr lang="en-GB" b="1" dirty="0" smtClean="0"/>
              <a:t>elementary price index</a:t>
            </a:r>
            <a:r>
              <a:rPr lang="en-GB" dirty="0" smtClean="0"/>
              <a:t>, </a:t>
            </a:r>
            <a:r>
              <a:rPr lang="en-GB" i="1" dirty="0" smtClean="0"/>
              <a:t>P</a:t>
            </a:r>
            <a:r>
              <a:rPr lang="en-GB" i="1" baseline="-25000" dirty="0" smtClean="0"/>
              <a:t>D</a:t>
            </a:r>
            <a:r>
              <a:rPr lang="en-GB" dirty="0" smtClean="0"/>
              <a:t>, is equal to the </a:t>
            </a:r>
            <a:r>
              <a:rPr lang="en-GB" i="1" dirty="0" smtClean="0"/>
              <a:t>arithmetic</a:t>
            </a:r>
            <a:r>
              <a:rPr lang="en-GB" dirty="0" smtClean="0"/>
              <a:t> average of the </a:t>
            </a:r>
            <a:r>
              <a:rPr lang="en-GB" i="1" dirty="0" smtClean="0"/>
              <a:t>M</a:t>
            </a:r>
            <a:r>
              <a:rPr lang="en-GB" dirty="0" smtClean="0"/>
              <a:t> period 1 prices divided by the </a:t>
            </a:r>
            <a:r>
              <a:rPr lang="en-GB" i="1" dirty="0" smtClean="0"/>
              <a:t>arithmetic</a:t>
            </a:r>
            <a:r>
              <a:rPr lang="en-GB" dirty="0" smtClean="0"/>
              <a:t> average of the </a:t>
            </a:r>
            <a:r>
              <a:rPr lang="en-GB" i="1" dirty="0" smtClean="0"/>
              <a:t>M</a:t>
            </a:r>
            <a:r>
              <a:rPr lang="en-GB" dirty="0" smtClean="0"/>
              <a:t> period 0 prices.</a:t>
            </a:r>
          </a:p>
          <a:p>
            <a:r>
              <a:rPr lang="en-GB" dirty="0" smtClean="0"/>
              <a:t>The </a:t>
            </a:r>
            <a:r>
              <a:rPr lang="en-GB" b="1" dirty="0" err="1" smtClean="0"/>
              <a:t>Carli</a:t>
            </a:r>
            <a:r>
              <a:rPr lang="en-GB" dirty="0" smtClean="0"/>
              <a:t> (1764) </a:t>
            </a:r>
            <a:r>
              <a:rPr lang="en-GB" b="1" dirty="0" smtClean="0"/>
              <a:t>elementary price index</a:t>
            </a:r>
            <a:r>
              <a:rPr lang="en-GB" dirty="0" smtClean="0"/>
              <a:t>,</a:t>
            </a:r>
            <a:r>
              <a:rPr lang="en-GB" i="1" dirty="0" smtClean="0"/>
              <a:t> P</a:t>
            </a:r>
            <a:r>
              <a:rPr lang="en-GB" i="1" baseline="-25000" dirty="0" smtClean="0"/>
              <a:t>C</a:t>
            </a:r>
            <a:r>
              <a:rPr lang="en-GB" dirty="0" smtClean="0"/>
              <a:t>, is equal to the </a:t>
            </a:r>
            <a:r>
              <a:rPr lang="en-GB" i="1" dirty="0" smtClean="0"/>
              <a:t>arithmetic</a:t>
            </a:r>
            <a:r>
              <a:rPr lang="en-GB" dirty="0" smtClean="0"/>
              <a:t> average of the </a:t>
            </a:r>
            <a:r>
              <a:rPr lang="en-GB" i="1" dirty="0" smtClean="0"/>
              <a:t>M</a:t>
            </a:r>
            <a:r>
              <a:rPr lang="en-GB" dirty="0" smtClean="0"/>
              <a:t> item price ratios or price relatives, </a:t>
            </a:r>
            <a:r>
              <a:rPr lang="en-GB" i="1" dirty="0" smtClean="0"/>
              <a:t>p</a:t>
            </a:r>
            <a:r>
              <a:rPr lang="en-GB" i="1" baseline="-25000" dirty="0" smtClean="0"/>
              <a:t>m</a:t>
            </a:r>
            <a:r>
              <a:rPr lang="en-GB" baseline="30000" dirty="0" smtClean="0"/>
              <a:t>1</a:t>
            </a:r>
            <a:r>
              <a:rPr lang="en-GB" dirty="0" smtClean="0"/>
              <a:t>/</a:t>
            </a:r>
            <a:r>
              <a:rPr lang="en-GB" i="1" dirty="0" smtClean="0"/>
              <a:t>p</a:t>
            </a:r>
            <a:r>
              <a:rPr lang="en-GB" i="1" baseline="-25000" dirty="0" smtClean="0"/>
              <a:t>m</a:t>
            </a:r>
            <a:r>
              <a:rPr lang="en-GB" baseline="30000" dirty="0" smtClean="0"/>
              <a:t>0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Jevons</a:t>
            </a:r>
            <a:r>
              <a:rPr lang="en-GB" dirty="0" smtClean="0"/>
              <a:t> (1865) </a:t>
            </a:r>
            <a:r>
              <a:rPr lang="en-GB" b="1" dirty="0" smtClean="0"/>
              <a:t>elementary price index</a:t>
            </a:r>
            <a:r>
              <a:rPr lang="en-GB" dirty="0" smtClean="0"/>
              <a:t>, </a:t>
            </a:r>
            <a:r>
              <a:rPr lang="en-GB" i="1" dirty="0" smtClean="0"/>
              <a:t>P</a:t>
            </a:r>
            <a:r>
              <a:rPr lang="en-GB" i="1" baseline="-25000" dirty="0" smtClean="0"/>
              <a:t>J</a:t>
            </a:r>
            <a:r>
              <a:rPr lang="en-GB" dirty="0" smtClean="0"/>
              <a:t>, is equal to the </a:t>
            </a:r>
            <a:r>
              <a:rPr lang="en-GB" i="1" dirty="0" smtClean="0"/>
              <a:t>geometric</a:t>
            </a:r>
            <a:r>
              <a:rPr lang="en-GB" dirty="0" smtClean="0"/>
              <a:t> average of the </a:t>
            </a:r>
            <a:r>
              <a:rPr lang="en-GB" i="1" dirty="0" smtClean="0"/>
              <a:t>M</a:t>
            </a:r>
            <a:r>
              <a:rPr lang="en-GB" dirty="0" smtClean="0"/>
              <a:t> item price ratios or price relatives, </a:t>
            </a:r>
            <a:r>
              <a:rPr lang="en-GB" i="1" dirty="0" smtClean="0"/>
              <a:t>p</a:t>
            </a:r>
            <a:r>
              <a:rPr lang="en-GB" i="1" baseline="-25000" dirty="0" smtClean="0"/>
              <a:t>m</a:t>
            </a:r>
            <a:r>
              <a:rPr lang="en-GB" baseline="30000" dirty="0" smtClean="0"/>
              <a:t>1</a:t>
            </a:r>
            <a:r>
              <a:rPr lang="en-GB" dirty="0" smtClean="0"/>
              <a:t>/</a:t>
            </a:r>
            <a:r>
              <a:rPr lang="en-GB" i="1" dirty="0" smtClean="0"/>
              <a:t>p</a:t>
            </a:r>
            <a:r>
              <a:rPr lang="en-GB" i="1" baseline="-25000" dirty="0" smtClean="0"/>
              <a:t>m</a:t>
            </a:r>
            <a:r>
              <a:rPr lang="en-GB" baseline="30000" dirty="0" smtClean="0"/>
              <a:t>0</a:t>
            </a:r>
            <a:r>
              <a:rPr lang="en-GB" dirty="0" smtClean="0"/>
              <a:t>, or the </a:t>
            </a:r>
            <a:r>
              <a:rPr lang="en-GB" i="1" dirty="0" smtClean="0"/>
              <a:t>geometric</a:t>
            </a:r>
            <a:r>
              <a:rPr lang="en-GB" dirty="0" smtClean="0"/>
              <a:t> average of the </a:t>
            </a:r>
            <a:r>
              <a:rPr lang="en-GB" i="1" dirty="0" smtClean="0"/>
              <a:t>M</a:t>
            </a:r>
            <a:r>
              <a:rPr lang="en-GB" dirty="0" smtClean="0"/>
              <a:t> period 1 prices divided by the </a:t>
            </a:r>
            <a:r>
              <a:rPr lang="en-GB" i="1" dirty="0" smtClean="0"/>
              <a:t>geometric</a:t>
            </a:r>
            <a:r>
              <a:rPr lang="en-GB" dirty="0" smtClean="0"/>
              <a:t> average of the </a:t>
            </a:r>
            <a:r>
              <a:rPr lang="en-GB" i="1" dirty="0" smtClean="0"/>
              <a:t>M</a:t>
            </a:r>
            <a:r>
              <a:rPr lang="en-GB" dirty="0" smtClean="0"/>
              <a:t> period 0 prices.</a:t>
            </a:r>
          </a:p>
          <a:p>
            <a:endParaRPr lang="en-GB" dirty="0" smtClean="0"/>
          </a:p>
          <a:p>
            <a:r>
              <a:rPr lang="en-GB" dirty="0" smtClean="0"/>
              <a:t>                        ,                      ,                                         .</a:t>
            </a:r>
            <a:endParaRPr lang="en-GB" i="1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54064" y="5354499"/>
          <a:ext cx="16891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" name="Formel" r:id="rId4" imgW="1688760" imgH="888840" progId="Equation.3">
                  <p:embed/>
                </p:oleObj>
              </mc:Choice>
              <mc:Fallback>
                <p:oleObj name="Formel" r:id="rId4" imgW="168876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4" y="5354499"/>
                        <a:ext cx="16891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572106" y="5440363"/>
          <a:ext cx="149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" name="Formel" r:id="rId6" imgW="1498320" imgH="711000" progId="Equation.3">
                  <p:embed/>
                </p:oleObj>
              </mc:Choice>
              <mc:Fallback>
                <p:oleObj name="Formel" r:id="rId6" imgW="149832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106" y="5440363"/>
                        <a:ext cx="149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172202" y="5307013"/>
          <a:ext cx="2857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name="Formel" r:id="rId8" imgW="2857320" imgH="990360" progId="Equation.3">
                  <p:embed/>
                </p:oleObj>
              </mc:Choice>
              <mc:Fallback>
                <p:oleObj name="Formel" r:id="rId8" imgW="2857320" imgH="990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202" y="5307013"/>
                        <a:ext cx="2857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Background</a:t>
            </a:r>
            <a:br>
              <a:rPr lang="en-GB" dirty="0" smtClean="0"/>
            </a:br>
            <a:r>
              <a:rPr lang="en-GB" dirty="0" smtClean="0"/>
              <a:t>Why the </a:t>
            </a:r>
            <a:r>
              <a:rPr lang="en-GB" dirty="0" err="1" smtClean="0"/>
              <a:t>Carli</a:t>
            </a:r>
            <a:r>
              <a:rPr lang="en-GB" dirty="0" smtClean="0"/>
              <a:t> index really should be abandoned!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There might be </a:t>
            </a:r>
            <a:r>
              <a:rPr lang="en-GB" b="1" dirty="0" smtClean="0"/>
              <a:t>good reasons </a:t>
            </a:r>
            <a:r>
              <a:rPr lang="en-GB" b="1" dirty="0"/>
              <a:t>in practice for relying on geometric averaging</a:t>
            </a:r>
            <a:r>
              <a:rPr lang="en-GB" dirty="0"/>
              <a:t>, i.e. the Jevons index, </a:t>
            </a:r>
            <a:r>
              <a:rPr lang="en-GB" b="1" dirty="0"/>
              <a:t>even </a:t>
            </a:r>
            <a:r>
              <a:rPr lang="en-GB" b="1" dirty="0" smtClean="0"/>
              <a:t>where </a:t>
            </a:r>
            <a:r>
              <a:rPr lang="en-GB" b="1" dirty="0"/>
              <a:t>arithmetic averaging</a:t>
            </a:r>
            <a:r>
              <a:rPr lang="en-GB" dirty="0"/>
              <a:t>, i.e. the </a:t>
            </a:r>
            <a:r>
              <a:rPr lang="en-GB" dirty="0" err="1"/>
              <a:t>Carli</a:t>
            </a:r>
            <a:r>
              <a:rPr lang="en-GB" dirty="0"/>
              <a:t> index, </a:t>
            </a:r>
            <a:r>
              <a:rPr lang="en-GB" b="1" dirty="0"/>
              <a:t>would be theoretically </a:t>
            </a:r>
            <a:r>
              <a:rPr lang="en-GB" b="1" dirty="0" smtClean="0"/>
              <a:t>superior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Notwithstanding </a:t>
            </a:r>
            <a:r>
              <a:rPr lang="en-GB" dirty="0"/>
              <a:t>that </a:t>
            </a:r>
            <a:r>
              <a:rPr lang="en-GB" b="1" dirty="0"/>
              <a:t>the </a:t>
            </a:r>
            <a:r>
              <a:rPr lang="en-GB" b="1" dirty="0" err="1"/>
              <a:t>Carli</a:t>
            </a:r>
            <a:r>
              <a:rPr lang="en-GB" b="1" dirty="0"/>
              <a:t> formula has no bias </a:t>
            </a:r>
            <a:r>
              <a:rPr lang="en-GB" b="1" dirty="0" smtClean="0"/>
              <a:t>with respect to the desired aggregate index, it </a:t>
            </a:r>
            <a:r>
              <a:rPr lang="en-GB" b="1" dirty="0"/>
              <a:t>can show large fluctuations</a:t>
            </a:r>
            <a:r>
              <a:rPr lang="en-GB" dirty="0"/>
              <a:t> in the presence of outliers and </a:t>
            </a:r>
            <a:r>
              <a:rPr lang="en-GB" i="1" dirty="0"/>
              <a:t>in the context of chain indices</a:t>
            </a:r>
            <a:r>
              <a:rPr lang="en-GB" dirty="0"/>
              <a:t> </a:t>
            </a:r>
            <a:r>
              <a:rPr lang="en-GB" b="1" dirty="0"/>
              <a:t>when weights are not </a:t>
            </a:r>
            <a:r>
              <a:rPr lang="en-GB" b="1" dirty="0" smtClean="0"/>
              <a:t>available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MSE(</a:t>
            </a:r>
            <a:r>
              <a:rPr lang="en-GB" i="1" dirty="0" smtClean="0"/>
              <a:t>P</a:t>
            </a:r>
            <a:r>
              <a:rPr lang="en-GB" i="1" baseline="-25000" dirty="0" smtClean="0"/>
              <a:t>J</a:t>
            </a:r>
            <a:r>
              <a:rPr lang="en-GB" dirty="0"/>
              <a:t>) = </a:t>
            </a:r>
            <a:r>
              <a:rPr lang="en-GB" dirty="0" err="1"/>
              <a:t>Var</a:t>
            </a:r>
            <a:r>
              <a:rPr lang="en-GB" dirty="0"/>
              <a:t>(</a:t>
            </a:r>
            <a:r>
              <a:rPr lang="en-GB" i="1" dirty="0"/>
              <a:t>P</a:t>
            </a:r>
            <a:r>
              <a:rPr lang="en-GB" i="1" baseline="-25000" dirty="0"/>
              <a:t>J</a:t>
            </a:r>
            <a:r>
              <a:rPr lang="en-GB" dirty="0"/>
              <a:t>) + Bias</a:t>
            </a:r>
            <a:r>
              <a:rPr lang="en-GB" baseline="30000" dirty="0"/>
              <a:t>2</a:t>
            </a:r>
            <a:r>
              <a:rPr lang="en-GB" dirty="0"/>
              <a:t>(</a:t>
            </a:r>
            <a:r>
              <a:rPr lang="en-GB" i="1" dirty="0"/>
              <a:t>P</a:t>
            </a:r>
            <a:r>
              <a:rPr lang="en-GB" i="1" baseline="-25000" dirty="0"/>
              <a:t>J</a:t>
            </a:r>
            <a:r>
              <a:rPr lang="en-GB" dirty="0"/>
              <a:t>) &lt; </a:t>
            </a:r>
            <a:r>
              <a:rPr lang="en-GB" dirty="0" err="1"/>
              <a:t>Var</a:t>
            </a:r>
            <a:r>
              <a:rPr lang="en-GB" dirty="0"/>
              <a:t>(</a:t>
            </a:r>
            <a:r>
              <a:rPr lang="en-GB" i="1" dirty="0"/>
              <a:t>P</a:t>
            </a:r>
            <a:r>
              <a:rPr lang="en-GB" i="1" baseline="-25000" dirty="0"/>
              <a:t>C</a:t>
            </a:r>
            <a:r>
              <a:rPr lang="en-GB" dirty="0"/>
              <a:t>) = MSE(</a:t>
            </a:r>
            <a:r>
              <a:rPr lang="en-GB" i="1" dirty="0"/>
              <a:t>P</a:t>
            </a:r>
            <a:r>
              <a:rPr lang="en-GB" i="1" baseline="-25000" dirty="0"/>
              <a:t>C</a:t>
            </a:r>
            <a:r>
              <a:rPr lang="en-GB" dirty="0"/>
              <a:t>) </a:t>
            </a:r>
            <a:r>
              <a:rPr lang="en-GB" dirty="0">
                <a:sym typeface="Symbol"/>
              </a:rPr>
              <a:t> </a:t>
            </a:r>
            <a:r>
              <a:rPr lang="en-GB" dirty="0" err="1"/>
              <a:t>Var</a:t>
            </a:r>
            <a:r>
              <a:rPr lang="en-GB" dirty="0"/>
              <a:t>(</a:t>
            </a:r>
            <a:r>
              <a:rPr lang="en-GB" i="1" dirty="0"/>
              <a:t>P</a:t>
            </a:r>
            <a:r>
              <a:rPr lang="en-GB" i="1" baseline="-25000" dirty="0"/>
              <a:t>J</a:t>
            </a:r>
            <a:r>
              <a:rPr lang="en-GB" dirty="0"/>
              <a:t>) &lt;&lt; </a:t>
            </a:r>
            <a:r>
              <a:rPr lang="en-GB" dirty="0" err="1"/>
              <a:t>Var</a:t>
            </a:r>
            <a:r>
              <a:rPr lang="en-GB" dirty="0"/>
              <a:t>(</a:t>
            </a:r>
            <a:r>
              <a:rPr lang="en-GB" i="1" dirty="0"/>
              <a:t>P</a:t>
            </a:r>
            <a:r>
              <a:rPr lang="en-GB" i="1" baseline="-25000" dirty="0"/>
              <a:t>C</a:t>
            </a:r>
            <a:r>
              <a:rPr lang="en-GB" dirty="0" smtClean="0"/>
              <a:t>).</a:t>
            </a:r>
            <a:endParaRPr lang="en-GB" dirty="0"/>
          </a:p>
          <a:p>
            <a:pPr lvl="1"/>
            <a:r>
              <a:rPr lang="en-GB" b="1" dirty="0" smtClean="0"/>
              <a:t>The </a:t>
            </a:r>
            <a:r>
              <a:rPr lang="en-GB" b="1" dirty="0"/>
              <a:t>Jevons formula</a:t>
            </a:r>
            <a:r>
              <a:rPr lang="en-GB" dirty="0"/>
              <a:t>, on the other hand, </a:t>
            </a:r>
            <a:r>
              <a:rPr lang="en-GB" b="1" dirty="0"/>
              <a:t>is more robust</a:t>
            </a:r>
            <a:r>
              <a:rPr lang="en-GB" dirty="0"/>
              <a:t> in these circumstances, which is due to the fact that </a:t>
            </a:r>
            <a:r>
              <a:rPr lang="en-GB" b="1" dirty="0"/>
              <a:t>it satisfies the circularity test</a:t>
            </a:r>
            <a:r>
              <a:rPr lang="en-GB" dirty="0"/>
              <a:t> (however, it is noteworthy that </a:t>
            </a:r>
            <a:r>
              <a:rPr lang="en-GB" b="1" dirty="0"/>
              <a:t>when item substitution takes place none of the elementary index formulae will meet the circularity test</a:t>
            </a:r>
            <a:r>
              <a:rPr lang="en-GB" dirty="0" smtClean="0"/>
              <a:t>):</a:t>
            </a:r>
          </a:p>
          <a:p>
            <a:pPr lvl="1"/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dirty="0" smtClean="0"/>
              <a:t>(</a:t>
            </a:r>
            <a:r>
              <a:rPr lang="en-GB" b="1" i="1" dirty="0" smtClean="0"/>
              <a:t>p</a:t>
            </a:r>
            <a:r>
              <a:rPr lang="en-GB" b="1" baseline="30000" dirty="0" smtClean="0"/>
              <a:t>0</a:t>
            </a:r>
            <a:r>
              <a:rPr lang="en-GB" dirty="0"/>
              <a:t>, </a:t>
            </a:r>
            <a:r>
              <a:rPr lang="en-GB" b="1" i="1" dirty="0"/>
              <a:t>p</a:t>
            </a:r>
            <a:r>
              <a:rPr lang="en-GB" b="1" baseline="30000" dirty="0"/>
              <a:t>2</a:t>
            </a:r>
            <a:r>
              <a:rPr lang="en-GB" dirty="0"/>
              <a:t>) – </a:t>
            </a:r>
            <a:r>
              <a:rPr lang="en-GB" i="1" dirty="0"/>
              <a:t>P</a:t>
            </a:r>
            <a:r>
              <a:rPr lang="en-GB" i="1" baseline="-25000" dirty="0"/>
              <a:t>C</a:t>
            </a:r>
            <a:r>
              <a:rPr lang="en-GB" dirty="0"/>
              <a:t>(</a:t>
            </a:r>
            <a:r>
              <a:rPr lang="en-GB" b="1" i="1" dirty="0"/>
              <a:t>p</a:t>
            </a:r>
            <a:r>
              <a:rPr lang="en-GB" b="1" baseline="30000" dirty="0"/>
              <a:t>0</a:t>
            </a:r>
            <a:r>
              <a:rPr lang="en-GB" dirty="0"/>
              <a:t>, </a:t>
            </a:r>
            <a:r>
              <a:rPr lang="en-GB" b="1" i="1" dirty="0"/>
              <a:t>p</a:t>
            </a:r>
            <a:r>
              <a:rPr lang="en-GB" b="1" baseline="30000" dirty="0"/>
              <a:t>1</a:t>
            </a:r>
            <a:r>
              <a:rPr lang="en-GB" dirty="0"/>
              <a:t>) 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C</a:t>
            </a:r>
            <a:r>
              <a:rPr lang="en-GB" dirty="0"/>
              <a:t>(</a:t>
            </a:r>
            <a:r>
              <a:rPr lang="en-GB" b="1" i="1" dirty="0"/>
              <a:t>p</a:t>
            </a:r>
            <a:r>
              <a:rPr lang="en-GB" b="1" baseline="30000" dirty="0"/>
              <a:t>1</a:t>
            </a:r>
            <a:r>
              <a:rPr lang="en-GB" dirty="0"/>
              <a:t>, </a:t>
            </a:r>
            <a:r>
              <a:rPr lang="en-GB" b="1" i="1" dirty="0"/>
              <a:t>p</a:t>
            </a:r>
            <a:r>
              <a:rPr lang="en-GB" b="1" baseline="30000" dirty="0"/>
              <a:t>2</a:t>
            </a:r>
            <a:r>
              <a:rPr lang="en-GB" dirty="0"/>
              <a:t>) = </a:t>
            </a:r>
            <a:r>
              <a:rPr lang="en-GB" dirty="0" err="1"/>
              <a:t>Cov</a:t>
            </a:r>
            <a:r>
              <a:rPr lang="en-GB" dirty="0"/>
              <a:t>[</a:t>
            </a:r>
            <a:r>
              <a:rPr lang="en-GB" b="1" i="1" dirty="0"/>
              <a:t>p</a:t>
            </a:r>
            <a:r>
              <a:rPr lang="en-GB" b="1" baseline="30000" dirty="0"/>
              <a:t>1</a:t>
            </a:r>
            <a:r>
              <a:rPr lang="en-GB" dirty="0"/>
              <a:t>/</a:t>
            </a:r>
            <a:r>
              <a:rPr lang="en-GB" b="1" i="1" dirty="0"/>
              <a:t>p</a:t>
            </a:r>
            <a:r>
              <a:rPr lang="en-GB" b="1" baseline="30000" dirty="0"/>
              <a:t>0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n-GB" b="1" i="1" dirty="0"/>
              <a:t>p</a:t>
            </a:r>
            <a:r>
              <a:rPr lang="en-GB" b="1" baseline="30000" dirty="0"/>
              <a:t>2</a:t>
            </a:r>
            <a:r>
              <a:rPr lang="en-GB" dirty="0"/>
              <a:t>/</a:t>
            </a:r>
            <a:r>
              <a:rPr lang="en-GB" b="1" i="1" dirty="0"/>
              <a:t>p</a:t>
            </a:r>
            <a:r>
              <a:rPr lang="en-GB" b="1" baseline="30000" dirty="0"/>
              <a:t>1</a:t>
            </a:r>
            <a:r>
              <a:rPr lang="en-GB" dirty="0" smtClean="0"/>
              <a:t>] &lt; 0 for </a:t>
            </a:r>
            <a:r>
              <a:rPr lang="en-GB" b="1" i="1" dirty="0"/>
              <a:t>p</a:t>
            </a:r>
            <a:r>
              <a:rPr lang="en-GB" b="1" baseline="30000" dirty="0"/>
              <a:t>2</a:t>
            </a:r>
            <a:r>
              <a:rPr lang="en-GB" dirty="0"/>
              <a:t> = </a:t>
            </a:r>
            <a:r>
              <a:rPr lang="en-GB" b="1" i="1" dirty="0" smtClean="0"/>
              <a:t>p</a:t>
            </a:r>
            <a:r>
              <a:rPr lang="en-GB" b="1" baseline="30000" dirty="0" smtClean="0"/>
              <a:t>0</a:t>
            </a:r>
            <a:r>
              <a:rPr lang="en-GB" dirty="0" smtClean="0">
                <a:sym typeface="Symbol"/>
              </a:rPr>
              <a:t>.</a:t>
            </a:r>
            <a:endParaRPr lang="en-GB" dirty="0"/>
          </a:p>
          <a:p>
            <a:r>
              <a:rPr lang="en-GB" dirty="0" smtClean="0"/>
              <a:t>Still, </a:t>
            </a:r>
            <a:r>
              <a:rPr lang="en-GB" b="1" dirty="0" smtClean="0"/>
              <a:t>the best solution of course would be disaggregation</a:t>
            </a:r>
            <a:r>
              <a:rPr lang="en-GB" dirty="0" smtClean="0"/>
              <a:t>, i.e. implementing low-level weights in order </a:t>
            </a:r>
            <a:r>
              <a:rPr lang="en-GB" b="1" dirty="0" smtClean="0"/>
              <a:t>to make the now-lowest level more homogeneous</a:t>
            </a:r>
            <a:r>
              <a:rPr lang="en-GB" dirty="0" smtClean="0"/>
              <a:t>; or, to paraphrase Galileo </a:t>
            </a:r>
            <a:r>
              <a:rPr lang="en-GB" dirty="0" err="1" smtClean="0"/>
              <a:t>Galilei</a:t>
            </a:r>
            <a:r>
              <a:rPr lang="en-GB" dirty="0" smtClean="0"/>
              <a:t>: “Weight what can be weighted and make </a:t>
            </a:r>
            <a:r>
              <a:rPr lang="en-GB" dirty="0" err="1" smtClean="0"/>
              <a:t>weightable</a:t>
            </a:r>
            <a:r>
              <a:rPr lang="en-GB" dirty="0" smtClean="0"/>
              <a:t> what is not so.”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0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Consistency in aggregation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consistency in aggregation (CIA) approach</a:t>
            </a:r>
            <a:r>
              <a:rPr lang="en-GB" dirty="0" smtClean="0"/>
              <a:t> newly developed (Mehrhoff, 2010, </a:t>
            </a:r>
            <a:r>
              <a:rPr lang="en-GB" dirty="0" err="1" smtClean="0"/>
              <a:t>Jahr</a:t>
            </a:r>
            <a:r>
              <a:rPr lang="en-GB" dirty="0" smtClean="0"/>
              <a:t>. </a:t>
            </a:r>
            <a:r>
              <a:rPr lang="en-GB" dirty="0" err="1" smtClean="0"/>
              <a:t>Nationalökon</a:t>
            </a:r>
            <a:r>
              <a:rPr lang="en-GB" dirty="0" smtClean="0"/>
              <a:t>. Statist.) fills the void of </a:t>
            </a:r>
            <a:r>
              <a:rPr lang="en-GB" b="1" dirty="0" smtClean="0"/>
              <a:t>guiding the choice of the elementary index</a:t>
            </a:r>
            <a:r>
              <a:rPr lang="en-GB" dirty="0" smtClean="0"/>
              <a:t> (for which weights are not available) </a:t>
            </a:r>
            <a:r>
              <a:rPr lang="en-GB" b="1" dirty="0" smtClean="0"/>
              <a:t>that corresponds to the characteristics of the index at the second stage</a:t>
            </a:r>
            <a:r>
              <a:rPr lang="en-GB" dirty="0" smtClean="0"/>
              <a:t> (where weights are actually available).</a:t>
            </a:r>
          </a:p>
          <a:p>
            <a:r>
              <a:rPr lang="en-GB" dirty="0" smtClean="0"/>
              <a:t>It contributes to the literature by looking at how </a:t>
            </a:r>
            <a:r>
              <a:rPr lang="en-GB" b="1" dirty="0" smtClean="0"/>
              <a:t>numerical equivalence between an </a:t>
            </a:r>
            <a:r>
              <a:rPr lang="en-GB" b="1" dirty="0" err="1" smtClean="0"/>
              <a:t>unweighted</a:t>
            </a:r>
            <a:r>
              <a:rPr lang="en-GB" b="1" dirty="0" smtClean="0"/>
              <a:t> elementary index and a weighted aggregate index</a:t>
            </a:r>
            <a:r>
              <a:rPr lang="en-GB" dirty="0" smtClean="0"/>
              <a:t> can be achieved, </a:t>
            </a:r>
            <a:r>
              <a:rPr lang="en-GB" b="1" dirty="0" smtClean="0"/>
              <a:t>independent of the axiomatic properties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i="1" dirty="0" smtClean="0"/>
              <a:t>Consistency in aggregation</a:t>
            </a:r>
            <a:r>
              <a:rPr lang="en-GB" dirty="0" smtClean="0"/>
              <a:t> means that </a:t>
            </a:r>
            <a:r>
              <a:rPr lang="en-GB" b="1" dirty="0" smtClean="0"/>
              <a:t>if an index is calculated stepwise by aggregating lower-level indices</a:t>
            </a:r>
            <a:r>
              <a:rPr lang="en-GB" dirty="0" smtClean="0"/>
              <a:t> to obtain indices at progressively higher levels of aggregation, </a:t>
            </a:r>
            <a:r>
              <a:rPr lang="en-GB" b="1" dirty="0" smtClean="0"/>
              <a:t>the same overall result</a:t>
            </a:r>
            <a:r>
              <a:rPr lang="en-GB" dirty="0" smtClean="0"/>
              <a:t> should be obtained </a:t>
            </a:r>
            <a:r>
              <a:rPr lang="en-GB" b="1" dirty="0" smtClean="0"/>
              <a:t>as if the calculation had been made in one step</a:t>
            </a:r>
            <a:r>
              <a:rPr lang="en-GB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Consistency approach</a:t>
            </a:r>
            <a:br>
              <a:rPr lang="en-GB" dirty="0" smtClean="0"/>
            </a:br>
            <a:r>
              <a:rPr lang="en-GB" dirty="0" smtClean="0"/>
              <a:t>Elementary index bias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Thus, a relevant, although often neglected, issue in practice is </a:t>
            </a:r>
            <a:r>
              <a:rPr lang="en-GB" b="1" dirty="0" smtClean="0"/>
              <a:t>the numerical relationship between elementary and aggregate indices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because if the elementary indices do not reflect the characteristics of the aggregate index, </a:t>
            </a:r>
            <a:r>
              <a:rPr lang="en-GB" b="1" dirty="0" smtClean="0"/>
              <a:t>a two-staged index can lead to a different conclusion</a:t>
            </a:r>
            <a:r>
              <a:rPr lang="en-GB" dirty="0" smtClean="0"/>
              <a:t> than that reached by the price index calculated directly from the price relatives.</a:t>
            </a:r>
          </a:p>
          <a:p>
            <a:endParaRPr lang="en-GB" dirty="0" smtClean="0"/>
          </a:p>
          <a:p>
            <a:r>
              <a:rPr lang="en-GB" dirty="0" smtClean="0"/>
              <a:t>An elementary index in the CPI is </a:t>
            </a:r>
            <a:r>
              <a:rPr lang="en-GB" b="1" dirty="0" smtClean="0"/>
              <a:t>biased if its expectation differs from its measurement objective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elementary index bias is </a:t>
            </a:r>
            <a:r>
              <a:rPr lang="en-GB" b="1" dirty="0" smtClean="0"/>
              <a:t>applicable irrespective of which </a:t>
            </a:r>
            <a:r>
              <a:rPr lang="en-GB" b="1" dirty="0" err="1" smtClean="0"/>
              <a:t>unweighted</a:t>
            </a:r>
            <a:r>
              <a:rPr lang="en-GB" b="1" dirty="0" smtClean="0"/>
              <a:t> index is used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In other words, if the elementary index coincides (in expectation) with the aggregate index, the bias will vanish.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ndesbank">
  <a:themeElements>
    <a:clrScheme name="Scheuer1">
      <a:dk1>
        <a:sysClr val="windowText" lastClr="000000"/>
      </a:dk1>
      <a:lt1>
        <a:srgbClr val="FFFFFF"/>
      </a:lt1>
      <a:dk2>
        <a:srgbClr val="000000"/>
      </a:dk2>
      <a:lt2>
        <a:srgbClr val="9FA2A4"/>
      </a:lt2>
      <a:accent1>
        <a:srgbClr val="7C93C3"/>
      </a:accent1>
      <a:accent2>
        <a:srgbClr val="A1CCCD"/>
      </a:accent2>
      <a:accent3>
        <a:srgbClr val="C3CBC9"/>
      </a:accent3>
      <a:accent4>
        <a:srgbClr val="C2CB9A"/>
      </a:accent4>
      <a:accent5>
        <a:srgbClr val="EAC985"/>
      </a:accent5>
      <a:accent6>
        <a:srgbClr val="D496A0"/>
      </a:accent6>
      <a:hlink>
        <a:srgbClr val="7C93C3"/>
      </a:hlink>
      <a:folHlink>
        <a:srgbClr val="B0BEDB"/>
      </a:folHlink>
    </a:clrScheme>
    <a:fontScheme name="Bundesbank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Bundesbank</Template>
  <TotalTime>0</TotalTime>
  <Words>2444</Words>
  <Application>Microsoft Office PowerPoint</Application>
  <PresentationFormat>Benutzerdefiniert</PresentationFormat>
  <Paragraphs>336</Paragraphs>
  <Slides>28</Slides>
  <Notes>27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Bundesbank</vt:lpstr>
      <vt:lpstr>Formel</vt:lpstr>
      <vt:lpstr>The CIA (consistency in aggregation) approach</vt:lpstr>
      <vt:lpstr>Outline</vt:lpstr>
      <vt:lpstr>1. Motivation Two-staged index calculation</vt:lpstr>
      <vt:lpstr>1. Motivation Bilateral price indices</vt:lpstr>
      <vt:lpstr>1. Motivation Laspeyres, Paasche and Fisher</vt:lpstr>
      <vt:lpstr>2. Background Elementary indices</vt:lpstr>
      <vt:lpstr>2. Background Why the Carli index really should be abandoned!</vt:lpstr>
      <vt:lpstr>3. Consistency approach Consistency in aggregation</vt:lpstr>
      <vt:lpstr>3. Consistency approach Elementary index bias</vt:lpstr>
      <vt:lpstr>3. Consistency approach A thought experiment</vt:lpstr>
      <vt:lpstr>3. Consistency approach Full information on prices and quantities</vt:lpstr>
      <vt:lpstr>3. Consistency approach Limited information on expenditures</vt:lpstr>
      <vt:lpstr>3. Consistency approach Two-staged calculation of price indices</vt:lpstr>
      <vt:lpstr>3. Consistency approach Generalised means</vt:lpstr>
      <vt:lpstr>3. Consistency approach Typical shape</vt:lpstr>
      <vt:lpstr>3. Consistency approach Constant elasticity of substitution</vt:lpstr>
      <vt:lpstr>3. Consistency approach CES aggregator function</vt:lpstr>
      <vt:lpstr>3. Consistency approach Laspeyres and Paasche price indices</vt:lpstr>
      <vt:lpstr>4. Empirical results Alcoholic beverages in the UK</vt:lpstr>
      <vt:lpstr>4. Empirical results COICOP structure for alcoholic beverages</vt:lpstr>
      <vt:lpstr>4. Empirical results Findings on substitution behaviour</vt:lpstr>
      <vt:lpstr>4. Empirical results  CES estimation results</vt:lpstr>
      <vt:lpstr>4. Empirical results Laspeyres price index: robustness</vt:lpstr>
      <vt:lpstr>4. Empirical results Laspeyres price index: time series</vt:lpstr>
      <vt:lpstr>4. Empirical results Paasche price index: time series</vt:lpstr>
      <vt:lpstr>5. Discussion</vt:lpstr>
      <vt:lpstr>Contact</vt:lpstr>
      <vt:lpstr>Annex</vt:lpstr>
    </vt:vector>
  </TitlesOfParts>
  <Company>Deutsche Bundesbank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and Release Policies</dc:title>
  <dc:creator>Dr Jens Mehrhoff</dc:creator>
  <cp:lastModifiedBy>Elisabeth Wieland</cp:lastModifiedBy>
  <cp:revision>1416</cp:revision>
  <cp:lastPrinted>2015-09-30T10:15:35Z</cp:lastPrinted>
  <dcterms:created xsi:type="dcterms:W3CDTF">2011-10-28T14:58:18Z</dcterms:created>
  <dcterms:modified xsi:type="dcterms:W3CDTF">2015-09-30T10:19:44Z</dcterms:modified>
</cp:coreProperties>
</file>