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349" r:id="rId3"/>
    <p:sldId id="360" r:id="rId4"/>
    <p:sldId id="356" r:id="rId5"/>
    <p:sldId id="358" r:id="rId6"/>
    <p:sldId id="362" r:id="rId7"/>
    <p:sldId id="348" r:id="rId8"/>
    <p:sldId id="361" r:id="rId9"/>
    <p:sldId id="363" r:id="rId10"/>
    <p:sldId id="364" r:id="rId11"/>
    <p:sldId id="314" r:id="rId12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04">
          <p15:clr>
            <a:srgbClr val="A4A3A4"/>
          </p15:clr>
        </p15:guide>
        <p15:guide id="4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J Hoogerdijk (ESTAT)" initials="D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3CCFF"/>
    <a:srgbClr val="66FF99"/>
    <a:srgbClr val="3166CF"/>
    <a:srgbClr val="006600"/>
    <a:srgbClr val="993300"/>
    <a:srgbClr val="FF33CC"/>
    <a:srgbClr val="009999"/>
    <a:srgbClr val="00800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8585" autoAdjust="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7"/>
        <p:guide orient="horz" pos="3104"/>
        <p:guide pos="2141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80" rIns="90557" bIns="4528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80" rIns="90557" bIns="4528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6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80" rIns="90557" bIns="4528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6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80" rIns="90557" bIns="4528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80" rIns="90557" bIns="4528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80" rIns="90557" bIns="4528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8"/>
            <a:ext cx="5375268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80" rIns="90557" bIns="45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6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80" rIns="90557" bIns="4528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6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80" rIns="90557" bIns="4528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60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07037" y="9360421"/>
            <a:ext cx="2909709" cy="49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8" tIns="45304" rIns="90608" bIns="45304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r" eaLnBrk="1" hangingPunct="1"/>
            <a:fld id="{B3C46DCD-8C6B-4F81-B5A7-DCDFA7847567}" type="slidenum">
              <a:rPr lang="en-GB" altLang="en-US" sz="1200"/>
              <a:pPr algn="r" eaLnBrk="1" hangingPunct="1"/>
              <a:t>2</a:t>
            </a:fld>
            <a:endParaRPr lang="en-GB" altLang="en-US" sz="120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773" y="4681894"/>
            <a:ext cx="4926754" cy="44345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568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36189" indent="-2831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32599" indent="-22652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585638" indent="-22652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38678" indent="-22652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491717" indent="-22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44757" indent="-22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397796" indent="-22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50836" indent="-22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fld id="{F30141BD-F395-48BB-843E-14C76EDC0F7F}" type="slidenum">
              <a:rPr lang="en-GB" sz="1200"/>
              <a:pPr/>
              <a:t>11</a:t>
            </a:fld>
            <a:endParaRPr lang="en-GB"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774" y="4681895"/>
            <a:ext cx="4926754" cy="44345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4784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8907"/>
            <a:ext cx="8229600" cy="725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1" name="Straight Connector 13"/>
          <p:cNvCxnSpPr/>
          <p:nvPr userDrawn="1"/>
        </p:nvCxnSpPr>
        <p:spPr bwMode="auto">
          <a:xfrm>
            <a:off x="683568" y="2231885"/>
            <a:ext cx="8460432" cy="0"/>
          </a:xfrm>
          <a:prstGeom prst="line">
            <a:avLst/>
          </a:prstGeom>
          <a:noFill/>
          <a:ln w="952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12" name="Footer Placeholder 1"/>
          <p:cNvSpPr txBox="1">
            <a:spLocks/>
          </p:cNvSpPr>
          <p:nvPr userDrawn="1"/>
        </p:nvSpPr>
        <p:spPr bwMode="auto">
          <a:xfrm>
            <a:off x="168400" y="6364337"/>
            <a:ext cx="4392488" cy="40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altLang="en-US" i="1" dirty="0" smtClean="0">
                <a:solidFill>
                  <a:srgbClr val="0033CC"/>
                </a:solidFill>
              </a:rPr>
              <a:t>Scanner Data Workshop – Rome October 2015</a:t>
            </a:r>
            <a:endParaRPr lang="en-GB" altLang="en-US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288" y="1988840"/>
            <a:ext cx="6408712" cy="2664296"/>
          </a:xfrm>
        </p:spPr>
        <p:txBody>
          <a:bodyPr/>
          <a:lstStyle/>
          <a:p>
            <a:pPr>
              <a:lnSpc>
                <a:spcPts val="54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3600" i="1" dirty="0" smtClean="0"/>
              <a:t>Part 2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recommendation on </a:t>
            </a:r>
            <a:r>
              <a:rPr lang="en-GB" sz="3600" u="sng" dirty="0" smtClean="0"/>
              <a:t>processing</a:t>
            </a:r>
            <a:r>
              <a:rPr lang="en-GB" sz="3600" dirty="0" smtClean="0"/>
              <a:t> scanner data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589240"/>
            <a:ext cx="8208912" cy="1368152"/>
          </a:xfrm>
        </p:spPr>
        <p:txBody>
          <a:bodyPr/>
          <a:lstStyle/>
          <a:p>
            <a:pPr marL="0" lvl="0">
              <a:spcBef>
                <a:spcPts val="700"/>
              </a:spcBef>
              <a:buClr>
                <a:srgbClr val="FFFFFF"/>
              </a:buClr>
            </a:pPr>
            <a:r>
              <a:rPr lang="en-GB" sz="2000" dirty="0" smtClean="0">
                <a:solidFill>
                  <a:srgbClr val="FFFF00"/>
                </a:solidFill>
              </a:rPr>
              <a:t>Berthold Feldmann</a:t>
            </a:r>
          </a:p>
          <a:p>
            <a:pPr marL="0" lvl="0">
              <a:spcBef>
                <a:spcPts val="700"/>
              </a:spcBef>
              <a:buClr>
                <a:srgbClr val="FFFFFF"/>
              </a:buClr>
            </a:pPr>
            <a:r>
              <a:rPr lang="en-GB" sz="1400" dirty="0" smtClean="0">
                <a:solidFill>
                  <a:srgbClr val="FFFFFF"/>
                </a:solidFill>
              </a:rPr>
              <a:t>Eurostat </a:t>
            </a:r>
            <a:r>
              <a:rPr lang="en-GB" sz="1400" dirty="0">
                <a:solidFill>
                  <a:srgbClr val="FFFFFF"/>
                </a:solidFill>
              </a:rPr>
              <a:t>Unit </a:t>
            </a:r>
            <a:r>
              <a:rPr lang="en-GB" sz="1400" dirty="0" smtClean="0">
                <a:solidFill>
                  <a:srgbClr val="FFFFFF"/>
                </a:solidFill>
              </a:rPr>
              <a:t>C4</a:t>
            </a:r>
            <a:endParaRPr lang="en-GB" sz="1400" dirty="0">
              <a:solidFill>
                <a:srgbClr val="FFFFFF"/>
              </a:solidFill>
            </a:endParaRPr>
          </a:p>
          <a:p>
            <a:pPr marL="0" lvl="0">
              <a:spcBef>
                <a:spcPts val="700"/>
              </a:spcBef>
              <a:buClr>
                <a:srgbClr val="FFFFFF"/>
              </a:buClr>
            </a:pPr>
            <a:r>
              <a:rPr lang="en-GB" sz="1400" dirty="0">
                <a:solidFill>
                  <a:srgbClr val="FFFFFF"/>
                </a:solidFill>
              </a:rPr>
              <a:t>Price Statistics; Purchasing Power Parities; </a:t>
            </a:r>
            <a:r>
              <a:rPr lang="en-GB" sz="1400" dirty="0" smtClean="0">
                <a:solidFill>
                  <a:srgbClr val="FFFFFF"/>
                </a:solidFill>
              </a:rPr>
              <a:t>Housing Statistics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899592" y="1196752"/>
            <a:ext cx="5328592" cy="3672408"/>
          </a:xfrm>
          <a:prstGeom prst="roundRect">
            <a:avLst>
              <a:gd name="adj" fmla="val 35486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000" dirty="0" smtClean="0"/>
              <a:t>The </a:t>
            </a:r>
            <a:r>
              <a:rPr lang="it-IT" sz="2000" dirty="0" err="1" smtClean="0"/>
              <a:t>same</a:t>
            </a:r>
            <a:r>
              <a:rPr lang="it-IT" sz="2000" dirty="0" smtClean="0"/>
              <a:t> </a:t>
            </a:r>
            <a:r>
              <a:rPr lang="it-IT" sz="2000" dirty="0" err="1" smtClean="0"/>
              <a:t>groups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before</a:t>
            </a:r>
            <a:r>
              <a:rPr lang="it-IT" sz="2000" dirty="0" smtClean="0"/>
              <a:t>….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569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5256584" cy="2376264"/>
          </a:xfrm>
        </p:spPr>
        <p:txBody>
          <a:bodyPr/>
          <a:lstStyle/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GB" sz="3800" dirty="0" smtClean="0">
                <a:solidFill>
                  <a:srgbClr val="FF66CC"/>
                </a:solidFill>
              </a:rPr>
              <a:t>Thank you for your attention!</a:t>
            </a:r>
            <a:endParaRPr lang="en-GB" sz="3800" dirty="0">
              <a:solidFill>
                <a:srgbClr val="FF66CC"/>
              </a:solidFill>
            </a:endParaRPr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4572000" y="4581128"/>
            <a:ext cx="432048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n-GB" sz="3600" dirty="0" smtClean="0">
                <a:solidFill>
                  <a:srgbClr val="FFFF00"/>
                </a:solidFill>
              </a:rPr>
              <a:t>Comments or questions?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2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build="p"/>
      <p:bldP spid="289795" grpId="0" build="p" autoUpdateAnimBg="0" advAuto="2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 txBox="1">
            <a:spLocks noGrp="1"/>
          </p:cNvSpPr>
          <p:nvPr/>
        </p:nvSpPr>
        <p:spPr bwMode="auto">
          <a:xfrm>
            <a:off x="0" y="6400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/>
            <a:fld id="{93591366-4923-4901-B989-C31FCCC07755}" type="slidenum">
              <a:rPr lang="fr-FR" altLang="en-US" sz="1400" b="1">
                <a:solidFill>
                  <a:schemeClr val="bg1"/>
                </a:solidFill>
              </a:rPr>
              <a:pPr algn="ctr"/>
              <a:t>2</a:t>
            </a:fld>
            <a:endParaRPr lang="fr-FR" altLang="en-US" sz="1400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96752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 sz="4000" noProof="0" dirty="0" smtClean="0"/>
              <a:t>Structure of the talk</a:t>
            </a:r>
            <a:endParaRPr lang="en-GB" altLang="en-US" noProof="0" dirty="0" smtClean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564904"/>
            <a:ext cx="7272808" cy="3600400"/>
          </a:xfrm>
        </p:spPr>
        <p:txBody>
          <a:bodyPr/>
          <a:lstStyle/>
          <a:p>
            <a:pPr marL="533400" indent="-533400" eaLnBrk="1" hangingPunct="1">
              <a:lnSpc>
                <a:spcPts val="3400"/>
              </a:lnSpc>
              <a:spcBef>
                <a:spcPts val="600"/>
              </a:spcBef>
              <a:spcAft>
                <a:spcPts val="1200"/>
              </a:spcAft>
              <a:buClr>
                <a:srgbClr val="CC00CC"/>
              </a:buClr>
              <a:buSzPct val="105000"/>
              <a:buFont typeface="Wingdings" pitchFamily="2" charset="2"/>
              <a:buChar char=""/>
              <a:tabLst>
                <a:tab pos="533400" algn="l"/>
              </a:tabLst>
            </a:pPr>
            <a:r>
              <a:rPr lang="en-GB" altLang="en-US" b="1" noProof="0" dirty="0" smtClean="0"/>
              <a:t>The challenges</a:t>
            </a:r>
          </a:p>
          <a:p>
            <a:pPr marL="533400" indent="-533400" eaLnBrk="1" hangingPunct="1">
              <a:lnSpc>
                <a:spcPts val="3400"/>
              </a:lnSpc>
              <a:spcBef>
                <a:spcPts val="600"/>
              </a:spcBef>
              <a:spcAft>
                <a:spcPts val="1200"/>
              </a:spcAft>
              <a:buClr>
                <a:srgbClr val="CC00CC"/>
              </a:buClr>
              <a:buSzPct val="105000"/>
              <a:buFont typeface="Wingdings" pitchFamily="2" charset="2"/>
              <a:buChar char=""/>
              <a:tabLst>
                <a:tab pos="533400" algn="l"/>
              </a:tabLst>
            </a:pPr>
            <a:r>
              <a:rPr lang="en-GB" altLang="en-US" b="1" noProof="0" dirty="0" smtClean="0"/>
              <a:t>The two alternative approaches</a:t>
            </a:r>
            <a:endParaRPr lang="en-GB" altLang="en-US" b="1" dirty="0" smtClean="0"/>
          </a:p>
          <a:p>
            <a:pPr marL="533400" indent="-533400" eaLnBrk="1" hangingPunct="1">
              <a:lnSpc>
                <a:spcPts val="3400"/>
              </a:lnSpc>
              <a:spcBef>
                <a:spcPts val="600"/>
              </a:spcBef>
              <a:spcAft>
                <a:spcPts val="1200"/>
              </a:spcAft>
              <a:buClr>
                <a:srgbClr val="CC00CC"/>
              </a:buClr>
              <a:buSzPct val="105000"/>
              <a:buFont typeface="Wingdings" pitchFamily="2" charset="2"/>
              <a:buChar char=""/>
              <a:tabLst>
                <a:tab pos="533400" algn="l"/>
              </a:tabLst>
            </a:pPr>
            <a:r>
              <a:rPr lang="en-GB" altLang="en-US" b="1" dirty="0" smtClean="0"/>
              <a:t>What should be part of the recommendation?</a:t>
            </a:r>
          </a:p>
          <a:p>
            <a:pPr marL="533400" indent="-533400" eaLnBrk="1" hangingPunct="1">
              <a:lnSpc>
                <a:spcPts val="3400"/>
              </a:lnSpc>
              <a:spcBef>
                <a:spcPts val="600"/>
              </a:spcBef>
              <a:spcAft>
                <a:spcPts val="1200"/>
              </a:spcAft>
              <a:buClr>
                <a:srgbClr val="CC00CC"/>
              </a:buClr>
              <a:buSzPct val="105000"/>
              <a:buFont typeface="Wingdings" panose="05000000000000000000" pitchFamily="2" charset="2"/>
              <a:buChar char=""/>
              <a:tabLst>
                <a:tab pos="533400" algn="l"/>
              </a:tabLst>
            </a:pPr>
            <a:r>
              <a:rPr lang="en-GB" altLang="en-US" b="1" noProof="0" dirty="0" smtClean="0"/>
              <a:t>Timetable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6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229600" cy="725958"/>
          </a:xfrm>
        </p:spPr>
        <p:txBody>
          <a:bodyPr/>
          <a:lstStyle/>
          <a:p>
            <a:r>
              <a:rPr lang="en-GB" dirty="0" smtClean="0"/>
              <a:t>Need for a recommendation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20888"/>
            <a:ext cx="7992888" cy="3680321"/>
          </a:xfrm>
          <a:ln>
            <a:noFill/>
          </a:ln>
        </p:spPr>
        <p:txBody>
          <a:bodyPr/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By 2020 more than half of all NSIs may use scanner data for supermarkets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000" b="0" dirty="0" smtClean="0"/>
              <a:t>More and more tests are performed to expand the use of scanner data to clothing, electronic goods and other areas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Recommendations are needed </a:t>
            </a:r>
          </a:p>
          <a:p>
            <a:pPr marL="896938" lvl="1" indent="-439738">
              <a:lnSpc>
                <a:spcPts val="27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b="0" dirty="0" smtClean="0"/>
              <a:t>to help NSIs use scanner data in an efficient</a:t>
            </a:r>
            <a:r>
              <a:rPr lang="de-CH" b="0" dirty="0" smtClean="0"/>
              <a:t> </a:t>
            </a:r>
            <a:r>
              <a:rPr lang="en-GB" b="0" dirty="0" smtClean="0"/>
              <a:t>way</a:t>
            </a:r>
          </a:p>
          <a:p>
            <a:pPr marL="896938" lvl="1" indent="-439738">
              <a:lnSpc>
                <a:spcPts val="27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b="0" dirty="0" smtClean="0"/>
              <a:t>to assure the comparability of the results across Europe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000" b="0" dirty="0" smtClean="0"/>
              <a:t>A meeting 8</a:t>
            </a:r>
            <a:r>
              <a:rPr lang="en-GB" sz="2000" b="0" baseline="30000" dirty="0" smtClean="0"/>
              <a:t>th</a:t>
            </a:r>
            <a:r>
              <a:rPr lang="en-GB" sz="2000" b="0" dirty="0" smtClean="0"/>
              <a:t> &amp; 9</a:t>
            </a:r>
            <a:r>
              <a:rPr lang="en-GB" sz="2000" b="0" baseline="30000" dirty="0" smtClean="0"/>
              <a:t>th</a:t>
            </a:r>
            <a:r>
              <a:rPr lang="en-GB" sz="2000" b="0" dirty="0" smtClean="0"/>
              <a:t> Sep. among the NSIs using scanner data was the starting point for this recommendation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229600" cy="725958"/>
          </a:xfrm>
        </p:spPr>
        <p:txBody>
          <a:bodyPr/>
          <a:lstStyle/>
          <a:p>
            <a:r>
              <a:rPr lang="en-GB" dirty="0" smtClean="0"/>
              <a:t>Challenges in using scanner data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92896"/>
            <a:ext cx="7776864" cy="3528392"/>
          </a:xfrm>
          <a:ln>
            <a:noFill/>
          </a:ln>
        </p:spPr>
        <p:txBody>
          <a:bodyPr/>
          <a:lstStyle/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smtClean="0"/>
              <a:t>Treating big data sets</a:t>
            </a: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smtClean="0"/>
              <a:t>Identification of the articles</a:t>
            </a: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0" dirty="0" smtClean="0"/>
              <a:t>Linking products (GTIN or internal shop codes) to ECOICOP</a:t>
            </a: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0" dirty="0" smtClean="0"/>
              <a:t>Product replacement in such a large data set</a:t>
            </a: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/>
              <a:t>The low life expectancy of GTINs</a:t>
            </a: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/>
              <a:t>New GTINs may be re-launches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0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229600" cy="725958"/>
          </a:xfrm>
        </p:spPr>
        <p:txBody>
          <a:bodyPr/>
          <a:lstStyle/>
          <a:p>
            <a:r>
              <a:rPr lang="en-GB" dirty="0" smtClean="0"/>
              <a:t>The two approaches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20888"/>
            <a:ext cx="7848872" cy="3816424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b="0" dirty="0" smtClean="0"/>
              <a:t>Over the past 15 years two alternative approaches in using scanner data as a source of HICP emerged</a:t>
            </a:r>
          </a:p>
          <a:p>
            <a:pPr marL="896938" lvl="1" indent="-439738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200" b="0" dirty="0" smtClean="0"/>
              <a:t>The </a:t>
            </a:r>
            <a:r>
              <a:rPr lang="en-GB" sz="2200" dirty="0" smtClean="0"/>
              <a:t>fixed basket approach </a:t>
            </a:r>
            <a:r>
              <a:rPr lang="en-GB" sz="2200" b="0" dirty="0" smtClean="0"/>
              <a:t>(FBA) and</a:t>
            </a:r>
          </a:p>
          <a:p>
            <a:pPr marL="896938" lvl="1" indent="-439738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200" b="0" dirty="0" smtClean="0"/>
              <a:t>The </a:t>
            </a:r>
            <a:r>
              <a:rPr lang="en-GB" sz="2200" dirty="0" smtClean="0"/>
              <a:t>dynamic sampling approach </a:t>
            </a:r>
            <a:r>
              <a:rPr lang="en-GB" sz="2200" b="0" dirty="0" smtClean="0"/>
              <a:t>(DSA)</a:t>
            </a:r>
          </a:p>
          <a:p>
            <a:pPr marL="496888" indent="-439738">
              <a:lnSpc>
                <a:spcPts val="2600"/>
              </a:lnSpc>
              <a:spcBef>
                <a:spcPts val="18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000" i="1" dirty="0" smtClean="0"/>
              <a:t>The names may be slightly misleading since</a:t>
            </a:r>
          </a:p>
          <a:p>
            <a:pPr marL="896938" lvl="1" indent="-439738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b="0" i="1" dirty="0" smtClean="0"/>
              <a:t>In the FBA the basket also changes because of product replacement</a:t>
            </a:r>
          </a:p>
          <a:p>
            <a:pPr marL="896938" lvl="1" indent="-439738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b="0" i="1" dirty="0" smtClean="0"/>
              <a:t>In the DSA the sample (basket) overlaps from month to month by more than 80%</a:t>
            </a:r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6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229600" cy="725958"/>
          </a:xfrm>
        </p:spPr>
        <p:txBody>
          <a:bodyPr/>
          <a:lstStyle/>
          <a:p>
            <a:r>
              <a:rPr lang="en-GB" dirty="0" smtClean="0"/>
              <a:t>How to come to recommendations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564904"/>
            <a:ext cx="7848872" cy="3672408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b="0" dirty="0" smtClean="0"/>
              <a:t>First proposals will be based on currently implemented methods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smtClean="0"/>
              <a:t>It</a:t>
            </a:r>
            <a:r>
              <a:rPr lang="de-CH" sz="2200" dirty="0" smtClean="0"/>
              <a:t> </a:t>
            </a:r>
            <a:r>
              <a:rPr lang="en-GB" sz="2200" dirty="0" smtClean="0"/>
              <a:t>will contain 'recipes' that currently work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b="0" dirty="0" smtClean="0"/>
              <a:t>It will also contain warnings, i.e. lessons learnt in the NSIs (don't do…)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smtClean="0"/>
              <a:t>All drafting in close cooperation with all stake holders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27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532440" cy="725958"/>
          </a:xfrm>
        </p:spPr>
        <p:txBody>
          <a:bodyPr/>
          <a:lstStyle/>
          <a:p>
            <a:pPr marL="0" indent="0"/>
            <a:r>
              <a:rPr lang="en-GB" sz="2800" dirty="0" smtClean="0"/>
              <a:t>Possible issues for the recommendation?</a:t>
            </a:r>
            <a:endParaRPr lang="nl-N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20888"/>
            <a:ext cx="7920880" cy="3744416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smtClean="0"/>
              <a:t>Both alternative approaches?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smtClean="0"/>
              <a:t>Automation of the processes?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smtClean="0"/>
              <a:t>Use GTINs or shop internal codes?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smtClean="0"/>
              <a:t>Mapping GTINs to COICOP?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/>
              <a:t>Cut-off levels for insignificant </a:t>
            </a:r>
            <a:r>
              <a:rPr lang="en-GB" sz="2200" dirty="0" smtClean="0"/>
              <a:t>products – filters?</a:t>
            </a:r>
            <a:endParaRPr lang="en-GB" sz="2200" dirty="0"/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smtClean="0"/>
              <a:t>Imputation </a:t>
            </a:r>
            <a:r>
              <a:rPr lang="en-GB" sz="2200" dirty="0"/>
              <a:t>of missing </a:t>
            </a:r>
            <a:r>
              <a:rPr lang="en-GB" sz="2200" dirty="0" smtClean="0"/>
              <a:t>prices?</a:t>
            </a:r>
            <a:endParaRPr lang="de-DE" sz="2200" dirty="0"/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/>
              <a:t>Handling seasonal </a:t>
            </a:r>
            <a:r>
              <a:rPr lang="en-GB" sz="2200" dirty="0" smtClean="0"/>
              <a:t>goods?</a:t>
            </a:r>
            <a:endParaRPr lang="de-DE" sz="22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1" dirty="0" smtClean="0">
                <a:solidFill>
                  <a:srgbClr val="FF0000"/>
                </a:solidFill>
              </a:rPr>
              <a:t>What other questions are missing?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229600" cy="725958"/>
          </a:xfrm>
        </p:spPr>
        <p:txBody>
          <a:bodyPr/>
          <a:lstStyle/>
          <a:p>
            <a:r>
              <a:rPr lang="en-GB" dirty="0" smtClean="0"/>
              <a:t>Tentative timetable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636912"/>
            <a:ext cx="8208912" cy="3312368"/>
          </a:xfrm>
        </p:spPr>
        <p:txBody>
          <a:bodyPr/>
          <a:lstStyle/>
          <a:p>
            <a:pPr defTabSz="873125">
              <a:lnSpc>
                <a:spcPts val="3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6011863" algn="l"/>
              </a:tabLst>
            </a:pPr>
            <a:r>
              <a:rPr lang="en-GB" sz="2200" dirty="0" smtClean="0"/>
              <a:t>A first draft of the recommendation</a:t>
            </a:r>
            <a:br>
              <a:rPr lang="en-GB" sz="2200" dirty="0" smtClean="0"/>
            </a:br>
            <a:r>
              <a:rPr lang="en-GB" sz="2200" dirty="0" smtClean="0"/>
              <a:t>(for supermarkets)	March 16</a:t>
            </a:r>
          </a:p>
          <a:p>
            <a:pPr defTabSz="873125">
              <a:lnSpc>
                <a:spcPts val="3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6011863" algn="l"/>
              </a:tabLst>
            </a:pPr>
            <a:r>
              <a:rPr lang="en-GB" sz="2200" dirty="0" smtClean="0"/>
              <a:t>First discussion in the TFQI	Spring 16</a:t>
            </a:r>
          </a:p>
          <a:p>
            <a:pPr defTabSz="873125">
              <a:lnSpc>
                <a:spcPts val="3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6011863" algn="l"/>
              </a:tabLst>
            </a:pPr>
            <a:r>
              <a:rPr lang="en-GB" sz="2200" dirty="0" smtClean="0"/>
              <a:t>Discussion in the PSWG	November 16</a:t>
            </a:r>
          </a:p>
          <a:p>
            <a:pPr defTabSz="873125">
              <a:lnSpc>
                <a:spcPts val="3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6011863" algn="l"/>
              </a:tabLst>
            </a:pPr>
            <a:r>
              <a:rPr lang="en-GB" sz="2200" dirty="0" smtClean="0"/>
              <a:t>Extension to clothing, electronic goods</a:t>
            </a:r>
            <a:br>
              <a:rPr lang="en-GB" sz="2200" dirty="0" smtClean="0"/>
            </a:br>
            <a:r>
              <a:rPr lang="en-GB" sz="2200" dirty="0" smtClean="0"/>
              <a:t>and others	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</p:spPr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2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8229600" cy="725958"/>
          </a:xfrm>
        </p:spPr>
        <p:txBody>
          <a:bodyPr/>
          <a:lstStyle/>
          <a:p>
            <a:r>
              <a:rPr lang="en-GB" dirty="0" smtClean="0"/>
              <a:t>Discussion in the same 6 groups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95669"/>
            <a:ext cx="5266928" cy="3273748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GB" sz="2800" dirty="0" smtClean="0"/>
              <a:t>What topics are missing?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GB" sz="2800" dirty="0" smtClean="0"/>
              <a:t>What topics can be dropped?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GB" sz="2800" dirty="0" smtClean="0"/>
              <a:t>What should be the main focus?</a:t>
            </a:r>
            <a:endParaRPr lang="nl-NL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10846" y="2505142"/>
            <a:ext cx="3744416" cy="345638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36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1800" b="0" i="1" kern="0" dirty="0" smtClean="0"/>
              <a:t>Both approaches?</a:t>
            </a:r>
          </a:p>
          <a:p>
            <a:pPr marL="936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1800" b="0" i="1" kern="0" dirty="0" smtClean="0"/>
              <a:t>Process automation?</a:t>
            </a:r>
          </a:p>
          <a:p>
            <a:pPr marL="936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1800" b="0" i="1" kern="0" dirty="0" smtClean="0"/>
              <a:t>GTINs or shop internal codes?</a:t>
            </a:r>
          </a:p>
          <a:p>
            <a:pPr marL="936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1800" b="0" i="1" kern="0" dirty="0" smtClean="0"/>
              <a:t>Mapping?</a:t>
            </a:r>
          </a:p>
          <a:p>
            <a:pPr marL="936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1800" b="0" i="1" kern="0" dirty="0" smtClean="0"/>
              <a:t>Filters?</a:t>
            </a:r>
          </a:p>
          <a:p>
            <a:pPr marL="936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1800" b="0" i="1" kern="0" dirty="0" smtClean="0"/>
              <a:t>Imputation?</a:t>
            </a:r>
          </a:p>
          <a:p>
            <a:pPr marL="93663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1800" b="0" i="1" kern="0" dirty="0" smtClean="0"/>
              <a:t>Seasonal goods?</a:t>
            </a:r>
            <a:endParaRPr lang="en-GB" sz="1800" b="0" i="1" kern="0" dirty="0"/>
          </a:p>
        </p:txBody>
      </p:sp>
    </p:spTree>
    <p:extLst>
      <p:ext uri="{BB962C8B-B14F-4D97-AF65-F5344CB8AC3E}">
        <p14:creationId xmlns:p14="http://schemas.microsoft.com/office/powerpoint/2010/main" val="15453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stat_blue_EN">
  <a:themeElements>
    <a:clrScheme name="2 Economy and finan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A5EA6"/>
      </a:accent1>
      <a:accent2>
        <a:srgbClr val="E5C473"/>
      </a:accent2>
      <a:accent3>
        <a:srgbClr val="B98B50"/>
      </a:accent3>
      <a:accent4>
        <a:srgbClr val="61276D"/>
      </a:accent4>
      <a:accent5>
        <a:srgbClr val="2E368F"/>
      </a:accent5>
      <a:accent6>
        <a:srgbClr val="D8C5E0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31750" cap="flat" cmpd="sng" algn="ctr">
          <a:solidFill>
            <a:schemeClr val="accent5">
              <a:lumMod val="75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Estat_blue_EN</Template>
  <TotalTime>52</TotalTime>
  <Words>409</Words>
  <Application>Microsoft Office PowerPoint</Application>
  <PresentationFormat>Presentazione su schermo (4:3)</PresentationFormat>
  <Paragraphs>74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Estat_blue_EN</vt:lpstr>
      <vt:lpstr>Part 2 The recommendation on processing scanner data</vt:lpstr>
      <vt:lpstr>Structure of the talk</vt:lpstr>
      <vt:lpstr>Need for a recommendation</vt:lpstr>
      <vt:lpstr>Challenges in using scanner data</vt:lpstr>
      <vt:lpstr>The two approaches</vt:lpstr>
      <vt:lpstr>How to come to recommendations</vt:lpstr>
      <vt:lpstr>Possible issues for the recommendation?</vt:lpstr>
      <vt:lpstr>Tentative timetable</vt:lpstr>
      <vt:lpstr>Discussion in the same 6 groups</vt:lpstr>
      <vt:lpstr>Presentazione standard di PowerPoint</vt:lpstr>
      <vt:lpstr>Presentazione standard di PowerPoint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Prices Monitoring Tool Progress Report</dc:title>
  <dc:creator>Feldmann</dc:creator>
  <cp:lastModifiedBy>admin</cp:lastModifiedBy>
  <cp:revision>372</cp:revision>
  <cp:lastPrinted>2015-09-22T11:23:19Z</cp:lastPrinted>
  <dcterms:created xsi:type="dcterms:W3CDTF">2012-09-19T09:25:53Z</dcterms:created>
  <dcterms:modified xsi:type="dcterms:W3CDTF">2015-10-01T12:54:31Z</dcterms:modified>
</cp:coreProperties>
</file>