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6" r:id="rId3"/>
    <p:sldId id="257" r:id="rId4"/>
    <p:sldId id="258" r:id="rId5"/>
    <p:sldId id="260" r:id="rId6"/>
    <p:sldId id="262" r:id="rId7"/>
    <p:sldId id="264" r:id="rId8"/>
    <p:sldId id="267" r:id="rId9"/>
    <p:sldId id="268" r:id="rId10"/>
  </p:sldIdLst>
  <p:sldSz cx="9144000" cy="6858000" type="screen4x3"/>
  <p:notesSz cx="6718300" cy="9855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494"/>
    <a:srgbClr val="BDDEFF"/>
    <a:srgbClr val="3166CF"/>
    <a:srgbClr val="3E6FD2"/>
    <a:srgbClr val="2D5EC1"/>
    <a:srgbClr val="99CCFF"/>
    <a:srgbClr val="808080"/>
    <a:srgbClr val="FFD6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66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996" cy="49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08" tIns="45304" rIns="90608" bIns="45304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nl-NL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4736" y="0"/>
            <a:ext cx="2911996" cy="49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08" tIns="45304" rIns="90608" bIns="45304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nl-NL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0313"/>
            <a:ext cx="2911996" cy="49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08" tIns="45304" rIns="90608" bIns="45304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nl-NL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4736" y="9360313"/>
            <a:ext cx="2911996" cy="49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08" tIns="45304" rIns="90608" bIns="45304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A4A4021D-1CF3-4F2B-A3BC-2F8AE27C45BE}" type="slidenum">
              <a:rPr lang="en-GB" altLang="nl-NL"/>
              <a:pPr/>
              <a:t>‹N›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25165104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996" cy="49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08" tIns="45304" rIns="90608" bIns="45304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nl-NL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4736" y="0"/>
            <a:ext cx="2911996" cy="49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08" tIns="45304" rIns="90608" bIns="45304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nl-NL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39775"/>
            <a:ext cx="4926012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6" y="4680945"/>
            <a:ext cx="5375268" cy="4435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08" tIns="45304" rIns="90608" bIns="453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 smtClean="0"/>
              <a:t>Click to edit Master text styles</a:t>
            </a:r>
          </a:p>
          <a:p>
            <a:pPr lvl="1"/>
            <a:r>
              <a:rPr lang="en-GB" altLang="nl-NL" smtClean="0"/>
              <a:t>Second level</a:t>
            </a:r>
          </a:p>
          <a:p>
            <a:pPr lvl="2"/>
            <a:r>
              <a:rPr lang="en-GB" altLang="nl-NL" smtClean="0"/>
              <a:t>Third level</a:t>
            </a:r>
          </a:p>
          <a:p>
            <a:pPr lvl="3"/>
            <a:r>
              <a:rPr lang="en-GB" altLang="nl-NL" smtClean="0"/>
              <a:t>Fourth level</a:t>
            </a:r>
          </a:p>
          <a:p>
            <a:pPr lvl="4"/>
            <a:r>
              <a:rPr lang="en-GB" altLang="nl-NL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0313"/>
            <a:ext cx="2911996" cy="49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08" tIns="45304" rIns="90608" bIns="45304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nl-NL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4736" y="9360313"/>
            <a:ext cx="2911996" cy="493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08" tIns="45304" rIns="90608" bIns="45304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0C7052DE-4FE1-40EF-8898-0840989AD196}" type="slidenum">
              <a:rPr lang="en-GB" altLang="nl-NL"/>
              <a:pPr/>
              <a:t>‹N›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35428190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nl-NL" noProof="0" smtClean="0"/>
              <a:t>Click to edit Master title style</a:t>
            </a:r>
            <a:endParaRPr lang="en-GB" altLang="nl-NL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nl-NL" noProof="0" smtClean="0"/>
              <a:t>Click to edit Master subtitle style</a:t>
            </a:r>
            <a:endParaRPr lang="en-GB" altLang="nl-NL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nl-N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 altLang="nl-NL" smtClean="0"/>
              <a:t>Scanner Data Workshop – Rome October 2015</a:t>
            </a:r>
            <a:endParaRPr lang="en-GB" altLang="nl-NL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5E76A139-768E-4526-A9F0-7750543CD2BF}" type="slidenum">
              <a:rPr lang="en-GB" altLang="nl-NL"/>
              <a:pPr/>
              <a:t>‹N›</a:t>
            </a:fld>
            <a:endParaRPr lang="en-GB" altLang="nl-NL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nl-NL" smtClean="0"/>
              <a:t>Scanner Data Workshop – Rome October 2015</a:t>
            </a:r>
            <a:endParaRPr lang="en-GB" alt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C4FEBA-25E4-4A68-AAFF-D57EFF0BCBB1}" type="slidenum">
              <a:rPr lang="en-GB" altLang="nl-NL"/>
              <a:pPr/>
              <a:t>‹N›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3676494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nl-NL" smtClean="0"/>
              <a:t>Scanner Data Workshop – Rome October 2015</a:t>
            </a:r>
            <a:endParaRPr lang="en-GB" alt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EDA9F-7D0B-458A-8DE7-1FC76C0287CE}" type="slidenum">
              <a:rPr lang="en-GB" altLang="nl-NL"/>
              <a:pPr/>
              <a:t>‹N›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2613156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nl-NL" smtClean="0"/>
              <a:t>Scanner Data Workshop – Rome October 2015</a:t>
            </a:r>
            <a:endParaRPr lang="en-GB" alt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452722-94F8-4B44-9B92-E303DB2D254C}" type="slidenum">
              <a:rPr lang="en-GB" altLang="nl-NL"/>
              <a:pPr/>
              <a:t>‹N›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420350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nl-NL" smtClean="0"/>
              <a:t>Scanner Data Workshop – Rome October 2015</a:t>
            </a:r>
            <a:endParaRPr lang="en-GB" alt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58BC97-B8E8-4967-8C57-3E08AE4B8911}" type="slidenum">
              <a:rPr lang="en-GB" altLang="nl-NL"/>
              <a:pPr/>
              <a:t>‹N›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3630965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nl-NL" smtClean="0"/>
              <a:t>Scanner Data Workshop – Rome October 2015</a:t>
            </a:r>
            <a:endParaRPr lang="en-GB" alt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A2309-5DB2-4EB6-AABC-0383B5663FDA}" type="slidenum">
              <a:rPr lang="en-GB" altLang="nl-NL"/>
              <a:pPr/>
              <a:t>‹N›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101984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nl-NL" smtClean="0"/>
              <a:t>Scanner Data Workshop – Rome October 2015</a:t>
            </a:r>
            <a:endParaRPr lang="en-GB" alt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C1155-ECA0-45BA-AD51-70C4F13574BA}" type="slidenum">
              <a:rPr lang="en-GB" altLang="nl-NL"/>
              <a:pPr/>
              <a:t>‹N›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3027905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nl-NL" smtClean="0"/>
              <a:t>Scanner Data Workshop – Rome October 2015</a:t>
            </a:r>
            <a:endParaRPr lang="en-GB" alt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21E32F-9992-44CD-843A-ABC90D1A49D6}" type="slidenum">
              <a:rPr lang="en-GB" altLang="nl-NL"/>
              <a:pPr/>
              <a:t>‹N›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905431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nl-NL" smtClean="0"/>
              <a:t>Scanner Data Workshop – Rome October 2015</a:t>
            </a:r>
            <a:endParaRPr lang="en-GB" alt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DCD3DD-D725-44B0-A8D8-9A213C14DCCA}" type="slidenum">
              <a:rPr lang="en-GB" altLang="nl-NL"/>
              <a:pPr/>
              <a:t>‹N›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2916085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nl-NL" smtClean="0"/>
              <a:t>Scanner Data Workshop – Rome October 2015</a:t>
            </a:r>
            <a:endParaRPr lang="en-GB" alt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2105D5-6851-4746-9A92-423127C01FEE}" type="slidenum">
              <a:rPr lang="en-GB" altLang="nl-NL"/>
              <a:pPr/>
              <a:t>‹N›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4104671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nl-NL" smtClean="0"/>
              <a:t>Scanner Data Workshop – Rome October 2015</a:t>
            </a:r>
            <a:endParaRPr lang="en-GB" alt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06E4F-1E44-435E-A028-8E167FECE388}" type="slidenum">
              <a:rPr lang="en-GB" altLang="nl-NL"/>
              <a:pPr/>
              <a:t>‹N›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63677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nl-NL" smtClean="0"/>
              <a:t>Second level</a:t>
            </a:r>
            <a:endParaRPr lang="en-GB" altLang="nl-NL" smtClean="0"/>
          </a:p>
          <a:p>
            <a:pPr lvl="1"/>
            <a:r>
              <a:rPr lang="en-GB" altLang="nl-NL" smtClean="0"/>
              <a:t>Third level</a:t>
            </a:r>
          </a:p>
          <a:p>
            <a:pPr lvl="2"/>
            <a:r>
              <a:rPr lang="en-GB" altLang="nl-NL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GB" altLang="nl-NL" smtClean="0"/>
              <a:t>Scanner Data Workshop – Rome October 2015</a:t>
            </a:r>
            <a:endParaRPr lang="en-GB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61395CC0-2049-45B3-8A3F-E280CF8C2557}" type="slidenum">
              <a:rPr lang="en-GB" altLang="nl-NL"/>
              <a:pPr/>
              <a:t>‹N›</a:t>
            </a:fld>
            <a:endParaRPr lang="en-GB" altLang="nl-NL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2735288" y="1988840"/>
            <a:ext cx="6408712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175" algn="l" rtl="0" eaLnBrk="1" fontAlgn="base" hangingPunct="1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+mj-lt"/>
                <a:ea typeface="+mj-ea"/>
                <a:cs typeface="+mj-cs"/>
              </a:defRPr>
            </a:lvl1pPr>
            <a:lvl2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>
              <a:lnSpc>
                <a:spcPts val="54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sz="3600" i="1" kern="0" dirty="0" smtClean="0"/>
              <a:t>Part 1</a:t>
            </a:r>
            <a:r>
              <a:rPr lang="en-GB" sz="3600" kern="0" dirty="0" smtClean="0"/>
              <a:t/>
            </a:r>
            <a:br>
              <a:rPr lang="en-GB" sz="3600" kern="0" dirty="0" smtClean="0"/>
            </a:br>
            <a:r>
              <a:rPr lang="en-GB" sz="3600" kern="0" dirty="0" smtClean="0"/>
              <a:t>Recommendations on </a:t>
            </a:r>
            <a:r>
              <a:rPr lang="en-GB" sz="3600" u="sng" kern="0" dirty="0" smtClean="0"/>
              <a:t>obtaining</a:t>
            </a:r>
            <a:r>
              <a:rPr lang="en-GB" sz="3600" kern="0" dirty="0" smtClean="0"/>
              <a:t> scanner data</a:t>
            </a:r>
            <a:endParaRPr lang="en-GB" sz="3600" kern="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3568" y="5589240"/>
            <a:ext cx="8208912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1"/>
              </a:buClr>
              <a:buFontTx/>
              <a:buNone/>
              <a:defRPr sz="3000" b="1" i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9FBA"/>
              </a:buClr>
              <a:buChar char="•"/>
              <a:defRPr sz="2000" b="1">
                <a:solidFill>
                  <a:srgbClr val="0F5494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>
                <a:solidFill>
                  <a:srgbClr val="0F5494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700"/>
              </a:spcBef>
              <a:buClr>
                <a:srgbClr val="FFFFFF"/>
              </a:buClr>
            </a:pPr>
            <a:r>
              <a:rPr lang="en-GB" sz="2000" kern="0" dirty="0" smtClean="0">
                <a:solidFill>
                  <a:srgbClr val="FFFF00"/>
                </a:solidFill>
              </a:rPr>
              <a:t>DJ Hoogerdijk</a:t>
            </a:r>
          </a:p>
          <a:p>
            <a:pPr>
              <a:spcBef>
                <a:spcPts val="700"/>
              </a:spcBef>
              <a:buClr>
                <a:srgbClr val="FFFFFF"/>
              </a:buClr>
            </a:pPr>
            <a:r>
              <a:rPr lang="en-GB" sz="1400" kern="0" dirty="0" smtClean="0">
                <a:solidFill>
                  <a:srgbClr val="FFFFFF"/>
                </a:solidFill>
              </a:rPr>
              <a:t>Eurostat Unit C4</a:t>
            </a:r>
          </a:p>
          <a:p>
            <a:pPr>
              <a:spcBef>
                <a:spcPts val="700"/>
              </a:spcBef>
              <a:buClr>
                <a:srgbClr val="FFFFFF"/>
              </a:buClr>
            </a:pPr>
            <a:r>
              <a:rPr lang="en-GB" sz="1400" kern="0" dirty="0" smtClean="0">
                <a:solidFill>
                  <a:srgbClr val="FFFFFF"/>
                </a:solidFill>
              </a:rPr>
              <a:t>Price Statistics; Purchasing Power Parities; Housing Statistics</a:t>
            </a:r>
            <a:endParaRPr lang="en-GB" sz="14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 for discussion	</a:t>
            </a:r>
            <a:endParaRPr lang="nl-NL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14:00 – 14:10 Presentation </a:t>
            </a:r>
            <a:r>
              <a:rPr lang="en-GB" sz="2000" u="sng" dirty="0" smtClean="0"/>
              <a:t>Obtaining</a:t>
            </a:r>
            <a:r>
              <a:rPr lang="en-GB" sz="2000" dirty="0" smtClean="0"/>
              <a:t> Scanner Data</a:t>
            </a:r>
          </a:p>
          <a:p>
            <a:r>
              <a:rPr lang="en-GB" sz="2000" dirty="0" smtClean="0"/>
              <a:t>14:10 – 14:40 Discussion in six groups</a:t>
            </a:r>
          </a:p>
          <a:p>
            <a:r>
              <a:rPr lang="en-GB" sz="2000" dirty="0" smtClean="0"/>
              <a:t>14:40 – 15:00 Reporting back in plenary session</a:t>
            </a:r>
          </a:p>
          <a:p>
            <a:endParaRPr lang="en-GB" sz="2000" dirty="0"/>
          </a:p>
          <a:p>
            <a:r>
              <a:rPr lang="en-GB" sz="2000" dirty="0" smtClean="0"/>
              <a:t>15:00 – 15:15 </a:t>
            </a:r>
            <a:r>
              <a:rPr lang="en-GB" sz="2000" dirty="0"/>
              <a:t>Presentation </a:t>
            </a:r>
            <a:r>
              <a:rPr lang="en-GB" sz="2000" u="sng" dirty="0" smtClean="0"/>
              <a:t>Processing</a:t>
            </a:r>
            <a:r>
              <a:rPr lang="en-GB" sz="2000" dirty="0" smtClean="0"/>
              <a:t> Scanner Data</a:t>
            </a:r>
          </a:p>
          <a:p>
            <a:r>
              <a:rPr lang="en-GB" sz="2000" dirty="0" smtClean="0"/>
              <a:t>15:15 – 15:45 </a:t>
            </a:r>
            <a:r>
              <a:rPr lang="en-GB" sz="2000" dirty="0"/>
              <a:t>Discussion in six groups</a:t>
            </a:r>
          </a:p>
          <a:p>
            <a:r>
              <a:rPr lang="en-GB" sz="2000" dirty="0" smtClean="0"/>
              <a:t>15:45 </a:t>
            </a:r>
            <a:r>
              <a:rPr lang="en-GB" sz="2000" dirty="0"/>
              <a:t>– </a:t>
            </a:r>
            <a:r>
              <a:rPr lang="en-GB" sz="2000" dirty="0" smtClean="0"/>
              <a:t>16:00 </a:t>
            </a:r>
            <a:r>
              <a:rPr lang="en-GB" sz="2000" dirty="0"/>
              <a:t>Reporting back in plenary session</a:t>
            </a:r>
          </a:p>
          <a:p>
            <a:endParaRPr lang="en-GB" sz="2000" dirty="0"/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90247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339850"/>
            <a:ext cx="8641208" cy="936625"/>
          </a:xfrm>
        </p:spPr>
        <p:txBody>
          <a:bodyPr/>
          <a:lstStyle/>
          <a:p>
            <a:r>
              <a:rPr lang="en-GB" altLang="nl-NL" dirty="0" smtClean="0"/>
              <a:t>Obtaining Scanner Data</a:t>
            </a:r>
            <a:endParaRPr lang="nl-NL" altLang="nl-NL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2492375"/>
            <a:ext cx="7787208" cy="3529013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en-GB" altLang="nl-NL" dirty="0"/>
              <a:t>Started </a:t>
            </a:r>
            <a:r>
              <a:rPr lang="en-GB" altLang="nl-NL" dirty="0" smtClean="0"/>
              <a:t>Nov </a:t>
            </a:r>
            <a:r>
              <a:rPr lang="en-GB" altLang="nl-NL" dirty="0"/>
              <a:t>2014 on this first part</a:t>
            </a:r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en-GB" altLang="nl-NL" dirty="0"/>
              <a:t>Work on the second part – processing scanner data – has recently started</a:t>
            </a:r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en-GB" altLang="nl-NL" dirty="0"/>
              <a:t>Several current users of scanner data commented on an initial draft </a:t>
            </a:r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en-GB" altLang="nl-NL" dirty="0"/>
              <a:t>Draft discussed </a:t>
            </a:r>
            <a:r>
              <a:rPr lang="en-GB" altLang="nl-NL" dirty="0" smtClean="0"/>
              <a:t>22-23 </a:t>
            </a:r>
            <a:r>
              <a:rPr lang="en-GB" altLang="nl-NL" dirty="0"/>
              <a:t>Apr &amp; </a:t>
            </a:r>
            <a:r>
              <a:rPr lang="en-GB" altLang="nl-NL" dirty="0" smtClean="0"/>
              <a:t>25-26 </a:t>
            </a:r>
            <a:r>
              <a:rPr lang="en-GB" altLang="nl-NL" dirty="0"/>
              <a:t>June TFQI</a:t>
            </a:r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en-GB" altLang="nl-NL" dirty="0"/>
              <a:t>Sent to PSWG </a:t>
            </a:r>
            <a:r>
              <a:rPr lang="en-GB" altLang="nl-NL" dirty="0" smtClean="0"/>
              <a:t>14 Sept 2015</a:t>
            </a:r>
            <a:endParaRPr lang="nl-NL" altLang="nl-NL" i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309320"/>
            <a:ext cx="4392488" cy="404242"/>
          </a:xfrm>
        </p:spPr>
        <p:txBody>
          <a:bodyPr/>
          <a:lstStyle/>
          <a:p>
            <a:r>
              <a:rPr lang="en-GB" altLang="en-US" i="1" dirty="0" smtClean="0">
                <a:solidFill>
                  <a:srgbClr val="0F5494"/>
                </a:solidFill>
              </a:rPr>
              <a:t>Scanner Data Workshop – Rome October 2015</a:t>
            </a:r>
            <a:endParaRPr lang="en-GB" altLang="en-US" i="1" dirty="0">
              <a:solidFill>
                <a:srgbClr val="0F549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556792"/>
            <a:ext cx="8229600" cy="792087"/>
          </a:xfrm>
        </p:spPr>
        <p:txBody>
          <a:bodyPr/>
          <a:lstStyle/>
          <a:p>
            <a:r>
              <a:rPr lang="en-GB" dirty="0" smtClean="0"/>
              <a:t>Clarification and structure			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492375"/>
            <a:ext cx="7787208" cy="3529013"/>
          </a:xfrm>
        </p:spPr>
        <p:txBody>
          <a:bodyPr/>
          <a:lstStyle/>
          <a:p>
            <a:pPr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en-GB" dirty="0" smtClean="0"/>
              <a:t>Scanner data (UV) refers to transactions</a:t>
            </a:r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en-GB" dirty="0" smtClean="0"/>
              <a:t>Lists of shelf prices &amp; web-scraped data are not considered transaction data, though processing can be similar </a:t>
            </a:r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en-GB" dirty="0" smtClean="0"/>
              <a:t>Focus on supermarkets</a:t>
            </a:r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en-GB" dirty="0" smtClean="0"/>
              <a:t>7 Recommendations</a:t>
            </a:r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en-GB" dirty="0" smtClean="0"/>
              <a:t>Example </a:t>
            </a:r>
            <a:r>
              <a:rPr lang="en-GB" dirty="0"/>
              <a:t>Quality </a:t>
            </a:r>
            <a:r>
              <a:rPr lang="en-GB" dirty="0" smtClean="0"/>
              <a:t>report</a:t>
            </a:r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§"/>
            </a:pPr>
            <a:r>
              <a:rPr lang="en-GB" dirty="0" smtClean="0"/>
              <a:t>Examples </a:t>
            </a:r>
            <a:r>
              <a:rPr lang="en-GB" dirty="0"/>
              <a:t>of agreements (BE, NO, NL)</a:t>
            </a:r>
          </a:p>
          <a:p>
            <a:pPr>
              <a:buClr>
                <a:srgbClr val="0F5494"/>
              </a:buClr>
              <a:buFont typeface="Wingdings" panose="05000000000000000000" pitchFamily="2" charset="2"/>
              <a:buChar char="§"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309320"/>
            <a:ext cx="4392488" cy="404242"/>
          </a:xfrm>
        </p:spPr>
        <p:txBody>
          <a:bodyPr/>
          <a:lstStyle/>
          <a:p>
            <a:r>
              <a:rPr lang="en-GB" altLang="en-US" i="1" dirty="0" smtClean="0">
                <a:solidFill>
                  <a:srgbClr val="0F5494"/>
                </a:solidFill>
              </a:rPr>
              <a:t>Scanner Data Workshop – Rome October 2015</a:t>
            </a:r>
            <a:endParaRPr lang="en-GB" altLang="en-US" i="1" dirty="0">
              <a:solidFill>
                <a:srgbClr val="0F54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805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7 Recommendations	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375"/>
            <a:ext cx="8229600" cy="3528913"/>
          </a:xfrm>
        </p:spPr>
        <p:txBody>
          <a:bodyPr/>
          <a:lstStyle/>
          <a:p>
            <a:r>
              <a:rPr lang="en-GB" dirty="0" smtClean="0"/>
              <a:t>1) Directly from source</a:t>
            </a:r>
          </a:p>
          <a:p>
            <a:r>
              <a:rPr lang="en-GB" dirty="0" smtClean="0"/>
              <a:t>2) At GTIN level</a:t>
            </a:r>
          </a:p>
          <a:p>
            <a:r>
              <a:rPr lang="en-GB" dirty="0" smtClean="0"/>
              <a:t>3) Aggregated per week</a:t>
            </a:r>
          </a:p>
          <a:p>
            <a:r>
              <a:rPr lang="en-GB" dirty="0" smtClean="0"/>
              <a:t>4) Per outlet type (per retailer)</a:t>
            </a:r>
          </a:p>
          <a:p>
            <a:r>
              <a:rPr lang="en-GB" dirty="0" smtClean="0"/>
              <a:t>5) Automated</a:t>
            </a:r>
          </a:p>
          <a:p>
            <a:r>
              <a:rPr lang="en-GB" dirty="0" smtClean="0"/>
              <a:t>6) Formal agreement</a:t>
            </a:r>
          </a:p>
          <a:p>
            <a:r>
              <a:rPr lang="en-GB" dirty="0" smtClean="0"/>
              <a:t>7) Quality Report – Source/Metadata/Data</a:t>
            </a:r>
          </a:p>
          <a:p>
            <a:endParaRPr lang="en-GB" dirty="0" smtClean="0"/>
          </a:p>
          <a:p>
            <a:r>
              <a:rPr lang="en-GB" dirty="0" smtClean="0"/>
              <a:t> </a:t>
            </a:r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309320"/>
            <a:ext cx="4392488" cy="404242"/>
          </a:xfrm>
        </p:spPr>
        <p:txBody>
          <a:bodyPr/>
          <a:lstStyle/>
          <a:p>
            <a:r>
              <a:rPr lang="en-GB" altLang="en-US" i="1" dirty="0" smtClean="0">
                <a:solidFill>
                  <a:srgbClr val="0F5494"/>
                </a:solidFill>
              </a:rPr>
              <a:t>Scanner Data Workshop – Rome October 2015</a:t>
            </a:r>
            <a:endParaRPr lang="en-GB" altLang="en-US" i="1" dirty="0">
              <a:solidFill>
                <a:srgbClr val="0F54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68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we want now?	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Group to be split up into 6 groups</a:t>
            </a:r>
          </a:p>
          <a:p>
            <a:r>
              <a:rPr lang="en-GB" dirty="0" smtClean="0"/>
              <a:t>TF members maybe hold back a bit</a:t>
            </a:r>
          </a:p>
          <a:p>
            <a:r>
              <a:rPr lang="en-GB" dirty="0" smtClean="0"/>
              <a:t>Three most important points</a:t>
            </a:r>
          </a:p>
          <a:p>
            <a:r>
              <a:rPr lang="en-GB" dirty="0" smtClean="0"/>
              <a:t> </a:t>
            </a:r>
          </a:p>
          <a:p>
            <a:pPr lvl="1"/>
            <a:r>
              <a:rPr lang="en-GB" sz="2800" dirty="0" smtClean="0"/>
              <a:t>What do you miss?</a:t>
            </a:r>
          </a:p>
          <a:p>
            <a:pPr lvl="1"/>
            <a:r>
              <a:rPr lang="en-GB" sz="2800" dirty="0" smtClean="0"/>
              <a:t>What should change?</a:t>
            </a:r>
          </a:p>
          <a:p>
            <a:pPr lvl="1"/>
            <a:r>
              <a:rPr lang="en-GB" sz="2800" dirty="0" smtClean="0"/>
              <a:t>What can go?</a:t>
            </a:r>
          </a:p>
          <a:p>
            <a:pPr lvl="1"/>
            <a:endParaRPr lang="en-GB" sz="2800" dirty="0"/>
          </a:p>
          <a:p>
            <a:pPr marL="457200" lvl="1" indent="0">
              <a:buNone/>
            </a:pPr>
            <a:endParaRPr lang="nl-NL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520" y="6309320"/>
            <a:ext cx="4392488" cy="404242"/>
          </a:xfrm>
        </p:spPr>
        <p:txBody>
          <a:bodyPr/>
          <a:lstStyle/>
          <a:p>
            <a:r>
              <a:rPr lang="en-GB" altLang="en-US" i="1" dirty="0" smtClean="0">
                <a:solidFill>
                  <a:srgbClr val="0F5494"/>
                </a:solidFill>
              </a:rPr>
              <a:t>Scanner Data Workshop – Rome October 2015</a:t>
            </a:r>
            <a:endParaRPr lang="en-GB" altLang="en-US" i="1" dirty="0">
              <a:solidFill>
                <a:srgbClr val="0F54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18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8561618"/>
              </p:ext>
            </p:extLst>
          </p:nvPr>
        </p:nvGraphicFramePr>
        <p:xfrm>
          <a:off x="179514" y="1412775"/>
          <a:ext cx="8784972" cy="5462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162"/>
                <a:gridCol w="1464162"/>
                <a:gridCol w="1464162"/>
                <a:gridCol w="1464162"/>
                <a:gridCol w="1464162"/>
                <a:gridCol w="1464162"/>
              </a:tblGrid>
              <a:tr h="360041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nl-NL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nl-NL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nl-NL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nl-NL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nl-NL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nl-NL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Nicoletta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Cibella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nl-NL" sz="1200" dirty="0"/>
                    </a:p>
                  </a:txBody>
                  <a:tcP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Antonino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Virgillito</a:t>
                      </a:r>
                      <a:endParaRPr lang="nl-NL" sz="1200" dirty="0"/>
                    </a:p>
                  </a:txBody>
                  <a:tcP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Federico</a:t>
                      </a:r>
                      <a:r>
                        <a:rPr lang="en-GB" sz="1200" baseline="0" dirty="0" smtClean="0"/>
                        <a:t> Polidoro</a:t>
                      </a:r>
                      <a:endParaRPr lang="nl-NL" sz="1200" dirty="0"/>
                    </a:p>
                  </a:txBody>
                  <a:tcP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DJ Hoogerdijk</a:t>
                      </a:r>
                      <a:endParaRPr lang="nl-NL" sz="1200" dirty="0"/>
                    </a:p>
                  </a:txBody>
                  <a:tcP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Jarko </a:t>
                      </a:r>
                      <a:r>
                        <a:rPr lang="en-GB" sz="1200" dirty="0" err="1" smtClean="0"/>
                        <a:t>Pasanen</a:t>
                      </a:r>
                      <a:endParaRPr lang="nl-NL" sz="1200" dirty="0"/>
                    </a:p>
                  </a:txBody>
                  <a:tcPr>
                    <a:solidFill>
                      <a:srgbClr val="BDDE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Berthold Feldmann</a:t>
                      </a:r>
                      <a:endParaRPr lang="nl-NL" sz="1200" dirty="0" smtClean="0"/>
                    </a:p>
                    <a:p>
                      <a:endParaRPr lang="nl-NL" sz="1200" dirty="0"/>
                    </a:p>
                  </a:txBody>
                  <a:tcPr>
                    <a:solidFill>
                      <a:srgbClr val="BDDEFF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Ken van Loon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Desislava Zaharieva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Elizabeth Metcalfe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Jiri </a:t>
                      </a:r>
                      <a:r>
                        <a:rPr lang="en-GB" sz="1200" dirty="0" err="1" smtClean="0"/>
                        <a:t>Mrázek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Alberta</a:t>
                      </a:r>
                      <a:r>
                        <a:rPr lang="en-GB" sz="1200" baseline="0" dirty="0" smtClean="0"/>
                        <a:t> Ruiz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Francois Valenduc</a:t>
                      </a:r>
                      <a:endParaRPr lang="nl-NL" sz="12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Viktoria </a:t>
                      </a:r>
                      <a:r>
                        <a:rPr lang="en-GB" sz="1200" dirty="0" err="1" smtClean="0"/>
                        <a:t>Trasanov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Thomas Hjorth Jacobsen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Hatem </a:t>
                      </a:r>
                      <a:r>
                        <a:rPr lang="en-GB" sz="1200" dirty="0" err="1" smtClean="0"/>
                        <a:t>Çayirtepe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err="1" smtClean="0"/>
                        <a:t>Raphaela</a:t>
                      </a:r>
                      <a:r>
                        <a:rPr lang="en-GB" sz="1200" dirty="0" smtClean="0"/>
                        <a:t> Koch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err="1" smtClean="0"/>
                        <a:t>Satu</a:t>
                      </a:r>
                      <a:r>
                        <a:rPr lang="en-GB" sz="1200" dirty="0" smtClean="0"/>
                        <a:t> </a:t>
                      </a:r>
                      <a:r>
                        <a:rPr lang="en-GB" sz="1200" dirty="0" err="1" smtClean="0"/>
                        <a:t>Ruotsalainen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Kristiina Nieminen</a:t>
                      </a:r>
                      <a:endParaRPr lang="nl-NL" sz="12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Dieter </a:t>
                      </a:r>
                      <a:r>
                        <a:rPr lang="en-GB" sz="1200" dirty="0" err="1" smtClean="0"/>
                        <a:t>Schäfer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err="1" smtClean="0"/>
                        <a:t>Karsten</a:t>
                      </a:r>
                      <a:r>
                        <a:rPr lang="en-GB" sz="1200" dirty="0" smtClean="0"/>
                        <a:t> </a:t>
                      </a:r>
                      <a:r>
                        <a:rPr lang="en-GB" sz="1200" dirty="0" err="1" smtClean="0"/>
                        <a:t>Sandhop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Paulina </a:t>
                      </a:r>
                      <a:r>
                        <a:rPr lang="en-GB" sz="1200" dirty="0" err="1" smtClean="0"/>
                        <a:t>Jonéus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Isabelle Léonard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err="1" smtClean="0"/>
                        <a:t>Ralfs</a:t>
                      </a:r>
                      <a:r>
                        <a:rPr lang="en-GB" sz="1200" dirty="0" smtClean="0"/>
                        <a:t> </a:t>
                      </a:r>
                      <a:r>
                        <a:rPr lang="en-GB" sz="1200" dirty="0" err="1" smtClean="0"/>
                        <a:t>Melbergs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Vanda </a:t>
                      </a:r>
                      <a:r>
                        <a:rPr lang="en-GB" sz="1200" dirty="0" err="1" smtClean="0"/>
                        <a:t>Guerreiro</a:t>
                      </a:r>
                      <a:endParaRPr lang="nl-NL" sz="12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Claude </a:t>
                      </a:r>
                      <a:r>
                        <a:rPr lang="en-GB" sz="1200" dirty="0" err="1" smtClean="0"/>
                        <a:t>Lamboray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Tony</a:t>
                      </a:r>
                      <a:r>
                        <a:rPr lang="en-GB" sz="1200" baseline="0" dirty="0" smtClean="0"/>
                        <a:t> Chessa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Mojca</a:t>
                      </a:r>
                      <a:r>
                        <a:rPr lang="en-GB" sz="1200" baseline="0" dirty="0" smtClean="0"/>
                        <a:t> Zlobec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Anna </a:t>
                      </a:r>
                      <a:r>
                        <a:rPr lang="en-GB" sz="1200" dirty="0" err="1" smtClean="0"/>
                        <a:t>Bobel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err="1" smtClean="0"/>
                        <a:t>Miklósné</a:t>
                      </a:r>
                      <a:r>
                        <a:rPr lang="en-GB" sz="1200" dirty="0" smtClean="0"/>
                        <a:t> </a:t>
                      </a:r>
                      <a:r>
                        <a:rPr lang="en-GB" sz="1200" dirty="0" err="1" smtClean="0"/>
                        <a:t>Schindele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err="1" smtClean="0"/>
                        <a:t>Vitor</a:t>
                      </a:r>
                      <a:r>
                        <a:rPr lang="en-GB" sz="1200" dirty="0" smtClean="0"/>
                        <a:t> </a:t>
                      </a:r>
                      <a:r>
                        <a:rPr lang="en-GB" sz="1200" dirty="0" err="1" smtClean="0"/>
                        <a:t>Mendonça</a:t>
                      </a:r>
                      <a:endParaRPr lang="nl-NL" sz="1200" dirty="0" smtClean="0"/>
                    </a:p>
                    <a:p>
                      <a:endParaRPr lang="nl-NL" sz="1200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Tatjana </a:t>
                      </a:r>
                      <a:r>
                        <a:rPr lang="en-GB" sz="1200" dirty="0" err="1" smtClean="0"/>
                        <a:t>Brvar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Andrea</a:t>
                      </a:r>
                    </a:p>
                    <a:p>
                      <a:r>
                        <a:rPr lang="en-GB" sz="1200" dirty="0" err="1" smtClean="0"/>
                        <a:t>Bielaková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Milos </a:t>
                      </a:r>
                      <a:r>
                        <a:rPr lang="en-GB" sz="1200" dirty="0" err="1" smtClean="0"/>
                        <a:t>Radojkovic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200" dirty="0" smtClean="0"/>
                        <a:t>Rubina Ligata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Ibish </a:t>
                      </a:r>
                      <a:r>
                        <a:rPr lang="en-GB" sz="1200" dirty="0" err="1" smtClean="0"/>
                        <a:t>Asllani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Sanja </a:t>
                      </a:r>
                      <a:r>
                        <a:rPr lang="en-GB" sz="1200" dirty="0" err="1" smtClean="0"/>
                        <a:t>Jurleka</a:t>
                      </a:r>
                      <a:endParaRPr lang="nl-NL" sz="1200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Pia Skare Rønnevik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Alessandro</a:t>
                      </a:r>
                      <a:r>
                        <a:rPr lang="en-GB" sz="1200" baseline="0" dirty="0" smtClean="0"/>
                        <a:t> </a:t>
                      </a:r>
                      <a:r>
                        <a:rPr lang="en-GB" sz="1200" baseline="0" dirty="0" err="1" smtClean="0"/>
                        <a:t>Brunetti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Elisabeth Wieland</a:t>
                      </a:r>
                      <a:endParaRPr lang="nl-NL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Claudia De </a:t>
                      </a:r>
                      <a:r>
                        <a:rPr lang="en-GB" sz="1200" dirty="0" err="1" smtClean="0"/>
                        <a:t>Vitiis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Antonella Simone</a:t>
                      </a:r>
                      <a:endParaRPr lang="nl-NL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Martin </a:t>
                      </a:r>
                      <a:r>
                        <a:rPr lang="en-GB" sz="1200" dirty="0" err="1" smtClean="0"/>
                        <a:t>Eiglsperger</a:t>
                      </a:r>
                      <a:endParaRPr lang="nl-NL" sz="1200" dirty="0" smtClean="0"/>
                    </a:p>
                    <a:p>
                      <a:endParaRPr lang="nl-NL" sz="1200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Ingolf Boettcher</a:t>
                      </a:r>
                      <a:endParaRPr lang="nl-NL" sz="1200" dirty="0" smtClean="0"/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Tomasz Pietras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err="1" smtClean="0"/>
                        <a:t>Stefania</a:t>
                      </a:r>
                      <a:r>
                        <a:rPr lang="en-GB" sz="1200" dirty="0" smtClean="0"/>
                        <a:t> </a:t>
                      </a:r>
                      <a:r>
                        <a:rPr lang="en-GB" sz="1200" dirty="0" err="1" smtClean="0"/>
                        <a:t>Fatello</a:t>
                      </a:r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417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4536604"/>
          </a:xfrm>
        </p:spPr>
        <p:txBody>
          <a:bodyPr/>
          <a:lstStyle/>
          <a:p>
            <a:pPr lvl="1"/>
            <a:endParaRPr lang="en-GB" sz="4400" dirty="0" smtClean="0"/>
          </a:p>
          <a:p>
            <a:pPr lvl="1" algn="ctr"/>
            <a:r>
              <a:rPr lang="en-GB" sz="4400" dirty="0" smtClean="0"/>
              <a:t>What </a:t>
            </a:r>
            <a:r>
              <a:rPr lang="en-GB" sz="4400" dirty="0"/>
              <a:t>do you miss?</a:t>
            </a:r>
          </a:p>
          <a:p>
            <a:pPr lvl="1" algn="ctr"/>
            <a:r>
              <a:rPr lang="en-GB" sz="4400" dirty="0"/>
              <a:t>What should change?</a:t>
            </a:r>
          </a:p>
          <a:p>
            <a:pPr lvl="1" algn="ctr"/>
            <a:r>
              <a:rPr lang="en-GB" sz="4400" dirty="0"/>
              <a:t>What can go</a:t>
            </a:r>
            <a:r>
              <a:rPr lang="en-GB" sz="4400" dirty="0" smtClean="0"/>
              <a:t>?</a:t>
            </a:r>
          </a:p>
          <a:p>
            <a:pPr lvl="1" algn="ctr"/>
            <a:endParaRPr lang="en-GB" sz="4400" dirty="0" smtClean="0"/>
          </a:p>
          <a:p>
            <a:pPr marL="457200" lvl="1" indent="0" algn="ctr">
              <a:buNone/>
            </a:pPr>
            <a:r>
              <a:rPr lang="en-GB" sz="3600" dirty="0" smtClean="0">
                <a:solidFill>
                  <a:srgbClr val="FF0000"/>
                </a:solidFill>
              </a:rPr>
              <a:t>Three most important points </a:t>
            </a:r>
            <a:endParaRPr lang="nl-NL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09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 for discussion	</a:t>
            </a:r>
            <a:endParaRPr lang="nl-NL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14:00 – 14:10 Presentation Obtaining Scanner Data</a:t>
            </a:r>
          </a:p>
          <a:p>
            <a:r>
              <a:rPr lang="en-GB" sz="2000" dirty="0" smtClean="0"/>
              <a:t>14:10 – 14:40 Discussion in six groups</a:t>
            </a:r>
          </a:p>
          <a:p>
            <a:r>
              <a:rPr lang="en-GB" sz="2000" dirty="0" smtClean="0"/>
              <a:t>14:40 – 15:00 Reporting back in plenary session</a:t>
            </a:r>
          </a:p>
          <a:p>
            <a:endParaRPr lang="en-GB" sz="2000" dirty="0"/>
          </a:p>
          <a:p>
            <a:r>
              <a:rPr lang="en-GB" sz="2000" dirty="0" smtClean="0"/>
              <a:t>15:00 – 15:15 </a:t>
            </a:r>
            <a:r>
              <a:rPr lang="en-GB" sz="2000" dirty="0"/>
              <a:t>Presentation </a:t>
            </a:r>
            <a:r>
              <a:rPr lang="en-GB" sz="2000" dirty="0" smtClean="0"/>
              <a:t>Processing Scanner Data</a:t>
            </a:r>
          </a:p>
          <a:p>
            <a:r>
              <a:rPr lang="en-GB" sz="2000" dirty="0" smtClean="0"/>
              <a:t>15:15 – 15:45 </a:t>
            </a:r>
            <a:r>
              <a:rPr lang="en-GB" sz="2000" dirty="0"/>
              <a:t>Discussion in six groups</a:t>
            </a:r>
          </a:p>
          <a:p>
            <a:r>
              <a:rPr lang="en-GB" sz="2000" dirty="0" smtClean="0"/>
              <a:t>15:45 </a:t>
            </a:r>
            <a:r>
              <a:rPr lang="en-GB" sz="2000" dirty="0"/>
              <a:t>– </a:t>
            </a:r>
            <a:r>
              <a:rPr lang="en-GB" sz="2000" dirty="0" smtClean="0"/>
              <a:t>16:00 </a:t>
            </a:r>
            <a:r>
              <a:rPr lang="en-GB" sz="2000" dirty="0"/>
              <a:t>Reporting back in plenary session</a:t>
            </a:r>
          </a:p>
          <a:p>
            <a:endParaRPr lang="en-GB" sz="2000" dirty="0"/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402417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nl-NL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nl-NL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3366</TotalTime>
  <Words>428</Words>
  <Application>Microsoft Office PowerPoint</Application>
  <PresentationFormat>Presentazione su schermo (4:3)</PresentationFormat>
  <Paragraphs>115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Blank</vt:lpstr>
      <vt:lpstr>Presentazione standard di PowerPoint</vt:lpstr>
      <vt:lpstr>Agenda for discussion </vt:lpstr>
      <vt:lpstr>Obtaining Scanner Data</vt:lpstr>
      <vt:lpstr>Clarification and structure   </vt:lpstr>
      <vt:lpstr>7 Recommendations </vt:lpstr>
      <vt:lpstr>What we want now? </vt:lpstr>
      <vt:lpstr>Presentazione standard di PowerPoint</vt:lpstr>
      <vt:lpstr>Presentazione standard di PowerPoint</vt:lpstr>
      <vt:lpstr>Agenda for discussion 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DJ Hoogerdijk (ESTAT)</dc:creator>
  <cp:lastModifiedBy>admin</cp:lastModifiedBy>
  <cp:revision>29</cp:revision>
  <cp:lastPrinted>2015-09-30T08:29:56Z</cp:lastPrinted>
  <dcterms:created xsi:type="dcterms:W3CDTF">2015-09-14T12:57:24Z</dcterms:created>
  <dcterms:modified xsi:type="dcterms:W3CDTF">2015-10-01T12:08:21Z</dcterms:modified>
</cp:coreProperties>
</file>